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F883-5E2A-4CF5-84E3-BDB6B827174D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0D2-387C-4888-BB2A-1B66A977FC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566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F883-5E2A-4CF5-84E3-BDB6B827174D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0D2-387C-4888-BB2A-1B66A977FC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538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F883-5E2A-4CF5-84E3-BDB6B827174D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0D2-387C-4888-BB2A-1B66A977FC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26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F883-5E2A-4CF5-84E3-BDB6B827174D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0D2-387C-4888-BB2A-1B66A977FC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7769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F883-5E2A-4CF5-84E3-BDB6B827174D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0D2-387C-4888-BB2A-1B66A977FC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85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F883-5E2A-4CF5-84E3-BDB6B827174D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0D2-387C-4888-BB2A-1B66A977FC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512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F883-5E2A-4CF5-84E3-BDB6B827174D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0D2-387C-4888-BB2A-1B66A977FC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477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F883-5E2A-4CF5-84E3-BDB6B827174D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0D2-387C-4888-BB2A-1B66A977FC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947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F883-5E2A-4CF5-84E3-BDB6B827174D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0D2-387C-4888-BB2A-1B66A977FC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693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F883-5E2A-4CF5-84E3-BDB6B827174D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0D2-387C-4888-BB2A-1B66A977FC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851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F883-5E2A-4CF5-84E3-BDB6B827174D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0D2-387C-4888-BB2A-1B66A977FC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447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2F883-5E2A-4CF5-84E3-BDB6B827174D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BB0D2-387C-4888-BB2A-1B66A977FCF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838200" y="5532582"/>
            <a:ext cx="2098964" cy="644381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433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11/maps.1344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07055" cy="2313564"/>
          </a:xfrm>
        </p:spPr>
        <p:txBody>
          <a:bodyPr>
            <a:noAutofit/>
          </a:bodyPr>
          <a:lstStyle/>
          <a:p>
            <a:r>
              <a:rPr lang="en-US" sz="4500" dirty="0" smtClean="0"/>
              <a:t>Thermal</a:t>
            </a:r>
            <a:r>
              <a:rPr lang="fi-FI" sz="4500" dirty="0" smtClean="0"/>
              <a:t> and </a:t>
            </a:r>
            <a:r>
              <a:rPr lang="en-US" sz="4500" dirty="0" smtClean="0"/>
              <a:t>porosity</a:t>
            </a:r>
            <a:r>
              <a:rPr lang="fi-FI" sz="4500" dirty="0" smtClean="0"/>
              <a:t> </a:t>
            </a:r>
            <a:r>
              <a:rPr lang="en-US" sz="4500" dirty="0" smtClean="0"/>
              <a:t>properties</a:t>
            </a:r>
            <a:r>
              <a:rPr lang="fi-FI" sz="4500" dirty="0" smtClean="0"/>
              <a:t> of </a:t>
            </a:r>
            <a:r>
              <a:rPr lang="en-US" sz="4500" dirty="0" smtClean="0"/>
              <a:t>meteorites</a:t>
            </a:r>
            <a:r>
              <a:rPr lang="fi-FI" sz="4500" dirty="0" smtClean="0"/>
              <a:t>: A </a:t>
            </a:r>
            <a:r>
              <a:rPr lang="en-US" sz="4500" dirty="0" smtClean="0"/>
              <a:t>compilation</a:t>
            </a:r>
            <a:r>
              <a:rPr lang="fi-FI" sz="4500" dirty="0" smtClean="0"/>
              <a:t> of </a:t>
            </a:r>
            <a:r>
              <a:rPr lang="en-US" sz="4500" dirty="0" smtClean="0"/>
              <a:t>published</a:t>
            </a:r>
            <a:r>
              <a:rPr lang="fi-FI" sz="4500" dirty="0" smtClean="0"/>
              <a:t> data and </a:t>
            </a:r>
            <a:r>
              <a:rPr lang="en-US" sz="4500" dirty="0" smtClean="0"/>
              <a:t>new</a:t>
            </a:r>
            <a:r>
              <a:rPr lang="fi-FI" sz="4500" dirty="0" smtClean="0"/>
              <a:t> </a:t>
            </a:r>
            <a:r>
              <a:rPr lang="en-US" sz="4500" dirty="0" smtClean="0"/>
              <a:t>measurements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71558"/>
            <a:ext cx="9144000" cy="1591569"/>
          </a:xfrm>
        </p:spPr>
        <p:txBody>
          <a:bodyPr>
            <a:normAutofit fontScale="92500"/>
          </a:bodyPr>
          <a:lstStyle/>
          <a:p>
            <a:r>
              <a:rPr lang="fi-FI" sz="2600" dirty="0"/>
              <a:t>Assi-Johanna Soini</a:t>
            </a:r>
            <a:r>
              <a:rPr lang="fi-FI" sz="2600" baseline="30000" dirty="0"/>
              <a:t>1</a:t>
            </a:r>
            <a:r>
              <a:rPr lang="fi-FI" sz="2600" dirty="0"/>
              <a:t>, Ilmo Kukkonen</a:t>
            </a:r>
            <a:r>
              <a:rPr lang="fi-FI" sz="2600" baseline="30000" dirty="0"/>
              <a:t>1</a:t>
            </a:r>
            <a:r>
              <a:rPr lang="fi-FI" sz="2600" dirty="0"/>
              <a:t>, Tomas Kohout</a:t>
            </a:r>
            <a:r>
              <a:rPr lang="fi-FI" sz="2600" baseline="30000" dirty="0"/>
              <a:t>1</a:t>
            </a:r>
            <a:r>
              <a:rPr lang="fi-FI" sz="2600" dirty="0"/>
              <a:t>, and Arto Luttinen</a:t>
            </a:r>
            <a:r>
              <a:rPr lang="fi-FI" sz="2600" baseline="30000" dirty="0"/>
              <a:t>2</a:t>
            </a:r>
          </a:p>
          <a:p>
            <a:r>
              <a:rPr lang="fi-FI" sz="2200" baseline="30000" dirty="0" smtClean="0"/>
              <a:t>1 </a:t>
            </a:r>
            <a:r>
              <a:rPr lang="en-US" sz="2200" dirty="0" smtClean="0"/>
              <a:t>Department</a:t>
            </a:r>
            <a:r>
              <a:rPr lang="fi-FI" sz="2200" dirty="0" smtClean="0"/>
              <a:t> </a:t>
            </a:r>
            <a:r>
              <a:rPr lang="fi-FI" sz="2200" dirty="0"/>
              <a:t>of </a:t>
            </a:r>
            <a:r>
              <a:rPr lang="fi-FI" sz="2200" dirty="0" err="1"/>
              <a:t>Geosciences</a:t>
            </a:r>
            <a:r>
              <a:rPr lang="fi-FI" sz="2200" dirty="0"/>
              <a:t> and </a:t>
            </a:r>
            <a:r>
              <a:rPr lang="fi-FI" sz="2200" dirty="0" err="1"/>
              <a:t>Geography</a:t>
            </a:r>
            <a:r>
              <a:rPr lang="fi-FI" sz="2200" dirty="0"/>
              <a:t>, </a:t>
            </a:r>
            <a:r>
              <a:rPr lang="fi-FI" sz="2200" dirty="0" err="1"/>
              <a:t>University</a:t>
            </a:r>
            <a:r>
              <a:rPr lang="fi-FI" sz="2200" dirty="0"/>
              <a:t> of </a:t>
            </a:r>
            <a:r>
              <a:rPr lang="fi-FI" sz="2200" dirty="0" smtClean="0"/>
              <a:t>Helsinki, Helsinki, Finland</a:t>
            </a:r>
            <a:endParaRPr lang="fi-FI" sz="2200" dirty="0"/>
          </a:p>
          <a:p>
            <a:r>
              <a:rPr lang="fi-FI" sz="2200" baseline="30000" dirty="0" smtClean="0"/>
              <a:t>2 </a:t>
            </a:r>
            <a:r>
              <a:rPr lang="fi-FI" sz="2200" dirty="0" err="1" smtClean="0"/>
              <a:t>Finnish</a:t>
            </a:r>
            <a:r>
              <a:rPr lang="fi-FI" sz="2200" dirty="0" smtClean="0"/>
              <a:t> </a:t>
            </a:r>
            <a:r>
              <a:rPr lang="fi-FI" sz="2200" dirty="0" err="1"/>
              <a:t>Museum</a:t>
            </a:r>
            <a:r>
              <a:rPr lang="fi-FI" sz="2200" dirty="0"/>
              <a:t> of Natural </a:t>
            </a:r>
            <a:r>
              <a:rPr lang="fi-FI" sz="2200" dirty="0" err="1"/>
              <a:t>History</a:t>
            </a:r>
            <a:r>
              <a:rPr lang="fi-FI" sz="2200" dirty="0"/>
              <a:t>, </a:t>
            </a:r>
            <a:r>
              <a:rPr lang="fi-FI" sz="2200" dirty="0" err="1"/>
              <a:t>University</a:t>
            </a:r>
            <a:r>
              <a:rPr lang="fi-FI" sz="2200" dirty="0"/>
              <a:t> of Helsinki, Helsinki</a:t>
            </a:r>
            <a:r>
              <a:rPr lang="fi-FI" sz="2200" dirty="0" smtClean="0"/>
              <a:t>, Finland</a:t>
            </a:r>
          </a:p>
        </p:txBody>
      </p:sp>
    </p:spTree>
    <p:extLst>
      <p:ext uri="{BB962C8B-B14F-4D97-AF65-F5344CB8AC3E}">
        <p14:creationId xmlns:p14="http://schemas.microsoft.com/office/powerpoint/2010/main" val="38858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8909"/>
            <a:ext cx="10515600" cy="5438054"/>
          </a:xfrm>
        </p:spPr>
        <p:txBody>
          <a:bodyPr anchor="ctr" anchorCtr="1"/>
          <a:lstStyle/>
          <a:p>
            <a:pPr marL="0" indent="0">
              <a:buNone/>
            </a:pPr>
            <a:r>
              <a:rPr lang="fi-FI" sz="3600" dirty="0" err="1" smtClean="0">
                <a:cs typeface="Times New Roman" panose="02020603050405020304" pitchFamily="18" charset="0"/>
              </a:rPr>
              <a:t>We</a:t>
            </a:r>
            <a:r>
              <a:rPr lang="fi-FI" sz="3600" dirty="0" smtClean="0">
                <a:cs typeface="Times New Roman" panose="02020603050405020304" pitchFamily="18" charset="0"/>
              </a:rPr>
              <a:t> </a:t>
            </a:r>
            <a:r>
              <a:rPr lang="fi-FI" sz="3600" dirty="0" err="1" smtClean="0">
                <a:cs typeface="Times New Roman" panose="02020603050405020304" pitchFamily="18" charset="0"/>
              </a:rPr>
              <a:t>present</a:t>
            </a:r>
            <a:r>
              <a:rPr lang="fi-FI" sz="3600" dirty="0" smtClean="0">
                <a:cs typeface="Times New Roman" panose="02020603050405020304" pitchFamily="18" charset="0"/>
              </a:rPr>
              <a:t> </a:t>
            </a:r>
            <a:r>
              <a:rPr lang="fi-FI" sz="3600" dirty="0" err="1" smtClean="0">
                <a:cs typeface="Times New Roman" panose="02020603050405020304" pitchFamily="18" charset="0"/>
              </a:rPr>
              <a:t>our</a:t>
            </a:r>
            <a:r>
              <a:rPr lang="fi-FI" sz="3600" dirty="0" smtClean="0">
                <a:cs typeface="Times New Roman" panose="02020603050405020304" pitchFamily="18" charset="0"/>
              </a:rPr>
              <a:t> </a:t>
            </a:r>
            <a:r>
              <a:rPr lang="fi-FI" sz="3600" dirty="0" err="1" smtClean="0">
                <a:cs typeface="Times New Roman" panose="02020603050405020304" pitchFamily="18" charset="0"/>
              </a:rPr>
              <a:t>measurement</a:t>
            </a:r>
            <a:r>
              <a:rPr lang="fi-FI" sz="3600" dirty="0" smtClean="0">
                <a:cs typeface="Times New Roman" panose="02020603050405020304" pitchFamily="18" charset="0"/>
              </a:rPr>
              <a:t> </a:t>
            </a:r>
            <a:r>
              <a:rPr lang="fi-FI" sz="3600" dirty="0" err="1" smtClean="0">
                <a:cs typeface="Times New Roman" panose="02020603050405020304" pitchFamily="18" charset="0"/>
              </a:rPr>
              <a:t>results</a:t>
            </a:r>
            <a:r>
              <a:rPr lang="fi-FI" sz="3600" dirty="0" smtClean="0">
                <a:cs typeface="Times New Roman" panose="02020603050405020304" pitchFamily="18" charset="0"/>
              </a:rPr>
              <a:t> and </a:t>
            </a:r>
            <a:r>
              <a:rPr lang="fi-FI" sz="3600" dirty="0" err="1" smtClean="0">
                <a:cs typeface="Times New Roman" panose="02020603050405020304" pitchFamily="18" charset="0"/>
              </a:rPr>
              <a:t>literature</a:t>
            </a:r>
            <a:r>
              <a:rPr lang="fi-FI" sz="3600" dirty="0" smtClean="0">
                <a:cs typeface="Times New Roman" panose="02020603050405020304" pitchFamily="18" charset="0"/>
              </a:rPr>
              <a:t> data on </a:t>
            </a:r>
            <a:r>
              <a:rPr lang="fi-FI" sz="3600" dirty="0" err="1" smtClean="0">
                <a:cs typeface="Times New Roman" panose="02020603050405020304" pitchFamily="18" charset="0"/>
              </a:rPr>
              <a:t>meteorite</a:t>
            </a:r>
            <a:r>
              <a:rPr lang="fi-FI" sz="3600" dirty="0" smtClean="0">
                <a:cs typeface="Times New Roman" panose="02020603050405020304" pitchFamily="18" charset="0"/>
              </a:rPr>
              <a:t> </a:t>
            </a:r>
            <a:r>
              <a:rPr lang="fi-FI" sz="3600" dirty="0" err="1" smtClean="0">
                <a:cs typeface="Times New Roman" panose="02020603050405020304" pitchFamily="18" charset="0"/>
              </a:rPr>
              <a:t>thermal</a:t>
            </a:r>
            <a:r>
              <a:rPr lang="fi-FI" sz="3600" dirty="0" smtClean="0">
                <a:cs typeface="Times New Roman" panose="02020603050405020304" pitchFamily="18" charset="0"/>
              </a:rPr>
              <a:t> and </a:t>
            </a:r>
            <a:r>
              <a:rPr lang="fi-FI" sz="3600" dirty="0" err="1" smtClean="0">
                <a:cs typeface="Times New Roman" panose="02020603050405020304" pitchFamily="18" charset="0"/>
              </a:rPr>
              <a:t>porosity</a:t>
            </a:r>
            <a:r>
              <a:rPr lang="fi-FI" sz="3600" dirty="0" smtClean="0">
                <a:cs typeface="Times New Roman" panose="02020603050405020304" pitchFamily="18" charset="0"/>
              </a:rPr>
              <a:t> </a:t>
            </a:r>
            <a:r>
              <a:rPr lang="fi-FI" sz="3600" dirty="0" err="1" smtClean="0">
                <a:cs typeface="Times New Roman" panose="02020603050405020304" pitchFamily="18" charset="0"/>
              </a:rPr>
              <a:t>properties</a:t>
            </a:r>
            <a:r>
              <a:rPr lang="fi-FI" sz="3600" dirty="0" smtClean="0">
                <a:cs typeface="Times New Roman" panose="02020603050405020304" pitchFamily="18" charset="0"/>
              </a:rPr>
              <a:t> </a:t>
            </a:r>
            <a:r>
              <a:rPr lang="fi-FI" sz="3600" dirty="0" err="1" smtClean="0">
                <a:cs typeface="Times New Roman" panose="02020603050405020304" pitchFamily="18" charset="0"/>
              </a:rPr>
              <a:t>using</a:t>
            </a:r>
            <a:r>
              <a:rPr lang="fi-FI" sz="3600" dirty="0" smtClean="0">
                <a:cs typeface="Times New Roman" panose="02020603050405020304" pitchFamily="18" charset="0"/>
              </a:rPr>
              <a:t> </a:t>
            </a:r>
            <a:r>
              <a:rPr lang="fi-FI" sz="3600" dirty="0" err="1" smtClean="0">
                <a:cs typeface="Times New Roman" panose="02020603050405020304" pitchFamily="18" charset="0"/>
              </a:rPr>
              <a:t>charts</a:t>
            </a:r>
            <a:r>
              <a:rPr lang="fi-FI" sz="3600" dirty="0" smtClean="0">
                <a:cs typeface="Times New Roman" panose="02020603050405020304" pitchFamily="18" charset="0"/>
              </a:rPr>
              <a:t> </a:t>
            </a:r>
            <a:r>
              <a:rPr lang="fi-FI" sz="3600" dirty="0" err="1" smtClean="0">
                <a:cs typeface="Times New Roman" panose="02020603050405020304" pitchFamily="18" charset="0"/>
              </a:rPr>
              <a:t>published</a:t>
            </a:r>
            <a:r>
              <a:rPr lang="fi-FI" sz="3600" dirty="0" smtClean="0">
                <a:cs typeface="Times New Roman" panose="02020603050405020304" pitchFamily="18" charset="0"/>
              </a:rPr>
              <a:t> in Soini et al. (2020).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3000" dirty="0"/>
          </a:p>
        </p:txBody>
      </p:sp>
    </p:spTree>
    <p:extLst>
      <p:ext uri="{BB962C8B-B14F-4D97-AF65-F5344CB8AC3E}">
        <p14:creationId xmlns:p14="http://schemas.microsoft.com/office/powerpoint/2010/main" val="39373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1068706"/>
            <a:ext cx="7419975" cy="408197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068705"/>
            <a:ext cx="3932237" cy="4446571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Thermal </a:t>
            </a:r>
            <a:r>
              <a:rPr lang="en-US" sz="2400" i="1" dirty="0"/>
              <a:t>conductivities (300 K) and porosities of the results in </a:t>
            </a:r>
            <a:r>
              <a:rPr lang="en-US" sz="2400" i="1" dirty="0" smtClean="0"/>
              <a:t>Soini et al. (2020) combined </a:t>
            </a:r>
            <a:r>
              <a:rPr lang="en-US" sz="2400" i="1" dirty="0"/>
              <a:t>with literature data. Average thermal conductivities </a:t>
            </a:r>
            <a:r>
              <a:rPr lang="en-US" sz="2400" i="1" dirty="0" smtClean="0"/>
              <a:t>represent results </a:t>
            </a:r>
            <a:r>
              <a:rPr lang="en-US" sz="2400" i="1" dirty="0"/>
              <a:t>at low pressures </a:t>
            </a:r>
            <a:r>
              <a:rPr lang="en-US" sz="2400" i="1" dirty="0" smtClean="0"/>
              <a:t>in Soini et al. (2020), </a:t>
            </a:r>
            <a:r>
              <a:rPr lang="en-US" sz="2400" i="1" dirty="0" err="1"/>
              <a:t>Opeil</a:t>
            </a:r>
            <a:r>
              <a:rPr lang="en-US" sz="2400" i="1" dirty="0"/>
              <a:t> et al. (2010, 2012), </a:t>
            </a:r>
            <a:r>
              <a:rPr lang="en-US" sz="2400" i="1" dirty="0" err="1"/>
              <a:t>Yomogida</a:t>
            </a:r>
            <a:r>
              <a:rPr lang="en-US" sz="2400" i="1" dirty="0"/>
              <a:t> and Matsui (1983) and Matsui and Osako (1979). The number above each bar is the number of the samples.</a:t>
            </a:r>
            <a:endParaRPr lang="fi-FI" sz="2400" i="1" dirty="0"/>
          </a:p>
        </p:txBody>
      </p:sp>
    </p:spTree>
    <p:extLst>
      <p:ext uri="{BB962C8B-B14F-4D97-AF65-F5344CB8AC3E}">
        <p14:creationId xmlns:p14="http://schemas.microsoft.com/office/powerpoint/2010/main" val="32227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49" y="835024"/>
            <a:ext cx="6959691" cy="462089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22427"/>
            <a:ext cx="3932237" cy="3246088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Relationship </a:t>
            </a:r>
            <a:r>
              <a:rPr lang="en-US" sz="2800" i="1" dirty="0"/>
              <a:t>between thermal conductivity (low pressure) and porosity of chondrite falls. R-squared values of 0.88 and 0.61 represent data in </a:t>
            </a:r>
            <a:r>
              <a:rPr lang="en-US" sz="2800" i="1" dirty="0" smtClean="0"/>
              <a:t>Soini et al. (2020) and </a:t>
            </a:r>
            <a:r>
              <a:rPr lang="en-US" sz="2800" i="1" dirty="0"/>
              <a:t>all data, respectively. </a:t>
            </a:r>
            <a:endParaRPr lang="fi-FI" sz="2800" i="1" dirty="0"/>
          </a:p>
        </p:txBody>
      </p:sp>
    </p:spTree>
    <p:extLst>
      <p:ext uri="{BB962C8B-B14F-4D97-AF65-F5344CB8AC3E}">
        <p14:creationId xmlns:p14="http://schemas.microsoft.com/office/powerpoint/2010/main" val="3713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265" y="824864"/>
            <a:ext cx="7009035" cy="464121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912" y="1502909"/>
            <a:ext cx="3932237" cy="3285123"/>
          </a:xfrm>
        </p:spPr>
        <p:txBody>
          <a:bodyPr/>
          <a:lstStyle/>
          <a:p>
            <a:r>
              <a:rPr lang="en-US" sz="2800" i="1" dirty="0" smtClean="0"/>
              <a:t>Relationship </a:t>
            </a:r>
            <a:r>
              <a:rPr lang="en-US" sz="2800" i="1" dirty="0"/>
              <a:t>between thermal diffusivity and porosity of chondrite falls in the compiled database. R-squared values of 0.85 and 0.70 represent data in </a:t>
            </a:r>
            <a:r>
              <a:rPr lang="en-US" sz="2800" i="1" dirty="0" smtClean="0"/>
              <a:t>Soini et al. (2020) and </a:t>
            </a:r>
            <a:r>
              <a:rPr lang="en-US" sz="2800" i="1" dirty="0"/>
              <a:t>all data, respectively. </a:t>
            </a:r>
            <a:endParaRPr lang="fi-FI" sz="2800" i="1" dirty="0"/>
          </a:p>
        </p:txBody>
      </p:sp>
    </p:spTree>
    <p:extLst>
      <p:ext uri="{BB962C8B-B14F-4D97-AF65-F5344CB8AC3E}">
        <p14:creationId xmlns:p14="http://schemas.microsoft.com/office/powerpoint/2010/main" val="24350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601344"/>
            <a:ext cx="7237693" cy="48815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003858"/>
            <a:ext cx="3932237" cy="4076534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Thermal </a:t>
            </a:r>
            <a:r>
              <a:rPr lang="en-US" sz="2800" i="1" dirty="0"/>
              <a:t>conductivities and porosities of falls in the compiled database in Table 2 </a:t>
            </a:r>
            <a:r>
              <a:rPr lang="en-US" sz="2800" i="1" dirty="0" smtClean="0"/>
              <a:t>in Soini et al. (2020) with </a:t>
            </a:r>
            <a:r>
              <a:rPr lang="en-US" sz="2800" i="1" dirty="0"/>
              <a:t>thermal conductivities for model compositions of H, L, and LL chondrites near vacuum with air pressure of 1.33 x 10</a:t>
            </a:r>
            <a:r>
              <a:rPr lang="en-US" sz="2800" i="1" baseline="30000" dirty="0"/>
              <a:t>-4</a:t>
            </a:r>
            <a:r>
              <a:rPr lang="en-US" sz="2800" i="1" dirty="0"/>
              <a:t> Pa</a:t>
            </a:r>
            <a:r>
              <a:rPr lang="en-US" sz="2800" i="1" dirty="0" smtClean="0"/>
              <a:t>.</a:t>
            </a:r>
            <a:endParaRPr lang="fi-FI" sz="2800" i="1" dirty="0"/>
          </a:p>
        </p:txBody>
      </p:sp>
    </p:spTree>
    <p:extLst>
      <p:ext uri="{BB962C8B-B14F-4D97-AF65-F5344CB8AC3E}">
        <p14:creationId xmlns:p14="http://schemas.microsoft.com/office/powerpoint/2010/main" val="21811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Main </a:t>
            </a:r>
            <a:r>
              <a:rPr lang="fi-FI" dirty="0" err="1" smtClean="0"/>
              <a:t>results</a:t>
            </a:r>
            <a:r>
              <a:rPr lang="fi-FI" dirty="0" smtClean="0"/>
              <a:t> and </a:t>
            </a:r>
            <a:r>
              <a:rPr lang="fi-FI" dirty="0" err="1" smtClean="0"/>
              <a:t>conclusions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3236"/>
            <a:ext cx="10515600" cy="4643727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 smtClean="0"/>
              <a:t>Our measurements in </a:t>
            </a:r>
            <a:r>
              <a:rPr lang="en-US" dirty="0"/>
              <a:t>ambient air </a:t>
            </a:r>
            <a:r>
              <a:rPr lang="en-US" dirty="0" smtClean="0"/>
              <a:t>are corrected </a:t>
            </a:r>
            <a:r>
              <a:rPr lang="en-US" dirty="0"/>
              <a:t>to low pressure equivalents to get comparable values with literature data </a:t>
            </a:r>
            <a:endParaRPr lang="en-US" dirty="0" smtClean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fi-FI" dirty="0" err="1" smtClean="0">
                <a:sym typeface="Wingdings" panose="05000000000000000000" pitchFamily="2" charset="2"/>
              </a:rPr>
              <a:t>Thermal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conductivities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overlap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among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ordinary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chondrites</a:t>
            </a:r>
            <a:endParaRPr lang="fi-FI" dirty="0" smtClean="0">
              <a:sym typeface="Wingdings" panose="05000000000000000000" pitchFamily="2" charset="2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fi-FI" dirty="0" smtClean="0"/>
              <a:t>A </a:t>
            </a:r>
            <a:r>
              <a:rPr lang="fi-FI" dirty="0" err="1"/>
              <a:t>linear</a:t>
            </a:r>
            <a:r>
              <a:rPr lang="fi-FI" dirty="0"/>
              <a:t> </a:t>
            </a:r>
            <a:r>
              <a:rPr lang="fi-FI" dirty="0" err="1"/>
              <a:t>inverse</a:t>
            </a:r>
            <a:r>
              <a:rPr lang="fi-FI" dirty="0"/>
              <a:t> </a:t>
            </a:r>
            <a:r>
              <a:rPr lang="fi-FI" dirty="0" err="1"/>
              <a:t>relationship</a:t>
            </a:r>
            <a:r>
              <a:rPr lang="fi-FI" dirty="0"/>
              <a:t> </a:t>
            </a:r>
            <a:r>
              <a:rPr lang="fi-FI" dirty="0" err="1" smtClean="0"/>
              <a:t>between</a:t>
            </a:r>
            <a:endParaRPr lang="fi-FI" dirty="0" smtClean="0"/>
          </a:p>
          <a:p>
            <a:pPr lvl="1" indent="-3240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i-FI" sz="2600" dirty="0" err="1"/>
              <a:t>T</a:t>
            </a:r>
            <a:r>
              <a:rPr lang="fi-FI" sz="2600" dirty="0" err="1" smtClean="0"/>
              <a:t>hermal</a:t>
            </a:r>
            <a:r>
              <a:rPr lang="fi-FI" sz="2600" dirty="0" smtClean="0"/>
              <a:t> </a:t>
            </a:r>
            <a:r>
              <a:rPr lang="fi-FI" sz="2600" dirty="0" err="1"/>
              <a:t>conductivity</a:t>
            </a:r>
            <a:r>
              <a:rPr lang="fi-FI" sz="2600" dirty="0"/>
              <a:t> and </a:t>
            </a:r>
            <a:r>
              <a:rPr lang="fi-FI" sz="2600" dirty="0" err="1" smtClean="0"/>
              <a:t>porosity</a:t>
            </a:r>
            <a:endParaRPr lang="fi-FI" sz="2600" dirty="0" smtClean="0"/>
          </a:p>
          <a:p>
            <a:pPr lvl="1" indent="-3240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i-FI" sz="2600" dirty="0" err="1" smtClean="0"/>
              <a:t>Thermal</a:t>
            </a:r>
            <a:r>
              <a:rPr lang="fi-FI" sz="2600" dirty="0" smtClean="0"/>
              <a:t> </a:t>
            </a:r>
            <a:r>
              <a:rPr lang="fi-FI" sz="2600" dirty="0" err="1"/>
              <a:t>diffusivity</a:t>
            </a:r>
            <a:r>
              <a:rPr lang="fi-FI" sz="2600" dirty="0"/>
              <a:t> and </a:t>
            </a:r>
            <a:r>
              <a:rPr lang="fi-FI" sz="2600" dirty="0" err="1" smtClean="0"/>
              <a:t>porosity</a:t>
            </a:r>
            <a:endParaRPr lang="fi-FI" sz="2600" dirty="0" smtClean="0">
              <a:sym typeface="Wingdings" panose="05000000000000000000" pitchFamily="2" charset="2"/>
            </a:endParaRPr>
          </a:p>
          <a:p>
            <a:endParaRPr lang="fi-FI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0634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Main </a:t>
            </a:r>
            <a:r>
              <a:rPr lang="fi-FI" dirty="0" err="1" smtClean="0"/>
              <a:t>results</a:t>
            </a:r>
            <a:r>
              <a:rPr lang="fi-FI" dirty="0" smtClean="0"/>
              <a:t> and </a:t>
            </a:r>
            <a:r>
              <a:rPr lang="fi-FI" dirty="0" err="1" smtClean="0"/>
              <a:t>conclusions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5527"/>
            <a:ext cx="10515600" cy="467143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 smtClean="0"/>
              <a:t>We </a:t>
            </a:r>
            <a:r>
              <a:rPr lang="en-US" dirty="0"/>
              <a:t>calculated thermal conductivities for model compositions </a:t>
            </a:r>
            <a:r>
              <a:rPr lang="en-US" dirty="0" smtClean="0"/>
              <a:t>by </a:t>
            </a:r>
            <a:r>
              <a:rPr lang="en-US" dirty="0"/>
              <a:t>geometric </a:t>
            </a:r>
            <a:r>
              <a:rPr lang="fi-FI" dirty="0" err="1"/>
              <a:t>mean</a:t>
            </a:r>
            <a:r>
              <a:rPr lang="fi-FI" dirty="0"/>
              <a:t> </a:t>
            </a:r>
            <a:r>
              <a:rPr lang="en-US" dirty="0"/>
              <a:t>of the relative abundances of the </a:t>
            </a:r>
            <a:r>
              <a:rPr lang="en-US" dirty="0" smtClean="0"/>
              <a:t>constituents</a:t>
            </a:r>
          </a:p>
          <a:p>
            <a:pPr lvl="1" indent="-324000">
              <a:spcBef>
                <a:spcPts val="80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i-FI" sz="2600" dirty="0" err="1" smtClean="0"/>
              <a:t>Results</a:t>
            </a:r>
            <a:r>
              <a:rPr lang="fi-FI" sz="2600" dirty="0" smtClean="0"/>
              <a:t> </a:t>
            </a:r>
            <a:r>
              <a:rPr lang="en-US" sz="2600" dirty="0" smtClean="0"/>
              <a:t>fit </a:t>
            </a:r>
            <a:r>
              <a:rPr lang="en-US" sz="2600" dirty="0"/>
              <a:t>reasonably well to the </a:t>
            </a:r>
            <a:r>
              <a:rPr lang="en-US" sz="2600" dirty="0" smtClean="0"/>
              <a:t>thermal </a:t>
            </a:r>
            <a:r>
              <a:rPr lang="en-US" sz="2600" dirty="0"/>
              <a:t>conductivity </a:t>
            </a:r>
            <a:r>
              <a:rPr lang="en-US" sz="2600" dirty="0" smtClean="0"/>
              <a:t>curves</a:t>
            </a:r>
          </a:p>
          <a:p>
            <a:pPr lvl="1" indent="-324000">
              <a:spcBef>
                <a:spcPts val="80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i-FI" sz="2600" dirty="0" err="1" smtClean="0"/>
              <a:t>The</a:t>
            </a:r>
            <a:r>
              <a:rPr lang="fi-FI" sz="2600" dirty="0" smtClean="0"/>
              <a:t> </a:t>
            </a:r>
            <a:r>
              <a:rPr lang="en-US" sz="2600" dirty="0" smtClean="0"/>
              <a:t>decrease </a:t>
            </a:r>
            <a:r>
              <a:rPr lang="en-US" sz="2600" dirty="0"/>
              <a:t>of thermal conductivity is nearly linear at </a:t>
            </a:r>
            <a:r>
              <a:rPr lang="en-US" sz="2600" dirty="0" smtClean="0"/>
              <a:t>low p</a:t>
            </a:r>
            <a:r>
              <a:rPr lang="fi-FI" sz="2600" dirty="0" err="1" smtClean="0"/>
              <a:t>orosities</a:t>
            </a:r>
            <a:r>
              <a:rPr lang="fi-FI" sz="2600" dirty="0" smtClean="0"/>
              <a:t> </a:t>
            </a:r>
          </a:p>
          <a:p>
            <a:pPr lvl="1" indent="-324000">
              <a:spcBef>
                <a:spcPts val="80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600" dirty="0" smtClean="0"/>
              <a:t>Modeled curves seem </a:t>
            </a:r>
            <a:r>
              <a:rPr lang="en-US" sz="2600" dirty="0"/>
              <a:t>to be more </a:t>
            </a:r>
            <a:r>
              <a:rPr lang="en-US" sz="2600" dirty="0" smtClean="0"/>
              <a:t>suitable to </a:t>
            </a:r>
            <a:r>
              <a:rPr lang="en-US" sz="2600" dirty="0"/>
              <a:t>describe the conductivity </a:t>
            </a:r>
            <a:r>
              <a:rPr lang="en-US" sz="2600" dirty="0" smtClean="0"/>
              <a:t>of </a:t>
            </a:r>
            <a:r>
              <a:rPr lang="en-US" sz="2600" dirty="0"/>
              <a:t>high porosity samples compared to the inverse linear </a:t>
            </a:r>
            <a:r>
              <a:rPr lang="en-US" sz="2600" dirty="0" smtClean="0"/>
              <a:t>relationship</a:t>
            </a:r>
            <a:endParaRPr lang="en-US" sz="2600" dirty="0"/>
          </a:p>
          <a:p>
            <a:pPr lvl="1" indent="-324000">
              <a:spcBef>
                <a:spcPts val="80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600" dirty="0" smtClean="0"/>
              <a:t>Altering porosity and metal content suggests that internal structure may govern thermal conductivity more largely than metal content</a:t>
            </a:r>
          </a:p>
        </p:txBody>
      </p:sp>
    </p:spTree>
    <p:extLst>
      <p:ext uri="{BB962C8B-B14F-4D97-AF65-F5344CB8AC3E}">
        <p14:creationId xmlns:p14="http://schemas.microsoft.com/office/powerpoint/2010/main" val="297787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Reference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Soini, A.‐J., </a:t>
            </a:r>
            <a:r>
              <a:rPr lang="en-US" dirty="0" err="1"/>
              <a:t>Kukkonen</a:t>
            </a:r>
            <a:r>
              <a:rPr lang="en-US" dirty="0"/>
              <a:t>, I.T., </a:t>
            </a:r>
            <a:r>
              <a:rPr lang="en-US" dirty="0" err="1"/>
              <a:t>Kohout</a:t>
            </a:r>
            <a:r>
              <a:rPr lang="en-US" dirty="0"/>
              <a:t>, T. and Luttinen, A. (2020), Thermal and porosity properties of meteorites: A compilation of published data and new measurements. </a:t>
            </a:r>
            <a:r>
              <a:rPr lang="en-US" i="1" dirty="0" err="1"/>
              <a:t>Meteorit</a:t>
            </a:r>
            <a:r>
              <a:rPr lang="en-US" i="1" dirty="0"/>
              <a:t> Planet </a:t>
            </a:r>
            <a:r>
              <a:rPr lang="en-US" i="1" dirty="0" err="1"/>
              <a:t>Sci</a:t>
            </a:r>
            <a:r>
              <a:rPr lang="en-US" dirty="0"/>
              <a:t>, 55: 402-425. doi:</a:t>
            </a:r>
            <a:r>
              <a:rPr lang="en-US" dirty="0">
                <a:hlinkClick r:id="rId2"/>
              </a:rPr>
              <a:t>10.1111/maps.13441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4164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443</Words>
  <Application>Microsoft Office PowerPoint</Application>
  <PresentationFormat>Laajakuva</PresentationFormat>
  <Paragraphs>23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Thermal and porosity properties of meteorites: A compilation of published data and new measurements</vt:lpstr>
      <vt:lpstr>PowerPoint-esitys</vt:lpstr>
      <vt:lpstr>PowerPoint-esitys</vt:lpstr>
      <vt:lpstr>PowerPoint-esitys</vt:lpstr>
      <vt:lpstr>PowerPoint-esitys</vt:lpstr>
      <vt:lpstr>PowerPoint-esitys</vt:lpstr>
      <vt:lpstr>Main results and conclusions</vt:lpstr>
      <vt:lpstr>Main results and conclusions</vt:lpstr>
      <vt:lpstr>Reference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Soini, Assi-Johanna</dc:creator>
  <cp:lastModifiedBy>Soini, Assi-Johanna</cp:lastModifiedBy>
  <cp:revision>59</cp:revision>
  <dcterms:created xsi:type="dcterms:W3CDTF">2020-04-01T12:42:08Z</dcterms:created>
  <dcterms:modified xsi:type="dcterms:W3CDTF">2020-04-27T08:26:38Z</dcterms:modified>
  <cp:contentStatus>Valmis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