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1" r:id="rId4"/>
  </p:sldMasterIdLst>
  <p:notesMasterIdLst>
    <p:notesMasterId r:id="rId22"/>
  </p:notesMasterIdLst>
  <p:sldIdLst>
    <p:sldId id="256" r:id="rId5"/>
    <p:sldId id="274" r:id="rId6"/>
    <p:sldId id="258" r:id="rId7"/>
    <p:sldId id="273" r:id="rId8"/>
    <p:sldId id="272" r:id="rId9"/>
    <p:sldId id="280" r:id="rId10"/>
    <p:sldId id="269" r:id="rId11"/>
    <p:sldId id="259" r:id="rId12"/>
    <p:sldId id="260" r:id="rId13"/>
    <p:sldId id="262" r:id="rId14"/>
    <p:sldId id="275" r:id="rId15"/>
    <p:sldId id="270" r:id="rId16"/>
    <p:sldId id="276" r:id="rId17"/>
    <p:sldId id="277" r:id="rId18"/>
    <p:sldId id="264" r:id="rId19"/>
    <p:sldId id="265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365" autoAdjust="0"/>
  </p:normalViewPr>
  <p:slideViewPr>
    <p:cSldViewPr snapToGrid="0">
      <p:cViewPr varScale="1">
        <p:scale>
          <a:sx n="60" d="100"/>
          <a:sy n="60" d="100"/>
        </p:scale>
        <p:origin x="11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niofnottm-my.sharepoint.com/personal/martha_ledger_nottingham_ac_uk/Documents/Attachments/PhD/Data/Ground%20data/Camera_W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Site 18 (</a:t>
            </a:r>
            <a:r>
              <a:rPr lang="en-GB" dirty="0" smtClean="0"/>
              <a:t>Oil palm)</a:t>
            </a:r>
            <a:endParaRPr lang="en-GB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388490163853185"/>
          <c:y val="0.11792336632215826"/>
          <c:w val="0.57828087398754713"/>
          <c:h val="0.7051651727732543"/>
        </c:manualLayout>
      </c:layout>
      <c:lineChart>
        <c:grouping val="standard"/>
        <c:varyColors val="0"/>
        <c:ser>
          <c:idx val="0"/>
          <c:order val="0"/>
          <c:tx>
            <c:strRef>
              <c:f>'Site 18 (OP)'!$D$1</c:f>
              <c:strCache>
                <c:ptCount val="1"/>
                <c:pt idx="0">
                  <c:v>Adjusted water table height (m)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'Site 18 (OP)'!$B$2:$B$413</c:f>
              <c:numCache>
                <c:formatCode>m/d/yyyy</c:formatCode>
                <c:ptCount val="412"/>
                <c:pt idx="0">
                  <c:v>43442</c:v>
                </c:pt>
                <c:pt idx="1">
                  <c:v>43443</c:v>
                </c:pt>
                <c:pt idx="2">
                  <c:v>43444</c:v>
                </c:pt>
                <c:pt idx="3">
                  <c:v>43445</c:v>
                </c:pt>
                <c:pt idx="4">
                  <c:v>43446</c:v>
                </c:pt>
                <c:pt idx="5">
                  <c:v>43447</c:v>
                </c:pt>
                <c:pt idx="6">
                  <c:v>43448</c:v>
                </c:pt>
                <c:pt idx="7">
                  <c:v>43449</c:v>
                </c:pt>
                <c:pt idx="8">
                  <c:v>43450</c:v>
                </c:pt>
                <c:pt idx="9">
                  <c:v>43451</c:v>
                </c:pt>
                <c:pt idx="10">
                  <c:v>43452</c:v>
                </c:pt>
                <c:pt idx="11">
                  <c:v>43453</c:v>
                </c:pt>
                <c:pt idx="12">
                  <c:v>43454</c:v>
                </c:pt>
                <c:pt idx="13">
                  <c:v>43455</c:v>
                </c:pt>
                <c:pt idx="14">
                  <c:v>43456</c:v>
                </c:pt>
                <c:pt idx="15">
                  <c:v>43457</c:v>
                </c:pt>
                <c:pt idx="16">
                  <c:v>43458</c:v>
                </c:pt>
                <c:pt idx="17">
                  <c:v>43459</c:v>
                </c:pt>
                <c:pt idx="18">
                  <c:v>43460</c:v>
                </c:pt>
                <c:pt idx="19">
                  <c:v>43461</c:v>
                </c:pt>
                <c:pt idx="20">
                  <c:v>43462</c:v>
                </c:pt>
                <c:pt idx="21">
                  <c:v>43463</c:v>
                </c:pt>
                <c:pt idx="22">
                  <c:v>43464</c:v>
                </c:pt>
                <c:pt idx="23">
                  <c:v>43465</c:v>
                </c:pt>
                <c:pt idx="24">
                  <c:v>43466</c:v>
                </c:pt>
                <c:pt idx="25">
                  <c:v>43467</c:v>
                </c:pt>
                <c:pt idx="26">
                  <c:v>43468</c:v>
                </c:pt>
                <c:pt idx="27">
                  <c:v>43469</c:v>
                </c:pt>
                <c:pt idx="28">
                  <c:v>43470</c:v>
                </c:pt>
                <c:pt idx="29">
                  <c:v>43471</c:v>
                </c:pt>
                <c:pt idx="30">
                  <c:v>43472</c:v>
                </c:pt>
                <c:pt idx="31">
                  <c:v>43473</c:v>
                </c:pt>
                <c:pt idx="32">
                  <c:v>43474</c:v>
                </c:pt>
                <c:pt idx="33">
                  <c:v>43475</c:v>
                </c:pt>
                <c:pt idx="34">
                  <c:v>43476</c:v>
                </c:pt>
                <c:pt idx="35">
                  <c:v>43477</c:v>
                </c:pt>
                <c:pt idx="36">
                  <c:v>43478</c:v>
                </c:pt>
                <c:pt idx="37">
                  <c:v>43479</c:v>
                </c:pt>
                <c:pt idx="38">
                  <c:v>43480</c:v>
                </c:pt>
                <c:pt idx="39">
                  <c:v>43481</c:v>
                </c:pt>
                <c:pt idx="40">
                  <c:v>43482</c:v>
                </c:pt>
                <c:pt idx="41">
                  <c:v>43483</c:v>
                </c:pt>
                <c:pt idx="42">
                  <c:v>43484</c:v>
                </c:pt>
                <c:pt idx="43">
                  <c:v>43485</c:v>
                </c:pt>
                <c:pt idx="44">
                  <c:v>43486</c:v>
                </c:pt>
                <c:pt idx="45">
                  <c:v>43487</c:v>
                </c:pt>
                <c:pt idx="46">
                  <c:v>43488</c:v>
                </c:pt>
                <c:pt idx="47">
                  <c:v>43489</c:v>
                </c:pt>
                <c:pt idx="48">
                  <c:v>43490</c:v>
                </c:pt>
                <c:pt idx="49">
                  <c:v>43491</c:v>
                </c:pt>
                <c:pt idx="50">
                  <c:v>43492</c:v>
                </c:pt>
                <c:pt idx="51">
                  <c:v>43493</c:v>
                </c:pt>
                <c:pt idx="52">
                  <c:v>43494</c:v>
                </c:pt>
                <c:pt idx="53">
                  <c:v>43495</c:v>
                </c:pt>
                <c:pt idx="54">
                  <c:v>43496</c:v>
                </c:pt>
                <c:pt idx="55">
                  <c:v>43497</c:v>
                </c:pt>
                <c:pt idx="56">
                  <c:v>43498</c:v>
                </c:pt>
                <c:pt idx="57">
                  <c:v>43499</c:v>
                </c:pt>
                <c:pt idx="58">
                  <c:v>43500</c:v>
                </c:pt>
                <c:pt idx="59">
                  <c:v>43501</c:v>
                </c:pt>
                <c:pt idx="60">
                  <c:v>43502</c:v>
                </c:pt>
                <c:pt idx="61">
                  <c:v>43503</c:v>
                </c:pt>
                <c:pt idx="62">
                  <c:v>43504</c:v>
                </c:pt>
                <c:pt idx="63">
                  <c:v>43505</c:v>
                </c:pt>
                <c:pt idx="64">
                  <c:v>43506</c:v>
                </c:pt>
                <c:pt idx="65">
                  <c:v>43507</c:v>
                </c:pt>
                <c:pt idx="66">
                  <c:v>43508</c:v>
                </c:pt>
                <c:pt idx="67">
                  <c:v>43509</c:v>
                </c:pt>
                <c:pt idx="68">
                  <c:v>43510</c:v>
                </c:pt>
                <c:pt idx="69">
                  <c:v>43511</c:v>
                </c:pt>
                <c:pt idx="70">
                  <c:v>43512</c:v>
                </c:pt>
                <c:pt idx="71">
                  <c:v>43513</c:v>
                </c:pt>
                <c:pt idx="72">
                  <c:v>43514</c:v>
                </c:pt>
                <c:pt idx="73">
                  <c:v>43515</c:v>
                </c:pt>
                <c:pt idx="74">
                  <c:v>43516</c:v>
                </c:pt>
                <c:pt idx="75">
                  <c:v>43517</c:v>
                </c:pt>
                <c:pt idx="76">
                  <c:v>43518</c:v>
                </c:pt>
                <c:pt idx="77">
                  <c:v>43519</c:v>
                </c:pt>
                <c:pt idx="78">
                  <c:v>43520</c:v>
                </c:pt>
                <c:pt idx="79">
                  <c:v>43521</c:v>
                </c:pt>
                <c:pt idx="80">
                  <c:v>43522</c:v>
                </c:pt>
                <c:pt idx="81">
                  <c:v>43523</c:v>
                </c:pt>
                <c:pt idx="82">
                  <c:v>43524</c:v>
                </c:pt>
                <c:pt idx="83">
                  <c:v>43525</c:v>
                </c:pt>
                <c:pt idx="84">
                  <c:v>43526</c:v>
                </c:pt>
                <c:pt idx="85">
                  <c:v>43527</c:v>
                </c:pt>
                <c:pt idx="86">
                  <c:v>43528</c:v>
                </c:pt>
                <c:pt idx="87">
                  <c:v>43529</c:v>
                </c:pt>
                <c:pt idx="88">
                  <c:v>43530</c:v>
                </c:pt>
                <c:pt idx="89">
                  <c:v>43531</c:v>
                </c:pt>
                <c:pt idx="90">
                  <c:v>43532</c:v>
                </c:pt>
                <c:pt idx="91">
                  <c:v>43533</c:v>
                </c:pt>
                <c:pt idx="92">
                  <c:v>43534</c:v>
                </c:pt>
                <c:pt idx="93">
                  <c:v>43535</c:v>
                </c:pt>
                <c:pt idx="94">
                  <c:v>43536</c:v>
                </c:pt>
                <c:pt idx="95">
                  <c:v>43537</c:v>
                </c:pt>
                <c:pt idx="96">
                  <c:v>43538</c:v>
                </c:pt>
                <c:pt idx="97">
                  <c:v>43539</c:v>
                </c:pt>
                <c:pt idx="98">
                  <c:v>43540</c:v>
                </c:pt>
                <c:pt idx="99">
                  <c:v>43541</c:v>
                </c:pt>
                <c:pt idx="100">
                  <c:v>43542</c:v>
                </c:pt>
                <c:pt idx="101">
                  <c:v>43543</c:v>
                </c:pt>
                <c:pt idx="102">
                  <c:v>43544</c:v>
                </c:pt>
                <c:pt idx="103">
                  <c:v>43545</c:v>
                </c:pt>
                <c:pt idx="104">
                  <c:v>43546</c:v>
                </c:pt>
                <c:pt idx="105">
                  <c:v>43547</c:v>
                </c:pt>
                <c:pt idx="106">
                  <c:v>43548</c:v>
                </c:pt>
                <c:pt idx="107">
                  <c:v>43549</c:v>
                </c:pt>
                <c:pt idx="108">
                  <c:v>43550</c:v>
                </c:pt>
                <c:pt idx="109">
                  <c:v>43551</c:v>
                </c:pt>
                <c:pt idx="110">
                  <c:v>43552</c:v>
                </c:pt>
                <c:pt idx="111">
                  <c:v>43553</c:v>
                </c:pt>
                <c:pt idx="112">
                  <c:v>43554</c:v>
                </c:pt>
                <c:pt idx="113">
                  <c:v>43555</c:v>
                </c:pt>
                <c:pt idx="114">
                  <c:v>43556</c:v>
                </c:pt>
                <c:pt idx="115">
                  <c:v>43557</c:v>
                </c:pt>
                <c:pt idx="116">
                  <c:v>43558</c:v>
                </c:pt>
                <c:pt idx="117">
                  <c:v>43559</c:v>
                </c:pt>
                <c:pt idx="118">
                  <c:v>43560</c:v>
                </c:pt>
                <c:pt idx="119">
                  <c:v>43561</c:v>
                </c:pt>
                <c:pt idx="120">
                  <c:v>43562</c:v>
                </c:pt>
                <c:pt idx="121">
                  <c:v>43563</c:v>
                </c:pt>
                <c:pt idx="122">
                  <c:v>43564</c:v>
                </c:pt>
                <c:pt idx="123">
                  <c:v>43565</c:v>
                </c:pt>
                <c:pt idx="124">
                  <c:v>43566</c:v>
                </c:pt>
                <c:pt idx="125">
                  <c:v>43567</c:v>
                </c:pt>
                <c:pt idx="126">
                  <c:v>43568</c:v>
                </c:pt>
                <c:pt idx="127">
                  <c:v>43569</c:v>
                </c:pt>
                <c:pt idx="128">
                  <c:v>43570</c:v>
                </c:pt>
                <c:pt idx="129">
                  <c:v>43571</c:v>
                </c:pt>
                <c:pt idx="130">
                  <c:v>43572</c:v>
                </c:pt>
                <c:pt idx="131">
                  <c:v>43573</c:v>
                </c:pt>
                <c:pt idx="132">
                  <c:v>43574</c:v>
                </c:pt>
                <c:pt idx="133">
                  <c:v>43575</c:v>
                </c:pt>
                <c:pt idx="134">
                  <c:v>43576</c:v>
                </c:pt>
                <c:pt idx="135">
                  <c:v>43577</c:v>
                </c:pt>
                <c:pt idx="136">
                  <c:v>43578</c:v>
                </c:pt>
                <c:pt idx="137">
                  <c:v>43579</c:v>
                </c:pt>
                <c:pt idx="138">
                  <c:v>43580</c:v>
                </c:pt>
                <c:pt idx="139">
                  <c:v>43581</c:v>
                </c:pt>
                <c:pt idx="140">
                  <c:v>43582</c:v>
                </c:pt>
                <c:pt idx="141">
                  <c:v>43583</c:v>
                </c:pt>
                <c:pt idx="142">
                  <c:v>43584</c:v>
                </c:pt>
                <c:pt idx="143">
                  <c:v>43585</c:v>
                </c:pt>
                <c:pt idx="144">
                  <c:v>43586</c:v>
                </c:pt>
                <c:pt idx="145">
                  <c:v>43587</c:v>
                </c:pt>
                <c:pt idx="146">
                  <c:v>43588</c:v>
                </c:pt>
                <c:pt idx="147">
                  <c:v>43589</c:v>
                </c:pt>
                <c:pt idx="148">
                  <c:v>43590</c:v>
                </c:pt>
                <c:pt idx="149">
                  <c:v>43591</c:v>
                </c:pt>
                <c:pt idx="150">
                  <c:v>43592</c:v>
                </c:pt>
                <c:pt idx="151">
                  <c:v>43593</c:v>
                </c:pt>
                <c:pt idx="152">
                  <c:v>43594</c:v>
                </c:pt>
                <c:pt idx="153">
                  <c:v>43595</c:v>
                </c:pt>
                <c:pt idx="154">
                  <c:v>43596</c:v>
                </c:pt>
                <c:pt idx="155">
                  <c:v>43597</c:v>
                </c:pt>
                <c:pt idx="156">
                  <c:v>43598</c:v>
                </c:pt>
                <c:pt idx="157">
                  <c:v>43599</c:v>
                </c:pt>
                <c:pt idx="158">
                  <c:v>43600</c:v>
                </c:pt>
                <c:pt idx="159">
                  <c:v>43601</c:v>
                </c:pt>
                <c:pt idx="160">
                  <c:v>43602</c:v>
                </c:pt>
                <c:pt idx="161">
                  <c:v>43603</c:v>
                </c:pt>
                <c:pt idx="162">
                  <c:v>43604</c:v>
                </c:pt>
                <c:pt idx="163">
                  <c:v>43605</c:v>
                </c:pt>
                <c:pt idx="164">
                  <c:v>43606</c:v>
                </c:pt>
                <c:pt idx="165">
                  <c:v>43607</c:v>
                </c:pt>
                <c:pt idx="166">
                  <c:v>43608</c:v>
                </c:pt>
                <c:pt idx="167">
                  <c:v>43609</c:v>
                </c:pt>
                <c:pt idx="168">
                  <c:v>43610</c:v>
                </c:pt>
                <c:pt idx="169">
                  <c:v>43611</c:v>
                </c:pt>
                <c:pt idx="170">
                  <c:v>43612</c:v>
                </c:pt>
                <c:pt idx="171">
                  <c:v>43613</c:v>
                </c:pt>
                <c:pt idx="172">
                  <c:v>43614</c:v>
                </c:pt>
                <c:pt idx="173">
                  <c:v>43615</c:v>
                </c:pt>
                <c:pt idx="174">
                  <c:v>43616</c:v>
                </c:pt>
                <c:pt idx="175">
                  <c:v>43617</c:v>
                </c:pt>
                <c:pt idx="176">
                  <c:v>43618</c:v>
                </c:pt>
                <c:pt idx="177">
                  <c:v>43619</c:v>
                </c:pt>
                <c:pt idx="178">
                  <c:v>43620</c:v>
                </c:pt>
                <c:pt idx="179">
                  <c:v>43621</c:v>
                </c:pt>
                <c:pt idx="180">
                  <c:v>43622</c:v>
                </c:pt>
                <c:pt idx="181">
                  <c:v>43623</c:v>
                </c:pt>
                <c:pt idx="182">
                  <c:v>43624</c:v>
                </c:pt>
                <c:pt idx="183">
                  <c:v>43625</c:v>
                </c:pt>
                <c:pt idx="184">
                  <c:v>43626</c:v>
                </c:pt>
                <c:pt idx="185">
                  <c:v>43627</c:v>
                </c:pt>
                <c:pt idx="186">
                  <c:v>43628</c:v>
                </c:pt>
                <c:pt idx="187">
                  <c:v>43629</c:v>
                </c:pt>
                <c:pt idx="188">
                  <c:v>43630</c:v>
                </c:pt>
                <c:pt idx="189">
                  <c:v>43631</c:v>
                </c:pt>
                <c:pt idx="190">
                  <c:v>43632</c:v>
                </c:pt>
                <c:pt idx="191">
                  <c:v>43633</c:v>
                </c:pt>
                <c:pt idx="192">
                  <c:v>43634</c:v>
                </c:pt>
                <c:pt idx="193">
                  <c:v>43635</c:v>
                </c:pt>
                <c:pt idx="194">
                  <c:v>43636</c:v>
                </c:pt>
                <c:pt idx="195">
                  <c:v>43637</c:v>
                </c:pt>
                <c:pt idx="196">
                  <c:v>43638</c:v>
                </c:pt>
                <c:pt idx="197">
                  <c:v>43639</c:v>
                </c:pt>
                <c:pt idx="198">
                  <c:v>43640</c:v>
                </c:pt>
                <c:pt idx="199">
                  <c:v>43641</c:v>
                </c:pt>
                <c:pt idx="200">
                  <c:v>43642</c:v>
                </c:pt>
                <c:pt idx="201">
                  <c:v>43643</c:v>
                </c:pt>
                <c:pt idx="202">
                  <c:v>43644</c:v>
                </c:pt>
                <c:pt idx="203">
                  <c:v>43645</c:v>
                </c:pt>
                <c:pt idx="204">
                  <c:v>43646</c:v>
                </c:pt>
                <c:pt idx="205">
                  <c:v>43647</c:v>
                </c:pt>
                <c:pt idx="206">
                  <c:v>43648</c:v>
                </c:pt>
                <c:pt idx="207">
                  <c:v>43649</c:v>
                </c:pt>
                <c:pt idx="208">
                  <c:v>43650</c:v>
                </c:pt>
                <c:pt idx="209">
                  <c:v>43651</c:v>
                </c:pt>
                <c:pt idx="210">
                  <c:v>43652</c:v>
                </c:pt>
                <c:pt idx="211">
                  <c:v>43653</c:v>
                </c:pt>
                <c:pt idx="212">
                  <c:v>43654</c:v>
                </c:pt>
                <c:pt idx="213">
                  <c:v>43655</c:v>
                </c:pt>
                <c:pt idx="214">
                  <c:v>43656</c:v>
                </c:pt>
                <c:pt idx="215">
                  <c:v>43657</c:v>
                </c:pt>
                <c:pt idx="216">
                  <c:v>43658</c:v>
                </c:pt>
                <c:pt idx="217">
                  <c:v>43659</c:v>
                </c:pt>
                <c:pt idx="218">
                  <c:v>43660</c:v>
                </c:pt>
                <c:pt idx="219">
                  <c:v>43661</c:v>
                </c:pt>
                <c:pt idx="220">
                  <c:v>43662</c:v>
                </c:pt>
                <c:pt idx="221">
                  <c:v>43663</c:v>
                </c:pt>
                <c:pt idx="222">
                  <c:v>43664</c:v>
                </c:pt>
                <c:pt idx="223">
                  <c:v>43665</c:v>
                </c:pt>
                <c:pt idx="224">
                  <c:v>43666</c:v>
                </c:pt>
                <c:pt idx="225">
                  <c:v>43667</c:v>
                </c:pt>
                <c:pt idx="226">
                  <c:v>43668</c:v>
                </c:pt>
                <c:pt idx="227">
                  <c:v>43669</c:v>
                </c:pt>
                <c:pt idx="228">
                  <c:v>43670</c:v>
                </c:pt>
                <c:pt idx="229">
                  <c:v>43671</c:v>
                </c:pt>
                <c:pt idx="230">
                  <c:v>43672</c:v>
                </c:pt>
                <c:pt idx="231">
                  <c:v>43673</c:v>
                </c:pt>
                <c:pt idx="232">
                  <c:v>43674</c:v>
                </c:pt>
                <c:pt idx="233">
                  <c:v>43675</c:v>
                </c:pt>
                <c:pt idx="234">
                  <c:v>43676</c:v>
                </c:pt>
                <c:pt idx="235">
                  <c:v>43677</c:v>
                </c:pt>
                <c:pt idx="236">
                  <c:v>43678</c:v>
                </c:pt>
                <c:pt idx="237">
                  <c:v>43679</c:v>
                </c:pt>
                <c:pt idx="238">
                  <c:v>43680</c:v>
                </c:pt>
                <c:pt idx="239">
                  <c:v>43681</c:v>
                </c:pt>
                <c:pt idx="240">
                  <c:v>43682</c:v>
                </c:pt>
                <c:pt idx="241">
                  <c:v>43683</c:v>
                </c:pt>
                <c:pt idx="242">
                  <c:v>43684</c:v>
                </c:pt>
                <c:pt idx="243">
                  <c:v>43685</c:v>
                </c:pt>
                <c:pt idx="244">
                  <c:v>43686</c:v>
                </c:pt>
                <c:pt idx="245">
                  <c:v>43687</c:v>
                </c:pt>
                <c:pt idx="246">
                  <c:v>43688</c:v>
                </c:pt>
                <c:pt idx="247">
                  <c:v>43689</c:v>
                </c:pt>
                <c:pt idx="248">
                  <c:v>43690</c:v>
                </c:pt>
                <c:pt idx="249">
                  <c:v>43691</c:v>
                </c:pt>
                <c:pt idx="250">
                  <c:v>43692</c:v>
                </c:pt>
                <c:pt idx="251">
                  <c:v>43693</c:v>
                </c:pt>
                <c:pt idx="252">
                  <c:v>43694</c:v>
                </c:pt>
                <c:pt idx="253">
                  <c:v>43695</c:v>
                </c:pt>
                <c:pt idx="254">
                  <c:v>43696</c:v>
                </c:pt>
                <c:pt idx="255">
                  <c:v>43697</c:v>
                </c:pt>
                <c:pt idx="256">
                  <c:v>43698</c:v>
                </c:pt>
                <c:pt idx="257">
                  <c:v>43699</c:v>
                </c:pt>
                <c:pt idx="258">
                  <c:v>43700</c:v>
                </c:pt>
                <c:pt idx="259">
                  <c:v>43701</c:v>
                </c:pt>
                <c:pt idx="260">
                  <c:v>43702</c:v>
                </c:pt>
                <c:pt idx="261">
                  <c:v>43703</c:v>
                </c:pt>
                <c:pt idx="262">
                  <c:v>43704</c:v>
                </c:pt>
                <c:pt idx="263">
                  <c:v>43705</c:v>
                </c:pt>
                <c:pt idx="264">
                  <c:v>43706</c:v>
                </c:pt>
                <c:pt idx="265">
                  <c:v>43707</c:v>
                </c:pt>
                <c:pt idx="266">
                  <c:v>43708</c:v>
                </c:pt>
                <c:pt idx="267">
                  <c:v>43709</c:v>
                </c:pt>
                <c:pt idx="268">
                  <c:v>43710</c:v>
                </c:pt>
                <c:pt idx="269">
                  <c:v>43711</c:v>
                </c:pt>
                <c:pt idx="270">
                  <c:v>43712</c:v>
                </c:pt>
                <c:pt idx="271">
                  <c:v>43713</c:v>
                </c:pt>
                <c:pt idx="272">
                  <c:v>43714</c:v>
                </c:pt>
                <c:pt idx="273">
                  <c:v>43715</c:v>
                </c:pt>
                <c:pt idx="274">
                  <c:v>43716</c:v>
                </c:pt>
                <c:pt idx="275">
                  <c:v>43717</c:v>
                </c:pt>
                <c:pt idx="276">
                  <c:v>43718</c:v>
                </c:pt>
                <c:pt idx="277">
                  <c:v>43719</c:v>
                </c:pt>
                <c:pt idx="278">
                  <c:v>43720</c:v>
                </c:pt>
                <c:pt idx="279">
                  <c:v>43721</c:v>
                </c:pt>
                <c:pt idx="280">
                  <c:v>43722</c:v>
                </c:pt>
                <c:pt idx="281">
                  <c:v>43723</c:v>
                </c:pt>
                <c:pt idx="282">
                  <c:v>43724</c:v>
                </c:pt>
                <c:pt idx="283">
                  <c:v>43725</c:v>
                </c:pt>
                <c:pt idx="284">
                  <c:v>43726</c:v>
                </c:pt>
                <c:pt idx="285">
                  <c:v>43727</c:v>
                </c:pt>
                <c:pt idx="286">
                  <c:v>43728</c:v>
                </c:pt>
                <c:pt idx="287">
                  <c:v>43729</c:v>
                </c:pt>
                <c:pt idx="288">
                  <c:v>43730</c:v>
                </c:pt>
                <c:pt idx="289">
                  <c:v>43731</c:v>
                </c:pt>
                <c:pt idx="290">
                  <c:v>43732</c:v>
                </c:pt>
                <c:pt idx="291">
                  <c:v>43733</c:v>
                </c:pt>
                <c:pt idx="292">
                  <c:v>43734</c:v>
                </c:pt>
                <c:pt idx="293">
                  <c:v>43735</c:v>
                </c:pt>
                <c:pt idx="294">
                  <c:v>43736</c:v>
                </c:pt>
                <c:pt idx="295">
                  <c:v>43737</c:v>
                </c:pt>
                <c:pt idx="296">
                  <c:v>43738</c:v>
                </c:pt>
                <c:pt idx="297">
                  <c:v>43739</c:v>
                </c:pt>
                <c:pt idx="298">
                  <c:v>43740</c:v>
                </c:pt>
                <c:pt idx="299">
                  <c:v>43741</c:v>
                </c:pt>
                <c:pt idx="300">
                  <c:v>43742</c:v>
                </c:pt>
                <c:pt idx="301">
                  <c:v>43743</c:v>
                </c:pt>
                <c:pt idx="302">
                  <c:v>43744</c:v>
                </c:pt>
                <c:pt idx="303">
                  <c:v>43745</c:v>
                </c:pt>
                <c:pt idx="304">
                  <c:v>43746</c:v>
                </c:pt>
                <c:pt idx="305">
                  <c:v>43747</c:v>
                </c:pt>
                <c:pt idx="306">
                  <c:v>43748</c:v>
                </c:pt>
                <c:pt idx="307">
                  <c:v>43749</c:v>
                </c:pt>
                <c:pt idx="308">
                  <c:v>43750</c:v>
                </c:pt>
                <c:pt idx="309">
                  <c:v>43751</c:v>
                </c:pt>
                <c:pt idx="310">
                  <c:v>43752</c:v>
                </c:pt>
                <c:pt idx="311">
                  <c:v>43753</c:v>
                </c:pt>
                <c:pt idx="312">
                  <c:v>43754</c:v>
                </c:pt>
                <c:pt idx="313">
                  <c:v>43755</c:v>
                </c:pt>
                <c:pt idx="314">
                  <c:v>43756</c:v>
                </c:pt>
                <c:pt idx="315">
                  <c:v>43757</c:v>
                </c:pt>
                <c:pt idx="316">
                  <c:v>43758</c:v>
                </c:pt>
                <c:pt idx="317">
                  <c:v>43759</c:v>
                </c:pt>
                <c:pt idx="318">
                  <c:v>43760</c:v>
                </c:pt>
                <c:pt idx="319">
                  <c:v>43761</c:v>
                </c:pt>
                <c:pt idx="320">
                  <c:v>43762</c:v>
                </c:pt>
                <c:pt idx="321">
                  <c:v>43763</c:v>
                </c:pt>
                <c:pt idx="322">
                  <c:v>43764</c:v>
                </c:pt>
                <c:pt idx="323">
                  <c:v>43765</c:v>
                </c:pt>
                <c:pt idx="324">
                  <c:v>43766</c:v>
                </c:pt>
                <c:pt idx="325">
                  <c:v>43767</c:v>
                </c:pt>
                <c:pt idx="326">
                  <c:v>43768</c:v>
                </c:pt>
                <c:pt idx="327">
                  <c:v>43769</c:v>
                </c:pt>
                <c:pt idx="328">
                  <c:v>43770</c:v>
                </c:pt>
                <c:pt idx="329">
                  <c:v>43771</c:v>
                </c:pt>
                <c:pt idx="330">
                  <c:v>43772</c:v>
                </c:pt>
                <c:pt idx="331">
                  <c:v>43773</c:v>
                </c:pt>
                <c:pt idx="332">
                  <c:v>43774</c:v>
                </c:pt>
                <c:pt idx="333">
                  <c:v>43775</c:v>
                </c:pt>
                <c:pt idx="334">
                  <c:v>43776</c:v>
                </c:pt>
                <c:pt idx="335">
                  <c:v>43777</c:v>
                </c:pt>
                <c:pt idx="336">
                  <c:v>43778</c:v>
                </c:pt>
                <c:pt idx="337">
                  <c:v>43779</c:v>
                </c:pt>
                <c:pt idx="338">
                  <c:v>43780</c:v>
                </c:pt>
                <c:pt idx="339">
                  <c:v>43781</c:v>
                </c:pt>
                <c:pt idx="340">
                  <c:v>43782</c:v>
                </c:pt>
                <c:pt idx="341">
                  <c:v>43783</c:v>
                </c:pt>
                <c:pt idx="342">
                  <c:v>43784</c:v>
                </c:pt>
                <c:pt idx="343">
                  <c:v>43785</c:v>
                </c:pt>
                <c:pt idx="344">
                  <c:v>43786</c:v>
                </c:pt>
                <c:pt idx="345">
                  <c:v>43787</c:v>
                </c:pt>
                <c:pt idx="346">
                  <c:v>43788</c:v>
                </c:pt>
                <c:pt idx="347">
                  <c:v>43789</c:v>
                </c:pt>
                <c:pt idx="348">
                  <c:v>43790</c:v>
                </c:pt>
                <c:pt idx="349">
                  <c:v>43791</c:v>
                </c:pt>
                <c:pt idx="350">
                  <c:v>43792</c:v>
                </c:pt>
                <c:pt idx="351">
                  <c:v>43793</c:v>
                </c:pt>
                <c:pt idx="352">
                  <c:v>43794</c:v>
                </c:pt>
                <c:pt idx="353">
                  <c:v>43795</c:v>
                </c:pt>
                <c:pt idx="354">
                  <c:v>43796</c:v>
                </c:pt>
                <c:pt idx="355">
                  <c:v>43797</c:v>
                </c:pt>
                <c:pt idx="356">
                  <c:v>43798</c:v>
                </c:pt>
                <c:pt idx="357">
                  <c:v>43799</c:v>
                </c:pt>
                <c:pt idx="358">
                  <c:v>43800</c:v>
                </c:pt>
                <c:pt idx="359">
                  <c:v>43801</c:v>
                </c:pt>
                <c:pt idx="360">
                  <c:v>43802</c:v>
                </c:pt>
                <c:pt idx="361">
                  <c:v>43803</c:v>
                </c:pt>
                <c:pt idx="362">
                  <c:v>43804</c:v>
                </c:pt>
                <c:pt idx="363">
                  <c:v>43805</c:v>
                </c:pt>
                <c:pt idx="364">
                  <c:v>43806</c:v>
                </c:pt>
                <c:pt idx="365">
                  <c:v>43807</c:v>
                </c:pt>
                <c:pt idx="366">
                  <c:v>43808</c:v>
                </c:pt>
                <c:pt idx="367">
                  <c:v>43809</c:v>
                </c:pt>
                <c:pt idx="368">
                  <c:v>43810</c:v>
                </c:pt>
                <c:pt idx="369">
                  <c:v>43811</c:v>
                </c:pt>
                <c:pt idx="370">
                  <c:v>43812</c:v>
                </c:pt>
                <c:pt idx="371">
                  <c:v>43813</c:v>
                </c:pt>
                <c:pt idx="372">
                  <c:v>43814</c:v>
                </c:pt>
                <c:pt idx="373">
                  <c:v>43815</c:v>
                </c:pt>
                <c:pt idx="374">
                  <c:v>43816</c:v>
                </c:pt>
                <c:pt idx="375">
                  <c:v>43817</c:v>
                </c:pt>
                <c:pt idx="376">
                  <c:v>43818</c:v>
                </c:pt>
                <c:pt idx="377">
                  <c:v>43819</c:v>
                </c:pt>
                <c:pt idx="378">
                  <c:v>43820</c:v>
                </c:pt>
                <c:pt idx="379">
                  <c:v>43821</c:v>
                </c:pt>
                <c:pt idx="380">
                  <c:v>43822</c:v>
                </c:pt>
                <c:pt idx="381">
                  <c:v>43823</c:v>
                </c:pt>
                <c:pt idx="382">
                  <c:v>43824</c:v>
                </c:pt>
                <c:pt idx="383">
                  <c:v>43825</c:v>
                </c:pt>
                <c:pt idx="384">
                  <c:v>43826</c:v>
                </c:pt>
                <c:pt idx="385">
                  <c:v>43827</c:v>
                </c:pt>
                <c:pt idx="386">
                  <c:v>43828</c:v>
                </c:pt>
                <c:pt idx="387">
                  <c:v>43829</c:v>
                </c:pt>
                <c:pt idx="388">
                  <c:v>43830</c:v>
                </c:pt>
                <c:pt idx="389">
                  <c:v>43831</c:v>
                </c:pt>
                <c:pt idx="390">
                  <c:v>43832</c:v>
                </c:pt>
                <c:pt idx="391">
                  <c:v>43833</c:v>
                </c:pt>
                <c:pt idx="392">
                  <c:v>43834</c:v>
                </c:pt>
                <c:pt idx="393">
                  <c:v>43835</c:v>
                </c:pt>
                <c:pt idx="394">
                  <c:v>43836</c:v>
                </c:pt>
                <c:pt idx="395">
                  <c:v>43837</c:v>
                </c:pt>
                <c:pt idx="396">
                  <c:v>43838</c:v>
                </c:pt>
                <c:pt idx="397">
                  <c:v>43839</c:v>
                </c:pt>
                <c:pt idx="398">
                  <c:v>43840</c:v>
                </c:pt>
                <c:pt idx="399">
                  <c:v>43841</c:v>
                </c:pt>
                <c:pt idx="400">
                  <c:v>43842</c:v>
                </c:pt>
                <c:pt idx="401">
                  <c:v>43843</c:v>
                </c:pt>
                <c:pt idx="402">
                  <c:v>43844</c:v>
                </c:pt>
                <c:pt idx="403">
                  <c:v>43845</c:v>
                </c:pt>
                <c:pt idx="404">
                  <c:v>43846</c:v>
                </c:pt>
                <c:pt idx="405">
                  <c:v>43847</c:v>
                </c:pt>
                <c:pt idx="406">
                  <c:v>43848</c:v>
                </c:pt>
                <c:pt idx="407">
                  <c:v>43849</c:v>
                </c:pt>
                <c:pt idx="408">
                  <c:v>43850</c:v>
                </c:pt>
                <c:pt idx="409">
                  <c:v>43851</c:v>
                </c:pt>
                <c:pt idx="410">
                  <c:v>43852</c:v>
                </c:pt>
              </c:numCache>
            </c:numRef>
          </c:cat>
          <c:val>
            <c:numRef>
              <c:f>'Site 18 (OP)'!$D$2:$D$413</c:f>
              <c:numCache>
                <c:formatCode>General</c:formatCode>
                <c:ptCount val="412"/>
                <c:pt idx="124">
                  <c:v>-210.1</c:v>
                </c:pt>
                <c:pt idx="125">
                  <c:v>-208.6</c:v>
                </c:pt>
                <c:pt idx="126">
                  <c:v>-202.3</c:v>
                </c:pt>
                <c:pt idx="127">
                  <c:v>-198.2</c:v>
                </c:pt>
                <c:pt idx="128">
                  <c:v>-195.3</c:v>
                </c:pt>
                <c:pt idx="129">
                  <c:v>-193</c:v>
                </c:pt>
                <c:pt idx="130">
                  <c:v>-191.1</c:v>
                </c:pt>
                <c:pt idx="131">
                  <c:v>-190</c:v>
                </c:pt>
                <c:pt idx="132">
                  <c:v>-189</c:v>
                </c:pt>
                <c:pt idx="133">
                  <c:v>-188.39999999999998</c:v>
                </c:pt>
                <c:pt idx="134">
                  <c:v>-187.7</c:v>
                </c:pt>
                <c:pt idx="135">
                  <c:v>-187.3</c:v>
                </c:pt>
                <c:pt idx="136">
                  <c:v>-187.1</c:v>
                </c:pt>
                <c:pt idx="137">
                  <c:v>-187.20000000000002</c:v>
                </c:pt>
                <c:pt idx="138">
                  <c:v>-187.3</c:v>
                </c:pt>
                <c:pt idx="139">
                  <c:v>-187.6</c:v>
                </c:pt>
                <c:pt idx="140">
                  <c:v>-187.79999999999998</c:v>
                </c:pt>
                <c:pt idx="141">
                  <c:v>-188</c:v>
                </c:pt>
                <c:pt idx="142">
                  <c:v>-188.3</c:v>
                </c:pt>
                <c:pt idx="143">
                  <c:v>-169.79999999999998</c:v>
                </c:pt>
                <c:pt idx="144">
                  <c:v>-170.1</c:v>
                </c:pt>
                <c:pt idx="145">
                  <c:v>-171.6</c:v>
                </c:pt>
                <c:pt idx="146">
                  <c:v>-174.70000000000002</c:v>
                </c:pt>
                <c:pt idx="147">
                  <c:v>-149.10000000000002</c:v>
                </c:pt>
                <c:pt idx="148">
                  <c:v>-152</c:v>
                </c:pt>
                <c:pt idx="149">
                  <c:v>-145.6</c:v>
                </c:pt>
                <c:pt idx="150">
                  <c:v>-142.1</c:v>
                </c:pt>
                <c:pt idx="151">
                  <c:v>-133.4</c:v>
                </c:pt>
                <c:pt idx="152">
                  <c:v>-136.4</c:v>
                </c:pt>
                <c:pt idx="153">
                  <c:v>-138.39999999999998</c:v>
                </c:pt>
                <c:pt idx="154">
                  <c:v>-140.19999999999999</c:v>
                </c:pt>
                <c:pt idx="155">
                  <c:v>-135.4</c:v>
                </c:pt>
                <c:pt idx="156">
                  <c:v>-135.9</c:v>
                </c:pt>
                <c:pt idx="157">
                  <c:v>-137.79999999999998</c:v>
                </c:pt>
                <c:pt idx="158">
                  <c:v>-140.1</c:v>
                </c:pt>
                <c:pt idx="159">
                  <c:v>-136</c:v>
                </c:pt>
                <c:pt idx="160">
                  <c:v>-138.19999999999999</c:v>
                </c:pt>
                <c:pt idx="161">
                  <c:v>-140.30000000000001</c:v>
                </c:pt>
                <c:pt idx="162">
                  <c:v>-140.1</c:v>
                </c:pt>
                <c:pt idx="163">
                  <c:v>-142.19999999999999</c:v>
                </c:pt>
                <c:pt idx="164">
                  <c:v>-143.4</c:v>
                </c:pt>
                <c:pt idx="165">
                  <c:v>-131.9</c:v>
                </c:pt>
                <c:pt idx="166">
                  <c:v>-131.69999999999999</c:v>
                </c:pt>
                <c:pt idx="167">
                  <c:v>-134.30000000000001</c:v>
                </c:pt>
                <c:pt idx="168">
                  <c:v>-136.20000000000002</c:v>
                </c:pt>
                <c:pt idx="169">
                  <c:v>-138.1</c:v>
                </c:pt>
                <c:pt idx="170">
                  <c:v>-139.6</c:v>
                </c:pt>
                <c:pt idx="171">
                  <c:v>-141.1</c:v>
                </c:pt>
                <c:pt idx="172">
                  <c:v>-142.4</c:v>
                </c:pt>
                <c:pt idx="173">
                  <c:v>-143.79999999999998</c:v>
                </c:pt>
                <c:pt idx="174">
                  <c:v>-144.30000000000001</c:v>
                </c:pt>
                <c:pt idx="175">
                  <c:v>-137.79999999999998</c:v>
                </c:pt>
                <c:pt idx="176">
                  <c:v>-137.69999999999999</c:v>
                </c:pt>
                <c:pt idx="177">
                  <c:v>-138</c:v>
                </c:pt>
                <c:pt idx="178">
                  <c:v>-139.9</c:v>
                </c:pt>
                <c:pt idx="179">
                  <c:v>-138</c:v>
                </c:pt>
                <c:pt idx="180">
                  <c:v>-137.9</c:v>
                </c:pt>
                <c:pt idx="181">
                  <c:v>-133.80000000000001</c:v>
                </c:pt>
                <c:pt idx="182">
                  <c:v>-133.4</c:v>
                </c:pt>
                <c:pt idx="183">
                  <c:v>-135.4</c:v>
                </c:pt>
                <c:pt idx="184">
                  <c:v>-137.6</c:v>
                </c:pt>
                <c:pt idx="185">
                  <c:v>-138</c:v>
                </c:pt>
                <c:pt idx="186">
                  <c:v>-139.6</c:v>
                </c:pt>
                <c:pt idx="187">
                  <c:v>-141.30000000000001</c:v>
                </c:pt>
                <c:pt idx="188">
                  <c:v>-142.9</c:v>
                </c:pt>
                <c:pt idx="189">
                  <c:v>-143.5</c:v>
                </c:pt>
                <c:pt idx="190">
                  <c:v>-145.6</c:v>
                </c:pt>
                <c:pt idx="191">
                  <c:v>-147</c:v>
                </c:pt>
                <c:pt idx="192">
                  <c:v>-148.5</c:v>
                </c:pt>
                <c:pt idx="193">
                  <c:v>-149.70000000000002</c:v>
                </c:pt>
                <c:pt idx="194">
                  <c:v>-150.1</c:v>
                </c:pt>
                <c:pt idx="195">
                  <c:v>-151.19999999999999</c:v>
                </c:pt>
                <c:pt idx="196">
                  <c:v>-151.29999999999998</c:v>
                </c:pt>
                <c:pt idx="197">
                  <c:v>-152.69999999999999</c:v>
                </c:pt>
                <c:pt idx="198">
                  <c:v>-154.20000000000002</c:v>
                </c:pt>
                <c:pt idx="199">
                  <c:v>-156.20000000000002</c:v>
                </c:pt>
                <c:pt idx="200">
                  <c:v>-152.5</c:v>
                </c:pt>
                <c:pt idx="201">
                  <c:v>-154.5</c:v>
                </c:pt>
                <c:pt idx="202">
                  <c:v>-156.5</c:v>
                </c:pt>
                <c:pt idx="203">
                  <c:v>-157.4</c:v>
                </c:pt>
                <c:pt idx="204">
                  <c:v>-159</c:v>
                </c:pt>
                <c:pt idx="205">
                  <c:v>-160.20000000000002</c:v>
                </c:pt>
                <c:pt idx="206">
                  <c:v>-161.30000000000001</c:v>
                </c:pt>
                <c:pt idx="207">
                  <c:v>-162.1</c:v>
                </c:pt>
                <c:pt idx="208">
                  <c:v>-162.79999999999998</c:v>
                </c:pt>
                <c:pt idx="209">
                  <c:v>-164.3</c:v>
                </c:pt>
                <c:pt idx="210">
                  <c:v>-165.5</c:v>
                </c:pt>
                <c:pt idx="211">
                  <c:v>-166.79999999999998</c:v>
                </c:pt>
                <c:pt idx="212">
                  <c:v>-168.70000000000002</c:v>
                </c:pt>
                <c:pt idx="213">
                  <c:v>-170.2</c:v>
                </c:pt>
                <c:pt idx="214">
                  <c:v>-171.70000000000002</c:v>
                </c:pt>
                <c:pt idx="215">
                  <c:v>-173.3</c:v>
                </c:pt>
                <c:pt idx="216">
                  <c:v>-175.2</c:v>
                </c:pt>
                <c:pt idx="217">
                  <c:v>-176.89999999999998</c:v>
                </c:pt>
                <c:pt idx="218">
                  <c:v>-177.4</c:v>
                </c:pt>
                <c:pt idx="219">
                  <c:v>-178.4</c:v>
                </c:pt>
                <c:pt idx="220">
                  <c:v>-179.20000000000002</c:v>
                </c:pt>
                <c:pt idx="221">
                  <c:v>-180.6</c:v>
                </c:pt>
                <c:pt idx="222">
                  <c:v>-181.8</c:v>
                </c:pt>
                <c:pt idx="223">
                  <c:v>-183.4</c:v>
                </c:pt>
                <c:pt idx="224">
                  <c:v>-185.1</c:v>
                </c:pt>
                <c:pt idx="225">
                  <c:v>-185.9</c:v>
                </c:pt>
                <c:pt idx="226">
                  <c:v>-186.1</c:v>
                </c:pt>
                <c:pt idx="227">
                  <c:v>-186.60000000000002</c:v>
                </c:pt>
                <c:pt idx="228">
                  <c:v>-187.4</c:v>
                </c:pt>
                <c:pt idx="229">
                  <c:v>-188</c:v>
                </c:pt>
                <c:pt idx="230">
                  <c:v>-188.6</c:v>
                </c:pt>
                <c:pt idx="231">
                  <c:v>-189.5</c:v>
                </c:pt>
                <c:pt idx="232">
                  <c:v>-190.3</c:v>
                </c:pt>
                <c:pt idx="233">
                  <c:v>-191.70000000000002</c:v>
                </c:pt>
                <c:pt idx="234">
                  <c:v>-193</c:v>
                </c:pt>
                <c:pt idx="235">
                  <c:v>-193.9</c:v>
                </c:pt>
                <c:pt idx="236">
                  <c:v>-194.70000000000002</c:v>
                </c:pt>
                <c:pt idx="237">
                  <c:v>-195.2</c:v>
                </c:pt>
                <c:pt idx="238">
                  <c:v>-195.5</c:v>
                </c:pt>
                <c:pt idx="239">
                  <c:v>-196</c:v>
                </c:pt>
                <c:pt idx="240">
                  <c:v>-196.8</c:v>
                </c:pt>
                <c:pt idx="241">
                  <c:v>-197.4</c:v>
                </c:pt>
                <c:pt idx="242">
                  <c:v>-198.4</c:v>
                </c:pt>
                <c:pt idx="243">
                  <c:v>-199.2</c:v>
                </c:pt>
                <c:pt idx="244">
                  <c:v>-202.1</c:v>
                </c:pt>
                <c:pt idx="245">
                  <c:v>-202.59999999999997</c:v>
                </c:pt>
                <c:pt idx="246">
                  <c:v>-203.39999999999998</c:v>
                </c:pt>
                <c:pt idx="247">
                  <c:v>-204.8</c:v>
                </c:pt>
                <c:pt idx="248">
                  <c:v>-206.1</c:v>
                </c:pt>
                <c:pt idx="249">
                  <c:v>-206.3</c:v>
                </c:pt>
                <c:pt idx="250">
                  <c:v>-191</c:v>
                </c:pt>
                <c:pt idx="251">
                  <c:v>-185.1</c:v>
                </c:pt>
                <c:pt idx="252">
                  <c:v>-183.4</c:v>
                </c:pt>
                <c:pt idx="253">
                  <c:v>-183.6</c:v>
                </c:pt>
                <c:pt idx="254">
                  <c:v>-185</c:v>
                </c:pt>
                <c:pt idx="255">
                  <c:v>-187</c:v>
                </c:pt>
                <c:pt idx="256">
                  <c:v>-187.4</c:v>
                </c:pt>
                <c:pt idx="257">
                  <c:v>-189.1</c:v>
                </c:pt>
                <c:pt idx="258">
                  <c:v>-191.1</c:v>
                </c:pt>
                <c:pt idx="259">
                  <c:v>-192.9</c:v>
                </c:pt>
                <c:pt idx="260">
                  <c:v>-193.6</c:v>
                </c:pt>
                <c:pt idx="261">
                  <c:v>-194.3</c:v>
                </c:pt>
                <c:pt idx="262">
                  <c:v>-194.4</c:v>
                </c:pt>
                <c:pt idx="263">
                  <c:v>-194.9</c:v>
                </c:pt>
                <c:pt idx="264">
                  <c:v>-195.3</c:v>
                </c:pt>
                <c:pt idx="265">
                  <c:v>-196.3</c:v>
                </c:pt>
                <c:pt idx="266">
                  <c:v>-197.9</c:v>
                </c:pt>
                <c:pt idx="267">
                  <c:v>-199.2</c:v>
                </c:pt>
                <c:pt idx="268">
                  <c:v>-201.29999999999998</c:v>
                </c:pt>
                <c:pt idx="269">
                  <c:v>-202.8</c:v>
                </c:pt>
                <c:pt idx="270">
                  <c:v>-204.8</c:v>
                </c:pt>
                <c:pt idx="271">
                  <c:v>-205.79999999999998</c:v>
                </c:pt>
                <c:pt idx="272">
                  <c:v>-206.99999999999997</c:v>
                </c:pt>
                <c:pt idx="273">
                  <c:v>-209.90000000000003</c:v>
                </c:pt>
                <c:pt idx="274">
                  <c:v>-210.2</c:v>
                </c:pt>
                <c:pt idx="275">
                  <c:v>-210.5</c:v>
                </c:pt>
                <c:pt idx="276">
                  <c:v>-210.70000000000002</c:v>
                </c:pt>
                <c:pt idx="277">
                  <c:v>-211.3</c:v>
                </c:pt>
                <c:pt idx="278">
                  <c:v>-211.79999999999998</c:v>
                </c:pt>
                <c:pt idx="279">
                  <c:v>-211.39999999999998</c:v>
                </c:pt>
                <c:pt idx="280">
                  <c:v>-211.39999999999998</c:v>
                </c:pt>
                <c:pt idx="281">
                  <c:v>-211.20000000000002</c:v>
                </c:pt>
                <c:pt idx="282">
                  <c:v>-211.20000000000002</c:v>
                </c:pt>
                <c:pt idx="283">
                  <c:v>-210.6</c:v>
                </c:pt>
                <c:pt idx="284">
                  <c:v>-210.5</c:v>
                </c:pt>
                <c:pt idx="285">
                  <c:v>-210.6</c:v>
                </c:pt>
                <c:pt idx="286">
                  <c:v>-210.5</c:v>
                </c:pt>
                <c:pt idx="287">
                  <c:v>-210.5</c:v>
                </c:pt>
                <c:pt idx="288">
                  <c:v>-210.5</c:v>
                </c:pt>
                <c:pt idx="289">
                  <c:v>-210.5</c:v>
                </c:pt>
                <c:pt idx="290">
                  <c:v>-210.5</c:v>
                </c:pt>
                <c:pt idx="291">
                  <c:v>-211</c:v>
                </c:pt>
                <c:pt idx="292">
                  <c:v>-211.3</c:v>
                </c:pt>
                <c:pt idx="293">
                  <c:v>-211.10000000000002</c:v>
                </c:pt>
                <c:pt idx="294">
                  <c:v>-211.3</c:v>
                </c:pt>
                <c:pt idx="295">
                  <c:v>-211.10000000000002</c:v>
                </c:pt>
                <c:pt idx="296">
                  <c:v>-204.3</c:v>
                </c:pt>
                <c:pt idx="297">
                  <c:v>-205.50000000000003</c:v>
                </c:pt>
                <c:pt idx="298">
                  <c:v>-206.3</c:v>
                </c:pt>
                <c:pt idx="299">
                  <c:v>-206.4</c:v>
                </c:pt>
                <c:pt idx="300">
                  <c:v>-207.39999999999998</c:v>
                </c:pt>
                <c:pt idx="301">
                  <c:v>-207.39999999999998</c:v>
                </c:pt>
                <c:pt idx="302">
                  <c:v>-208.2</c:v>
                </c:pt>
                <c:pt idx="303">
                  <c:v>-208.5</c:v>
                </c:pt>
                <c:pt idx="304">
                  <c:v>-208.6</c:v>
                </c:pt>
                <c:pt idx="305">
                  <c:v>-208.70000000000002</c:v>
                </c:pt>
                <c:pt idx="306">
                  <c:v>-208.70000000000002</c:v>
                </c:pt>
                <c:pt idx="307">
                  <c:v>-209</c:v>
                </c:pt>
                <c:pt idx="308">
                  <c:v>-209.3</c:v>
                </c:pt>
                <c:pt idx="309">
                  <c:v>-209.50000000000003</c:v>
                </c:pt>
                <c:pt idx="310">
                  <c:v>-209.79999999999998</c:v>
                </c:pt>
                <c:pt idx="311">
                  <c:v>-210.1</c:v>
                </c:pt>
                <c:pt idx="312">
                  <c:v>-210.4</c:v>
                </c:pt>
                <c:pt idx="313">
                  <c:v>-210.6</c:v>
                </c:pt>
                <c:pt idx="314">
                  <c:v>-161.1</c:v>
                </c:pt>
                <c:pt idx="315">
                  <c:v>-162.30000000000001</c:v>
                </c:pt>
                <c:pt idx="316">
                  <c:v>-164.1</c:v>
                </c:pt>
                <c:pt idx="317">
                  <c:v>-164.2</c:v>
                </c:pt>
                <c:pt idx="318">
                  <c:v>-163.6</c:v>
                </c:pt>
                <c:pt idx="319">
                  <c:v>-162.9</c:v>
                </c:pt>
                <c:pt idx="320">
                  <c:v>-164.3</c:v>
                </c:pt>
                <c:pt idx="321">
                  <c:v>-165</c:v>
                </c:pt>
                <c:pt idx="322">
                  <c:v>-158.9</c:v>
                </c:pt>
                <c:pt idx="323">
                  <c:v>-152.1</c:v>
                </c:pt>
                <c:pt idx="324">
                  <c:v>-149</c:v>
                </c:pt>
                <c:pt idx="325">
                  <c:v>-150</c:v>
                </c:pt>
                <c:pt idx="326">
                  <c:v>-151.6</c:v>
                </c:pt>
                <c:pt idx="327">
                  <c:v>-153.69999999999999</c:v>
                </c:pt>
                <c:pt idx="328">
                  <c:v>-133.5</c:v>
                </c:pt>
                <c:pt idx="329">
                  <c:v>-129.4</c:v>
                </c:pt>
                <c:pt idx="330">
                  <c:v>-131.29999999999998</c:v>
                </c:pt>
                <c:pt idx="331">
                  <c:v>-131.69999999999999</c:v>
                </c:pt>
                <c:pt idx="332">
                  <c:v>-133.20000000000002</c:v>
                </c:pt>
                <c:pt idx="333">
                  <c:v>-135.20000000000002</c:v>
                </c:pt>
                <c:pt idx="334">
                  <c:v>-136.4</c:v>
                </c:pt>
                <c:pt idx="335">
                  <c:v>-127.3</c:v>
                </c:pt>
                <c:pt idx="336">
                  <c:v>-129.29999999999998</c:v>
                </c:pt>
                <c:pt idx="337">
                  <c:v>-130.29999999999998</c:v>
                </c:pt>
                <c:pt idx="338">
                  <c:v>-128.4</c:v>
                </c:pt>
                <c:pt idx="339">
                  <c:v>-129</c:v>
                </c:pt>
                <c:pt idx="340">
                  <c:v>-131.1</c:v>
                </c:pt>
                <c:pt idx="341">
                  <c:v>-132.20000000000002</c:v>
                </c:pt>
                <c:pt idx="342">
                  <c:v>-111.80000000000001</c:v>
                </c:pt>
                <c:pt idx="343">
                  <c:v>-114.19999999999999</c:v>
                </c:pt>
                <c:pt idx="344">
                  <c:v>-114.99999999999999</c:v>
                </c:pt>
                <c:pt idx="345">
                  <c:v>-115.8</c:v>
                </c:pt>
                <c:pt idx="346">
                  <c:v>-117.7</c:v>
                </c:pt>
                <c:pt idx="347">
                  <c:v>-118.7</c:v>
                </c:pt>
                <c:pt idx="348">
                  <c:v>-120.30000000000001</c:v>
                </c:pt>
                <c:pt idx="349">
                  <c:v>-116.5</c:v>
                </c:pt>
                <c:pt idx="350">
                  <c:v>-115.7</c:v>
                </c:pt>
                <c:pt idx="351">
                  <c:v>-116.8</c:v>
                </c:pt>
                <c:pt idx="352">
                  <c:v>-108.3</c:v>
                </c:pt>
                <c:pt idx="353">
                  <c:v>-110.1</c:v>
                </c:pt>
                <c:pt idx="354">
                  <c:v>-90.5</c:v>
                </c:pt>
                <c:pt idx="355">
                  <c:v>-94</c:v>
                </c:pt>
                <c:pt idx="356">
                  <c:v>-63.5</c:v>
                </c:pt>
                <c:pt idx="357">
                  <c:v>-71</c:v>
                </c:pt>
                <c:pt idx="358">
                  <c:v>-59.099999999999994</c:v>
                </c:pt>
                <c:pt idx="359">
                  <c:v>-66.900000000000006</c:v>
                </c:pt>
                <c:pt idx="360">
                  <c:v>-71.399999999999991</c:v>
                </c:pt>
                <c:pt idx="361">
                  <c:v>-74.8</c:v>
                </c:pt>
                <c:pt idx="362">
                  <c:v>-77.7</c:v>
                </c:pt>
                <c:pt idx="363">
                  <c:v>-79.3</c:v>
                </c:pt>
                <c:pt idx="364">
                  <c:v>-81.5</c:v>
                </c:pt>
                <c:pt idx="365">
                  <c:v>-83</c:v>
                </c:pt>
                <c:pt idx="366">
                  <c:v>-85.399999999999991</c:v>
                </c:pt>
                <c:pt idx="367">
                  <c:v>-87.4</c:v>
                </c:pt>
                <c:pt idx="368">
                  <c:v>-73.900000000000006</c:v>
                </c:pt>
                <c:pt idx="369">
                  <c:v>-70.5</c:v>
                </c:pt>
                <c:pt idx="370">
                  <c:v>-75.400000000000006</c:v>
                </c:pt>
                <c:pt idx="371">
                  <c:v>-76.900000000000006</c:v>
                </c:pt>
                <c:pt idx="372">
                  <c:v>-62.8</c:v>
                </c:pt>
                <c:pt idx="373">
                  <c:v>-66</c:v>
                </c:pt>
                <c:pt idx="374">
                  <c:v>-60.099999999999994</c:v>
                </c:pt>
                <c:pt idx="375">
                  <c:v>-54.1</c:v>
                </c:pt>
                <c:pt idx="376">
                  <c:v>-54.1</c:v>
                </c:pt>
                <c:pt idx="377">
                  <c:v>-57.3</c:v>
                </c:pt>
                <c:pt idx="378">
                  <c:v>-53.400000000000006</c:v>
                </c:pt>
                <c:pt idx="379">
                  <c:v>-56.899999999999991</c:v>
                </c:pt>
                <c:pt idx="380">
                  <c:v>-58.9</c:v>
                </c:pt>
                <c:pt idx="381">
                  <c:v>-62.2</c:v>
                </c:pt>
                <c:pt idx="382">
                  <c:v>-56.399999999999991</c:v>
                </c:pt>
                <c:pt idx="383">
                  <c:v>-59.199999999999996</c:v>
                </c:pt>
                <c:pt idx="384">
                  <c:v>-62.5</c:v>
                </c:pt>
                <c:pt idx="385">
                  <c:v>-65.400000000000006</c:v>
                </c:pt>
                <c:pt idx="386">
                  <c:v>-66.7</c:v>
                </c:pt>
                <c:pt idx="387">
                  <c:v>-69.199999999999989</c:v>
                </c:pt>
                <c:pt idx="388">
                  <c:v>-72.2</c:v>
                </c:pt>
                <c:pt idx="389">
                  <c:v>-75.599999999999994</c:v>
                </c:pt>
                <c:pt idx="390">
                  <c:v>-72.7</c:v>
                </c:pt>
                <c:pt idx="391">
                  <c:v>-72.5</c:v>
                </c:pt>
                <c:pt idx="392">
                  <c:v>-75.7</c:v>
                </c:pt>
                <c:pt idx="393">
                  <c:v>-78.600000000000009</c:v>
                </c:pt>
                <c:pt idx="394">
                  <c:v>-73.2</c:v>
                </c:pt>
                <c:pt idx="395">
                  <c:v>-69.899999999999991</c:v>
                </c:pt>
                <c:pt idx="396">
                  <c:v>-73.599999999999994</c:v>
                </c:pt>
                <c:pt idx="397">
                  <c:v>-70.599999999999994</c:v>
                </c:pt>
                <c:pt idx="398">
                  <c:v>-74</c:v>
                </c:pt>
                <c:pt idx="399">
                  <c:v>-76.900000000000006</c:v>
                </c:pt>
                <c:pt idx="400">
                  <c:v>-79.5</c:v>
                </c:pt>
                <c:pt idx="401">
                  <c:v>-82</c:v>
                </c:pt>
                <c:pt idx="402">
                  <c:v>-83.899999999999991</c:v>
                </c:pt>
                <c:pt idx="403">
                  <c:v>-86.3</c:v>
                </c:pt>
                <c:pt idx="404">
                  <c:v>-88.9</c:v>
                </c:pt>
                <c:pt idx="405">
                  <c:v>-91.100000000000009</c:v>
                </c:pt>
                <c:pt idx="406">
                  <c:v>-92.7</c:v>
                </c:pt>
                <c:pt idx="407">
                  <c:v>-78.900000000000006</c:v>
                </c:pt>
                <c:pt idx="408">
                  <c:v>-82.5</c:v>
                </c:pt>
                <c:pt idx="409">
                  <c:v>-80.7</c:v>
                </c:pt>
                <c:pt idx="410">
                  <c:v>-77.5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07-44F1-A809-F023FADD7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4295704"/>
        <c:axId val="624302920"/>
      </c:lineChart>
      <c:lineChart>
        <c:grouping val="standard"/>
        <c:varyColors val="0"/>
        <c:ser>
          <c:idx val="1"/>
          <c:order val="1"/>
          <c:tx>
            <c:strRef>
              <c:f>'Site 18 (OP)'!$E$1</c:f>
              <c:strCache>
                <c:ptCount val="1"/>
                <c:pt idx="0">
                  <c:v>Peat surface elevation relative to datum (ML added) (cm)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'Site 18 (OP)'!$B$2:$B$413</c:f>
              <c:numCache>
                <c:formatCode>m/d/yyyy</c:formatCode>
                <c:ptCount val="412"/>
                <c:pt idx="0">
                  <c:v>43442</c:v>
                </c:pt>
                <c:pt idx="1">
                  <c:v>43443</c:v>
                </c:pt>
                <c:pt idx="2">
                  <c:v>43444</c:v>
                </c:pt>
                <c:pt idx="3">
                  <c:v>43445</c:v>
                </c:pt>
                <c:pt idx="4">
                  <c:v>43446</c:v>
                </c:pt>
                <c:pt idx="5">
                  <c:v>43447</c:v>
                </c:pt>
                <c:pt idx="6">
                  <c:v>43448</c:v>
                </c:pt>
                <c:pt idx="7">
                  <c:v>43449</c:v>
                </c:pt>
                <c:pt idx="8">
                  <c:v>43450</c:v>
                </c:pt>
                <c:pt idx="9">
                  <c:v>43451</c:v>
                </c:pt>
                <c:pt idx="10">
                  <c:v>43452</c:v>
                </c:pt>
                <c:pt idx="11">
                  <c:v>43453</c:v>
                </c:pt>
                <c:pt idx="12">
                  <c:v>43454</c:v>
                </c:pt>
                <c:pt idx="13">
                  <c:v>43455</c:v>
                </c:pt>
                <c:pt idx="14">
                  <c:v>43456</c:v>
                </c:pt>
                <c:pt idx="15">
                  <c:v>43457</c:v>
                </c:pt>
                <c:pt idx="16">
                  <c:v>43458</c:v>
                </c:pt>
                <c:pt idx="17">
                  <c:v>43459</c:v>
                </c:pt>
                <c:pt idx="18">
                  <c:v>43460</c:v>
                </c:pt>
                <c:pt idx="19">
                  <c:v>43461</c:v>
                </c:pt>
                <c:pt idx="20">
                  <c:v>43462</c:v>
                </c:pt>
                <c:pt idx="21">
                  <c:v>43463</c:v>
                </c:pt>
                <c:pt idx="22">
                  <c:v>43464</c:v>
                </c:pt>
                <c:pt idx="23">
                  <c:v>43465</c:v>
                </c:pt>
                <c:pt idx="24">
                  <c:v>43466</c:v>
                </c:pt>
                <c:pt idx="25">
                  <c:v>43467</c:v>
                </c:pt>
                <c:pt idx="26">
                  <c:v>43468</c:v>
                </c:pt>
                <c:pt idx="27">
                  <c:v>43469</c:v>
                </c:pt>
                <c:pt idx="28">
                  <c:v>43470</c:v>
                </c:pt>
                <c:pt idx="29">
                  <c:v>43471</c:v>
                </c:pt>
                <c:pt idx="30">
                  <c:v>43472</c:v>
                </c:pt>
                <c:pt idx="31">
                  <c:v>43473</c:v>
                </c:pt>
                <c:pt idx="32">
                  <c:v>43474</c:v>
                </c:pt>
                <c:pt idx="33">
                  <c:v>43475</c:v>
                </c:pt>
                <c:pt idx="34">
                  <c:v>43476</c:v>
                </c:pt>
                <c:pt idx="35">
                  <c:v>43477</c:v>
                </c:pt>
                <c:pt idx="36">
                  <c:v>43478</c:v>
                </c:pt>
                <c:pt idx="37">
                  <c:v>43479</c:v>
                </c:pt>
                <c:pt idx="38">
                  <c:v>43480</c:v>
                </c:pt>
                <c:pt idx="39">
                  <c:v>43481</c:v>
                </c:pt>
                <c:pt idx="40">
                  <c:v>43482</c:v>
                </c:pt>
                <c:pt idx="41">
                  <c:v>43483</c:v>
                </c:pt>
                <c:pt idx="42">
                  <c:v>43484</c:v>
                </c:pt>
                <c:pt idx="43">
                  <c:v>43485</c:v>
                </c:pt>
                <c:pt idx="44">
                  <c:v>43486</c:v>
                </c:pt>
                <c:pt idx="45">
                  <c:v>43487</c:v>
                </c:pt>
                <c:pt idx="46">
                  <c:v>43488</c:v>
                </c:pt>
                <c:pt idx="47">
                  <c:v>43489</c:v>
                </c:pt>
                <c:pt idx="48">
                  <c:v>43490</c:v>
                </c:pt>
                <c:pt idx="49">
                  <c:v>43491</c:v>
                </c:pt>
                <c:pt idx="50">
                  <c:v>43492</c:v>
                </c:pt>
                <c:pt idx="51">
                  <c:v>43493</c:v>
                </c:pt>
                <c:pt idx="52">
                  <c:v>43494</c:v>
                </c:pt>
                <c:pt idx="53">
                  <c:v>43495</c:v>
                </c:pt>
                <c:pt idx="54">
                  <c:v>43496</c:v>
                </c:pt>
                <c:pt idx="55">
                  <c:v>43497</c:v>
                </c:pt>
                <c:pt idx="56">
                  <c:v>43498</c:v>
                </c:pt>
                <c:pt idx="57">
                  <c:v>43499</c:v>
                </c:pt>
                <c:pt idx="58">
                  <c:v>43500</c:v>
                </c:pt>
                <c:pt idx="59">
                  <c:v>43501</c:v>
                </c:pt>
                <c:pt idx="60">
                  <c:v>43502</c:v>
                </c:pt>
                <c:pt idx="61">
                  <c:v>43503</c:v>
                </c:pt>
                <c:pt idx="62">
                  <c:v>43504</c:v>
                </c:pt>
                <c:pt idx="63">
                  <c:v>43505</c:v>
                </c:pt>
                <c:pt idx="64">
                  <c:v>43506</c:v>
                </c:pt>
                <c:pt idx="65">
                  <c:v>43507</c:v>
                </c:pt>
                <c:pt idx="66">
                  <c:v>43508</c:v>
                </c:pt>
                <c:pt idx="67">
                  <c:v>43509</c:v>
                </c:pt>
                <c:pt idx="68">
                  <c:v>43510</c:v>
                </c:pt>
                <c:pt idx="69">
                  <c:v>43511</c:v>
                </c:pt>
                <c:pt idx="70">
                  <c:v>43512</c:v>
                </c:pt>
                <c:pt idx="71">
                  <c:v>43513</c:v>
                </c:pt>
                <c:pt idx="72">
                  <c:v>43514</c:v>
                </c:pt>
                <c:pt idx="73">
                  <c:v>43515</c:v>
                </c:pt>
                <c:pt idx="74">
                  <c:v>43516</c:v>
                </c:pt>
                <c:pt idx="75">
                  <c:v>43517</c:v>
                </c:pt>
                <c:pt idx="76">
                  <c:v>43518</c:v>
                </c:pt>
                <c:pt idx="77">
                  <c:v>43519</c:v>
                </c:pt>
                <c:pt idx="78">
                  <c:v>43520</c:v>
                </c:pt>
                <c:pt idx="79">
                  <c:v>43521</c:v>
                </c:pt>
                <c:pt idx="80">
                  <c:v>43522</c:v>
                </c:pt>
                <c:pt idx="81">
                  <c:v>43523</c:v>
                </c:pt>
                <c:pt idx="82">
                  <c:v>43524</c:v>
                </c:pt>
                <c:pt idx="83">
                  <c:v>43525</c:v>
                </c:pt>
                <c:pt idx="84">
                  <c:v>43526</c:v>
                </c:pt>
                <c:pt idx="85">
                  <c:v>43527</c:v>
                </c:pt>
                <c:pt idx="86">
                  <c:v>43528</c:v>
                </c:pt>
                <c:pt idx="87">
                  <c:v>43529</c:v>
                </c:pt>
                <c:pt idx="88">
                  <c:v>43530</c:v>
                </c:pt>
                <c:pt idx="89">
                  <c:v>43531</c:v>
                </c:pt>
                <c:pt idx="90">
                  <c:v>43532</c:v>
                </c:pt>
                <c:pt idx="91">
                  <c:v>43533</c:v>
                </c:pt>
                <c:pt idx="92">
                  <c:v>43534</c:v>
                </c:pt>
                <c:pt idx="93">
                  <c:v>43535</c:v>
                </c:pt>
                <c:pt idx="94">
                  <c:v>43536</c:v>
                </c:pt>
                <c:pt idx="95">
                  <c:v>43537</c:v>
                </c:pt>
                <c:pt idx="96">
                  <c:v>43538</c:v>
                </c:pt>
                <c:pt idx="97">
                  <c:v>43539</c:v>
                </c:pt>
                <c:pt idx="98">
                  <c:v>43540</c:v>
                </c:pt>
                <c:pt idx="99">
                  <c:v>43541</c:v>
                </c:pt>
                <c:pt idx="100">
                  <c:v>43542</c:v>
                </c:pt>
                <c:pt idx="101">
                  <c:v>43543</c:v>
                </c:pt>
                <c:pt idx="102">
                  <c:v>43544</c:v>
                </c:pt>
                <c:pt idx="103">
                  <c:v>43545</c:v>
                </c:pt>
                <c:pt idx="104">
                  <c:v>43546</c:v>
                </c:pt>
                <c:pt idx="105">
                  <c:v>43547</c:v>
                </c:pt>
                <c:pt idx="106">
                  <c:v>43548</c:v>
                </c:pt>
                <c:pt idx="107">
                  <c:v>43549</c:v>
                </c:pt>
                <c:pt idx="108">
                  <c:v>43550</c:v>
                </c:pt>
                <c:pt idx="109">
                  <c:v>43551</c:v>
                </c:pt>
                <c:pt idx="110">
                  <c:v>43552</c:v>
                </c:pt>
                <c:pt idx="111">
                  <c:v>43553</c:v>
                </c:pt>
                <c:pt idx="112">
                  <c:v>43554</c:v>
                </c:pt>
                <c:pt idx="113">
                  <c:v>43555</c:v>
                </c:pt>
                <c:pt idx="114">
                  <c:v>43556</c:v>
                </c:pt>
                <c:pt idx="115">
                  <c:v>43557</c:v>
                </c:pt>
                <c:pt idx="116">
                  <c:v>43558</c:v>
                </c:pt>
                <c:pt idx="117">
                  <c:v>43559</c:v>
                </c:pt>
                <c:pt idx="118">
                  <c:v>43560</c:v>
                </c:pt>
                <c:pt idx="119">
                  <c:v>43561</c:v>
                </c:pt>
                <c:pt idx="120">
                  <c:v>43562</c:v>
                </c:pt>
                <c:pt idx="121">
                  <c:v>43563</c:v>
                </c:pt>
                <c:pt idx="122">
                  <c:v>43564</c:v>
                </c:pt>
                <c:pt idx="123">
                  <c:v>43565</c:v>
                </c:pt>
                <c:pt idx="124">
                  <c:v>43566</c:v>
                </c:pt>
                <c:pt idx="125">
                  <c:v>43567</c:v>
                </c:pt>
                <c:pt idx="126">
                  <c:v>43568</c:v>
                </c:pt>
                <c:pt idx="127">
                  <c:v>43569</c:v>
                </c:pt>
                <c:pt idx="128">
                  <c:v>43570</c:v>
                </c:pt>
                <c:pt idx="129">
                  <c:v>43571</c:v>
                </c:pt>
                <c:pt idx="130">
                  <c:v>43572</c:v>
                </c:pt>
                <c:pt idx="131">
                  <c:v>43573</c:v>
                </c:pt>
                <c:pt idx="132">
                  <c:v>43574</c:v>
                </c:pt>
                <c:pt idx="133">
                  <c:v>43575</c:v>
                </c:pt>
                <c:pt idx="134">
                  <c:v>43576</c:v>
                </c:pt>
                <c:pt idx="135">
                  <c:v>43577</c:v>
                </c:pt>
                <c:pt idx="136">
                  <c:v>43578</c:v>
                </c:pt>
                <c:pt idx="137">
                  <c:v>43579</c:v>
                </c:pt>
                <c:pt idx="138">
                  <c:v>43580</c:v>
                </c:pt>
                <c:pt idx="139">
                  <c:v>43581</c:v>
                </c:pt>
                <c:pt idx="140">
                  <c:v>43582</c:v>
                </c:pt>
                <c:pt idx="141">
                  <c:v>43583</c:v>
                </c:pt>
                <c:pt idx="142">
                  <c:v>43584</c:v>
                </c:pt>
                <c:pt idx="143">
                  <c:v>43585</c:v>
                </c:pt>
                <c:pt idx="144">
                  <c:v>43586</c:v>
                </c:pt>
                <c:pt idx="145">
                  <c:v>43587</c:v>
                </c:pt>
                <c:pt idx="146">
                  <c:v>43588</c:v>
                </c:pt>
                <c:pt idx="147">
                  <c:v>43589</c:v>
                </c:pt>
                <c:pt idx="148">
                  <c:v>43590</c:v>
                </c:pt>
                <c:pt idx="149">
                  <c:v>43591</c:v>
                </c:pt>
                <c:pt idx="150">
                  <c:v>43592</c:v>
                </c:pt>
                <c:pt idx="151">
                  <c:v>43593</c:v>
                </c:pt>
                <c:pt idx="152">
                  <c:v>43594</c:v>
                </c:pt>
                <c:pt idx="153">
                  <c:v>43595</c:v>
                </c:pt>
                <c:pt idx="154">
                  <c:v>43596</c:v>
                </c:pt>
                <c:pt idx="155">
                  <c:v>43597</c:v>
                </c:pt>
                <c:pt idx="156">
                  <c:v>43598</c:v>
                </c:pt>
                <c:pt idx="157">
                  <c:v>43599</c:v>
                </c:pt>
                <c:pt idx="158">
                  <c:v>43600</c:v>
                </c:pt>
                <c:pt idx="159">
                  <c:v>43601</c:v>
                </c:pt>
                <c:pt idx="160">
                  <c:v>43602</c:v>
                </c:pt>
                <c:pt idx="161">
                  <c:v>43603</c:v>
                </c:pt>
                <c:pt idx="162">
                  <c:v>43604</c:v>
                </c:pt>
                <c:pt idx="163">
                  <c:v>43605</c:v>
                </c:pt>
                <c:pt idx="164">
                  <c:v>43606</c:v>
                </c:pt>
                <c:pt idx="165">
                  <c:v>43607</c:v>
                </c:pt>
                <c:pt idx="166">
                  <c:v>43608</c:v>
                </c:pt>
                <c:pt idx="167">
                  <c:v>43609</c:v>
                </c:pt>
                <c:pt idx="168">
                  <c:v>43610</c:v>
                </c:pt>
                <c:pt idx="169">
                  <c:v>43611</c:v>
                </c:pt>
                <c:pt idx="170">
                  <c:v>43612</c:v>
                </c:pt>
                <c:pt idx="171">
                  <c:v>43613</c:v>
                </c:pt>
                <c:pt idx="172">
                  <c:v>43614</c:v>
                </c:pt>
                <c:pt idx="173">
                  <c:v>43615</c:v>
                </c:pt>
                <c:pt idx="174">
                  <c:v>43616</c:v>
                </c:pt>
                <c:pt idx="175">
                  <c:v>43617</c:v>
                </c:pt>
                <c:pt idx="176">
                  <c:v>43618</c:v>
                </c:pt>
                <c:pt idx="177">
                  <c:v>43619</c:v>
                </c:pt>
                <c:pt idx="178">
                  <c:v>43620</c:v>
                </c:pt>
                <c:pt idx="179">
                  <c:v>43621</c:v>
                </c:pt>
                <c:pt idx="180">
                  <c:v>43622</c:v>
                </c:pt>
                <c:pt idx="181">
                  <c:v>43623</c:v>
                </c:pt>
                <c:pt idx="182">
                  <c:v>43624</c:v>
                </c:pt>
                <c:pt idx="183">
                  <c:v>43625</c:v>
                </c:pt>
                <c:pt idx="184">
                  <c:v>43626</c:v>
                </c:pt>
                <c:pt idx="185">
                  <c:v>43627</c:v>
                </c:pt>
                <c:pt idx="186">
                  <c:v>43628</c:v>
                </c:pt>
                <c:pt idx="187">
                  <c:v>43629</c:v>
                </c:pt>
                <c:pt idx="188">
                  <c:v>43630</c:v>
                </c:pt>
                <c:pt idx="189">
                  <c:v>43631</c:v>
                </c:pt>
                <c:pt idx="190">
                  <c:v>43632</c:v>
                </c:pt>
                <c:pt idx="191">
                  <c:v>43633</c:v>
                </c:pt>
                <c:pt idx="192">
                  <c:v>43634</c:v>
                </c:pt>
                <c:pt idx="193">
                  <c:v>43635</c:v>
                </c:pt>
                <c:pt idx="194">
                  <c:v>43636</c:v>
                </c:pt>
                <c:pt idx="195">
                  <c:v>43637</c:v>
                </c:pt>
                <c:pt idx="196">
                  <c:v>43638</c:v>
                </c:pt>
                <c:pt idx="197">
                  <c:v>43639</c:v>
                </c:pt>
                <c:pt idx="198">
                  <c:v>43640</c:v>
                </c:pt>
                <c:pt idx="199">
                  <c:v>43641</c:v>
                </c:pt>
                <c:pt idx="200">
                  <c:v>43642</c:v>
                </c:pt>
                <c:pt idx="201">
                  <c:v>43643</c:v>
                </c:pt>
                <c:pt idx="202">
                  <c:v>43644</c:v>
                </c:pt>
                <c:pt idx="203">
                  <c:v>43645</c:v>
                </c:pt>
                <c:pt idx="204">
                  <c:v>43646</c:v>
                </c:pt>
                <c:pt idx="205">
                  <c:v>43647</c:v>
                </c:pt>
                <c:pt idx="206">
                  <c:v>43648</c:v>
                </c:pt>
                <c:pt idx="207">
                  <c:v>43649</c:v>
                </c:pt>
                <c:pt idx="208">
                  <c:v>43650</c:v>
                </c:pt>
                <c:pt idx="209">
                  <c:v>43651</c:v>
                </c:pt>
                <c:pt idx="210">
                  <c:v>43652</c:v>
                </c:pt>
                <c:pt idx="211">
                  <c:v>43653</c:v>
                </c:pt>
                <c:pt idx="212">
                  <c:v>43654</c:v>
                </c:pt>
                <c:pt idx="213">
                  <c:v>43655</c:v>
                </c:pt>
                <c:pt idx="214">
                  <c:v>43656</c:v>
                </c:pt>
                <c:pt idx="215">
                  <c:v>43657</c:v>
                </c:pt>
                <c:pt idx="216">
                  <c:v>43658</c:v>
                </c:pt>
                <c:pt idx="217">
                  <c:v>43659</c:v>
                </c:pt>
                <c:pt idx="218">
                  <c:v>43660</c:v>
                </c:pt>
                <c:pt idx="219">
                  <c:v>43661</c:v>
                </c:pt>
                <c:pt idx="220">
                  <c:v>43662</c:v>
                </c:pt>
                <c:pt idx="221">
                  <c:v>43663</c:v>
                </c:pt>
                <c:pt idx="222">
                  <c:v>43664</c:v>
                </c:pt>
                <c:pt idx="223">
                  <c:v>43665</c:v>
                </c:pt>
                <c:pt idx="224">
                  <c:v>43666</c:v>
                </c:pt>
                <c:pt idx="225">
                  <c:v>43667</c:v>
                </c:pt>
                <c:pt idx="226">
                  <c:v>43668</c:v>
                </c:pt>
                <c:pt idx="227">
                  <c:v>43669</c:v>
                </c:pt>
                <c:pt idx="228">
                  <c:v>43670</c:v>
                </c:pt>
                <c:pt idx="229">
                  <c:v>43671</c:v>
                </c:pt>
                <c:pt idx="230">
                  <c:v>43672</c:v>
                </c:pt>
                <c:pt idx="231">
                  <c:v>43673</c:v>
                </c:pt>
                <c:pt idx="232">
                  <c:v>43674</c:v>
                </c:pt>
                <c:pt idx="233">
                  <c:v>43675</c:v>
                </c:pt>
                <c:pt idx="234">
                  <c:v>43676</c:v>
                </c:pt>
                <c:pt idx="235">
                  <c:v>43677</c:v>
                </c:pt>
                <c:pt idx="236">
                  <c:v>43678</c:v>
                </c:pt>
                <c:pt idx="237">
                  <c:v>43679</c:v>
                </c:pt>
                <c:pt idx="238">
                  <c:v>43680</c:v>
                </c:pt>
                <c:pt idx="239">
                  <c:v>43681</c:v>
                </c:pt>
                <c:pt idx="240">
                  <c:v>43682</c:v>
                </c:pt>
                <c:pt idx="241">
                  <c:v>43683</c:v>
                </c:pt>
                <c:pt idx="242">
                  <c:v>43684</c:v>
                </c:pt>
                <c:pt idx="243">
                  <c:v>43685</c:v>
                </c:pt>
                <c:pt idx="244">
                  <c:v>43686</c:v>
                </c:pt>
                <c:pt idx="245">
                  <c:v>43687</c:v>
                </c:pt>
                <c:pt idx="246">
                  <c:v>43688</c:v>
                </c:pt>
                <c:pt idx="247">
                  <c:v>43689</c:v>
                </c:pt>
                <c:pt idx="248">
                  <c:v>43690</c:v>
                </c:pt>
                <c:pt idx="249">
                  <c:v>43691</c:v>
                </c:pt>
                <c:pt idx="250">
                  <c:v>43692</c:v>
                </c:pt>
                <c:pt idx="251">
                  <c:v>43693</c:v>
                </c:pt>
                <c:pt idx="252">
                  <c:v>43694</c:v>
                </c:pt>
                <c:pt idx="253">
                  <c:v>43695</c:v>
                </c:pt>
                <c:pt idx="254">
                  <c:v>43696</c:v>
                </c:pt>
                <c:pt idx="255">
                  <c:v>43697</c:v>
                </c:pt>
                <c:pt idx="256">
                  <c:v>43698</c:v>
                </c:pt>
                <c:pt idx="257">
                  <c:v>43699</c:v>
                </c:pt>
                <c:pt idx="258">
                  <c:v>43700</c:v>
                </c:pt>
                <c:pt idx="259">
                  <c:v>43701</c:v>
                </c:pt>
                <c:pt idx="260">
                  <c:v>43702</c:v>
                </c:pt>
                <c:pt idx="261">
                  <c:v>43703</c:v>
                </c:pt>
                <c:pt idx="262">
                  <c:v>43704</c:v>
                </c:pt>
                <c:pt idx="263">
                  <c:v>43705</c:v>
                </c:pt>
                <c:pt idx="264">
                  <c:v>43706</c:v>
                </c:pt>
                <c:pt idx="265">
                  <c:v>43707</c:v>
                </c:pt>
                <c:pt idx="266">
                  <c:v>43708</c:v>
                </c:pt>
                <c:pt idx="267">
                  <c:v>43709</c:v>
                </c:pt>
                <c:pt idx="268">
                  <c:v>43710</c:v>
                </c:pt>
                <c:pt idx="269">
                  <c:v>43711</c:v>
                </c:pt>
                <c:pt idx="270">
                  <c:v>43712</c:v>
                </c:pt>
                <c:pt idx="271">
                  <c:v>43713</c:v>
                </c:pt>
                <c:pt idx="272">
                  <c:v>43714</c:v>
                </c:pt>
                <c:pt idx="273">
                  <c:v>43715</c:v>
                </c:pt>
                <c:pt idx="274">
                  <c:v>43716</c:v>
                </c:pt>
                <c:pt idx="275">
                  <c:v>43717</c:v>
                </c:pt>
                <c:pt idx="276">
                  <c:v>43718</c:v>
                </c:pt>
                <c:pt idx="277">
                  <c:v>43719</c:v>
                </c:pt>
                <c:pt idx="278">
                  <c:v>43720</c:v>
                </c:pt>
                <c:pt idx="279">
                  <c:v>43721</c:v>
                </c:pt>
                <c:pt idx="280">
                  <c:v>43722</c:v>
                </c:pt>
                <c:pt idx="281">
                  <c:v>43723</c:v>
                </c:pt>
                <c:pt idx="282">
                  <c:v>43724</c:v>
                </c:pt>
                <c:pt idx="283">
                  <c:v>43725</c:v>
                </c:pt>
                <c:pt idx="284">
                  <c:v>43726</c:v>
                </c:pt>
                <c:pt idx="285">
                  <c:v>43727</c:v>
                </c:pt>
                <c:pt idx="286">
                  <c:v>43728</c:v>
                </c:pt>
                <c:pt idx="287">
                  <c:v>43729</c:v>
                </c:pt>
                <c:pt idx="288">
                  <c:v>43730</c:v>
                </c:pt>
                <c:pt idx="289">
                  <c:v>43731</c:v>
                </c:pt>
                <c:pt idx="290">
                  <c:v>43732</c:v>
                </c:pt>
                <c:pt idx="291">
                  <c:v>43733</c:v>
                </c:pt>
                <c:pt idx="292">
                  <c:v>43734</c:v>
                </c:pt>
                <c:pt idx="293">
                  <c:v>43735</c:v>
                </c:pt>
                <c:pt idx="294">
                  <c:v>43736</c:v>
                </c:pt>
                <c:pt idx="295">
                  <c:v>43737</c:v>
                </c:pt>
                <c:pt idx="296">
                  <c:v>43738</c:v>
                </c:pt>
                <c:pt idx="297">
                  <c:v>43739</c:v>
                </c:pt>
                <c:pt idx="298">
                  <c:v>43740</c:v>
                </c:pt>
                <c:pt idx="299">
                  <c:v>43741</c:v>
                </c:pt>
                <c:pt idx="300">
                  <c:v>43742</c:v>
                </c:pt>
                <c:pt idx="301">
                  <c:v>43743</c:v>
                </c:pt>
                <c:pt idx="302">
                  <c:v>43744</c:v>
                </c:pt>
                <c:pt idx="303">
                  <c:v>43745</c:v>
                </c:pt>
                <c:pt idx="304">
                  <c:v>43746</c:v>
                </c:pt>
                <c:pt idx="305">
                  <c:v>43747</c:v>
                </c:pt>
                <c:pt idx="306">
                  <c:v>43748</c:v>
                </c:pt>
                <c:pt idx="307">
                  <c:v>43749</c:v>
                </c:pt>
                <c:pt idx="308">
                  <c:v>43750</c:v>
                </c:pt>
                <c:pt idx="309">
                  <c:v>43751</c:v>
                </c:pt>
                <c:pt idx="310">
                  <c:v>43752</c:v>
                </c:pt>
                <c:pt idx="311">
                  <c:v>43753</c:v>
                </c:pt>
                <c:pt idx="312">
                  <c:v>43754</c:v>
                </c:pt>
                <c:pt idx="313">
                  <c:v>43755</c:v>
                </c:pt>
                <c:pt idx="314">
                  <c:v>43756</c:v>
                </c:pt>
                <c:pt idx="315">
                  <c:v>43757</c:v>
                </c:pt>
                <c:pt idx="316">
                  <c:v>43758</c:v>
                </c:pt>
                <c:pt idx="317">
                  <c:v>43759</c:v>
                </c:pt>
                <c:pt idx="318">
                  <c:v>43760</c:v>
                </c:pt>
                <c:pt idx="319">
                  <c:v>43761</c:v>
                </c:pt>
                <c:pt idx="320">
                  <c:v>43762</c:v>
                </c:pt>
                <c:pt idx="321">
                  <c:v>43763</c:v>
                </c:pt>
                <c:pt idx="322">
                  <c:v>43764</c:v>
                </c:pt>
                <c:pt idx="323">
                  <c:v>43765</c:v>
                </c:pt>
                <c:pt idx="324">
                  <c:v>43766</c:v>
                </c:pt>
                <c:pt idx="325">
                  <c:v>43767</c:v>
                </c:pt>
                <c:pt idx="326">
                  <c:v>43768</c:v>
                </c:pt>
                <c:pt idx="327">
                  <c:v>43769</c:v>
                </c:pt>
                <c:pt idx="328">
                  <c:v>43770</c:v>
                </c:pt>
                <c:pt idx="329">
                  <c:v>43771</c:v>
                </c:pt>
                <c:pt idx="330">
                  <c:v>43772</c:v>
                </c:pt>
                <c:pt idx="331">
                  <c:v>43773</c:v>
                </c:pt>
                <c:pt idx="332">
                  <c:v>43774</c:v>
                </c:pt>
                <c:pt idx="333">
                  <c:v>43775</c:v>
                </c:pt>
                <c:pt idx="334">
                  <c:v>43776</c:v>
                </c:pt>
                <c:pt idx="335">
                  <c:v>43777</c:v>
                </c:pt>
                <c:pt idx="336">
                  <c:v>43778</c:v>
                </c:pt>
                <c:pt idx="337">
                  <c:v>43779</c:v>
                </c:pt>
                <c:pt idx="338">
                  <c:v>43780</c:v>
                </c:pt>
                <c:pt idx="339">
                  <c:v>43781</c:v>
                </c:pt>
                <c:pt idx="340">
                  <c:v>43782</c:v>
                </c:pt>
                <c:pt idx="341">
                  <c:v>43783</c:v>
                </c:pt>
                <c:pt idx="342">
                  <c:v>43784</c:v>
                </c:pt>
                <c:pt idx="343">
                  <c:v>43785</c:v>
                </c:pt>
                <c:pt idx="344">
                  <c:v>43786</c:v>
                </c:pt>
                <c:pt idx="345">
                  <c:v>43787</c:v>
                </c:pt>
                <c:pt idx="346">
                  <c:v>43788</c:v>
                </c:pt>
                <c:pt idx="347">
                  <c:v>43789</c:v>
                </c:pt>
                <c:pt idx="348">
                  <c:v>43790</c:v>
                </c:pt>
                <c:pt idx="349">
                  <c:v>43791</c:v>
                </c:pt>
                <c:pt idx="350">
                  <c:v>43792</c:v>
                </c:pt>
                <c:pt idx="351">
                  <c:v>43793</c:v>
                </c:pt>
                <c:pt idx="352">
                  <c:v>43794</c:v>
                </c:pt>
                <c:pt idx="353">
                  <c:v>43795</c:v>
                </c:pt>
                <c:pt idx="354">
                  <c:v>43796</c:v>
                </c:pt>
                <c:pt idx="355">
                  <c:v>43797</c:v>
                </c:pt>
                <c:pt idx="356">
                  <c:v>43798</c:v>
                </c:pt>
                <c:pt idx="357">
                  <c:v>43799</c:v>
                </c:pt>
                <c:pt idx="358">
                  <c:v>43800</c:v>
                </c:pt>
                <c:pt idx="359">
                  <c:v>43801</c:v>
                </c:pt>
                <c:pt idx="360">
                  <c:v>43802</c:v>
                </c:pt>
                <c:pt idx="361">
                  <c:v>43803</c:v>
                </c:pt>
                <c:pt idx="362">
                  <c:v>43804</c:v>
                </c:pt>
                <c:pt idx="363">
                  <c:v>43805</c:v>
                </c:pt>
                <c:pt idx="364">
                  <c:v>43806</c:v>
                </c:pt>
                <c:pt idx="365">
                  <c:v>43807</c:v>
                </c:pt>
                <c:pt idx="366">
                  <c:v>43808</c:v>
                </c:pt>
                <c:pt idx="367">
                  <c:v>43809</c:v>
                </c:pt>
                <c:pt idx="368">
                  <c:v>43810</c:v>
                </c:pt>
                <c:pt idx="369">
                  <c:v>43811</c:v>
                </c:pt>
                <c:pt idx="370">
                  <c:v>43812</c:v>
                </c:pt>
                <c:pt idx="371">
                  <c:v>43813</c:v>
                </c:pt>
                <c:pt idx="372">
                  <c:v>43814</c:v>
                </c:pt>
                <c:pt idx="373">
                  <c:v>43815</c:v>
                </c:pt>
                <c:pt idx="374">
                  <c:v>43816</c:v>
                </c:pt>
                <c:pt idx="375">
                  <c:v>43817</c:v>
                </c:pt>
                <c:pt idx="376">
                  <c:v>43818</c:v>
                </c:pt>
                <c:pt idx="377">
                  <c:v>43819</c:v>
                </c:pt>
                <c:pt idx="378">
                  <c:v>43820</c:v>
                </c:pt>
                <c:pt idx="379">
                  <c:v>43821</c:v>
                </c:pt>
                <c:pt idx="380">
                  <c:v>43822</c:v>
                </c:pt>
                <c:pt idx="381">
                  <c:v>43823</c:v>
                </c:pt>
                <c:pt idx="382">
                  <c:v>43824</c:v>
                </c:pt>
                <c:pt idx="383">
                  <c:v>43825</c:v>
                </c:pt>
                <c:pt idx="384">
                  <c:v>43826</c:v>
                </c:pt>
                <c:pt idx="385">
                  <c:v>43827</c:v>
                </c:pt>
                <c:pt idx="386">
                  <c:v>43828</c:v>
                </c:pt>
                <c:pt idx="387">
                  <c:v>43829</c:v>
                </c:pt>
                <c:pt idx="388">
                  <c:v>43830</c:v>
                </c:pt>
                <c:pt idx="389">
                  <c:v>43831</c:v>
                </c:pt>
                <c:pt idx="390">
                  <c:v>43832</c:v>
                </c:pt>
                <c:pt idx="391">
                  <c:v>43833</c:v>
                </c:pt>
                <c:pt idx="392">
                  <c:v>43834</c:v>
                </c:pt>
                <c:pt idx="393">
                  <c:v>43835</c:v>
                </c:pt>
                <c:pt idx="394">
                  <c:v>43836</c:v>
                </c:pt>
                <c:pt idx="395">
                  <c:v>43837</c:v>
                </c:pt>
                <c:pt idx="396">
                  <c:v>43838</c:v>
                </c:pt>
                <c:pt idx="397">
                  <c:v>43839</c:v>
                </c:pt>
                <c:pt idx="398">
                  <c:v>43840</c:v>
                </c:pt>
                <c:pt idx="399">
                  <c:v>43841</c:v>
                </c:pt>
                <c:pt idx="400">
                  <c:v>43842</c:v>
                </c:pt>
                <c:pt idx="401">
                  <c:v>43843</c:v>
                </c:pt>
                <c:pt idx="402">
                  <c:v>43844</c:v>
                </c:pt>
                <c:pt idx="403">
                  <c:v>43845</c:v>
                </c:pt>
                <c:pt idx="404">
                  <c:v>43846</c:v>
                </c:pt>
                <c:pt idx="405">
                  <c:v>43847</c:v>
                </c:pt>
                <c:pt idx="406">
                  <c:v>43848</c:v>
                </c:pt>
                <c:pt idx="407">
                  <c:v>43849</c:v>
                </c:pt>
                <c:pt idx="408">
                  <c:v>43850</c:v>
                </c:pt>
                <c:pt idx="409">
                  <c:v>43851</c:v>
                </c:pt>
                <c:pt idx="410">
                  <c:v>43852</c:v>
                </c:pt>
              </c:numCache>
            </c:numRef>
          </c:cat>
          <c:val>
            <c:numRef>
              <c:f>'Site 18 (OP)'!$E$2:$E$413</c:f>
              <c:numCache>
                <c:formatCode>General</c:formatCode>
                <c:ptCount val="412"/>
                <c:pt idx="0">
                  <c:v>0</c:v>
                </c:pt>
                <c:pt idx="1">
                  <c:v>0.05</c:v>
                </c:pt>
                <c:pt idx="2">
                  <c:v>0.05</c:v>
                </c:pt>
                <c:pt idx="3">
                  <c:v>0.1</c:v>
                </c:pt>
                <c:pt idx="4">
                  <c:v>0.1</c:v>
                </c:pt>
                <c:pt idx="5">
                  <c:v>0.45</c:v>
                </c:pt>
                <c:pt idx="6">
                  <c:v>0.45</c:v>
                </c:pt>
                <c:pt idx="7">
                  <c:v>0.85</c:v>
                </c:pt>
                <c:pt idx="8">
                  <c:v>0.95</c:v>
                </c:pt>
                <c:pt idx="9">
                  <c:v>0.95</c:v>
                </c:pt>
                <c:pt idx="10">
                  <c:v>0.95</c:v>
                </c:pt>
                <c:pt idx="11">
                  <c:v>0.9</c:v>
                </c:pt>
                <c:pt idx="12">
                  <c:v>0.9</c:v>
                </c:pt>
                <c:pt idx="13">
                  <c:v>0.9</c:v>
                </c:pt>
                <c:pt idx="14">
                  <c:v>0.9</c:v>
                </c:pt>
                <c:pt idx="15">
                  <c:v>0.85</c:v>
                </c:pt>
                <c:pt idx="103">
                  <c:v>-1.35</c:v>
                </c:pt>
                <c:pt idx="104">
                  <c:v>-1.45169623</c:v>
                </c:pt>
                <c:pt idx="105">
                  <c:v>-1.42197876</c:v>
                </c:pt>
                <c:pt idx="106">
                  <c:v>-1.4</c:v>
                </c:pt>
                <c:pt idx="107">
                  <c:v>-1.3706938799999999</c:v>
                </c:pt>
                <c:pt idx="108">
                  <c:v>-1.45</c:v>
                </c:pt>
                <c:pt idx="109">
                  <c:v>-1.49989127</c:v>
                </c:pt>
                <c:pt idx="110">
                  <c:v>-1.5008698199999999</c:v>
                </c:pt>
                <c:pt idx="111">
                  <c:v>-1.52715763</c:v>
                </c:pt>
                <c:pt idx="116">
                  <c:v>-1.93556197</c:v>
                </c:pt>
                <c:pt idx="117">
                  <c:v>-1.9604358500000001</c:v>
                </c:pt>
                <c:pt idx="118">
                  <c:v>-1.9</c:v>
                </c:pt>
                <c:pt idx="119">
                  <c:v>-1.9604358500000001</c:v>
                </c:pt>
                <c:pt idx="120">
                  <c:v>-1.9271493200000001</c:v>
                </c:pt>
                <c:pt idx="121">
                  <c:v>-1.89620185</c:v>
                </c:pt>
                <c:pt idx="122">
                  <c:v>-1.9007843099999999</c:v>
                </c:pt>
                <c:pt idx="123">
                  <c:v>-1.8997242599999999</c:v>
                </c:pt>
                <c:pt idx="124">
                  <c:v>-2.0113066700000002</c:v>
                </c:pt>
                <c:pt idx="125">
                  <c:v>-2.0458666700000001</c:v>
                </c:pt>
                <c:pt idx="126">
                  <c:v>-2.0445866700000002</c:v>
                </c:pt>
                <c:pt idx="127">
                  <c:v>-2.0992977800000001</c:v>
                </c:pt>
                <c:pt idx="128">
                  <c:v>-2.0499999999999998</c:v>
                </c:pt>
                <c:pt idx="129">
                  <c:v>-2.14389333</c:v>
                </c:pt>
                <c:pt idx="130">
                  <c:v>-2.2135466699999999</c:v>
                </c:pt>
                <c:pt idx="131">
                  <c:v>-2.3603910300000002</c:v>
                </c:pt>
                <c:pt idx="132">
                  <c:v>-2.3829765699999998</c:v>
                </c:pt>
                <c:pt idx="133">
                  <c:v>-2.3960228400000001</c:v>
                </c:pt>
                <c:pt idx="134">
                  <c:v>-2.4467863400000001</c:v>
                </c:pt>
                <c:pt idx="135">
                  <c:v>-2.4141019199999998</c:v>
                </c:pt>
                <c:pt idx="136">
                  <c:v>-2.2464520499999998</c:v>
                </c:pt>
                <c:pt idx="137">
                  <c:v>-2.2842478399999999</c:v>
                </c:pt>
                <c:pt idx="138">
                  <c:v>-2.4</c:v>
                </c:pt>
                <c:pt idx="139">
                  <c:v>-2.35893028</c:v>
                </c:pt>
                <c:pt idx="140">
                  <c:v>-2.3502781100000001</c:v>
                </c:pt>
                <c:pt idx="141">
                  <c:v>-2.3502781100000001</c:v>
                </c:pt>
                <c:pt idx="142">
                  <c:v>-2.3502781100000001</c:v>
                </c:pt>
                <c:pt idx="143">
                  <c:v>-2.21094444</c:v>
                </c:pt>
                <c:pt idx="144">
                  <c:v>-2.0023933899999999</c:v>
                </c:pt>
                <c:pt idx="145">
                  <c:v>-2.0023933899999999</c:v>
                </c:pt>
                <c:pt idx="146">
                  <c:v>-2.0379010100000001</c:v>
                </c:pt>
                <c:pt idx="147">
                  <c:v>-1.7553882599999999</c:v>
                </c:pt>
                <c:pt idx="148">
                  <c:v>-1.68552166</c:v>
                </c:pt>
                <c:pt idx="149">
                  <c:v>-1.6</c:v>
                </c:pt>
                <c:pt idx="150">
                  <c:v>-1.55</c:v>
                </c:pt>
                <c:pt idx="151">
                  <c:v>-1.4423619299999999</c:v>
                </c:pt>
                <c:pt idx="152">
                  <c:v>-1.2889263399999999</c:v>
                </c:pt>
                <c:pt idx="153">
                  <c:v>-1.4</c:v>
                </c:pt>
                <c:pt idx="154">
                  <c:v>-1.45</c:v>
                </c:pt>
                <c:pt idx="155">
                  <c:v>-2.3367941999999999</c:v>
                </c:pt>
                <c:pt idx="156">
                  <c:v>-1.35</c:v>
                </c:pt>
                <c:pt idx="157">
                  <c:v>-1.35</c:v>
                </c:pt>
                <c:pt idx="158">
                  <c:v>-1.3976485400000001</c:v>
                </c:pt>
                <c:pt idx="159">
                  <c:v>-1.37862288</c:v>
                </c:pt>
                <c:pt idx="160">
                  <c:v>-1.3082312300000001</c:v>
                </c:pt>
                <c:pt idx="161">
                  <c:v>-1.3422068599999999</c:v>
                </c:pt>
                <c:pt idx="162">
                  <c:v>-1.48233938</c:v>
                </c:pt>
                <c:pt idx="163">
                  <c:v>-1.23831749</c:v>
                </c:pt>
                <c:pt idx="164">
                  <c:v>-1.23750257</c:v>
                </c:pt>
                <c:pt idx="165">
                  <c:v>-1.2903486</c:v>
                </c:pt>
                <c:pt idx="166">
                  <c:v>-1.1000000000000001</c:v>
                </c:pt>
                <c:pt idx="167">
                  <c:v>-1.0605589200000001</c:v>
                </c:pt>
                <c:pt idx="168">
                  <c:v>-1.09559205</c:v>
                </c:pt>
                <c:pt idx="169">
                  <c:v>-1.1499999999999999</c:v>
                </c:pt>
                <c:pt idx="170">
                  <c:v>-1.13211178</c:v>
                </c:pt>
                <c:pt idx="171">
                  <c:v>-1.16750216</c:v>
                </c:pt>
                <c:pt idx="172">
                  <c:v>-1.1850292</c:v>
                </c:pt>
                <c:pt idx="173">
                  <c:v>-1.2022870800000001</c:v>
                </c:pt>
                <c:pt idx="174">
                  <c:v>-1.23724575</c:v>
                </c:pt>
                <c:pt idx="175">
                  <c:v>-1.1323970000000001</c:v>
                </c:pt>
                <c:pt idx="176">
                  <c:v>-1.09586863</c:v>
                </c:pt>
                <c:pt idx="177">
                  <c:v>-1.1670411999999999</c:v>
                </c:pt>
                <c:pt idx="178">
                  <c:v>-1.0978392400000001</c:v>
                </c:pt>
                <c:pt idx="179">
                  <c:v>-1.1673554900000001</c:v>
                </c:pt>
                <c:pt idx="180">
                  <c:v>-1.13477384</c:v>
                </c:pt>
                <c:pt idx="181">
                  <c:v>-1.1000000000000001</c:v>
                </c:pt>
                <c:pt idx="182">
                  <c:v>-1.1000000000000001</c:v>
                </c:pt>
                <c:pt idx="183">
                  <c:v>-1.1000000000000001</c:v>
                </c:pt>
                <c:pt idx="184">
                  <c:v>-1.1499999999999999</c:v>
                </c:pt>
                <c:pt idx="185">
                  <c:v>-1.1499999999999999</c:v>
                </c:pt>
                <c:pt idx="186">
                  <c:v>-1.1499999999999999</c:v>
                </c:pt>
                <c:pt idx="187">
                  <c:v>-1.2</c:v>
                </c:pt>
                <c:pt idx="188">
                  <c:v>-1.25</c:v>
                </c:pt>
                <c:pt idx="189">
                  <c:v>-1.3</c:v>
                </c:pt>
                <c:pt idx="190">
                  <c:v>-1.3</c:v>
                </c:pt>
                <c:pt idx="191">
                  <c:v>-1.35</c:v>
                </c:pt>
                <c:pt idx="192">
                  <c:v>-1.35</c:v>
                </c:pt>
                <c:pt idx="193">
                  <c:v>-1.4</c:v>
                </c:pt>
                <c:pt idx="194">
                  <c:v>-1.35</c:v>
                </c:pt>
                <c:pt idx="195">
                  <c:v>-1.35</c:v>
                </c:pt>
                <c:pt idx="196">
                  <c:v>-1.4</c:v>
                </c:pt>
                <c:pt idx="197">
                  <c:v>-1.45</c:v>
                </c:pt>
                <c:pt idx="198">
                  <c:v>-1.45</c:v>
                </c:pt>
                <c:pt idx="199">
                  <c:v>-1.5</c:v>
                </c:pt>
                <c:pt idx="200">
                  <c:v>-1.45</c:v>
                </c:pt>
                <c:pt idx="201">
                  <c:v>-1.45</c:v>
                </c:pt>
                <c:pt idx="202">
                  <c:v>-1.45</c:v>
                </c:pt>
                <c:pt idx="203">
                  <c:v>-1.55</c:v>
                </c:pt>
                <c:pt idx="204">
                  <c:v>-1.55</c:v>
                </c:pt>
                <c:pt idx="205">
                  <c:v>-1.6</c:v>
                </c:pt>
                <c:pt idx="206">
                  <c:v>-1.6</c:v>
                </c:pt>
                <c:pt idx="207">
                  <c:v>-1.65</c:v>
                </c:pt>
                <c:pt idx="208">
                  <c:v>-1.65</c:v>
                </c:pt>
                <c:pt idx="209">
                  <c:v>-1.7</c:v>
                </c:pt>
                <c:pt idx="210">
                  <c:v>-1.7</c:v>
                </c:pt>
                <c:pt idx="211">
                  <c:v>-1.75</c:v>
                </c:pt>
                <c:pt idx="212">
                  <c:v>-1.8</c:v>
                </c:pt>
                <c:pt idx="213">
                  <c:v>-1.8</c:v>
                </c:pt>
                <c:pt idx="214">
                  <c:v>-1.85</c:v>
                </c:pt>
                <c:pt idx="215">
                  <c:v>-1.9</c:v>
                </c:pt>
                <c:pt idx="216">
                  <c:v>-1.95</c:v>
                </c:pt>
                <c:pt idx="217">
                  <c:v>-1.95</c:v>
                </c:pt>
                <c:pt idx="218">
                  <c:v>-2</c:v>
                </c:pt>
                <c:pt idx="219">
                  <c:v>-2</c:v>
                </c:pt>
                <c:pt idx="220">
                  <c:v>-2.0499999999999998</c:v>
                </c:pt>
                <c:pt idx="221">
                  <c:v>-2.0499999999999998</c:v>
                </c:pt>
                <c:pt idx="222">
                  <c:v>-2</c:v>
                </c:pt>
                <c:pt idx="223">
                  <c:v>-2.1</c:v>
                </c:pt>
                <c:pt idx="224">
                  <c:v>-2.1</c:v>
                </c:pt>
                <c:pt idx="225">
                  <c:v>-2.1</c:v>
                </c:pt>
                <c:pt idx="226">
                  <c:v>-2.2999999999999998</c:v>
                </c:pt>
                <c:pt idx="227">
                  <c:v>-2.2999999999999998</c:v>
                </c:pt>
                <c:pt idx="228">
                  <c:v>-2.4</c:v>
                </c:pt>
                <c:pt idx="229">
                  <c:v>-2.35</c:v>
                </c:pt>
                <c:pt idx="230">
                  <c:v>-2.35</c:v>
                </c:pt>
                <c:pt idx="231">
                  <c:v>-2.4</c:v>
                </c:pt>
                <c:pt idx="232">
                  <c:v>-2.4500000000000002</c:v>
                </c:pt>
                <c:pt idx="233">
                  <c:v>-2.4500000000000002</c:v>
                </c:pt>
                <c:pt idx="234">
                  <c:v>-2.5</c:v>
                </c:pt>
                <c:pt idx="235">
                  <c:v>-2.5499999999999998</c:v>
                </c:pt>
                <c:pt idx="236">
                  <c:v>-2.5</c:v>
                </c:pt>
                <c:pt idx="237">
                  <c:v>-2.5</c:v>
                </c:pt>
                <c:pt idx="238">
                  <c:v>-2.5499999999999998</c:v>
                </c:pt>
                <c:pt idx="239">
                  <c:v>-2.6</c:v>
                </c:pt>
                <c:pt idx="240">
                  <c:v>-2.6</c:v>
                </c:pt>
                <c:pt idx="241">
                  <c:v>-2.65</c:v>
                </c:pt>
                <c:pt idx="242">
                  <c:v>-2.7</c:v>
                </c:pt>
                <c:pt idx="243">
                  <c:v>-2.7</c:v>
                </c:pt>
                <c:pt idx="244">
                  <c:v>-2.75</c:v>
                </c:pt>
                <c:pt idx="245">
                  <c:v>-2.75</c:v>
                </c:pt>
                <c:pt idx="246">
                  <c:v>-2.5</c:v>
                </c:pt>
                <c:pt idx="247">
                  <c:v>-2.5499999999999998</c:v>
                </c:pt>
                <c:pt idx="248">
                  <c:v>-2.6</c:v>
                </c:pt>
                <c:pt idx="249">
                  <c:v>-2.65</c:v>
                </c:pt>
                <c:pt idx="250">
                  <c:v>-2.5</c:v>
                </c:pt>
                <c:pt idx="251">
                  <c:v>-2.15</c:v>
                </c:pt>
                <c:pt idx="252">
                  <c:v>-2.15</c:v>
                </c:pt>
                <c:pt idx="253">
                  <c:v>-2.1</c:v>
                </c:pt>
                <c:pt idx="254">
                  <c:v>-2.0499999999999998</c:v>
                </c:pt>
                <c:pt idx="255">
                  <c:v>-2.0499999999999998</c:v>
                </c:pt>
                <c:pt idx="256">
                  <c:v>-2.2000000000000002</c:v>
                </c:pt>
                <c:pt idx="257">
                  <c:v>-2.2000000000000002</c:v>
                </c:pt>
                <c:pt idx="258">
                  <c:v>-2.2999999999999998</c:v>
                </c:pt>
                <c:pt idx="259">
                  <c:v>-2.2999999999999998</c:v>
                </c:pt>
                <c:pt idx="260">
                  <c:v>-2.35</c:v>
                </c:pt>
                <c:pt idx="261">
                  <c:v>-2.4</c:v>
                </c:pt>
                <c:pt idx="262">
                  <c:v>-2.4500000000000002</c:v>
                </c:pt>
                <c:pt idx="263">
                  <c:v>-2.5</c:v>
                </c:pt>
                <c:pt idx="264">
                  <c:v>-2.4500000000000002</c:v>
                </c:pt>
                <c:pt idx="265">
                  <c:v>-2.5</c:v>
                </c:pt>
                <c:pt idx="266">
                  <c:v>-2.5499999999999998</c:v>
                </c:pt>
                <c:pt idx="267">
                  <c:v>-2.6</c:v>
                </c:pt>
                <c:pt idx="268">
                  <c:v>-2.65</c:v>
                </c:pt>
                <c:pt idx="269">
                  <c:v>-2.7</c:v>
                </c:pt>
                <c:pt idx="270">
                  <c:v>-2.7</c:v>
                </c:pt>
                <c:pt idx="271">
                  <c:v>-2.75</c:v>
                </c:pt>
                <c:pt idx="272">
                  <c:v>-2.8</c:v>
                </c:pt>
                <c:pt idx="273">
                  <c:v>-2.9</c:v>
                </c:pt>
                <c:pt idx="274">
                  <c:v>-2.9</c:v>
                </c:pt>
                <c:pt idx="275">
                  <c:v>-3</c:v>
                </c:pt>
                <c:pt idx="276">
                  <c:v>-3.05</c:v>
                </c:pt>
                <c:pt idx="277">
                  <c:v>-3.15</c:v>
                </c:pt>
                <c:pt idx="278">
                  <c:v>-3.1</c:v>
                </c:pt>
                <c:pt idx="279">
                  <c:v>-3.15</c:v>
                </c:pt>
                <c:pt idx="280">
                  <c:v>-3.2</c:v>
                </c:pt>
                <c:pt idx="281">
                  <c:v>-3.2</c:v>
                </c:pt>
                <c:pt idx="282">
                  <c:v>-3.3</c:v>
                </c:pt>
                <c:pt idx="283">
                  <c:v>-3.3</c:v>
                </c:pt>
                <c:pt idx="284">
                  <c:v>-3.35</c:v>
                </c:pt>
                <c:pt idx="285">
                  <c:v>-3.35</c:v>
                </c:pt>
                <c:pt idx="286">
                  <c:v>-3.4</c:v>
                </c:pt>
                <c:pt idx="287">
                  <c:v>-3.4</c:v>
                </c:pt>
                <c:pt idx="288">
                  <c:v>-3.5</c:v>
                </c:pt>
                <c:pt idx="289">
                  <c:v>-3.55</c:v>
                </c:pt>
                <c:pt idx="290">
                  <c:v>-3.6</c:v>
                </c:pt>
                <c:pt idx="291">
                  <c:v>-3.5</c:v>
                </c:pt>
                <c:pt idx="292">
                  <c:v>-3.45</c:v>
                </c:pt>
                <c:pt idx="293">
                  <c:v>-3.3</c:v>
                </c:pt>
                <c:pt idx="294">
                  <c:v>-2.95</c:v>
                </c:pt>
                <c:pt idx="295">
                  <c:v>-2.95</c:v>
                </c:pt>
                <c:pt idx="296">
                  <c:v>-2.9</c:v>
                </c:pt>
                <c:pt idx="297">
                  <c:v>-2.9</c:v>
                </c:pt>
                <c:pt idx="298">
                  <c:v>-2.9</c:v>
                </c:pt>
                <c:pt idx="299">
                  <c:v>-2.95</c:v>
                </c:pt>
                <c:pt idx="300">
                  <c:v>-2.95</c:v>
                </c:pt>
                <c:pt idx="301">
                  <c:v>-3</c:v>
                </c:pt>
                <c:pt idx="302">
                  <c:v>-3</c:v>
                </c:pt>
                <c:pt idx="303">
                  <c:v>-3.05</c:v>
                </c:pt>
                <c:pt idx="304">
                  <c:v>-3</c:v>
                </c:pt>
                <c:pt idx="305">
                  <c:v>-3</c:v>
                </c:pt>
                <c:pt idx="306">
                  <c:v>-3</c:v>
                </c:pt>
                <c:pt idx="307">
                  <c:v>-3</c:v>
                </c:pt>
                <c:pt idx="308">
                  <c:v>-3.05</c:v>
                </c:pt>
                <c:pt idx="309">
                  <c:v>-3.1</c:v>
                </c:pt>
                <c:pt idx="310">
                  <c:v>-3.15</c:v>
                </c:pt>
                <c:pt idx="311">
                  <c:v>-3.15</c:v>
                </c:pt>
                <c:pt idx="312">
                  <c:v>-3.2</c:v>
                </c:pt>
                <c:pt idx="313">
                  <c:v>-3.25</c:v>
                </c:pt>
                <c:pt idx="314">
                  <c:v>-2.35</c:v>
                </c:pt>
                <c:pt idx="315">
                  <c:v>-2.2999999999999998</c:v>
                </c:pt>
                <c:pt idx="316">
                  <c:v>-2.2999999999999998</c:v>
                </c:pt>
                <c:pt idx="317">
                  <c:v>-2.2999999999999998</c:v>
                </c:pt>
                <c:pt idx="318">
                  <c:v>-2.2999999999999998</c:v>
                </c:pt>
                <c:pt idx="319">
                  <c:v>-2.25</c:v>
                </c:pt>
                <c:pt idx="320">
                  <c:v>-2.25</c:v>
                </c:pt>
                <c:pt idx="321">
                  <c:v>-2.2999999999999998</c:v>
                </c:pt>
                <c:pt idx="322">
                  <c:v>-2.2999999999999998</c:v>
                </c:pt>
                <c:pt idx="323">
                  <c:v>-2.15</c:v>
                </c:pt>
                <c:pt idx="324">
                  <c:v>-2.0499999999999998</c:v>
                </c:pt>
                <c:pt idx="325">
                  <c:v>-2</c:v>
                </c:pt>
                <c:pt idx="326">
                  <c:v>-2</c:v>
                </c:pt>
                <c:pt idx="327">
                  <c:v>-1.95</c:v>
                </c:pt>
                <c:pt idx="328">
                  <c:v>-1.7</c:v>
                </c:pt>
                <c:pt idx="329">
                  <c:v>-1.65</c:v>
                </c:pt>
                <c:pt idx="330">
                  <c:v>-1.55</c:v>
                </c:pt>
                <c:pt idx="331">
                  <c:v>-1.5</c:v>
                </c:pt>
                <c:pt idx="332">
                  <c:v>-1.55</c:v>
                </c:pt>
                <c:pt idx="333">
                  <c:v>-1.55</c:v>
                </c:pt>
                <c:pt idx="334">
                  <c:v>-1.6</c:v>
                </c:pt>
                <c:pt idx="335">
                  <c:v>-1.55</c:v>
                </c:pt>
                <c:pt idx="336">
                  <c:v>-1.45</c:v>
                </c:pt>
                <c:pt idx="337">
                  <c:v>-1.45</c:v>
                </c:pt>
                <c:pt idx="338">
                  <c:v>-1.45</c:v>
                </c:pt>
                <c:pt idx="339">
                  <c:v>-1.4</c:v>
                </c:pt>
                <c:pt idx="340">
                  <c:v>-1.4</c:v>
                </c:pt>
                <c:pt idx="341">
                  <c:v>-1.45</c:v>
                </c:pt>
                <c:pt idx="342">
                  <c:v>-1.35</c:v>
                </c:pt>
                <c:pt idx="343">
                  <c:v>-1</c:v>
                </c:pt>
                <c:pt idx="344">
                  <c:v>-1</c:v>
                </c:pt>
                <c:pt idx="345">
                  <c:v>-1</c:v>
                </c:pt>
                <c:pt idx="346">
                  <c:v>-1</c:v>
                </c:pt>
                <c:pt idx="347">
                  <c:v>-1.05</c:v>
                </c:pt>
                <c:pt idx="348">
                  <c:v>-1.05</c:v>
                </c:pt>
                <c:pt idx="349">
                  <c:v>-1.05</c:v>
                </c:pt>
                <c:pt idx="350">
                  <c:v>-1</c:v>
                </c:pt>
                <c:pt idx="351">
                  <c:v>-1</c:v>
                </c:pt>
                <c:pt idx="352">
                  <c:v>-1</c:v>
                </c:pt>
                <c:pt idx="353">
                  <c:v>-0.8</c:v>
                </c:pt>
                <c:pt idx="354">
                  <c:v>-0.85</c:v>
                </c:pt>
                <c:pt idx="355">
                  <c:v>-0.3</c:v>
                </c:pt>
                <c:pt idx="356">
                  <c:v>0.1</c:v>
                </c:pt>
                <c:pt idx="357">
                  <c:v>0.5</c:v>
                </c:pt>
                <c:pt idx="358">
                  <c:v>0.4</c:v>
                </c:pt>
                <c:pt idx="359">
                  <c:v>0.65</c:v>
                </c:pt>
                <c:pt idx="360">
                  <c:v>0.6</c:v>
                </c:pt>
                <c:pt idx="361">
                  <c:v>0.55000000000000004</c:v>
                </c:pt>
                <c:pt idx="362">
                  <c:v>0.5</c:v>
                </c:pt>
                <c:pt idx="363">
                  <c:v>0.5</c:v>
                </c:pt>
                <c:pt idx="364">
                  <c:v>0.5</c:v>
                </c:pt>
                <c:pt idx="365">
                  <c:v>0.45</c:v>
                </c:pt>
                <c:pt idx="366">
                  <c:v>0.4</c:v>
                </c:pt>
                <c:pt idx="367">
                  <c:v>0.35</c:v>
                </c:pt>
                <c:pt idx="368">
                  <c:v>0.35</c:v>
                </c:pt>
                <c:pt idx="369">
                  <c:v>0.65</c:v>
                </c:pt>
                <c:pt idx="370">
                  <c:v>0.55000000000000004</c:v>
                </c:pt>
                <c:pt idx="371">
                  <c:v>0.55000000000000004</c:v>
                </c:pt>
                <c:pt idx="372">
                  <c:v>0.55000000000000004</c:v>
                </c:pt>
                <c:pt idx="373">
                  <c:v>0.7</c:v>
                </c:pt>
                <c:pt idx="374">
                  <c:v>0.75</c:v>
                </c:pt>
                <c:pt idx="375">
                  <c:v>0.8</c:v>
                </c:pt>
                <c:pt idx="376">
                  <c:v>0.9</c:v>
                </c:pt>
                <c:pt idx="377">
                  <c:v>0.85</c:v>
                </c:pt>
                <c:pt idx="378">
                  <c:v>1.1000000000000001</c:v>
                </c:pt>
                <c:pt idx="379">
                  <c:v>1</c:v>
                </c:pt>
                <c:pt idx="380">
                  <c:v>0.95</c:v>
                </c:pt>
                <c:pt idx="381">
                  <c:v>0.95</c:v>
                </c:pt>
                <c:pt idx="382">
                  <c:v>1</c:v>
                </c:pt>
                <c:pt idx="383">
                  <c:v>0.95</c:v>
                </c:pt>
                <c:pt idx="384">
                  <c:v>0.95</c:v>
                </c:pt>
                <c:pt idx="385">
                  <c:v>0.9</c:v>
                </c:pt>
                <c:pt idx="386">
                  <c:v>0.9</c:v>
                </c:pt>
                <c:pt idx="387">
                  <c:v>0.9</c:v>
                </c:pt>
                <c:pt idx="388">
                  <c:v>0.85</c:v>
                </c:pt>
                <c:pt idx="389">
                  <c:v>0.8</c:v>
                </c:pt>
                <c:pt idx="390">
                  <c:v>0.75</c:v>
                </c:pt>
                <c:pt idx="391">
                  <c:v>0.85</c:v>
                </c:pt>
                <c:pt idx="392">
                  <c:v>0.8</c:v>
                </c:pt>
                <c:pt idx="393">
                  <c:v>0.7</c:v>
                </c:pt>
                <c:pt idx="394">
                  <c:v>0.65</c:v>
                </c:pt>
                <c:pt idx="395">
                  <c:v>0.9</c:v>
                </c:pt>
                <c:pt idx="396">
                  <c:v>0.85</c:v>
                </c:pt>
                <c:pt idx="397">
                  <c:v>0.8</c:v>
                </c:pt>
                <c:pt idx="398">
                  <c:v>0.85</c:v>
                </c:pt>
                <c:pt idx="399">
                  <c:v>0.75</c:v>
                </c:pt>
                <c:pt idx="400">
                  <c:v>0.7</c:v>
                </c:pt>
                <c:pt idx="401">
                  <c:v>0.65</c:v>
                </c:pt>
                <c:pt idx="402">
                  <c:v>0.6</c:v>
                </c:pt>
                <c:pt idx="403">
                  <c:v>0.55000000000000004</c:v>
                </c:pt>
                <c:pt idx="404">
                  <c:v>0.5</c:v>
                </c:pt>
                <c:pt idx="405">
                  <c:v>0.45</c:v>
                </c:pt>
                <c:pt idx="406">
                  <c:v>0.4</c:v>
                </c:pt>
                <c:pt idx="407">
                  <c:v>0.8</c:v>
                </c:pt>
                <c:pt idx="408">
                  <c:v>0.65</c:v>
                </c:pt>
                <c:pt idx="409">
                  <c:v>0.6</c:v>
                </c:pt>
                <c:pt idx="410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07-44F1-A809-F023FADD7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4079880"/>
        <c:axId val="624078568"/>
      </c:lineChart>
      <c:dateAx>
        <c:axId val="624295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302920"/>
        <c:crosses val="autoZero"/>
        <c:auto val="1"/>
        <c:lblOffset val="100"/>
        <c:baseTimeUnit val="days"/>
      </c:dateAx>
      <c:valAx>
        <c:axId val="624302920"/>
        <c:scaling>
          <c:orientation val="minMax"/>
          <c:max val="40"/>
          <c:min val="-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Adjusted</a:t>
                </a:r>
                <a:r>
                  <a:rPr lang="en-GB" baseline="0"/>
                  <a:t> WT level (cm)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295704"/>
        <c:crosses val="autoZero"/>
        <c:crossBetween val="between"/>
      </c:valAx>
      <c:valAx>
        <c:axId val="624078568"/>
        <c:scaling>
          <c:orientation val="minMax"/>
          <c:max val="4"/>
          <c:min val="-2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Peat surface elevation relative to datum (cm)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079880"/>
        <c:crosses val="max"/>
        <c:crossBetween val="between"/>
      </c:valAx>
      <c:dateAx>
        <c:axId val="62407988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624078568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538823282056724"/>
          <c:y val="0.24248293484776828"/>
          <c:w val="0.2145482082771055"/>
          <c:h val="0.439570772680857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79F5D-675E-4D17-B3CC-91B8E4A2797C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EBFE7-AF82-4C76-8DDF-496E94D6FB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879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latin typeface="Corbel" panose="020B0503020204020204" pitchFamily="34" charset="0"/>
              </a:rPr>
              <a:t>87% of the world’s palm</a:t>
            </a:r>
            <a:r>
              <a:rPr lang="en-GB" baseline="0" dirty="0" smtClean="0">
                <a:latin typeface="Corbel" panose="020B0503020204020204" pitchFamily="34" charset="0"/>
              </a:rPr>
              <a:t> oil from Malaysia and Indonesia</a:t>
            </a:r>
          </a:p>
          <a:p>
            <a:endParaRPr lang="en-GB" baseline="0" dirty="0" smtClean="0">
              <a:latin typeface="Corbel" panose="020B0503020204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Published</a:t>
            </a:r>
            <a:r>
              <a:rPr lang="en-GB" baseline="0" dirty="0" smtClean="0"/>
              <a:t> data from </a:t>
            </a:r>
            <a:r>
              <a:rPr lang="en-GB" baseline="0" dirty="0" err="1" smtClean="0"/>
              <a:t>Wosten</a:t>
            </a:r>
            <a:r>
              <a:rPr lang="en-GB" baseline="0" dirty="0" smtClean="0"/>
              <a:t> and </a:t>
            </a:r>
            <a:r>
              <a:rPr lang="en-GB" baseline="0" dirty="0" err="1" smtClean="0"/>
              <a:t>Hooijer</a:t>
            </a:r>
            <a:r>
              <a:rPr lang="en-GB" baseline="0" dirty="0" smtClean="0"/>
              <a:t>… but not much else for ground data. A new set for Riau in Indonesia published over Xmas.</a:t>
            </a:r>
            <a:endParaRPr lang="en-GB" dirty="0" smtClean="0">
              <a:latin typeface="Corbel" panose="020B0503020204020204" pitchFamily="34" charset="0"/>
            </a:endParaRPr>
          </a:p>
          <a:p>
            <a:endParaRPr lang="en-GB" dirty="0" smtClean="0">
              <a:latin typeface="Corbel" panose="020B0503020204020204" pitchFamily="34" charset="0"/>
            </a:endParaRPr>
          </a:p>
          <a:p>
            <a:r>
              <a:rPr lang="en-GB" dirty="0" smtClean="0">
                <a:latin typeface="Corbel" panose="020B0503020204020204" pitchFamily="34" charset="0"/>
              </a:rPr>
              <a:t>Oxidation, compaction, consolidation.</a:t>
            </a:r>
          </a:p>
          <a:p>
            <a:r>
              <a:rPr lang="en-GB" dirty="0" smtClean="0">
                <a:latin typeface="Corbel" panose="020B0503020204020204" pitchFamily="34" charset="0"/>
              </a:rPr>
              <a:t>Caused by: intensive agriculture, drainage, fires.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EBFE7-AF82-4C76-8DDF-496E94D6FBF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058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EBFE7-AF82-4C76-8DDF-496E94D6FBF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826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Field</a:t>
            </a:r>
            <a:r>
              <a:rPr lang="en-GB" baseline="0" dirty="0" smtClean="0"/>
              <a:t> based measurements limited by extreme locality and accessibility.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EBFE7-AF82-4C76-8DDF-496E94D6FBF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627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determines the change in vertical surface positioning between two observations by calculating the phase difference in the radar return signal between them. This can allow for sub-centimetre rates of motion to be determined across large regions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EBFE7-AF82-4C76-8DDF-496E94D6FBF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203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SBAS method only considers image pixels with consistent high coherence between observations, whereas ISBAS includes pixels with a wider range of coherence. This is achieved by reducing noise by averaging pixels, which reduces resolution but produces a product that can provide information on land motion over a larger amount of land cover classes, including the majority of vegetated and forested areas.</a:t>
            </a:r>
          </a:p>
          <a:p>
            <a:pPr rtl="0" fontAlgn="ctr"/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ISBAS recognised by the Environmental Protection Agency in Ireland as a useful technology.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EBFE7-AF82-4C76-8DDF-496E94D6FBF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164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Linear</a:t>
            </a:r>
            <a:r>
              <a:rPr lang="en-GB" baseline="0" dirty="0" smtClean="0"/>
              <a:t> </a:t>
            </a:r>
            <a:r>
              <a:rPr lang="en-GB" dirty="0" smtClean="0"/>
              <a:t>processing</a:t>
            </a:r>
            <a:r>
              <a:rPr lang="en-GB" baseline="0" dirty="0" smtClean="0"/>
              <a:t> results show average change for each pixel. Only local qualitative data can be used so far.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EBFE7-AF82-4C76-8DDF-496E94D6FBF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257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Can </a:t>
            </a:r>
            <a:r>
              <a:rPr lang="en-GB" baseline="0" dirty="0" smtClean="0"/>
              <a:t>we be sure that the pulse reflects the peat swamp surface?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EBFE7-AF82-4C76-8DDF-496E94D6FBF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648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Attenuation of signal through canopy</a:t>
            </a:r>
            <a:r>
              <a:rPr lang="en-GB" baseline="0" dirty="0" smtClean="0"/>
              <a:t> and peat profile.</a:t>
            </a:r>
          </a:p>
          <a:p>
            <a:r>
              <a:rPr lang="en-GB" baseline="0" dirty="0" smtClean="0"/>
              <a:t>Inclusion of optical data with spectral response curves for context?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EBFE7-AF82-4C76-8DDF-496E94D6FBF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029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Responsibility to impart knowledge and this tool</a:t>
            </a:r>
            <a:r>
              <a:rPr lang="en-US" baseline="0" dirty="0" smtClean="0"/>
              <a:t> to locals, the forestry department, scientists of the future in Malaysia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EBFE7-AF82-4C76-8DDF-496E94D6FBF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127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593C-37F0-495B-8FB9-05B57536C3A6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BF0C-3CD5-468E-806F-FD57A4302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13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593C-37F0-495B-8FB9-05B57536C3A6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BF0C-3CD5-468E-806F-FD57A4302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516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593C-37F0-495B-8FB9-05B57536C3A6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BF0C-3CD5-468E-806F-FD57A4302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31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593C-37F0-495B-8FB9-05B57536C3A6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BF0C-3CD5-468E-806F-FD57A4302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974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593C-37F0-495B-8FB9-05B57536C3A6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BF0C-3CD5-468E-806F-FD57A4302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874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593C-37F0-495B-8FB9-05B57536C3A6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BF0C-3CD5-468E-806F-FD57A4302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35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593C-37F0-495B-8FB9-05B57536C3A6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BF0C-3CD5-468E-806F-FD57A4302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96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593C-37F0-495B-8FB9-05B57536C3A6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BF0C-3CD5-468E-806F-FD57A4302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365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593C-37F0-495B-8FB9-05B57536C3A6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BF0C-3CD5-468E-806F-FD57A4302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01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593C-37F0-495B-8FB9-05B57536C3A6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BF0C-3CD5-468E-806F-FD57A4302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543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593C-37F0-495B-8FB9-05B57536C3A6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BF0C-3CD5-468E-806F-FD57A4302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772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0593C-37F0-495B-8FB9-05B57536C3A6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4BF0C-3CD5-468E-806F-FD57A430258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2" descr="Image result for university of nottingham 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0" y="5869959"/>
            <a:ext cx="2138989" cy="79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tars Banner Large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506764" y="6074318"/>
            <a:ext cx="2317889" cy="6237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726086" y="6023112"/>
            <a:ext cx="2992604" cy="7188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90" y="5869960"/>
            <a:ext cx="2534685" cy="8515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205" y="6176963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8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martha.ledger@nottingham.ac.uk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bc.com/news/science-environment-4372122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841" y="410217"/>
            <a:ext cx="11472111" cy="873150"/>
          </a:xfrm>
        </p:spPr>
        <p:txBody>
          <a:bodyPr>
            <a:noAutofit/>
          </a:bodyPr>
          <a:lstStyle/>
          <a:p>
            <a:r>
              <a:rPr lang="en-GB" sz="3600" b="1" u="sng" dirty="0" smtClean="0">
                <a:latin typeface="Corbel" panose="020B0503020204020204" pitchFamily="34" charset="0"/>
              </a:rPr>
              <a:t>Monitoring </a:t>
            </a:r>
            <a:r>
              <a:rPr lang="en-GB" sz="3600" b="1" u="sng" dirty="0">
                <a:latin typeface="Corbel" panose="020B0503020204020204" pitchFamily="34" charset="0"/>
              </a:rPr>
              <a:t>growth and subsidence of tropical peatlands: a novel approach using ISBAS-</a:t>
            </a:r>
            <a:r>
              <a:rPr lang="en-GB" sz="3600" b="1" u="sng" dirty="0" err="1">
                <a:latin typeface="Corbel" panose="020B0503020204020204" pitchFamily="34" charset="0"/>
              </a:rPr>
              <a:t>InSAR</a:t>
            </a:r>
            <a:endParaRPr lang="en-GB" sz="2000" b="1" u="sng" dirty="0">
              <a:latin typeface="Corbel" panose="020B0503020204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86512"/>
            <a:ext cx="9144000" cy="1298302"/>
          </a:xfrm>
        </p:spPr>
        <p:txBody>
          <a:bodyPr>
            <a:normAutofit fontScale="92500" lnSpcReduction="10000"/>
          </a:bodyPr>
          <a:lstStyle/>
          <a:p>
            <a:r>
              <a:rPr lang="en-GB" sz="3000" dirty="0" smtClean="0">
                <a:latin typeface="Corbel" panose="020B0503020204020204" pitchFamily="34" charset="0"/>
              </a:rPr>
              <a:t>Martha Ledger</a:t>
            </a:r>
          </a:p>
          <a:p>
            <a:r>
              <a:rPr lang="en-GB" dirty="0" smtClean="0">
                <a:latin typeface="Corbel" panose="020B0503020204020204" pitchFamily="34" charset="0"/>
              </a:rPr>
              <a:t>University of Nottingham, Department of Biosciences</a:t>
            </a:r>
          </a:p>
          <a:p>
            <a:r>
              <a:rPr lang="en-GB" dirty="0" smtClean="0">
                <a:hlinkClick r:id="rId2"/>
              </a:rPr>
              <a:t>martha.ledger@nottingham.ac.uk</a:t>
            </a:r>
            <a:r>
              <a:rPr lang="en-GB" dirty="0"/>
              <a:t> </a:t>
            </a:r>
            <a:r>
              <a:rPr lang="en-GB" dirty="0" smtClean="0"/>
              <a:t>             @</a:t>
            </a:r>
            <a:r>
              <a:rPr lang="en-GB" dirty="0" err="1" smtClean="0"/>
              <a:t>marthajledger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106"/>
          <a:stretch/>
        </p:blipFill>
        <p:spPr>
          <a:xfrm>
            <a:off x="6190973" y="1461318"/>
            <a:ext cx="4477027" cy="3059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8922" b="24441"/>
          <a:stretch/>
        </p:blipFill>
        <p:spPr>
          <a:xfrm>
            <a:off x="1401672" y="1461318"/>
            <a:ext cx="4324627" cy="2683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900" y="5425530"/>
            <a:ext cx="363032" cy="36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5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orbel" panose="020B0503020204020204" pitchFamily="34" charset="0"/>
              </a:rPr>
              <a:t>Preliminary results – net surface movement</a:t>
            </a:r>
            <a:endParaRPr lang="en-GB" b="1" dirty="0">
              <a:latin typeface="Corbel" panose="020B0503020204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1459832"/>
            <a:ext cx="11141221" cy="4326313"/>
            <a:chOff x="721896" y="22653153"/>
            <a:chExt cx="30368529" cy="10987142"/>
          </a:xfrm>
        </p:grpSpPr>
        <p:grpSp>
          <p:nvGrpSpPr>
            <p:cNvPr id="5" name="Group 4"/>
            <p:cNvGrpSpPr/>
            <p:nvPr/>
          </p:nvGrpSpPr>
          <p:grpSpPr>
            <a:xfrm>
              <a:off x="15616408" y="22653153"/>
              <a:ext cx="15474017" cy="10987142"/>
              <a:chOff x="15616408" y="22653153"/>
              <a:chExt cx="15474017" cy="10987142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16408" y="22653153"/>
                <a:ext cx="14265784" cy="10987142"/>
              </a:xfrm>
              <a:prstGeom prst="rect">
                <a:avLst/>
              </a:prstGeom>
            </p:spPr>
          </p:pic>
          <p:sp>
            <p:nvSpPr>
              <p:cNvPr id="23" name="Oval 22"/>
              <p:cNvSpPr/>
              <p:nvPr/>
            </p:nvSpPr>
            <p:spPr>
              <a:xfrm>
                <a:off x="25950668" y="28686765"/>
                <a:ext cx="2331405" cy="228600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7679813" y="26145415"/>
                <a:ext cx="3410612" cy="304836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>
                    <a:latin typeface="Avenir Next Demi Bold"/>
                  </a:rPr>
                  <a:t>Blocking implemented in 2009, 2016-2017. Growth shown in response?</a:t>
                </a:r>
                <a:endParaRPr lang="en-GB" sz="1200" dirty="0">
                  <a:latin typeface="Avenir Next Demi Bold"/>
                </a:endParaRPr>
              </a:p>
            </p:txBody>
          </p:sp>
          <p:cxnSp>
            <p:nvCxnSpPr>
              <p:cNvPr id="25" name="Straight Connector 24"/>
              <p:cNvCxnSpPr>
                <a:stCxn id="24" idx="2"/>
                <a:endCxn id="23" idx="6"/>
              </p:cNvCxnSpPr>
              <p:nvPr/>
            </p:nvCxnSpPr>
            <p:spPr>
              <a:xfrm flipH="1">
                <a:off x="28282072" y="29193781"/>
                <a:ext cx="1103047" cy="6359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/>
            <p:cNvGrpSpPr/>
            <p:nvPr/>
          </p:nvGrpSpPr>
          <p:grpSpPr>
            <a:xfrm>
              <a:off x="721896" y="22675900"/>
              <a:ext cx="15208426" cy="10964395"/>
              <a:chOff x="721896" y="22675900"/>
              <a:chExt cx="15208426" cy="10964395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1896" y="22675900"/>
                <a:ext cx="14340096" cy="10964395"/>
              </a:xfrm>
              <a:prstGeom prst="rect">
                <a:avLst/>
              </a:prstGeom>
            </p:spPr>
          </p:pic>
          <p:sp>
            <p:nvSpPr>
              <p:cNvPr id="8" name="Oval 7"/>
              <p:cNvSpPr/>
              <p:nvPr/>
            </p:nvSpPr>
            <p:spPr>
              <a:xfrm>
                <a:off x="11217690" y="28857489"/>
                <a:ext cx="2331405" cy="228600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3095259" y="25508188"/>
                <a:ext cx="2835063" cy="351734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>
                    <a:latin typeface="Avenir Next Demi Bold"/>
                  </a:rPr>
                  <a:t>Replanting efforts, but burned in 2014. Subsidence seen as a result?</a:t>
                </a:r>
                <a:endParaRPr lang="en-GB" sz="1200" dirty="0">
                  <a:latin typeface="Avenir Next Demi Bold"/>
                </a:endParaRPr>
              </a:p>
            </p:txBody>
          </p:sp>
          <p:cxnSp>
            <p:nvCxnSpPr>
              <p:cNvPr id="12" name="Straight Connector 11"/>
              <p:cNvCxnSpPr>
                <a:stCxn id="11" idx="2"/>
                <a:endCxn id="8" idx="6"/>
              </p:cNvCxnSpPr>
              <p:nvPr/>
            </p:nvCxnSpPr>
            <p:spPr>
              <a:xfrm flipH="1">
                <a:off x="13549093" y="29025534"/>
                <a:ext cx="963697" cy="97495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/>
          <p:cNvSpPr txBox="1"/>
          <p:nvPr/>
        </p:nvSpPr>
        <p:spPr>
          <a:xfrm>
            <a:off x="988024" y="3651293"/>
            <a:ext cx="1241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rbel" panose="020B0503020204020204" pitchFamily="34" charset="0"/>
              </a:rPr>
              <a:t>Oct 2014 – June 2017</a:t>
            </a:r>
            <a:endParaRPr lang="en-GB" dirty="0">
              <a:latin typeface="Corbel" panose="020B05030202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46086" y="3651293"/>
            <a:ext cx="1241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rbel" panose="020B0503020204020204" pitchFamily="34" charset="0"/>
              </a:rPr>
              <a:t>Jan 2016 – Jan 2018</a:t>
            </a:r>
            <a:endParaRPr lang="en-GB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5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orbel" panose="020B0503020204020204" pitchFamily="34" charset="0"/>
              </a:rPr>
              <a:t>Preliminary results – </a:t>
            </a:r>
            <a:r>
              <a:rPr lang="en-GB" b="1" dirty="0" smtClean="0">
                <a:latin typeface="Corbel" panose="020B0503020204020204" pitchFamily="34" charset="0"/>
              </a:rPr>
              <a:t>time series of surface movement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958" y="1560775"/>
            <a:ext cx="4648199" cy="451195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525128" y="1639012"/>
            <a:ext cx="479257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b="1" dirty="0" smtClean="0">
                <a:solidFill>
                  <a:srgbClr val="FF0000"/>
                </a:solidFill>
                <a:latin typeface="Corbel" panose="020B0503020204020204" pitchFamily="34" charset="0"/>
              </a:rPr>
              <a:t>Too noisy!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  <a:latin typeface="Corbel" panose="020B0503020204020204" pitchFamily="34" charset="0"/>
              </a:rPr>
              <a:t>Dataset too short! </a:t>
            </a:r>
            <a:r>
              <a:rPr lang="en-GB" sz="2400" dirty="0" smtClean="0">
                <a:latin typeface="Corbel" panose="020B0503020204020204" pitchFamily="34" charset="0"/>
              </a:rPr>
              <a:t>Need at least two years to derive a reliable seasonal signal.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orbel" panose="020B0503020204020204" pitchFamily="34" charset="0"/>
              </a:rPr>
              <a:t>Low signal to noise ratio – to be improved by applying </a:t>
            </a:r>
            <a:r>
              <a:rPr lang="en-GB" sz="2400" dirty="0" smtClean="0">
                <a:solidFill>
                  <a:srgbClr val="FF0000"/>
                </a:solidFill>
                <a:latin typeface="Corbel" panose="020B0503020204020204" pitchFamily="34" charset="0"/>
              </a:rPr>
              <a:t>Singular Spectrum Analysis </a:t>
            </a:r>
            <a:r>
              <a:rPr lang="en-GB" sz="2400" dirty="0" smtClean="0">
                <a:latin typeface="Corbel" panose="020B0503020204020204" pitchFamily="34" charset="0"/>
              </a:rPr>
              <a:t>to data set (returns smoothed trends by detecting regular and deterministic components). </a:t>
            </a:r>
          </a:p>
        </p:txBody>
      </p:sp>
    </p:spTree>
    <p:extLst>
      <p:ext uri="{BB962C8B-B14F-4D97-AF65-F5344CB8AC3E}">
        <p14:creationId xmlns:p14="http://schemas.microsoft.com/office/powerpoint/2010/main" val="87339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orbel" panose="020B0503020204020204" pitchFamily="34" charset="0"/>
              </a:rPr>
              <a:t>Radar and the tropical peat swamp</a:t>
            </a:r>
            <a:endParaRPr lang="en-GB" b="1" dirty="0">
              <a:latin typeface="Corbel" panose="020B05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438" y="1564108"/>
            <a:ext cx="7706277" cy="35198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30443" y="5234806"/>
            <a:ext cx="2814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rgbClr val="FF0000"/>
                </a:solidFill>
              </a:rPr>
              <a:t>Kornelsen</a:t>
            </a:r>
            <a:r>
              <a:rPr lang="en-GB" sz="1400" dirty="0" smtClean="0">
                <a:solidFill>
                  <a:srgbClr val="FF0000"/>
                </a:solidFill>
              </a:rPr>
              <a:t> and </a:t>
            </a:r>
            <a:r>
              <a:rPr lang="en-GB" sz="1400" dirty="0" err="1" smtClean="0">
                <a:solidFill>
                  <a:srgbClr val="FF0000"/>
                </a:solidFill>
              </a:rPr>
              <a:t>Coulibaly</a:t>
            </a:r>
            <a:r>
              <a:rPr lang="en-GB" sz="1400" dirty="0" smtClean="0">
                <a:solidFill>
                  <a:srgbClr val="FF0000"/>
                </a:solidFill>
              </a:rPr>
              <a:t> (2013)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7584" y="3940859"/>
            <a:ext cx="2865120" cy="1752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10274" y="1447422"/>
            <a:ext cx="42439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rbel" panose="020B0503020204020204" pitchFamily="34" charset="0"/>
              </a:rPr>
              <a:t>Assumption that radar signal is hitting the peat swamp surface due to high moisture content… </a:t>
            </a:r>
            <a:r>
              <a:rPr lang="en-GB" dirty="0" smtClean="0">
                <a:solidFill>
                  <a:srgbClr val="FF0000"/>
                </a:solidFill>
                <a:latin typeface="Corbel" panose="020B0503020204020204" pitchFamily="34" charset="0"/>
              </a:rPr>
              <a:t>but what about drained peatlands?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rbel" panose="020B0503020204020204" pitchFamily="34" charset="0"/>
              </a:rPr>
              <a:t>Little known about volume scattering within peat surface. Signal could penetrate surface by a few </a:t>
            </a:r>
            <a:r>
              <a:rPr lang="en-GB" dirty="0" err="1" smtClean="0">
                <a:latin typeface="Corbel" panose="020B0503020204020204" pitchFamily="34" charset="0"/>
              </a:rPr>
              <a:t>cms</a:t>
            </a:r>
            <a:r>
              <a:rPr lang="en-GB" dirty="0" smtClean="0">
                <a:latin typeface="Corbel" panose="020B0503020204020204" pitchFamily="34" charset="0"/>
              </a:rPr>
              <a:t> if dry enough (&lt;10% moisture).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rbel" panose="020B0503020204020204" pitchFamily="34" charset="0"/>
              </a:rPr>
              <a:t>Surface moisture documented as low as 18% so far (Mar 2019, dry season).</a:t>
            </a:r>
          </a:p>
          <a:p>
            <a:endParaRPr lang="en-GB" dirty="0" smtClean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r>
              <a:rPr lang="en-GB" dirty="0" smtClean="0">
                <a:solidFill>
                  <a:srgbClr val="FF0000"/>
                </a:solidFill>
                <a:latin typeface="Corbel" panose="020B0503020204020204" pitchFamily="34" charset="0"/>
              </a:rPr>
              <a:t>Complex </a:t>
            </a:r>
            <a:r>
              <a:rPr lang="en-GB" dirty="0" err="1" smtClean="0">
                <a:solidFill>
                  <a:srgbClr val="FF0000"/>
                </a:solidFill>
                <a:latin typeface="Corbel" panose="020B0503020204020204" pitchFamily="34" charset="0"/>
              </a:rPr>
              <a:t>microtopography</a:t>
            </a:r>
            <a:r>
              <a:rPr lang="en-GB" dirty="0" smtClean="0">
                <a:latin typeface="Corbel" panose="020B0503020204020204" pitchFamily="34" charset="0"/>
              </a:rPr>
              <a:t> of tropical peat surface, including hummocks and hollows, buttress roots, leaf litter cover… could all contribute to signal scattering.</a:t>
            </a:r>
          </a:p>
        </p:txBody>
      </p:sp>
    </p:spTree>
    <p:extLst>
      <p:ext uri="{BB962C8B-B14F-4D97-AF65-F5344CB8AC3E}">
        <p14:creationId xmlns:p14="http://schemas.microsoft.com/office/powerpoint/2010/main" val="100029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orbel" panose="020B0503020204020204" pitchFamily="34" charset="0"/>
              </a:rPr>
              <a:t>Satellite vs ground data – compatible?</a:t>
            </a:r>
            <a:endParaRPr lang="en-GB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93632" cy="364473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Corbel" panose="020B0503020204020204" pitchFamily="34" charset="0"/>
              </a:rPr>
              <a:t>Spatial incompatibility… </a:t>
            </a:r>
            <a:r>
              <a:rPr lang="en-GB" dirty="0" smtClean="0">
                <a:latin typeface="Corbel" panose="020B0503020204020204" pitchFamily="34" charset="0"/>
              </a:rPr>
              <a:t>challenging to set up enough ground sites to monitor regional-scale dynamics on a consistent basis.</a:t>
            </a:r>
          </a:p>
          <a:p>
            <a:r>
              <a:rPr lang="en-GB" dirty="0" smtClean="0">
                <a:solidFill>
                  <a:srgbClr val="FF0000"/>
                </a:solidFill>
                <a:latin typeface="Corbel" panose="020B0503020204020204" pitchFamily="34" charset="0"/>
              </a:rPr>
              <a:t>Temporal incompatibility</a:t>
            </a:r>
            <a:r>
              <a:rPr lang="en-GB" dirty="0">
                <a:solidFill>
                  <a:srgbClr val="FF0000"/>
                </a:solidFill>
                <a:latin typeface="Corbel" panose="020B0503020204020204" pitchFamily="34" charset="0"/>
              </a:rPr>
              <a:t>… </a:t>
            </a:r>
            <a:r>
              <a:rPr lang="en-GB" dirty="0">
                <a:latin typeface="Corbel" panose="020B0503020204020204" pitchFamily="34" charset="0"/>
              </a:rPr>
              <a:t>cannot measurement subsidence poles every 12 days to match satellite acquisitions.</a:t>
            </a:r>
          </a:p>
          <a:p>
            <a:endParaRPr lang="en-GB" dirty="0" smtClean="0">
              <a:latin typeface="Corbel" panose="020B0503020204020204" pitchFamily="34" charset="0"/>
            </a:endParaRPr>
          </a:p>
          <a:p>
            <a:r>
              <a:rPr lang="en-GB" sz="3200" b="1" dirty="0" smtClean="0">
                <a:solidFill>
                  <a:srgbClr val="FF0000"/>
                </a:solidFill>
                <a:latin typeface="Corbel" panose="020B0503020204020204" pitchFamily="34" charset="0"/>
              </a:rPr>
              <a:t>Potential solution: cameras!</a:t>
            </a:r>
            <a:endParaRPr lang="en-GB" sz="32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/>
          <a:srcRect t="13311" b="9038"/>
          <a:stretch/>
        </p:blipFill>
        <p:spPr>
          <a:xfrm>
            <a:off x="6689558" y="1399551"/>
            <a:ext cx="4343401" cy="449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2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rbel" panose="020B0503020204020204" pitchFamily="34" charset="0"/>
              </a:rPr>
              <a:t>Water table change and peat surface motion</a:t>
            </a:r>
            <a:endParaRPr lang="en-GB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60896" y="1524000"/>
            <a:ext cx="3970419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latin typeface="Corbel" panose="020B0503020204020204" pitchFamily="34" charset="0"/>
              </a:rPr>
              <a:t>Six automated cameras and water loggers set up in pairs around North Selangor.</a:t>
            </a:r>
          </a:p>
          <a:p>
            <a:r>
              <a:rPr lang="en-GB" dirty="0" smtClean="0">
                <a:solidFill>
                  <a:srgbClr val="FF0000"/>
                </a:solidFill>
                <a:latin typeface="Corbel" panose="020B0503020204020204" pitchFamily="34" charset="0"/>
              </a:rPr>
              <a:t>Significant relationship </a:t>
            </a:r>
            <a:r>
              <a:rPr lang="en-GB" dirty="0" smtClean="0">
                <a:latin typeface="Corbel" panose="020B0503020204020204" pitchFamily="34" charset="0"/>
              </a:rPr>
              <a:t>between change in water table height and direction and magnitude of peat surface motion (R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²</a:t>
            </a:r>
            <a:r>
              <a:rPr lang="en-GB" dirty="0" smtClean="0">
                <a:latin typeface="Corbel" panose="020B0503020204020204" pitchFamily="34" charset="0"/>
              </a:rPr>
              <a:t> = 0.943, p &lt; 0.001).</a:t>
            </a:r>
            <a:endParaRPr lang="en-GB" dirty="0">
              <a:latin typeface="Corbel" panose="020B0503020204020204" pitchFamily="3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7239975"/>
              </p:ext>
            </p:extLst>
          </p:nvPr>
        </p:nvGraphicFramePr>
        <p:xfrm>
          <a:off x="657726" y="1524000"/>
          <a:ext cx="7122696" cy="3994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823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orbel" panose="020B0503020204020204" pitchFamily="34" charset="0"/>
              </a:rPr>
              <a:t>Future work</a:t>
            </a:r>
            <a:endParaRPr lang="en-GB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760" y="1433397"/>
            <a:ext cx="516636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u="sng" dirty="0">
                <a:latin typeface="Corbel" panose="020B0503020204020204" pitchFamily="34" charset="0"/>
              </a:rPr>
              <a:t>R</a:t>
            </a:r>
            <a:r>
              <a:rPr lang="en-GB" u="sng" dirty="0" smtClean="0">
                <a:latin typeface="Corbel" panose="020B0503020204020204" pitchFamily="34" charset="0"/>
              </a:rPr>
              <a:t>adar signal attenuation:</a:t>
            </a:r>
          </a:p>
          <a:p>
            <a:pPr lvl="1"/>
            <a:r>
              <a:rPr lang="en-GB" dirty="0" smtClean="0">
                <a:latin typeface="Corbel" panose="020B0503020204020204" pitchFamily="34" charset="0"/>
              </a:rPr>
              <a:t>Field experiment: portable radar system</a:t>
            </a:r>
          </a:p>
          <a:p>
            <a:pPr lvl="2"/>
            <a:r>
              <a:rPr lang="en-GB" dirty="0" smtClean="0">
                <a:latin typeface="Corbel" panose="020B0503020204020204" pitchFamily="34" charset="0"/>
              </a:rPr>
              <a:t>Signal scattering within peat profile</a:t>
            </a:r>
          </a:p>
          <a:p>
            <a:pPr lvl="2"/>
            <a:r>
              <a:rPr lang="en-GB" dirty="0" smtClean="0">
                <a:latin typeface="Corbel" panose="020B0503020204020204" pitchFamily="34" charset="0"/>
              </a:rPr>
              <a:t>Effect of </a:t>
            </a:r>
            <a:r>
              <a:rPr lang="en-GB" dirty="0" err="1" smtClean="0">
                <a:latin typeface="Corbel" panose="020B0503020204020204" pitchFamily="34" charset="0"/>
              </a:rPr>
              <a:t>microtopography</a:t>
            </a:r>
            <a:r>
              <a:rPr lang="en-GB" dirty="0" smtClean="0">
                <a:latin typeface="Corbel" panose="020B0503020204020204" pitchFamily="34" charset="0"/>
              </a:rPr>
              <a:t> and leaf litter cover</a:t>
            </a:r>
          </a:p>
          <a:p>
            <a:pPr lvl="2"/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u="sng" dirty="0" smtClean="0">
                <a:latin typeface="Corbel" panose="020B0503020204020204" pitchFamily="34" charset="0"/>
              </a:rPr>
              <a:t>ISBAS-</a:t>
            </a:r>
            <a:r>
              <a:rPr lang="en-US" u="sng" dirty="0" err="1" smtClean="0">
                <a:latin typeface="Corbel" panose="020B0503020204020204" pitchFamily="34" charset="0"/>
              </a:rPr>
              <a:t>InSAR</a:t>
            </a:r>
            <a:r>
              <a:rPr lang="en-US" u="sng" dirty="0" smtClean="0">
                <a:latin typeface="Corbel" panose="020B0503020204020204" pitchFamily="34" charset="0"/>
              </a:rPr>
              <a:t> time series investigation:</a:t>
            </a:r>
            <a:endParaRPr lang="en-US" u="sng" dirty="0">
              <a:latin typeface="Corbel" panose="020B0503020204020204" pitchFamily="34" charset="0"/>
            </a:endParaRPr>
          </a:p>
          <a:p>
            <a:pPr lvl="1"/>
            <a:r>
              <a:rPr lang="en-US" dirty="0" smtClean="0">
                <a:latin typeface="Corbel" panose="020B0503020204020204" pitchFamily="34" charset="0"/>
              </a:rPr>
              <a:t>Compare satellite time series (seasonal) data (3 year dataset!) with ground data.</a:t>
            </a:r>
          </a:p>
          <a:p>
            <a:pPr lvl="1"/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u="sng" dirty="0" smtClean="0">
                <a:latin typeface="Corbel" panose="020B0503020204020204" pitchFamily="34" charset="0"/>
              </a:rPr>
              <a:t>Process-based modelling:</a:t>
            </a:r>
          </a:p>
          <a:p>
            <a:pPr lvl="1"/>
            <a:r>
              <a:rPr lang="en-US" dirty="0" smtClean="0">
                <a:latin typeface="Corbel" panose="020B0503020204020204" pitchFamily="34" charset="0"/>
              </a:rPr>
              <a:t>How does a changing water table influence the direction and magnitude of vertical peat surface movement in different tropical peatland environments?</a:t>
            </a:r>
          </a:p>
        </p:txBody>
      </p:sp>
      <p:pic>
        <p:nvPicPr>
          <p:cNvPr id="7" name="Picture 6" descr="IMG_09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65" y="1536678"/>
            <a:ext cx="5296042" cy="39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8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orbel" panose="020B0503020204020204" pitchFamily="34" charset="0"/>
              </a:rPr>
              <a:t>Summary</a:t>
            </a:r>
            <a:endParaRPr lang="en-GB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379621"/>
            <a:ext cx="5394960" cy="4443663"/>
          </a:xfrm>
        </p:spPr>
        <p:txBody>
          <a:bodyPr>
            <a:normAutofit fontScale="62500" lnSpcReduction="20000"/>
          </a:bodyPr>
          <a:lstStyle/>
          <a:p>
            <a:r>
              <a:rPr lang="en-GB" sz="3200" dirty="0" smtClean="0">
                <a:latin typeface="Corbel" panose="020B0503020204020204" pitchFamily="34" charset="0"/>
              </a:rPr>
              <a:t>ISBAS-</a:t>
            </a:r>
            <a:r>
              <a:rPr lang="en-GB" sz="3200" dirty="0" err="1" smtClean="0">
                <a:latin typeface="Corbel" panose="020B0503020204020204" pitchFamily="34" charset="0"/>
              </a:rPr>
              <a:t>InSAR</a:t>
            </a:r>
            <a:r>
              <a:rPr lang="en-GB" sz="3200" dirty="0" smtClean="0">
                <a:latin typeface="Corbel" panose="020B0503020204020204" pitchFamily="34" charset="0"/>
              </a:rPr>
              <a:t> - </a:t>
            </a:r>
            <a:r>
              <a:rPr lang="en-GB" sz="3200" dirty="0" smtClean="0">
                <a:solidFill>
                  <a:srgbClr val="FF0000"/>
                </a:solidFill>
                <a:latin typeface="Corbel" panose="020B0503020204020204" pitchFamily="34" charset="0"/>
              </a:rPr>
              <a:t>must validate</a:t>
            </a:r>
            <a:r>
              <a:rPr lang="en-GB" sz="3200" dirty="0" smtClean="0">
                <a:latin typeface="Corbel" panose="020B0503020204020204" pitchFamily="34" charset="0"/>
              </a:rPr>
              <a:t> for tropical peatland forests</a:t>
            </a:r>
          </a:p>
          <a:p>
            <a:pPr marL="0" indent="0">
              <a:buNone/>
            </a:pPr>
            <a:endParaRPr lang="en-GB" sz="3200" dirty="0" smtClean="0">
              <a:latin typeface="Corbel" panose="020B0503020204020204" pitchFamily="34" charset="0"/>
            </a:endParaRPr>
          </a:p>
          <a:p>
            <a:r>
              <a:rPr lang="en-GB" sz="3200" dirty="0" smtClean="0">
                <a:latin typeface="Corbel" panose="020B0503020204020204" pitchFamily="34" charset="0"/>
              </a:rPr>
              <a:t>Clear evidence that change in water table height leads to growth and subsidence the tropical peat surface</a:t>
            </a:r>
          </a:p>
          <a:p>
            <a:endParaRPr lang="en-GB" sz="3200" dirty="0">
              <a:latin typeface="Corbel" panose="020B0503020204020204" pitchFamily="34" charset="0"/>
            </a:endParaRPr>
          </a:p>
          <a:p>
            <a:r>
              <a:rPr lang="en-GB" sz="3200" dirty="0" smtClean="0">
                <a:latin typeface="Corbel" panose="020B0503020204020204" pitchFamily="34" charset="0"/>
              </a:rPr>
              <a:t>Confidence in direction, but not absolute value of vertical displacement of tropical peat surface derived from ISBAS-</a:t>
            </a:r>
            <a:r>
              <a:rPr lang="en-GB" sz="3200" dirty="0" err="1" smtClean="0">
                <a:latin typeface="Corbel" panose="020B0503020204020204" pitchFamily="34" charset="0"/>
              </a:rPr>
              <a:t>InSAR</a:t>
            </a:r>
            <a:r>
              <a:rPr lang="en-GB" sz="3200" dirty="0" smtClean="0">
                <a:latin typeface="Corbel" panose="020B0503020204020204" pitchFamily="34" charset="0"/>
              </a:rPr>
              <a:t/>
            </a:r>
            <a:br>
              <a:rPr lang="en-GB" sz="3200" dirty="0" smtClean="0">
                <a:latin typeface="Corbel" panose="020B0503020204020204" pitchFamily="34" charset="0"/>
              </a:rPr>
            </a:br>
            <a:endParaRPr lang="en-GB" sz="3200" dirty="0" smtClean="0">
              <a:latin typeface="Corbel" panose="020B0503020204020204" pitchFamily="34" charset="0"/>
            </a:endParaRPr>
          </a:p>
          <a:p>
            <a:r>
              <a:rPr lang="en-GB" sz="3200" dirty="0" smtClean="0">
                <a:latin typeface="Corbel" panose="020B0503020204020204" pitchFamily="34" charset="0"/>
              </a:rPr>
              <a:t>Radar attenuation and tropical peat profiles… </a:t>
            </a:r>
            <a:r>
              <a:rPr lang="en-GB" sz="3200" dirty="0" smtClean="0">
                <a:solidFill>
                  <a:srgbClr val="FF0000"/>
                </a:solidFill>
                <a:latin typeface="Corbel" panose="020B0503020204020204" pitchFamily="34" charset="0"/>
              </a:rPr>
              <a:t>TBC</a:t>
            </a:r>
          </a:p>
          <a:p>
            <a:endParaRPr lang="en-GB" sz="3200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r>
              <a:rPr lang="en-GB" sz="3200" dirty="0">
                <a:latin typeface="Corbel" panose="020B0503020204020204" pitchFamily="34" charset="0"/>
              </a:rPr>
              <a:t>Powerful </a:t>
            </a:r>
            <a:r>
              <a:rPr lang="en-GB" sz="3200" dirty="0">
                <a:solidFill>
                  <a:srgbClr val="FF0000"/>
                </a:solidFill>
                <a:latin typeface="Corbel" panose="020B0503020204020204" pitchFamily="34" charset="0"/>
              </a:rPr>
              <a:t>visual</a:t>
            </a:r>
            <a:r>
              <a:rPr lang="en-GB" sz="3200" dirty="0">
                <a:latin typeface="Corbel" panose="020B0503020204020204" pitchFamily="34" charset="0"/>
              </a:rPr>
              <a:t> and </a:t>
            </a:r>
            <a:r>
              <a:rPr lang="en-GB" sz="3200" dirty="0">
                <a:solidFill>
                  <a:srgbClr val="FF0000"/>
                </a:solidFill>
                <a:latin typeface="Corbel" panose="020B0503020204020204" pitchFamily="34" charset="0"/>
              </a:rPr>
              <a:t>data production</a:t>
            </a:r>
            <a:r>
              <a:rPr lang="en-GB" sz="3200" dirty="0">
                <a:latin typeface="Corbel" panose="020B0503020204020204" pitchFamily="34" charset="0"/>
              </a:rPr>
              <a:t> tool for </a:t>
            </a:r>
            <a:r>
              <a:rPr lang="en-GB" sz="3200" dirty="0" smtClean="0">
                <a:latin typeface="Corbel" panose="020B0503020204020204" pitchFamily="34" charset="0"/>
              </a:rPr>
              <a:t>tropical peatland management</a:t>
            </a:r>
            <a:endParaRPr lang="en-GB" sz="3200" dirty="0" smtClean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endParaRPr lang="en-GB" sz="3200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endParaRPr lang="en-GB" sz="3200" dirty="0" smtClean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10" y="1219577"/>
            <a:ext cx="5233650" cy="432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379" y="187233"/>
            <a:ext cx="11919283" cy="1223963"/>
          </a:xfrm>
        </p:spPr>
        <p:txBody>
          <a:bodyPr>
            <a:noAutofit/>
          </a:bodyPr>
          <a:lstStyle/>
          <a:p>
            <a:r>
              <a:rPr lang="en-GB" sz="4000" b="1" dirty="0" smtClean="0">
                <a:latin typeface="Corbel" panose="020B0503020204020204" pitchFamily="34" charset="0"/>
              </a:rPr>
              <a:t>With special thanks to:</a:t>
            </a:r>
            <a:r>
              <a:rPr lang="en-GB" sz="4000" dirty="0" smtClean="0">
                <a:latin typeface="Corbel" panose="020B0503020204020204" pitchFamily="34" charset="0"/>
              </a:rPr>
              <a:t/>
            </a:r>
            <a:br>
              <a:rPr lang="en-GB" sz="4000" dirty="0" smtClean="0">
                <a:latin typeface="Corbel" panose="020B0503020204020204" pitchFamily="34" charset="0"/>
              </a:rPr>
            </a:br>
            <a:r>
              <a:rPr lang="en-GB" sz="2400" dirty="0" smtClean="0">
                <a:latin typeface="Corbel" panose="020B0503020204020204" pitchFamily="34" charset="0"/>
              </a:rPr>
              <a:t>Sofie </a:t>
            </a:r>
            <a:r>
              <a:rPr lang="en-GB" sz="2400" dirty="0" err="1" smtClean="0">
                <a:latin typeface="Corbel" panose="020B0503020204020204" pitchFamily="34" charset="0"/>
              </a:rPr>
              <a:t>Sj</a:t>
            </a:r>
            <a:r>
              <a:rPr lang="en-GB" sz="2400" dirty="0" err="1" smtClean="0">
                <a:latin typeface="Corbel" panose="020B0503020204020204" pitchFamily="34" charset="0"/>
                <a:cs typeface="Times New Roman" panose="02020603050405020304" pitchFamily="18" charset="0"/>
              </a:rPr>
              <a:t>ö</a:t>
            </a:r>
            <a:r>
              <a:rPr lang="en-GB" sz="2400" dirty="0" err="1" smtClean="0">
                <a:latin typeface="Corbel" panose="020B0503020204020204" pitchFamily="34" charset="0"/>
              </a:rPr>
              <a:t>gersten</a:t>
            </a:r>
            <a:r>
              <a:rPr lang="en-GB" sz="2400" dirty="0" smtClean="0">
                <a:latin typeface="Corbel" panose="020B0503020204020204" pitchFamily="34" charset="0"/>
              </a:rPr>
              <a:t>, Andy Sowter, David Large, Chris Evans, Keith Morrison, Chris </a:t>
            </a:r>
            <a:r>
              <a:rPr lang="en-GB" sz="2400" dirty="0" err="1" smtClean="0">
                <a:latin typeface="Corbel" panose="020B0503020204020204" pitchFamily="34" charset="0"/>
              </a:rPr>
              <a:t>Gibbins</a:t>
            </a:r>
            <a:r>
              <a:rPr lang="en-GB" sz="2400" dirty="0" smtClean="0">
                <a:latin typeface="Corbel" panose="020B0503020204020204" pitchFamily="34" charset="0"/>
              </a:rPr>
              <a:t>, Chloe Brown, Abi Baskaran, Chris Marshall, Sungai </a:t>
            </a:r>
            <a:r>
              <a:rPr lang="en-GB" sz="2400" dirty="0" err="1" smtClean="0">
                <a:latin typeface="Corbel" panose="020B0503020204020204" pitchFamily="34" charset="0"/>
              </a:rPr>
              <a:t>Karang</a:t>
            </a:r>
            <a:r>
              <a:rPr lang="en-GB" sz="2400" dirty="0" smtClean="0">
                <a:latin typeface="Corbel" panose="020B0503020204020204" pitchFamily="34" charset="0"/>
              </a:rPr>
              <a:t> and Raja Musa Forestry Departments</a:t>
            </a:r>
            <a:endParaRPr lang="en-GB" sz="2400" dirty="0">
              <a:latin typeface="Corbel" panose="020B05030202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66" y="1464101"/>
            <a:ext cx="4369854" cy="2454245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39" y="3379226"/>
            <a:ext cx="3289545" cy="246715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6" y="1851043"/>
            <a:ext cx="2663563" cy="3551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393" y="1571233"/>
            <a:ext cx="3031940" cy="365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orbel" panose="020B0503020204020204" pitchFamily="34" charset="0"/>
              </a:rPr>
              <a:t>Tropical peatlands - importance</a:t>
            </a:r>
            <a:endParaRPr lang="en-GB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4660"/>
            <a:ext cx="3990473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Peatlands store </a:t>
            </a:r>
            <a:r>
              <a:rPr lang="en-GB" dirty="0" smtClean="0"/>
              <a:t>&gt;x2 more C than </a:t>
            </a:r>
            <a:r>
              <a:rPr lang="en-GB" dirty="0"/>
              <a:t>forests </a:t>
            </a:r>
            <a:r>
              <a:rPr lang="en-GB" dirty="0" smtClean="0"/>
              <a:t>globally</a:t>
            </a:r>
          </a:p>
          <a:p>
            <a:r>
              <a:rPr lang="en-GB" dirty="0" smtClean="0"/>
              <a:t>Globally significant terrestrial carbon store (</a:t>
            </a:r>
            <a:r>
              <a:rPr lang="en-GB" dirty="0" smtClean="0">
                <a:solidFill>
                  <a:srgbClr val="FF0000"/>
                </a:solidFill>
              </a:rPr>
              <a:t>~105Gt</a:t>
            </a:r>
            <a:r>
              <a:rPr lang="en-GB" dirty="0" smtClean="0"/>
              <a:t>: </a:t>
            </a:r>
            <a:r>
              <a:rPr lang="en-GB" i="1" dirty="0" err="1"/>
              <a:t>Dargie</a:t>
            </a:r>
            <a:r>
              <a:rPr lang="en-GB" i="1" dirty="0"/>
              <a:t> et al., </a:t>
            </a:r>
            <a:r>
              <a:rPr lang="en-GB" i="1" dirty="0" smtClean="0"/>
              <a:t>2017</a:t>
            </a:r>
            <a:r>
              <a:rPr lang="en-GB" dirty="0" smtClean="0"/>
              <a:t>)</a:t>
            </a:r>
          </a:p>
          <a:p>
            <a:r>
              <a:rPr lang="en-GB" dirty="0" smtClean="0"/>
              <a:t>Water storage and flooding regulation</a:t>
            </a:r>
          </a:p>
          <a:p>
            <a:r>
              <a:rPr lang="en-GB" dirty="0" smtClean="0"/>
              <a:t>Biodiversity</a:t>
            </a:r>
          </a:p>
          <a:p>
            <a:r>
              <a:rPr lang="en-GB" dirty="0" smtClean="0"/>
              <a:t>Local livelihoods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73" y="1326704"/>
            <a:ext cx="7141304" cy="46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10515600" cy="1325563"/>
          </a:xfrm>
        </p:spPr>
        <p:txBody>
          <a:bodyPr/>
          <a:lstStyle/>
          <a:p>
            <a:r>
              <a:rPr lang="en-GB" b="1" dirty="0" smtClean="0">
                <a:latin typeface="Corbel" panose="020B0503020204020204" pitchFamily="34" charset="0"/>
              </a:rPr>
              <a:t>Tropical peatland subsidence</a:t>
            </a:r>
            <a:endParaRPr lang="en-GB" b="1" dirty="0">
              <a:latin typeface="Corbel" panose="020B05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5942"/>
          <a:stretch/>
        </p:blipFill>
        <p:spPr>
          <a:xfrm>
            <a:off x="250226" y="1533887"/>
            <a:ext cx="3780647" cy="2383433"/>
          </a:xfrm>
          <a:prstGeom prst="rect">
            <a:avLst/>
          </a:prstGeom>
        </p:spPr>
      </p:pic>
      <p:pic>
        <p:nvPicPr>
          <p:cNvPr id="1028" name="Picture 4" descr="Image result for oil pal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81" y="1533888"/>
            <a:ext cx="4259370" cy="255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eatland bur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90" y="3345072"/>
            <a:ext cx="4075558" cy="22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9951" y="98029"/>
            <a:ext cx="359490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dirty="0" smtClean="0">
                <a:latin typeface="Corbel"/>
                <a:cs typeface="Corbel"/>
              </a:rPr>
              <a:t>Two key threats: </a:t>
            </a:r>
            <a:r>
              <a:rPr lang="en-GB" sz="2000" b="1" dirty="0" smtClean="0">
                <a:solidFill>
                  <a:srgbClr val="FF0000"/>
                </a:solidFill>
                <a:latin typeface="Corbel"/>
                <a:cs typeface="Corbel"/>
              </a:rPr>
              <a:t>agriculture</a:t>
            </a:r>
            <a:r>
              <a:rPr lang="en-GB" sz="2000" dirty="0" smtClean="0">
                <a:latin typeface="Corbel"/>
                <a:cs typeface="Corbel"/>
              </a:rPr>
              <a:t> and </a:t>
            </a:r>
            <a:r>
              <a:rPr lang="en-GB" sz="2000" b="1" dirty="0" smtClean="0">
                <a:solidFill>
                  <a:srgbClr val="FF0000"/>
                </a:solidFill>
                <a:latin typeface="Corbel"/>
                <a:cs typeface="Corbel"/>
              </a:rPr>
              <a:t>climate change.</a:t>
            </a:r>
          </a:p>
          <a:p>
            <a:pPr marL="342900" indent="-342900">
              <a:buFont typeface="Arial"/>
              <a:buChar char="•"/>
            </a:pPr>
            <a:endParaRPr lang="en-GB" sz="2000" dirty="0" smtClean="0">
              <a:latin typeface="Corbel"/>
              <a:cs typeface="Corbe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latin typeface="Corbel"/>
                <a:cs typeface="Corbel"/>
              </a:rPr>
              <a:t>SE </a:t>
            </a:r>
            <a:r>
              <a:rPr lang="en-GB" sz="2000" dirty="0">
                <a:latin typeface="Corbel"/>
                <a:cs typeface="Corbel"/>
              </a:rPr>
              <a:t>Asian peatland carbon loss: </a:t>
            </a:r>
            <a:r>
              <a:rPr lang="en-GB" sz="2000" b="1" dirty="0">
                <a:solidFill>
                  <a:srgbClr val="FF0000"/>
                </a:solidFill>
                <a:latin typeface="Corbel"/>
                <a:cs typeface="Corbel"/>
              </a:rPr>
              <a:t>2.5Gt</a:t>
            </a:r>
            <a:r>
              <a:rPr lang="en-GB" sz="2000" dirty="0">
                <a:solidFill>
                  <a:srgbClr val="FF0000"/>
                </a:solidFill>
                <a:latin typeface="Corbel"/>
                <a:cs typeface="Corbel"/>
              </a:rPr>
              <a:t> C emissions since 1990</a:t>
            </a:r>
            <a:r>
              <a:rPr lang="en-GB" sz="2000" dirty="0">
                <a:latin typeface="Corbel"/>
                <a:cs typeface="Corbel"/>
              </a:rPr>
              <a:t> from Peninsular Malaysia, Sumatra and Borneo (</a:t>
            </a:r>
            <a:r>
              <a:rPr lang="en-GB" sz="2000" dirty="0" err="1">
                <a:latin typeface="Corbel"/>
                <a:cs typeface="Corbel"/>
              </a:rPr>
              <a:t>Miettinen</a:t>
            </a:r>
            <a:r>
              <a:rPr lang="en-GB" sz="2000" dirty="0">
                <a:latin typeface="Corbel"/>
                <a:cs typeface="Corbel"/>
              </a:rPr>
              <a:t> </a:t>
            </a:r>
            <a:r>
              <a:rPr lang="en-GB" sz="2000" i="1" dirty="0">
                <a:latin typeface="Corbel"/>
                <a:cs typeface="Corbel"/>
              </a:rPr>
              <a:t>et al., </a:t>
            </a:r>
            <a:r>
              <a:rPr lang="en-GB" sz="2000" dirty="0">
                <a:latin typeface="Corbel"/>
                <a:cs typeface="Corbel"/>
              </a:rPr>
              <a:t>2017</a:t>
            </a:r>
            <a:r>
              <a:rPr lang="en-GB" sz="2000" dirty="0" smtClean="0">
                <a:latin typeface="Corbel"/>
                <a:cs typeface="Corbel"/>
              </a:rPr>
              <a:t>).</a:t>
            </a:r>
          </a:p>
          <a:p>
            <a:pPr marL="342900" indent="-342900">
              <a:buFont typeface="Arial"/>
              <a:buChar char="•"/>
            </a:pPr>
            <a:endParaRPr lang="en-GB" sz="2000" dirty="0">
              <a:latin typeface="Corbel"/>
              <a:cs typeface="Corbe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latin typeface="Corbel"/>
                <a:cs typeface="Corbel"/>
              </a:rPr>
              <a:t>Cooper et al. (2020): conversion to palm oil across SE Asia ~ </a:t>
            </a:r>
            <a:r>
              <a:rPr lang="en-GB" sz="2000" b="1" dirty="0" smtClean="0">
                <a:solidFill>
                  <a:srgbClr val="FF0000"/>
                </a:solidFill>
                <a:latin typeface="Corbel"/>
                <a:cs typeface="Corbel"/>
              </a:rPr>
              <a:t>0.8%</a:t>
            </a:r>
            <a:r>
              <a:rPr lang="en-GB" sz="2000" dirty="0" smtClean="0">
                <a:solidFill>
                  <a:srgbClr val="FF0000"/>
                </a:solidFill>
                <a:latin typeface="Corbel"/>
                <a:cs typeface="Corbel"/>
              </a:rPr>
              <a:t> of total global GHG emissions</a:t>
            </a:r>
            <a:r>
              <a:rPr lang="en-GB" sz="2000" dirty="0" smtClean="0">
                <a:latin typeface="Corbel"/>
                <a:cs typeface="Corbel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GB" sz="2000" dirty="0">
              <a:solidFill>
                <a:srgbClr val="FF0000"/>
              </a:solidFill>
              <a:latin typeface="Corbel"/>
              <a:cs typeface="Corbe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latin typeface="Corbel"/>
                <a:cs typeface="Corbel"/>
              </a:rPr>
              <a:t>Challenging to determine emissions on a regional scale –</a:t>
            </a:r>
            <a:r>
              <a:rPr lang="en-GB" sz="2000" dirty="0" smtClean="0">
                <a:solidFill>
                  <a:srgbClr val="FF0000"/>
                </a:solidFill>
                <a:latin typeface="Corbel"/>
                <a:cs typeface="Corbel"/>
              </a:rPr>
              <a:t> subsidence </a:t>
            </a:r>
            <a:r>
              <a:rPr lang="en-GB" sz="2000" dirty="0" smtClean="0">
                <a:latin typeface="Corbel"/>
                <a:cs typeface="Corbel"/>
              </a:rPr>
              <a:t>measurements</a:t>
            </a:r>
            <a:r>
              <a:rPr lang="en-GB" sz="2000" dirty="0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lang="en-GB" sz="2000" dirty="0" smtClean="0">
                <a:latin typeface="Corbel"/>
                <a:cs typeface="Corbel"/>
              </a:rPr>
              <a:t>could act as proxy.</a:t>
            </a:r>
            <a:endParaRPr lang="en-GB" sz="2000" dirty="0">
              <a:latin typeface="Corbel"/>
              <a:cs typeface="Corbel"/>
            </a:endParaRPr>
          </a:p>
          <a:p>
            <a:endParaRPr lang="en-GB" dirty="0">
              <a:latin typeface="Corbel" panose="020B05030202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8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orbel" panose="020B0503020204020204" pitchFamily="34" charset="0"/>
              </a:rPr>
              <a:t>Peatland restoration and growth</a:t>
            </a:r>
            <a:endParaRPr lang="en-GB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8526" y="1519739"/>
            <a:ext cx="4295274" cy="4191249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latin typeface="Corbel" panose="020B0503020204020204" pitchFamily="34" charset="0"/>
              </a:rPr>
              <a:t>Raising water table</a:t>
            </a:r>
          </a:p>
          <a:p>
            <a:r>
              <a:rPr lang="en-GB" dirty="0" smtClean="0">
                <a:latin typeface="Corbel" panose="020B0503020204020204" pitchFamily="34" charset="0"/>
              </a:rPr>
              <a:t>Fire prevention methods</a:t>
            </a:r>
          </a:p>
          <a:p>
            <a:r>
              <a:rPr lang="en-GB" dirty="0" smtClean="0">
                <a:latin typeface="Corbel" panose="020B0503020204020204" pitchFamily="34" charset="0"/>
              </a:rPr>
              <a:t>Replanting native species (e.g. </a:t>
            </a:r>
            <a:r>
              <a:rPr lang="en-GB" dirty="0" err="1">
                <a:latin typeface="Corbel" panose="020B0503020204020204" pitchFamily="34" charset="0"/>
              </a:rPr>
              <a:t>M</a:t>
            </a:r>
            <a:r>
              <a:rPr lang="en-GB" dirty="0" err="1" smtClean="0">
                <a:latin typeface="Corbel" panose="020B0503020204020204" pitchFamily="34" charset="0"/>
              </a:rPr>
              <a:t>acaranga</a:t>
            </a:r>
            <a:r>
              <a:rPr lang="en-GB" dirty="0" smtClean="0">
                <a:latin typeface="Corbel" panose="020B0503020204020204" pitchFamily="34" charset="0"/>
              </a:rPr>
              <a:t>)</a:t>
            </a:r>
            <a:endParaRPr lang="en-GB" dirty="0">
              <a:latin typeface="Corbel" panose="020B0503020204020204" pitchFamily="34" charset="0"/>
            </a:endParaRPr>
          </a:p>
          <a:p>
            <a:r>
              <a:rPr lang="en-GB" dirty="0" smtClean="0">
                <a:latin typeface="Corbel" panose="020B0503020204020204" pitchFamily="34" charset="0"/>
              </a:rPr>
              <a:t>… </a:t>
            </a:r>
            <a:r>
              <a:rPr lang="en-GB" i="1" dirty="0" smtClean="0">
                <a:solidFill>
                  <a:srgbClr val="FF0000"/>
                </a:solidFill>
                <a:latin typeface="Corbel" panose="020B0503020204020204" pitchFamily="34" charset="0"/>
              </a:rPr>
              <a:t>but little can be done to completely restore physical and chemical peat properties without long-term commitments to restoration.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53" y="1519740"/>
            <a:ext cx="5225715" cy="39192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53" y="1519740"/>
            <a:ext cx="5225715" cy="39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2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orbel" panose="020B0503020204020204" pitchFamily="34" charset="0"/>
              </a:rPr>
              <a:t>Location</a:t>
            </a:r>
            <a:endParaRPr lang="en-GB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91741"/>
            <a:ext cx="4375484" cy="4021054"/>
          </a:xfrm>
        </p:spPr>
        <p:txBody>
          <a:bodyPr/>
          <a:lstStyle/>
          <a:p>
            <a:r>
              <a:rPr lang="en-GB" dirty="0" smtClean="0"/>
              <a:t>North Selangor Peat Swamp Forest (NSPSF)</a:t>
            </a:r>
          </a:p>
          <a:p>
            <a:r>
              <a:rPr lang="en-GB" dirty="0" smtClean="0"/>
              <a:t>Moratorium on logging since 1990.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469" t="14578" r="33512" b="6584"/>
          <a:stretch/>
        </p:blipFill>
        <p:spPr>
          <a:xfrm>
            <a:off x="5637464" y="240631"/>
            <a:ext cx="6169528" cy="56949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30189" y="365125"/>
            <a:ext cx="2871537" cy="23139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69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443" y="2209968"/>
            <a:ext cx="2771273" cy="1325563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Corbel" panose="020B0503020204020204" pitchFamily="34" charset="0"/>
              </a:rPr>
              <a:t>Site history of NSPSF</a:t>
            </a:r>
            <a:endParaRPr lang="en-GB" dirty="0">
              <a:latin typeface="Corbel" panose="020B05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886" y="0"/>
            <a:ext cx="8502316" cy="6003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26906" y="176629"/>
            <a:ext cx="3416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rbel" panose="020B0503020204020204" pitchFamily="34" charset="0"/>
              </a:rPr>
              <a:t>Compiled by Chloe Brown (2019)</a:t>
            </a:r>
            <a:endParaRPr lang="en-GB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2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orbel" panose="020B0503020204020204" pitchFamily="34" charset="0"/>
              </a:rPr>
              <a:t>Satellite vs ground data</a:t>
            </a:r>
            <a:endParaRPr lang="en-GB" b="1" dirty="0">
              <a:latin typeface="Corbel" panose="020B05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106"/>
          <a:stretch/>
        </p:blipFill>
        <p:spPr>
          <a:xfrm>
            <a:off x="1491262" y="1445289"/>
            <a:ext cx="4508485" cy="308112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34453" y="4526413"/>
            <a:ext cx="5161547" cy="105953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Regional scale monitoring capabilities</a:t>
            </a:r>
          </a:p>
          <a:p>
            <a:r>
              <a:rPr lang="en-US" dirty="0" smtClean="0"/>
              <a:t>Regular data collection (every 12 days at Equator)</a:t>
            </a:r>
            <a:endParaRPr lang="en-US" dirty="0"/>
          </a:p>
        </p:txBody>
      </p:sp>
      <p:pic>
        <p:nvPicPr>
          <p:cNvPr id="6" name="Picture 2" descr="Image may contain: plant, tree, outdoor and na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609" y="727879"/>
            <a:ext cx="2644363" cy="352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7030453" y="4526413"/>
            <a:ext cx="5161547" cy="12647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Spatially limited</a:t>
            </a:r>
          </a:p>
          <a:p>
            <a:r>
              <a:rPr lang="en-US" dirty="0" smtClean="0"/>
              <a:t>Challenging data collection – dense forest, waterlogged peat, dependent on weather, fire and animal activity.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89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latin typeface="Corbel" panose="020B0503020204020204" pitchFamily="34" charset="0"/>
              </a:rPr>
              <a:t>InSAR</a:t>
            </a:r>
            <a:endParaRPr lang="en-GB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4088"/>
            <a:ext cx="5440680" cy="3731027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  <a:latin typeface="Corbel" panose="020B0503020204020204" pitchFamily="34" charset="0"/>
              </a:rPr>
              <a:t>Interferometric Synthetic Aperture Radar</a:t>
            </a:r>
          </a:p>
          <a:p>
            <a:r>
              <a:rPr lang="en-GB" dirty="0" smtClean="0">
                <a:latin typeface="Corbel" panose="020B0503020204020204" pitchFamily="34" charset="0"/>
              </a:rPr>
              <a:t>Powerful tool for tracking regional-scale subsidence over time</a:t>
            </a:r>
          </a:p>
          <a:p>
            <a:r>
              <a:rPr lang="en-GB" dirty="0" smtClean="0">
                <a:latin typeface="Corbel" panose="020B0503020204020204" pitchFamily="34" charset="0"/>
              </a:rPr>
              <a:t>Sub-centimetre rates of motion using C-band radar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057" y="1519107"/>
            <a:ext cx="3840965" cy="3802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7274" y="5331097"/>
            <a:ext cx="4194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http://canarysystems.com/solutions/insar-monitoring-data-sheet/</a:t>
            </a:r>
          </a:p>
        </p:txBody>
      </p:sp>
    </p:spTree>
    <p:extLst>
      <p:ext uri="{BB962C8B-B14F-4D97-AF65-F5344CB8AC3E}">
        <p14:creationId xmlns:p14="http://schemas.microsoft.com/office/powerpoint/2010/main" val="68173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54" y="365125"/>
            <a:ext cx="10515600" cy="1325563"/>
          </a:xfrm>
        </p:spPr>
        <p:txBody>
          <a:bodyPr/>
          <a:lstStyle/>
          <a:p>
            <a:r>
              <a:rPr lang="en-GB" b="1" dirty="0" smtClean="0">
                <a:latin typeface="Corbel" panose="020B0503020204020204" pitchFamily="34" charset="0"/>
              </a:rPr>
              <a:t>The ISBAS processing method</a:t>
            </a:r>
            <a:endParaRPr lang="en-GB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680" y="1557632"/>
            <a:ext cx="6958261" cy="435133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Corbel" panose="020B0503020204020204" pitchFamily="34" charset="0"/>
              </a:rPr>
              <a:t>Intermittent Small Baseline Subset</a:t>
            </a:r>
            <a:endParaRPr lang="en-GB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r>
              <a:rPr lang="en-GB" dirty="0" smtClean="0">
                <a:latin typeface="Corbel" panose="020B0503020204020204" pitchFamily="34" charset="0"/>
              </a:rPr>
              <a:t>Provides vertical surface motion values</a:t>
            </a:r>
          </a:p>
          <a:p>
            <a:r>
              <a:rPr lang="en-GB" dirty="0">
                <a:latin typeface="Corbel" panose="020B0503020204020204" pitchFamily="34" charset="0"/>
              </a:rPr>
              <a:t>M</a:t>
            </a:r>
            <a:r>
              <a:rPr lang="en-GB" dirty="0" smtClean="0">
                <a:latin typeface="Corbel" panose="020B0503020204020204" pitchFamily="34" charset="0"/>
              </a:rPr>
              <a:t>apping of subsidence patterns</a:t>
            </a:r>
          </a:p>
          <a:p>
            <a:r>
              <a:rPr lang="en-GB" dirty="0" smtClean="0">
                <a:latin typeface="Corbel" panose="020B0503020204020204" pitchFamily="34" charset="0"/>
              </a:rPr>
              <a:t>Adapted from previous processing methods (PSI and SBAS)</a:t>
            </a:r>
          </a:p>
          <a:p>
            <a:pPr lvl="1"/>
            <a:r>
              <a:rPr lang="en-GB" dirty="0" smtClean="0">
                <a:latin typeface="Corbel" panose="020B0503020204020204" pitchFamily="34" charset="0"/>
              </a:rPr>
              <a:t>Represents </a:t>
            </a:r>
            <a:r>
              <a:rPr lang="en-GB" dirty="0" smtClean="0">
                <a:solidFill>
                  <a:srgbClr val="FF0000"/>
                </a:solidFill>
                <a:latin typeface="Corbel" panose="020B0503020204020204" pitchFamily="34" charset="0"/>
              </a:rPr>
              <a:t>lower coherence areas </a:t>
            </a:r>
            <a:r>
              <a:rPr lang="en-GB" dirty="0" smtClean="0">
                <a:latin typeface="Corbel" panose="020B0503020204020204" pitchFamily="34" charset="0"/>
              </a:rPr>
              <a:t>(e.g. forested areas) as well as high coherence areas (e.g. urban areas)</a:t>
            </a:r>
          </a:p>
          <a:p>
            <a:pPr lvl="1"/>
            <a:r>
              <a:rPr lang="en-GB" dirty="0" smtClean="0">
                <a:latin typeface="Corbel" panose="020B0503020204020204" pitchFamily="34" charset="0"/>
              </a:rPr>
              <a:t>Need to validate on different ground cover types</a:t>
            </a:r>
            <a:endParaRPr lang="en-GB" dirty="0">
              <a:latin typeface="Corbel" panose="020B05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768" y="700757"/>
            <a:ext cx="3124199" cy="4876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07077" y="5577311"/>
            <a:ext cx="364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4"/>
              </a:rPr>
              <a:t>https://www.bbc.com/news/science-environment-43721223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6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ileHash xmlns="f467949e-1724-4a1f-95ea-944723b90d58" xsi:nil="true"/>
    <UniqueSourceRef xmlns="f467949e-1724-4a1f-95ea-944723b90d5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C41F76CF593448F284B83650CB476" ma:contentTypeVersion="14" ma:contentTypeDescription="Create a new document." ma:contentTypeScope="" ma:versionID="21950e088852a34cc68118a441416646">
  <xsd:schema xmlns:xsd="http://www.w3.org/2001/XMLSchema" xmlns:xs="http://www.w3.org/2001/XMLSchema" xmlns:p="http://schemas.microsoft.com/office/2006/metadata/properties" xmlns:ns3="f467949e-1724-4a1f-95ea-944723b90d58" targetNamespace="http://schemas.microsoft.com/office/2006/metadata/properties" ma:root="true" ma:fieldsID="0047abb34be24a5b136cda9912395b52" ns3:_="">
    <xsd:import namespace="f467949e-1724-4a1f-95ea-944723b90d58"/>
    <xsd:element name="properties">
      <xsd:complexType>
        <xsd:sequence>
          <xsd:element name="documentManagement">
            <xsd:complexType>
              <xsd:all>
                <xsd:element ref="ns3:UniqueSourceRef" minOccurs="0"/>
                <xsd:element ref="ns3:FileHash" minOccurs="0"/>
                <xsd:element ref="ns3:SharedWithUsers" minOccurs="0"/>
                <xsd:element ref="ns3:SharedWithDetails" minOccurs="0"/>
                <xsd:element ref="ns3:SharingHintHash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7949e-1724-4a1f-95ea-944723b90d58" elementFormDefault="qualified">
    <xsd:import namespace="http://schemas.microsoft.com/office/2006/documentManagement/types"/>
    <xsd:import namespace="http://schemas.microsoft.com/office/infopath/2007/PartnerControls"/>
    <xsd:element name="UniqueSourceRef" ma:index="8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124D1A-F188-4358-8C80-A1DD155097AB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467949e-1724-4a1f-95ea-944723b90d5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4539E1F-6A20-4ED8-8407-3152ADAD68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67949e-1724-4a1f-95ea-944723b90d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66D7F1-1EA1-42E9-9749-AC43956456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3289</TotalTime>
  <Words>1072</Words>
  <Application>Microsoft Office PowerPoint</Application>
  <PresentationFormat>Widescreen</PresentationFormat>
  <Paragraphs>119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Avenir Next Demi Bold</vt:lpstr>
      <vt:lpstr>Calibri</vt:lpstr>
      <vt:lpstr>Calibri Light</vt:lpstr>
      <vt:lpstr>Corbel</vt:lpstr>
      <vt:lpstr>Times New Roman</vt:lpstr>
      <vt:lpstr>Office Theme</vt:lpstr>
      <vt:lpstr>Monitoring growth and subsidence of tropical peatlands: a novel approach using ISBAS-InSAR</vt:lpstr>
      <vt:lpstr>Tropical peatlands - importance</vt:lpstr>
      <vt:lpstr>Tropical peatland subsidence</vt:lpstr>
      <vt:lpstr>Peatland restoration and growth</vt:lpstr>
      <vt:lpstr>Location</vt:lpstr>
      <vt:lpstr>Site history of NSPSF</vt:lpstr>
      <vt:lpstr>Satellite vs ground data</vt:lpstr>
      <vt:lpstr>InSAR</vt:lpstr>
      <vt:lpstr>The ISBAS processing method</vt:lpstr>
      <vt:lpstr>Preliminary results – net surface movement</vt:lpstr>
      <vt:lpstr>Preliminary results – time series of surface movement</vt:lpstr>
      <vt:lpstr>Radar and the tropical peat swamp</vt:lpstr>
      <vt:lpstr>Satellite vs ground data – compatible?</vt:lpstr>
      <vt:lpstr>Water table change and peat surface motion</vt:lpstr>
      <vt:lpstr>Future work</vt:lpstr>
      <vt:lpstr>Summary</vt:lpstr>
      <vt:lpstr>With special thanks to: Sofie Sjögersten, Andy Sowter, David Large, Chris Evans, Keith Morrison, Chris Gibbins, Chloe Brown, Abi Baskaran, Chris Marshall, Sungai Karang and Raja Musa Forestry Departments</vt:lpstr>
    </vt:vector>
  </TitlesOfParts>
  <Company>University of Nottingham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tropical peatland subsidence using InSAR</dc:title>
  <dc:creator>Martha Ledger</dc:creator>
  <cp:lastModifiedBy>Martha Ledger</cp:lastModifiedBy>
  <cp:revision>168</cp:revision>
  <dcterms:created xsi:type="dcterms:W3CDTF">2018-06-12T03:33:39Z</dcterms:created>
  <dcterms:modified xsi:type="dcterms:W3CDTF">2020-04-24T14:28:45Z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0x0101008BBC41F76CF593448F284B83650CB476</vt:lpwstr>
  </property>
</Properties>
</file>