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87" r:id="rId3"/>
    <p:sldId id="257" r:id="rId4"/>
    <p:sldId id="258" r:id="rId5"/>
    <p:sldId id="263" r:id="rId6"/>
    <p:sldId id="259" r:id="rId7"/>
    <p:sldId id="276" r:id="rId8"/>
    <p:sldId id="277" r:id="rId9"/>
    <p:sldId id="282" r:id="rId10"/>
    <p:sldId id="260" r:id="rId11"/>
    <p:sldId id="279" r:id="rId12"/>
    <p:sldId id="264" r:id="rId13"/>
    <p:sldId id="265" r:id="rId14"/>
    <p:sldId id="266" r:id="rId15"/>
    <p:sldId id="267" r:id="rId16"/>
    <p:sldId id="285" r:id="rId17"/>
    <p:sldId id="268" r:id="rId18"/>
    <p:sldId id="269" r:id="rId19"/>
    <p:sldId id="270" r:id="rId20"/>
    <p:sldId id="286" r:id="rId21"/>
    <p:sldId id="271" r:id="rId22"/>
    <p:sldId id="272" r:id="rId23"/>
    <p:sldId id="273" r:id="rId24"/>
    <p:sldId id="274" r:id="rId25"/>
    <p:sldId id="275" r:id="rId26"/>
    <p:sldId id="280" r:id="rId27"/>
    <p:sldId id="281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09C73-B6D3-4CB4-8919-33E711A3CE46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3D7FB-7F67-4CCB-892C-9BFD3D3323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12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3D7FB-7F67-4CCB-892C-9BFD3D33234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004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2E90A-386F-4E12-AECD-FB5BD65C6B4C}" type="datetime1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DE38-3D28-4E8A-BD71-AE87C2A87467}" type="datetime1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1C452-E4B5-4FF2-948F-99DCB28C4082}" type="datetime1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F31E-8FF9-4A1A-BA9E-0D6CC112D08E}" type="datetime1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2A56-0A79-4CCA-9719-9D4894305749}" type="datetime1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B5A5-AA5D-436B-B332-02A2318924C7}" type="datetime1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6C0A-C0E0-4B72-8A19-3FCFAA21DF82}" type="datetime1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F33C-EF3A-446A-82AB-D702DD2DEC3C}" type="datetime1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F0A29-E4C8-4DCA-95C8-C88DBCE6C73A}" type="datetime1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82DD-D88C-4144-A523-656A2FF439C5}" type="datetime1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3750-E92C-45C2-BEB9-F2C5E02E4E66}" type="datetime1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C9DEC-27AD-4B7F-A5A5-806C39E99B5D}" type="datetime1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1052736"/>
            <a:ext cx="9144000" cy="172819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268760"/>
            <a:ext cx="9108504" cy="1368152"/>
          </a:xfrm>
        </p:spPr>
        <p:txBody>
          <a:bodyPr>
            <a:noAutofit/>
          </a:bodyPr>
          <a:lstStyle/>
          <a:p>
            <a:r>
              <a:rPr lang="en-US" altLang="zh-CN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Global Near-Surface Wind Speed Changes over the Last Decades Revealed by Global </a:t>
            </a:r>
            <a:r>
              <a:rPr lang="en-US" altLang="zh-CN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Reanalyses</a:t>
            </a:r>
            <a:r>
              <a:rPr lang="en-US" altLang="zh-CN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and CMIP6 Model Simulations</a:t>
            </a:r>
            <a:endParaRPr lang="zh-CN" alt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056" y="3102059"/>
            <a:ext cx="81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err="1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Kaiqiang</a:t>
            </a:r>
            <a:r>
              <a:rPr lang="en-US" altLang="zh-CN" sz="24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4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Deng</a:t>
            </a:r>
            <a:r>
              <a:rPr lang="en-US" altLang="zh-CN" sz="2400" b="1" baseline="30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</a:t>
            </a:r>
            <a:r>
              <a:rPr lang="en-US" altLang="zh-CN" sz="24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Cesar Azorin-Molina</a:t>
            </a:r>
            <a:r>
              <a:rPr lang="en-US" altLang="zh-CN" sz="2400" b="1" baseline="30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</a:t>
            </a:r>
            <a:r>
              <a:rPr lang="en-US" altLang="zh-CN" sz="2400" b="1" baseline="30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,2</a:t>
            </a:r>
            <a:r>
              <a:rPr lang="en-US" altLang="zh-CN" sz="24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</a:t>
            </a:r>
            <a:r>
              <a:rPr lang="en-US" altLang="zh-CN" sz="24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Lorenzo Minola</a:t>
            </a:r>
            <a:r>
              <a:rPr lang="en-US" altLang="zh-CN" sz="2400" b="1" baseline="30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</a:t>
            </a:r>
            <a:r>
              <a:rPr lang="en-US" altLang="zh-CN" sz="24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</a:t>
            </a:r>
            <a:r>
              <a:rPr lang="en-US" altLang="zh-CN" sz="2400" b="1" dirty="0" err="1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Gangfeng</a:t>
            </a:r>
            <a:r>
              <a:rPr lang="en-US" altLang="zh-CN" sz="24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Zhang</a:t>
            </a:r>
            <a:r>
              <a:rPr lang="en-US" altLang="zh-CN" sz="2400" b="1" baseline="30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</a:t>
            </a:r>
            <a:r>
              <a:rPr lang="en-US" altLang="zh-CN" sz="24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&amp; </a:t>
            </a:r>
            <a:r>
              <a:rPr lang="en-US" altLang="zh-CN" sz="2400" b="1" dirty="0" err="1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Deliang</a:t>
            </a:r>
            <a:r>
              <a:rPr lang="en-US" altLang="zh-CN" sz="24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4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Chen</a:t>
            </a:r>
            <a:r>
              <a:rPr lang="en-US" altLang="zh-CN" sz="2400" b="1" baseline="30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</a:t>
            </a:r>
            <a:endParaRPr lang="zh-CN" altLang="en-US" sz="2400" b="1" baseline="30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4142110"/>
            <a:ext cx="86409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CN" sz="1600" i="1" baseline="30000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</a:t>
            </a:r>
            <a:r>
              <a:rPr lang="en-US" altLang="zh-CN" sz="1600" i="1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Regional Climate Group, Department of Earth Sciences, University of </a:t>
            </a:r>
            <a:r>
              <a:rPr lang="en-US" altLang="zh-CN" sz="1600" i="1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Gothenburg</a:t>
            </a:r>
            <a:r>
              <a:rPr lang="en-US" altLang="zh-CN" sz="1600" i="1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Sweden</a:t>
            </a:r>
          </a:p>
          <a:p>
            <a:pPr algn="ctr">
              <a:spcAft>
                <a:spcPts val="600"/>
              </a:spcAft>
            </a:pPr>
            <a:r>
              <a:rPr lang="en-US" altLang="zh-CN" sz="1600" i="1" baseline="30000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</a:t>
            </a:r>
            <a:r>
              <a:rPr lang="es-ES" altLang="zh-CN" sz="1600" i="1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Centro </a:t>
            </a:r>
            <a:r>
              <a:rPr lang="es-ES" altLang="zh-CN" sz="1600" i="1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de Investigaciones sobre </a:t>
            </a:r>
            <a:r>
              <a:rPr lang="es-ES" altLang="zh-CN" sz="1600" i="1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Desertificación, (</a:t>
            </a:r>
            <a:r>
              <a:rPr lang="es-ES" altLang="zh-CN" sz="1600" i="1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CIDE-CSIC), Montcada, Valencia, </a:t>
            </a:r>
            <a:r>
              <a:rPr lang="es-ES" altLang="zh-CN" sz="1600" i="1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Spain</a:t>
            </a:r>
          </a:p>
          <a:p>
            <a:pPr algn="ctr">
              <a:spcAft>
                <a:spcPts val="600"/>
              </a:spcAft>
            </a:pPr>
            <a:r>
              <a:rPr lang="en-US" altLang="zh-CN" sz="1600" i="1" baseline="30000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</a:t>
            </a:r>
            <a:r>
              <a:rPr lang="en-US" altLang="zh-CN" sz="1600" i="1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State </a:t>
            </a:r>
            <a:r>
              <a:rPr lang="en-US" altLang="zh-CN" sz="1600" i="1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Key Laboratory of Earth Surface Processes and Resource Ecology, Beijing Normal University, Beijing 100875, China</a:t>
            </a:r>
            <a:endParaRPr lang="zh-CN" altLang="en-US" sz="1600" i="1" dirty="0">
              <a:solidFill>
                <a:srgbClr val="0070C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5847655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2020/05/05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496" y="436602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EGU </a:t>
            </a:r>
            <a:r>
              <a:rPr lang="en-US" altLang="zh-CN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General Assembly 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2020. </a:t>
            </a:r>
            <a:r>
              <a:rPr lang="en-US" altLang="zh-CN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Online 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05 </a:t>
            </a:r>
            <a:r>
              <a:rPr lang="en-US" altLang="zh-CN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May 2020</a:t>
            </a:r>
            <a:endParaRPr lang="zh-CN" altLang="en-US" sz="2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0" y="2780928"/>
            <a:ext cx="9144000" cy="0"/>
          </a:xfrm>
          <a:prstGeom prst="line">
            <a:avLst/>
          </a:prstGeom>
          <a:ln w="254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19" y="5425946"/>
            <a:ext cx="1082353" cy="109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http://rcg.gvc.gu.se/pix/RCGlogo20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634" y="5610976"/>
            <a:ext cx="1251198" cy="69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0453\Downloads\csi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373216"/>
            <a:ext cx="1296144" cy="141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10453\Downloads\CID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400911"/>
            <a:ext cx="1080120" cy="119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16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Trends in near-surface wind speed (NWS) during 1980-2010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4028063" cy="559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5148064" y="2302420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Negative trends: </a:t>
            </a:r>
            <a:r>
              <a:rPr lang="en-US" altLang="zh-CN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North Atlantic and North Pacific, SH middle </a:t>
            </a:r>
            <a:r>
              <a:rPr lang="en-US" altLang="zh-CN" dirty="0">
                <a:ea typeface="Arial Unicode MS" panose="020B0604020202020204" pitchFamily="34" charset="-122"/>
                <a:cs typeface="Arial Unicode MS" panose="020B0604020202020204" pitchFamily="34" charset="-122"/>
              </a:rPr>
              <a:t>latitudes </a:t>
            </a:r>
            <a:r>
              <a:rPr lang="en-US" altLang="zh-CN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(40°S-30</a:t>
            </a:r>
            <a:r>
              <a:rPr lang="en-US" altLang="zh-CN" dirty="0">
                <a:ea typeface="Arial Unicode MS" panose="020B0604020202020204" pitchFamily="34" charset="-122"/>
                <a:cs typeface="Arial Unicode MS" panose="020B0604020202020204" pitchFamily="34" charset="-122"/>
              </a:rPr>
              <a:t>°S</a:t>
            </a:r>
            <a:r>
              <a:rPr lang="en-US" altLang="zh-CN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), and NH land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148064" y="3441774"/>
            <a:ext cx="3816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Positive trends: </a:t>
            </a:r>
            <a:r>
              <a:rPr lang="en-US" altLang="zh-CN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SH subtropical regions </a:t>
            </a:r>
            <a:r>
              <a:rPr lang="en-US" altLang="zh-CN" dirty="0">
                <a:ea typeface="Arial Unicode MS" panose="020B0604020202020204" pitchFamily="34" charset="-122"/>
                <a:cs typeface="Arial Unicode MS" panose="020B0604020202020204" pitchFamily="34" charset="-122"/>
              </a:rPr>
              <a:t>(30°S-0</a:t>
            </a:r>
            <a:r>
              <a:rPr lang="en-US" altLang="zh-CN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) and SH high latitudes (</a:t>
            </a:r>
            <a:r>
              <a:rPr lang="en-US" altLang="zh-CN" dirty="0">
                <a:ea typeface="Arial Unicode MS" panose="020B0604020202020204" pitchFamily="34" charset="-122"/>
                <a:cs typeface="Arial Unicode MS" panose="020B0604020202020204" pitchFamily="34" charset="-122"/>
              </a:rPr>
              <a:t>around 60°S)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292080" y="1628800"/>
            <a:ext cx="25967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General agreements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62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EOF analysis on NWS trends </a:t>
            </a:r>
            <a:r>
              <a:rPr lang="en-US" altLang="zh-CN" sz="24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during 1980-2010</a:t>
            </a:r>
          </a:p>
        </p:txBody>
      </p:sp>
      <p:sp>
        <p:nvSpPr>
          <p:cNvPr id="6" name="矩形 5"/>
          <p:cNvSpPr/>
          <p:nvPr/>
        </p:nvSpPr>
        <p:spPr>
          <a:xfrm>
            <a:off x="4860032" y="2289646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ea typeface="Arial Unicode MS" panose="020B0604020202020204" pitchFamily="34" charset="-122"/>
                <a:cs typeface="Arial Unicode MS" panose="020B0604020202020204" pitchFamily="34" charset="-122"/>
              </a:rPr>
              <a:t>Largest discrepancies </a:t>
            </a:r>
            <a:r>
              <a:rPr lang="en-US" altLang="zh-CN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appear over the Central Pacific and the Antarctic regions. 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860032" y="3429000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The discrepancies across land areas and middle latitude oceans are relatively small.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932040" y="1342509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</a:t>
            </a:r>
            <a:r>
              <a:rPr lang="en-US" altLang="zh-CN" b="1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iscrepancies </a:t>
            </a:r>
            <a:r>
              <a:rPr lang="en-US" altLang="zh-CN" b="1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among reanalyzed datasets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3281204" cy="55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20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Zonal means of NWS trends during 1980-2010</a:t>
            </a:r>
            <a:endParaRPr lang="zh-CN" altLang="en-US" sz="24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79" y="1196752"/>
            <a:ext cx="4505469" cy="476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矩形 11"/>
          <p:cNvSpPr/>
          <p:nvPr/>
        </p:nvSpPr>
        <p:spPr>
          <a:xfrm>
            <a:off x="5148064" y="1484784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Over land: </a:t>
            </a:r>
            <a:r>
              <a:rPr lang="en-US" altLang="zh-CN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widespread negative trends in the NH </a:t>
            </a:r>
            <a:r>
              <a:rPr lang="en-US" altLang="zh-CN" dirty="0">
                <a:ea typeface="Arial Unicode MS" panose="020B0604020202020204" pitchFamily="34" charset="-122"/>
                <a:cs typeface="Arial Unicode MS" panose="020B0604020202020204" pitchFamily="34" charset="-122"/>
              </a:rPr>
              <a:t>(0-70°N</a:t>
            </a:r>
            <a:r>
              <a:rPr lang="en-US" altLang="zh-CN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)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5148064" y="2420888"/>
            <a:ext cx="3816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Over ocean: </a:t>
            </a:r>
            <a:r>
              <a:rPr lang="en-US" altLang="zh-CN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there are two peaks in positive trends, one in the SH subtropical trade </a:t>
            </a:r>
            <a:r>
              <a:rPr lang="en-US" altLang="zh-CN" dirty="0">
                <a:ea typeface="Arial Unicode MS" panose="020B0604020202020204" pitchFamily="34" charset="-122"/>
                <a:cs typeface="Arial Unicode MS" panose="020B0604020202020204" pitchFamily="34" charset="-122"/>
              </a:rPr>
              <a:t>winds </a:t>
            </a:r>
            <a:r>
              <a:rPr lang="en-US" altLang="zh-CN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(30°S -0)</a:t>
            </a:r>
            <a:r>
              <a:rPr lang="zh-CN" altLang="en-US" dirty="0" smtClean="0"/>
              <a:t> </a:t>
            </a:r>
            <a:r>
              <a:rPr lang="en-US" altLang="zh-CN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and the other in the SH surface westerly winds (70°S-40°S)</a:t>
            </a:r>
            <a:endParaRPr lang="zh-CN" altLang="en-US" dirty="0"/>
          </a:p>
        </p:txBody>
      </p:sp>
      <p:sp>
        <p:nvSpPr>
          <p:cNvPr id="3" name="下箭头 2"/>
          <p:cNvSpPr/>
          <p:nvPr/>
        </p:nvSpPr>
        <p:spPr>
          <a:xfrm>
            <a:off x="6660232" y="4221088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364088" y="4643844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Interhemispheric asymmetry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49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Year-to-year variations of NWS</a:t>
            </a:r>
            <a:endParaRPr lang="zh-CN" altLang="en-US" sz="24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184576" y="1292567"/>
            <a:ext cx="3563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NH land: </a:t>
            </a:r>
            <a:r>
              <a:rPr lang="en-US" altLang="zh-CN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Significant (</a:t>
            </a:r>
            <a:r>
              <a:rPr lang="en-US" altLang="zh-CN" i="1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P</a:t>
            </a:r>
            <a:r>
              <a:rPr lang="en-US" altLang="zh-CN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&lt;0.05) and consistent decreasing trends during 1980-2010. Reverse of NWS since 2010.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5292080" y="2564904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SH land: </a:t>
            </a:r>
            <a:r>
              <a:rPr lang="en-US" altLang="zh-CN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no significant trends.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215510" y="4532927"/>
            <a:ext cx="36049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SH ocean: </a:t>
            </a:r>
            <a:r>
              <a:rPr lang="en-US" altLang="zh-CN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Significant (</a:t>
            </a:r>
            <a:r>
              <a:rPr lang="en-US" altLang="zh-CN" i="1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P</a:t>
            </a:r>
            <a:r>
              <a:rPr lang="en-US" altLang="zh-CN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&lt;0.01) and consistent increasing trends during 1980-2010. 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5220072" y="3923764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NH ocean: </a:t>
            </a:r>
            <a:r>
              <a:rPr lang="en-US" altLang="zh-CN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no significant trends.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4622626" cy="248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57" y="3645024"/>
            <a:ext cx="4622626" cy="29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94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NWS trends during 1980-2010</a:t>
            </a:r>
            <a:endParaRPr lang="zh-CN" altLang="en-US" sz="24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796136" y="1556792"/>
            <a:ext cx="2952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Agreements </a:t>
            </a:r>
            <a:r>
              <a:rPr lang="en-US" altLang="zh-CN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of NWS trends over the NH </a:t>
            </a:r>
            <a:r>
              <a:rPr lang="en-US" altLang="zh-CN" dirty="0">
                <a:ea typeface="Arial Unicode MS" panose="020B0604020202020204" pitchFamily="34" charset="-122"/>
                <a:cs typeface="Arial Unicode MS" panose="020B0604020202020204" pitchFamily="34" charset="-122"/>
              </a:rPr>
              <a:t>land </a:t>
            </a:r>
            <a:r>
              <a:rPr lang="en-US" altLang="zh-CN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and the SH ocean</a:t>
            </a:r>
            <a:endParaRPr lang="zh-CN" altLang="en-US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022514"/>
              </p:ext>
            </p:extLst>
          </p:nvPr>
        </p:nvGraphicFramePr>
        <p:xfrm>
          <a:off x="700843" y="1371952"/>
          <a:ext cx="4735253" cy="4145280"/>
        </p:xfrm>
        <a:graphic>
          <a:graphicData uri="http://schemas.openxmlformats.org/drawingml/2006/table">
            <a:tbl>
              <a:tblPr firstRow="1" firstCol="1" bandRow="1"/>
              <a:tblGrid>
                <a:gridCol w="899160"/>
                <a:gridCol w="852805"/>
                <a:gridCol w="828040"/>
                <a:gridCol w="1075128"/>
                <a:gridCol w="108012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NWS Trends during 1980–2010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Land (NH)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Land (SH)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Ocean (NH)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Ocean (SH)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61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NOAA-20C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-0.011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+0.004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-0.018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+0.079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ERA-20C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-0.011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+0.03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-0.001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+0.123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NCEP-1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-0.017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+0.014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-0.010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+0.097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JRA-55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-0.039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-0.005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+0.023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+0.106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ERA-5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-0.009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+0.02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+0.026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+0.073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ERA-I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-0.020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+0.009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+0.019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+0.087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MERRA-2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-0.023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-0.006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+0.038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+0.116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CFSR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-0.024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-0.008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-0.013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+0.018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Average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-0.019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+0.007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+0.008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+0.087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611560" y="5661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i="1" dirty="0" smtClean="0"/>
              <a:t>The </a:t>
            </a:r>
            <a:r>
              <a:rPr lang="en-US" altLang="zh-CN" i="1" dirty="0"/>
              <a:t>trends significant at levels of p&lt;0.05/0.01 are marked by </a:t>
            </a:r>
            <a:r>
              <a:rPr lang="en-US" altLang="zh-CN" i="1" dirty="0" smtClean="0"/>
              <a:t>yellow/orange, respectively</a:t>
            </a:r>
            <a:endParaRPr lang="zh-CN" altLang="en-US" i="1" dirty="0"/>
          </a:p>
        </p:txBody>
      </p:sp>
      <p:sp>
        <p:nvSpPr>
          <p:cNvPr id="14" name="矩形 13"/>
          <p:cNvSpPr/>
          <p:nvPr/>
        </p:nvSpPr>
        <p:spPr>
          <a:xfrm>
            <a:off x="5796136" y="2793702"/>
            <a:ext cx="2880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Discrepancies </a:t>
            </a:r>
            <a:r>
              <a:rPr lang="en-US" altLang="zh-CN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of NWS trends over the SH </a:t>
            </a:r>
            <a:r>
              <a:rPr lang="en-US" altLang="zh-CN" dirty="0">
                <a:ea typeface="Arial Unicode MS" panose="020B0604020202020204" pitchFamily="34" charset="-122"/>
                <a:cs typeface="Arial Unicode MS" panose="020B0604020202020204" pitchFamily="34" charset="-122"/>
              </a:rPr>
              <a:t>land </a:t>
            </a:r>
            <a:r>
              <a:rPr lang="en-US" altLang="zh-CN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and the NH ocean.</a:t>
            </a:r>
            <a:endParaRPr lang="zh-CN" altLang="en-US" dirty="0"/>
          </a:p>
        </p:txBody>
      </p:sp>
      <p:sp>
        <p:nvSpPr>
          <p:cNvPr id="16" name="下箭头 15"/>
          <p:cNvSpPr/>
          <p:nvPr/>
        </p:nvSpPr>
        <p:spPr>
          <a:xfrm>
            <a:off x="7056276" y="3861048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5940152" y="4274512"/>
            <a:ext cx="280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What factors control the consistent and significant NWS trends over the NH land and the SH ocean?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916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Zonal means of NWS trends during 2010-2018</a:t>
            </a:r>
            <a:endParaRPr lang="zh-CN" altLang="en-US" sz="24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86444" y="1309936"/>
            <a:ext cx="3780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Reverse of NWS trends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148064" y="1844824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NH: </a:t>
            </a: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positive trends appear over both land and the ocean</a:t>
            </a:r>
            <a:endParaRPr lang="zh-CN" altLang="en-US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148064" y="2564904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SH: </a:t>
            </a:r>
            <a:r>
              <a:rPr lang="en-US" altLang="zh-CN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N</a:t>
            </a: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egative trends occur in subtropical regions (30°S -0)</a:t>
            </a:r>
            <a:endParaRPr lang="zh-CN" altLang="en-US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06210"/>
            <a:ext cx="4102876" cy="534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下箭头 9"/>
          <p:cNvSpPr/>
          <p:nvPr/>
        </p:nvSpPr>
        <p:spPr>
          <a:xfrm rot="10800000">
            <a:off x="6696236" y="3554482"/>
            <a:ext cx="324036" cy="3065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148064" y="4005064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Physical causes for the recent reverses of global NWS are unclear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78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2213992"/>
            <a:ext cx="8686800" cy="1143000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Result 2: NWS trends </a:t>
            </a:r>
            <a:r>
              <a:rPr lang="en-US" altLang="zh-CN" sz="28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in CMIP6 historical simulations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6930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CMIP6 historically simulated NWS</a:t>
            </a:r>
            <a:endParaRPr lang="zh-CN" altLang="en-US" sz="24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436096" y="1198493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</a:t>
            </a:r>
            <a:r>
              <a:rPr lang="en-US" altLang="zh-CN" b="1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ll-forcing simulations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64088" y="1918573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NH: </a:t>
            </a:r>
            <a:r>
              <a:rPr lang="en-US" altLang="zh-CN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negative trends, especially over the land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5364088" y="2710661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SH: </a:t>
            </a:r>
            <a:r>
              <a:rPr lang="en-US" altLang="zh-CN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positive trends, especially over the ocean</a:t>
            </a:r>
            <a:endParaRPr lang="zh-CN" altLang="en-US" dirty="0"/>
          </a:p>
        </p:txBody>
      </p:sp>
      <p:sp>
        <p:nvSpPr>
          <p:cNvPr id="10" name="下箭头 9"/>
          <p:cNvSpPr/>
          <p:nvPr/>
        </p:nvSpPr>
        <p:spPr>
          <a:xfrm>
            <a:off x="6768498" y="3602019"/>
            <a:ext cx="324036" cy="3693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724128" y="4028871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CMIP6 models are generally able to reproduce the NWS trends over NH land and SH ocean.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9"/>
            <a:ext cx="2472750" cy="5307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181" y="980728"/>
            <a:ext cx="2023875" cy="5307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47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5436096" y="1196752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</a:t>
            </a:r>
            <a:r>
              <a:rPr lang="en-US" altLang="zh-CN" b="1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ndividual-forcing simulations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64088" y="1796623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GHG-only forcing: </a:t>
            </a:r>
            <a:r>
              <a:rPr lang="en-US" altLang="zh-CN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decreasing WS over NH land and increasing WS over SH ocean, consistent with the reanalyzed results</a:t>
            </a:r>
            <a:endParaRPr lang="zh-CN" altLang="en-US" dirty="0"/>
          </a:p>
        </p:txBody>
      </p:sp>
      <p:sp>
        <p:nvSpPr>
          <p:cNvPr id="15" name="标题 1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CMIP6 historically simulated NWS</a:t>
            </a:r>
            <a:endParaRPr lang="zh-CN" altLang="en-US" sz="24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364088" y="3068960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Aerosol-only forcing: </a:t>
            </a:r>
            <a:r>
              <a:rPr lang="en-US" altLang="zh-CN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decreasing WS over the whole globe, the NH is more prominent than the SH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5364088" y="4221088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Natural-only forcing: </a:t>
            </a:r>
            <a:r>
              <a:rPr lang="en-US" altLang="zh-CN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failure in simulating significant NWS trends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4767751" cy="547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46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580112" y="1497558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All-forcing simulations reproduced a similar spatial pattern to those from the reanalysis data</a:t>
            </a:r>
            <a:endParaRPr lang="zh-CN" altLang="en-US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5" name="标题 1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CMIP6 simulated NWS trends during 1980-2010</a:t>
            </a:r>
            <a:endParaRPr lang="zh-CN" altLang="en-US" sz="24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80590"/>
            <a:ext cx="5040560" cy="368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5580112" y="3114834"/>
            <a:ext cx="33123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N</a:t>
            </a: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egative NWS trends over NH are attributed to aerosol and GHG </a:t>
            </a:r>
            <a:r>
              <a:rPr lang="en-US" altLang="zh-CN" dirty="0" err="1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forcings</a:t>
            </a: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while the positive NWS trends over SH are mainly related to the GHG forcing.</a:t>
            </a:r>
            <a:endParaRPr lang="zh-CN" altLang="en-US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18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2376264" cy="562074"/>
          </a:xfrm>
        </p:spPr>
        <p:txBody>
          <a:bodyPr>
            <a:no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Outline</a:t>
            </a:r>
            <a:endParaRPr lang="zh-CN" altLang="en-US" sz="3200" b="1" dirty="0">
              <a:solidFill>
                <a:srgbClr val="FF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592" y="1397968"/>
            <a:ext cx="7056784" cy="352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2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Introduction</a:t>
            </a:r>
          </a:p>
          <a:p>
            <a:pPr marL="342900" indent="-342900">
              <a:lnSpc>
                <a:spcPts val="32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zh-CN" sz="20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Data and methods</a:t>
            </a:r>
            <a:endParaRPr lang="en-US" altLang="zh-CN" sz="20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342900" indent="-342900">
              <a:lnSpc>
                <a:spcPts val="32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zh-CN" sz="20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Results</a:t>
            </a:r>
            <a:endParaRPr lang="en-US" altLang="zh-CN" sz="20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>
              <a:lnSpc>
                <a:spcPts val="3200"/>
              </a:lnSpc>
            </a:pP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    — Wind speed trends in reanalysis data</a:t>
            </a:r>
            <a:endParaRPr lang="en-US" altLang="zh-CN" sz="2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>
              <a:lnSpc>
                <a:spcPts val="3200"/>
              </a:lnSpc>
            </a:pPr>
            <a:r>
              <a:rPr lang="en-US" altLang="zh-CN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   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— </a:t>
            </a:r>
            <a:r>
              <a:rPr lang="en-US" altLang="zh-CN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Wind speed trends in 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CMIP6 historical simulations</a:t>
            </a:r>
          </a:p>
          <a:p>
            <a:pPr>
              <a:lnSpc>
                <a:spcPts val="3200"/>
              </a:lnSpc>
            </a:pP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    — Possible causes of the global wind speed changes</a:t>
            </a:r>
            <a:endParaRPr lang="en-US" altLang="zh-CN" sz="2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342900" indent="-342900">
              <a:lnSpc>
                <a:spcPts val="32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Summary </a:t>
            </a:r>
            <a:r>
              <a:rPr lang="en-US" altLang="zh-CN" sz="20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and</a:t>
            </a:r>
            <a:r>
              <a:rPr lang="en-US" altLang="zh-CN" sz="20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conclusions</a:t>
            </a:r>
          </a:p>
          <a:p>
            <a:pPr marL="342900" indent="-342900">
              <a:lnSpc>
                <a:spcPts val="32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References</a:t>
            </a:r>
            <a:endParaRPr lang="en-US" altLang="zh-CN" sz="20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495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2213992"/>
            <a:ext cx="8686800" cy="1143000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Result 3</a:t>
            </a:r>
            <a:r>
              <a:rPr lang="en-US" altLang="zh-CN" sz="28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: Possible causes of </a:t>
            </a:r>
            <a:r>
              <a:rPr lang="en-US" altLang="zh-CN" sz="28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global NWS trends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1760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323528" y="562670"/>
            <a:ext cx="8352928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Intensification of SH Hadley cell </a:t>
            </a:r>
            <a:r>
              <a:rPr lang="en-US" altLang="zh-CN" sz="24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during </a:t>
            </a:r>
            <a:r>
              <a:rPr lang="en-US" altLang="zh-CN" sz="24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1980-2010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12" y="1556792"/>
            <a:ext cx="5378626" cy="17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5520376" cy="209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5940152" y="1785590"/>
            <a:ext cx="2880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Ascending (descending) trends in tropical (SH mid-latitude) regions.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012160" y="3789040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Enhanced tropical convection and suppressed SH mid-latitude rainfall (warmer SST).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74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395343"/>
            <a:ext cx="4333501" cy="513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323528" y="476672"/>
            <a:ext cx="8352928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Intensification of SH Hadley cell </a:t>
            </a:r>
            <a:r>
              <a:rPr lang="en-US" altLang="zh-CN" sz="24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due to GHG forcing</a:t>
            </a:r>
            <a:endParaRPr lang="en-US" altLang="zh-CN" sz="24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96136" y="1628800"/>
            <a:ext cx="2592288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GHG-induced warming</a:t>
            </a:r>
            <a:endParaRPr lang="zh-CN" altLang="en-US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783966" y="2924944"/>
            <a:ext cx="259228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Enhanced tropical convection &amp; SH Hadley cell</a:t>
            </a:r>
            <a:endParaRPr lang="zh-CN" altLang="en-US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796136" y="4509120"/>
            <a:ext cx="259228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Strengthening NWS over the SH</a:t>
            </a:r>
            <a:endParaRPr lang="zh-CN" altLang="en-US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" name="下箭头 6"/>
          <p:cNvSpPr/>
          <p:nvPr/>
        </p:nvSpPr>
        <p:spPr>
          <a:xfrm>
            <a:off x="6876256" y="2492896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下箭头 14"/>
          <p:cNvSpPr/>
          <p:nvPr/>
        </p:nvSpPr>
        <p:spPr>
          <a:xfrm>
            <a:off x="6876256" y="4005064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21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09" y="1484784"/>
            <a:ext cx="4306501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323528" y="562670"/>
            <a:ext cx="8352928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Arctic warming amplification during </a:t>
            </a:r>
            <a:r>
              <a:rPr lang="en-US" altLang="zh-CN" sz="24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1980-2010</a:t>
            </a:r>
          </a:p>
        </p:txBody>
      </p:sp>
      <p:sp>
        <p:nvSpPr>
          <p:cNvPr id="12" name="矩形 11"/>
          <p:cNvSpPr/>
          <p:nvPr/>
        </p:nvSpPr>
        <p:spPr>
          <a:xfrm>
            <a:off x="5796136" y="1628800"/>
            <a:ext cx="2592288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Accelerating warming over the Arctic</a:t>
            </a:r>
            <a:endParaRPr lang="zh-CN" altLang="en-US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783966" y="2924944"/>
            <a:ext cx="259228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Decreased meridional temperature gradient</a:t>
            </a:r>
            <a:endParaRPr lang="zh-CN" altLang="en-US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796136" y="4509120"/>
            <a:ext cx="259228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Weakening mid-latitude atmospheric circulation</a:t>
            </a:r>
            <a:endParaRPr lang="zh-CN" altLang="en-US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5" name="下箭头 14"/>
          <p:cNvSpPr/>
          <p:nvPr/>
        </p:nvSpPr>
        <p:spPr>
          <a:xfrm>
            <a:off x="6876256" y="2492896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下箭头 15"/>
          <p:cNvSpPr/>
          <p:nvPr/>
        </p:nvSpPr>
        <p:spPr>
          <a:xfrm>
            <a:off x="6876256" y="4005064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54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724128" y="1412776"/>
            <a:ext cx="33064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Recent increase in equator-to-pole air temperature gradient over the mid-troposphere</a:t>
            </a:r>
            <a:endParaRPr lang="zh-CN" altLang="en-US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68144" y="2782669"/>
            <a:ext cx="2873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Recent changes in Hadley cell </a:t>
            </a:r>
            <a:endParaRPr lang="zh-CN" altLang="en-US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78" y="1196752"/>
            <a:ext cx="5032126" cy="510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下箭头 7"/>
          <p:cNvSpPr/>
          <p:nvPr/>
        </p:nvSpPr>
        <p:spPr>
          <a:xfrm>
            <a:off x="6984268" y="3709104"/>
            <a:ext cx="324036" cy="3693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796136" y="4221088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Overall, recent changes in Hadley cell could be more effective than the break in polar warming amplification.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323528" y="332656"/>
            <a:ext cx="8352928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Recent reversal of global NWS</a:t>
            </a:r>
            <a:endParaRPr lang="en-US" altLang="zh-CN" sz="24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150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Summary and conclusions</a:t>
            </a:r>
            <a:endParaRPr lang="zh-CN" altLang="en-US" sz="28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5536" y="2348880"/>
            <a:ext cx="47525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significant (</a:t>
            </a:r>
            <a:r>
              <a:rPr lang="en-US" altLang="zh-CN" i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</a:t>
            </a: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&lt;0.01) decreasing (increasing) trends in NH (SH) NWS during the common period are primarily </a:t>
            </a:r>
            <a:r>
              <a:rPr lang="en-US" altLang="zh-CN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attributed to the strengthened SH Hadley cell (Arctic </a:t>
            </a: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warming amplification) related to GHG-induced forcing. </a:t>
            </a:r>
            <a:endParaRPr lang="zh-CN" altLang="en-US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46247" y="4365104"/>
            <a:ext cx="47018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recent reversal of global NWS since 2010 could be linked to the weakening (strengthening) of the SH (NH) Hadley cell as well as the enhanced equator-to-pole air temperature gradient.</a:t>
            </a:r>
            <a:endParaRPr lang="zh-CN" altLang="en-US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23528" y="1151785"/>
            <a:ext cx="81971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From the 8 reanalysis data during common period (1980-2010), general agreements on NWS trends are found in most areas, with relatively large discrepancies in the central Pacific and the Antarctic regions. </a:t>
            </a:r>
            <a:endParaRPr lang="zh-CN" altLang="en-US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25</a:t>
            </a:fld>
            <a:endParaRPr lang="zh-CN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51720"/>
            <a:ext cx="3600400" cy="1580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21089"/>
            <a:ext cx="4196579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21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References</a:t>
            </a:r>
            <a:endParaRPr lang="zh-CN" altLang="en-US" sz="28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5536" y="908720"/>
            <a:ext cx="8424936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en-US" altLang="zh-CN" sz="1400" dirty="0" err="1" smtClean="0"/>
              <a:t>Alizadeh-Choobari</a:t>
            </a:r>
            <a:r>
              <a:rPr lang="en-US" altLang="zh-CN" sz="1400" dirty="0"/>
              <a:t>, O., P. </a:t>
            </a:r>
            <a:r>
              <a:rPr lang="en-US" altLang="zh-CN" sz="1400" dirty="0" err="1"/>
              <a:t>Zawar</a:t>
            </a:r>
            <a:r>
              <a:rPr lang="en-US" altLang="zh-CN" sz="1400" dirty="0"/>
              <a:t>-Reza, and A. </a:t>
            </a:r>
            <a:r>
              <a:rPr lang="en-US" altLang="zh-CN" sz="1400" dirty="0" err="1" smtClean="0"/>
              <a:t>Sturman</a:t>
            </a:r>
            <a:r>
              <a:rPr lang="en-US" altLang="zh-CN" sz="1400" dirty="0"/>
              <a:t>,</a:t>
            </a:r>
            <a:r>
              <a:rPr lang="en-US" altLang="zh-CN" sz="1400" dirty="0" smtClean="0"/>
              <a:t> </a:t>
            </a:r>
            <a:r>
              <a:rPr lang="en-US" altLang="zh-CN" sz="1400" dirty="0"/>
              <a:t>2014: The ‘‘wind of 120 days” and dust storm activity over the </a:t>
            </a:r>
            <a:r>
              <a:rPr lang="en-US" altLang="zh-CN" sz="1400" dirty="0" err="1"/>
              <a:t>Sistan</a:t>
            </a:r>
            <a:r>
              <a:rPr lang="en-US" altLang="zh-CN" sz="1400" dirty="0"/>
              <a:t> Basin. </a:t>
            </a:r>
            <a:r>
              <a:rPr lang="en-US" altLang="zh-CN" sz="1400" i="1" dirty="0"/>
              <a:t>Atmos. Res</a:t>
            </a:r>
            <a:r>
              <a:rPr lang="en-US" altLang="zh-CN" sz="1400" dirty="0"/>
              <a:t>., </a:t>
            </a:r>
            <a:r>
              <a:rPr lang="en-US" altLang="zh-CN" sz="1400" b="1" dirty="0"/>
              <a:t>143,</a:t>
            </a:r>
            <a:r>
              <a:rPr lang="en-US" altLang="zh-CN" sz="1400" dirty="0"/>
              <a:t> 328–341</a:t>
            </a:r>
            <a:r>
              <a:rPr lang="en-US" altLang="zh-CN" sz="1400" dirty="0" smtClean="0"/>
              <a:t>.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en-US" altLang="zh-CN" sz="1400" dirty="0" err="1"/>
              <a:t>Azorin</a:t>
            </a:r>
            <a:r>
              <a:rPr lang="en-US" altLang="zh-CN" sz="1400" dirty="0"/>
              <a:t>‐Molina C., et al</a:t>
            </a:r>
            <a:r>
              <a:rPr lang="en-US" altLang="zh-CN" sz="1400" dirty="0" smtClean="0"/>
              <a:t>., </a:t>
            </a:r>
            <a:r>
              <a:rPr lang="en-US" altLang="zh-CN" sz="1400" dirty="0"/>
              <a:t>2018: Recent trends in wind speed across Saudi Arabia, 1978–2013: A break in the stilling. </a:t>
            </a:r>
            <a:r>
              <a:rPr lang="en-US" altLang="zh-CN" sz="1400" i="1" dirty="0"/>
              <a:t>Int. J. </a:t>
            </a:r>
            <a:r>
              <a:rPr lang="en-US" altLang="zh-CN" sz="1400" i="1" dirty="0" err="1"/>
              <a:t>Climatol</a:t>
            </a:r>
            <a:r>
              <a:rPr lang="en-US" altLang="zh-CN" sz="1400" b="1" dirty="0"/>
              <a:t>., 38, </a:t>
            </a:r>
            <a:r>
              <a:rPr lang="en-US" altLang="zh-CN" sz="1400" dirty="0"/>
              <a:t>966–984. </a:t>
            </a:r>
            <a:endParaRPr lang="en-US" altLang="zh-CN" sz="1400" dirty="0" smtClean="0"/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en-US" altLang="zh-CN" sz="1400" dirty="0"/>
              <a:t>Kim, J., and K. Paik, 2015: Recent recovery of surface wind speed after decadal decrease: a focus on South Korea. </a:t>
            </a:r>
            <a:r>
              <a:rPr lang="en-US" altLang="zh-CN" sz="1400" i="1" dirty="0"/>
              <a:t>Climate </a:t>
            </a:r>
            <a:r>
              <a:rPr lang="en-US" altLang="zh-CN" sz="1400" i="1" dirty="0" err="1"/>
              <a:t>Dyn</a:t>
            </a:r>
            <a:r>
              <a:rPr lang="en-US" altLang="zh-CN" sz="1400" dirty="0"/>
              <a:t>., </a:t>
            </a:r>
            <a:r>
              <a:rPr lang="en-US" altLang="zh-CN" sz="1400" b="1" dirty="0"/>
              <a:t>45,</a:t>
            </a:r>
            <a:r>
              <a:rPr lang="en-US" altLang="zh-CN" sz="1400" dirty="0"/>
              <a:t> 1699–1712</a:t>
            </a:r>
            <a:r>
              <a:rPr lang="en-US" altLang="zh-CN" sz="1400" dirty="0" smtClean="0"/>
              <a:t>.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en-US" altLang="zh-CN" sz="1400" dirty="0" err="1"/>
              <a:t>McVicar</a:t>
            </a:r>
            <a:r>
              <a:rPr lang="en-US" altLang="zh-CN" sz="1400" dirty="0"/>
              <a:t>, T. R</a:t>
            </a:r>
            <a:r>
              <a:rPr lang="en-US" altLang="zh-CN" sz="1400" dirty="0" smtClean="0"/>
              <a:t>., et al., </a:t>
            </a:r>
            <a:r>
              <a:rPr lang="en-US" altLang="zh-CN" sz="1400" dirty="0"/>
              <a:t>2012a: Global review and synthesis of trends in observed terrestrial near-surface wind speeds: Implications for evaporation. </a:t>
            </a:r>
            <a:r>
              <a:rPr lang="en-US" altLang="zh-CN" sz="1400" i="1" dirty="0"/>
              <a:t>J. </a:t>
            </a:r>
            <a:r>
              <a:rPr lang="en-US" altLang="zh-CN" sz="1400" i="1" dirty="0" err="1"/>
              <a:t>Hydrol</a:t>
            </a:r>
            <a:r>
              <a:rPr lang="en-US" altLang="zh-CN" sz="1400" dirty="0"/>
              <a:t>., </a:t>
            </a:r>
            <a:r>
              <a:rPr lang="en-US" altLang="zh-CN" sz="1400" b="1" dirty="0"/>
              <a:t>416-417</a:t>
            </a:r>
            <a:r>
              <a:rPr lang="en-US" altLang="zh-CN" sz="1400" dirty="0"/>
              <a:t>, 182–205. </a:t>
            </a:r>
            <a:endParaRPr lang="en-US" altLang="zh-CN" sz="1400" dirty="0" smtClean="0"/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en-US" altLang="zh-CN" sz="1400" dirty="0" err="1"/>
              <a:t>Muis</a:t>
            </a:r>
            <a:r>
              <a:rPr lang="en-US" altLang="zh-CN" sz="1400" dirty="0"/>
              <a:t>, S., </a:t>
            </a:r>
            <a:r>
              <a:rPr lang="en-US" altLang="zh-CN" sz="1400" dirty="0" smtClean="0"/>
              <a:t>et al., </a:t>
            </a:r>
            <a:r>
              <a:rPr lang="en-US" altLang="zh-CN" sz="1400" dirty="0"/>
              <a:t>2016: A global reanalysis of storm surges and extreme sea levels. </a:t>
            </a:r>
            <a:r>
              <a:rPr lang="en-US" altLang="zh-CN" sz="1400" i="1" dirty="0"/>
              <a:t>Nat. </a:t>
            </a:r>
            <a:r>
              <a:rPr lang="en-US" altLang="zh-CN" sz="1400" i="1" dirty="0" err="1"/>
              <a:t>Commun</a:t>
            </a:r>
            <a:r>
              <a:rPr lang="en-US" altLang="zh-CN" sz="1400" dirty="0"/>
              <a:t>., </a:t>
            </a:r>
            <a:r>
              <a:rPr lang="en-US" altLang="zh-CN" sz="1400" b="1" dirty="0"/>
              <a:t>7,</a:t>
            </a:r>
            <a:r>
              <a:rPr lang="en-US" altLang="zh-CN" sz="1400" dirty="0"/>
              <a:t> 11969</a:t>
            </a:r>
            <a:r>
              <a:rPr lang="en-US" altLang="zh-CN" sz="1400" dirty="0" smtClean="0"/>
              <a:t>.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en-US" altLang="zh-CN" sz="1400" dirty="0" smtClean="0"/>
              <a:t>Tian</a:t>
            </a:r>
            <a:r>
              <a:rPr lang="en-US" altLang="zh-CN" sz="1400" dirty="0"/>
              <a:t>, </a:t>
            </a:r>
            <a:r>
              <a:rPr lang="en-US" altLang="zh-CN" sz="1400" dirty="0" smtClean="0"/>
              <a:t>G., Z. </a:t>
            </a:r>
            <a:r>
              <a:rPr lang="en-US" altLang="zh-CN" sz="1400" dirty="0" err="1"/>
              <a:t>Qiao</a:t>
            </a:r>
            <a:r>
              <a:rPr lang="en-US" altLang="zh-CN" sz="1400" dirty="0"/>
              <a:t>, </a:t>
            </a:r>
            <a:r>
              <a:rPr lang="en-US" altLang="zh-CN" sz="1400" dirty="0" smtClean="0"/>
              <a:t>and X</a:t>
            </a:r>
            <a:r>
              <a:rPr lang="en-US" altLang="zh-CN" sz="1400" dirty="0"/>
              <a:t>. </a:t>
            </a:r>
            <a:r>
              <a:rPr lang="en-US" altLang="zh-CN" sz="1400" dirty="0" smtClean="0"/>
              <a:t>Xu, 2014: Characteristics </a:t>
            </a:r>
            <a:r>
              <a:rPr lang="en-US" altLang="zh-CN" sz="1400" dirty="0"/>
              <a:t>of particulate matter (PM10) and its relationship with meteorological factors during 2001–2012 in </a:t>
            </a:r>
            <a:r>
              <a:rPr lang="en-US" altLang="zh-CN" sz="1400" dirty="0" smtClean="0"/>
              <a:t>Beijing. </a:t>
            </a:r>
            <a:r>
              <a:rPr lang="en-US" altLang="zh-CN" sz="1400" i="1" dirty="0" smtClean="0"/>
              <a:t>Environ</a:t>
            </a:r>
            <a:r>
              <a:rPr lang="en-US" altLang="zh-CN" sz="1400" i="1" dirty="0"/>
              <a:t>. </a:t>
            </a:r>
            <a:r>
              <a:rPr lang="en-US" altLang="zh-CN" sz="1400" i="1" dirty="0" err="1"/>
              <a:t>Pollut</a:t>
            </a:r>
            <a:r>
              <a:rPr lang="en-US" altLang="zh-CN" sz="1400" dirty="0"/>
              <a:t>., </a:t>
            </a:r>
            <a:r>
              <a:rPr lang="en-US" altLang="zh-CN" sz="1400" b="1" dirty="0" smtClean="0"/>
              <a:t>192,</a:t>
            </a:r>
            <a:r>
              <a:rPr lang="en-US" altLang="zh-CN" sz="1400" dirty="0" smtClean="0"/>
              <a:t> 266–274.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en-US" altLang="zh-CN" sz="1400" dirty="0" err="1"/>
              <a:t>Vautard</a:t>
            </a:r>
            <a:r>
              <a:rPr lang="en-US" altLang="zh-CN" sz="1400" dirty="0"/>
              <a:t>, R., </a:t>
            </a:r>
            <a:r>
              <a:rPr lang="en-US" altLang="zh-CN" sz="1400" dirty="0" smtClean="0"/>
              <a:t>et al., </a:t>
            </a:r>
            <a:r>
              <a:rPr lang="en-US" altLang="zh-CN" sz="1400" dirty="0"/>
              <a:t>2010: Northern Hemisphere atmospheric stilling partly attributed to an increase in surface roughness. </a:t>
            </a:r>
            <a:r>
              <a:rPr lang="en-US" altLang="zh-CN" sz="1400" i="1" dirty="0"/>
              <a:t>Nat. </a:t>
            </a:r>
            <a:r>
              <a:rPr lang="en-US" altLang="zh-CN" sz="1400" i="1" dirty="0" err="1"/>
              <a:t>Geosci</a:t>
            </a:r>
            <a:r>
              <a:rPr lang="en-US" altLang="zh-CN" sz="1400" dirty="0"/>
              <a:t>., </a:t>
            </a:r>
            <a:r>
              <a:rPr lang="en-US" altLang="zh-CN" sz="1400" b="1" dirty="0"/>
              <a:t>3,</a:t>
            </a:r>
            <a:r>
              <a:rPr lang="en-US" altLang="zh-CN" sz="1400" dirty="0"/>
              <a:t> 756–761</a:t>
            </a:r>
            <a:r>
              <a:rPr lang="en-US" altLang="zh-CN" sz="1400" dirty="0" smtClean="0"/>
              <a:t>.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en-US" altLang="zh-CN" sz="1400" dirty="0"/>
              <a:t>Young, I. R., and A. </a:t>
            </a:r>
            <a:r>
              <a:rPr lang="en-US" altLang="zh-CN" sz="1400" dirty="0" err="1"/>
              <a:t>Ribal</a:t>
            </a:r>
            <a:r>
              <a:rPr lang="en-US" altLang="zh-CN" sz="1400" dirty="0"/>
              <a:t>, 2019: Multiplatform evaluation of global trends in wind speed and wave height. </a:t>
            </a:r>
            <a:r>
              <a:rPr lang="en-US" altLang="zh-CN" sz="1400" i="1" dirty="0" err="1"/>
              <a:t>Sci</a:t>
            </a:r>
            <a:r>
              <a:rPr lang="en-US" altLang="zh-CN" sz="1400" dirty="0"/>
              <a:t>, </a:t>
            </a:r>
            <a:r>
              <a:rPr lang="en-US" altLang="zh-CN" sz="1400" b="1" dirty="0"/>
              <a:t>364, </a:t>
            </a:r>
            <a:r>
              <a:rPr lang="en-US" altLang="zh-CN" sz="1400" dirty="0"/>
              <a:t>548–552</a:t>
            </a:r>
            <a:r>
              <a:rPr lang="en-US" altLang="zh-CN" sz="1400" dirty="0" smtClean="0"/>
              <a:t>.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es-ES" altLang="zh-CN" sz="1400" dirty="0"/>
              <a:t>Zeng, Z., A. D. Ziegler, T. Searchinger, and Coauthors, </a:t>
            </a:r>
            <a:r>
              <a:rPr lang="en-US" altLang="zh-CN" sz="1400" dirty="0"/>
              <a:t>2019: A reversal in global terrestrial stilling and its implications for wind energy production</a:t>
            </a:r>
            <a:r>
              <a:rPr lang="en-US" altLang="zh-CN" sz="1400" i="1" dirty="0"/>
              <a:t>. Nat. Climate Change</a:t>
            </a:r>
            <a:r>
              <a:rPr lang="en-US" altLang="zh-CN" sz="1400" dirty="0"/>
              <a:t>, </a:t>
            </a:r>
            <a:r>
              <a:rPr lang="en-US" altLang="zh-CN" sz="1400" b="1" dirty="0"/>
              <a:t>9, </a:t>
            </a:r>
            <a:r>
              <a:rPr lang="en-US" altLang="zh-CN" sz="1400" dirty="0"/>
              <a:t>979–985.</a:t>
            </a:r>
            <a:endParaRPr lang="en-US" altLang="zh-CN" sz="1400" dirty="0" smtClean="0"/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en-US" altLang="zh-CN" sz="1400" dirty="0"/>
              <a:t>Zhang, Z. T., and K. C. Wang, 2020: Stilling and recovery of the surface wind speed based on observation, reanalysis, and geostrophic wind theory over China from 1960 to 2017. </a:t>
            </a:r>
            <a:r>
              <a:rPr lang="en-US" altLang="zh-CN" sz="1400" i="1" dirty="0"/>
              <a:t>J. Climate. </a:t>
            </a:r>
            <a:r>
              <a:rPr lang="en-US" altLang="zh-CN" sz="1400" dirty="0"/>
              <a:t>https://</a:t>
            </a:r>
            <a:r>
              <a:rPr lang="en-US" altLang="zh-CN" sz="1400" dirty="0" smtClean="0"/>
              <a:t>doi.org/10.1175/JCLI-D-19-0281.1.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4518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79512" y="4797152"/>
            <a:ext cx="475252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Acknowledgments</a:t>
            </a:r>
            <a:r>
              <a:rPr lang="en-US" altLang="zh-CN" sz="20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. </a:t>
            </a: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This study was supported </a:t>
            </a:r>
            <a:r>
              <a:rPr lang="en-US" altLang="zh-CN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by Swedish Research Council (VR-2017-03780 and VR-2019-03954), the Ramon y </a:t>
            </a:r>
            <a:r>
              <a:rPr lang="en-US" altLang="zh-CN" dirty="0" err="1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Cajal</a:t>
            </a:r>
            <a:r>
              <a:rPr lang="en-US" altLang="zh-CN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fellowship </a:t>
            </a:r>
            <a:r>
              <a:rPr lang="en-US" altLang="zh-CN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(</a:t>
            </a:r>
            <a:r>
              <a:rPr lang="en-US" altLang="zh-CN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RYC-2017-22830), </a:t>
            </a:r>
            <a:r>
              <a:rPr lang="en-US" altLang="zh-CN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and the grant no. RTI2018-095749-A-I00 (MCIU/AEI/FEDER, UE). </a:t>
            </a:r>
            <a:endParaRPr lang="zh-CN" altLang="en-US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687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n-US" altLang="zh-CN" sz="24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importance of wind speed changes</a:t>
            </a:r>
            <a:endParaRPr lang="zh-CN" altLang="en-US" sz="24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2808312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3851920" y="1115452"/>
            <a:ext cx="51935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/>
              <a:t>Wind power </a:t>
            </a:r>
            <a:r>
              <a:rPr lang="en-US" altLang="zh-CN" dirty="0"/>
              <a:t>industry (Zeng et al. </a:t>
            </a:r>
            <a:r>
              <a:rPr lang="en-US" altLang="zh-CN" dirty="0" smtClean="0"/>
              <a:t>2019).</a:t>
            </a:r>
            <a:endParaRPr lang="en-US" altLang="zh-CN" dirty="0"/>
          </a:p>
        </p:txBody>
      </p:sp>
      <p:sp>
        <p:nvSpPr>
          <p:cNvPr id="8" name="矩形 7"/>
          <p:cNvSpPr/>
          <p:nvPr/>
        </p:nvSpPr>
        <p:spPr>
          <a:xfrm>
            <a:off x="3851920" y="1630541"/>
            <a:ext cx="5316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da-DK" altLang="zh-CN" dirty="0"/>
              <a:t>Air pollution (Tian et al. </a:t>
            </a:r>
            <a:r>
              <a:rPr lang="da-DK" altLang="zh-CN" dirty="0" smtClean="0"/>
              <a:t>2014) </a:t>
            </a:r>
            <a:r>
              <a:rPr lang="da-DK" altLang="zh-CN" dirty="0"/>
              <a:t>and dust storms (Alizadeh-Choobari et al. 2014)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24" y="4728064"/>
            <a:ext cx="2227722" cy="143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21925"/>
            <a:ext cx="2089014" cy="188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3823964" y="2350621"/>
            <a:ext cx="5356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/>
              <a:t>Hydrological </a:t>
            </a:r>
            <a:r>
              <a:rPr lang="en-US" altLang="zh-CN" dirty="0"/>
              <a:t>cycles </a:t>
            </a:r>
            <a:r>
              <a:rPr lang="en-US" altLang="zh-CN" dirty="0" smtClean="0"/>
              <a:t>due to changes in evaporation rate (</a:t>
            </a:r>
            <a:r>
              <a:rPr lang="da-DK" altLang="zh-CN" dirty="0" smtClean="0"/>
              <a:t>McVicar </a:t>
            </a:r>
            <a:r>
              <a:rPr lang="da-DK" altLang="zh-CN" dirty="0"/>
              <a:t>et al. 2012</a:t>
            </a:r>
            <a:r>
              <a:rPr lang="en-US" altLang="zh-CN" dirty="0" smtClean="0"/>
              <a:t>)</a:t>
            </a:r>
            <a:endParaRPr lang="en-US" altLang="zh-CN" dirty="0"/>
          </a:p>
        </p:txBody>
      </p:sp>
      <p:sp>
        <p:nvSpPr>
          <p:cNvPr id="12" name="矩形 11"/>
          <p:cNvSpPr/>
          <p:nvPr/>
        </p:nvSpPr>
        <p:spPr>
          <a:xfrm>
            <a:off x="3829237" y="3070701"/>
            <a:ext cx="50632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S</a:t>
            </a:r>
            <a:r>
              <a:rPr lang="en-US" altLang="zh-CN" dirty="0" smtClean="0"/>
              <a:t>torm </a:t>
            </a:r>
            <a:r>
              <a:rPr lang="en-US" altLang="zh-CN" dirty="0"/>
              <a:t>surges, high tides, and extreme sea levels (</a:t>
            </a:r>
            <a:r>
              <a:rPr lang="en-US" altLang="zh-CN" dirty="0" err="1"/>
              <a:t>Muis</a:t>
            </a:r>
            <a:r>
              <a:rPr lang="en-US" altLang="zh-CN" dirty="0"/>
              <a:t> et al. 2016</a:t>
            </a:r>
            <a:r>
              <a:rPr lang="en-US" altLang="zh-CN" dirty="0" smtClean="0"/>
              <a:t>).</a:t>
            </a:r>
            <a:endParaRPr lang="zh-CN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745" y="4077072"/>
            <a:ext cx="252381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77072"/>
            <a:ext cx="2712437" cy="183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031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457200" y="49066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Wind </a:t>
            </a:r>
            <a:r>
              <a:rPr lang="en-US" altLang="zh-CN" sz="24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speed trends over land and </a:t>
            </a:r>
            <a:r>
              <a:rPr lang="en-US" altLang="zh-CN" sz="24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oceans</a:t>
            </a:r>
            <a:endParaRPr lang="zh-CN" altLang="en-US" sz="24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60032" y="1484784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Terrestrial wind stilling over the Northern Hemisphere (NH)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860032" y="2420888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Marine wind strengthening, especially over the Southern Hemisphere (SH)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4032448" cy="1846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755576" y="3284984"/>
            <a:ext cx="32526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/>
              <a:t>(</a:t>
            </a:r>
            <a:r>
              <a:rPr lang="en-US" altLang="zh-CN" sz="1600" dirty="0" err="1" smtClean="0"/>
              <a:t>Vautard</a:t>
            </a:r>
            <a:r>
              <a:rPr lang="en-US" altLang="zh-CN" sz="1600" dirty="0" smtClean="0"/>
              <a:t> </a:t>
            </a:r>
            <a:r>
              <a:rPr lang="en-US" altLang="zh-CN" sz="1600" dirty="0"/>
              <a:t>et al. </a:t>
            </a:r>
            <a:r>
              <a:rPr lang="en-US" altLang="zh-CN" sz="1600" dirty="0" smtClean="0"/>
              <a:t>2010. </a:t>
            </a:r>
            <a:r>
              <a:rPr lang="en-US" altLang="zh-CN" sz="1600" i="1" dirty="0" smtClean="0"/>
              <a:t>Nature </a:t>
            </a:r>
            <a:r>
              <a:rPr lang="en-US" altLang="zh-CN" sz="1600" i="1" dirty="0" err="1" smtClean="0"/>
              <a:t>Geosci</a:t>
            </a:r>
            <a:r>
              <a:rPr lang="en-US" altLang="zh-CN" sz="1600" i="1" dirty="0" smtClean="0"/>
              <a:t>.</a:t>
            </a:r>
            <a:r>
              <a:rPr lang="en-US" altLang="zh-CN" sz="1600" dirty="0" smtClean="0"/>
              <a:t>) </a:t>
            </a:r>
            <a:endParaRPr lang="zh-CN" altLang="en-US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85" y="3946981"/>
            <a:ext cx="3947397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529" y="3933056"/>
            <a:ext cx="3984919" cy="2030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2699792" y="6021288"/>
            <a:ext cx="28001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/>
              <a:t>(</a:t>
            </a:r>
            <a:r>
              <a:rPr lang="en-US" altLang="zh-CN" sz="1600" dirty="0" smtClean="0"/>
              <a:t>Young </a:t>
            </a:r>
            <a:r>
              <a:rPr lang="en-US" altLang="zh-CN" sz="1600" dirty="0"/>
              <a:t>and </a:t>
            </a:r>
            <a:r>
              <a:rPr lang="en-US" altLang="zh-CN" sz="1600" dirty="0" err="1"/>
              <a:t>Ribal</a:t>
            </a:r>
            <a:r>
              <a:rPr lang="en-US" altLang="zh-CN" sz="1600" dirty="0"/>
              <a:t> </a:t>
            </a:r>
            <a:r>
              <a:rPr lang="en-US" altLang="zh-CN" sz="1600" dirty="0" smtClean="0"/>
              <a:t>2019. </a:t>
            </a:r>
            <a:r>
              <a:rPr lang="en-US" altLang="zh-CN" sz="1600" i="1" dirty="0" smtClean="0"/>
              <a:t>Science</a:t>
            </a:r>
            <a:r>
              <a:rPr lang="en-US" altLang="zh-CN" sz="1600" dirty="0" smtClean="0"/>
              <a:t>)</a:t>
            </a:r>
            <a:endParaRPr lang="zh-CN" altLang="en-US" sz="16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16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4824536" cy="2202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6012160" y="1692097"/>
            <a:ext cx="1944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(Zeng </a:t>
            </a:r>
            <a:r>
              <a:rPr lang="en-US" altLang="zh-CN" sz="1600" dirty="0">
                <a:ea typeface="Arial Unicode MS" panose="020B0604020202020204" pitchFamily="34" charset="-122"/>
                <a:cs typeface="Arial Unicode MS" panose="020B0604020202020204" pitchFamily="34" charset="-122"/>
              </a:rPr>
              <a:t>et al. </a:t>
            </a:r>
            <a:r>
              <a:rPr lang="en-US" altLang="zh-CN" sz="1600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2019. </a:t>
            </a:r>
            <a:r>
              <a:rPr lang="en-US" altLang="zh-CN" sz="1600" i="1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Nature </a:t>
            </a:r>
            <a:r>
              <a:rPr lang="en-US" altLang="zh-CN" sz="1600" i="1" dirty="0" err="1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Clim</a:t>
            </a:r>
            <a:r>
              <a:rPr lang="en-US" altLang="zh-CN" sz="1600" i="1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. Change</a:t>
            </a:r>
            <a:r>
              <a:rPr lang="en-US" altLang="zh-CN" sz="1600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)</a:t>
            </a:r>
            <a:endParaRPr lang="zh-CN" altLang="en-US" sz="1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862" y="3452423"/>
            <a:ext cx="2774577" cy="235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6444208" y="5805264"/>
            <a:ext cx="22064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ea typeface="Arial Unicode MS" panose="020B0604020202020204" pitchFamily="34" charset="-122"/>
                <a:cs typeface="Arial Unicode MS" panose="020B0604020202020204" pitchFamily="34" charset="-122"/>
              </a:rPr>
              <a:t>(</a:t>
            </a:r>
            <a:r>
              <a:rPr lang="en-US" altLang="zh-CN" sz="1600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Zhang and Wang 2020. </a:t>
            </a:r>
            <a:r>
              <a:rPr lang="en-US" altLang="zh-CN" sz="1600" i="1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J. </a:t>
            </a:r>
            <a:r>
              <a:rPr lang="en-US" altLang="zh-CN" sz="1600" i="1" dirty="0" err="1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Clim</a:t>
            </a:r>
            <a:r>
              <a:rPr lang="en-US" altLang="zh-CN" sz="1600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.)</a:t>
            </a:r>
            <a:endParaRPr lang="zh-CN" altLang="en-US" sz="16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8586"/>
            <a:ext cx="2580013" cy="2226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683568" y="5868561"/>
            <a:ext cx="1819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ea typeface="Arial Unicode MS" panose="020B0604020202020204" pitchFamily="34" charset="-122"/>
                <a:cs typeface="Arial Unicode MS" panose="020B0604020202020204" pitchFamily="34" charset="-122"/>
              </a:rPr>
              <a:t>(</a:t>
            </a:r>
            <a:r>
              <a:rPr lang="en-US" altLang="zh-CN" sz="1600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Kim and Paik 2015. </a:t>
            </a:r>
            <a:r>
              <a:rPr lang="en-US" altLang="zh-CN" sz="1600" i="1" dirty="0" err="1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Clim</a:t>
            </a:r>
            <a:r>
              <a:rPr lang="en-US" altLang="zh-CN" sz="1600" i="1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. </a:t>
            </a:r>
            <a:r>
              <a:rPr lang="en-US" altLang="zh-CN" sz="1600" i="1" dirty="0" err="1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Dyn</a:t>
            </a:r>
            <a:r>
              <a:rPr lang="en-US" altLang="zh-CN" sz="1600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.)</a:t>
            </a:r>
            <a:endParaRPr lang="zh-CN" altLang="en-US" sz="16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858" y="3645024"/>
            <a:ext cx="2590286" cy="168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/>
          <p:nvPr/>
        </p:nvSpPr>
        <p:spPr>
          <a:xfrm>
            <a:off x="3421874" y="5373216"/>
            <a:ext cx="25182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ea typeface="Arial Unicode MS" panose="020B0604020202020204" pitchFamily="34" charset="-122"/>
                <a:cs typeface="Arial Unicode MS" panose="020B0604020202020204" pitchFamily="34" charset="-122"/>
              </a:rPr>
              <a:t>(</a:t>
            </a:r>
            <a:r>
              <a:rPr lang="en-US" altLang="zh-CN" sz="1600" dirty="0" err="1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Azorin</a:t>
            </a:r>
            <a:r>
              <a:rPr lang="en-US" altLang="zh-CN" sz="1600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‐Molina </a:t>
            </a:r>
            <a:r>
              <a:rPr lang="en-US" altLang="zh-CN" sz="1600" dirty="0">
                <a:ea typeface="Arial Unicode MS" panose="020B0604020202020204" pitchFamily="34" charset="-122"/>
                <a:cs typeface="Arial Unicode MS" panose="020B0604020202020204" pitchFamily="34" charset="-122"/>
              </a:rPr>
              <a:t>et al. </a:t>
            </a:r>
            <a:r>
              <a:rPr lang="en-US" altLang="zh-CN" sz="1600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2018. </a:t>
            </a:r>
            <a:r>
              <a:rPr lang="en-US" altLang="zh-CN" sz="1600" i="1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Int. J. </a:t>
            </a:r>
            <a:r>
              <a:rPr lang="en-US" altLang="zh-CN" sz="1600" i="1" dirty="0" err="1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Climatol</a:t>
            </a:r>
            <a:r>
              <a:rPr lang="en-US" altLang="zh-CN" sz="1600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.)</a:t>
            </a:r>
            <a:endParaRPr lang="zh-CN" altLang="en-US" sz="1600" dirty="0"/>
          </a:p>
        </p:txBody>
      </p:sp>
      <p:sp>
        <p:nvSpPr>
          <p:cNvPr id="19" name="矩形 18"/>
          <p:cNvSpPr/>
          <p:nvPr/>
        </p:nvSpPr>
        <p:spPr>
          <a:xfrm>
            <a:off x="6156176" y="1259468"/>
            <a:ext cx="576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NH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115616" y="3212976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S. Korea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923928" y="3284984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Saudi Arabia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092280" y="3059668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China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7" name="标题 1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Recent </a:t>
            </a:r>
            <a:r>
              <a:rPr lang="en-US" altLang="zh-CN" sz="24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reversal </a:t>
            </a:r>
            <a:r>
              <a:rPr lang="en-US" altLang="zh-CN" sz="24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of global terrestrial stilling</a:t>
            </a:r>
            <a:endParaRPr lang="zh-CN" altLang="en-US" sz="24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6848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611560" y="274638"/>
            <a:ext cx="8028384" cy="1138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Some of the key issues about global wind speed trends remain to be explored </a:t>
            </a:r>
            <a:endParaRPr lang="zh-CN" altLang="en-US" sz="2400" b="1" dirty="0">
              <a:solidFill>
                <a:srgbClr val="FF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628800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200" dirty="0" smtClean="0"/>
              <a:t> Characteristics and physical mechanisms of the interhemispheric asymmetry in global wind speed trends. </a:t>
            </a:r>
            <a:endParaRPr lang="zh-CN" alt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3235623"/>
            <a:ext cx="8028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200" dirty="0" smtClean="0"/>
              <a:t> Relationships of </a:t>
            </a:r>
            <a:r>
              <a:rPr lang="en-US" altLang="zh-CN" sz="2200" dirty="0"/>
              <a:t>global </a:t>
            </a:r>
            <a:r>
              <a:rPr lang="en-US" altLang="zh-CN" sz="2200" dirty="0" smtClean="0"/>
              <a:t>wind speed </a:t>
            </a:r>
            <a:r>
              <a:rPr lang="en-US" altLang="zh-CN" sz="2200" dirty="0"/>
              <a:t>trends </a:t>
            </a:r>
            <a:r>
              <a:rPr lang="en-US" altLang="zh-CN" sz="2200" dirty="0" smtClean="0"/>
              <a:t>with natural </a:t>
            </a:r>
            <a:r>
              <a:rPr lang="en-US" altLang="zh-CN" sz="2200" dirty="0"/>
              <a:t>and human-induced climate </a:t>
            </a:r>
            <a:r>
              <a:rPr lang="en-US" altLang="zh-CN" sz="2200" dirty="0" smtClean="0"/>
              <a:t>variability. </a:t>
            </a:r>
            <a:endParaRPr lang="zh-CN" alt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2566065"/>
            <a:ext cx="8028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200" dirty="0" smtClean="0"/>
              <a:t> Possible causes of the recent reverse of global wind speed. </a:t>
            </a:r>
            <a:endParaRPr lang="zh-CN" altLang="en-US" sz="22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34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Data and methods</a:t>
            </a:r>
            <a:endParaRPr lang="zh-CN" altLang="en-US" sz="24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683568" y="908720"/>
            <a:ext cx="288032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000" b="1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Reanalysis datasets</a:t>
            </a:r>
            <a:endParaRPr lang="zh-CN" altLang="en-US" sz="2000" b="1" dirty="0">
              <a:solidFill>
                <a:srgbClr val="FF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660232" y="1772816"/>
            <a:ext cx="1548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it-IT" altLang="zh-CN" b="1" dirty="0" smtClean="0">
                <a:solidFill>
                  <a:srgbClr val="FF0000"/>
                </a:solidFill>
              </a:rPr>
              <a:t>Centennial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0232" y="2987660"/>
            <a:ext cx="2177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it-IT" altLang="zh-CN" b="1" dirty="0" smtClean="0">
                <a:solidFill>
                  <a:srgbClr val="0066FF"/>
                </a:solidFill>
              </a:rPr>
              <a:t>Satellite </a:t>
            </a:r>
            <a:r>
              <a:rPr lang="it-IT" altLang="zh-CN" b="1" dirty="0">
                <a:solidFill>
                  <a:srgbClr val="0066FF"/>
                </a:solidFill>
              </a:rPr>
              <a:t>era</a:t>
            </a:r>
            <a:endParaRPr lang="zh-CN" altLang="en-US" b="1" dirty="0">
              <a:solidFill>
                <a:srgbClr val="0066FF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271430"/>
              </p:ext>
            </p:extLst>
          </p:nvPr>
        </p:nvGraphicFramePr>
        <p:xfrm>
          <a:off x="755576" y="1365759"/>
          <a:ext cx="5688632" cy="2711313"/>
        </p:xfrm>
        <a:graphic>
          <a:graphicData uri="http://schemas.openxmlformats.org/drawingml/2006/table">
            <a:tbl>
              <a:tblPr firstRow="1" firstCol="1" bandRow="1"/>
              <a:tblGrid>
                <a:gridCol w="1167573"/>
                <a:gridCol w="2128661"/>
                <a:gridCol w="1197605"/>
                <a:gridCol w="1194793"/>
              </a:tblGrid>
              <a:tr h="3012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Reanalyses</a:t>
                      </a:r>
                      <a:endParaRPr lang="zh-CN" sz="12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Institution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Time period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Resolution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2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NOAA-20C</a:t>
                      </a:r>
                      <a:endParaRPr lang="zh-CN" sz="12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NOAA-CIRES-DOE</a:t>
                      </a:r>
                      <a:endParaRPr lang="zh-CN" sz="12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1900–2015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180×360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12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ERA-20C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ECMWF</a:t>
                      </a:r>
                      <a:endParaRPr lang="zh-CN" sz="12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1900–2010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180×360</a:t>
                      </a:r>
                      <a:endParaRPr lang="zh-CN" sz="12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12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NCEP-R1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NOAA/NCEP-NCAR</a:t>
                      </a:r>
                      <a:endParaRPr lang="zh-CN" sz="12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1948–2018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73×144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012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JRA-55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JMA</a:t>
                      </a:r>
                      <a:endParaRPr lang="zh-CN" sz="12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1958–2018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145×288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012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ERA-I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ECMWF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1979–2018</a:t>
                      </a:r>
                      <a:endParaRPr lang="zh-CN" sz="12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181×360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012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ERA-5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ECMWF</a:t>
                      </a:r>
                      <a:endParaRPr lang="zh-CN" sz="12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1979–2018</a:t>
                      </a:r>
                      <a:endParaRPr lang="zh-CN" sz="12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181×360</a:t>
                      </a:r>
                      <a:endParaRPr lang="zh-CN" sz="12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012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CFSR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NCAR-UCAR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1979–2018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73×144</a:t>
                      </a:r>
                      <a:endParaRPr lang="zh-CN" sz="12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012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MERRA-2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NASA-GMAO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1980–2018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361×576</a:t>
                      </a:r>
                      <a:endParaRPr lang="zh-CN" sz="12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标题 1"/>
          <p:cNvSpPr txBox="1">
            <a:spLocks/>
          </p:cNvSpPr>
          <p:nvPr/>
        </p:nvSpPr>
        <p:spPr>
          <a:xfrm>
            <a:off x="683568" y="4221088"/>
            <a:ext cx="288032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000" b="1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Model simulations</a:t>
            </a:r>
            <a:endParaRPr lang="zh-CN" altLang="en-US" sz="2000" b="1" dirty="0">
              <a:solidFill>
                <a:srgbClr val="FF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023042"/>
              </p:ext>
            </p:extLst>
          </p:nvPr>
        </p:nvGraphicFramePr>
        <p:xfrm>
          <a:off x="683568" y="4725145"/>
          <a:ext cx="6336704" cy="1512168"/>
        </p:xfrm>
        <a:graphic>
          <a:graphicData uri="http://schemas.openxmlformats.org/drawingml/2006/table">
            <a:tbl>
              <a:tblPr firstRow="1" firstCol="1" bandRow="1"/>
              <a:tblGrid>
                <a:gridCol w="1454877"/>
                <a:gridCol w="1489357"/>
                <a:gridCol w="1681939"/>
                <a:gridCol w="958704"/>
                <a:gridCol w="751827"/>
              </a:tblGrid>
              <a:tr h="294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Models</a:t>
                      </a:r>
                      <a:endParaRPr lang="zh-CN" sz="12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Institution</a:t>
                      </a:r>
                      <a:endParaRPr lang="zh-CN" sz="12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Time period</a:t>
                      </a:r>
                      <a:endParaRPr lang="zh-CN" sz="12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Resolution </a:t>
                      </a:r>
                      <a:endParaRPr lang="zh-CN" sz="12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Ens. #</a:t>
                      </a:r>
                      <a:endParaRPr lang="zh-CN" sz="12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CanESM5</a:t>
                      </a:r>
                      <a:endParaRPr lang="zh-CN" sz="12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CCCma</a:t>
                      </a:r>
                      <a:endParaRPr lang="zh-CN" sz="12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1900–2014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64×128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94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CNRM-CM6-1</a:t>
                      </a:r>
                      <a:endParaRPr lang="zh-CN" sz="12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CNRM-CERFACS</a:t>
                      </a:r>
                      <a:endParaRPr lang="zh-CN" sz="12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1900–2014</a:t>
                      </a:r>
                      <a:endParaRPr lang="zh-CN" sz="12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128×256</a:t>
                      </a:r>
                      <a:endParaRPr lang="zh-CN" sz="12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94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IPSL-CM6A-LR</a:t>
                      </a:r>
                      <a:endParaRPr lang="zh-CN" sz="1200" kern="10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IPSL</a:t>
                      </a:r>
                      <a:endParaRPr lang="zh-CN" sz="12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1900–2014</a:t>
                      </a:r>
                      <a:endParaRPr lang="zh-CN" sz="12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142×144</a:t>
                      </a:r>
                      <a:endParaRPr lang="zh-CN" sz="12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endParaRPr lang="zh-CN" sz="12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23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CanESM5</a:t>
                      </a:r>
                      <a:endParaRPr lang="zh-CN" sz="12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CCCma</a:t>
                      </a:r>
                      <a:endParaRPr lang="zh-CN" sz="12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Apr 2000–May 2001</a:t>
                      </a:r>
                      <a:endParaRPr lang="zh-CN" sz="12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64×128</a:t>
                      </a:r>
                      <a:endParaRPr lang="zh-CN" sz="12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endParaRPr lang="zh-CN" sz="1200" kern="100" dirty="0">
                        <a:effectLst/>
                        <a:latin typeface="等线"/>
                        <a:ea typeface="等线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147251" y="5147900"/>
            <a:ext cx="1548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it-IT" altLang="zh-CN" b="1" dirty="0" smtClean="0">
                <a:solidFill>
                  <a:srgbClr val="FF0000"/>
                </a:solidFill>
              </a:rPr>
              <a:t>CMIP6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19259" y="5867980"/>
            <a:ext cx="146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it-IT" altLang="zh-CN" b="1" dirty="0" smtClean="0">
                <a:solidFill>
                  <a:srgbClr val="0066FF"/>
                </a:solidFill>
              </a:rPr>
              <a:t>PAMIP</a:t>
            </a:r>
            <a:endParaRPr lang="zh-CN" altLang="en-US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57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Data and methods</a:t>
            </a:r>
            <a:endParaRPr lang="zh-CN" altLang="en-US" sz="24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827584" y="1052736"/>
            <a:ext cx="316835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Methods</a:t>
            </a:r>
            <a:endParaRPr lang="zh-CN" altLang="en-US" sz="2400" b="1" dirty="0">
              <a:solidFill>
                <a:srgbClr val="FF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827584" y="1628800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All of </a:t>
            </a:r>
            <a:r>
              <a:rPr lang="en-US" altLang="zh-CN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</a:t>
            </a: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datasets are </a:t>
            </a:r>
            <a:r>
              <a:rPr lang="en-US" altLang="zh-CN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interpolated into the same 1°×1° (360×181) grid resolution </a:t>
            </a: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using </a:t>
            </a:r>
            <a:r>
              <a:rPr lang="en-US" altLang="zh-CN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bilinear interpolation </a:t>
            </a: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method.</a:t>
            </a:r>
            <a:endParaRPr lang="en-US" altLang="zh-CN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27584" y="2420888"/>
            <a:ext cx="8316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</a:t>
            </a:r>
            <a:r>
              <a:rPr lang="en-US" altLang="zh-CN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linear trends in near surface </a:t>
            </a: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wind speed </a:t>
            </a:r>
            <a:r>
              <a:rPr lang="en-US" altLang="zh-CN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are estimated by the ordinary regression method</a:t>
            </a: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. </a:t>
            </a:r>
            <a:r>
              <a:rPr lang="en-US" altLang="zh-CN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Trends are calculated from the anomaly series (i.e., deviation from the 1980–2010 mean)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27584" y="3501008"/>
            <a:ext cx="7859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Empirical </a:t>
            </a:r>
            <a:r>
              <a:rPr lang="en-US" altLang="zh-CN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orthogonal function (EOF) analysis </a:t>
            </a: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is conducted on the wind speed trends </a:t>
            </a:r>
            <a:r>
              <a:rPr lang="en-US" altLang="zh-CN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(360×181) during 1980–2010 for the 8 reanalysis datasets (i.e. 360×181×8</a:t>
            </a: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), to assess the data discrepancies.</a:t>
            </a:r>
            <a:endParaRPr lang="en-US" altLang="zh-CN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7584" y="4654877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</a:t>
            </a:r>
            <a:r>
              <a:rPr lang="en-US" altLang="zh-CN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statistical significances of the trends </a:t>
            </a: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and correlations are </a:t>
            </a:r>
            <a:r>
              <a:rPr lang="en-US" altLang="zh-CN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tested by </a:t>
            </a: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Student’s t-test.</a:t>
            </a:r>
            <a:endParaRPr lang="en-US" altLang="zh-CN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518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2213992"/>
            <a:ext cx="8686800" cy="1143000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Result 1: Wind </a:t>
            </a:r>
            <a:r>
              <a:rPr lang="en-US" altLang="zh-CN" sz="28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speed trends in reanalysis </a:t>
            </a:r>
            <a:r>
              <a:rPr lang="en-US" altLang="zh-CN" sz="28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data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8643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1757</Words>
  <Application>Microsoft Office PowerPoint</Application>
  <PresentationFormat>全屏显示(4:3)</PresentationFormat>
  <Paragraphs>266</Paragraphs>
  <Slides>27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Office 主题</vt:lpstr>
      <vt:lpstr>Global Near-Surface Wind Speed Changes over the Last Decades Revealed by Global Reanalyses and CMIP6 Model Simulations</vt:lpstr>
      <vt:lpstr>Outline</vt:lpstr>
      <vt:lpstr>The importance of wind speed changes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Result 1: Wind speed trends in reanalysis data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Result 2: NWS trends in CMIP6 historical simulations</vt:lpstr>
      <vt:lpstr>PowerPoint 演示文稿</vt:lpstr>
      <vt:lpstr>PowerPoint 演示文稿</vt:lpstr>
      <vt:lpstr>PowerPoint 演示文稿</vt:lpstr>
      <vt:lpstr>Result 3: Possible causes of global NWS trends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Near-Surface Wind Speed Trends in Observation and CMIP6 Historical Simulation</dc:title>
  <dc:creator>kaiqiang deng</dc:creator>
  <cp:lastModifiedBy>kaiqiang deng</cp:lastModifiedBy>
  <cp:revision>234</cp:revision>
  <dcterms:created xsi:type="dcterms:W3CDTF">2020-02-11T13:18:06Z</dcterms:created>
  <dcterms:modified xsi:type="dcterms:W3CDTF">2020-04-30T15:55:03Z</dcterms:modified>
</cp:coreProperties>
</file>