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69" r:id="rId5"/>
    <p:sldId id="265" r:id="rId6"/>
    <p:sldId id="304" r:id="rId7"/>
    <p:sldId id="281" r:id="rId8"/>
    <p:sldId id="284" r:id="rId9"/>
    <p:sldId id="285" r:id="rId10"/>
    <p:sldId id="290" r:id="rId11"/>
    <p:sldId id="291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4" autoAdjust="0"/>
    <p:restoredTop sz="94600" autoAdjust="0"/>
  </p:normalViewPr>
  <p:slideViewPr>
    <p:cSldViewPr snapToGrid="0" snapToObjects="1">
      <p:cViewPr>
        <p:scale>
          <a:sx n="80" d="100"/>
          <a:sy n="80" d="100"/>
        </p:scale>
        <p:origin x="-677" y="-1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6023-A1A0-944D-B8CB-EEA05943C51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97664-56AD-7E4D-978B-97343F8D4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1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79CE-7A79-8A4D-9975-60069DC6CC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41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spc="1500" baseline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0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5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78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1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1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xmlns="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18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xmlns="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68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aphic 185">
            <a:extLst>
              <a:ext uri="{FF2B5EF4-FFF2-40B4-BE49-F238E27FC236}">
                <a16:creationId xmlns:a16="http://schemas.microsoft.com/office/drawing/2014/main" xmlns="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8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1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30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shg123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FD42BB-7C32-4489-9E99-AC089CC43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3453E-8D32-444E-BFAC-2464708F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0706" y="434788"/>
            <a:ext cx="4434302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/>
              <a:t>Artificial Water Reservoir Triggered Seismicity (RTS)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EDC659-EF87-7541-A661-91CA6A6BE4DF}"/>
              </a:ext>
            </a:extLst>
          </p:cNvPr>
          <p:cNvSpPr txBox="1"/>
          <p:nvPr/>
        </p:nvSpPr>
        <p:spPr>
          <a:xfrm>
            <a:off x="7773829" y="4546920"/>
            <a:ext cx="3923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Harsh K. Gupta</a:t>
            </a:r>
          </a:p>
          <a:p>
            <a:r>
              <a:rPr lang="en-US" dirty="0"/>
              <a:t>CSIR-National Geophysical Research Institute, </a:t>
            </a:r>
          </a:p>
          <a:p>
            <a:r>
              <a:rPr lang="en-US" dirty="0"/>
              <a:t>Seismology, </a:t>
            </a:r>
          </a:p>
          <a:p>
            <a:r>
              <a:rPr lang="en-US" dirty="0"/>
              <a:t>Hyderabad- 500007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(</a:t>
            </a:r>
            <a:r>
              <a:rPr lang="en-US" u="sng" dirty="0">
                <a:hlinkClick r:id="rId3"/>
              </a:rPr>
              <a:t>harshg123@gmail.com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4578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48" y="486771"/>
            <a:ext cx="8339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Koyna</a:t>
            </a:r>
            <a:r>
              <a:rPr lang="en-US" sz="3000" b="1" dirty="0">
                <a:solidFill>
                  <a:srgbClr val="C00000"/>
                </a:solidFill>
              </a:rPr>
              <a:t> International Workshop (Oct 14-16, 2017)</a:t>
            </a:r>
          </a:p>
        </p:txBody>
      </p:sp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2135561" y="1147078"/>
            <a:ext cx="6731779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THEMES</a:t>
            </a:r>
            <a:endParaRPr lang="en-US" dirty="0"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 Reservoir Triggered Seismicity in Koyna vis-à-vis Global Scenario</a:t>
            </a:r>
            <a:endParaRPr lang="en-US" dirty="0"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 Review of Pilot Borehole Operations and Associated Studies</a:t>
            </a:r>
            <a:endParaRPr lang="en-US" dirty="0"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 Design of Deep Borehole Observatory</a:t>
            </a:r>
            <a:endParaRPr lang="en-US" dirty="0"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 Key Knowledge Gaps: Areas for Further Work</a:t>
            </a:r>
            <a:endParaRPr lang="en-US" dirty="0"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 Field Visit to BGRL-</a:t>
            </a:r>
            <a:r>
              <a:rPr lang="en-US" dirty="0" err="1">
                <a:latin typeface="Cambria" pitchFamily="18" charset="0"/>
                <a:ea typeface="Times New Roman" pitchFamily="18" charset="0"/>
                <a:cs typeface="Calibri" pitchFamily="34" charset="0"/>
              </a:rPr>
              <a:t>MoES</a:t>
            </a: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>
                <a:latin typeface="Cambria" pitchFamily="18" charset="0"/>
                <a:ea typeface="Times New Roman" pitchFamily="18" charset="0"/>
                <a:cs typeface="Calibri" pitchFamily="34" charset="0"/>
              </a:rPr>
              <a:t>Karad</a:t>
            </a:r>
            <a:r>
              <a:rPr lang="en-US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 (Core Repository)	</a:t>
            </a:r>
            <a:endParaRPr lang="en-US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" name="Picture 4" descr="Group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0784" y="3357562"/>
            <a:ext cx="6667504" cy="33337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904312" y="1268760"/>
            <a:ext cx="0" cy="5328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76320" y="1412777"/>
            <a:ext cx="181492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India</a:t>
            </a:r>
          </a:p>
          <a:p>
            <a:r>
              <a:rPr lang="en-US" sz="2000" dirty="0"/>
              <a:t>Germany</a:t>
            </a:r>
          </a:p>
          <a:p>
            <a:r>
              <a:rPr lang="en-US" sz="2000" dirty="0"/>
              <a:t>USA</a:t>
            </a:r>
          </a:p>
          <a:p>
            <a:r>
              <a:rPr lang="en-US" sz="2000" dirty="0"/>
              <a:t>France</a:t>
            </a:r>
          </a:p>
          <a:p>
            <a:r>
              <a:rPr lang="en-US" sz="2000" dirty="0"/>
              <a:t>Italy</a:t>
            </a:r>
          </a:p>
          <a:p>
            <a:r>
              <a:rPr lang="en-US" sz="2000" dirty="0"/>
              <a:t>Canada</a:t>
            </a:r>
          </a:p>
          <a:p>
            <a:r>
              <a:rPr lang="en-US" sz="2000" dirty="0"/>
              <a:t>Czech Republic</a:t>
            </a:r>
          </a:p>
          <a:p>
            <a:r>
              <a:rPr lang="en-US" sz="2000" dirty="0"/>
              <a:t>Spain</a:t>
            </a:r>
          </a:p>
          <a:p>
            <a:r>
              <a:rPr lang="en-US" sz="2000" dirty="0"/>
              <a:t>South Korea</a:t>
            </a:r>
          </a:p>
          <a:p>
            <a:r>
              <a:rPr lang="en-US" sz="2000" dirty="0"/>
              <a:t>Switzerland</a:t>
            </a:r>
          </a:p>
          <a:p>
            <a:r>
              <a:rPr lang="en-US" sz="2000" dirty="0"/>
              <a:t>Japan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7773" y="5301208"/>
            <a:ext cx="139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Abroad: 20 </a:t>
            </a:r>
          </a:p>
          <a:p>
            <a:r>
              <a:rPr lang="en-US" sz="2000" dirty="0"/>
              <a:t>India: 45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048328" y="508518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864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8896" y="0"/>
            <a:ext cx="3762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71A56"/>
                </a:solidFill>
              </a:rPr>
              <a:t>Lessons so far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744" y="609600"/>
            <a:ext cx="89921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Granite-gneiss basement underlies ~1250 m Deccan Trap cover</a:t>
            </a:r>
          </a:p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Fault &amp; fracture zones with altered / secondary minerals</a:t>
            </a:r>
          </a:p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Lab tests show low and variable rock strength</a:t>
            </a:r>
          </a:p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Downhole logs constrain physico-mechanical properties to 3 km</a:t>
            </a:r>
          </a:p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Temperature; heat flow</a:t>
            </a:r>
          </a:p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First direct evidence for stress regime</a:t>
            </a:r>
          </a:p>
          <a:p>
            <a:pPr marL="313200" indent="-313200" algn="just">
              <a:spcBef>
                <a:spcPts val="600"/>
              </a:spcBef>
              <a:spcAft>
                <a:spcPts val="600"/>
              </a:spcAft>
              <a:buClr>
                <a:srgbClr val="C71A56"/>
              </a:buClr>
              <a:buFont typeface="Arial"/>
              <a:buChar char="•"/>
            </a:pPr>
            <a:r>
              <a:rPr lang="en-US" sz="3200" dirty="0"/>
              <a:t>Future monitoring plan and planning of ~ 7 km deep laboratory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573AF5-AA3D-174F-9D25-80508ACB5542}"/>
              </a:ext>
            </a:extLst>
          </p:cNvPr>
          <p:cNvSpPr txBox="1"/>
          <p:nvPr/>
        </p:nvSpPr>
        <p:spPr>
          <a:xfrm>
            <a:off x="13382445" y="59522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Koyna-D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5791200" y="39624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Thank you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Std" pitchFamily="50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8531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8B739-D827-1D4D-878C-00E63CE9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83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 300 sites globally where RTS has been observed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Earthquakes exceeding M 6 occurred at: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Hsingfengkiang</a:t>
            </a:r>
            <a:r>
              <a:rPr lang="en-US" dirty="0"/>
              <a:t>, China</a:t>
            </a:r>
          </a:p>
          <a:p>
            <a:pPr marL="0" indent="0">
              <a:buNone/>
            </a:pPr>
            <a:r>
              <a:rPr lang="en-US" dirty="0"/>
              <a:t>- Kariba, Zambia-Zimbabwe border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Kremasta</a:t>
            </a:r>
            <a:r>
              <a:rPr lang="en-US" dirty="0"/>
              <a:t>, Greece and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Koyna</a:t>
            </a:r>
            <a:r>
              <a:rPr lang="en-US" dirty="0"/>
              <a:t>, India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Koyna</a:t>
            </a:r>
            <a:r>
              <a:rPr lang="en-US" dirty="0"/>
              <a:t> 1967 M 6.3 is the largest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100 sites where earthquakes of M&gt;= 4 have occurred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928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352800" y="28194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</a:rPr>
              <a:t>Mogi’s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 classification of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foreshock-aftershock patterns</a:t>
            </a: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1" y="3666369"/>
            <a:ext cx="3429000" cy="28106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6096000" y="3666368"/>
            <a:ext cx="3733800" cy="2734432"/>
            <a:chOff x="240" y="624"/>
            <a:chExt cx="5184" cy="3360"/>
          </a:xfrm>
        </p:grpSpPr>
        <p:pic>
          <p:nvPicPr>
            <p:cNvPr id="5" name="Picture 1028" descr="Amib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768"/>
              <a:ext cx="4704" cy="30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6" name="Rectangle 1029"/>
            <p:cNvSpPr>
              <a:spLocks noChangeArrowheads="1"/>
            </p:cNvSpPr>
            <p:nvPr/>
          </p:nvSpPr>
          <p:spPr bwMode="auto">
            <a:xfrm>
              <a:off x="240" y="624"/>
              <a:ext cx="5184" cy="3360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ffectLst>
              <a:prstShdw prst="shdw17" dist="17961" dir="13500000">
                <a:srgbClr val="991F00"/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0" y="809617"/>
            <a:ext cx="7239001" cy="18158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Log N =a-b 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Largest aftershock to mainshock magnitude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Foreshock-aftershock pattern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Aftershock continue for a long time</a:t>
            </a:r>
            <a:endParaRPr lang="en-IN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1" y="93746"/>
            <a:ext cx="600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alibri"/>
              </a:rPr>
              <a:t>Common Characteristics of RTS</a:t>
            </a:r>
          </a:p>
        </p:txBody>
      </p:sp>
    </p:spTree>
    <p:extLst>
      <p:ext uri="{BB962C8B-B14F-4D97-AF65-F5344CB8AC3E}">
        <p14:creationId xmlns:p14="http://schemas.microsoft.com/office/powerpoint/2010/main" xmlns="" val="374907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386" y="462575"/>
            <a:ext cx="8382000" cy="612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LATUR Earthquake September 29, 1993 M 6.2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~ 300 km south-east of Koyna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~ 11000 human lives lost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Thrust Fault Focal Mechanism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Deccan Volcanic Province- basically thrust fault environment.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Koyna – left lateral strike slip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LATUR:  b value – 0.36; foreshock-aftershock pattern: Type I of Mogi’s model; earthquakes ceased to occur after a few months.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Largest aftershock – main-shock ratio: 0.6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9086" y="462575"/>
            <a:ext cx="2514600" cy="26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93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914400"/>
            <a:ext cx="69342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26243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329D7"/>
                </a:solidFill>
                <a:latin typeface="Bell MT" pitchFamily="18" charset="0"/>
              </a:rPr>
              <a:t>Seismicity of the </a:t>
            </a:r>
            <a:r>
              <a:rPr lang="en-US" b="1" dirty="0">
                <a:solidFill>
                  <a:srgbClr val="D329D7"/>
                </a:solidFill>
                <a:latin typeface="Bell MT" pitchFamily="18" charset="0"/>
                <a:cs typeface="Arial" pitchFamily="34" charset="0"/>
              </a:rPr>
              <a:t>Koyna-Warna region, </a:t>
            </a:r>
            <a:r>
              <a:rPr lang="en-US" b="1" dirty="0">
                <a:solidFill>
                  <a:srgbClr val="D329D7"/>
                </a:solidFill>
                <a:latin typeface="Bell MT" pitchFamily="18" charset="0"/>
              </a:rPr>
              <a:t>existing seismograph network</a:t>
            </a: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90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2057400" y="609600"/>
            <a:ext cx="8153400" cy="559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A UNIQUE  SITE  TO INVESTIGATE  RTS &amp; NEAR FIELD STUDY OF EARTQUAKES</a:t>
            </a:r>
          </a:p>
          <a:p>
            <a:pPr eaLnBrk="0" hangingPunct="0"/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  </a:t>
            </a:r>
            <a:endParaRPr lang="en-US" sz="1400" b="1" dirty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  <a:p>
            <a:pPr marL="514350" indent="-514350"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Earthquakes occur in a small area (20 km x 30 km)</a:t>
            </a:r>
          </a:p>
          <a:p>
            <a:pPr marL="514350" indent="-514350"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Shallow (2-9 km mostly)</a:t>
            </a:r>
          </a:p>
          <a:p>
            <a:pPr marL="514350" indent="-514350"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No other source within 50 km of Koyna Dam </a:t>
            </a:r>
          </a:p>
          <a:p>
            <a:pPr marL="514350" indent="-514350"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Accessible for experimentation</a:t>
            </a:r>
          </a:p>
          <a:p>
            <a:pPr marL="514350" indent="-514350" algn="just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Continued activity over the past 55 years as of 2017.</a:t>
            </a:r>
            <a:endParaRPr lang="en-US" sz="2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09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tyabrata\Downloads\tentative well schedu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52403"/>
            <a:ext cx="388620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8500" y="6248403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Well Configuration for the pilot boreholes 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Drilling to start by 30 November,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35092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RL-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544" y="980728"/>
            <a:ext cx="8208913" cy="5472608"/>
          </a:xfrm>
          <a:prstGeom prst="rect">
            <a:avLst/>
          </a:prstGeom>
        </p:spPr>
      </p:pic>
      <p:pic>
        <p:nvPicPr>
          <p:cNvPr id="10" name="Picture 9" descr="BGRL-1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9" t="20203" r="29166" b="11352"/>
          <a:stretch/>
        </p:blipFill>
        <p:spPr>
          <a:xfrm>
            <a:off x="7824192" y="404665"/>
            <a:ext cx="2592288" cy="2661465"/>
          </a:xfrm>
          <a:prstGeom prst="rect">
            <a:avLst/>
          </a:prstGeom>
        </p:spPr>
      </p:pic>
      <p:pic>
        <p:nvPicPr>
          <p:cNvPr id="5" name="Picture 4" descr="DSC0004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3" r="9071"/>
          <a:stretch/>
        </p:blipFill>
        <p:spPr>
          <a:xfrm>
            <a:off x="1847528" y="402416"/>
            <a:ext cx="2736304" cy="2594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4023" y="188641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504D"/>
                </a:solidFill>
              </a:rPr>
              <a:t>Drill rig</a:t>
            </a:r>
          </a:p>
        </p:txBody>
      </p:sp>
    </p:spTree>
    <p:extLst>
      <p:ext uri="{BB962C8B-B14F-4D97-AF65-F5344CB8AC3E}">
        <p14:creationId xmlns:p14="http://schemas.microsoft.com/office/powerpoint/2010/main" xmlns="" val="393016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1784" y="529516"/>
            <a:ext cx="396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71A56"/>
                </a:solidFill>
              </a:rPr>
              <a:t>Progress of drilling KFD-1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5364"/>
          <a:stretch>
            <a:fillRect/>
          </a:stretch>
        </p:blipFill>
        <p:spPr bwMode="auto">
          <a:xfrm>
            <a:off x="1809404" y="1302329"/>
            <a:ext cx="8643992" cy="50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719736" y="213285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538473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393</Words>
  <Application>Microsoft Macintosh PowerPoint</Application>
  <PresentationFormat>Custom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FunkyShapesVTI</vt:lpstr>
      <vt:lpstr>Artificial Water Reservoir Triggered Seismicity (RTS)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Water Reservoir Triggered Seismicity (RTS)</dc:title>
  <dc:creator>Harsh Gupta</dc:creator>
  <cp:lastModifiedBy>SAI KRISHANA</cp:lastModifiedBy>
  <cp:revision>2</cp:revision>
  <dcterms:created xsi:type="dcterms:W3CDTF">2020-04-29T07:35:15Z</dcterms:created>
  <dcterms:modified xsi:type="dcterms:W3CDTF">2020-05-03T15:22:50Z</dcterms:modified>
</cp:coreProperties>
</file>