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63" r:id="rId6"/>
    <p:sldId id="264" r:id="rId7"/>
    <p:sldId id="260" r:id="rId8"/>
    <p:sldId id="259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4"/>
    <a:srgbClr val="FFFFFF"/>
    <a:srgbClr val="0072CF"/>
    <a:srgbClr val="000BCF"/>
    <a:srgbClr val="000000"/>
    <a:srgbClr val="68A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5970"/>
  </p:normalViewPr>
  <p:slideViewPr>
    <p:cSldViewPr snapToGrid="0">
      <p:cViewPr varScale="1">
        <p:scale>
          <a:sx n="128" d="100"/>
          <a:sy n="128" d="100"/>
        </p:scale>
        <p:origin x="-2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C5BE-9BD1-49FC-838E-49599207D46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4C5E8-2AF3-49FD-9E39-50122889B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0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1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1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5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1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76" y="1879347"/>
            <a:ext cx="12192000" cy="3402772"/>
          </a:xfrm>
          <a:prstGeom prst="rect">
            <a:avLst/>
          </a:prstGeom>
          <a:solidFill>
            <a:srgbClr val="00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3" y="506543"/>
            <a:ext cx="3240000" cy="6735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282120"/>
            <a:ext cx="12192000" cy="583836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ubtitle 8"/>
          <p:cNvSpPr>
            <a:spLocks noGrp="1"/>
          </p:cNvSpPr>
          <p:nvPr>
            <p:ph type="subTitle" idx="4294967295"/>
          </p:nvPr>
        </p:nvSpPr>
        <p:spPr>
          <a:xfrm>
            <a:off x="541173" y="3213396"/>
            <a:ext cx="11107902" cy="503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l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5865955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7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24637"/>
          </a:xfrm>
          <a:prstGeom prst="rect">
            <a:avLst/>
          </a:prstGeom>
          <a:solidFill>
            <a:srgbClr val="00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919504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894" y="355288"/>
            <a:ext cx="11313757" cy="569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63894" y="1708151"/>
            <a:ext cx="1131375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altLang="en-US" dirty="0"/>
              <a:t>Click to add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5" y="6233465"/>
            <a:ext cx="2340000" cy="4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2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0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397670" y="1974621"/>
            <a:ext cx="11107902" cy="10823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GB" altLang="zh-CN" sz="3600" b="1" dirty="0">
                <a:solidFill>
                  <a:schemeClr val="bg1"/>
                </a:solidFill>
                <a:latin typeface="+mn-lt"/>
              </a:rPr>
              <a:t>Reducing uncertainty in emission estimates using perturbed emissions ensembles and novel observations: A focus on Beijing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865955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" descr="Division name appears here"/>
          <p:cNvSpPr txBox="1">
            <a:spLocks/>
          </p:cNvSpPr>
          <p:nvPr/>
        </p:nvSpPr>
        <p:spPr>
          <a:xfrm>
            <a:off x="397670" y="3801015"/>
            <a:ext cx="11650827" cy="133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zh-CN" sz="1400" b="0" dirty="0"/>
              <a:t>Le Yuan</a:t>
            </a:r>
            <a:r>
              <a:rPr lang="en-US" altLang="zh-CN" sz="1400" b="0" baseline="30000" dirty="0"/>
              <a:t>1</a:t>
            </a:r>
            <a:r>
              <a:rPr lang="en-GB" altLang="zh-CN" sz="1400" b="0" dirty="0"/>
              <a:t>, David Carruthers</a:t>
            </a:r>
            <a:r>
              <a:rPr lang="en-US" altLang="zh-CN" sz="1400" b="0" baseline="30000" dirty="0"/>
              <a:t>2</a:t>
            </a:r>
            <a:r>
              <a:rPr lang="en-GB" altLang="zh-CN" sz="1400" b="0" dirty="0"/>
              <a:t>, Christina Hood</a:t>
            </a:r>
            <a:r>
              <a:rPr lang="en-US" altLang="zh-CN" sz="1400" b="0" baseline="30000" dirty="0"/>
              <a:t>2</a:t>
            </a:r>
            <a:r>
              <a:rPr lang="en-GB" altLang="zh-CN" sz="1400" b="0" dirty="0"/>
              <a:t>, Roderic L. Jones</a:t>
            </a:r>
            <a:r>
              <a:rPr lang="en-US" altLang="zh-CN" sz="1400" b="0" baseline="30000" dirty="0"/>
              <a:t>1</a:t>
            </a:r>
            <a:r>
              <a:rPr lang="en-GB" altLang="zh-CN" sz="1400" b="0" dirty="0"/>
              <a:t>, Olalekan A.M. Popoola</a:t>
            </a:r>
            <a:r>
              <a:rPr lang="en-US" altLang="zh-CN" sz="1400" b="0" baseline="30000" dirty="0"/>
              <a:t>1</a:t>
            </a:r>
            <a:r>
              <a:rPr lang="en-GB" altLang="zh-CN" sz="1400" b="0" dirty="0"/>
              <a:t>, Jenny Stocker</a:t>
            </a:r>
            <a:r>
              <a:rPr lang="en-US" altLang="zh-CN" sz="1400" b="0" baseline="30000" dirty="0"/>
              <a:t>2</a:t>
            </a:r>
            <a:r>
              <a:rPr lang="en-GB" altLang="zh-CN" sz="1400" b="0" dirty="0"/>
              <a:t>,</a:t>
            </a:r>
            <a:r>
              <a:rPr lang="zh-CN" altLang="en-US" sz="1400" b="0" dirty="0"/>
              <a:t> </a:t>
            </a:r>
            <a:r>
              <a:rPr lang="en-GB" altLang="zh-CN" sz="1400" b="0" dirty="0"/>
              <a:t>Alexander T. Archibald</a:t>
            </a:r>
            <a:r>
              <a:rPr lang="en-US" altLang="zh-CN" sz="1400" b="0" baseline="30000" dirty="0"/>
              <a:t>1</a:t>
            </a:r>
            <a:r>
              <a:rPr lang="en-GB" altLang="zh-CN" sz="1400" b="0" baseline="30000" dirty="0"/>
              <a:t>,3</a:t>
            </a:r>
          </a:p>
          <a:p>
            <a:pPr algn="just"/>
            <a:endParaRPr lang="en-GB" sz="1200" b="0" baseline="30000" dirty="0"/>
          </a:p>
          <a:p>
            <a:pPr algn="just"/>
            <a:r>
              <a:rPr lang="en-GB" sz="1200" b="0" baseline="30000" dirty="0"/>
              <a:t>1</a:t>
            </a:r>
            <a:r>
              <a:rPr lang="en-GB" altLang="zh-CN" sz="1200" b="0" dirty="0"/>
              <a:t>Department of Chemistry, University of Cambridge, UK</a:t>
            </a:r>
          </a:p>
          <a:p>
            <a:pPr algn="just"/>
            <a:r>
              <a:rPr lang="en-GB" altLang="zh-CN" sz="1200" b="0" baseline="30000" dirty="0"/>
              <a:t>2</a:t>
            </a:r>
            <a:r>
              <a:rPr lang="en-GB" altLang="zh-CN" sz="1200" b="0" dirty="0"/>
              <a:t>Cambridge Environmental Research Consultants, Cambridge, UK</a:t>
            </a:r>
          </a:p>
          <a:p>
            <a:pPr algn="just"/>
            <a:r>
              <a:rPr lang="en-GB" altLang="zh-CN" sz="1200" b="0" baseline="30000" dirty="0"/>
              <a:t>3</a:t>
            </a:r>
            <a:r>
              <a:rPr lang="en-GB" altLang="zh-CN" sz="1200" b="0" dirty="0"/>
              <a:t>National Centre for Atmospheric Science, UK</a:t>
            </a:r>
          </a:p>
          <a:p>
            <a:pPr algn="just"/>
            <a:endParaRPr lang="en-US" sz="1400" b="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DEC105-B282-FB47-AE82-51D9290C665B}"/>
              </a:ext>
            </a:extLst>
          </p:cNvPr>
          <p:cNvSpPr/>
          <p:nvPr/>
        </p:nvSpPr>
        <p:spPr>
          <a:xfrm>
            <a:off x="5424874" y="5425974"/>
            <a:ext cx="1053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04/05/2020</a:t>
            </a:r>
          </a:p>
        </p:txBody>
      </p:sp>
      <p:pic>
        <p:nvPicPr>
          <p:cNvPr id="7" name="图片 6" descr="图片包含 游戏机, 画&#10;&#10;描述已自动生成">
            <a:extLst>
              <a:ext uri="{FF2B5EF4-FFF2-40B4-BE49-F238E27FC236}">
                <a16:creationId xmlns:a16="http://schemas.microsoft.com/office/drawing/2014/main" id="{13C155C9-AC43-5543-913F-9230683C6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72" y="6204404"/>
            <a:ext cx="1219200" cy="4191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EE7D383-BCB6-7B44-899A-4C0032470412}"/>
              </a:ext>
            </a:extLst>
          </p:cNvPr>
          <p:cNvSpPr txBox="1"/>
          <p:nvPr/>
        </p:nvSpPr>
        <p:spPr>
          <a:xfrm>
            <a:off x="10800220" y="6607089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accent1">
                    <a:lumMod val="50000"/>
                  </a:schemeClr>
                </a:solidFill>
              </a:rPr>
              <a:t>ly299@cam.ac.uk</a:t>
            </a:r>
            <a:endParaRPr kumimoji="1" lang="zh-CN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7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3" y="1281111"/>
            <a:ext cx="11313757" cy="4067175"/>
          </a:xfrm>
        </p:spPr>
        <p:txBody>
          <a:bodyPr/>
          <a:lstStyle/>
          <a:p>
            <a:r>
              <a:rPr lang="en-GB" sz="2400" b="1" dirty="0"/>
              <a:t>Why are there </a:t>
            </a:r>
            <a:r>
              <a:rPr lang="en-GB" altLang="zh-CN" sz="2400" b="1" dirty="0"/>
              <a:t>uncertainties in emissions inventories? </a:t>
            </a:r>
            <a:endParaRPr lang="en-GB" sz="2400" b="1" dirty="0"/>
          </a:p>
          <a:p>
            <a:pPr lvl="1"/>
            <a:r>
              <a:rPr lang="en-GB" sz="2000" dirty="0"/>
              <a:t>Inherent uncertainties, e.g. input data, spatial proxies</a:t>
            </a:r>
          </a:p>
          <a:p>
            <a:pPr lvl="1"/>
            <a:r>
              <a:rPr lang="en-GB" sz="2000" dirty="0"/>
              <a:t>Uncertainties in emission trends, particularly in regions undergoing rapid changes</a:t>
            </a:r>
          </a:p>
          <a:p>
            <a:pPr lvl="1"/>
            <a:endParaRPr lang="en-GB" altLang="zh-CN" sz="2400" b="1" dirty="0"/>
          </a:p>
          <a:p>
            <a:r>
              <a:rPr lang="en-GB" altLang="zh-CN" sz="2400" b="1" dirty="0"/>
              <a:t>Why is reducing such uncertainties important?</a:t>
            </a:r>
          </a:p>
          <a:p>
            <a:pPr marL="457200" lvl="1" indent="0">
              <a:buNone/>
            </a:pPr>
            <a:r>
              <a:rPr lang="en-GB" sz="2000" dirty="0"/>
              <a:t>Uncertainties in emissions → uncertainties in air quality simulations → uncertainties in health/policy impact assessments</a:t>
            </a:r>
          </a:p>
          <a:p>
            <a:pPr indent="-228600"/>
            <a:endParaRPr lang="en-GB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40DD99-0EA8-F843-9672-9F26AFFD5CE4}"/>
              </a:ext>
            </a:extLst>
          </p:cNvPr>
          <p:cNvSpPr txBox="1"/>
          <p:nvPr/>
        </p:nvSpPr>
        <p:spPr>
          <a:xfrm>
            <a:off x="10732168" y="6519297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bg1"/>
                </a:solidFill>
              </a:rPr>
              <a:t>ly299@cam.ac.uk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506EDA10-B692-2740-8199-FB5609D47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20" y="6148969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3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D2A5FFC-3106-C74C-A85E-7B5E61F7D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GB" altLang="zh-CN" sz="3200" dirty="0">
                <a:latin typeface="+mn-lt"/>
              </a:rPr>
              <a:t>What is a </a:t>
            </a:r>
            <a:r>
              <a:rPr lang="en-GB" altLang="zh-CN" sz="3200" dirty="0">
                <a:latin typeface="+mn-lt"/>
              </a:rPr>
              <a:t>perturbed emissions ensemble (PEE)?</a:t>
            </a:r>
            <a:r>
              <a:rPr kumimoji="1" lang="en-GB" altLang="zh-CN" sz="3200" dirty="0">
                <a:latin typeface="+mn-lt"/>
              </a:rPr>
              <a:t> </a:t>
            </a:r>
            <a:endParaRPr kumimoji="1" lang="zh-CN" altLang="en-US" sz="3200" dirty="0">
              <a:latin typeface="+mn-lt"/>
            </a:endParaRPr>
          </a:p>
        </p:txBody>
      </p:sp>
      <p:graphicFrame>
        <p:nvGraphicFramePr>
          <p:cNvPr id="16" name="内容占位符 15">
            <a:extLst>
              <a:ext uri="{FF2B5EF4-FFF2-40B4-BE49-F238E27FC236}">
                <a16:creationId xmlns:a16="http://schemas.microsoft.com/office/drawing/2014/main" id="{F3AE5BF0-B545-7F43-A708-821101215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30022"/>
              </p:ext>
            </p:extLst>
          </p:nvPr>
        </p:nvGraphicFramePr>
        <p:xfrm>
          <a:off x="4452080" y="1379095"/>
          <a:ext cx="7346048" cy="4631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0712">
                  <a:extLst>
                    <a:ext uri="{9D8B030D-6E8A-4147-A177-3AD203B41FA5}">
                      <a16:colId xmlns:a16="http://schemas.microsoft.com/office/drawing/2014/main" val="1147626709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309083898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3746132686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4200652237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1422230614"/>
                    </a:ext>
                  </a:extLst>
                </a:gridCol>
              </a:tblGrid>
              <a:tr h="2573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Parameter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Initial PEE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Optimised PEE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807249"/>
                  </a:ext>
                </a:extLst>
              </a:tr>
              <a:tr h="2573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Min.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Max.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Min.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Max.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2534056506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Industry sector ground level CO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0.3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1.8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1.8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476626137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Industry sector elevated CO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0.3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679664759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Power sector CO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0.2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2148026039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Power sector CO emissions below 150 m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1.8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568568658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Power sector CO emissions upper 150 m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1.8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2399785684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Residential sector CO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0.3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061597688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Transport sector CO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2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631864326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Industry sector, ground level 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1.6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0.05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1.6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2505910561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Industry sector, elevated 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0.05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559057252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Power sector 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0.2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586953763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Power sector 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 below 150 m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0.05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1.6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928238820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Power sector 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 upper 150 m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NA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0.05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1.6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2457264658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Residential sector 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0.05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221197386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Transport sector 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*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2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0.05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1.5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851428928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Transport sector night-time 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</a:t>
                      </a:r>
                      <a:r>
                        <a:rPr lang="en-GB" sz="1600" b="0" kern="100" baseline="30000" dirty="0">
                          <a:effectLst/>
                        </a:rPr>
                        <a:t>✦</a:t>
                      </a:r>
                      <a:endParaRPr lang="zh-CN" sz="1600" b="0" kern="100" baseline="300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0.5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0.3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3382820226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Transport sector night-time NO</a:t>
                      </a:r>
                      <a:r>
                        <a:rPr lang="en-GB" sz="1600" b="0" kern="100" baseline="-25000" dirty="0">
                          <a:effectLst/>
                        </a:rPr>
                        <a:t>X</a:t>
                      </a:r>
                      <a:r>
                        <a:rPr lang="en-GB" sz="1600" b="0" kern="100" dirty="0">
                          <a:effectLst/>
                        </a:rPr>
                        <a:t> emissions</a:t>
                      </a:r>
                      <a:r>
                        <a:rPr lang="en-GB" altLang="zh-CN" sz="1600" b="0" kern="100" baseline="30000" dirty="0">
                          <a:effectLst/>
                        </a:rPr>
                        <a:t>✦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0.4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</a:rPr>
                        <a:t>0.1</a:t>
                      </a:r>
                      <a:endParaRPr lang="zh-CN" sz="1600" b="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</a:rPr>
                        <a:t>0.3</a:t>
                      </a:r>
                      <a:endParaRPr lang="zh-CN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 anchor="ctr"/>
                </a:tc>
                <a:extLst>
                  <a:ext uri="{0D108BD9-81ED-4DB2-BD59-A6C34878D82A}">
                    <a16:rowId xmlns:a16="http://schemas.microsoft.com/office/drawing/2014/main" val="2957270354"/>
                  </a:ext>
                </a:extLst>
              </a:tr>
            </a:tbl>
          </a:graphicData>
        </a:graphic>
      </p:graphicFrame>
      <p:sp>
        <p:nvSpPr>
          <p:cNvPr id="7" name="页外连接符 6">
            <a:extLst>
              <a:ext uri="{FF2B5EF4-FFF2-40B4-BE49-F238E27FC236}">
                <a16:creationId xmlns:a16="http://schemas.microsoft.com/office/drawing/2014/main" id="{AE3ED8D4-1F1F-AE4C-8E77-307E7B3B3D9E}"/>
              </a:ext>
            </a:extLst>
          </p:cNvPr>
          <p:cNvSpPr/>
          <p:nvPr/>
        </p:nvSpPr>
        <p:spPr>
          <a:xfrm>
            <a:off x="363895" y="1454045"/>
            <a:ext cx="3518558" cy="140907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GB" altLang="zh-CN" dirty="0"/>
          </a:p>
          <a:p>
            <a:endParaRPr kumimoji="1" lang="en-GB" altLang="zh-CN" dirty="0"/>
          </a:p>
          <a:p>
            <a:pPr algn="ctr"/>
            <a:r>
              <a:rPr kumimoji="1" lang="en-GB" altLang="zh-CN" sz="2000" dirty="0"/>
              <a:t>Determine emission parameters and their uncertainty ranges (via expert elicitation)</a:t>
            </a:r>
          </a:p>
          <a:p>
            <a:r>
              <a:rPr kumimoji="1" lang="en-GB" altLang="zh-CN" dirty="0"/>
              <a:t> </a:t>
            </a:r>
          </a:p>
          <a:p>
            <a:pPr algn="ctr"/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9C0220-9BCC-C447-AC7C-D1F1C1A4841D}"/>
              </a:ext>
            </a:extLst>
          </p:cNvPr>
          <p:cNvSpPr txBox="1"/>
          <p:nvPr/>
        </p:nvSpPr>
        <p:spPr>
          <a:xfrm>
            <a:off x="10732168" y="6519297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bg1"/>
                </a:solidFill>
              </a:rPr>
              <a:t>ly299@cam.ac.uk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3A4E90-99D7-A04C-B4F3-C758269CB797}"/>
              </a:ext>
            </a:extLst>
          </p:cNvPr>
          <p:cNvSpPr txBox="1"/>
          <p:nvPr/>
        </p:nvSpPr>
        <p:spPr>
          <a:xfrm>
            <a:off x="1055030" y="5495236"/>
            <a:ext cx="391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600" baseline="300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kumimoji="1" lang="en-GB" altLang="zh-CN" sz="1600" dirty="0">
                <a:solidFill>
                  <a:schemeClr val="accent1">
                    <a:lumMod val="50000"/>
                  </a:schemeClr>
                </a:solidFill>
              </a:rPr>
              <a:t>Defined relative to the base emissions</a:t>
            </a:r>
          </a:p>
          <a:p>
            <a:r>
              <a:rPr lang="en-GB" altLang="zh-CN" sz="1400" kern="100" baseline="30000" dirty="0">
                <a:solidFill>
                  <a:schemeClr val="accent1">
                    <a:lumMod val="50000"/>
                  </a:schemeClr>
                </a:solidFill>
              </a:rPr>
              <a:t>✦</a:t>
            </a:r>
            <a:r>
              <a:rPr kumimoji="1" lang="en-GB" altLang="zh-CN" sz="1600" dirty="0">
                <a:solidFill>
                  <a:schemeClr val="accent1">
                    <a:lumMod val="50000"/>
                  </a:schemeClr>
                </a:solidFill>
              </a:rPr>
              <a:t>Defined as fraction of the daily total</a:t>
            </a:r>
            <a:endParaRPr kumimoji="1"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7D4AE0DD-1DFC-674A-AD65-5C6A164FA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20" y="6148969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地图上有字&#10;&#10;描述已自动生成">
            <a:extLst>
              <a:ext uri="{FF2B5EF4-FFF2-40B4-BE49-F238E27FC236}">
                <a16:creationId xmlns:a16="http://schemas.microsoft.com/office/drawing/2014/main" id="{0E02C327-C32D-FB49-A495-1801A682F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90" y="1253369"/>
            <a:ext cx="5035689" cy="4832638"/>
          </a:xfr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D2A5FFC-3106-C74C-A85E-7B5E61F7D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GB" altLang="zh-CN" sz="3200" dirty="0">
                <a:latin typeface="+mn-lt"/>
              </a:rPr>
              <a:t>What is a </a:t>
            </a:r>
            <a:r>
              <a:rPr lang="en-GB" altLang="zh-CN" sz="3200" dirty="0">
                <a:latin typeface="+mn-lt"/>
              </a:rPr>
              <a:t>perturbed emissions ensemble (PEE)?</a:t>
            </a:r>
            <a:r>
              <a:rPr kumimoji="1" lang="en-GB" altLang="zh-CN" sz="3200" dirty="0">
                <a:latin typeface="+mn-lt"/>
              </a:rPr>
              <a:t> </a:t>
            </a:r>
            <a:endParaRPr kumimoji="1" lang="zh-CN" altLang="en-US" sz="3200" dirty="0">
              <a:latin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47F0554-DE1D-2E49-892C-CE186B182189}"/>
              </a:ext>
            </a:extLst>
          </p:cNvPr>
          <p:cNvGrpSpPr/>
          <p:nvPr/>
        </p:nvGrpSpPr>
        <p:grpSpPr>
          <a:xfrm>
            <a:off x="363894" y="1454045"/>
            <a:ext cx="3518559" cy="2992230"/>
            <a:chOff x="363894" y="1364104"/>
            <a:chExt cx="3518559" cy="2992230"/>
          </a:xfrm>
        </p:grpSpPr>
        <p:sp>
          <p:nvSpPr>
            <p:cNvPr id="7" name="页外连接符 6">
              <a:extLst>
                <a:ext uri="{FF2B5EF4-FFF2-40B4-BE49-F238E27FC236}">
                  <a16:creationId xmlns:a16="http://schemas.microsoft.com/office/drawing/2014/main" id="{AE3ED8D4-1F1F-AE4C-8E77-307E7B3B3D9E}"/>
                </a:ext>
              </a:extLst>
            </p:cNvPr>
            <p:cNvSpPr/>
            <p:nvPr/>
          </p:nvSpPr>
          <p:spPr>
            <a:xfrm>
              <a:off x="363895" y="1364104"/>
              <a:ext cx="3518558" cy="140907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GB" altLang="zh-CN" dirty="0"/>
            </a:p>
            <a:p>
              <a:endParaRPr kumimoji="1" lang="en-GB" altLang="zh-CN" dirty="0"/>
            </a:p>
            <a:p>
              <a:pPr algn="ctr"/>
              <a:r>
                <a:rPr kumimoji="1" lang="en-GB" altLang="zh-CN" sz="2000" dirty="0"/>
                <a:t>Determine emission parameters and their uncertainty ranges (via expert elicitation)</a:t>
              </a:r>
            </a:p>
            <a:p>
              <a:r>
                <a:rPr kumimoji="1" lang="en-GB" altLang="zh-CN" dirty="0"/>
                <a:t> </a:t>
              </a:r>
            </a:p>
            <a:p>
              <a:pPr algn="ctr"/>
              <a:endParaRPr kumimoji="1" lang="zh-CN" altLang="en-US" dirty="0"/>
            </a:p>
          </p:txBody>
        </p:sp>
        <p:sp>
          <p:nvSpPr>
            <p:cNvPr id="10" name="页外连接符 9">
              <a:extLst>
                <a:ext uri="{FF2B5EF4-FFF2-40B4-BE49-F238E27FC236}">
                  <a16:creationId xmlns:a16="http://schemas.microsoft.com/office/drawing/2014/main" id="{4AE9DA41-4BE7-654F-B832-7666B368387E}"/>
                </a:ext>
              </a:extLst>
            </p:cNvPr>
            <p:cNvSpPr/>
            <p:nvPr/>
          </p:nvSpPr>
          <p:spPr>
            <a:xfrm>
              <a:off x="363894" y="2947259"/>
              <a:ext cx="3518558" cy="140907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GB" altLang="zh-CN" dirty="0"/>
            </a:p>
            <a:p>
              <a:endParaRPr kumimoji="1" lang="en-GB" altLang="zh-CN" dirty="0"/>
            </a:p>
            <a:p>
              <a:pPr algn="ctr"/>
              <a:r>
                <a:rPr kumimoji="1" lang="en-GB" altLang="zh-CN" sz="2000" dirty="0"/>
                <a:t>Sample the parameter space (e.g. using maximin Latin hypercube design)</a:t>
              </a:r>
            </a:p>
            <a:p>
              <a:r>
                <a:rPr kumimoji="1" lang="en-GB" altLang="zh-CN" dirty="0"/>
                <a:t> </a:t>
              </a:r>
            </a:p>
            <a:p>
              <a:pPr algn="ctr"/>
              <a:endParaRPr kumimoji="1"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A86E5E7-4EAC-F847-BD06-E6E589FEA3BD}"/>
              </a:ext>
            </a:extLst>
          </p:cNvPr>
          <p:cNvSpPr txBox="1"/>
          <p:nvPr/>
        </p:nvSpPr>
        <p:spPr>
          <a:xfrm>
            <a:off x="10732168" y="6519297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bg1"/>
                </a:solidFill>
              </a:rPr>
              <a:t>ly299@cam.ac.uk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1" name="图片 10" descr="图片包含 游戏机, 画&#10;&#10;描述已自动生成">
            <a:extLst>
              <a:ext uri="{FF2B5EF4-FFF2-40B4-BE49-F238E27FC236}">
                <a16:creationId xmlns:a16="http://schemas.microsoft.com/office/drawing/2014/main" id="{A3329BB7-BB3C-1444-A1F9-DB0BC0F06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20" y="6148969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0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410A29A-830B-3C45-8EA5-B6E6FE9D6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GB" altLang="zh-CN" sz="3200" dirty="0">
                <a:latin typeface="+mn-lt"/>
              </a:rPr>
              <a:t>What is a </a:t>
            </a:r>
            <a:r>
              <a:rPr lang="en-GB" altLang="zh-CN" sz="3200" dirty="0">
                <a:latin typeface="+mn-lt"/>
              </a:rPr>
              <a:t>perturbed emissions ensemble (PEE)?</a:t>
            </a:r>
            <a:r>
              <a:rPr kumimoji="1" lang="en-GB" altLang="zh-CN" sz="3200" dirty="0">
                <a:latin typeface="+mn-lt"/>
              </a:rPr>
              <a:t> </a:t>
            </a:r>
            <a:endParaRPr kumimoji="1" lang="zh-CN" altLang="en-US" sz="3200" dirty="0">
              <a:latin typeface="+mn-lt"/>
            </a:endParaRPr>
          </a:p>
          <a:p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CAD00AD-0CFA-C349-9BFF-BEF59D99F053}"/>
              </a:ext>
            </a:extLst>
          </p:cNvPr>
          <p:cNvGrpSpPr/>
          <p:nvPr/>
        </p:nvGrpSpPr>
        <p:grpSpPr>
          <a:xfrm>
            <a:off x="363894" y="1454045"/>
            <a:ext cx="3518559" cy="4575385"/>
            <a:chOff x="363894" y="1364104"/>
            <a:chExt cx="3518559" cy="4575385"/>
          </a:xfrm>
        </p:grpSpPr>
        <p:sp>
          <p:nvSpPr>
            <p:cNvPr id="5" name="页外连接符 4">
              <a:extLst>
                <a:ext uri="{FF2B5EF4-FFF2-40B4-BE49-F238E27FC236}">
                  <a16:creationId xmlns:a16="http://schemas.microsoft.com/office/drawing/2014/main" id="{006D7822-CCDB-8547-A4AA-63E32A1B0009}"/>
                </a:ext>
              </a:extLst>
            </p:cNvPr>
            <p:cNvSpPr/>
            <p:nvPr/>
          </p:nvSpPr>
          <p:spPr>
            <a:xfrm>
              <a:off x="363895" y="1364104"/>
              <a:ext cx="3518558" cy="140907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GB" altLang="zh-CN" dirty="0"/>
            </a:p>
            <a:p>
              <a:endParaRPr kumimoji="1" lang="en-GB" altLang="zh-CN" dirty="0"/>
            </a:p>
            <a:p>
              <a:pPr algn="ctr"/>
              <a:r>
                <a:rPr kumimoji="1" lang="en-GB" altLang="zh-CN" sz="2000" dirty="0"/>
                <a:t>Determine emission parameters and their uncertainty ranges (via expert elicitation)</a:t>
              </a:r>
            </a:p>
            <a:p>
              <a:r>
                <a:rPr kumimoji="1" lang="en-GB" altLang="zh-CN" dirty="0"/>
                <a:t> </a:t>
              </a:r>
            </a:p>
            <a:p>
              <a:pPr algn="ctr"/>
              <a:endParaRPr kumimoji="1" lang="zh-CN" altLang="en-US" dirty="0"/>
            </a:p>
          </p:txBody>
        </p:sp>
        <p:sp>
          <p:nvSpPr>
            <p:cNvPr id="6" name="页外连接符 5">
              <a:extLst>
                <a:ext uri="{FF2B5EF4-FFF2-40B4-BE49-F238E27FC236}">
                  <a16:creationId xmlns:a16="http://schemas.microsoft.com/office/drawing/2014/main" id="{E39D99D9-FC40-CD48-BDFD-C96D58D52C8A}"/>
                </a:ext>
              </a:extLst>
            </p:cNvPr>
            <p:cNvSpPr/>
            <p:nvPr/>
          </p:nvSpPr>
          <p:spPr>
            <a:xfrm>
              <a:off x="363894" y="2947259"/>
              <a:ext cx="3518558" cy="140907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GB" altLang="zh-CN" dirty="0"/>
            </a:p>
            <a:p>
              <a:endParaRPr kumimoji="1" lang="en-GB" altLang="zh-CN" dirty="0"/>
            </a:p>
            <a:p>
              <a:pPr algn="ctr"/>
              <a:r>
                <a:rPr kumimoji="1" lang="en-GB" altLang="zh-CN" sz="2000" dirty="0"/>
                <a:t>Sample the parameter space (e.g. using maximin Latin hypercube design)</a:t>
              </a:r>
            </a:p>
            <a:p>
              <a:r>
                <a:rPr kumimoji="1" lang="en-GB" altLang="zh-CN" dirty="0"/>
                <a:t> </a:t>
              </a:r>
            </a:p>
            <a:p>
              <a:pPr algn="ctr"/>
              <a:endParaRPr kumimoji="1" lang="zh-CN" altLang="en-US" dirty="0"/>
            </a:p>
          </p:txBody>
        </p:sp>
        <p:sp>
          <p:nvSpPr>
            <p:cNvPr id="7" name="页外连接符 6">
              <a:extLst>
                <a:ext uri="{FF2B5EF4-FFF2-40B4-BE49-F238E27FC236}">
                  <a16:creationId xmlns:a16="http://schemas.microsoft.com/office/drawing/2014/main" id="{BF84E31F-F6FD-A343-99D8-FB3505A50B4C}"/>
                </a:ext>
              </a:extLst>
            </p:cNvPr>
            <p:cNvSpPr/>
            <p:nvPr/>
          </p:nvSpPr>
          <p:spPr>
            <a:xfrm>
              <a:off x="363894" y="4530414"/>
              <a:ext cx="3518558" cy="140907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GB" altLang="zh-CN" dirty="0"/>
            </a:p>
            <a:p>
              <a:endParaRPr kumimoji="1" lang="en-GB" altLang="zh-CN" dirty="0"/>
            </a:p>
            <a:p>
              <a:pPr algn="ctr"/>
              <a:r>
                <a:rPr kumimoji="1" lang="en-GB" altLang="zh-CN" sz="2000" dirty="0"/>
                <a:t>Input the perturbed emissions inventories to an air quality model</a:t>
              </a:r>
            </a:p>
            <a:p>
              <a:r>
                <a:rPr kumimoji="1" lang="en-GB" altLang="zh-CN" dirty="0"/>
                <a:t> </a:t>
              </a:r>
            </a:p>
            <a:p>
              <a:pPr algn="ctr"/>
              <a:endParaRPr kumimoji="1" lang="zh-CN" altLang="en-US" dirty="0"/>
            </a:p>
          </p:txBody>
        </p:sp>
      </p:grp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256ECEE9-E7C8-2245-ABD2-EAA2CB4E8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52" y="1721338"/>
            <a:ext cx="8321741" cy="4559284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2C355D-00D7-544B-A709-AB3BEEFAE51D}"/>
              </a:ext>
            </a:extLst>
          </p:cNvPr>
          <p:cNvSpPr txBox="1"/>
          <p:nvPr/>
        </p:nvSpPr>
        <p:spPr>
          <a:xfrm>
            <a:off x="10732168" y="6519297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bg1"/>
                </a:solidFill>
              </a:rPr>
              <a:t>ly299@cam.ac.uk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9" name="图片 8" descr="图片包含 游戏机, 画&#10;&#10;描述已自动生成">
            <a:extLst>
              <a:ext uri="{FF2B5EF4-FFF2-40B4-BE49-F238E27FC236}">
                <a16:creationId xmlns:a16="http://schemas.microsoft.com/office/drawing/2014/main" id="{64F65FC7-962C-F44C-ABF3-40E3B5E64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20" y="6148969"/>
            <a:ext cx="1219200" cy="419100"/>
          </a:xfrm>
          <a:prstGeom prst="rect">
            <a:avLst/>
          </a:prstGeom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B23B417-C8D7-F14A-86F7-029744F22F06}"/>
              </a:ext>
            </a:extLst>
          </p:cNvPr>
          <p:cNvCxnSpPr>
            <a:cxnSpLocks/>
          </p:cNvCxnSpPr>
          <p:nvPr/>
        </p:nvCxnSpPr>
        <p:spPr>
          <a:xfrm flipV="1">
            <a:off x="10735980" y="3429001"/>
            <a:ext cx="0" cy="238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6EA8791-FC21-5D4C-B099-5A3929BDABB4}"/>
              </a:ext>
            </a:extLst>
          </p:cNvPr>
          <p:cNvSpPr txBox="1"/>
          <p:nvPr/>
        </p:nvSpPr>
        <p:spPr>
          <a:xfrm>
            <a:off x="10290773" y="3603237"/>
            <a:ext cx="190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200" dirty="0">
                <a:solidFill>
                  <a:srgbClr val="FF0000"/>
                </a:solidFill>
              </a:rPr>
              <a:t>Base emissions</a:t>
            </a:r>
            <a:endParaRPr kumimoji="1"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9313B5F0-6557-9343-A892-EE01CCB18DD8}"/>
              </a:ext>
            </a:extLst>
          </p:cNvPr>
          <p:cNvCxnSpPr>
            <a:cxnSpLocks/>
          </p:cNvCxnSpPr>
          <p:nvPr/>
        </p:nvCxnSpPr>
        <p:spPr>
          <a:xfrm>
            <a:off x="10824981" y="3860407"/>
            <a:ext cx="2939" cy="231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9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747716B-7FF0-6144-A6F9-0011F43E6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GB" altLang="zh-CN" sz="2800" dirty="0"/>
              <a:t>How can a PEE be used to constrain emissions uncertainties? </a:t>
            </a:r>
            <a:endParaRPr kumimoji="1" lang="zh-CN" altLang="en-US" sz="28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ABBF37A-978A-6546-A75A-99D6488A5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" y="924637"/>
            <a:ext cx="3919813" cy="4067175"/>
          </a:xfr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EFF6454-5D8D-6140-A776-8AF133825559}"/>
              </a:ext>
            </a:extLst>
          </p:cNvPr>
          <p:cNvSpPr txBox="1"/>
          <p:nvPr/>
        </p:nvSpPr>
        <p:spPr>
          <a:xfrm>
            <a:off x="10732168" y="6519297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bg1"/>
                </a:solidFill>
              </a:rPr>
              <a:t>ly299@cam.ac.uk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图片 14" descr="图片包含 游戏机, 画&#10;&#10;描述已自动生成">
            <a:extLst>
              <a:ext uri="{FF2B5EF4-FFF2-40B4-BE49-F238E27FC236}">
                <a16:creationId xmlns:a16="http://schemas.microsoft.com/office/drawing/2014/main" id="{8FC7C3B6-00DD-C441-BA70-D4DB374C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20" y="6148969"/>
            <a:ext cx="1219200" cy="419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2E5481-CF56-8644-B1FA-F567E4B8A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3" y="1450937"/>
            <a:ext cx="7470492" cy="4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D18416-489E-E245-BA08-860D7A5CC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GB" altLang="zh-CN" sz="2800" dirty="0">
                <a:latin typeface="+mn-lt"/>
              </a:rPr>
              <a:t>How can a PEE be used to constrain emissions uncertainties? </a:t>
            </a:r>
            <a:endParaRPr kumimoji="1" lang="zh-CN" altLang="en-US" sz="2800" dirty="0">
              <a:latin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7E6305-B0F6-C540-B9C1-83D4D0B04B75}"/>
              </a:ext>
            </a:extLst>
          </p:cNvPr>
          <p:cNvSpPr txBox="1"/>
          <p:nvPr/>
        </p:nvSpPr>
        <p:spPr>
          <a:xfrm>
            <a:off x="10732168" y="6519297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bg1"/>
                </a:solidFill>
              </a:rPr>
              <a:t>ly299@cam.ac.uk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8" name="图片 7" descr="图片包含 游戏机, 画&#10;&#10;描述已自动生成">
            <a:extLst>
              <a:ext uri="{FF2B5EF4-FFF2-40B4-BE49-F238E27FC236}">
                <a16:creationId xmlns:a16="http://schemas.microsoft.com/office/drawing/2014/main" id="{057CBB68-C411-A248-9AC4-444F583C4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20" y="6148969"/>
            <a:ext cx="1219200" cy="4191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2F3971-AA13-3549-8C27-81388328592B}"/>
              </a:ext>
            </a:extLst>
          </p:cNvPr>
          <p:cNvSpPr txBox="1"/>
          <p:nvPr/>
        </p:nvSpPr>
        <p:spPr>
          <a:xfrm>
            <a:off x="159107" y="1408193"/>
            <a:ext cx="3679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GB" altLang="zh-CN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F9216E1-64C8-6545-831D-AAFFCE3CEF75}"/>
              </a:ext>
            </a:extLst>
          </p:cNvPr>
          <p:cNvGrpSpPr/>
          <p:nvPr/>
        </p:nvGrpSpPr>
        <p:grpSpPr>
          <a:xfrm>
            <a:off x="632250" y="2667525"/>
            <a:ext cx="8906775" cy="1128541"/>
            <a:chOff x="291511" y="4570478"/>
            <a:chExt cx="8906775" cy="1128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F340797-880B-1241-BF71-D4A65A2E9AC5}"/>
                    </a:ext>
                  </a:extLst>
                </p:cNvPr>
                <p:cNvSpPr txBox="1"/>
                <p:nvPr/>
              </p:nvSpPr>
              <p:spPr>
                <a:xfrm>
                  <a:off x="291511" y="4570478"/>
                  <a:ext cx="2691955" cy="9183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GB" altLang="zh-CN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𝑀𝑆𝐸</m:t>
                        </m:r>
                        <m:r>
                          <a:rPr kumimoji="1" lang="en-GB" altLang="zh-CN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GB" altLang="zh-C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GB" altLang="zh-CN" sz="16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GB" altLang="zh-CN" sz="16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𝑚𝑜𝑑</m:t>
                                        </m:r>
                                      </m:e>
                                      <m:sub>
                                        <m:r>
                                          <a:rPr kumimoji="1" lang="en-GB" altLang="zh-CN" sz="16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GB" altLang="zh-C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GB" altLang="zh-CN" sz="16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GB" altLang="zh-CN" sz="16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𝑜𝑏𝑠</m:t>
                                        </m:r>
                                      </m:e>
                                      <m:sub>
                                        <m:r>
                                          <a:rPr kumimoji="1" lang="en-GB" altLang="zh-CN" sz="16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kumimoji="1" lang="en-GB" altLang="zh-CN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kumimoji="1" lang="en-GB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</a:t>
                  </a:r>
                  <a:endParaRPr kumimoji="1"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F340797-880B-1241-BF71-D4A65A2E9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11" y="4570478"/>
                  <a:ext cx="2691955" cy="918393"/>
                </a:xfrm>
                <a:prstGeom prst="rect">
                  <a:avLst/>
                </a:prstGeom>
                <a:blipFill>
                  <a:blip r:embed="rId3"/>
                  <a:stretch>
                    <a:fillRect t="-89041" b="-1095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EB95099-F47B-D84A-AC28-41B445BC498A}"/>
                </a:ext>
              </a:extLst>
            </p:cNvPr>
            <p:cNvGrpSpPr/>
            <p:nvPr/>
          </p:nvGrpSpPr>
          <p:grpSpPr>
            <a:xfrm>
              <a:off x="2983466" y="4744584"/>
              <a:ext cx="6214820" cy="954435"/>
              <a:chOff x="8729200" y="836529"/>
              <a:chExt cx="6214820" cy="6961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5B4AEBA1-77B3-0440-A9B0-71D2EFC151A8}"/>
                      </a:ext>
                    </a:extLst>
                  </p:cNvPr>
                  <p:cNvSpPr txBox="1"/>
                  <p:nvPr/>
                </p:nvSpPr>
                <p:spPr>
                  <a:xfrm>
                    <a:off x="8729200" y="836529"/>
                    <a:ext cx="6214820" cy="4177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GB" altLang="zh-CN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GB" altLang="zh-C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GB" altLang="zh-C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𝑚𝑜𝑑</m:t>
                                    </m:r>
                                  </m:e>
                                </m:acc>
                                <m: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GB" altLang="zh-CN" sz="16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GB" altLang="zh-C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𝑜𝑏𝑠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GB" altLang="zh-CN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a14:m>
                    <a:r>
                      <a:rPr kumimoji="1" lang="en-GB" altLang="zh-CN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1" lang="en-GB" altLang="zh-CN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GB" altLang="zh-CN" sz="1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GB" altLang="zh-CN" sz="160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GB" altLang="zh-CN" sz="160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1" lang="en-GB" altLang="zh-C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𝑚𝑜𝑑</m:t>
                                    </m:r>
                                  </m:sub>
                                </m:sSub>
                                <m:r>
                                  <a:rPr kumimoji="1" lang="en-GB" altLang="zh-CN" sz="1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GB" altLang="zh-CN" sz="16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GB" altLang="zh-C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kumimoji="1" lang="en-GB" altLang="zh-CN" sz="16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1" lang="en-GB" altLang="zh-C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𝑜𝑏𝑠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GB" altLang="zh-CN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GB" altLang="zh-CN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GB" altLang="zh-CN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GB" altLang="zh-CN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kumimoji="1" lang="en-GB" altLang="zh-C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kumimoji="1" lang="en-GB" altLang="zh-CN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kumimoji="1" lang="en-GB" altLang="zh-CN" sz="1600" b="0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kumimoji="1" lang="en-GB" altLang="zh-CN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</a:t>
                    </a:r>
                    <a:endParaRPr kumimoji="1" lang="zh-CN" altLang="en-US" sz="1600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5B4AEBA1-77B3-0440-A9B0-71D2EFC15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29200" y="836529"/>
                    <a:ext cx="6214820" cy="4177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12" t="-217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A73428F-878C-EE4B-8555-F9D552DEFA84}"/>
                  </a:ext>
                </a:extLst>
              </p:cNvPr>
              <p:cNvSpPr txBox="1"/>
              <p:nvPr/>
            </p:nvSpPr>
            <p:spPr>
              <a:xfrm>
                <a:off x="10259865" y="1073371"/>
                <a:ext cx="1139567" cy="24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GB" altLang="zh-CN" sz="1600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variance</a:t>
                </a:r>
                <a:endParaRPr kumimoji="1" lang="zh-CN" altLang="en-US" sz="16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2E9B7AA-0124-9E47-B3EC-AE9054475E64}"/>
                  </a:ext>
                </a:extLst>
              </p:cNvPr>
              <p:cNvSpPr txBox="1"/>
              <p:nvPr/>
            </p:nvSpPr>
            <p:spPr>
              <a:xfrm>
                <a:off x="8997557" y="1073371"/>
                <a:ext cx="1139567" cy="24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GB" altLang="zh-CN" sz="1600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bias</a:t>
                </a:r>
                <a:r>
                  <a:rPr kumimoji="1" lang="en-US" altLang="zh-CN" sz="1600" baseline="30000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2</a:t>
                </a:r>
                <a:endParaRPr kumimoji="1" lang="zh-CN" altLang="en-US" sz="16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6B8E709-AB42-7345-B9E4-122962555451}"/>
                  </a:ext>
                </a:extLst>
              </p:cNvPr>
              <p:cNvSpPr txBox="1"/>
              <p:nvPr/>
            </p:nvSpPr>
            <p:spPr>
              <a:xfrm>
                <a:off x="11985306" y="1106156"/>
                <a:ext cx="1841233" cy="426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GB" altLang="zh-CN" sz="1600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Min. achievable</a:t>
                </a:r>
                <a:r>
                  <a:rPr kumimoji="1" lang="en-US" altLang="zh-CN" sz="1600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r>
                  <a:rPr kumimoji="1" lang="en-GB" altLang="zh-CN" sz="1600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MSE</a:t>
                </a:r>
              </a:p>
            </p:txBody>
          </p:sp>
        </p:grpSp>
      </p:grp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71C3D59-7207-A245-B847-59CA0B4B9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260439"/>
            <a:ext cx="11313757" cy="15570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Use the median mean square error (MSE) of a PEE member to represent its average performance across the model domain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MSEs of the top performing PEE members dominated by min. achievable MSE, related to the observed variance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99A6773-DEF3-6A49-9F54-E7C83FBF6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599"/>
            <a:ext cx="12192000" cy="23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D18416-489E-E245-BA08-860D7A5CC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GB" altLang="zh-CN" sz="2800" dirty="0"/>
              <a:t>How can a PEE be used to constrain emissions uncertainties? </a:t>
            </a:r>
            <a:endParaRPr kumimoji="1"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AD8C5E-CA97-5342-B3CA-7D86BD01A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" y="2111677"/>
            <a:ext cx="3968488" cy="3968488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DE837E78-3B9B-A54C-AFED-7061A782F7E6}"/>
              </a:ext>
            </a:extLst>
          </p:cNvPr>
          <p:cNvSpPr/>
          <p:nvPr/>
        </p:nvSpPr>
        <p:spPr>
          <a:xfrm>
            <a:off x="615428" y="4095921"/>
            <a:ext cx="4804969" cy="1105709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35D61D-19EF-384D-89D0-AC5BA760B9C0}"/>
              </a:ext>
            </a:extLst>
          </p:cNvPr>
          <p:cNvSpPr txBox="1"/>
          <p:nvPr/>
        </p:nvSpPr>
        <p:spPr>
          <a:xfrm>
            <a:off x="391588" y="1385960"/>
            <a:ext cx="10863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1">
                    <a:lumMod val="50000"/>
                  </a:schemeClr>
                </a:solidFill>
              </a:rPr>
              <a:t>Smaller parameter </a:t>
            </a:r>
            <a:r>
              <a:rPr kumimoji="1" lang="en-US" altLang="zh-CN" sz="2000">
                <a:solidFill>
                  <a:schemeClr val="accent1">
                    <a:lumMod val="50000"/>
                  </a:schemeClr>
                </a:solidFill>
              </a:rPr>
              <a:t>ranges determined by </a:t>
            </a:r>
            <a:r>
              <a:rPr kumimoji="1" lang="en-US" altLang="zh-CN" sz="2000" dirty="0">
                <a:solidFill>
                  <a:schemeClr val="accent1">
                    <a:lumMod val="50000"/>
                  </a:schemeClr>
                </a:solidFill>
              </a:rPr>
              <a:t>the top performing PEE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1">
                    <a:lumMod val="50000"/>
                  </a:schemeClr>
                </a:solidFill>
              </a:rPr>
              <a:t>Not all parameters can be constrained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GB" altLang="zh-CN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2B00DE8-72F7-F84E-90A1-05EAE561B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38" y="2590024"/>
            <a:ext cx="5461015" cy="3473437"/>
          </a:xfrm>
          <a:prstGeom prst="rect">
            <a:avLst/>
          </a:prstGeom>
        </p:spPr>
      </p:pic>
      <p:pic>
        <p:nvPicPr>
          <p:cNvPr id="13" name="图片 12" descr="图片包含 游戏机, 画&#10;&#10;描述已自动生成">
            <a:extLst>
              <a:ext uri="{FF2B5EF4-FFF2-40B4-BE49-F238E27FC236}">
                <a16:creationId xmlns:a16="http://schemas.microsoft.com/office/drawing/2014/main" id="{FF31EFC5-23F8-7E41-8826-82E444CEB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20" y="6148969"/>
            <a:ext cx="1219200" cy="4191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8AFF051-9970-2B41-B60F-AC3665FC093C}"/>
              </a:ext>
            </a:extLst>
          </p:cNvPr>
          <p:cNvSpPr txBox="1"/>
          <p:nvPr/>
        </p:nvSpPr>
        <p:spPr>
          <a:xfrm>
            <a:off x="10732168" y="6519297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bg1"/>
                </a:solidFill>
              </a:rPr>
              <a:t>ly299@cam.ac.uk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B91CF66-A062-CC45-A195-A2904FADD4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GB" altLang="zh-CN" sz="2800" dirty="0"/>
              <a:t>Next steps</a:t>
            </a:r>
            <a:endParaRPr kumimoji="1"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90D31F-C796-7745-9023-C9D97E40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zh-CN" sz="2400" dirty="0"/>
              <a:t>Evaluate PEE performance by season and site type – different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zh-CN" sz="2400" dirty="0"/>
              <a:t>Make use of other observations: vertical and ground based low-cost sensor measurements </a:t>
            </a:r>
            <a:endParaRPr kumimoji="1" lang="en-GB" altLang="zh-CN" dirty="0"/>
          </a:p>
          <a:p>
            <a:endParaRPr kumimoji="1" lang="zh-CN" altLang="en-US" dirty="0"/>
          </a:p>
        </p:txBody>
      </p:sp>
      <p:pic>
        <p:nvPicPr>
          <p:cNvPr id="4" name="图片 3" descr="图片包含 游戏机, 画&#10;&#10;描述已自动生成">
            <a:extLst>
              <a:ext uri="{FF2B5EF4-FFF2-40B4-BE49-F238E27FC236}">
                <a16:creationId xmlns:a16="http://schemas.microsoft.com/office/drawing/2014/main" id="{8DE65250-BE66-AA45-9E88-CAB79D222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20" y="6148969"/>
            <a:ext cx="1219200" cy="4191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0CB589-0D15-D543-B47A-32EFD8AC33C3}"/>
              </a:ext>
            </a:extLst>
          </p:cNvPr>
          <p:cNvSpPr txBox="1"/>
          <p:nvPr/>
        </p:nvSpPr>
        <p:spPr>
          <a:xfrm>
            <a:off x="10732168" y="6519297"/>
            <a:ext cx="262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dirty="0">
                <a:solidFill>
                  <a:schemeClr val="bg1"/>
                </a:solidFill>
              </a:rPr>
              <a:t>ly299@cam.ac.uk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7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644</Words>
  <Application>Microsoft Macintosh PowerPoint</Application>
  <PresentationFormat>宽屏</PresentationFormat>
  <Paragraphs>164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DengXian</vt:lpstr>
      <vt:lpstr>Arial</vt:lpstr>
      <vt:lpstr>Calibri</vt:lpstr>
      <vt:lpstr>Cambria Math</vt:lpstr>
      <vt:lpstr>Office Theme</vt:lpstr>
      <vt:lpstr>Custom Design</vt:lpstr>
      <vt:lpstr>Reducing uncertainty in emission estimates using perturbed emissions ensembles and novel observations: A focus on Beijing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UIS, 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Suvi Roberts</dc:creator>
  <cp:lastModifiedBy>L. Yuan</cp:lastModifiedBy>
  <cp:revision>106</cp:revision>
  <dcterms:created xsi:type="dcterms:W3CDTF">2017-09-14T13:39:33Z</dcterms:created>
  <dcterms:modified xsi:type="dcterms:W3CDTF">2020-05-01T14:21:18Z</dcterms:modified>
</cp:coreProperties>
</file>