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8"/>
  </p:notesMasterIdLst>
  <p:sldIdLst>
    <p:sldId id="256" r:id="rId2"/>
    <p:sldId id="257" r:id="rId3"/>
    <p:sldId id="293" r:id="rId4"/>
    <p:sldId id="303" r:id="rId5"/>
    <p:sldId id="291" r:id="rId6"/>
    <p:sldId id="258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6CA6"/>
    <a:srgbClr val="9C5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72" autoAdjust="0"/>
  </p:normalViewPr>
  <p:slideViewPr>
    <p:cSldViewPr snapToGrid="0">
      <p:cViewPr>
        <p:scale>
          <a:sx n="70" d="100"/>
          <a:sy n="70" d="100"/>
        </p:scale>
        <p:origin x="-1138" y="-3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DF63D-0E47-400E-BBEC-3F5169E1E6F1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86E1C-C552-4EEF-83CB-D02E990BE0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561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86E1C-C552-4EEF-83CB-D02E990BE02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340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 smtClean="0"/>
              <a:t>SDRs dip from the central axis of Mendeleev Ridge in opposite direction – in this case,  toward to </a:t>
            </a:r>
            <a:r>
              <a:rPr lang="en-US" dirty="0" err="1" smtClean="0"/>
              <a:t>Podvodnikov</a:t>
            </a:r>
            <a:r>
              <a:rPr lang="en-US" dirty="0" smtClean="0"/>
              <a:t> basins. </a:t>
            </a:r>
          </a:p>
          <a:p>
            <a:pPr algn="just"/>
            <a:r>
              <a:rPr lang="en-GB" b="1" dirty="0" smtClean="0"/>
              <a:t>Rift-</a:t>
            </a:r>
            <a:r>
              <a:rPr lang="en-GB" b="1" dirty="0" err="1" smtClean="0"/>
              <a:t>Postrift</a:t>
            </a:r>
            <a:r>
              <a:rPr lang="en-GB" dirty="0" smtClean="0"/>
              <a:t> </a:t>
            </a:r>
            <a:r>
              <a:rPr lang="en-US" dirty="0" smtClean="0"/>
              <a:t> boundary is dated as ~100 Ma.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86E1C-C552-4EEF-83CB-D02E990BE02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784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33DD-1C7C-401A-85FD-FBCA8CC5356B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1412-BB08-4DF7-B1AB-60745E4216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66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33DD-1C7C-401A-85FD-FBCA8CC5356B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1412-BB08-4DF7-B1AB-60745E4216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86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33DD-1C7C-401A-85FD-FBCA8CC5356B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1412-BB08-4DF7-B1AB-60745E4216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024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33DD-1C7C-401A-85FD-FBCA8CC5356B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1412-BB08-4DF7-B1AB-60745E4216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711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33DD-1C7C-401A-85FD-FBCA8CC5356B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1412-BB08-4DF7-B1AB-60745E4216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45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33DD-1C7C-401A-85FD-FBCA8CC5356B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1412-BB08-4DF7-B1AB-60745E4216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471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33DD-1C7C-401A-85FD-FBCA8CC5356B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1412-BB08-4DF7-B1AB-60745E4216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62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33DD-1C7C-401A-85FD-FBCA8CC5356B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1412-BB08-4DF7-B1AB-60745E4216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97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33DD-1C7C-401A-85FD-FBCA8CC5356B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1412-BB08-4DF7-B1AB-60745E4216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066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33DD-1C7C-401A-85FD-FBCA8CC5356B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1412-BB08-4DF7-B1AB-60745E4216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619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33DD-1C7C-401A-85FD-FBCA8CC5356B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1412-BB08-4DF7-B1AB-60745E4216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40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F33DD-1C7C-401A-85FD-FBCA8CC5356B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21412-BB08-4DF7-B1AB-60745E4216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98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231719"/>
            <a:ext cx="12192000" cy="2056234"/>
          </a:xfrm>
          <a:prstGeom prst="rect">
            <a:avLst/>
          </a:prstGeom>
          <a:solidFill>
            <a:srgbClr val="166C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10246" y="1413263"/>
            <a:ext cx="11751012" cy="2370798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  <a:latin typeface="Bookman Old Style" panose="02050604050505020204" pitchFamily="18" charset="0"/>
              </a:rPr>
              <a:t>Seaward Dipping Reflectors </a:t>
            </a:r>
            <a:r>
              <a:rPr lang="en-US" sz="4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sequences </a:t>
            </a:r>
            <a:r>
              <a:rPr lang="en-US" sz="4800" dirty="0">
                <a:solidFill>
                  <a:schemeClr val="bg1"/>
                </a:solidFill>
                <a:latin typeface="Bookman Old Style" panose="02050604050505020204" pitchFamily="18" charset="0"/>
              </a:rPr>
              <a:t>(SDRs) mapping in the field of the Mendeleev Rise</a:t>
            </a:r>
            <a:r>
              <a:rPr lang="ru-RU" sz="4800" dirty="0"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ru-RU" sz="48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ru-RU" sz="4800" spc="3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628263"/>
            <a:ext cx="12192000" cy="2850358"/>
          </a:xfrm>
        </p:spPr>
        <p:txBody>
          <a:bodyPr>
            <a:normAutofit fontScale="92500" lnSpcReduction="20000"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Elizaveta Rodina (rodina_liza@mail.ru</a:t>
            </a:r>
            <a:r>
              <a:rPr lang="en-US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) </a:t>
            </a:r>
          </a:p>
          <a:p>
            <a:endParaRPr lang="en-US" sz="1600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Anatoly </a:t>
            </a:r>
            <a:r>
              <a:rPr lang="en-US" sz="16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Nikishin</a:t>
            </a:r>
            <a:r>
              <a:rPr lang="en-US" sz="1600" dirty="0">
                <a:solidFill>
                  <a:srgbClr val="002060"/>
                </a:solidFill>
                <a:latin typeface="Bookman Old Style" panose="02050604050505020204" pitchFamily="18" charset="0"/>
              </a:rPr>
              <a:t> (nikishin@geol.msu.ru</a:t>
            </a:r>
            <a:r>
              <a:rPr lang="en-US" sz="16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)            </a:t>
            </a:r>
          </a:p>
          <a:p>
            <a:r>
              <a:rPr lang="en-US" sz="16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Ksenia</a:t>
            </a:r>
            <a:r>
              <a:rPr lang="en-US" sz="160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Startseva</a:t>
            </a:r>
            <a:r>
              <a:rPr lang="en-US" sz="1600" dirty="0">
                <a:solidFill>
                  <a:srgbClr val="002060"/>
                </a:solidFill>
                <a:latin typeface="Bookman Old Style" panose="02050604050505020204" pitchFamily="18" charset="0"/>
              </a:rPr>
              <a:t> (kfstartseva@gmail.com</a:t>
            </a:r>
            <a:r>
              <a:rPr lang="en-US" sz="16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)</a:t>
            </a:r>
          </a:p>
          <a:p>
            <a:r>
              <a:rPr lang="en-US" sz="16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Eugene </a:t>
            </a:r>
            <a:r>
              <a:rPr lang="en-US" sz="16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Petrov</a:t>
            </a:r>
            <a:r>
              <a:rPr lang="en-US" sz="1600" dirty="0">
                <a:solidFill>
                  <a:srgbClr val="002060"/>
                </a:solidFill>
                <a:latin typeface="Bookman Old Style" panose="02050604050505020204" pitchFamily="18" charset="0"/>
              </a:rPr>
              <a:t> (ep4813102@gmail.com)</a:t>
            </a:r>
            <a:endParaRPr lang="ru-RU" sz="1600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endParaRPr lang="en-GB" sz="1900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endParaRPr lang="en-US" sz="1500" dirty="0" smtClean="0">
              <a:latin typeface="Bookman Old Style" panose="02050604050505020204" pitchFamily="18" charset="0"/>
            </a:endParaRPr>
          </a:p>
          <a:p>
            <a:r>
              <a:rPr lang="en-US" sz="1500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Lomonosov</a:t>
            </a:r>
            <a:r>
              <a:rPr lang="en-US" sz="15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latin typeface="Bookman Old Style" panose="02050604050505020204" pitchFamily="18" charset="0"/>
              </a:rPr>
              <a:t>Moscow State University</a:t>
            </a:r>
          </a:p>
          <a:p>
            <a:r>
              <a:rPr lang="en-US" sz="1500" dirty="0">
                <a:solidFill>
                  <a:srgbClr val="002060"/>
                </a:solidFill>
                <a:latin typeface="Bookman Old Style" panose="02050604050505020204" pitchFamily="18" charset="0"/>
              </a:rPr>
              <a:t>Geological </a:t>
            </a:r>
            <a:r>
              <a:rPr lang="en-US" sz="15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Faculty</a:t>
            </a:r>
          </a:p>
          <a:p>
            <a:r>
              <a:rPr lang="en-US" sz="17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Department of Regional Geology</a:t>
            </a:r>
            <a:r>
              <a:rPr lang="ru-RU" sz="17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en-GB" sz="17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and Earth History</a:t>
            </a:r>
            <a:endParaRPr lang="ru-RU" sz="17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G:\для тек\отч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99" y="50010"/>
            <a:ext cx="1727802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40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542925"/>
          </a:xfrm>
          <a:prstGeom prst="rect">
            <a:avLst/>
          </a:prstGeom>
          <a:solidFill>
            <a:srgbClr val="166C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429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spc="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Place of work and Data</a:t>
            </a:r>
            <a:endParaRPr lang="ru-RU" sz="3600" spc="6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8167" y="709309"/>
            <a:ext cx="8278486" cy="513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:\Documents\МЕНДЕЛЕЕВ\КОНФЕРЕНЦИИ\Вена\picture\location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" y="1340125"/>
            <a:ext cx="3728701" cy="387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3589" y="6410325"/>
            <a:ext cx="335407" cy="447675"/>
          </a:xfrm>
          <a:prstGeom prst="rect">
            <a:avLst/>
          </a:prstGeom>
          <a:solidFill>
            <a:srgbClr val="166CA6"/>
          </a:solidFill>
          <a:ln>
            <a:solidFill>
              <a:srgbClr val="166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42925" y="5924549"/>
            <a:ext cx="11583727" cy="855885"/>
          </a:xfrm>
          <a:prstGeom prst="rect">
            <a:avLst/>
          </a:prstGeom>
          <a:solidFill>
            <a:srgbClr val="166CA6"/>
          </a:solidFill>
          <a:ln>
            <a:solidFill>
              <a:srgbClr val="166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/>
              <a:t>The report focuses on the strata of the Mendeleev Rise and adjacent </a:t>
            </a:r>
            <a:r>
              <a:rPr lang="en-US" dirty="0" err="1"/>
              <a:t>Podvodnikov</a:t>
            </a:r>
            <a:r>
              <a:rPr lang="en-US" dirty="0"/>
              <a:t> Basin, Makarov Basin, Toll Basin, and North Chukchi Basin together with </a:t>
            </a:r>
            <a:r>
              <a:rPr lang="en-US" dirty="0" err="1"/>
              <a:t>Lomonosov</a:t>
            </a:r>
            <a:r>
              <a:rPr lang="en-US" dirty="0"/>
              <a:t> Ridge and Chukchi Plateau. Eleven 2-D </a:t>
            </a:r>
            <a:r>
              <a:rPr lang="en-GB" dirty="0" smtClean="0"/>
              <a:t>regional </a:t>
            </a:r>
            <a:r>
              <a:rPr lang="en-US" dirty="0" smtClean="0"/>
              <a:t>seismic </a:t>
            </a:r>
            <a:r>
              <a:rPr lang="en-US" dirty="0"/>
              <a:t>profiles with a total length of 7540 km were interpreted. 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957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026"/>
            <a:ext cx="7382361" cy="4662261"/>
          </a:xfrm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12192000" cy="542925"/>
          </a:xfrm>
          <a:prstGeom prst="rect">
            <a:avLst/>
          </a:prstGeom>
          <a:solidFill>
            <a:srgbClr val="166C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42924"/>
          </a:xfrm>
        </p:spPr>
        <p:txBody>
          <a:bodyPr>
            <a:normAutofit/>
          </a:bodyPr>
          <a:lstStyle/>
          <a:p>
            <a:pPr algn="ctr"/>
            <a:r>
              <a:rPr lang="en-US" sz="2800" spc="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TOLL  Basin’s  SDR</a:t>
            </a:r>
            <a:endParaRPr lang="ru-RU" sz="2800" spc="6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615260" y="5311287"/>
            <a:ext cx="4348236" cy="849081"/>
          </a:xfrm>
          <a:prstGeom prst="rect">
            <a:avLst/>
          </a:prstGeom>
          <a:solidFill>
            <a:srgbClr val="166CA6"/>
          </a:solidFill>
          <a:ln>
            <a:solidFill>
              <a:srgbClr val="166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Highs, similar to </a:t>
            </a:r>
            <a:r>
              <a:rPr lang="en-US" dirty="0" smtClean="0"/>
              <a:t>volcanic </a:t>
            </a:r>
            <a:r>
              <a:rPr lang="en-US" dirty="0"/>
              <a:t>structures are often </a:t>
            </a:r>
            <a:r>
              <a:rPr lang="en-GB" dirty="0" smtClean="0"/>
              <a:t>associated with </a:t>
            </a:r>
            <a:r>
              <a:rPr lang="en-US" dirty="0" smtClean="0"/>
              <a:t>the top </a:t>
            </a:r>
            <a:r>
              <a:rPr lang="en-US" dirty="0"/>
              <a:t>of </a:t>
            </a:r>
            <a:r>
              <a:rPr lang="en-US" dirty="0" smtClean="0"/>
              <a:t>SDR.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1447" y="1240031"/>
            <a:ext cx="2525486" cy="171994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44938" y="2500373"/>
            <a:ext cx="358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B</a:t>
            </a:r>
            <a:endParaRPr lang="ru-RU" sz="32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60" y="1838385"/>
            <a:ext cx="4348237" cy="331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533620" y="4674028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B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969440" y="4123890"/>
            <a:ext cx="898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spc="300" dirty="0" smtClean="0">
                <a:solidFill>
                  <a:schemeClr val="bg1"/>
                </a:solidFill>
              </a:rPr>
              <a:t>SDR</a:t>
            </a:r>
            <a:endParaRPr lang="ru-RU" sz="2800" b="1" spc="300" dirty="0">
              <a:solidFill>
                <a:schemeClr val="bg1"/>
              </a:solidFill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 flipV="1">
            <a:off x="2091417" y="3272544"/>
            <a:ext cx="95250" cy="839406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2772193" y="3416624"/>
            <a:ext cx="805124" cy="845706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20" idx="3"/>
          </p:cNvCxnSpPr>
          <p:nvPr/>
        </p:nvCxnSpPr>
        <p:spPr>
          <a:xfrm flipV="1">
            <a:off x="2867443" y="3692248"/>
            <a:ext cx="2357699" cy="69325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-13589" y="6410325"/>
            <a:ext cx="335407" cy="447675"/>
          </a:xfrm>
          <a:prstGeom prst="rect">
            <a:avLst/>
          </a:prstGeom>
          <a:solidFill>
            <a:srgbClr val="166CA6"/>
          </a:solidFill>
          <a:ln>
            <a:solidFill>
              <a:srgbClr val="166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</a:t>
            </a:r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431970" y="4396924"/>
            <a:ext cx="358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A</a:t>
            </a:r>
            <a:endParaRPr lang="ru-RU" sz="32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456861" y="5419198"/>
            <a:ext cx="6890995" cy="1351716"/>
          </a:xfrm>
          <a:prstGeom prst="rect">
            <a:avLst/>
          </a:prstGeom>
          <a:solidFill>
            <a:srgbClr val="166CA6"/>
          </a:solidFill>
          <a:ln>
            <a:solidFill>
              <a:srgbClr val="166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/>
              <a:t>SDRs </a:t>
            </a:r>
            <a:r>
              <a:rPr lang="en-US" dirty="0"/>
              <a:t>top is bright. The internal structure of the wedges is convex-up, expanding towards Mendeleev</a:t>
            </a:r>
            <a:r>
              <a:rPr lang="ru-RU" dirty="0"/>
              <a:t> </a:t>
            </a:r>
            <a:r>
              <a:rPr lang="en-GB"/>
              <a:t>Rise</a:t>
            </a:r>
            <a:r>
              <a:rPr lang="en-US" smtClean="0"/>
              <a:t>,  </a:t>
            </a:r>
            <a:r>
              <a:rPr lang="en-US" dirty="0" smtClean="0"/>
              <a:t>the </a:t>
            </a:r>
            <a:r>
              <a:rPr lang="en-US" dirty="0"/>
              <a:t>character of seismic recording becomes more </a:t>
            </a:r>
            <a:r>
              <a:rPr lang="en-US" dirty="0" smtClean="0"/>
              <a:t>chaotic </a:t>
            </a:r>
            <a:r>
              <a:rPr lang="en-US" dirty="0"/>
              <a:t>towards </a:t>
            </a:r>
            <a:r>
              <a:rPr lang="en-US" dirty="0" smtClean="0"/>
              <a:t>Mendeleev</a:t>
            </a:r>
            <a:r>
              <a:rPr lang="ru-RU" dirty="0" smtClean="0"/>
              <a:t> </a:t>
            </a:r>
            <a:r>
              <a:rPr lang="en-GB" dirty="0" smtClean="0"/>
              <a:t>Rise</a:t>
            </a:r>
            <a:r>
              <a:rPr lang="en-US" dirty="0" smtClean="0"/>
              <a:t>. </a:t>
            </a:r>
            <a:r>
              <a:rPr lang="en-US" dirty="0"/>
              <a:t>The relationship with underlying complexes is uncertain.</a:t>
            </a:r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7615261" y="815490"/>
            <a:ext cx="4348236" cy="849081"/>
          </a:xfrm>
          <a:prstGeom prst="rect">
            <a:avLst/>
          </a:prstGeom>
          <a:solidFill>
            <a:srgbClr val="166CA6"/>
          </a:solidFill>
          <a:ln>
            <a:solidFill>
              <a:srgbClr val="166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In</a:t>
            </a:r>
            <a:r>
              <a:rPr lang="en-GB" dirty="0"/>
              <a:t> </a:t>
            </a:r>
            <a:r>
              <a:rPr lang="en-GB" dirty="0" smtClean="0"/>
              <a:t>Toll Basin lower </a:t>
            </a:r>
            <a:r>
              <a:rPr lang="en-GB" dirty="0"/>
              <a:t>part we </a:t>
            </a:r>
            <a:r>
              <a:rPr lang="en-US" dirty="0"/>
              <a:t>discovered</a:t>
            </a:r>
            <a:r>
              <a:rPr lang="en-GB" dirty="0"/>
              <a:t> </a:t>
            </a:r>
            <a:r>
              <a:rPr lang="en-US" dirty="0"/>
              <a:t>packages </a:t>
            </a:r>
            <a:r>
              <a:rPr lang="en-GB" dirty="0"/>
              <a:t>of </a:t>
            </a:r>
            <a:r>
              <a:rPr lang="en-US" dirty="0"/>
              <a:t>high-amplitude dipping </a:t>
            </a:r>
            <a:r>
              <a:rPr lang="en-US" dirty="0" smtClean="0"/>
              <a:t>reflectors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163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542925"/>
          </a:xfrm>
          <a:prstGeom prst="rect">
            <a:avLst/>
          </a:prstGeom>
          <a:solidFill>
            <a:srgbClr val="166C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429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spc="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Examples of other SDR in </a:t>
            </a:r>
            <a:r>
              <a:rPr lang="en-GB" sz="2800" spc="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the </a:t>
            </a:r>
            <a:r>
              <a:rPr lang="en-US" sz="2800" spc="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Mendeleev Rise area</a:t>
            </a:r>
            <a:endParaRPr lang="ru-RU" sz="2800" spc="6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4105" y="1862007"/>
            <a:ext cx="2525486" cy="171994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985609" y="3971499"/>
            <a:ext cx="2935639" cy="2701730"/>
          </a:xfrm>
          <a:prstGeom prst="rect">
            <a:avLst/>
          </a:prstGeom>
          <a:solidFill>
            <a:srgbClr val="166CA6"/>
          </a:solidFill>
          <a:ln>
            <a:solidFill>
              <a:srgbClr val="166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/>
              <a:t>SDRs dip from the central axis of Mendeleev Ridge in opposite </a:t>
            </a:r>
            <a:r>
              <a:rPr lang="en-US" dirty="0" smtClean="0"/>
              <a:t>direction</a:t>
            </a:r>
            <a:r>
              <a:rPr lang="en-GB" dirty="0"/>
              <a:t>s</a:t>
            </a:r>
            <a:r>
              <a:rPr lang="en-US" dirty="0" smtClean="0"/>
              <a:t> </a:t>
            </a:r>
            <a:r>
              <a:rPr lang="en-US" dirty="0"/>
              <a:t>– in this case,  toward to </a:t>
            </a:r>
            <a:r>
              <a:rPr lang="en-US" dirty="0" err="1"/>
              <a:t>Podvodnikov</a:t>
            </a:r>
            <a:r>
              <a:rPr lang="en-US" dirty="0"/>
              <a:t> basins. </a:t>
            </a:r>
          </a:p>
          <a:p>
            <a:pPr algn="just"/>
            <a:r>
              <a:rPr lang="en-GB" b="1" dirty="0" smtClean="0"/>
              <a:t>Rift-</a:t>
            </a:r>
            <a:r>
              <a:rPr lang="en-GB" b="1" dirty="0" err="1" smtClean="0"/>
              <a:t>Postrift</a:t>
            </a:r>
            <a:r>
              <a:rPr lang="en-GB" dirty="0" smtClean="0"/>
              <a:t> </a:t>
            </a:r>
            <a:r>
              <a:rPr lang="en-US" dirty="0" smtClean="0"/>
              <a:t> boundary is dated as ~100 Ma. </a:t>
            </a:r>
            <a:endParaRPr lang="ru-RU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 flipH="1" flipV="1">
            <a:off x="11238691" y="3032305"/>
            <a:ext cx="536642" cy="30804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-13589" y="6410325"/>
            <a:ext cx="335407" cy="447675"/>
          </a:xfrm>
          <a:prstGeom prst="rect">
            <a:avLst/>
          </a:prstGeom>
          <a:solidFill>
            <a:srgbClr val="166CA6"/>
          </a:solidFill>
          <a:ln>
            <a:solidFill>
              <a:srgbClr val="166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3</a:t>
            </a:r>
            <a:endParaRPr lang="ru-RU" dirty="0"/>
          </a:p>
        </p:txBody>
      </p:sp>
      <p:pic>
        <p:nvPicPr>
          <p:cNvPr id="3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24" r="4990"/>
          <a:stretch/>
        </p:blipFill>
        <p:spPr>
          <a:xfrm>
            <a:off x="26850" y="654961"/>
            <a:ext cx="4786376" cy="3152161"/>
          </a:xfrm>
        </p:spPr>
      </p:pic>
      <p:pic>
        <p:nvPicPr>
          <p:cNvPr id="33" name="Объект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00" r="5341"/>
          <a:stretch/>
        </p:blipFill>
        <p:spPr>
          <a:xfrm>
            <a:off x="72226" y="3868781"/>
            <a:ext cx="4688617" cy="2541544"/>
          </a:xfrm>
          <a:prstGeom prst="rect">
            <a:avLst/>
          </a:prstGeom>
        </p:spPr>
      </p:pic>
      <p:pic>
        <p:nvPicPr>
          <p:cNvPr id="34" name="Объект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05" r="5262"/>
          <a:stretch/>
        </p:blipFill>
        <p:spPr>
          <a:xfrm>
            <a:off x="5014112" y="655093"/>
            <a:ext cx="6761221" cy="3213687"/>
          </a:xfrm>
          <a:prstGeom prst="rect">
            <a:avLst/>
          </a:prstGeom>
        </p:spPr>
      </p:pic>
      <p:pic>
        <p:nvPicPr>
          <p:cNvPr id="35" name="Объект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447" y="3971499"/>
            <a:ext cx="3729626" cy="285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3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13589" y="6410325"/>
            <a:ext cx="335407" cy="447675"/>
          </a:xfrm>
          <a:prstGeom prst="rect">
            <a:avLst/>
          </a:prstGeom>
          <a:solidFill>
            <a:srgbClr val="166CA6"/>
          </a:solidFill>
          <a:ln>
            <a:solidFill>
              <a:srgbClr val="166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4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947" y="659278"/>
            <a:ext cx="5351070" cy="225165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00800" y="648879"/>
            <a:ext cx="2909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C</a:t>
            </a:r>
            <a:endParaRPr lang="ru-RU" b="1" dirty="0"/>
          </a:p>
        </p:txBody>
      </p:sp>
      <p:grpSp>
        <p:nvGrpSpPr>
          <p:cNvPr id="29" name="Группа 28"/>
          <p:cNvGrpSpPr/>
          <p:nvPr/>
        </p:nvGrpSpPr>
        <p:grpSpPr>
          <a:xfrm>
            <a:off x="6400801" y="3077604"/>
            <a:ext cx="5791200" cy="3737314"/>
            <a:chOff x="6673755" y="3077604"/>
            <a:chExt cx="5409063" cy="3737314"/>
          </a:xfrm>
        </p:grpSpPr>
        <p:pic>
          <p:nvPicPr>
            <p:cNvPr id="9" name="Объект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"/>
            <a:stretch/>
          </p:blipFill>
          <p:spPr>
            <a:xfrm>
              <a:off x="6673755" y="3077604"/>
              <a:ext cx="5409063" cy="3737314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7446048" y="4620027"/>
              <a:ext cx="1098053" cy="74121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46048" y="4620027"/>
              <a:ext cx="2823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C</a:t>
              </a:r>
              <a:endParaRPr lang="ru-RU" b="1" dirty="0"/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0" y="0"/>
            <a:ext cx="12192000" cy="542925"/>
          </a:xfrm>
          <a:prstGeom prst="rect">
            <a:avLst/>
          </a:prstGeom>
          <a:solidFill>
            <a:srgbClr val="166C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0" y="1"/>
            <a:ext cx="12192000" cy="542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spc="6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Podvodnikov</a:t>
            </a:r>
            <a:r>
              <a:rPr lang="en-US" sz="2800" spc="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Basin’s  SDR and half-grabens</a:t>
            </a:r>
            <a:endParaRPr lang="ru-RU" sz="2800" spc="6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6" name="Объект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38" r="3138" b="5282"/>
          <a:stretch/>
        </p:blipFill>
        <p:spPr>
          <a:xfrm>
            <a:off x="-195942" y="655572"/>
            <a:ext cx="6357258" cy="3247688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 rot="482077">
            <a:off x="3115138" y="1313245"/>
            <a:ext cx="1631723" cy="334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 rot="564217">
            <a:off x="3162582" y="1305590"/>
            <a:ext cx="1580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uncomfortable </a:t>
            </a:r>
            <a:endParaRPr lang="ru-RU" dirty="0"/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307" y="3995057"/>
            <a:ext cx="2875127" cy="258809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413657" y="3995057"/>
            <a:ext cx="2729369" cy="2639105"/>
          </a:xfrm>
          <a:prstGeom prst="rect">
            <a:avLst/>
          </a:prstGeom>
          <a:solidFill>
            <a:srgbClr val="166CA6"/>
          </a:solidFill>
          <a:ln>
            <a:solidFill>
              <a:srgbClr val="166C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/>
              <a:t>Two-directional SDRs </a:t>
            </a:r>
            <a:r>
              <a:rPr lang="en-US" sz="1600" dirty="0" smtClean="0"/>
              <a:t>occur </a:t>
            </a:r>
            <a:r>
              <a:rPr lang="en-US" sz="1600" dirty="0"/>
              <a:t>in </a:t>
            </a:r>
            <a:r>
              <a:rPr lang="en-US" sz="1600" dirty="0" err="1" smtClean="0"/>
              <a:t>Podvodnikov</a:t>
            </a:r>
            <a:r>
              <a:rPr lang="en-US" sz="1600" dirty="0" smtClean="0"/>
              <a:t> basin. </a:t>
            </a:r>
            <a:r>
              <a:rPr lang="en-US" sz="1600" dirty="0"/>
              <a:t>They dip from the Mendeleev Rise and from the </a:t>
            </a:r>
            <a:r>
              <a:rPr lang="en-US" sz="1600" dirty="0" err="1"/>
              <a:t>Lomonosov</a:t>
            </a:r>
            <a:r>
              <a:rPr lang="en-US" sz="1600" dirty="0"/>
              <a:t> </a:t>
            </a:r>
            <a:r>
              <a:rPr lang="en-US" sz="1600" dirty="0" smtClean="0"/>
              <a:t>Terrace. </a:t>
            </a:r>
            <a:r>
              <a:rPr lang="en-US" sz="1600" dirty="0"/>
              <a:t>In the central part of </a:t>
            </a:r>
            <a:r>
              <a:rPr lang="en-US" sz="1600" dirty="0" err="1"/>
              <a:t>Podvodnikov</a:t>
            </a:r>
            <a:r>
              <a:rPr lang="en-US" sz="1600" dirty="0"/>
              <a:t> basin is recognized small raised block of continental crust to which anti-directional SDRs converge.</a:t>
            </a:r>
            <a:endParaRPr lang="ru-RU" sz="1600" dirty="0"/>
          </a:p>
          <a:p>
            <a:pPr algn="just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7995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33700" y="4371975"/>
            <a:ext cx="6296025" cy="819150"/>
          </a:xfrm>
          <a:prstGeom prst="rect">
            <a:avLst/>
          </a:prstGeom>
          <a:solidFill>
            <a:srgbClr val="166CA6"/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4352926"/>
            <a:ext cx="12192000" cy="819150"/>
          </a:xfrm>
          <a:prstGeom prst="rect">
            <a:avLst/>
          </a:prstGeom>
          <a:noFill/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</a:rPr>
              <a:t>Thank you for attention</a:t>
            </a:r>
            <a:r>
              <a:rPr lang="ru-RU" dirty="0" smtClean="0">
                <a:solidFill>
                  <a:schemeClr val="bg1"/>
                </a:solidFill>
              </a:rPr>
              <a:t>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 descr="D:\Documents\МЕНДЕЛЕЕВ\для тек\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976" y="1055755"/>
            <a:ext cx="4513471" cy="300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59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4148</TotalTime>
  <Words>307</Words>
  <Application>Microsoft Office PowerPoint</Application>
  <PresentationFormat>Произвольный</PresentationFormat>
  <Paragraphs>38</Paragraphs>
  <Slides>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Seaward Dipping Reflectors sequences (SDRs) mapping in the field of the Mendeleev Rise </vt:lpstr>
      <vt:lpstr>Place of work and Data</vt:lpstr>
      <vt:lpstr>TOLL  Basin’s  SDR</vt:lpstr>
      <vt:lpstr>Examples of other SDR in the Mendeleev Rise area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Сейсмостратиграфия поднятия Менделеева</dc:title>
  <dc:creator>Юзер</dc:creator>
  <cp:lastModifiedBy>Елизавета</cp:lastModifiedBy>
  <cp:revision>227</cp:revision>
  <dcterms:created xsi:type="dcterms:W3CDTF">2020-01-27T07:20:18Z</dcterms:created>
  <dcterms:modified xsi:type="dcterms:W3CDTF">2020-04-29T09:36:32Z</dcterms:modified>
</cp:coreProperties>
</file>