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51" d="100"/>
          <a:sy n="51" d="100"/>
        </p:scale>
        <p:origin x="25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E82A3-4FD8-48FE-871B-265C3014675B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30C6-A40E-49DC-9A2B-2461DE31D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9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30C6-A40E-49DC-9A2B-2461DE31D5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5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28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2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2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2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3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6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BBB3-C1B1-4466-B48D-6ED266083E0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97B16-AE18-46A2-870B-09567E8F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4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362" y="304046"/>
            <a:ext cx="8797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drives seasonal variations of organic aerosol </a:t>
            </a:r>
          </a:p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over the Indo Gangetic Plain (IGP)?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3516" y="2627008"/>
            <a:ext cx="6690702" cy="38933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CONTEXT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3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dirty="0"/>
              <a:t>IGP home to more than 400 million people and one of the most polluted areas in the world.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dirty="0"/>
              <a:t>Organic aerosol (</a:t>
            </a:r>
            <a:r>
              <a:rPr lang="en-GB" sz="1600" b="1" dirty="0"/>
              <a:t>OA</a:t>
            </a:r>
            <a:r>
              <a:rPr lang="en-GB" sz="1600" dirty="0"/>
              <a:t>) constitutes a dominant fraction of particulate matter over IGP, both primary (</a:t>
            </a:r>
            <a:r>
              <a:rPr lang="en-GB" sz="1600" b="1" dirty="0"/>
              <a:t>POA</a:t>
            </a:r>
            <a:r>
              <a:rPr lang="en-GB" sz="1600" dirty="0"/>
              <a:t>) and secondary (</a:t>
            </a:r>
            <a:r>
              <a:rPr lang="en-GB" sz="1600" b="1" dirty="0"/>
              <a:t>SOA</a:t>
            </a:r>
            <a:r>
              <a:rPr lang="en-GB" sz="1600" dirty="0"/>
              <a:t>).</a:t>
            </a:r>
          </a:p>
          <a:p>
            <a:pPr lvl="0" algn="just"/>
            <a:endParaRPr lang="en-GB" sz="1600" b="1" dirty="0">
              <a:solidFill>
                <a:srgbClr val="70AD47">
                  <a:lumMod val="50000"/>
                </a:srgbClr>
              </a:solidFill>
            </a:endParaRPr>
          </a:p>
          <a:p>
            <a:pPr lvl="0" algn="just"/>
            <a:r>
              <a:rPr lang="en-GB" sz="1600" b="1" dirty="0" smtClean="0">
                <a:solidFill>
                  <a:srgbClr val="70AD47">
                    <a:lumMod val="50000"/>
                  </a:srgbClr>
                </a:solidFill>
              </a:rPr>
              <a:t>THIS </a:t>
            </a:r>
            <a:r>
              <a:rPr lang="en-GB" sz="1600" b="1" dirty="0">
                <a:solidFill>
                  <a:srgbClr val="70AD47">
                    <a:lumMod val="50000"/>
                  </a:srgbClr>
                </a:solidFill>
              </a:rPr>
              <a:t>STUDY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300" dirty="0"/>
          </a:p>
          <a:p>
            <a:pPr algn="just"/>
            <a:r>
              <a:rPr lang="en-GB" sz="1600" dirty="0"/>
              <a:t>We use the </a:t>
            </a:r>
            <a:r>
              <a:rPr lang="en-GB" sz="1600" b="1" dirty="0"/>
              <a:t>WRF-Chem</a:t>
            </a:r>
            <a:r>
              <a:rPr lang="en-GB" sz="1600" dirty="0"/>
              <a:t> model with </a:t>
            </a:r>
            <a:r>
              <a:rPr lang="en-GB" sz="1600" b="1" dirty="0"/>
              <a:t>Volatility Basis Set (VBS) </a:t>
            </a:r>
            <a:r>
              <a:rPr lang="en-GB" sz="1600" dirty="0"/>
              <a:t>for OA to study:</a:t>
            </a:r>
          </a:p>
          <a:p>
            <a:pPr algn="just"/>
            <a:endParaRPr lang="en-GB" sz="13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b="1" dirty="0"/>
              <a:t>Seasonal spatial distribution </a:t>
            </a:r>
            <a:r>
              <a:rPr lang="en-GB" sz="1600" dirty="0"/>
              <a:t>of POA and SOA over the IGP.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b="1" dirty="0"/>
              <a:t>Seasonal</a:t>
            </a:r>
            <a:r>
              <a:rPr lang="en-GB" sz="1600" dirty="0"/>
              <a:t> </a:t>
            </a:r>
            <a:r>
              <a:rPr lang="en-GB" sz="1600" b="1" dirty="0"/>
              <a:t>chemical properties changes </a:t>
            </a:r>
            <a:r>
              <a:rPr lang="en-GB" sz="1600" dirty="0"/>
              <a:t>in SOA analysing </a:t>
            </a:r>
            <a:r>
              <a:rPr lang="en-GB" sz="1600" dirty="0" smtClean="0"/>
              <a:t>the seasonal </a:t>
            </a:r>
            <a:r>
              <a:rPr lang="en-GB" sz="1600" dirty="0"/>
              <a:t>volatility distribution of SOA over the IGP.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b="1" dirty="0"/>
              <a:t>Seasonal sensitivity of OA to different emissions sources </a:t>
            </a:r>
            <a:r>
              <a:rPr lang="en-GB" sz="1600" dirty="0"/>
              <a:t>(anthropogenic, biogenic, biomass burning ) of IGP through a perturbative approach.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1191" y="1289805"/>
            <a:ext cx="879747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50" b="1" u="sng" dirty="0"/>
              <a:t>Caterina </a:t>
            </a:r>
            <a:r>
              <a:rPr lang="en-GB" sz="1550" b="1" u="sng" dirty="0" err="1"/>
              <a:t>Mogno</a:t>
            </a:r>
            <a:r>
              <a:rPr lang="en-GB" sz="1550" b="1" u="sng" dirty="0"/>
              <a:t> </a:t>
            </a:r>
            <a:r>
              <a:rPr lang="en-GB" sz="1550" baseline="30000" dirty="0"/>
              <a:t>1 </a:t>
            </a:r>
            <a:r>
              <a:rPr lang="en-GB" sz="1550" dirty="0"/>
              <a:t>(</a:t>
            </a:r>
            <a:r>
              <a:rPr lang="en-GB" sz="1550" dirty="0" err="1"/>
              <a:t>c.mogno@ed.ac.uk</a:t>
            </a:r>
            <a:r>
              <a:rPr lang="en-GB" sz="1550" dirty="0"/>
              <a:t>), Paul Palmer</a:t>
            </a:r>
            <a:r>
              <a:rPr lang="en-GB" sz="1550" baseline="30000" dirty="0"/>
              <a:t>1</a:t>
            </a:r>
            <a:r>
              <a:rPr lang="en-GB" sz="1550" dirty="0"/>
              <a:t>, </a:t>
            </a:r>
            <a:r>
              <a:rPr lang="en-GB" sz="1550" dirty="0" err="1"/>
              <a:t>Christroph</a:t>
            </a:r>
            <a:r>
              <a:rPr lang="en-GB" sz="1550" dirty="0"/>
              <a:t> Knote</a:t>
            </a:r>
            <a:r>
              <a:rPr lang="en-GB" sz="1550" baseline="30000" dirty="0"/>
              <a:t>2</a:t>
            </a:r>
          </a:p>
          <a:p>
            <a:pPr algn="ctr"/>
            <a:endParaRPr lang="en-GB" sz="1550" dirty="0"/>
          </a:p>
          <a:p>
            <a:pPr algn="ctr"/>
            <a:r>
              <a:rPr lang="en-GB" sz="1550" baseline="30000" dirty="0" smtClean="0"/>
              <a:t>1 </a:t>
            </a:r>
            <a:r>
              <a:rPr lang="en-GB" sz="1550" dirty="0" smtClean="0"/>
              <a:t>School </a:t>
            </a:r>
            <a:r>
              <a:rPr lang="en-GB" sz="1550" dirty="0"/>
              <a:t>of </a:t>
            </a:r>
            <a:r>
              <a:rPr lang="en-GB" sz="1550" dirty="0" err="1"/>
              <a:t>GeoSciences</a:t>
            </a:r>
            <a:r>
              <a:rPr lang="en-GB" sz="1550" dirty="0"/>
              <a:t>, University of Edinburgh, </a:t>
            </a:r>
            <a:r>
              <a:rPr lang="en-GB" sz="1550" dirty="0" smtClean="0"/>
              <a:t>UK</a:t>
            </a:r>
          </a:p>
          <a:p>
            <a:pPr algn="ctr"/>
            <a:r>
              <a:rPr lang="en-GB" sz="1550" baseline="30000" dirty="0" smtClean="0"/>
              <a:t>2</a:t>
            </a:r>
            <a:r>
              <a:rPr lang="en-GB" sz="1550" dirty="0" smtClean="0"/>
              <a:t> Meteorological </a:t>
            </a:r>
            <a:r>
              <a:rPr lang="en-GB" sz="1550" dirty="0"/>
              <a:t>Institute, Ludwig Maximilian University, Munich, Germany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05AAD4-CF7F-374E-8587-ECBE66C5244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16" y="218012"/>
            <a:ext cx="1106322" cy="110344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2C98B8-9F77-C24B-8278-08BA684AF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837" y="218012"/>
            <a:ext cx="1748100" cy="910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266" y="6530439"/>
            <a:ext cx="901734" cy="3156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86" y="2784253"/>
            <a:ext cx="4213320" cy="347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1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87196B2CE214DA114B61B60D91412" ma:contentTypeVersion="5" ma:contentTypeDescription="Create a new document." ma:contentTypeScope="" ma:versionID="6332957eaf7932050bfb8315d3c64207">
  <xsd:schema xmlns:xsd="http://www.w3.org/2001/XMLSchema" xmlns:xs="http://www.w3.org/2001/XMLSchema" xmlns:p="http://schemas.microsoft.com/office/2006/metadata/properties" xmlns:ns3="f46ddc8b-ebf5-4e27-aa53-bb0a2081c675" xmlns:ns4="e6d1c759-deb9-43fa-8ad7-c665959658cd" targetNamespace="http://schemas.microsoft.com/office/2006/metadata/properties" ma:root="true" ma:fieldsID="14c71ac3cd0e8cbd6c9129aefa8a4a91" ns3:_="" ns4:_="">
    <xsd:import namespace="f46ddc8b-ebf5-4e27-aa53-bb0a2081c675"/>
    <xsd:import namespace="e6d1c759-deb9-43fa-8ad7-c665959658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ddc8b-ebf5-4e27-aa53-bb0a2081c6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1c759-deb9-43fa-8ad7-c665959658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11A5E7-03B8-44A9-941B-17669EDE6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6ddc8b-ebf5-4e27-aa53-bb0a2081c675"/>
    <ds:schemaRef ds:uri="e6d1c759-deb9-43fa-8ad7-c665959658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3B6341-DC57-4279-BF31-45C562C7C2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B801BD-4FC8-4032-AD04-B9232BF54617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46ddc8b-ebf5-4e27-aa53-bb0a2081c675"/>
    <ds:schemaRef ds:uri="http://purl.org/dc/elements/1.1/"/>
    <ds:schemaRef ds:uri="http://schemas.microsoft.com/office/2006/metadata/properties"/>
    <ds:schemaRef ds:uri="e6d1c759-deb9-43fa-8ad7-c665959658c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MOGNO Caterina</dc:creator>
  <cp:lastModifiedBy>MOGNO Caterina</cp:lastModifiedBy>
  <cp:revision>22</cp:revision>
  <dcterms:created xsi:type="dcterms:W3CDTF">2020-05-05T10:16:58Z</dcterms:created>
  <dcterms:modified xsi:type="dcterms:W3CDTF">2020-05-06T14:21:34Z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0x01010058787196B2CE214DA114B61B60D91412</vt:lpwstr>
  </property>
</Properties>
</file>