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8" r:id="rId4"/>
    <p:sldId id="278" r:id="rId5"/>
    <p:sldId id="279" r:id="rId6"/>
    <p:sldId id="283" r:id="rId7"/>
    <p:sldId id="266" r:id="rId8"/>
    <p:sldId id="280" r:id="rId9"/>
    <p:sldId id="281" r:id="rId10"/>
    <p:sldId id="282" r:id="rId11"/>
    <p:sldId id="272" r:id="rId12"/>
    <p:sldId id="28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娇娇 刘" initials="娇娇" lastIdx="1" clrIdx="0">
    <p:extLst>
      <p:ext uri="{19B8F6BF-5375-455C-9EA6-DF929625EA0E}">
        <p15:presenceInfo xmlns:p15="http://schemas.microsoft.com/office/powerpoint/2012/main" userId="8068977fb5e29c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CF433F"/>
    <a:srgbClr val="F2D984"/>
    <a:srgbClr val="2C7FB6"/>
    <a:srgbClr val="E3E4E4"/>
    <a:srgbClr val="2574A9"/>
    <a:srgbClr val="446CB3"/>
    <a:srgbClr val="3498DB"/>
    <a:srgbClr val="6C7A89"/>
    <a:srgbClr val="D64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F40B-CD19-44D3-8905-6D0817277CD2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08D4E-1E1D-431F-B18E-BFE9029A6A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24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1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3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9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74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1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6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3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91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88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4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0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87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51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7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37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3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1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35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9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D2CDFC-8D9D-4072-B852-897D8545EA4D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A5E7D-7FDD-414F-8914-B1780A963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4098" name="Picture 2" descr="https://en.nuist.edu.cn/_upload/tpl/01/16/278/template278/images/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164263"/>
            <a:ext cx="3444217" cy="6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6176963"/>
            <a:ext cx="2409825" cy="7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9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1355" y="546779"/>
            <a:ext cx="11594122" cy="2494206"/>
          </a:xfrm>
        </p:spPr>
        <p:txBody>
          <a:bodyPr>
            <a:noAutofit/>
          </a:bodyPr>
          <a:lstStyle/>
          <a:p>
            <a:r>
              <a:rPr lang="en-US" altLang="zh-CN" sz="4000" b="1" dirty="0"/>
              <a:t>G</a:t>
            </a:r>
            <a:r>
              <a:rPr lang="en-US" altLang="zh-CN" sz="4000" b="1" dirty="0" smtClean="0"/>
              <a:t>lobal </a:t>
            </a:r>
            <a:r>
              <a:rPr lang="en-US" altLang="zh-CN" sz="4000" b="1" dirty="0"/>
              <a:t>cooling effect from hindering homogeneous ice nucleation under cirrus </a:t>
            </a:r>
            <a:r>
              <a:rPr lang="en-US" altLang="zh-CN" sz="4000" b="1" dirty="0" smtClean="0"/>
              <a:t>conditions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6416" y="3625484"/>
            <a:ext cx="9144000" cy="1655762"/>
          </a:xfrm>
        </p:spPr>
        <p:txBody>
          <a:bodyPr/>
          <a:lstStyle/>
          <a:p>
            <a:r>
              <a:rPr lang="en-US" altLang="zh-CN" b="1" dirty="0" err="1" smtClean="0"/>
              <a:t>Jiaojiao</a:t>
            </a:r>
            <a:r>
              <a:rPr lang="en-US" altLang="zh-CN" b="1" dirty="0" smtClean="0"/>
              <a:t> Liu</a:t>
            </a:r>
            <a:r>
              <a:rPr lang="en-US" altLang="zh-CN" b="1" baseline="30000" dirty="0" smtClean="0"/>
              <a:t>1</a:t>
            </a:r>
            <a:r>
              <a:rPr lang="en-US" altLang="zh-CN" b="1" dirty="0" smtClean="0"/>
              <a:t> </a:t>
            </a:r>
            <a:r>
              <a:rPr lang="en-US" altLang="zh-CN" b="1" dirty="0"/>
              <a:t>and </a:t>
            </a:r>
            <a:r>
              <a:rPr lang="en-US" altLang="zh-CN" b="1" dirty="0" err="1"/>
              <a:t>Xiangjun</a:t>
            </a:r>
            <a:r>
              <a:rPr lang="en-US" altLang="zh-CN" b="1" dirty="0"/>
              <a:t> Shi</a:t>
            </a:r>
            <a:r>
              <a:rPr lang="en-US" altLang="zh-CN" b="1" baseline="30000" dirty="0"/>
              <a:t>1</a:t>
            </a:r>
            <a:endParaRPr lang="zh-CN" altLang="zh-CN" dirty="0"/>
          </a:p>
          <a:p>
            <a:r>
              <a:rPr lang="en-US" altLang="zh-CN" b="1" baseline="30000" dirty="0"/>
              <a:t>1</a:t>
            </a:r>
            <a:r>
              <a:rPr lang="en-US" altLang="zh-CN" dirty="0"/>
              <a:t> School of Atmospheric Sciences, Nanjing University of Information Science and Technology, Nanjing, China</a:t>
            </a:r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08" y="916111"/>
            <a:ext cx="1679416" cy="58779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74902" y="6235021"/>
            <a:ext cx="3326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C</a:t>
            </a:r>
            <a:r>
              <a:rPr lang="en-US" altLang="zh-CN" sz="2000" b="1" dirty="0" smtClean="0"/>
              <a:t>ontact: liujj@nuist.edu.cn</a:t>
            </a:r>
          </a:p>
        </p:txBody>
      </p:sp>
      <p:sp>
        <p:nvSpPr>
          <p:cNvPr id="6" name="矩形 5"/>
          <p:cNvSpPr/>
          <p:nvPr/>
        </p:nvSpPr>
        <p:spPr>
          <a:xfrm>
            <a:off x="3282266" y="362113"/>
            <a:ext cx="559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Geoengineering——artificially modify </a:t>
            </a:r>
            <a:r>
              <a:rPr lang="en-US" altLang="zh-CN" i="1" dirty="0"/>
              <a:t>the planet’s climate</a:t>
            </a:r>
          </a:p>
        </p:txBody>
      </p:sp>
    </p:spTree>
    <p:extLst>
      <p:ext uri="{BB962C8B-B14F-4D97-AF65-F5344CB8AC3E}">
        <p14:creationId xmlns:p14="http://schemas.microsoft.com/office/powerpoint/2010/main" val="26386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Conclusions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638" y="1604287"/>
            <a:ext cx="11233638" cy="4153046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altLang="zh-CN" sz="3200" dirty="0" smtClean="0"/>
              <a:t>The maximum cooling effect potential of cirrus thinning (turn off homogeneous ice nucleation) is -1.98 W m</a:t>
            </a:r>
            <a:r>
              <a:rPr lang="en-US" altLang="zh-CN" sz="3200" baseline="30000" dirty="0" smtClean="0"/>
              <a:t>-2</a:t>
            </a:r>
            <a:r>
              <a:rPr lang="en-US" altLang="zh-CN" sz="3200" dirty="0" smtClean="0"/>
              <a:t>, using optimal seeding method can reach up 2/3 of it (-1.36 W m</a:t>
            </a:r>
            <a:r>
              <a:rPr lang="en-US" altLang="zh-CN" sz="3200" baseline="30000" dirty="0" smtClean="0"/>
              <a:t>-2</a:t>
            </a:r>
            <a:r>
              <a:rPr lang="en-US" altLang="zh-CN" sz="3200" dirty="0" smtClean="0"/>
              <a:t>)</a:t>
            </a:r>
          </a:p>
          <a:p>
            <a:pPr>
              <a:spcBef>
                <a:spcPts val="2000"/>
              </a:spcBef>
            </a:pPr>
            <a:r>
              <a:rPr lang="en-US" altLang="zh-CN" sz="3200" dirty="0" smtClean="0"/>
              <a:t>Cirrus seeding can offset the drawback in other radiation managements that less solar at surface </a:t>
            </a:r>
          </a:p>
          <a:p>
            <a:pPr>
              <a:spcBef>
                <a:spcPts val="2000"/>
              </a:spcBef>
            </a:pPr>
            <a:r>
              <a:rPr lang="en-US" altLang="zh-CN" sz="3200" dirty="0" smtClean="0"/>
              <a:t>Also, the sensitivity tests show the cooling effect is depend on radius of seeding ice crystals, seeding areas, and homogeneous ice nucleation occurrence frequency</a:t>
            </a: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4811590" y="6310623"/>
            <a:ext cx="329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C</a:t>
            </a:r>
            <a:r>
              <a:rPr lang="en-US" altLang="zh-CN" sz="2000" b="1" dirty="0" smtClean="0"/>
              <a:t>ontact: liujj@nuist.edu.cn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52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References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4850" y="1031386"/>
            <a:ext cx="10782300" cy="4489451"/>
          </a:xfrm>
        </p:spPr>
        <p:txBody>
          <a:bodyPr>
            <a:noAutofit/>
          </a:bodyPr>
          <a:lstStyle/>
          <a:p>
            <a:r>
              <a:rPr lang="en-US" altLang="zh-CN" sz="1800" dirty="0" err="1"/>
              <a:t>Barahona</a:t>
            </a:r>
            <a:r>
              <a:rPr lang="en-US" altLang="zh-CN" sz="1800" dirty="0"/>
              <a:t> D. and A. </a:t>
            </a:r>
            <a:r>
              <a:rPr lang="en-US" altLang="zh-CN" sz="1800" dirty="0" err="1"/>
              <a:t>Nenes</a:t>
            </a:r>
            <a:r>
              <a:rPr lang="en-US" altLang="zh-CN" sz="1800" dirty="0"/>
              <a:t> (2009), Parameterizing the competition between homogeneous and heterogeneous freezing in ice cloud formation - </a:t>
            </a:r>
            <a:r>
              <a:rPr lang="en-US" altLang="zh-CN" sz="1800" dirty="0" err="1"/>
              <a:t>polydisperse</a:t>
            </a:r>
            <a:r>
              <a:rPr lang="en-US" altLang="zh-CN" sz="1800" dirty="0"/>
              <a:t> ice nuclei. </a:t>
            </a:r>
            <a:r>
              <a:rPr lang="en-US" altLang="zh-CN" sz="1800" i="1" dirty="0"/>
              <a:t>Atmospheric Chemistry and Physics</a:t>
            </a:r>
            <a:r>
              <a:rPr lang="en-US" altLang="zh-CN" sz="1800" dirty="0"/>
              <a:t>, 9, 5933-5948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err="1"/>
              <a:t>Gasparini</a:t>
            </a:r>
            <a:r>
              <a:rPr lang="en-US" altLang="zh-CN" sz="1800" dirty="0"/>
              <a:t> B. and U. </a:t>
            </a:r>
            <a:r>
              <a:rPr lang="en-US" altLang="zh-CN" sz="1800" dirty="0" err="1"/>
              <a:t>Lohmann</a:t>
            </a:r>
            <a:r>
              <a:rPr lang="en-US" altLang="zh-CN" sz="1800" dirty="0"/>
              <a:t> (2016), Why cirrus cloud seeding cannot substantially cool the planet, Journal of </a:t>
            </a:r>
            <a:r>
              <a:rPr lang="en-US" altLang="zh-CN" sz="1800" i="1" dirty="0"/>
              <a:t>Geophysical Research: Atmospheres</a:t>
            </a:r>
            <a:r>
              <a:rPr lang="en-US" altLang="zh-CN" sz="1800" dirty="0"/>
              <a:t>, 121, 4877-4893. </a:t>
            </a:r>
            <a:endParaRPr lang="en-US" altLang="zh-CN" sz="1800" dirty="0" smtClean="0"/>
          </a:p>
          <a:p>
            <a:r>
              <a:rPr lang="en-US" altLang="zh-CN" sz="1800" dirty="0"/>
              <a:t>Hong </a:t>
            </a:r>
            <a:r>
              <a:rPr lang="en-US" altLang="zh-CN" sz="1800" dirty="0" err="1"/>
              <a:t>Yulan</a:t>
            </a:r>
            <a:r>
              <a:rPr lang="en-US" altLang="zh-CN" sz="1800" dirty="0"/>
              <a:t>, et al. (2016), Assessing the Radiative Effects of Global Ice Clouds Based on </a:t>
            </a:r>
            <a:r>
              <a:rPr lang="en-US" altLang="zh-CN" sz="1800" dirty="0" err="1"/>
              <a:t>CloudSat</a:t>
            </a:r>
            <a:r>
              <a:rPr lang="en-US" altLang="zh-CN" sz="1800" dirty="0"/>
              <a:t> and CALIPSO Measurements, </a:t>
            </a:r>
            <a:r>
              <a:rPr lang="en-US" altLang="zh-CN" sz="1800" i="1" dirty="0"/>
              <a:t>Journal of Climate</a:t>
            </a:r>
            <a:r>
              <a:rPr lang="en-US" altLang="zh-CN" sz="1800" dirty="0"/>
              <a:t>, 29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err="1"/>
              <a:t>Kärcher</a:t>
            </a:r>
            <a:r>
              <a:rPr lang="en-US" altLang="zh-CN" sz="1800" dirty="0"/>
              <a:t> B., et al. (2006), Physically based parameterization of cirrus cloud formation for use in global atmospheric models, </a:t>
            </a:r>
            <a:r>
              <a:rPr lang="en-US" altLang="zh-CN" sz="1800" i="1" dirty="0"/>
              <a:t>Journal of Geophysical Research: Atmospheres</a:t>
            </a:r>
            <a:r>
              <a:rPr lang="en-US" altLang="zh-CN" sz="1800" dirty="0"/>
              <a:t>, 111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err="1"/>
              <a:t>Matus</a:t>
            </a:r>
            <a:r>
              <a:rPr lang="en-US" altLang="zh-CN" sz="1800" dirty="0"/>
              <a:t>, A. V. and T. S. </a:t>
            </a:r>
            <a:r>
              <a:rPr lang="en-US" altLang="zh-CN" sz="1800" dirty="0" err="1"/>
              <a:t>L’Ecuyer</a:t>
            </a:r>
            <a:r>
              <a:rPr lang="en-US" altLang="zh-CN" sz="1800" dirty="0"/>
              <a:t> (2017), The role of cloud phase in Earth’s radiation budget. </a:t>
            </a:r>
            <a:r>
              <a:rPr lang="en-US" altLang="zh-CN" sz="1800" i="1" dirty="0"/>
              <a:t>Journal of Geophysical Research Atmospheres,</a:t>
            </a:r>
            <a:r>
              <a:rPr lang="en-US" altLang="zh-CN" sz="1800" dirty="0"/>
              <a:t> 122: 2559–2578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err="1"/>
              <a:t>Penner</a:t>
            </a:r>
            <a:r>
              <a:rPr lang="en-US" altLang="zh-CN" sz="1800" dirty="0"/>
              <a:t> J. E., et al. (2015), Can cirrus cloud seeding be used for geoengineering?, </a:t>
            </a:r>
            <a:r>
              <a:rPr lang="en-US" altLang="zh-CN" sz="1800" i="1" dirty="0"/>
              <a:t>Geophysics Research Letter</a:t>
            </a:r>
            <a:r>
              <a:rPr lang="en-US" altLang="zh-CN" sz="1800" dirty="0"/>
              <a:t>, 42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err="1" smtClean="0"/>
              <a:t>Rickels</a:t>
            </a:r>
            <a:r>
              <a:rPr lang="en-US" altLang="zh-CN" sz="1800" dirty="0" smtClean="0"/>
              <a:t> et al., (2011), Large-Scale Intentional Interventions into the Climate System?  Assessing the Climate Engineering Debate. Scoping report conducted on behalf of the German Federal Ministry of Education and Research (BMBF), </a:t>
            </a:r>
            <a:r>
              <a:rPr lang="en-US" altLang="zh-CN" sz="1800" i="1" dirty="0" smtClean="0"/>
              <a:t>Kiel Earth Institute</a:t>
            </a:r>
            <a:r>
              <a:rPr lang="en-US" altLang="zh-CN" sz="1800" dirty="0" smtClean="0"/>
              <a:t>. </a:t>
            </a:r>
          </a:p>
          <a:p>
            <a:r>
              <a:rPr lang="en-US" altLang="zh-CN" sz="1800" dirty="0" err="1" smtClean="0"/>
              <a:t>Storelvmo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T., et al. (2014), Cirrus cloud seeding: a climate engineering mechanism with reduced side effects?, Philosophical Transactions of the Royal Society of London A: Mathematical</a:t>
            </a:r>
            <a:r>
              <a:rPr lang="en-US" altLang="zh-CN" sz="1800" i="1" dirty="0"/>
              <a:t>, Physical and Engineering Sciences</a:t>
            </a:r>
            <a:r>
              <a:rPr lang="en-US" altLang="zh-CN" sz="1800" dirty="0"/>
              <a:t>, 372 (2031</a:t>
            </a:r>
            <a:r>
              <a:rPr lang="en-US" altLang="zh-CN" sz="1800" dirty="0" smtClean="0"/>
              <a:t>).</a:t>
            </a:r>
            <a:endParaRPr lang="zh-CN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4875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Approaches of Geoengineering 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99239" y="1176313"/>
            <a:ext cx="7804470" cy="4857504"/>
            <a:chOff x="6884377" y="2783011"/>
            <a:chExt cx="5559692" cy="339042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377" y="2783011"/>
              <a:ext cx="4800600" cy="339042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0337980" y="2819790"/>
              <a:ext cx="21060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/>
                <a:t>Rickels et al., (2011)</a:t>
              </a:r>
              <a:endParaRPr lang="zh-CN" altLang="en-US" i="1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99239" y="3222048"/>
            <a:ext cx="7043689" cy="2640716"/>
            <a:chOff x="3593771" y="4249911"/>
            <a:chExt cx="5017732" cy="1843158"/>
          </a:xfrm>
        </p:grpSpPr>
        <p:sp>
          <p:nvSpPr>
            <p:cNvPr id="9" name="椭圆 8"/>
            <p:cNvSpPr/>
            <p:nvPr/>
          </p:nvSpPr>
          <p:spPr>
            <a:xfrm>
              <a:off x="3593771" y="4249911"/>
              <a:ext cx="4800600" cy="1843158"/>
            </a:xfrm>
            <a:prstGeom prst="ellipse">
              <a:avLst/>
            </a:prstGeom>
            <a:noFill/>
            <a:ln w="28575">
              <a:solidFill>
                <a:srgbClr val="845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>
              <a:endCxn id="12" idx="1"/>
            </p:cNvCxnSpPr>
            <p:nvPr/>
          </p:nvCxnSpPr>
          <p:spPr>
            <a:xfrm flipV="1">
              <a:off x="8394371" y="4487938"/>
              <a:ext cx="217132" cy="692343"/>
            </a:xfrm>
            <a:prstGeom prst="straightConnector1">
              <a:avLst/>
            </a:prstGeom>
            <a:ln w="28575">
              <a:solidFill>
                <a:srgbClr val="84542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9742928" y="2778242"/>
            <a:ext cx="2708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Carbon Dioxide Removal (CDR): </a:t>
            </a:r>
            <a:r>
              <a:rPr lang="en-US" altLang="zh-CN" sz="2400" dirty="0" smtClean="0"/>
              <a:t>Remove CO</a:t>
            </a:r>
            <a:r>
              <a:rPr lang="en-US" altLang="zh-CN" sz="2400" baseline="-25000" dirty="0" smtClean="0"/>
              <a:t>2 </a:t>
            </a:r>
            <a:r>
              <a:rPr lang="en-US" altLang="zh-CN" sz="2400" dirty="0" smtClean="0"/>
              <a:t>from the atmosphere</a:t>
            </a:r>
            <a:r>
              <a:rPr lang="en-US" altLang="zh-CN" sz="2400" baseline="-25000" dirty="0" smtClean="0"/>
              <a:t> </a:t>
            </a:r>
            <a:endParaRPr lang="zh-CN" altLang="en-US" sz="2400" dirty="0"/>
          </a:p>
        </p:txBody>
      </p:sp>
      <p:sp>
        <p:nvSpPr>
          <p:cNvPr id="14" name="椭圆 13"/>
          <p:cNvSpPr/>
          <p:nvPr/>
        </p:nvSpPr>
        <p:spPr>
          <a:xfrm>
            <a:off x="2827587" y="1573824"/>
            <a:ext cx="6610540" cy="1624993"/>
          </a:xfrm>
          <a:prstGeom prst="ellipse">
            <a:avLst/>
          </a:prstGeom>
          <a:noFill/>
          <a:ln w="28575">
            <a:solidFill>
              <a:srgbClr val="0D5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2168161" y="2386320"/>
            <a:ext cx="659425" cy="490950"/>
          </a:xfrm>
          <a:prstGeom prst="straightConnector1">
            <a:avLst/>
          </a:prstGeom>
          <a:ln w="28575">
            <a:solidFill>
              <a:srgbClr val="0D5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6715" y="2789457"/>
            <a:ext cx="2936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Radiation Management (RM): </a:t>
            </a:r>
            <a:r>
              <a:rPr lang="en-US" altLang="zh-CN" sz="2400" b="1" dirty="0" smtClean="0"/>
              <a:t>Reflect more solar radiation or increase outgoing longwave radiation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55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Cirrus thinning—New approach of RM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6067" y="1417673"/>
            <a:ext cx="9381282" cy="4494249"/>
            <a:chOff x="1158947" y="813420"/>
            <a:chExt cx="9381282" cy="449424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002536" y="4970092"/>
              <a:ext cx="8531332" cy="7119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002536" y="1323948"/>
              <a:ext cx="8537693" cy="24113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362457" y="1040892"/>
              <a:ext cx="5182078" cy="3919764"/>
              <a:chOff x="850393" y="876300"/>
              <a:chExt cx="5182078" cy="3919764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850393" y="1088165"/>
                <a:ext cx="5182078" cy="3707899"/>
                <a:chOff x="-235633" y="315146"/>
                <a:chExt cx="5182078" cy="3707899"/>
              </a:xfrm>
              <a:solidFill>
                <a:srgbClr val="D64541"/>
              </a:solidFill>
              <a:effectLst>
                <a:glow>
                  <a:srgbClr val="C00000">
                    <a:alpha val="40000"/>
                  </a:srgbClr>
                </a:glow>
                <a:outerShdw blurRad="50800" dist="50800" dir="8100000" algn="tr" rotWithShape="0">
                  <a:schemeClr val="tx1">
                    <a:lumMod val="50000"/>
                    <a:lumOff val="50000"/>
                    <a:alpha val="28000"/>
                  </a:schemeClr>
                </a:outerShdw>
              </a:effectLst>
              <a:scene3d>
                <a:camera prst="orthographicFront">
                  <a:rot lat="0" lon="19800000" rev="0"/>
                </a:camera>
                <a:lightRig rig="soft" dir="t"/>
              </a:scene3d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-235633" y="315146"/>
                  <a:ext cx="5182078" cy="3454531"/>
                  <a:chOff x="-235633" y="315146"/>
                  <a:chExt cx="5182078" cy="3454531"/>
                </a:xfrm>
                <a:grpFill/>
              </p:grpSpPr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2079691" y="315146"/>
                    <a:ext cx="2157132" cy="3291171"/>
                    <a:chOff x="641416" y="286264"/>
                    <a:chExt cx="2157132" cy="3291171"/>
                  </a:xfrm>
                  <a:grpFill/>
                </p:grpSpPr>
                <p:grpSp>
                  <p:nvGrpSpPr>
                    <p:cNvPr id="38" name="组合 37"/>
                    <p:cNvGrpSpPr/>
                    <p:nvPr/>
                  </p:nvGrpSpPr>
                  <p:grpSpPr>
                    <a:xfrm>
                      <a:off x="641416" y="286264"/>
                      <a:ext cx="1981362" cy="2072910"/>
                      <a:chOff x="527116" y="57664"/>
                      <a:chExt cx="1981362" cy="2072910"/>
                    </a:xfrm>
                    <a:grpFill/>
                  </p:grpSpPr>
                  <p:sp>
                    <p:nvSpPr>
                      <p:cNvPr id="40" name="矩形 39"/>
                      <p:cNvSpPr/>
                      <p:nvPr/>
                    </p:nvSpPr>
                    <p:spPr>
                      <a:xfrm rot="20899384">
                        <a:off x="1429044" y="57664"/>
                        <a:ext cx="844062" cy="835270"/>
                      </a:xfrm>
                      <a:prstGeom prst="rect">
                        <a:avLst/>
                      </a:prstGeom>
                      <a:grpFill/>
                      <a:ln w="0">
                        <a:solidFill>
                          <a:srgbClr val="D64541"/>
                        </a:solidFill>
                      </a:ln>
                      <a:sp3d extrusionH="76200" prstMaterial="matte">
                        <a:extrusionClr>
                          <a:srgbClr val="D24D57"/>
                        </a:extrusionClr>
                        <a:contourClr>
                          <a:srgbClr val="D24D57"/>
                        </a:contourClr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1" name="矩形 40"/>
                      <p:cNvSpPr/>
                      <p:nvPr/>
                    </p:nvSpPr>
                    <p:spPr>
                      <a:xfrm rot="20768598">
                        <a:off x="1822671" y="838543"/>
                        <a:ext cx="685807" cy="1292031"/>
                      </a:xfrm>
                      <a:prstGeom prst="rect">
                        <a:avLst/>
                      </a:prstGeom>
                      <a:grpFill/>
                      <a:ln w="0">
                        <a:solidFill>
                          <a:srgbClr val="D64541"/>
                        </a:solidFill>
                      </a:ln>
                      <a:sp3d extrusionH="76200" prstMaterial="matte">
                        <a:extrusionClr>
                          <a:srgbClr val="D24D57"/>
                        </a:extrusionClr>
                        <a:contourClr>
                          <a:srgbClr val="D24D57"/>
                        </a:contourClr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2" name="上箭头 41"/>
                      <p:cNvSpPr/>
                      <p:nvPr/>
                    </p:nvSpPr>
                    <p:spPr>
                      <a:xfrm rot="18744248">
                        <a:off x="996439" y="-26475"/>
                        <a:ext cx="386862" cy="1325507"/>
                      </a:xfrm>
                      <a:prstGeom prst="upArrow">
                        <a:avLst/>
                      </a:prstGeom>
                      <a:grpFill/>
                      <a:ln w="0">
                        <a:solidFill>
                          <a:srgbClr val="D64541"/>
                        </a:solidFill>
                      </a:ln>
                      <a:sp3d extrusionH="76200" prstMaterial="matte">
                        <a:extrusionClr>
                          <a:srgbClr val="D24D57"/>
                        </a:extrusionClr>
                        <a:contourClr>
                          <a:srgbClr val="D24D57"/>
                        </a:contourClr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3" name="矩形 42"/>
                      <p:cNvSpPr/>
                      <p:nvPr/>
                    </p:nvSpPr>
                    <p:spPr>
                      <a:xfrm rot="18705507">
                        <a:off x="1491359" y="671378"/>
                        <a:ext cx="526050" cy="502270"/>
                      </a:xfrm>
                      <a:prstGeom prst="rect">
                        <a:avLst/>
                      </a:prstGeom>
                      <a:grpFill/>
                      <a:ln w="0">
                        <a:solidFill>
                          <a:srgbClr val="D64541"/>
                        </a:solidFill>
                      </a:ln>
                      <a:sp3d extrusionH="76200" prstMaterial="matte">
                        <a:extrusionClr>
                          <a:srgbClr val="D24D57"/>
                        </a:extrusionClr>
                        <a:contourClr>
                          <a:srgbClr val="D24D57"/>
                        </a:contourClr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39" name="矩形 38"/>
                    <p:cNvSpPr/>
                    <p:nvPr/>
                  </p:nvSpPr>
                  <p:spPr>
                    <a:xfrm rot="20768598">
                      <a:off x="2242148" y="2328557"/>
                      <a:ext cx="556400" cy="1248878"/>
                    </a:xfrm>
                    <a:prstGeom prst="rect">
                      <a:avLst/>
                    </a:prstGeom>
                    <a:grpFill/>
                    <a:ln w="0">
                      <a:solidFill>
                        <a:srgbClr val="D64541"/>
                      </a:solidFill>
                    </a:ln>
                    <a:sp3d extrusionH="76200" prstMaterial="matte">
                      <a:extrusionClr>
                        <a:srgbClr val="D24D57"/>
                      </a:extrusionClr>
                      <a:contourClr>
                        <a:srgbClr val="D24D57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34" name="矩形 33"/>
                  <p:cNvSpPr/>
                  <p:nvPr/>
                </p:nvSpPr>
                <p:spPr>
                  <a:xfrm rot="20768598">
                    <a:off x="4043196" y="3562375"/>
                    <a:ext cx="365054" cy="207302"/>
                  </a:xfrm>
                  <a:prstGeom prst="rect">
                    <a:avLst/>
                  </a:prstGeom>
                  <a:grpFill/>
                  <a:ln w="0">
                    <a:solidFill>
                      <a:srgbClr val="D64541"/>
                    </a:solidFill>
                  </a:ln>
                  <a:sp3d extrusionH="76200" prstMaterial="matte">
                    <a:extrusionClr>
                      <a:srgbClr val="D24D57"/>
                    </a:extrusionClr>
                    <a:contourClr>
                      <a:srgbClr val="D24D57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5" name="上箭头 34"/>
                  <p:cNvSpPr/>
                  <p:nvPr/>
                </p:nvSpPr>
                <p:spPr>
                  <a:xfrm rot="18744248">
                    <a:off x="2043406" y="-372344"/>
                    <a:ext cx="386862" cy="4944940"/>
                  </a:xfrm>
                  <a:prstGeom prst="upArrow">
                    <a:avLst/>
                  </a:prstGeom>
                  <a:grpFill/>
                  <a:ln w="0">
                    <a:solidFill>
                      <a:srgbClr val="D64541"/>
                    </a:solidFill>
                  </a:ln>
                  <a:sp3d extrusionH="76200" prstMaterial="matte">
                    <a:extrusionClr>
                      <a:srgbClr val="D24D57"/>
                    </a:extrusionClr>
                    <a:contourClr>
                      <a:srgbClr val="D24D57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" name="上箭头 35"/>
                  <p:cNvSpPr/>
                  <p:nvPr/>
                </p:nvSpPr>
                <p:spPr>
                  <a:xfrm rot="5790456" flipH="1">
                    <a:off x="4300841" y="1994620"/>
                    <a:ext cx="424804" cy="866404"/>
                  </a:xfrm>
                  <a:prstGeom prst="upArrow">
                    <a:avLst/>
                  </a:prstGeom>
                  <a:grpFill/>
                  <a:ln w="0">
                    <a:solidFill>
                      <a:srgbClr val="D64541"/>
                    </a:solidFill>
                  </a:ln>
                  <a:sp3d extrusionH="76200" prstMaterial="matte">
                    <a:extrusionClr>
                      <a:srgbClr val="D24D57"/>
                    </a:extrusionClr>
                    <a:contourClr>
                      <a:srgbClr val="D24D57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矩形 36"/>
                  <p:cNvSpPr/>
                  <p:nvPr/>
                </p:nvSpPr>
                <p:spPr>
                  <a:xfrm rot="18746211">
                    <a:off x="3817174" y="3316894"/>
                    <a:ext cx="314620" cy="564732"/>
                  </a:xfrm>
                  <a:prstGeom prst="rect">
                    <a:avLst/>
                  </a:prstGeom>
                  <a:grpFill/>
                  <a:ln w="0">
                    <a:solidFill>
                      <a:srgbClr val="D64541"/>
                    </a:solidFill>
                  </a:ln>
                  <a:sp3d extrusionH="76200" prstMaterial="matte">
                    <a:extrusionClr>
                      <a:srgbClr val="D24D57"/>
                    </a:extrusionClr>
                    <a:contourClr>
                      <a:srgbClr val="D24D57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下箭头标注 31"/>
                <p:cNvSpPr/>
                <p:nvPr/>
              </p:nvSpPr>
              <p:spPr>
                <a:xfrm rot="20707364">
                  <a:off x="4056466" y="3531060"/>
                  <a:ext cx="378049" cy="491985"/>
                </a:xfrm>
                <a:prstGeom prst="downArrowCallout">
                  <a:avLst>
                    <a:gd name="adj1" fmla="val 39962"/>
                    <a:gd name="adj2" fmla="val 36239"/>
                    <a:gd name="adj3" fmla="val 39024"/>
                    <a:gd name="adj4" fmla="val 64977"/>
                  </a:avLst>
                </a:prstGeom>
                <a:grpFill/>
                <a:ln w="0">
                  <a:solidFill>
                    <a:srgbClr val="D64541"/>
                  </a:solidFill>
                </a:ln>
                <a:sp3d extrusionH="76200" prstMaterial="matte">
                  <a:extrusionClr>
                    <a:srgbClr val="D24D57"/>
                  </a:extrusionClr>
                  <a:contourClr>
                    <a:srgbClr val="D24D5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3924300" y="876300"/>
                <a:ext cx="1220485" cy="292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309902" y="856002"/>
              <a:ext cx="1779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incoming solar radiation</a:t>
              </a:r>
              <a:endParaRPr lang="zh-CN" altLang="en-US" sz="1400" dirty="0">
                <a:solidFill>
                  <a:srgbClr val="CF433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635890" y="1070092"/>
              <a:ext cx="13555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reflected by </a:t>
              </a:r>
              <a:r>
                <a:rPr lang="en-US" altLang="zh-CN" sz="1400" dirty="0" smtClean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clouds and atmosphere</a:t>
              </a:r>
              <a:endParaRPr lang="zh-CN" altLang="en-US" sz="1400" dirty="0">
                <a:solidFill>
                  <a:srgbClr val="CF433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34927" y="4187478"/>
              <a:ext cx="13286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reflected </a:t>
              </a:r>
              <a:r>
                <a:rPr lang="en-US" altLang="zh-CN" sz="1200" dirty="0" smtClean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by surface</a:t>
              </a:r>
              <a:endParaRPr lang="zh-CN" altLang="en-US" sz="1200" dirty="0">
                <a:solidFill>
                  <a:srgbClr val="CF433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45176" y="2734377"/>
              <a:ext cx="1466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absorbed </a:t>
              </a:r>
              <a:r>
                <a:rPr lang="en-US" altLang="zh-CN" sz="1200" dirty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by </a:t>
              </a:r>
              <a:r>
                <a:rPr lang="en-US" altLang="zh-CN" sz="1200" dirty="0" smtClean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atmosphere</a:t>
              </a:r>
              <a:endParaRPr lang="zh-CN" altLang="en-US" sz="1200" dirty="0">
                <a:solidFill>
                  <a:srgbClr val="CF433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11987" y="4999892"/>
              <a:ext cx="223641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absorbed</a:t>
              </a:r>
              <a:r>
                <a:rPr lang="en-US" altLang="zh-CN" sz="1400" dirty="0" smtClean="0">
                  <a:solidFill>
                    <a:srgbClr val="CF433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 by surface</a:t>
              </a:r>
              <a:endParaRPr lang="zh-CN" altLang="en-US" sz="1400" dirty="0">
                <a:solidFill>
                  <a:srgbClr val="CF433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370314" y="4981848"/>
              <a:ext cx="209364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rgbClr val="2C7FB6"/>
                  </a:solidFill>
                  <a:latin typeface="Arial Black" panose="020B0A04020102020204" pitchFamily="34" charset="0"/>
                </a:rPr>
                <a:t>emitted by surface</a:t>
              </a:r>
              <a:endParaRPr lang="zh-CN" altLang="en-US" sz="1200" dirty="0">
                <a:solidFill>
                  <a:srgbClr val="2C7FB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791261" y="3477467"/>
              <a:ext cx="14752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2C7FB6"/>
                  </a:solidFill>
                  <a:latin typeface="Arial Black" panose="020B0A04020102020204" pitchFamily="34" charset="0"/>
                </a:rPr>
                <a:t>absorbed by atmosphere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911560" y="813420"/>
              <a:ext cx="20787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rgbClr val="2C7FB6"/>
                  </a:solidFill>
                  <a:latin typeface="Arial Black" panose="020B0A04020102020204" pitchFamily="34" charset="0"/>
                </a:rPr>
                <a:t>Outgoing longwave radiation </a:t>
              </a:r>
              <a:endParaRPr lang="zh-CN" altLang="en-US" sz="1200" dirty="0">
                <a:solidFill>
                  <a:srgbClr val="2C7FB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99401" y="1148937"/>
              <a:ext cx="695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TOA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58947" y="4768723"/>
              <a:ext cx="960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Surface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541186" y="2421134"/>
              <a:ext cx="1781824" cy="2541619"/>
              <a:chOff x="6924675" y="2256542"/>
              <a:chExt cx="1781824" cy="2541619"/>
            </a:xfrm>
            <a:effectLst>
              <a:outerShdw blurRad="50800" dist="38100" dir="2700000" algn="tl" rotWithShape="0">
                <a:schemeClr val="bg1">
                  <a:alpha val="39000"/>
                </a:schemeClr>
              </a:outerShdw>
            </a:effectLst>
            <a:scene3d>
              <a:camera prst="orthographicFront">
                <a:rot lat="0" lon="1200000" rev="0"/>
              </a:camera>
              <a:lightRig rig="threePt" dir="t"/>
            </a:scene3d>
          </p:grpSpPr>
          <p:sp>
            <p:nvSpPr>
              <p:cNvPr id="26" name="矩形 25"/>
              <p:cNvSpPr/>
              <p:nvPr/>
            </p:nvSpPr>
            <p:spPr>
              <a:xfrm>
                <a:off x="6924675" y="3694176"/>
                <a:ext cx="971550" cy="1103985"/>
              </a:xfrm>
              <a:prstGeom prst="rect">
                <a:avLst/>
              </a:prstGeom>
              <a:solidFill>
                <a:srgbClr val="2574A9"/>
              </a:solidFill>
              <a:ln w="0">
                <a:solidFill>
                  <a:srgbClr val="446CB3"/>
                </a:solidFill>
              </a:ln>
              <a:sp3d extrusionH="88900" prstMaterial="plastic">
                <a:extrusionClr>
                  <a:srgbClr val="2574A9"/>
                </a:extrusionClr>
                <a:contourClr>
                  <a:srgbClr val="2574A9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925056" y="2256542"/>
                <a:ext cx="600075" cy="1547629"/>
              </a:xfrm>
              <a:prstGeom prst="rect">
                <a:avLst/>
              </a:prstGeom>
              <a:solidFill>
                <a:srgbClr val="2574A9"/>
              </a:solidFill>
              <a:ln w="0">
                <a:solidFill>
                  <a:srgbClr val="2574A9"/>
                </a:solidFill>
              </a:ln>
              <a:sp3d extrusionH="88900" prstMaterial="plastic">
                <a:extrusionClr>
                  <a:srgbClr val="2574A9"/>
                </a:extrusionClr>
                <a:contourClr>
                  <a:srgbClr val="2574A9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右箭头 27"/>
              <p:cNvSpPr/>
              <p:nvPr/>
            </p:nvSpPr>
            <p:spPr>
              <a:xfrm rot="19127161">
                <a:off x="7450762" y="3066249"/>
                <a:ext cx="1255737" cy="567520"/>
              </a:xfrm>
              <a:prstGeom prst="rightArrow">
                <a:avLst/>
              </a:prstGeom>
              <a:solidFill>
                <a:srgbClr val="2574A9"/>
              </a:solidFill>
              <a:ln w="0">
                <a:solidFill>
                  <a:srgbClr val="2574A9"/>
                </a:solidFill>
              </a:ln>
              <a:sp3d extrusionH="88900" prstMaterial="plastic">
                <a:extrusionClr>
                  <a:srgbClr val="2574A9"/>
                </a:extrusionClr>
                <a:contourClr>
                  <a:srgbClr val="2574A9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右箭头 18"/>
            <p:cNvSpPr/>
            <p:nvPr/>
          </p:nvSpPr>
          <p:spPr>
            <a:xfrm rot="20856741">
              <a:off x="7811639" y="2165728"/>
              <a:ext cx="635316" cy="363023"/>
            </a:xfrm>
            <a:prstGeom prst="rightArrow">
              <a:avLst/>
            </a:prstGeom>
            <a:solidFill>
              <a:srgbClr val="2574A9"/>
            </a:solidFill>
            <a:ln w="0">
              <a:solidFill>
                <a:srgbClr val="2574A9"/>
              </a:solidFill>
            </a:ln>
            <a:scene3d>
              <a:camera prst="orthographicFront">
                <a:rot lat="0" lon="1200000" rev="0"/>
              </a:camera>
              <a:lightRig rig="threePt" dir="t"/>
            </a:scene3d>
            <a:sp3d extrusionH="88900" prstMaterial="plastic">
              <a:extrusionClr>
                <a:srgbClr val="2574A9"/>
              </a:extrusionClr>
              <a:contourClr>
                <a:srgbClr val="2574A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云形 19"/>
            <p:cNvSpPr/>
            <p:nvPr/>
          </p:nvSpPr>
          <p:spPr>
            <a:xfrm>
              <a:off x="3967560" y="1770998"/>
              <a:ext cx="5301762" cy="782515"/>
            </a:xfrm>
            <a:prstGeom prst="cloud">
              <a:avLst/>
            </a:prstGeom>
            <a:solidFill>
              <a:srgbClr val="6C7A89">
                <a:alpha val="40000"/>
              </a:srgbClr>
            </a:solidFill>
            <a:ln w="0">
              <a:solidFill>
                <a:srgbClr val="6C7A8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585529" y="1624126"/>
              <a:ext cx="234583" cy="787540"/>
            </a:xfrm>
            <a:prstGeom prst="rect">
              <a:avLst/>
            </a:prstGeom>
            <a:solidFill>
              <a:srgbClr val="2574A9"/>
            </a:solidFill>
            <a:ln w="0">
              <a:solidFill>
                <a:srgbClr val="2574A9"/>
              </a:solidFill>
            </a:ln>
            <a:scene3d>
              <a:camera prst="orthographicFront">
                <a:rot lat="0" lon="1200000" rev="0"/>
              </a:camera>
              <a:lightRig rig="threePt" dir="t"/>
            </a:scene3d>
            <a:sp3d extrusionH="88900" prstMaterial="plastic">
              <a:extrusionClr>
                <a:srgbClr val="2574A9"/>
              </a:extrusionClr>
              <a:contourClr>
                <a:srgbClr val="2574A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虚尾箭头 21"/>
            <p:cNvSpPr/>
            <p:nvPr/>
          </p:nvSpPr>
          <p:spPr>
            <a:xfrm rot="16200000">
              <a:off x="7491588" y="1217113"/>
              <a:ext cx="634354" cy="844550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2574A9"/>
            </a:solidFill>
            <a:ln w="0">
              <a:solidFill>
                <a:srgbClr val="2574A9"/>
              </a:solidFill>
            </a:ln>
            <a:scene3d>
              <a:camera prst="orthographicFront">
                <a:rot lat="0" lon="1200000" rev="0"/>
              </a:camera>
              <a:lightRig rig="threePt" dir="t"/>
            </a:scene3d>
            <a:sp3d extrusionH="88900" prstMaterial="plastic">
              <a:extrusionClr>
                <a:srgbClr val="2574A9"/>
              </a:extrusionClr>
              <a:contourClr>
                <a:srgbClr val="2574A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411678" y="1977170"/>
              <a:ext cx="15175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rgbClr val="2C7FB6"/>
                  </a:solidFill>
                  <a:latin typeface="Arial Black" panose="020B0A04020102020204" pitchFamily="34" charset="0"/>
                </a:rPr>
                <a:t>Atmosphere window</a:t>
              </a:r>
              <a:endParaRPr lang="en-US" altLang="zh-CN" sz="1200" dirty="0">
                <a:solidFill>
                  <a:srgbClr val="2C7FB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313620" y="2438886"/>
              <a:ext cx="20853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2C7FB6"/>
                  </a:solidFill>
                  <a:latin typeface="Arial Black" panose="020B0A04020102020204" pitchFamily="34" charset="0"/>
                </a:rPr>
                <a:t>absorbed by </a:t>
              </a:r>
              <a:r>
                <a:rPr lang="en-US" altLang="zh-CN" sz="1400" dirty="0" smtClean="0">
                  <a:solidFill>
                    <a:srgbClr val="2C7FB6"/>
                  </a:solidFill>
                  <a:latin typeface="Arial Black" panose="020B0A04020102020204" pitchFamily="34" charset="0"/>
                </a:rPr>
                <a:t>clouds</a:t>
              </a:r>
              <a:endParaRPr lang="en-US" altLang="zh-CN" sz="1400" dirty="0">
                <a:solidFill>
                  <a:srgbClr val="2C7FB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98803" y="1368191"/>
              <a:ext cx="18249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rgbClr val="2C7FB6"/>
                  </a:solidFill>
                  <a:latin typeface="Arial Black" panose="020B0A04020102020204" pitchFamily="34" charset="0"/>
                </a:rPr>
                <a:t>emitted </a:t>
              </a:r>
              <a:r>
                <a:rPr lang="en-US" altLang="zh-CN" sz="1200" dirty="0">
                  <a:solidFill>
                    <a:srgbClr val="2C7FB6"/>
                  </a:solidFill>
                  <a:latin typeface="Arial Black" panose="020B0A04020102020204" pitchFamily="34" charset="0"/>
                </a:rPr>
                <a:t>by </a:t>
              </a:r>
              <a:r>
                <a:rPr lang="en-US" altLang="zh-CN" sz="1200" dirty="0" smtClean="0">
                  <a:solidFill>
                    <a:srgbClr val="2C7FB6"/>
                  </a:solidFill>
                  <a:latin typeface="Arial Black" panose="020B0A04020102020204" pitchFamily="34" charset="0"/>
                </a:rPr>
                <a:t>clouds and atmosphere</a:t>
              </a:r>
              <a:endParaRPr lang="en-US" altLang="zh-CN" sz="1200" dirty="0">
                <a:solidFill>
                  <a:srgbClr val="2C7FB6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6" name="流程图: 可选过程 45"/>
          <p:cNvSpPr/>
          <p:nvPr/>
        </p:nvSpPr>
        <p:spPr>
          <a:xfrm>
            <a:off x="2443614" y="1622828"/>
            <a:ext cx="1322917" cy="820271"/>
          </a:xfrm>
          <a:prstGeom prst="flowChartAlternateProcess">
            <a:avLst/>
          </a:prstGeom>
          <a:noFill/>
          <a:ln w="0">
            <a:solidFill>
              <a:schemeClr val="tx1">
                <a:lumMod val="95000"/>
                <a:lumOff val="5000"/>
              </a:schemeClr>
            </a:solidFill>
          </a:ln>
          <a:sp3d extrusionH="88900" prstMaterial="plastic">
            <a:extrusionClr>
              <a:srgbClr val="2574A9"/>
            </a:extrusionClr>
            <a:contourClr>
              <a:srgbClr val="2574A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>
            <a:endCxn id="46" idx="2"/>
          </p:cNvCxnSpPr>
          <p:nvPr/>
        </p:nvCxnSpPr>
        <p:spPr>
          <a:xfrm flipV="1">
            <a:off x="1683093" y="2443099"/>
            <a:ext cx="1421980" cy="103928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404087" y="3482380"/>
            <a:ext cx="283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Previous approaches of RM aim to enhance it</a:t>
            </a:r>
          </a:p>
        </p:txBody>
      </p:sp>
      <p:sp>
        <p:nvSpPr>
          <p:cNvPr id="52" name="流程图: 可选过程 51"/>
          <p:cNvSpPr/>
          <p:nvPr/>
        </p:nvSpPr>
        <p:spPr>
          <a:xfrm>
            <a:off x="4423710" y="5538043"/>
            <a:ext cx="2179067" cy="393982"/>
          </a:xfrm>
          <a:prstGeom prst="flowChartAlternateProcess">
            <a:avLst/>
          </a:prstGeom>
          <a:noFill/>
          <a:ln w="0">
            <a:solidFill>
              <a:schemeClr val="tx1">
                <a:lumMod val="95000"/>
                <a:lumOff val="5000"/>
              </a:schemeClr>
            </a:solidFill>
          </a:ln>
          <a:sp3d extrusionH="88900" prstMaterial="plastic">
            <a:extrusionClr>
              <a:srgbClr val="2574A9"/>
            </a:extrusionClr>
            <a:contourClr>
              <a:srgbClr val="2574A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317780" y="5482235"/>
            <a:ext cx="2072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Drawback:</a:t>
            </a:r>
          </a:p>
          <a:p>
            <a:r>
              <a:rPr lang="en-US" altLang="zh-CN" b="1" dirty="0" smtClean="0"/>
              <a:t>Lead to reduce this</a:t>
            </a:r>
            <a:endParaRPr lang="en-US" altLang="zh-CN" b="1" dirty="0"/>
          </a:p>
        </p:txBody>
      </p:sp>
      <p:cxnSp>
        <p:nvCxnSpPr>
          <p:cNvPr id="54" name="直接箭头连接符 53"/>
          <p:cNvCxnSpPr>
            <a:stCxn id="50" idx="2"/>
            <a:endCxn id="53" idx="0"/>
          </p:cNvCxnSpPr>
          <p:nvPr/>
        </p:nvCxnSpPr>
        <p:spPr>
          <a:xfrm>
            <a:off x="1819656" y="4190266"/>
            <a:ext cx="1534145" cy="129196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流程图: 可选过程 56"/>
          <p:cNvSpPr/>
          <p:nvPr/>
        </p:nvSpPr>
        <p:spPr>
          <a:xfrm>
            <a:off x="8164249" y="3005892"/>
            <a:ext cx="2007307" cy="382469"/>
          </a:xfrm>
          <a:prstGeom prst="flowChartAlternateProcess">
            <a:avLst/>
          </a:prstGeom>
          <a:noFill/>
          <a:ln w="0">
            <a:solidFill>
              <a:schemeClr val="tx1">
                <a:lumMod val="95000"/>
                <a:lumOff val="5000"/>
              </a:schemeClr>
            </a:solidFill>
          </a:ln>
          <a:sp3d extrusionH="88900" prstMaterial="plastic">
            <a:extrusionClr>
              <a:srgbClr val="2574A9"/>
            </a:extrusionClr>
            <a:contourClr>
              <a:srgbClr val="2574A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9840913" y="4540555"/>
            <a:ext cx="225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Cirrus thinning aims to weaken it in cirrus</a:t>
            </a:r>
          </a:p>
        </p:txBody>
      </p:sp>
      <p:cxnSp>
        <p:nvCxnSpPr>
          <p:cNvPr id="60" name="直接箭头连接符 59"/>
          <p:cNvCxnSpPr>
            <a:stCxn id="58" idx="0"/>
            <a:endCxn id="24" idx="3"/>
          </p:cNvCxnSpPr>
          <p:nvPr/>
        </p:nvCxnSpPr>
        <p:spPr>
          <a:xfrm flipH="1" flipV="1">
            <a:off x="10216055" y="3197028"/>
            <a:ext cx="750110" cy="13435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Cirrus </a:t>
            </a:r>
            <a:r>
              <a:rPr lang="en-US" altLang="zh-CN" b="1" dirty="0">
                <a:solidFill>
                  <a:srgbClr val="00679C"/>
                </a:solidFill>
              </a:rPr>
              <a:t>thinning by seeding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8544" y="1227491"/>
            <a:ext cx="10660087" cy="954107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zh-CN" sz="2800" dirty="0"/>
              <a:t>Cirrus cloud show a net warming effect on </a:t>
            </a:r>
            <a:r>
              <a:rPr lang="en-US" altLang="zh-CN" sz="2800" dirty="0" smtClean="0"/>
              <a:t>earth, i.e. </a:t>
            </a:r>
            <a:r>
              <a:rPr lang="en-US" altLang="zh-CN" sz="2800" b="1" dirty="0" smtClean="0"/>
              <a:t>absorption overweighs reflection  </a:t>
            </a:r>
            <a:r>
              <a:rPr lang="en-US" altLang="zh-CN" sz="2800" i="1" dirty="0"/>
              <a:t>(Hong et al., 2016</a:t>
            </a:r>
            <a:r>
              <a:rPr lang="en-US" altLang="zh-CN" sz="2800" i="1" dirty="0" smtClean="0"/>
              <a:t>; </a:t>
            </a:r>
            <a:r>
              <a:rPr lang="en-US" altLang="zh-CN" sz="2800" i="1" dirty="0" err="1" smtClean="0"/>
              <a:t>Matus</a:t>
            </a:r>
            <a:r>
              <a:rPr lang="en-US" altLang="zh-CN" sz="2800" i="1" dirty="0" smtClean="0"/>
              <a:t> </a:t>
            </a:r>
            <a:r>
              <a:rPr lang="en-US" altLang="zh-CN" sz="2800" i="1" dirty="0"/>
              <a:t>and </a:t>
            </a:r>
            <a:r>
              <a:rPr lang="en-US" altLang="zh-CN" sz="2800" i="1" dirty="0" err="1"/>
              <a:t>L’Ecuyer</a:t>
            </a:r>
            <a:r>
              <a:rPr lang="en-US" altLang="zh-CN" sz="2800" i="1" dirty="0"/>
              <a:t>, 2017)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495804" y="2624237"/>
            <a:ext cx="8858774" cy="3278635"/>
            <a:chOff x="1709143" y="2646677"/>
            <a:chExt cx="8858774" cy="3278635"/>
          </a:xfrm>
        </p:grpSpPr>
        <p:grpSp>
          <p:nvGrpSpPr>
            <p:cNvPr id="33" name="组合 32"/>
            <p:cNvGrpSpPr/>
            <p:nvPr/>
          </p:nvGrpSpPr>
          <p:grpSpPr>
            <a:xfrm>
              <a:off x="1709143" y="2646677"/>
              <a:ext cx="8858774" cy="3278635"/>
              <a:chOff x="1620250" y="2792981"/>
              <a:chExt cx="8858774" cy="3278635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620250" y="2792981"/>
                <a:ext cx="8858774" cy="3278635"/>
                <a:chOff x="1775698" y="1704845"/>
                <a:chExt cx="8552978" cy="3076755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70000" contrast="-70000"/>
                </a:blip>
                <a:srcRect t="10848" r="3487"/>
                <a:stretch/>
              </p:blipFill>
              <p:spPr>
                <a:xfrm>
                  <a:off x="2266950" y="2439989"/>
                  <a:ext cx="3067050" cy="1193288"/>
                </a:xfrm>
                <a:prstGeom prst="rect">
                  <a:avLst/>
                </a:prstGeom>
              </p:spPr>
            </p:pic>
            <p:sp>
              <p:nvSpPr>
                <p:cNvPr id="9" name="上箭头 8"/>
                <p:cNvSpPr/>
                <p:nvPr/>
              </p:nvSpPr>
              <p:spPr>
                <a:xfrm rot="8753617">
                  <a:off x="2558640" y="2153745"/>
                  <a:ext cx="488602" cy="815556"/>
                </a:xfrm>
                <a:prstGeom prst="upArrow">
                  <a:avLst/>
                </a:prstGeom>
                <a:solidFill>
                  <a:srgbClr val="CF433F"/>
                </a:solidFill>
                <a:ln w="0">
                  <a:solidFill>
                    <a:srgbClr val="CF433F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88900" prstMaterial="plastic">
                  <a:extrusionClr>
                    <a:srgbClr val="C00000"/>
                  </a:extrusionClr>
                  <a:contourClr>
                    <a:srgbClr val="C0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rgbClr val="CF433F"/>
                    </a:solidFill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1775698" y="1704845"/>
                  <a:ext cx="17795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rgbClr val="CF433F"/>
                      </a:solidFill>
                      <a:latin typeface="Arial Black" panose="020B0A04020102020204" pitchFamily="34" charset="0"/>
                      <a:ea typeface="微软雅黑" panose="020B0503020204020204" pitchFamily="34" charset="-122"/>
                    </a:rPr>
                    <a:t>solar radiation</a:t>
                  </a:r>
                  <a:endParaRPr lang="zh-CN" altLang="en-US" sz="1400" dirty="0">
                    <a:solidFill>
                      <a:srgbClr val="CF433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" name="上箭头 10"/>
                <p:cNvSpPr/>
                <p:nvPr/>
              </p:nvSpPr>
              <p:spPr>
                <a:xfrm rot="8753617">
                  <a:off x="3303776" y="3516851"/>
                  <a:ext cx="340041" cy="412676"/>
                </a:xfrm>
                <a:prstGeom prst="upArrow">
                  <a:avLst/>
                </a:prstGeom>
                <a:solidFill>
                  <a:srgbClr val="CF433F"/>
                </a:solidFill>
                <a:ln w="0">
                  <a:solidFill>
                    <a:srgbClr val="CF433F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88900" prstMaterial="plastic">
                  <a:extrusionClr>
                    <a:srgbClr val="C00000"/>
                  </a:extrusionClr>
                  <a:contourClr>
                    <a:srgbClr val="C0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rgbClr val="CF433F"/>
                    </a:solidFill>
                  </a:endParaRPr>
                </a:p>
              </p:txBody>
            </p:sp>
            <p:sp>
              <p:nvSpPr>
                <p:cNvPr id="12" name="上箭头 11"/>
                <p:cNvSpPr/>
                <p:nvPr/>
              </p:nvSpPr>
              <p:spPr>
                <a:xfrm rot="1518946">
                  <a:off x="3430569" y="2244981"/>
                  <a:ext cx="453101" cy="473476"/>
                </a:xfrm>
                <a:prstGeom prst="upArrow">
                  <a:avLst/>
                </a:prstGeom>
                <a:solidFill>
                  <a:srgbClr val="CF433F"/>
                </a:solidFill>
                <a:ln w="0">
                  <a:solidFill>
                    <a:srgbClr val="CF433F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88900" prstMaterial="plastic">
                  <a:extrusionClr>
                    <a:srgbClr val="C00000"/>
                  </a:extrusionClr>
                  <a:contourClr>
                    <a:srgbClr val="C0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rgbClr val="CF433F"/>
                    </a:solidFill>
                  </a:endParaRPr>
                </a:p>
              </p:txBody>
            </p:sp>
            <p:sp>
              <p:nvSpPr>
                <p:cNvPr id="13" name="上箭头 12"/>
                <p:cNvSpPr/>
                <p:nvPr/>
              </p:nvSpPr>
              <p:spPr>
                <a:xfrm>
                  <a:off x="4273424" y="3391546"/>
                  <a:ext cx="550251" cy="1000251"/>
                </a:xfrm>
                <a:prstGeom prst="upArrow">
                  <a:avLst/>
                </a:prstGeom>
                <a:solidFill>
                  <a:srgbClr val="2C7FB6"/>
                </a:solidFill>
                <a:ln w="0">
                  <a:solidFill>
                    <a:srgbClr val="2C7FB6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88900" prstMaterial="plastic">
                  <a:extrusionClr>
                    <a:srgbClr val="2C7FB6"/>
                  </a:extrusionClr>
                  <a:contourClr>
                    <a:srgbClr val="C0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rgbClr val="CF433F"/>
                    </a:solidFill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3555223" y="4473823"/>
                  <a:ext cx="211301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rgbClr val="2C7FB6"/>
                      </a:solidFill>
                      <a:latin typeface="Arial Black" panose="020B0A04020102020204" pitchFamily="34" charset="0"/>
                    </a:rPr>
                    <a:t>longwave radiation </a:t>
                  </a:r>
                  <a:endParaRPr lang="zh-CN" altLang="en-US" sz="1400" dirty="0">
                    <a:solidFill>
                      <a:srgbClr val="2C7FB6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5" name="上箭头 14"/>
                <p:cNvSpPr/>
                <p:nvPr/>
              </p:nvSpPr>
              <p:spPr>
                <a:xfrm>
                  <a:off x="4358113" y="2378772"/>
                  <a:ext cx="314472" cy="407094"/>
                </a:xfrm>
                <a:prstGeom prst="upArrow">
                  <a:avLst/>
                </a:prstGeom>
                <a:solidFill>
                  <a:srgbClr val="2C7FB6"/>
                </a:solidFill>
                <a:ln w="0">
                  <a:solidFill>
                    <a:srgbClr val="2C7FB6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88900" prstMaterial="plastic">
                  <a:extrusionClr>
                    <a:srgbClr val="2C7FB6"/>
                  </a:extrusionClr>
                  <a:contourClr>
                    <a:srgbClr val="C0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rgbClr val="CF433F"/>
                    </a:solidFill>
                  </a:endParaRPr>
                </a:p>
              </p:txBody>
            </p:sp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73" y="2439989"/>
                  <a:ext cx="3306503" cy="1165020"/>
                </a:xfrm>
                <a:prstGeom prst="rect">
                  <a:avLst/>
                </a:prstGeom>
              </p:spPr>
            </p:pic>
            <p:sp>
              <p:nvSpPr>
                <p:cNvPr id="19" name="上箭头 18"/>
                <p:cNvSpPr/>
                <p:nvPr/>
              </p:nvSpPr>
              <p:spPr>
                <a:xfrm rot="1891852">
                  <a:off x="8408519" y="2440451"/>
                  <a:ext cx="347155" cy="394130"/>
                </a:xfrm>
                <a:prstGeom prst="upArrow">
                  <a:avLst/>
                </a:prstGeom>
                <a:solidFill>
                  <a:srgbClr val="CF433F"/>
                </a:solidFill>
                <a:ln w="0">
                  <a:solidFill>
                    <a:srgbClr val="CF433F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88900" prstMaterial="plastic">
                  <a:extrusionClr>
                    <a:srgbClr val="C00000"/>
                  </a:extrusionClr>
                  <a:contourClr>
                    <a:srgbClr val="C0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rgbClr val="CF433F"/>
                    </a:solidFill>
                  </a:endParaRPr>
                </a:p>
              </p:txBody>
            </p:sp>
            <p:sp>
              <p:nvSpPr>
                <p:cNvPr id="20" name="上箭头 19"/>
                <p:cNvSpPr/>
                <p:nvPr/>
              </p:nvSpPr>
              <p:spPr>
                <a:xfrm>
                  <a:off x="9620078" y="3332046"/>
                  <a:ext cx="550251" cy="1000251"/>
                </a:xfrm>
                <a:prstGeom prst="upArrow">
                  <a:avLst/>
                </a:prstGeom>
                <a:solidFill>
                  <a:srgbClr val="2C7FB6"/>
                </a:solidFill>
                <a:ln w="0">
                  <a:solidFill>
                    <a:srgbClr val="2C7FB6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88900" prstMaterial="plastic">
                  <a:extrusionClr>
                    <a:srgbClr val="2C7FB6"/>
                  </a:extrusionClr>
                  <a:contourClr>
                    <a:srgbClr val="C0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rgbClr val="CF433F"/>
                    </a:solidFill>
                  </a:endParaRPr>
                </a:p>
              </p:txBody>
            </p:sp>
            <p:sp>
              <p:nvSpPr>
                <p:cNvPr id="21" name="上箭头 20"/>
                <p:cNvSpPr/>
                <p:nvPr/>
              </p:nvSpPr>
              <p:spPr>
                <a:xfrm>
                  <a:off x="9561669" y="2090733"/>
                  <a:ext cx="512765" cy="769609"/>
                </a:xfrm>
                <a:prstGeom prst="upArrow">
                  <a:avLst/>
                </a:prstGeom>
                <a:solidFill>
                  <a:srgbClr val="2C7FB6"/>
                </a:solidFill>
                <a:ln w="0">
                  <a:solidFill>
                    <a:srgbClr val="2C7FB6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88900" prstMaterial="plastic">
                  <a:extrusionClr>
                    <a:srgbClr val="2C7FB6"/>
                  </a:extrusionClr>
                  <a:contourClr>
                    <a:srgbClr val="C0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rgbClr val="CF433F"/>
                    </a:solidFill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5398717" y="3356860"/>
                  <a:ext cx="16606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Arial Black" panose="020B0A04020102020204" pitchFamily="34" charset="0"/>
                    </a:rPr>
                    <a:t>Seeding INPs </a:t>
                  </a:r>
                  <a:endParaRPr lang="zh-CN" altLang="en-US" sz="1600" dirty="0">
                    <a:latin typeface="Arial Black" panose="020B0A04020102020204" pitchFamily="34" charset="0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5696784" y="4087955"/>
                <a:ext cx="966508" cy="339434"/>
                <a:chOff x="5668237" y="2782422"/>
                <a:chExt cx="1181618" cy="427122"/>
              </a:xfrm>
            </p:grpSpPr>
            <p:sp>
              <p:nvSpPr>
                <p:cNvPr id="26" name="燕尾形 25"/>
                <p:cNvSpPr/>
                <p:nvPr/>
              </p:nvSpPr>
              <p:spPr>
                <a:xfrm>
                  <a:off x="5668237" y="2782423"/>
                  <a:ext cx="427763" cy="427121"/>
                </a:xfrm>
                <a:prstGeom prst="chevron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  <a:sp3d extrusionH="88900" prstMaterial="plastic">
                  <a:extrusionClr>
                    <a:srgbClr val="2574A9"/>
                  </a:extrusionClr>
                  <a:contourClr>
                    <a:srgbClr val="2574A9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燕尾形 26"/>
                <p:cNvSpPr/>
                <p:nvPr/>
              </p:nvSpPr>
              <p:spPr>
                <a:xfrm>
                  <a:off x="6032520" y="2782422"/>
                  <a:ext cx="427763" cy="427121"/>
                </a:xfrm>
                <a:prstGeom prst="chevron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  <a:sp3d extrusionH="88900" prstMaterial="plastic">
                  <a:extrusionClr>
                    <a:srgbClr val="2574A9"/>
                  </a:extrusionClr>
                  <a:contourClr>
                    <a:srgbClr val="2574A9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燕尾形 27"/>
                <p:cNvSpPr/>
                <p:nvPr/>
              </p:nvSpPr>
              <p:spPr>
                <a:xfrm>
                  <a:off x="6422092" y="2782422"/>
                  <a:ext cx="427763" cy="427121"/>
                </a:xfrm>
                <a:prstGeom prst="chevron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  <a:sp3d extrusionH="88900" prstMaterial="plastic">
                  <a:extrusionClr>
                    <a:srgbClr val="2574A9"/>
                  </a:extrusionClr>
                  <a:contourClr>
                    <a:srgbClr val="2574A9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4" name="上箭头 33"/>
            <p:cNvSpPr/>
            <p:nvPr/>
          </p:nvSpPr>
          <p:spPr>
            <a:xfrm rot="8753617">
              <a:off x="7546201" y="2964262"/>
              <a:ext cx="506071" cy="869068"/>
            </a:xfrm>
            <a:prstGeom prst="upArrow">
              <a:avLst/>
            </a:prstGeom>
            <a:solidFill>
              <a:srgbClr val="CF433F"/>
            </a:solidFill>
            <a:ln w="0">
              <a:solidFill>
                <a:srgbClr val="CF433F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88900" prstMaterial="plastic"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CF433F"/>
                </a:solidFill>
              </a:endParaRPr>
            </a:p>
          </p:txBody>
        </p:sp>
        <p:sp>
          <p:nvSpPr>
            <p:cNvPr id="35" name="上箭头 34"/>
            <p:cNvSpPr/>
            <p:nvPr/>
          </p:nvSpPr>
          <p:spPr>
            <a:xfrm rot="8753617">
              <a:off x="8346135" y="4515737"/>
              <a:ext cx="457453" cy="592049"/>
            </a:xfrm>
            <a:prstGeom prst="upArrow">
              <a:avLst/>
            </a:prstGeom>
            <a:solidFill>
              <a:srgbClr val="CF433F"/>
            </a:solidFill>
            <a:ln w="0">
              <a:solidFill>
                <a:srgbClr val="CF433F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88900" prstMaterial="plastic"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CF433F"/>
                </a:solidFill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3865955" y="3851325"/>
              <a:ext cx="180557" cy="207738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2858326" y="3977340"/>
              <a:ext cx="180557" cy="207738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3269369" y="4050578"/>
              <a:ext cx="180557" cy="20773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3486987" y="3809687"/>
              <a:ext cx="180557" cy="207738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3030897" y="4277969"/>
              <a:ext cx="180557" cy="207738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3552292" y="4140036"/>
              <a:ext cx="180557" cy="207738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4174318" y="3873471"/>
              <a:ext cx="180557" cy="207738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3968684" y="4124297"/>
              <a:ext cx="180557" cy="207738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4539742" y="4020781"/>
              <a:ext cx="180557" cy="207738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2592556" y="4171861"/>
              <a:ext cx="180557" cy="207738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4082753" y="3636266"/>
              <a:ext cx="180557" cy="207738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4950869" y="4084735"/>
              <a:ext cx="180557" cy="207738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4276427" y="4109973"/>
              <a:ext cx="180557" cy="207738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3189213" y="3804946"/>
              <a:ext cx="180557" cy="207738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8247568" y="4081209"/>
              <a:ext cx="281083" cy="323397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7815032" y="3779952"/>
              <a:ext cx="281083" cy="323397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9630011" y="3897364"/>
              <a:ext cx="281083" cy="323397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9146476" y="4145804"/>
              <a:ext cx="281083" cy="32339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9761003" y="3919210"/>
            <a:ext cx="2365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Schematic </a:t>
            </a:r>
            <a:r>
              <a:rPr lang="zh-CN" altLang="en-US" sz="2000" b="1" dirty="0" smtClean="0"/>
              <a:t>diagram </a:t>
            </a:r>
            <a:r>
              <a:rPr lang="en-US" altLang="zh-CN" sz="2000" b="1" dirty="0" smtClean="0"/>
              <a:t>of cirrus thinning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2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533" y="41863"/>
            <a:ext cx="10515600" cy="920304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Review of </a:t>
            </a:r>
            <a:r>
              <a:rPr lang="en-US" altLang="zh-CN" b="1" dirty="0">
                <a:solidFill>
                  <a:srgbClr val="00679C"/>
                </a:solidFill>
              </a:rPr>
              <a:t>c</a:t>
            </a:r>
            <a:r>
              <a:rPr lang="en-US" altLang="zh-CN" b="1" dirty="0" smtClean="0">
                <a:solidFill>
                  <a:srgbClr val="00679C"/>
                </a:solidFill>
              </a:rPr>
              <a:t>irrus seeding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71163"/>
              </p:ext>
            </p:extLst>
          </p:nvPr>
        </p:nvGraphicFramePr>
        <p:xfrm>
          <a:off x="2477558" y="889363"/>
          <a:ext cx="9609666" cy="4680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133">
                  <a:extLst>
                    <a:ext uri="{9D8B030D-6E8A-4147-A177-3AD203B41FA5}">
                      <a16:colId xmlns:a16="http://schemas.microsoft.com/office/drawing/2014/main" val="2779824739"/>
                    </a:ext>
                  </a:extLst>
                </a:gridCol>
                <a:gridCol w="1620309">
                  <a:extLst>
                    <a:ext uri="{9D8B030D-6E8A-4147-A177-3AD203B41FA5}">
                      <a16:colId xmlns:a16="http://schemas.microsoft.com/office/drawing/2014/main" val="259803328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403970824"/>
                    </a:ext>
                  </a:extLst>
                </a:gridCol>
                <a:gridCol w="1776046">
                  <a:extLst>
                    <a:ext uri="{9D8B030D-6E8A-4147-A177-3AD203B41FA5}">
                      <a16:colId xmlns:a16="http://schemas.microsoft.com/office/drawing/2014/main" val="3121608083"/>
                    </a:ext>
                  </a:extLst>
                </a:gridCol>
                <a:gridCol w="2995978">
                  <a:extLst>
                    <a:ext uri="{9D8B030D-6E8A-4147-A177-3AD203B41FA5}">
                      <a16:colId xmlns:a16="http://schemas.microsoft.com/office/drawing/2014/main" val="3736787057"/>
                    </a:ext>
                  </a:extLst>
                </a:gridCol>
              </a:tblGrid>
              <a:tr h="1174487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Cooling</a:t>
                      </a:r>
                      <a:r>
                        <a:rPr lang="en-US" altLang="zh-CN" baseline="0" dirty="0" smtClean="0"/>
                        <a:t> effect</a:t>
                      </a:r>
                      <a:endParaRPr lang="en-US" altLang="zh-C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W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sz="1800" kern="100" dirty="0" smtClean="0"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800" kern="100" baseline="30000" dirty="0" smtClean="0"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Seeding </a:t>
                      </a:r>
                    </a:p>
                    <a:p>
                      <a:pPr algn="ctr"/>
                      <a:r>
                        <a:rPr lang="en-US" altLang="zh-CN" dirty="0" smtClean="0"/>
                        <a:t>Methods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Model and</a:t>
                      </a:r>
                      <a:r>
                        <a:rPr lang="en-US" altLang="zh-CN" baseline="0" dirty="0" smtClean="0"/>
                        <a:t> Ice nucleation </a:t>
                      </a:r>
                      <a:r>
                        <a:rPr lang="en-US" altLang="zh-CN" dirty="0" smtClean="0"/>
                        <a:t>parametrization</a:t>
                      </a:r>
                      <a:endParaRPr lang="zh-CN" altLang="en-US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/>
                        <a:t>Host model homogeneous nucleation </a:t>
                      </a:r>
                      <a:r>
                        <a:rPr lang="en-US" altLang="zh-CN" baseline="0" dirty="0" smtClean="0"/>
                        <a:t>occurrence </a:t>
                      </a:r>
                      <a:r>
                        <a:rPr lang="en-US" altLang="zh-CN" baseline="0" dirty="0" smtClean="0"/>
                        <a:t>frequency 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60426"/>
                  </a:ext>
                </a:extLst>
              </a:tr>
              <a:tr h="11284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Storelvmo</a:t>
                      </a:r>
                      <a:r>
                        <a:rPr lang="en-US" altLang="zh-CN" baseline="0" dirty="0" smtClean="0"/>
                        <a:t> et al. (2014)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-2.22</a:t>
                      </a:r>
                    </a:p>
                    <a:p>
                      <a:pPr algn="ctr"/>
                      <a:r>
                        <a:rPr lang="en-US" altLang="zh-CN" dirty="0" smtClean="0"/>
                        <a:t>Over-estimated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/>
                        <a:t>Seeding with </a:t>
                      </a:r>
                      <a:r>
                        <a:rPr lang="en-US" altLang="zh-CN" baseline="0" dirty="0" smtClean="0">
                          <a:solidFill>
                            <a:srgbClr val="C00000"/>
                          </a:solidFill>
                        </a:rPr>
                        <a:t>fixed number of INPs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CESM1.0.4; </a:t>
                      </a:r>
                    </a:p>
                    <a:p>
                      <a:pPr algn="ctr"/>
                      <a:r>
                        <a:rPr lang="en-US" altLang="zh-CN" dirty="0" smtClean="0"/>
                        <a:t>BN (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Barahona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Nenes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2009)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Over-estimated</a:t>
                      </a:r>
                      <a:r>
                        <a:rPr lang="en-US" altLang="zh-CN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(Probably &gt;20%)</a:t>
                      </a:r>
                      <a:endParaRPr lang="zh-CN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87513"/>
                  </a:ext>
                </a:extLst>
              </a:tr>
              <a:tr h="9134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Penner</a:t>
                      </a:r>
                      <a:r>
                        <a:rPr lang="en-US" altLang="zh-CN" baseline="0" dirty="0" smtClean="0"/>
                        <a:t> et al. (2015)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-0.74±</a:t>
                      </a:r>
                      <a:r>
                        <a:rPr lang="en-US" altLang="zh-CN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0.25</a:t>
                      </a:r>
                      <a:endParaRPr lang="zh-CN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/>
                        <a:t>Seeding with </a:t>
                      </a:r>
                      <a:r>
                        <a:rPr lang="en-US" altLang="zh-CN" baseline="0" dirty="0" smtClean="0">
                          <a:solidFill>
                            <a:srgbClr val="C00000"/>
                          </a:solidFill>
                        </a:rPr>
                        <a:t>fixed number of INPs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CAM5;</a:t>
                      </a:r>
                      <a:r>
                        <a:rPr lang="en-US" altLang="zh-CN" baseline="0" dirty="0" smtClean="0"/>
                        <a:t> </a:t>
                      </a:r>
                    </a:p>
                    <a:p>
                      <a:pPr algn="ctr"/>
                      <a:r>
                        <a:rPr lang="en-US" altLang="zh-CN" baseline="0" dirty="0" smtClean="0"/>
                        <a:t>BN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Reasonable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under-estimated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(Take pre-existing</a:t>
                      </a:r>
                      <a:r>
                        <a:rPr lang="en-US" altLang="zh-CN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ice crystals into account</a:t>
                      </a:r>
                      <a:r>
                        <a:rPr lang="en-US" altLang="zh-CN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zh-CN" alt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992755"/>
                  </a:ext>
                </a:extLst>
              </a:tr>
              <a:tr h="9134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Gasparini</a:t>
                      </a:r>
                      <a:r>
                        <a:rPr lang="en-US" altLang="zh-CN" baseline="0" dirty="0" smtClean="0"/>
                        <a:t> &amp; </a:t>
                      </a:r>
                      <a:r>
                        <a:rPr lang="en-US" altLang="zh-CN" baseline="0" dirty="0" err="1" smtClean="0"/>
                        <a:t>Lohmann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(2016)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-0.25±0.34</a:t>
                      </a:r>
                      <a:endParaRPr lang="zh-CN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Seeding with </a:t>
                      </a:r>
                      <a:r>
                        <a:rPr lang="en-US" altLang="zh-CN" baseline="0" dirty="0" smtClean="0">
                          <a:solidFill>
                            <a:srgbClr val="C00000"/>
                          </a:solidFill>
                        </a:rPr>
                        <a:t>fixed number of INPs</a:t>
                      </a:r>
                      <a:endParaRPr lang="zh-CN" alt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ECHAM-HAM;</a:t>
                      </a:r>
                      <a:r>
                        <a:rPr lang="en-US" altLang="zh-CN" baseline="0" dirty="0" smtClean="0"/>
                        <a:t> </a:t>
                      </a:r>
                    </a:p>
                    <a:p>
                      <a:pPr algn="ctr"/>
                      <a:r>
                        <a:rPr lang="en-US" altLang="zh-CN" baseline="0" dirty="0" smtClean="0"/>
                        <a:t>KL (</a:t>
                      </a:r>
                      <a:r>
                        <a:rPr lang="en-US" altLang="zh-CN" baseline="0" dirty="0" err="1" smtClean="0"/>
                        <a:t>Kärcher</a:t>
                      </a:r>
                      <a:r>
                        <a:rPr lang="en-US" altLang="zh-CN" baseline="0" dirty="0" smtClean="0"/>
                        <a:t> et al., 2006)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Seems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reasonable 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(Lower dust INP</a:t>
                      </a:r>
                      <a:r>
                        <a:rPr lang="en-US" altLang="zh-CN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concentrations in the upper troposphere)</a:t>
                      </a:r>
                      <a:endParaRPr lang="zh-CN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56319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550220" y="5642539"/>
            <a:ext cx="805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The fixed </a:t>
            </a:r>
            <a:r>
              <a:rPr lang="en-US" altLang="zh-CN" sz="2400" dirty="0">
                <a:solidFill>
                  <a:srgbClr val="C00000"/>
                </a:solidFill>
              </a:rPr>
              <a:t>number of </a:t>
            </a:r>
            <a:r>
              <a:rPr lang="en-US" altLang="zh-CN" sz="2400" dirty="0" smtClean="0">
                <a:solidFill>
                  <a:srgbClr val="C00000"/>
                </a:solidFill>
              </a:rPr>
              <a:t>INPs is easy for coding, but not good.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13" name="直接箭头连接符 12"/>
          <p:cNvCxnSpPr>
            <a:stCxn id="10" idx="3"/>
            <a:endCxn id="19" idx="3"/>
          </p:cNvCxnSpPr>
          <p:nvPr/>
        </p:nvCxnSpPr>
        <p:spPr>
          <a:xfrm flipH="1" flipV="1">
            <a:off x="2056259" y="3229549"/>
            <a:ext cx="2233854" cy="1917605"/>
          </a:xfrm>
          <a:prstGeom prst="straightConnector1">
            <a:avLst/>
          </a:prstGeom>
          <a:ln w="19050">
            <a:solidFill>
              <a:srgbClr val="CF43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034690" y="3304038"/>
            <a:ext cx="1744135" cy="2159345"/>
          </a:xfrm>
          <a:prstGeom prst="ellipse">
            <a:avLst/>
          </a:prstGeom>
          <a:noFill/>
          <a:ln w="28575">
            <a:solidFill>
              <a:srgbClr val="CF433F"/>
            </a:solidFill>
          </a:ln>
          <a:sp3d extrusionH="88900" prstMaterial="plastic">
            <a:extrusionClr>
              <a:srgbClr val="2574A9"/>
            </a:extrusionClr>
            <a:contourClr>
              <a:srgbClr val="2574A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6715" y="2075387"/>
            <a:ext cx="1959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CF433F"/>
                </a:solidFill>
              </a:rPr>
              <a:t>Is this the maximum </a:t>
            </a:r>
            <a:r>
              <a:rPr lang="en-US" altLang="zh-CN" sz="2400" b="1" dirty="0">
                <a:solidFill>
                  <a:srgbClr val="CF433F"/>
                </a:solidFill>
              </a:rPr>
              <a:t>potential </a:t>
            </a:r>
            <a:r>
              <a:rPr lang="en-US" altLang="zh-CN" sz="2400" b="1" dirty="0" smtClean="0">
                <a:solidFill>
                  <a:srgbClr val="CF433F"/>
                </a:solidFill>
              </a:rPr>
              <a:t>cooling effect by </a:t>
            </a:r>
            <a:r>
              <a:rPr lang="en-US" altLang="zh-CN" sz="2400" b="1" dirty="0">
                <a:solidFill>
                  <a:srgbClr val="CF433F"/>
                </a:solidFill>
              </a:rPr>
              <a:t>cirrus </a:t>
            </a:r>
            <a:r>
              <a:rPr lang="en-US" altLang="zh-CN" sz="2400" b="1" dirty="0" smtClean="0">
                <a:solidFill>
                  <a:srgbClr val="CF433F"/>
                </a:solidFill>
              </a:rPr>
              <a:t>seeding?</a:t>
            </a:r>
            <a:endParaRPr lang="zh-CN" altLang="en-US" sz="2400" b="1" dirty="0">
              <a:solidFill>
                <a:srgbClr val="CF43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New method—Optimal seeding scheme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161" y="1262917"/>
            <a:ext cx="10974559" cy="106880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</a:t>
            </a:r>
            <a:r>
              <a:rPr lang="en-US" altLang="zh-CN" dirty="0"/>
              <a:t>o </a:t>
            </a:r>
            <a:r>
              <a:rPr lang="en-US" altLang="zh-CN" dirty="0" smtClean="0"/>
              <a:t>explore maximum cooling effect of cirrus seeding, </a:t>
            </a:r>
            <a:r>
              <a:rPr lang="en-US" altLang="zh-CN" b="1" dirty="0" smtClean="0"/>
              <a:t>we present a new method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6568" y="2125384"/>
            <a:ext cx="4599432" cy="30219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6373" y="2189124"/>
            <a:ext cx="4919471" cy="311880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zh-CN" sz="2000" dirty="0" smtClean="0"/>
              <a:t>REF: </a:t>
            </a:r>
            <a:r>
              <a:rPr lang="en-US" altLang="zh-CN" sz="2000" b="1" dirty="0"/>
              <a:t>R</a:t>
            </a:r>
            <a:r>
              <a:rPr lang="en-US" altLang="zh-CN" sz="2000" b="1" dirty="0" smtClean="0"/>
              <a:t>eference</a:t>
            </a:r>
            <a:r>
              <a:rPr lang="en-US" altLang="zh-CN" sz="2000" dirty="0" smtClean="0"/>
              <a:t>, simulation </a:t>
            </a:r>
            <a:r>
              <a:rPr lang="en-US" altLang="zh-CN" sz="2000" dirty="0"/>
              <a:t>without </a:t>
            </a:r>
            <a:r>
              <a:rPr lang="en-US" altLang="zh-CN" sz="2000" dirty="0" smtClean="0"/>
              <a:t>seeding</a:t>
            </a:r>
          </a:p>
          <a:p>
            <a:pPr>
              <a:spcBef>
                <a:spcPts val="500"/>
              </a:spcBef>
            </a:pPr>
            <a:r>
              <a:rPr lang="en-US" altLang="zh-CN" sz="2000" dirty="0" smtClean="0">
                <a:solidFill>
                  <a:srgbClr val="000078"/>
                </a:solidFill>
              </a:rPr>
              <a:t>HET: </a:t>
            </a:r>
            <a:r>
              <a:rPr lang="en-US" altLang="zh-CN" sz="2000" b="1" dirty="0" smtClean="0">
                <a:solidFill>
                  <a:srgbClr val="000078"/>
                </a:solidFill>
              </a:rPr>
              <a:t>Idealized</a:t>
            </a:r>
            <a:r>
              <a:rPr lang="en-US" altLang="zh-CN" sz="2000" dirty="0">
                <a:solidFill>
                  <a:srgbClr val="000078"/>
                </a:solidFill>
              </a:rPr>
              <a:t>, </a:t>
            </a:r>
            <a:r>
              <a:rPr lang="en-US" altLang="zh-CN" sz="2000" dirty="0" smtClean="0">
                <a:solidFill>
                  <a:srgbClr val="000078"/>
                </a:solidFill>
              </a:rPr>
              <a:t>only </a:t>
            </a:r>
            <a:r>
              <a:rPr lang="en-US" altLang="zh-CN" sz="2000" dirty="0">
                <a:solidFill>
                  <a:srgbClr val="000078"/>
                </a:solidFill>
              </a:rPr>
              <a:t>heterogeneous nucleation </a:t>
            </a:r>
            <a:r>
              <a:rPr lang="en-US" altLang="zh-CN" sz="2000" dirty="0" smtClean="0">
                <a:solidFill>
                  <a:srgbClr val="000078"/>
                </a:solidFill>
              </a:rPr>
              <a:t>occurs</a:t>
            </a:r>
          </a:p>
          <a:p>
            <a:pPr>
              <a:spcBef>
                <a:spcPts val="500"/>
              </a:spcBef>
            </a:pPr>
            <a:r>
              <a:rPr lang="en-US" altLang="zh-CN" sz="2000" dirty="0" smtClean="0">
                <a:solidFill>
                  <a:srgbClr val="FF0101"/>
                </a:solidFill>
              </a:rPr>
              <a:t>OPT: </a:t>
            </a:r>
            <a:r>
              <a:rPr lang="en-US" altLang="zh-CN" sz="2000" b="1" dirty="0">
                <a:solidFill>
                  <a:srgbClr val="FF0101"/>
                </a:solidFill>
              </a:rPr>
              <a:t>N</a:t>
            </a:r>
            <a:r>
              <a:rPr lang="en-US" altLang="zh-CN" sz="2000" b="1" dirty="0" smtClean="0">
                <a:solidFill>
                  <a:srgbClr val="FF0101"/>
                </a:solidFill>
              </a:rPr>
              <a:t>ew method</a:t>
            </a:r>
            <a:r>
              <a:rPr lang="en-US" altLang="zh-CN" sz="2000" dirty="0" smtClean="0">
                <a:solidFill>
                  <a:srgbClr val="FF0101"/>
                </a:solidFill>
              </a:rPr>
              <a:t>, seeding by optimal method</a:t>
            </a:r>
          </a:p>
          <a:p>
            <a:pPr>
              <a:spcBef>
                <a:spcPts val="500"/>
              </a:spcBef>
            </a:pPr>
            <a:r>
              <a:rPr lang="en-US" altLang="zh-CN" sz="2000" dirty="0" smtClean="0">
                <a:solidFill>
                  <a:srgbClr val="007F00"/>
                </a:solidFill>
              </a:rPr>
              <a:t>INP20: </a:t>
            </a:r>
            <a:r>
              <a:rPr lang="en-US" altLang="zh-CN" sz="2000" b="1" dirty="0" smtClean="0">
                <a:solidFill>
                  <a:srgbClr val="007F00"/>
                </a:solidFill>
              </a:rPr>
              <a:t>Old </a:t>
            </a:r>
            <a:r>
              <a:rPr lang="en-US" altLang="zh-CN" sz="2000" b="1" dirty="0">
                <a:solidFill>
                  <a:srgbClr val="007F00"/>
                </a:solidFill>
              </a:rPr>
              <a:t>method</a:t>
            </a:r>
            <a:r>
              <a:rPr lang="en-US" altLang="zh-CN" sz="2000" dirty="0" smtClean="0">
                <a:solidFill>
                  <a:srgbClr val="007F00"/>
                </a:solidFill>
              </a:rPr>
              <a:t>, seeding INPs with 20L</a:t>
            </a:r>
            <a:r>
              <a:rPr lang="en-US" altLang="zh-CN" sz="2000" baseline="30000" dirty="0" smtClean="0">
                <a:solidFill>
                  <a:srgbClr val="007F00"/>
                </a:solidFill>
              </a:rPr>
              <a:t>-1</a:t>
            </a:r>
            <a:r>
              <a:rPr lang="en-US" altLang="zh-CN" sz="2000" dirty="0">
                <a:solidFill>
                  <a:srgbClr val="007F00"/>
                </a:solidFill>
              </a:rPr>
              <a:t> (</a:t>
            </a:r>
            <a:r>
              <a:rPr lang="en-US" altLang="zh-CN" sz="2000" dirty="0" err="1">
                <a:solidFill>
                  <a:srgbClr val="007F00"/>
                </a:solidFill>
              </a:rPr>
              <a:t>underseeding</a:t>
            </a:r>
            <a:r>
              <a:rPr lang="en-US" altLang="zh-CN" sz="2000" dirty="0">
                <a:solidFill>
                  <a:srgbClr val="007F00"/>
                </a:solidFill>
              </a:rPr>
              <a:t>) </a:t>
            </a:r>
            <a:endParaRPr lang="en-US" altLang="zh-CN" sz="2000" dirty="0" smtClean="0">
              <a:solidFill>
                <a:srgbClr val="007F00"/>
              </a:solidFill>
            </a:endParaRPr>
          </a:p>
          <a:p>
            <a:pPr>
              <a:spcBef>
                <a:spcPts val="500"/>
              </a:spcBef>
            </a:pPr>
            <a:r>
              <a:rPr lang="en-US" altLang="zh-CN" sz="2000" dirty="0" smtClean="0">
                <a:solidFill>
                  <a:srgbClr val="7F007F"/>
                </a:solidFill>
              </a:rPr>
              <a:t>INP200: </a:t>
            </a:r>
            <a:r>
              <a:rPr lang="en-US" altLang="zh-CN" sz="2000" b="1" dirty="0">
                <a:solidFill>
                  <a:srgbClr val="7F007F"/>
                </a:solidFill>
              </a:rPr>
              <a:t>Old method</a:t>
            </a:r>
            <a:r>
              <a:rPr lang="en-US" altLang="zh-CN" sz="2000" dirty="0" smtClean="0">
                <a:solidFill>
                  <a:srgbClr val="7F007F"/>
                </a:solidFill>
              </a:rPr>
              <a:t>, seeding INPs with 200L</a:t>
            </a:r>
            <a:r>
              <a:rPr lang="en-US" altLang="zh-CN" sz="2000" baseline="30000" dirty="0" smtClean="0">
                <a:solidFill>
                  <a:srgbClr val="7F007F"/>
                </a:solidFill>
              </a:rPr>
              <a:t>-1</a:t>
            </a:r>
            <a:r>
              <a:rPr lang="en-US" altLang="zh-CN" sz="2000" dirty="0">
                <a:solidFill>
                  <a:srgbClr val="7F007F"/>
                </a:solidFill>
              </a:rPr>
              <a:t> (</a:t>
            </a:r>
            <a:r>
              <a:rPr lang="en-US" altLang="zh-CN" sz="2000" dirty="0" err="1">
                <a:solidFill>
                  <a:srgbClr val="7F007F"/>
                </a:solidFill>
              </a:rPr>
              <a:t>overseeding</a:t>
            </a:r>
            <a:r>
              <a:rPr lang="en-US" altLang="zh-CN" sz="2000" dirty="0">
                <a:solidFill>
                  <a:srgbClr val="7F007F"/>
                </a:solidFill>
              </a:rPr>
              <a:t>)</a:t>
            </a:r>
            <a:endParaRPr lang="en-US" altLang="zh-CN" sz="2000" dirty="0" smtClean="0">
              <a:solidFill>
                <a:srgbClr val="7F007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878" y="5127464"/>
            <a:ext cx="6631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Fig.1 </a:t>
            </a: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</a:rPr>
              <a:t>1000 offline tests of newly ice crystals formation (one dot means one nucleation event) by using LP parameterization. </a:t>
            </a:r>
            <a:r>
              <a:rPr lang="en-US" altLang="zh-CN" sz="16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The </a:t>
            </a: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</a:rPr>
              <a:t>horizontal coordinate-axis is the sum number concentrations of newly formed ice crystals from any pathways. The vertical coordinate-axis is without any meanings.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54877" y="3131541"/>
            <a:ext cx="1714736" cy="37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101"/>
                </a:solidFill>
              </a:rPr>
              <a:t>Close to HET</a:t>
            </a:r>
            <a:endParaRPr lang="zh-CN" altLang="en-US" dirty="0">
              <a:solidFill>
                <a:srgbClr val="FF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01" y="1037590"/>
            <a:ext cx="9507585" cy="41840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Simulation results with CAM5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42733" y="5288340"/>
            <a:ext cx="6494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Fig.2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The global annual mean distribution of reference simulations (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REF)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and the anomalies 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for HET,OPT, INP20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INP200 simulations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with respect to REF of 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net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cloud 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forcing(NCF,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units: W 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600" kern="100" baseline="300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). Global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mean values are shown in the upper right corner. The shadow denotes the differences between two simulations are not significant at 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95%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level by student’s t-test.</a:t>
            </a:r>
            <a:endParaRPr lang="zh-CN" altLang="zh-CN" sz="16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534236" y="927011"/>
            <a:ext cx="591312" cy="475488"/>
          </a:xfrm>
          <a:prstGeom prst="ellipse">
            <a:avLst/>
          </a:prstGeom>
          <a:noFill/>
          <a:ln w="28575">
            <a:solidFill>
              <a:srgbClr val="CF433F"/>
            </a:solidFill>
          </a:ln>
          <a:sp3d extrusionH="88900" prstMaterial="plastic">
            <a:extrusionClr>
              <a:srgbClr val="2574A9"/>
            </a:extrusionClr>
            <a:contourClr>
              <a:srgbClr val="2574A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811768" y="900077"/>
            <a:ext cx="591312" cy="458828"/>
          </a:xfrm>
          <a:prstGeom prst="ellipse">
            <a:avLst/>
          </a:prstGeom>
          <a:noFill/>
          <a:ln w="28575">
            <a:solidFill>
              <a:srgbClr val="CF433F"/>
            </a:solidFill>
          </a:ln>
          <a:sp3d extrusionH="88900" prstMaterial="plastic">
            <a:extrusionClr>
              <a:srgbClr val="2574A9"/>
            </a:extrusionClr>
            <a:contourClr>
              <a:srgbClr val="2574A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18" idx="6"/>
            <a:endCxn id="26" idx="1"/>
          </p:cNvCxnSpPr>
          <p:nvPr/>
        </p:nvCxnSpPr>
        <p:spPr>
          <a:xfrm flipV="1">
            <a:off x="6125548" y="683647"/>
            <a:ext cx="4162636" cy="481108"/>
          </a:xfrm>
          <a:prstGeom prst="straightConnector1">
            <a:avLst/>
          </a:prstGeom>
          <a:ln w="28575">
            <a:solidFill>
              <a:srgbClr val="CF43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9" idx="6"/>
            <a:endCxn id="26" idx="1"/>
          </p:cNvCxnSpPr>
          <p:nvPr/>
        </p:nvCxnSpPr>
        <p:spPr>
          <a:xfrm flipV="1">
            <a:off x="9403080" y="683647"/>
            <a:ext cx="885104" cy="445844"/>
          </a:xfrm>
          <a:prstGeom prst="straightConnector1">
            <a:avLst/>
          </a:prstGeom>
          <a:ln w="28575">
            <a:solidFill>
              <a:srgbClr val="CF43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0288184" y="329704"/>
            <a:ext cx="180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F433F"/>
                </a:solidFill>
              </a:rPr>
              <a:t>Cooling effect on global</a:t>
            </a:r>
            <a:endParaRPr lang="zh-CN" altLang="en-US" sz="2000" dirty="0">
              <a:solidFill>
                <a:srgbClr val="CF433F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504688" y="2798122"/>
            <a:ext cx="591312" cy="475488"/>
          </a:xfrm>
          <a:prstGeom prst="ellipse">
            <a:avLst/>
          </a:prstGeom>
          <a:noFill/>
          <a:ln w="28575">
            <a:solidFill>
              <a:srgbClr val="CF433F"/>
            </a:solidFill>
          </a:ln>
          <a:sp3d extrusionH="88900" prstMaterial="plastic">
            <a:extrusionClr>
              <a:srgbClr val="2574A9"/>
            </a:extrusionClr>
            <a:contourClr>
              <a:srgbClr val="2574A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004560" y="2752930"/>
            <a:ext cx="1567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F433F"/>
                </a:solidFill>
              </a:rPr>
              <a:t>Insignificant!</a:t>
            </a:r>
            <a:endParaRPr lang="zh-CN" altLang="en-US" sz="1600" dirty="0">
              <a:solidFill>
                <a:srgbClr val="CF433F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811768" y="2854663"/>
            <a:ext cx="591312" cy="475488"/>
          </a:xfrm>
          <a:prstGeom prst="ellipse">
            <a:avLst/>
          </a:prstGeom>
          <a:noFill/>
          <a:ln w="28575">
            <a:solidFill>
              <a:srgbClr val="CF433F"/>
            </a:solidFill>
          </a:ln>
          <a:sp3d extrusionH="88900" prstMaterial="plastic">
            <a:extrusionClr>
              <a:srgbClr val="2574A9"/>
            </a:extrusionClr>
            <a:contourClr>
              <a:srgbClr val="2574A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721100" y="2938422"/>
            <a:ext cx="2051800" cy="71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F433F"/>
                </a:solidFill>
              </a:rPr>
              <a:t>Warming effect on global</a:t>
            </a:r>
            <a:endParaRPr lang="zh-CN" altLang="en-US" sz="2000" dirty="0">
              <a:solidFill>
                <a:srgbClr val="CF433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9297" y="3759742"/>
            <a:ext cx="2803011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zh-CN" b="1" dirty="0"/>
              <a:t>The fixed number of INPs 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6816699" y="3774016"/>
            <a:ext cx="2803011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zh-CN" b="1" dirty="0"/>
              <a:t>The fixed number of INPs 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3827281" y="1730978"/>
            <a:ext cx="2307042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/>
              <a:t>Idealized Experiment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920414" y="1764441"/>
            <a:ext cx="2595582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/>
              <a:t>Optimal seeding method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0653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Interesting finding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82822" y="5471290"/>
            <a:ext cx="5161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Fig.3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The global annual mean distribution of reference simulations (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REF)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and the anomalies 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for HET,OPT, INP20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INP200 simulations 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with respect to REF of </a:t>
            </a:r>
            <a:r>
              <a:rPr lang="en-US" altLang="zh-CN" sz="16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downwelling</a:t>
            </a:r>
            <a:r>
              <a:rPr lang="en-US" altLang="zh-CN" sz="16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 surface shortwave forcing(DSSF, right-most column, units: W 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600" kern="100" baseline="300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1600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). </a:t>
            </a:r>
            <a:endParaRPr lang="zh-CN" altLang="zh-CN" sz="16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91613" y="2193026"/>
            <a:ext cx="2700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F433F"/>
                </a:solidFill>
              </a:rPr>
              <a:t>More </a:t>
            </a:r>
            <a:r>
              <a:rPr lang="en-US" altLang="zh-CN" sz="2400" kern="100" dirty="0" err="1" smtClean="0">
                <a:solidFill>
                  <a:srgbClr val="CF433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downwelling</a:t>
            </a:r>
            <a:r>
              <a:rPr lang="en-US" altLang="zh-CN" sz="2400" kern="100" dirty="0" smtClean="0">
                <a:solidFill>
                  <a:srgbClr val="CF433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surface solar radiation in</a:t>
            </a:r>
            <a:r>
              <a:rPr lang="en-US" altLang="zh-CN" sz="2400" dirty="0" smtClean="0">
                <a:solidFill>
                  <a:srgbClr val="CF433F"/>
                </a:solidFill>
              </a:rPr>
              <a:t> Cirrus seeding, which is </a:t>
            </a:r>
            <a:r>
              <a:rPr lang="en-US" altLang="zh-CN" sz="2400" b="1" dirty="0" smtClean="0">
                <a:solidFill>
                  <a:srgbClr val="CF433F"/>
                </a:solidFill>
              </a:rPr>
              <a:t>different</a:t>
            </a:r>
            <a:r>
              <a:rPr lang="en-US" altLang="zh-CN" sz="2400" dirty="0" smtClean="0">
                <a:solidFill>
                  <a:srgbClr val="CF433F"/>
                </a:solidFill>
              </a:rPr>
              <a:t> from any other approaches of  RM.</a:t>
            </a:r>
            <a:endParaRPr lang="zh-CN" altLang="en-US" sz="2400" dirty="0">
              <a:solidFill>
                <a:srgbClr val="CF433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5" y="1661934"/>
            <a:ext cx="9264833" cy="3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79C"/>
                </a:solidFill>
              </a:rPr>
              <a:t>Sensitivity </a:t>
            </a:r>
            <a:r>
              <a:rPr lang="en-US" altLang="zh-CN" b="1" dirty="0">
                <a:solidFill>
                  <a:srgbClr val="00679C"/>
                </a:solidFill>
              </a:rPr>
              <a:t>tests </a:t>
            </a:r>
            <a:endParaRPr lang="zh-CN" altLang="en-US" b="1" dirty="0">
              <a:solidFill>
                <a:srgbClr val="00679C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21" y="2092538"/>
            <a:ext cx="256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F433F"/>
                </a:solidFill>
              </a:rPr>
              <a:t>Seeding </a:t>
            </a:r>
            <a:r>
              <a:rPr lang="en-US" altLang="zh-CN" sz="2400" dirty="0">
                <a:solidFill>
                  <a:srgbClr val="CF433F"/>
                </a:solidFill>
              </a:rPr>
              <a:t>in specific </a:t>
            </a:r>
            <a:r>
              <a:rPr lang="en-US" altLang="zh-CN" sz="2400" dirty="0" smtClean="0">
                <a:solidFill>
                  <a:srgbClr val="CF433F"/>
                </a:solidFill>
              </a:rPr>
              <a:t>geographical target</a:t>
            </a:r>
            <a:endParaRPr lang="zh-CN" altLang="en-US" sz="2400" dirty="0">
              <a:solidFill>
                <a:srgbClr val="CF433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7000" y="3794682"/>
            <a:ext cx="288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F433F"/>
                </a:solidFill>
              </a:rPr>
              <a:t>Over-estimate occurrence </a:t>
            </a:r>
            <a:r>
              <a:rPr lang="en-US" altLang="zh-CN" sz="2400" dirty="0" smtClean="0">
                <a:solidFill>
                  <a:srgbClr val="CF433F"/>
                </a:solidFill>
              </a:rPr>
              <a:t>frequency of homogeneous nucleation</a:t>
            </a:r>
            <a:endParaRPr lang="zh-CN" altLang="en-US" sz="2400" dirty="0">
              <a:solidFill>
                <a:srgbClr val="CF433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66245" y="3735506"/>
            <a:ext cx="2817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F433F"/>
                </a:solidFill>
              </a:rPr>
              <a:t>Under-estimate </a:t>
            </a:r>
            <a:r>
              <a:rPr lang="en-US" altLang="zh-CN" sz="2400" dirty="0">
                <a:solidFill>
                  <a:srgbClr val="CF433F"/>
                </a:solidFill>
              </a:rPr>
              <a:t>occurrence </a:t>
            </a:r>
            <a:r>
              <a:rPr lang="en-US" altLang="zh-CN" sz="2400" dirty="0" smtClean="0">
                <a:solidFill>
                  <a:srgbClr val="CF433F"/>
                </a:solidFill>
              </a:rPr>
              <a:t>frequency of homogeneous nucleation</a:t>
            </a:r>
            <a:endParaRPr lang="zh-CN" altLang="en-US" sz="2400" dirty="0">
              <a:solidFill>
                <a:srgbClr val="CF433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66245" y="2092538"/>
            <a:ext cx="291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F433F"/>
                </a:solidFill>
              </a:rPr>
              <a:t>Seeding with different radius of INPs</a:t>
            </a:r>
            <a:endParaRPr lang="zh-CN" altLang="en-US" sz="2400" dirty="0">
              <a:solidFill>
                <a:srgbClr val="CF433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21266" y="5578033"/>
            <a:ext cx="5269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Fig.4 </a:t>
            </a: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The global annual mean distribution of </a:t>
            </a:r>
            <a:r>
              <a:rPr lang="en-US" altLang="zh-CN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anomalies for </a:t>
            </a:r>
            <a:r>
              <a:rPr lang="en-US" altLang="zh-CN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sensitive simulations </a:t>
            </a: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with respect to </a:t>
            </a:r>
            <a:r>
              <a:rPr lang="en-US" altLang="zh-CN" kern="1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REF </a:t>
            </a: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of net cloud forcing(NCF, units: W m</a:t>
            </a:r>
            <a:r>
              <a:rPr lang="en-US" altLang="zh-CN" kern="100" baseline="30000" dirty="0">
                <a:ea typeface="等线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). </a:t>
            </a:r>
            <a:endParaRPr lang="zh-CN" altLang="zh-CN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966" y="1498463"/>
            <a:ext cx="6173673" cy="39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等线 Light"/>
        <a:cs typeface=""/>
      </a:majorFont>
      <a:minorFont>
        <a:latin typeface="Times New Roman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574A9"/>
        </a:solidFill>
        <a:ln w="0">
          <a:solidFill>
            <a:srgbClr val="2574A9"/>
          </a:solidFill>
        </a:ln>
        <a:sp3d extrusionH="88900" prstMaterial="plastic">
          <a:extrusionClr>
            <a:srgbClr val="2574A9"/>
          </a:extrusionClr>
          <a:contourClr>
            <a:srgbClr val="2574A9"/>
          </a:contourClr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1012</Words>
  <Application>Microsoft Office PowerPoint</Application>
  <PresentationFormat>宽屏</PresentationFormat>
  <Paragraphs>110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Wingdings 2</vt:lpstr>
      <vt:lpstr>HDOfficeLightV0</vt:lpstr>
      <vt:lpstr>Office 主题​​</vt:lpstr>
      <vt:lpstr>Global cooling effect from hindering homogeneous ice nucleation under cirrus conditions</vt:lpstr>
      <vt:lpstr>Approaches of Geoengineering </vt:lpstr>
      <vt:lpstr>Cirrus thinning—New approach of RM</vt:lpstr>
      <vt:lpstr>Cirrus thinning by seeding</vt:lpstr>
      <vt:lpstr>Review of cirrus seeding</vt:lpstr>
      <vt:lpstr>New method—Optimal seeding scheme</vt:lpstr>
      <vt:lpstr>Simulation results with CAM5</vt:lpstr>
      <vt:lpstr>Interesting finding</vt:lpstr>
      <vt:lpstr>Sensitivity tests 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娇娇 刘</dc:creator>
  <cp:lastModifiedBy>娇娇 刘</cp:lastModifiedBy>
  <cp:revision>1078</cp:revision>
  <dcterms:created xsi:type="dcterms:W3CDTF">2020-04-20T04:28:58Z</dcterms:created>
  <dcterms:modified xsi:type="dcterms:W3CDTF">2020-04-27T08:11:12Z</dcterms:modified>
</cp:coreProperties>
</file>