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7.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data4.xml" ContentType="application/vnd.openxmlformats-officedocument.drawingml.diagramData+xml"/>
  <Override PartName="/ppt/diagrams/data6.xml" ContentType="application/vnd.openxmlformats-officedocument.drawingml.diagramData+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7" r:id="rId4"/>
    <p:sldId id="259" r:id="rId5"/>
    <p:sldId id="265" r:id="rId6"/>
    <p:sldId id="266" r:id="rId7"/>
    <p:sldId id="262" r:id="rId8"/>
    <p:sldId id="260" r:id="rId9"/>
    <p:sldId id="269" r:id="rId10"/>
    <p:sldId id="270" r:id="rId11"/>
    <p:sldId id="264" r:id="rId12"/>
    <p:sldId id="261"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image" Target="../media/image1400.png"/></Relationships>
</file>

<file path=ppt/diagrams/_rels/data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2.png"/><Relationship Id="rId1" Type="http://schemas.openxmlformats.org/officeDocument/2006/relationships/image" Target="../media/image210.png"/></Relationships>
</file>

<file path=ppt/diagrams/_rels/data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7.png"/><Relationship Id="rId1" Type="http://schemas.openxmlformats.org/officeDocument/2006/relationships/image" Target="../media/image260.pn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image" Target="../media/image26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mc:AlternateContent xmlns:mc="http://schemas.openxmlformats.org/markup-compatibility/2006" xmlns:a14="http://schemas.microsoft.com/office/drawing/2010/main">
      <mc:Choice Requires="a14">
        <dgm:pt modelId="{FC444D69-698F-4AFC-B249-705E4763C97F}">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𝑡</m:t>
                    </m:r>
                  </m:oMath>
                </m:oMathPara>
              </a14:m>
              <a:endParaRPr lang="it-IT" sz="2800" dirty="0"/>
            </a:p>
          </dgm:t>
        </dgm:pt>
      </mc:Choice>
      <mc:Fallback xmlns="">
        <dgm:pt modelId="{FC444D69-698F-4AFC-B249-705E4763C97F}">
          <dgm:prSet phldrT="[Testo]" custT="1"/>
          <dgm:spPr/>
          <dgm:t>
            <a:bodyPr/>
            <a:lstStyle/>
            <a:p>
              <a:r>
                <a:rPr lang="it-IT" sz="2800" i="0" dirty="0">
                  <a:latin typeface="Cambria Math" panose="02040503050406030204" pitchFamily="18" charset="0"/>
                  <a:cs typeface="Times New Roman" panose="02020603050405020304" pitchFamily="18" charset="0"/>
                </a:rPr>
                <a:t>𝑡</a:t>
              </a:r>
              <a:endParaRPr lang="it-IT" sz="2800" dirty="0"/>
            </a:p>
          </dgm:t>
        </dgm:pt>
      </mc:Fallback>
    </mc:AlternateConten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mc:AlternateContent xmlns:mc="http://schemas.openxmlformats.org/markup-compatibility/2006" xmlns:a14="http://schemas.microsoft.com/office/drawing/2010/main">
      <mc:Choice Requires="a14">
        <dgm:pt modelId="{66BA071E-6C93-47F5-A292-84038A1CCB5D}">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𝑃𝑒</m:t>
                    </m:r>
                  </m:oMath>
                </m:oMathPara>
              </a14:m>
              <a:endParaRPr lang="it-IT" sz="2800" dirty="0"/>
            </a:p>
          </dgm:t>
        </dgm:pt>
      </mc:Choice>
      <mc:Fallback xmlns="">
        <dgm:pt modelId="{66BA071E-6C93-47F5-A292-84038A1CCB5D}">
          <dgm:prSet phldrT="[Testo]" custT="1"/>
          <dgm:spPr/>
          <dgm:t>
            <a:bodyPr/>
            <a:lstStyle/>
            <a:p>
              <a:r>
                <a:rPr lang="it-IT" sz="2800" i="0" dirty="0">
                  <a:latin typeface="Cambria Math" panose="02040503050406030204" pitchFamily="18" charset="0"/>
                  <a:cs typeface="Times New Roman" panose="02020603050405020304" pitchFamily="18" charset="0"/>
                </a:rPr>
                <a:t>𝑃𝑒</a:t>
              </a:r>
              <a:endParaRPr lang="it-IT" sz="2800" dirty="0"/>
            </a:p>
          </dgm:t>
        </dgm:pt>
      </mc:Fallback>
    </mc:AlternateConten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mc:AlternateContent xmlns:mc="http://schemas.openxmlformats.org/markup-compatibility/2006" xmlns:a14="http://schemas.microsoft.com/office/drawing/2010/main">
      <mc:Choice Requires="a14">
        <dgm:pt modelId="{29CEC594-41A2-43E8-9F77-B5882F6C45A9}">
          <dgm:prSet phldrT="[Testo]" custT="1"/>
          <dgm:spPr/>
          <dgm:t>
            <a:bodyPr/>
            <a:lstStyle/>
            <a:p>
              <a:pPr/>
              <a14:m>
                <m:oMathPara xmlns:m="http://schemas.openxmlformats.org/officeDocument/2006/math">
                  <m:oMathParaPr>
                    <m:jc m:val="centerGroup"/>
                  </m:oMathParaPr>
                  <m:oMath xmlns:m="http://schemas.openxmlformats.org/officeDocument/2006/math">
                    <m:sSubSup>
                      <m:sSubSupPr>
                        <m:ctrlPr>
                          <a:rPr lang="it-IT" sz="2800" i="1" dirty="0" smtClean="0">
                            <a:latin typeface="Cambria Math" panose="02040503050406030204" pitchFamily="18" charset="0"/>
                            <a:ea typeface="Cambria Math" panose="02040503050406030204" pitchFamily="18" charset="0"/>
                          </a:rPr>
                        </m:ctrlPr>
                      </m:sSubSupPr>
                      <m:e>
                        <m:r>
                          <a:rPr lang="it-IT" sz="2800" i="1" dirty="0">
                            <a:latin typeface="Cambria Math" panose="02040503050406030204" pitchFamily="18" charset="0"/>
                            <a:ea typeface="Cambria Math" panose="02040503050406030204" pitchFamily="18" charset="0"/>
                          </a:rPr>
                          <m:t>𝜎</m:t>
                        </m:r>
                      </m:e>
                      <m:sub>
                        <m:r>
                          <a:rPr lang="it-IT" sz="2800" i="1" dirty="0">
                            <a:latin typeface="Cambria Math" panose="02040503050406030204" pitchFamily="18" charset="0"/>
                            <a:ea typeface="Cambria Math" panose="02040503050406030204" pitchFamily="18" charset="0"/>
                          </a:rPr>
                          <m:t>𝑌</m:t>
                        </m:r>
                      </m:sub>
                      <m:sup>
                        <m:r>
                          <a:rPr lang="it-IT" sz="2800" i="1" dirty="0">
                            <a:latin typeface="Cambria Math" panose="02040503050406030204" pitchFamily="18" charset="0"/>
                            <a:ea typeface="Cambria Math" panose="02040503050406030204" pitchFamily="18" charset="0"/>
                          </a:rPr>
                          <m:t>2</m:t>
                        </m:r>
                      </m:sup>
                    </m:sSubSup>
                  </m:oMath>
                </m:oMathPara>
              </a14:m>
              <a:endParaRPr lang="it-IT" sz="2800" dirty="0"/>
            </a:p>
          </dgm:t>
        </dgm:pt>
      </mc:Choice>
      <mc:Fallback xmlns="">
        <dgm:pt modelId="{29CEC594-41A2-43E8-9F77-B5882F6C45A9}">
          <dgm:prSet phldrT="[Testo]" custT="1"/>
          <dgm:spPr/>
          <dgm:t>
            <a:bodyPr/>
            <a:lstStyle/>
            <a:p>
              <a:r>
                <a:rPr lang="it-IT" sz="2800" i="0" dirty="0">
                  <a:latin typeface="Cambria Math" panose="02040503050406030204" pitchFamily="18" charset="0"/>
                  <a:ea typeface="Cambria Math" panose="02040503050406030204" pitchFamily="18" charset="0"/>
                </a:rPr>
                <a:t>𝜎_𝑌^2</a:t>
              </a:r>
              <a:endParaRPr lang="it-IT" sz="2800" dirty="0"/>
            </a:p>
          </dgm:t>
        </dgm:pt>
      </mc:Fallback>
    </mc:AlternateConten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pt>
  </dgm:ptLst>
  <dgm:cxnLst>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43ACBAA2-78EA-4EE1-AFED-4A352526A1DF}" srcId="{F6467FBE-B7DF-49EE-A050-17417A45B58D}" destId="{66BA071E-6C93-47F5-A292-84038A1CCB5D}" srcOrd="1" destOrd="0" parTransId="{341EA4BA-4AB7-4D62-A22A-8A7468F4CCEA}" sibTransId="{244696E9-425C-4287-BCAA-540083E3E6DC}"/>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dgm:pt modelId="{FC444D69-698F-4AFC-B249-705E4763C97F}">
      <dgm:prSet phldrT="[Testo]" custT="1"/>
      <dgm:spPr>
        <a:blipFill>
          <a:blip xmlns:r="http://schemas.openxmlformats.org/officeDocument/2006/relationships" r:embed="rId1"/>
          <a:stretch>
            <a:fillRect t="-5455"/>
          </a:stretch>
        </a:blipFill>
      </dgm:spPr>
      <dgm:t>
        <a:bodyPr/>
        <a:lstStyle/>
        <a:p>
          <a:r>
            <a:rPr lang="it-IT">
              <a:noFill/>
            </a:rPr>
            <a:t> </a:t>
          </a:r>
        </a:p>
      </dgm:t>
    </dgm:p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dgm:pt modelId="{66BA071E-6C93-47F5-A292-84038A1CCB5D}">
      <dgm:prSet phldrT="[Testo]" custT="1"/>
      <dgm:spPr>
        <a:blipFill>
          <a:blip xmlns:r="http://schemas.openxmlformats.org/officeDocument/2006/relationships" r:embed="rId2"/>
          <a:stretch>
            <a:fillRect t="-14545"/>
          </a:stretch>
        </a:blipFill>
      </dgm:spPr>
      <dgm:t>
        <a:bodyPr/>
        <a:lstStyle/>
        <a:p>
          <a:r>
            <a:rPr lang="it-IT">
              <a:noFill/>
            </a:rPr>
            <a:t> </a:t>
          </a:r>
        </a:p>
      </dgm:t>
    </dgm:p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dgm:pt modelId="{29CEC594-41A2-43E8-9F77-B5882F6C45A9}">
      <dgm:prSet phldrT="[Testo]" custT="1"/>
      <dgm:spPr>
        <a:blipFill>
          <a:blip xmlns:r="http://schemas.openxmlformats.org/officeDocument/2006/relationships" r:embed="rId3"/>
          <a:stretch>
            <a:fillRect t="-29091"/>
          </a:stretch>
        </a:blipFill>
      </dgm:spPr>
      <dgm:t>
        <a:bodyPr/>
        <a:lstStyle/>
        <a:p>
          <a:r>
            <a:rPr lang="it-IT">
              <a:noFill/>
            </a:rPr>
            <a:t> </a:t>
          </a:r>
        </a:p>
      </dgm:t>
    </dgm:p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pt>
  </dgm:ptLst>
  <dgm:cxnLst>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43ACBAA2-78EA-4EE1-AFED-4A352526A1DF}" srcId="{F6467FBE-B7DF-49EE-A050-17417A45B58D}" destId="{66BA071E-6C93-47F5-A292-84038A1CCB5D}" srcOrd="1" destOrd="0" parTransId="{341EA4BA-4AB7-4D62-A22A-8A7468F4CCEA}" sibTransId="{244696E9-425C-4287-BCAA-540083E3E6DC}"/>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mc:AlternateContent xmlns:mc="http://schemas.openxmlformats.org/markup-compatibility/2006" xmlns:a14="http://schemas.microsoft.com/office/drawing/2010/main">
      <mc:Choice Requires="a14">
        <dgm:pt modelId="{FC444D69-698F-4AFC-B249-705E4763C97F}">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solidFill>
                          <a:srgbClr val="FF0000"/>
                        </a:solidFill>
                        <a:latin typeface="Cambria Math" panose="02040503050406030204" pitchFamily="18" charset="0"/>
                        <a:cs typeface="Times New Roman" panose="02020603050405020304" pitchFamily="18" charset="0"/>
                      </a:rPr>
                      <m:t>𝑡</m:t>
                    </m:r>
                  </m:oMath>
                </m:oMathPara>
              </a14:m>
              <a:endParaRPr lang="it-IT" sz="2800" dirty="0">
                <a:solidFill>
                  <a:srgbClr val="FF0000"/>
                </a:solidFill>
              </a:endParaRPr>
            </a:p>
          </dgm:t>
        </dgm:pt>
      </mc:Choice>
      <mc:Fallback xmlns="">
        <dgm:pt modelId="{FC444D69-698F-4AFC-B249-705E4763C97F}">
          <dgm:prSet phldrT="[Testo]" custT="1"/>
          <dgm:spPr/>
          <dgm:t>
            <a:bodyPr/>
            <a:lstStyle/>
            <a:p>
              <a:pPr/>
              <a:r>
                <a:rPr lang="it-IT" sz="2800" i="0" dirty="0" smtClean="0">
                  <a:solidFill>
                    <a:srgbClr val="FF0000"/>
                  </a:solidFill>
                  <a:latin typeface="Cambria Math" panose="02040503050406030204" pitchFamily="18" charset="0"/>
                  <a:cs typeface="Times New Roman" panose="02020603050405020304" pitchFamily="18" charset="0"/>
                </a:rPr>
                <a:t>𝑡</a:t>
              </a:r>
              <a:endParaRPr lang="it-IT" sz="2800" dirty="0">
                <a:solidFill>
                  <a:srgbClr val="FF0000"/>
                </a:solidFill>
              </a:endParaRPr>
            </a:p>
          </dgm:t>
        </dgm:pt>
      </mc:Fallback>
    </mc:AlternateConten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mc:AlternateContent xmlns:mc="http://schemas.openxmlformats.org/markup-compatibility/2006" xmlns:a14="http://schemas.microsoft.com/office/drawing/2010/main">
      <mc:Choice Requires="a14">
        <dgm:pt modelId="{66BA071E-6C93-47F5-A292-84038A1CCB5D}">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𝑃𝑒</m:t>
                    </m:r>
                  </m:oMath>
                </m:oMathPara>
              </a14:m>
              <a:endParaRPr lang="it-IT" sz="2800" dirty="0"/>
            </a:p>
          </dgm:t>
        </dgm:pt>
      </mc:Choice>
      <mc:Fallback xmlns="">
        <dgm:pt modelId="{66BA071E-6C93-47F5-A292-84038A1CCB5D}">
          <dgm:prSet phldrT="[Testo]" custT="1"/>
          <dgm:spPr/>
          <dgm:t>
            <a:bodyPr/>
            <a:lstStyle/>
            <a:p>
              <a:r>
                <a:rPr lang="it-IT" sz="2800" i="0" dirty="0">
                  <a:latin typeface="Cambria Math" panose="02040503050406030204" pitchFamily="18" charset="0"/>
                  <a:cs typeface="Times New Roman" panose="02020603050405020304" pitchFamily="18" charset="0"/>
                </a:rPr>
                <a:t>𝑃𝑒</a:t>
              </a:r>
              <a:endParaRPr lang="it-IT" sz="2800" dirty="0"/>
            </a:p>
          </dgm:t>
        </dgm:pt>
      </mc:Fallback>
    </mc:AlternateConten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mc:AlternateContent xmlns:mc="http://schemas.openxmlformats.org/markup-compatibility/2006" xmlns:a14="http://schemas.microsoft.com/office/drawing/2010/main">
      <mc:Choice Requires="a14">
        <dgm:pt modelId="{29CEC594-41A2-43E8-9F77-B5882F6C45A9}">
          <dgm:prSet phldrT="[Testo]" custT="1"/>
          <dgm:spPr/>
          <dgm:t>
            <a:bodyPr/>
            <a:lstStyle/>
            <a:p>
              <a:pPr/>
              <a14:m>
                <m:oMathPara xmlns:m="http://schemas.openxmlformats.org/officeDocument/2006/math">
                  <m:oMathParaPr>
                    <m:jc m:val="centerGroup"/>
                  </m:oMathParaPr>
                  <m:oMath xmlns:m="http://schemas.openxmlformats.org/officeDocument/2006/math">
                    <m:sSubSup>
                      <m:sSubSupPr>
                        <m:ctrlPr>
                          <a:rPr lang="it-IT" sz="2800" i="1" dirty="0" smtClean="0">
                            <a:latin typeface="Cambria Math" panose="02040503050406030204" pitchFamily="18" charset="0"/>
                            <a:ea typeface="Cambria Math" panose="02040503050406030204" pitchFamily="18" charset="0"/>
                          </a:rPr>
                        </m:ctrlPr>
                      </m:sSubSupPr>
                      <m:e>
                        <m:r>
                          <a:rPr lang="it-IT" sz="2800" i="1" dirty="0">
                            <a:latin typeface="Cambria Math" panose="02040503050406030204" pitchFamily="18" charset="0"/>
                            <a:ea typeface="Cambria Math" panose="02040503050406030204" pitchFamily="18" charset="0"/>
                          </a:rPr>
                          <m:t>𝜎</m:t>
                        </m:r>
                      </m:e>
                      <m:sub>
                        <m:r>
                          <a:rPr lang="it-IT" sz="2800" i="1" dirty="0">
                            <a:latin typeface="Cambria Math" panose="02040503050406030204" pitchFamily="18" charset="0"/>
                            <a:ea typeface="Cambria Math" panose="02040503050406030204" pitchFamily="18" charset="0"/>
                          </a:rPr>
                          <m:t>𝑌</m:t>
                        </m:r>
                      </m:sub>
                      <m:sup>
                        <m:r>
                          <a:rPr lang="it-IT" sz="2800" i="1" dirty="0">
                            <a:latin typeface="Cambria Math" panose="02040503050406030204" pitchFamily="18" charset="0"/>
                            <a:ea typeface="Cambria Math" panose="02040503050406030204" pitchFamily="18" charset="0"/>
                          </a:rPr>
                          <m:t>2</m:t>
                        </m:r>
                      </m:sup>
                    </m:sSubSup>
                  </m:oMath>
                </m:oMathPara>
              </a14:m>
              <a:endParaRPr lang="it-IT" sz="2800" dirty="0"/>
            </a:p>
          </dgm:t>
        </dgm:pt>
      </mc:Choice>
      <mc:Fallback xmlns="">
        <dgm:pt modelId="{29CEC594-41A2-43E8-9F77-B5882F6C45A9}">
          <dgm:prSet phldrT="[Testo]" custT="1"/>
          <dgm:spPr/>
          <dgm:t>
            <a:bodyPr/>
            <a:lstStyle/>
            <a:p>
              <a:r>
                <a:rPr lang="it-IT" sz="2800" i="0" dirty="0">
                  <a:latin typeface="Cambria Math" panose="02040503050406030204" pitchFamily="18" charset="0"/>
                  <a:ea typeface="Cambria Math" panose="02040503050406030204" pitchFamily="18" charset="0"/>
                </a:rPr>
                <a:t>𝜎_𝑌^2</a:t>
              </a:r>
              <a:endParaRPr lang="it-IT" sz="2800" dirty="0"/>
            </a:p>
          </dgm:t>
        </dgm:pt>
      </mc:Fallback>
    </mc:AlternateConten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pt>
  </dgm:ptLst>
  <dgm:cxnLst>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43ACBAA2-78EA-4EE1-AFED-4A352526A1DF}" srcId="{F6467FBE-B7DF-49EE-A050-17417A45B58D}" destId="{66BA071E-6C93-47F5-A292-84038A1CCB5D}" srcOrd="1" destOrd="0" parTransId="{341EA4BA-4AB7-4D62-A22A-8A7468F4CCEA}" sibTransId="{244696E9-425C-4287-BCAA-540083E3E6DC}"/>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dgm:pt modelId="{FC444D69-698F-4AFC-B249-705E4763C97F}">
      <dgm:prSet phldrT="[Testo]" custT="1"/>
      <dgm:spPr>
        <a:blipFill>
          <a:blip xmlns:r="http://schemas.openxmlformats.org/officeDocument/2006/relationships" r:embed="rId1"/>
          <a:stretch>
            <a:fillRect t="-5455"/>
          </a:stretch>
        </a:blipFill>
      </dgm:spPr>
      <dgm:t>
        <a:bodyPr/>
        <a:lstStyle/>
        <a:p>
          <a:r>
            <a:rPr lang="it-IT">
              <a:noFill/>
            </a:rPr>
            <a:t> </a:t>
          </a:r>
        </a:p>
      </dgm:t>
    </dgm:p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dgm:pt modelId="{66BA071E-6C93-47F5-A292-84038A1CCB5D}">
      <dgm:prSet phldrT="[Testo]" custT="1"/>
      <dgm:spPr>
        <a:blipFill>
          <a:blip xmlns:r="http://schemas.openxmlformats.org/officeDocument/2006/relationships" r:embed="rId2"/>
          <a:stretch>
            <a:fillRect t="-14545"/>
          </a:stretch>
        </a:blipFill>
      </dgm:spPr>
      <dgm:t>
        <a:bodyPr/>
        <a:lstStyle/>
        <a:p>
          <a:r>
            <a:rPr lang="it-IT">
              <a:noFill/>
            </a:rPr>
            <a:t> </a:t>
          </a:r>
        </a:p>
      </dgm:t>
    </dgm:p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dgm:pt modelId="{29CEC594-41A2-43E8-9F77-B5882F6C45A9}">
      <dgm:prSet phldrT="[Testo]" custT="1"/>
      <dgm:spPr>
        <a:blipFill>
          <a:blip xmlns:r="http://schemas.openxmlformats.org/officeDocument/2006/relationships" r:embed="rId3"/>
          <a:stretch>
            <a:fillRect t="-29091"/>
          </a:stretch>
        </a:blipFill>
      </dgm:spPr>
      <dgm:t>
        <a:bodyPr/>
        <a:lstStyle/>
        <a:p>
          <a:r>
            <a:rPr lang="it-IT">
              <a:noFill/>
            </a:rPr>
            <a:t> </a:t>
          </a:r>
        </a:p>
      </dgm:t>
    </dgm:p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t>
        <a:bodyPr/>
        <a:lstStyle/>
        <a:p>
          <a:endParaRPr lang="it-IT"/>
        </a:p>
      </dgm:t>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t>
        <a:bodyPr/>
        <a:lstStyle/>
        <a:p>
          <a:endParaRPr lang="it-IT"/>
        </a:p>
      </dgm:t>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t>
        <a:bodyPr/>
        <a:lstStyle/>
        <a:p>
          <a:endParaRPr lang="it-IT"/>
        </a:p>
      </dgm:t>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t>
        <a:bodyPr/>
        <a:lstStyle/>
        <a:p>
          <a:endParaRPr lang="it-IT"/>
        </a:p>
      </dgm:t>
    </dgm:pt>
  </dgm:ptLst>
  <dgm:cxnLst>
    <dgm:cxn modelId="{43ACBAA2-78EA-4EE1-AFED-4A352526A1DF}" srcId="{F6467FBE-B7DF-49EE-A050-17417A45B58D}" destId="{66BA071E-6C93-47F5-A292-84038A1CCB5D}" srcOrd="1" destOrd="0" parTransId="{341EA4BA-4AB7-4D62-A22A-8A7468F4CCEA}" sibTransId="{244696E9-425C-4287-BCAA-540083E3E6DC}"/>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mc:AlternateContent xmlns:mc="http://schemas.openxmlformats.org/markup-compatibility/2006" xmlns:a14="http://schemas.microsoft.com/office/drawing/2010/main">
      <mc:Choice Requires="a14">
        <dgm:pt modelId="{FC444D69-698F-4AFC-B249-705E4763C97F}">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𝑡</m:t>
                    </m:r>
                  </m:oMath>
                </m:oMathPara>
              </a14:m>
              <a:endParaRPr lang="it-IT" sz="2800" dirty="0"/>
            </a:p>
          </dgm:t>
        </dgm:pt>
      </mc:Choice>
      <mc:Fallback xmlns="">
        <dgm:pt modelId="{FC444D69-698F-4AFC-B249-705E4763C97F}">
          <dgm:prSet phldrT="[Testo]" custT="1"/>
          <dgm:spPr/>
          <dgm:t>
            <a:bodyPr/>
            <a:lstStyle/>
            <a:p>
              <a:r>
                <a:rPr lang="it-IT" sz="2800" i="0" dirty="0">
                  <a:latin typeface="Cambria Math" panose="02040503050406030204" pitchFamily="18" charset="0"/>
                  <a:cs typeface="Times New Roman" panose="02020603050405020304" pitchFamily="18" charset="0"/>
                </a:rPr>
                <a:t>𝑡</a:t>
              </a:r>
              <a:endParaRPr lang="it-IT" sz="2800" dirty="0"/>
            </a:p>
          </dgm:t>
        </dgm:pt>
      </mc:Fallback>
    </mc:AlternateConten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mc:AlternateContent xmlns:mc="http://schemas.openxmlformats.org/markup-compatibility/2006" xmlns:a14="http://schemas.microsoft.com/office/drawing/2010/main">
      <mc:Choice Requires="a14">
        <dgm:pt modelId="{66BA071E-6C93-47F5-A292-84038A1CCB5D}">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solidFill>
                          <a:srgbClr val="FF0000"/>
                        </a:solidFill>
                        <a:latin typeface="Cambria Math" panose="02040503050406030204" pitchFamily="18" charset="0"/>
                        <a:cs typeface="Times New Roman" panose="02020603050405020304" pitchFamily="18" charset="0"/>
                      </a:rPr>
                      <m:t>𝑃𝑒</m:t>
                    </m:r>
                  </m:oMath>
                </m:oMathPara>
              </a14:m>
              <a:endParaRPr lang="it-IT" sz="2800" dirty="0">
                <a:solidFill>
                  <a:srgbClr val="FF0000"/>
                </a:solidFill>
              </a:endParaRPr>
            </a:p>
          </dgm:t>
        </dgm:pt>
      </mc:Choice>
      <mc:Fallback xmlns="">
        <dgm:pt modelId="{66BA071E-6C93-47F5-A292-84038A1CCB5D}">
          <dgm:prSet phldrT="[Testo]" custT="1"/>
          <dgm:spPr/>
          <dgm:t>
            <a:bodyPr/>
            <a:lstStyle/>
            <a:p>
              <a:pPr/>
              <a:r>
                <a:rPr lang="it-IT" sz="2800" i="0" dirty="0" smtClean="0">
                  <a:solidFill>
                    <a:srgbClr val="FF0000"/>
                  </a:solidFill>
                  <a:latin typeface="Cambria Math" panose="02040503050406030204" pitchFamily="18" charset="0"/>
                  <a:cs typeface="Times New Roman" panose="02020603050405020304" pitchFamily="18" charset="0"/>
                </a:rPr>
                <a:t>𝑃𝑒</a:t>
              </a:r>
              <a:endParaRPr lang="it-IT" sz="2800" dirty="0">
                <a:solidFill>
                  <a:srgbClr val="FF0000"/>
                </a:solidFill>
              </a:endParaRPr>
            </a:p>
          </dgm:t>
        </dgm:pt>
      </mc:Fallback>
    </mc:AlternateConten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mc:AlternateContent xmlns:mc="http://schemas.openxmlformats.org/markup-compatibility/2006" xmlns:a14="http://schemas.microsoft.com/office/drawing/2010/main">
      <mc:Choice Requires="a14">
        <dgm:pt modelId="{29CEC594-41A2-43E8-9F77-B5882F6C45A9}">
          <dgm:prSet phldrT="[Testo]" custT="1"/>
          <dgm:spPr/>
          <dgm:t>
            <a:bodyPr/>
            <a:lstStyle/>
            <a:p>
              <a:pPr/>
              <a14:m>
                <m:oMathPara xmlns:m="http://schemas.openxmlformats.org/officeDocument/2006/math">
                  <m:oMathParaPr>
                    <m:jc m:val="centerGroup"/>
                  </m:oMathParaPr>
                  <m:oMath xmlns:m="http://schemas.openxmlformats.org/officeDocument/2006/math">
                    <m:sSubSup>
                      <m:sSubSupPr>
                        <m:ctrlPr>
                          <a:rPr lang="it-IT" sz="2800" i="1" dirty="0" smtClean="0">
                            <a:latin typeface="Cambria Math" panose="02040503050406030204" pitchFamily="18" charset="0"/>
                            <a:ea typeface="Cambria Math" panose="02040503050406030204" pitchFamily="18" charset="0"/>
                          </a:rPr>
                        </m:ctrlPr>
                      </m:sSubSupPr>
                      <m:e>
                        <m:r>
                          <a:rPr lang="it-IT" sz="2800" i="1" dirty="0">
                            <a:latin typeface="Cambria Math" panose="02040503050406030204" pitchFamily="18" charset="0"/>
                            <a:ea typeface="Cambria Math" panose="02040503050406030204" pitchFamily="18" charset="0"/>
                          </a:rPr>
                          <m:t>𝜎</m:t>
                        </m:r>
                      </m:e>
                      <m:sub>
                        <m:r>
                          <a:rPr lang="it-IT" sz="2800" i="1" dirty="0">
                            <a:latin typeface="Cambria Math" panose="02040503050406030204" pitchFamily="18" charset="0"/>
                            <a:ea typeface="Cambria Math" panose="02040503050406030204" pitchFamily="18" charset="0"/>
                          </a:rPr>
                          <m:t>𝑌</m:t>
                        </m:r>
                      </m:sub>
                      <m:sup>
                        <m:r>
                          <a:rPr lang="it-IT" sz="2800" i="1" dirty="0">
                            <a:latin typeface="Cambria Math" panose="02040503050406030204" pitchFamily="18" charset="0"/>
                            <a:ea typeface="Cambria Math" panose="02040503050406030204" pitchFamily="18" charset="0"/>
                          </a:rPr>
                          <m:t>2</m:t>
                        </m:r>
                      </m:sup>
                    </m:sSubSup>
                  </m:oMath>
                </m:oMathPara>
              </a14:m>
              <a:endParaRPr lang="it-IT" sz="2800" dirty="0"/>
            </a:p>
          </dgm:t>
        </dgm:pt>
      </mc:Choice>
      <mc:Fallback xmlns="">
        <dgm:pt modelId="{29CEC594-41A2-43E8-9F77-B5882F6C45A9}">
          <dgm:prSet phldrT="[Testo]" custT="1"/>
          <dgm:spPr/>
          <dgm:t>
            <a:bodyPr/>
            <a:lstStyle/>
            <a:p>
              <a:r>
                <a:rPr lang="it-IT" sz="2800" i="0" dirty="0">
                  <a:latin typeface="Cambria Math" panose="02040503050406030204" pitchFamily="18" charset="0"/>
                  <a:ea typeface="Cambria Math" panose="02040503050406030204" pitchFamily="18" charset="0"/>
                </a:rPr>
                <a:t>𝜎_𝑌^2</a:t>
              </a:r>
              <a:endParaRPr lang="it-IT" sz="2800" dirty="0"/>
            </a:p>
          </dgm:t>
        </dgm:pt>
      </mc:Fallback>
    </mc:AlternateConten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pt>
  </dgm:ptLst>
  <dgm:cxnLst>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43ACBAA2-78EA-4EE1-AFED-4A352526A1DF}" srcId="{F6467FBE-B7DF-49EE-A050-17417A45B58D}" destId="{66BA071E-6C93-47F5-A292-84038A1CCB5D}" srcOrd="1" destOrd="0" parTransId="{341EA4BA-4AB7-4D62-A22A-8A7468F4CCEA}" sibTransId="{244696E9-425C-4287-BCAA-540083E3E6DC}"/>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dgm:pt modelId="{FC444D69-698F-4AFC-B249-705E4763C97F}">
      <dgm:prSet phldrT="[Testo]" custT="1"/>
      <dgm:spPr>
        <a:blipFill>
          <a:blip xmlns:r="http://schemas.openxmlformats.org/officeDocument/2006/relationships" r:embed="rId1"/>
          <a:stretch>
            <a:fillRect t="-5455"/>
          </a:stretch>
        </a:blipFill>
      </dgm:spPr>
      <dgm:t>
        <a:bodyPr/>
        <a:lstStyle/>
        <a:p>
          <a:r>
            <a:rPr lang="it-IT">
              <a:noFill/>
            </a:rPr>
            <a:t> </a:t>
          </a:r>
        </a:p>
      </dgm:t>
    </dgm:p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dgm:pt modelId="{66BA071E-6C93-47F5-A292-84038A1CCB5D}">
      <dgm:prSet phldrT="[Testo]" custT="1"/>
      <dgm:spPr>
        <a:blipFill>
          <a:blip xmlns:r="http://schemas.openxmlformats.org/officeDocument/2006/relationships" r:embed="rId2"/>
          <a:stretch>
            <a:fillRect t="-14545"/>
          </a:stretch>
        </a:blipFill>
      </dgm:spPr>
      <dgm:t>
        <a:bodyPr/>
        <a:lstStyle/>
        <a:p>
          <a:r>
            <a:rPr lang="it-IT">
              <a:noFill/>
            </a:rPr>
            <a:t> </a:t>
          </a:r>
        </a:p>
      </dgm:t>
    </dgm:p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dgm:pt modelId="{29CEC594-41A2-43E8-9F77-B5882F6C45A9}">
      <dgm:prSet phldrT="[Testo]" custT="1"/>
      <dgm:spPr>
        <a:blipFill>
          <a:blip xmlns:r="http://schemas.openxmlformats.org/officeDocument/2006/relationships" r:embed="rId3"/>
          <a:stretch>
            <a:fillRect t="-29091"/>
          </a:stretch>
        </a:blipFill>
      </dgm:spPr>
      <dgm:t>
        <a:bodyPr/>
        <a:lstStyle/>
        <a:p>
          <a:r>
            <a:rPr lang="it-IT">
              <a:noFill/>
            </a:rPr>
            <a:t> </a:t>
          </a:r>
        </a:p>
      </dgm:t>
    </dgm:p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t>
        <a:bodyPr/>
        <a:lstStyle/>
        <a:p>
          <a:endParaRPr lang="it-IT"/>
        </a:p>
      </dgm:t>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t>
        <a:bodyPr/>
        <a:lstStyle/>
        <a:p>
          <a:endParaRPr lang="it-IT"/>
        </a:p>
      </dgm:t>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t>
        <a:bodyPr/>
        <a:lstStyle/>
        <a:p>
          <a:endParaRPr lang="it-IT"/>
        </a:p>
      </dgm:t>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t>
        <a:bodyPr/>
        <a:lstStyle/>
        <a:p>
          <a:endParaRPr lang="it-IT"/>
        </a:p>
      </dgm:t>
    </dgm:pt>
  </dgm:ptLst>
  <dgm:cxnLst>
    <dgm:cxn modelId="{43ACBAA2-78EA-4EE1-AFED-4A352526A1DF}" srcId="{F6467FBE-B7DF-49EE-A050-17417A45B58D}" destId="{66BA071E-6C93-47F5-A292-84038A1CCB5D}" srcOrd="1" destOrd="0" parTransId="{341EA4BA-4AB7-4D62-A22A-8A7468F4CCEA}" sibTransId="{244696E9-425C-4287-BCAA-540083E3E6DC}"/>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mc:AlternateContent xmlns:mc="http://schemas.openxmlformats.org/markup-compatibility/2006" xmlns:a14="http://schemas.microsoft.com/office/drawing/2010/main">
      <mc:Choice Requires="a14">
        <dgm:pt modelId="{FC444D69-698F-4AFC-B249-705E4763C97F}">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𝑡</m:t>
                    </m:r>
                  </m:oMath>
                </m:oMathPara>
              </a14:m>
              <a:endParaRPr lang="it-IT" sz="2800" dirty="0"/>
            </a:p>
          </dgm:t>
        </dgm:pt>
      </mc:Choice>
      <mc:Fallback xmlns="">
        <dgm:pt modelId="{FC444D69-698F-4AFC-B249-705E4763C97F}">
          <dgm:prSet phldrT="[Testo]" custT="1"/>
          <dgm:spPr/>
          <dgm:t>
            <a:bodyPr/>
            <a:lstStyle/>
            <a:p>
              <a:r>
                <a:rPr lang="it-IT" sz="2800" i="0" dirty="0">
                  <a:latin typeface="Cambria Math" panose="02040503050406030204" pitchFamily="18" charset="0"/>
                  <a:cs typeface="Times New Roman" panose="02020603050405020304" pitchFamily="18" charset="0"/>
                </a:rPr>
                <a:t>𝑡</a:t>
              </a:r>
              <a:endParaRPr lang="it-IT" sz="2800" dirty="0"/>
            </a:p>
          </dgm:t>
        </dgm:pt>
      </mc:Fallback>
    </mc:AlternateConten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mc:AlternateContent xmlns:mc="http://schemas.openxmlformats.org/markup-compatibility/2006" xmlns:a14="http://schemas.microsoft.com/office/drawing/2010/main">
      <mc:Choice Requires="a14">
        <dgm:pt modelId="{66BA071E-6C93-47F5-A292-84038A1CCB5D}">
          <dgm:prSet phldrT="[Testo]" custT="1"/>
          <dgm:spPr/>
          <dgm:t>
            <a:bodyPr/>
            <a:lstStyle/>
            <a:p>
              <a:pPr/>
              <a14:m>
                <m:oMathPara xmlns:m="http://schemas.openxmlformats.org/officeDocument/2006/math">
                  <m:oMathParaPr>
                    <m:jc m:val="centerGroup"/>
                  </m:oMathParaPr>
                  <m:oMath xmlns:m="http://schemas.openxmlformats.org/officeDocument/2006/math">
                    <m:r>
                      <a:rPr lang="it-IT" sz="2800" i="1" dirty="0" smtClean="0">
                        <a:latin typeface="Cambria Math" panose="02040503050406030204" pitchFamily="18" charset="0"/>
                        <a:cs typeface="Times New Roman" panose="02020603050405020304" pitchFamily="18" charset="0"/>
                      </a:rPr>
                      <m:t>𝑃𝑒</m:t>
                    </m:r>
                  </m:oMath>
                </m:oMathPara>
              </a14:m>
              <a:endParaRPr lang="it-IT" sz="2800" dirty="0"/>
            </a:p>
          </dgm:t>
        </dgm:pt>
      </mc:Choice>
      <mc:Fallback xmlns="">
        <dgm:pt modelId="{66BA071E-6C93-47F5-A292-84038A1CCB5D}">
          <dgm:prSet phldrT="[Testo]" custT="1"/>
          <dgm:spPr/>
          <dgm:t>
            <a:bodyPr/>
            <a:lstStyle/>
            <a:p>
              <a:r>
                <a:rPr lang="it-IT" sz="2800" i="0" dirty="0">
                  <a:latin typeface="Cambria Math" panose="02040503050406030204" pitchFamily="18" charset="0"/>
                  <a:cs typeface="Times New Roman" panose="02020603050405020304" pitchFamily="18" charset="0"/>
                </a:rPr>
                <a:t>𝑃𝑒</a:t>
              </a:r>
              <a:endParaRPr lang="it-IT" sz="2800" dirty="0"/>
            </a:p>
          </dgm:t>
        </dgm:pt>
      </mc:Fallback>
    </mc:AlternateConten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mc:AlternateContent xmlns:mc="http://schemas.openxmlformats.org/markup-compatibility/2006" xmlns:a14="http://schemas.microsoft.com/office/drawing/2010/main">
      <mc:Choice Requires="a14">
        <dgm:pt modelId="{29CEC594-41A2-43E8-9F77-B5882F6C45A9}">
          <dgm:prSet phldrT="[Testo]" custT="1"/>
          <dgm:spPr/>
          <dgm:t>
            <a:bodyPr/>
            <a:lstStyle/>
            <a:p>
              <a:pPr/>
              <a14:m>
                <m:oMathPara xmlns:m="http://schemas.openxmlformats.org/officeDocument/2006/math">
                  <m:oMathParaPr>
                    <m:jc m:val="centerGroup"/>
                  </m:oMathParaPr>
                  <m:oMath xmlns:m="http://schemas.openxmlformats.org/officeDocument/2006/math">
                    <m:sSubSup>
                      <m:sSubSupPr>
                        <m:ctrlPr>
                          <a:rPr lang="it-IT" sz="2800" i="1" dirty="0" smtClean="0">
                            <a:solidFill>
                              <a:srgbClr val="FF0000"/>
                            </a:solidFill>
                            <a:latin typeface="Cambria Math" panose="02040503050406030204" pitchFamily="18" charset="0"/>
                            <a:ea typeface="Cambria Math" panose="02040503050406030204" pitchFamily="18" charset="0"/>
                          </a:rPr>
                        </m:ctrlPr>
                      </m:sSubSupPr>
                      <m:e>
                        <m:r>
                          <a:rPr lang="it-IT" sz="2800" i="1" dirty="0">
                            <a:solidFill>
                              <a:srgbClr val="FF0000"/>
                            </a:solidFill>
                            <a:latin typeface="Cambria Math" panose="02040503050406030204" pitchFamily="18" charset="0"/>
                            <a:ea typeface="Cambria Math" panose="02040503050406030204" pitchFamily="18" charset="0"/>
                          </a:rPr>
                          <m:t>𝜎</m:t>
                        </m:r>
                      </m:e>
                      <m:sub>
                        <m:r>
                          <a:rPr lang="it-IT" sz="2800" i="1" dirty="0">
                            <a:solidFill>
                              <a:srgbClr val="FF0000"/>
                            </a:solidFill>
                            <a:latin typeface="Cambria Math" panose="02040503050406030204" pitchFamily="18" charset="0"/>
                            <a:ea typeface="Cambria Math" panose="02040503050406030204" pitchFamily="18" charset="0"/>
                          </a:rPr>
                          <m:t>𝑌</m:t>
                        </m:r>
                      </m:sub>
                      <m:sup>
                        <m:r>
                          <a:rPr lang="it-IT" sz="2800" i="1" dirty="0">
                            <a:solidFill>
                              <a:srgbClr val="FF0000"/>
                            </a:solidFill>
                            <a:latin typeface="Cambria Math" panose="02040503050406030204" pitchFamily="18" charset="0"/>
                            <a:ea typeface="Cambria Math" panose="02040503050406030204" pitchFamily="18" charset="0"/>
                          </a:rPr>
                          <m:t>2</m:t>
                        </m:r>
                      </m:sup>
                    </m:sSubSup>
                  </m:oMath>
                </m:oMathPara>
              </a14:m>
              <a:endParaRPr lang="it-IT" sz="2800" dirty="0"/>
            </a:p>
          </dgm:t>
        </dgm:pt>
      </mc:Choice>
      <mc:Fallback xmlns="">
        <dgm:pt modelId="{29CEC594-41A2-43E8-9F77-B5882F6C45A9}">
          <dgm:prSet phldrT="[Testo]" custT="1"/>
          <dgm:spPr/>
          <dgm:t>
            <a:bodyPr/>
            <a:lstStyle/>
            <a:p>
              <a:pPr/>
              <a:r>
                <a:rPr lang="it-IT" sz="2800" i="0" dirty="0">
                  <a:solidFill>
                    <a:srgbClr val="FF0000"/>
                  </a:solidFill>
                  <a:latin typeface="Cambria Math" panose="02040503050406030204" pitchFamily="18" charset="0"/>
                  <a:ea typeface="Cambria Math" panose="02040503050406030204" pitchFamily="18" charset="0"/>
                </a:rPr>
                <a:t>𝜎</a:t>
              </a:r>
              <a:r>
                <a:rPr lang="it-IT" sz="2800" i="0" dirty="0" smtClean="0">
                  <a:solidFill>
                    <a:srgbClr val="FF0000"/>
                  </a:solidFill>
                  <a:latin typeface="Cambria Math" panose="02040503050406030204" pitchFamily="18" charset="0"/>
                  <a:ea typeface="Cambria Math" panose="02040503050406030204" pitchFamily="18" charset="0"/>
                </a:rPr>
                <a:t>_</a:t>
              </a:r>
              <a:r>
                <a:rPr lang="it-IT" sz="2800" i="0" dirty="0">
                  <a:solidFill>
                    <a:srgbClr val="FF0000"/>
                  </a:solidFill>
                  <a:latin typeface="Cambria Math" panose="02040503050406030204" pitchFamily="18" charset="0"/>
                  <a:ea typeface="Cambria Math" panose="02040503050406030204" pitchFamily="18" charset="0"/>
                </a:rPr>
                <a:t>𝑌^2</a:t>
              </a:r>
              <a:endParaRPr lang="it-IT" sz="2800" dirty="0"/>
            </a:p>
          </dgm:t>
        </dgm:pt>
      </mc:Fallback>
    </mc:AlternateConten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pt>
  </dgm:ptLst>
  <dgm:cxnLst>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43ACBAA2-78EA-4EE1-AFED-4A352526A1DF}" srcId="{F6467FBE-B7DF-49EE-A050-17417A45B58D}" destId="{66BA071E-6C93-47F5-A292-84038A1CCB5D}" srcOrd="1" destOrd="0" parTransId="{341EA4BA-4AB7-4D62-A22A-8A7468F4CCEA}" sibTransId="{244696E9-425C-4287-BCAA-540083E3E6DC}"/>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467FBE-B7DF-49EE-A050-17417A45B58D}"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it-IT"/>
        </a:p>
      </dgm:t>
    </dgm:pt>
    <dgm:pt modelId="{FC444D69-698F-4AFC-B249-705E4763C97F}">
      <dgm:prSet phldrT="[Testo]" custT="1"/>
      <dgm:spPr>
        <a:blipFill>
          <a:blip xmlns:r="http://schemas.openxmlformats.org/officeDocument/2006/relationships" r:embed="rId1"/>
          <a:stretch>
            <a:fillRect t="-5455"/>
          </a:stretch>
        </a:blipFill>
      </dgm:spPr>
      <dgm:t>
        <a:bodyPr/>
        <a:lstStyle/>
        <a:p>
          <a:r>
            <a:rPr lang="it-IT">
              <a:noFill/>
            </a:rPr>
            <a:t> </a:t>
          </a:r>
        </a:p>
      </dgm:t>
    </dgm:pt>
    <dgm:pt modelId="{D7639D76-4F96-41D8-B876-947B63923D34}" type="parTrans" cxnId="{82828802-8C8B-4186-93E2-B82D30850F9A}">
      <dgm:prSet/>
      <dgm:spPr/>
      <dgm:t>
        <a:bodyPr/>
        <a:lstStyle/>
        <a:p>
          <a:endParaRPr lang="it-IT"/>
        </a:p>
      </dgm:t>
    </dgm:pt>
    <dgm:pt modelId="{C68B1D9D-E0E6-42A9-8A0D-9E5E2BA60B04}" type="sibTrans" cxnId="{82828802-8C8B-4186-93E2-B82D30850F9A}">
      <dgm:prSet/>
      <dgm:spPr/>
      <dgm:t>
        <a:bodyPr/>
        <a:lstStyle/>
        <a:p>
          <a:endParaRPr lang="it-IT"/>
        </a:p>
      </dgm:t>
    </dgm:pt>
    <dgm:pt modelId="{66BA071E-6C93-47F5-A292-84038A1CCB5D}">
      <dgm:prSet phldrT="[Testo]" custT="1"/>
      <dgm:spPr>
        <a:blipFill>
          <a:blip xmlns:r="http://schemas.openxmlformats.org/officeDocument/2006/relationships" r:embed="rId2"/>
          <a:stretch>
            <a:fillRect t="-14545"/>
          </a:stretch>
        </a:blipFill>
      </dgm:spPr>
      <dgm:t>
        <a:bodyPr/>
        <a:lstStyle/>
        <a:p>
          <a:r>
            <a:rPr lang="it-IT">
              <a:noFill/>
            </a:rPr>
            <a:t> </a:t>
          </a:r>
        </a:p>
      </dgm:t>
    </dgm:pt>
    <dgm:pt modelId="{341EA4BA-4AB7-4D62-A22A-8A7468F4CCEA}" type="parTrans" cxnId="{43ACBAA2-78EA-4EE1-AFED-4A352526A1DF}">
      <dgm:prSet/>
      <dgm:spPr/>
      <dgm:t>
        <a:bodyPr/>
        <a:lstStyle/>
        <a:p>
          <a:endParaRPr lang="it-IT"/>
        </a:p>
      </dgm:t>
    </dgm:pt>
    <dgm:pt modelId="{244696E9-425C-4287-BCAA-540083E3E6DC}" type="sibTrans" cxnId="{43ACBAA2-78EA-4EE1-AFED-4A352526A1DF}">
      <dgm:prSet/>
      <dgm:spPr/>
      <dgm:t>
        <a:bodyPr/>
        <a:lstStyle/>
        <a:p>
          <a:endParaRPr lang="it-IT"/>
        </a:p>
      </dgm:t>
    </dgm:pt>
    <dgm:pt modelId="{29CEC594-41A2-43E8-9F77-B5882F6C45A9}">
      <dgm:prSet phldrT="[Testo]" custT="1"/>
      <dgm:spPr>
        <a:blipFill>
          <a:blip xmlns:r="http://schemas.openxmlformats.org/officeDocument/2006/relationships" r:embed="rId3"/>
          <a:stretch>
            <a:fillRect t="-29091"/>
          </a:stretch>
        </a:blipFill>
      </dgm:spPr>
      <dgm:t>
        <a:bodyPr/>
        <a:lstStyle/>
        <a:p>
          <a:r>
            <a:rPr lang="it-IT">
              <a:noFill/>
            </a:rPr>
            <a:t> </a:t>
          </a:r>
        </a:p>
      </dgm:t>
    </dgm:pt>
    <dgm:pt modelId="{933EE4CA-99E7-435D-9425-A91AD8B86BEC}" type="parTrans" cxnId="{EA5E3F19-BB2A-46D0-A894-404EB2654596}">
      <dgm:prSet/>
      <dgm:spPr/>
      <dgm:t>
        <a:bodyPr/>
        <a:lstStyle/>
        <a:p>
          <a:endParaRPr lang="it-IT"/>
        </a:p>
      </dgm:t>
    </dgm:pt>
    <dgm:pt modelId="{D9AC4BD2-5484-40A7-8B8E-28CC1F83F29A}" type="sibTrans" cxnId="{EA5E3F19-BB2A-46D0-A894-404EB2654596}">
      <dgm:prSet/>
      <dgm:spPr/>
      <dgm:t>
        <a:bodyPr/>
        <a:lstStyle/>
        <a:p>
          <a:endParaRPr lang="it-IT"/>
        </a:p>
      </dgm:t>
    </dgm:pt>
    <dgm:pt modelId="{9157BD29-7CA0-46F1-8462-D6AF21C950AF}" type="pres">
      <dgm:prSet presAssocID="{F6467FBE-B7DF-49EE-A050-17417A45B58D}" presName="Name0" presStyleCnt="0">
        <dgm:presLayoutVars>
          <dgm:chMax val="7"/>
          <dgm:chPref val="7"/>
          <dgm:dir/>
          <dgm:animLvl val="lvl"/>
        </dgm:presLayoutVars>
      </dgm:prSet>
      <dgm:spPr/>
      <dgm:t>
        <a:bodyPr/>
        <a:lstStyle/>
        <a:p>
          <a:endParaRPr lang="it-IT"/>
        </a:p>
      </dgm:t>
    </dgm:pt>
    <dgm:pt modelId="{641B287B-631B-456E-B766-882265A76C76}" type="pres">
      <dgm:prSet presAssocID="{FC444D69-698F-4AFC-B249-705E4763C97F}" presName="Accent1" presStyleCnt="0"/>
      <dgm:spPr/>
    </dgm:pt>
    <dgm:pt modelId="{2C1F24BE-9C10-4E69-BA9D-67A675DF3EF4}" type="pres">
      <dgm:prSet presAssocID="{FC444D69-698F-4AFC-B249-705E4763C97F}" presName="Accent" presStyleLbl="node1" presStyleIdx="0" presStyleCnt="3"/>
      <dgm:spPr/>
    </dgm:pt>
    <dgm:pt modelId="{1EFF4540-F75A-4ED4-92D7-3F9C760D1143}" type="pres">
      <dgm:prSet presAssocID="{FC444D69-698F-4AFC-B249-705E4763C97F}" presName="Parent1" presStyleLbl="revTx" presStyleIdx="0" presStyleCnt="3">
        <dgm:presLayoutVars>
          <dgm:chMax val="1"/>
          <dgm:chPref val="1"/>
          <dgm:bulletEnabled val="1"/>
        </dgm:presLayoutVars>
      </dgm:prSet>
      <dgm:spPr/>
      <dgm:t>
        <a:bodyPr/>
        <a:lstStyle/>
        <a:p>
          <a:endParaRPr lang="it-IT"/>
        </a:p>
      </dgm:t>
    </dgm:pt>
    <dgm:pt modelId="{67EBC8AC-B3FA-417C-933E-6C88F8F897A4}" type="pres">
      <dgm:prSet presAssocID="{66BA071E-6C93-47F5-A292-84038A1CCB5D}" presName="Accent2" presStyleCnt="0"/>
      <dgm:spPr/>
    </dgm:pt>
    <dgm:pt modelId="{BCD96675-8918-4EDE-8FA1-1E9DB9D0DB49}" type="pres">
      <dgm:prSet presAssocID="{66BA071E-6C93-47F5-A292-84038A1CCB5D}" presName="Accent" presStyleLbl="node1" presStyleIdx="1" presStyleCnt="3"/>
      <dgm:spPr/>
    </dgm:pt>
    <dgm:pt modelId="{0F1F6A88-C417-4BCA-B348-600FD3DE8D3A}" type="pres">
      <dgm:prSet presAssocID="{66BA071E-6C93-47F5-A292-84038A1CCB5D}" presName="Parent2" presStyleLbl="revTx" presStyleIdx="1" presStyleCnt="3">
        <dgm:presLayoutVars>
          <dgm:chMax val="1"/>
          <dgm:chPref val="1"/>
          <dgm:bulletEnabled val="1"/>
        </dgm:presLayoutVars>
      </dgm:prSet>
      <dgm:spPr/>
      <dgm:t>
        <a:bodyPr/>
        <a:lstStyle/>
        <a:p>
          <a:endParaRPr lang="it-IT"/>
        </a:p>
      </dgm:t>
    </dgm:pt>
    <dgm:pt modelId="{B8DA7A2C-331A-48F1-8F50-15F323AE6A0F}" type="pres">
      <dgm:prSet presAssocID="{29CEC594-41A2-43E8-9F77-B5882F6C45A9}" presName="Accent3" presStyleCnt="0"/>
      <dgm:spPr/>
    </dgm:pt>
    <dgm:pt modelId="{12EB5A68-20B7-445B-ABF1-D38C6B84E26E}" type="pres">
      <dgm:prSet presAssocID="{29CEC594-41A2-43E8-9F77-B5882F6C45A9}" presName="Accent" presStyleLbl="node1" presStyleIdx="2" presStyleCnt="3"/>
      <dgm:spPr/>
    </dgm:pt>
    <dgm:pt modelId="{3CFD289C-E392-44F4-805B-CD489EFE8F9E}" type="pres">
      <dgm:prSet presAssocID="{29CEC594-41A2-43E8-9F77-B5882F6C45A9}" presName="Parent3" presStyleLbl="revTx" presStyleIdx="2" presStyleCnt="3">
        <dgm:presLayoutVars>
          <dgm:chMax val="1"/>
          <dgm:chPref val="1"/>
          <dgm:bulletEnabled val="1"/>
        </dgm:presLayoutVars>
      </dgm:prSet>
      <dgm:spPr/>
      <dgm:t>
        <a:bodyPr/>
        <a:lstStyle/>
        <a:p>
          <a:endParaRPr lang="it-IT"/>
        </a:p>
      </dgm:t>
    </dgm:pt>
  </dgm:ptLst>
  <dgm:cxnLst>
    <dgm:cxn modelId="{43ACBAA2-78EA-4EE1-AFED-4A352526A1DF}" srcId="{F6467FBE-B7DF-49EE-A050-17417A45B58D}" destId="{66BA071E-6C93-47F5-A292-84038A1CCB5D}" srcOrd="1" destOrd="0" parTransId="{341EA4BA-4AB7-4D62-A22A-8A7468F4CCEA}" sibTransId="{244696E9-425C-4287-BCAA-540083E3E6DC}"/>
    <dgm:cxn modelId="{82828802-8C8B-4186-93E2-B82D30850F9A}" srcId="{F6467FBE-B7DF-49EE-A050-17417A45B58D}" destId="{FC444D69-698F-4AFC-B249-705E4763C97F}" srcOrd="0" destOrd="0" parTransId="{D7639D76-4F96-41D8-B876-947B63923D34}" sibTransId="{C68B1D9D-E0E6-42A9-8A0D-9E5E2BA60B04}"/>
    <dgm:cxn modelId="{EA5E3F19-BB2A-46D0-A894-404EB2654596}" srcId="{F6467FBE-B7DF-49EE-A050-17417A45B58D}" destId="{29CEC594-41A2-43E8-9F77-B5882F6C45A9}" srcOrd="2" destOrd="0" parTransId="{933EE4CA-99E7-435D-9425-A91AD8B86BEC}" sibTransId="{D9AC4BD2-5484-40A7-8B8E-28CC1F83F29A}"/>
    <dgm:cxn modelId="{472A0834-5962-4E7A-8D57-DBE313C4E729}" type="presOf" srcId="{F6467FBE-B7DF-49EE-A050-17417A45B58D}" destId="{9157BD29-7CA0-46F1-8462-D6AF21C950AF}" srcOrd="0" destOrd="0" presId="urn:microsoft.com/office/officeart/2009/layout/CircleArrowProcess"/>
    <dgm:cxn modelId="{C232D97C-9BB3-4D5D-AB85-25805F3A01FE}" type="presOf" srcId="{29CEC594-41A2-43E8-9F77-B5882F6C45A9}" destId="{3CFD289C-E392-44F4-805B-CD489EFE8F9E}" srcOrd="0" destOrd="0" presId="urn:microsoft.com/office/officeart/2009/layout/CircleArrowProcess"/>
    <dgm:cxn modelId="{9E092E59-97A7-4FF7-9C9A-290BDFD50C94}" type="presOf" srcId="{66BA071E-6C93-47F5-A292-84038A1CCB5D}" destId="{0F1F6A88-C417-4BCA-B348-600FD3DE8D3A}" srcOrd="0" destOrd="0" presId="urn:microsoft.com/office/officeart/2009/layout/CircleArrowProcess"/>
    <dgm:cxn modelId="{E46A8EC6-7FE4-4187-B723-C5FEDB686023}" type="presOf" srcId="{FC444D69-698F-4AFC-B249-705E4763C97F}" destId="{1EFF4540-F75A-4ED4-92D7-3F9C760D1143}" srcOrd="0" destOrd="0" presId="urn:microsoft.com/office/officeart/2009/layout/CircleArrowProcess"/>
    <dgm:cxn modelId="{3B47568A-6B6B-4D78-AAE8-1DBA31A46222}" type="presParOf" srcId="{9157BD29-7CA0-46F1-8462-D6AF21C950AF}" destId="{641B287B-631B-456E-B766-882265A76C76}" srcOrd="0" destOrd="0" presId="urn:microsoft.com/office/officeart/2009/layout/CircleArrowProcess"/>
    <dgm:cxn modelId="{4856895F-958F-44CF-B82B-4BC8566654DF}" type="presParOf" srcId="{641B287B-631B-456E-B766-882265A76C76}" destId="{2C1F24BE-9C10-4E69-BA9D-67A675DF3EF4}" srcOrd="0" destOrd="0" presId="urn:microsoft.com/office/officeart/2009/layout/CircleArrowProcess"/>
    <dgm:cxn modelId="{D4DB7338-8B3B-447B-A094-0ED281694A64}" type="presParOf" srcId="{9157BD29-7CA0-46F1-8462-D6AF21C950AF}" destId="{1EFF4540-F75A-4ED4-92D7-3F9C760D1143}" srcOrd="1" destOrd="0" presId="urn:microsoft.com/office/officeart/2009/layout/CircleArrowProcess"/>
    <dgm:cxn modelId="{8E8D02A1-3113-47D3-B6F0-EDD1CE2CA89D}" type="presParOf" srcId="{9157BD29-7CA0-46F1-8462-D6AF21C950AF}" destId="{67EBC8AC-B3FA-417C-933E-6C88F8F897A4}" srcOrd="2" destOrd="0" presId="urn:microsoft.com/office/officeart/2009/layout/CircleArrowProcess"/>
    <dgm:cxn modelId="{BDE799E2-2BB8-4F5A-B709-E278BA3A40C6}" type="presParOf" srcId="{67EBC8AC-B3FA-417C-933E-6C88F8F897A4}" destId="{BCD96675-8918-4EDE-8FA1-1E9DB9D0DB49}" srcOrd="0" destOrd="0" presId="urn:microsoft.com/office/officeart/2009/layout/CircleArrowProcess"/>
    <dgm:cxn modelId="{FC169914-4E04-48FC-9E71-F314E252B68A}" type="presParOf" srcId="{9157BD29-7CA0-46F1-8462-D6AF21C950AF}" destId="{0F1F6A88-C417-4BCA-B348-600FD3DE8D3A}" srcOrd="3" destOrd="0" presId="urn:microsoft.com/office/officeart/2009/layout/CircleArrowProcess"/>
    <dgm:cxn modelId="{A901083E-13F9-4477-A5E2-7DACFA30E63A}" type="presParOf" srcId="{9157BD29-7CA0-46F1-8462-D6AF21C950AF}" destId="{B8DA7A2C-331A-48F1-8F50-15F323AE6A0F}" srcOrd="4" destOrd="0" presId="urn:microsoft.com/office/officeart/2009/layout/CircleArrowProcess"/>
    <dgm:cxn modelId="{37376CD4-FD6A-4548-B9EF-17115F2FC731}" type="presParOf" srcId="{B8DA7A2C-331A-48F1-8F50-15F323AE6A0F}" destId="{12EB5A68-20B7-445B-ABF1-D38C6B84E26E}" srcOrd="0" destOrd="0" presId="urn:microsoft.com/office/officeart/2009/layout/CircleArrowProcess"/>
    <dgm:cxn modelId="{3B994830-35A1-4E71-8430-D87814B3EC99}" type="presParOf" srcId="{9157BD29-7CA0-46F1-8462-D6AF21C950AF}" destId="{3CFD289C-E392-44F4-805B-CD489EFE8F9E}"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24BE-9C10-4E69-BA9D-67A675DF3EF4}">
      <dsp:nvSpPr>
        <dsp:cNvPr id="0" name=""/>
        <dsp:cNvSpPr/>
      </dsp:nvSpPr>
      <dsp:spPr>
        <a:xfrm>
          <a:off x="1359139" y="0"/>
          <a:ext cx="1190818" cy="119099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F4540-F75A-4ED4-92D7-3F9C760D1143}">
      <dsp:nvSpPr>
        <dsp:cNvPr id="0" name=""/>
        <dsp:cNvSpPr/>
      </dsp:nvSpPr>
      <dsp:spPr>
        <a:xfrm>
          <a:off x="1622349" y="429987"/>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𝑡</m:t>
                </m:r>
              </m:oMath>
            </m:oMathPara>
          </a14:m>
          <a:endParaRPr lang="it-IT" sz="2800" kern="1200" dirty="0"/>
        </a:p>
      </dsp:txBody>
      <dsp:txXfrm>
        <a:off x="1622349" y="429987"/>
        <a:ext cx="661715" cy="330778"/>
      </dsp:txXfrm>
    </dsp:sp>
    <dsp:sp modelId="{BCD96675-8918-4EDE-8FA1-1E9DB9D0DB49}">
      <dsp:nvSpPr>
        <dsp:cNvPr id="0" name=""/>
        <dsp:cNvSpPr/>
      </dsp:nvSpPr>
      <dsp:spPr>
        <a:xfrm>
          <a:off x="1028393" y="684317"/>
          <a:ext cx="1190818" cy="119099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6A88-C417-4BCA-B348-600FD3DE8D3A}">
      <dsp:nvSpPr>
        <dsp:cNvPr id="0" name=""/>
        <dsp:cNvSpPr/>
      </dsp:nvSpPr>
      <dsp:spPr>
        <a:xfrm>
          <a:off x="1292945" y="1118263"/>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𝑃𝑒</m:t>
                </m:r>
              </m:oMath>
            </m:oMathPara>
          </a14:m>
          <a:endParaRPr lang="it-IT" sz="2800" kern="1200" dirty="0"/>
        </a:p>
      </dsp:txBody>
      <dsp:txXfrm>
        <a:off x="1292945" y="1118263"/>
        <a:ext cx="661715" cy="330778"/>
      </dsp:txXfrm>
    </dsp:sp>
    <dsp:sp modelId="{12EB5A68-20B7-445B-ABF1-D38C6B84E26E}">
      <dsp:nvSpPr>
        <dsp:cNvPr id="0" name=""/>
        <dsp:cNvSpPr/>
      </dsp:nvSpPr>
      <dsp:spPr>
        <a:xfrm>
          <a:off x="1443894" y="1450526"/>
          <a:ext cx="1023097" cy="1023507"/>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D289C-E392-44F4-805B-CD489EFE8F9E}">
      <dsp:nvSpPr>
        <dsp:cNvPr id="0" name=""/>
        <dsp:cNvSpPr/>
      </dsp:nvSpPr>
      <dsp:spPr>
        <a:xfrm>
          <a:off x="1623914" y="1807529"/>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it-IT" sz="2800" i="1" kern="1200" dirty="0" smtClean="0">
                        <a:latin typeface="Cambria Math" panose="02040503050406030204" pitchFamily="18" charset="0"/>
                        <a:ea typeface="Cambria Math" panose="02040503050406030204" pitchFamily="18" charset="0"/>
                      </a:rPr>
                    </m:ctrlPr>
                  </m:sSubSupPr>
                  <m:e>
                    <m:r>
                      <a:rPr lang="it-IT" sz="2800" i="1" kern="1200" dirty="0">
                        <a:latin typeface="Cambria Math" panose="02040503050406030204" pitchFamily="18" charset="0"/>
                        <a:ea typeface="Cambria Math" panose="02040503050406030204" pitchFamily="18" charset="0"/>
                      </a:rPr>
                      <m:t>𝜎</m:t>
                    </m:r>
                  </m:e>
                  <m:sub>
                    <m:r>
                      <a:rPr lang="it-IT" sz="2800" i="1" kern="1200" dirty="0">
                        <a:latin typeface="Cambria Math" panose="02040503050406030204" pitchFamily="18" charset="0"/>
                        <a:ea typeface="Cambria Math" panose="02040503050406030204" pitchFamily="18" charset="0"/>
                      </a:rPr>
                      <m:t>𝑌</m:t>
                    </m:r>
                  </m:sub>
                  <m:sup>
                    <m:r>
                      <a:rPr lang="it-IT" sz="2800" i="1" kern="1200" dirty="0">
                        <a:latin typeface="Cambria Math" panose="02040503050406030204" pitchFamily="18" charset="0"/>
                        <a:ea typeface="Cambria Math" panose="02040503050406030204" pitchFamily="18" charset="0"/>
                      </a:rPr>
                      <m:t>2</m:t>
                    </m:r>
                  </m:sup>
                </m:sSubSup>
              </m:oMath>
            </m:oMathPara>
          </a14:m>
          <a:endParaRPr lang="it-IT" sz="2800" kern="1200" dirty="0"/>
        </a:p>
      </dsp:txBody>
      <dsp:txXfrm>
        <a:off x="1623914" y="1807529"/>
        <a:ext cx="661715" cy="330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24BE-9C10-4E69-BA9D-67A675DF3EF4}">
      <dsp:nvSpPr>
        <dsp:cNvPr id="0" name=""/>
        <dsp:cNvSpPr/>
      </dsp:nvSpPr>
      <dsp:spPr>
        <a:xfrm>
          <a:off x="1359139" y="0"/>
          <a:ext cx="1190818" cy="119099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F4540-F75A-4ED4-92D7-3F9C760D1143}">
      <dsp:nvSpPr>
        <dsp:cNvPr id="0" name=""/>
        <dsp:cNvSpPr/>
      </dsp:nvSpPr>
      <dsp:spPr>
        <a:xfrm>
          <a:off x="1622349" y="429987"/>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solidFill>
                      <a:srgbClr val="FF0000"/>
                    </a:solidFill>
                    <a:latin typeface="Cambria Math" panose="02040503050406030204" pitchFamily="18" charset="0"/>
                    <a:cs typeface="Times New Roman" panose="02020603050405020304" pitchFamily="18" charset="0"/>
                  </a:rPr>
                  <m:t>𝑡</m:t>
                </m:r>
              </m:oMath>
            </m:oMathPara>
          </a14:m>
          <a:endParaRPr lang="it-IT" sz="2800" kern="1200" dirty="0">
            <a:solidFill>
              <a:srgbClr val="FF0000"/>
            </a:solidFill>
          </a:endParaRPr>
        </a:p>
      </dsp:txBody>
      <dsp:txXfrm>
        <a:off x="1622349" y="429987"/>
        <a:ext cx="661715" cy="330778"/>
      </dsp:txXfrm>
    </dsp:sp>
    <dsp:sp modelId="{BCD96675-8918-4EDE-8FA1-1E9DB9D0DB49}">
      <dsp:nvSpPr>
        <dsp:cNvPr id="0" name=""/>
        <dsp:cNvSpPr/>
      </dsp:nvSpPr>
      <dsp:spPr>
        <a:xfrm>
          <a:off x="1028393" y="684317"/>
          <a:ext cx="1190818" cy="119099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6A88-C417-4BCA-B348-600FD3DE8D3A}">
      <dsp:nvSpPr>
        <dsp:cNvPr id="0" name=""/>
        <dsp:cNvSpPr/>
      </dsp:nvSpPr>
      <dsp:spPr>
        <a:xfrm>
          <a:off x="1292945" y="1118263"/>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𝑃𝑒</m:t>
                </m:r>
              </m:oMath>
            </m:oMathPara>
          </a14:m>
          <a:endParaRPr lang="it-IT" sz="2800" kern="1200" dirty="0"/>
        </a:p>
      </dsp:txBody>
      <dsp:txXfrm>
        <a:off x="1292945" y="1118263"/>
        <a:ext cx="661715" cy="330778"/>
      </dsp:txXfrm>
    </dsp:sp>
    <dsp:sp modelId="{12EB5A68-20B7-445B-ABF1-D38C6B84E26E}">
      <dsp:nvSpPr>
        <dsp:cNvPr id="0" name=""/>
        <dsp:cNvSpPr/>
      </dsp:nvSpPr>
      <dsp:spPr>
        <a:xfrm>
          <a:off x="1443894" y="1450526"/>
          <a:ext cx="1023097" cy="1023507"/>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D289C-E392-44F4-805B-CD489EFE8F9E}">
      <dsp:nvSpPr>
        <dsp:cNvPr id="0" name=""/>
        <dsp:cNvSpPr/>
      </dsp:nvSpPr>
      <dsp:spPr>
        <a:xfrm>
          <a:off x="1623914" y="1807529"/>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it-IT" sz="2800" i="1" kern="1200" dirty="0" smtClean="0">
                        <a:latin typeface="Cambria Math" panose="02040503050406030204" pitchFamily="18" charset="0"/>
                        <a:ea typeface="Cambria Math" panose="02040503050406030204" pitchFamily="18" charset="0"/>
                      </a:rPr>
                    </m:ctrlPr>
                  </m:sSubSupPr>
                  <m:e>
                    <m:r>
                      <a:rPr lang="it-IT" sz="2800" i="1" kern="1200" dirty="0">
                        <a:latin typeface="Cambria Math" panose="02040503050406030204" pitchFamily="18" charset="0"/>
                        <a:ea typeface="Cambria Math" panose="02040503050406030204" pitchFamily="18" charset="0"/>
                      </a:rPr>
                      <m:t>𝜎</m:t>
                    </m:r>
                  </m:e>
                  <m:sub>
                    <m:r>
                      <a:rPr lang="it-IT" sz="2800" i="1" kern="1200" dirty="0">
                        <a:latin typeface="Cambria Math" panose="02040503050406030204" pitchFamily="18" charset="0"/>
                        <a:ea typeface="Cambria Math" panose="02040503050406030204" pitchFamily="18" charset="0"/>
                      </a:rPr>
                      <m:t>𝑌</m:t>
                    </m:r>
                  </m:sub>
                  <m:sup>
                    <m:r>
                      <a:rPr lang="it-IT" sz="2800" i="1" kern="1200" dirty="0">
                        <a:latin typeface="Cambria Math" panose="02040503050406030204" pitchFamily="18" charset="0"/>
                        <a:ea typeface="Cambria Math" panose="02040503050406030204" pitchFamily="18" charset="0"/>
                      </a:rPr>
                      <m:t>2</m:t>
                    </m:r>
                  </m:sup>
                </m:sSubSup>
              </m:oMath>
            </m:oMathPara>
          </a14:m>
          <a:endParaRPr lang="it-IT" sz="2800" kern="1200" dirty="0"/>
        </a:p>
      </dsp:txBody>
      <dsp:txXfrm>
        <a:off x="1623914" y="1807529"/>
        <a:ext cx="661715" cy="330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24BE-9C10-4E69-BA9D-67A675DF3EF4}">
      <dsp:nvSpPr>
        <dsp:cNvPr id="0" name=""/>
        <dsp:cNvSpPr/>
      </dsp:nvSpPr>
      <dsp:spPr>
        <a:xfrm>
          <a:off x="1359139" y="0"/>
          <a:ext cx="1190818" cy="119099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F4540-F75A-4ED4-92D7-3F9C760D1143}">
      <dsp:nvSpPr>
        <dsp:cNvPr id="0" name=""/>
        <dsp:cNvSpPr/>
      </dsp:nvSpPr>
      <dsp:spPr>
        <a:xfrm>
          <a:off x="1622349" y="429987"/>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𝑡</m:t>
                </m:r>
              </m:oMath>
            </m:oMathPara>
          </a14:m>
          <a:endParaRPr lang="it-IT" sz="2800" kern="1200" dirty="0"/>
        </a:p>
      </dsp:txBody>
      <dsp:txXfrm>
        <a:off x="1622349" y="429987"/>
        <a:ext cx="661715" cy="330778"/>
      </dsp:txXfrm>
    </dsp:sp>
    <dsp:sp modelId="{BCD96675-8918-4EDE-8FA1-1E9DB9D0DB49}">
      <dsp:nvSpPr>
        <dsp:cNvPr id="0" name=""/>
        <dsp:cNvSpPr/>
      </dsp:nvSpPr>
      <dsp:spPr>
        <a:xfrm>
          <a:off x="1028393" y="684317"/>
          <a:ext cx="1190818" cy="119099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6A88-C417-4BCA-B348-600FD3DE8D3A}">
      <dsp:nvSpPr>
        <dsp:cNvPr id="0" name=""/>
        <dsp:cNvSpPr/>
      </dsp:nvSpPr>
      <dsp:spPr>
        <a:xfrm>
          <a:off x="1292945" y="1118263"/>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solidFill>
                      <a:srgbClr val="FF0000"/>
                    </a:solidFill>
                    <a:latin typeface="Cambria Math" panose="02040503050406030204" pitchFamily="18" charset="0"/>
                    <a:cs typeface="Times New Roman" panose="02020603050405020304" pitchFamily="18" charset="0"/>
                  </a:rPr>
                  <m:t>𝑃𝑒</m:t>
                </m:r>
              </m:oMath>
            </m:oMathPara>
          </a14:m>
          <a:endParaRPr lang="it-IT" sz="2800" kern="1200" dirty="0">
            <a:solidFill>
              <a:srgbClr val="FF0000"/>
            </a:solidFill>
          </a:endParaRPr>
        </a:p>
      </dsp:txBody>
      <dsp:txXfrm>
        <a:off x="1292945" y="1118263"/>
        <a:ext cx="661715" cy="330778"/>
      </dsp:txXfrm>
    </dsp:sp>
    <dsp:sp modelId="{12EB5A68-20B7-445B-ABF1-D38C6B84E26E}">
      <dsp:nvSpPr>
        <dsp:cNvPr id="0" name=""/>
        <dsp:cNvSpPr/>
      </dsp:nvSpPr>
      <dsp:spPr>
        <a:xfrm>
          <a:off x="1443894" y="1450526"/>
          <a:ext cx="1023097" cy="1023507"/>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D289C-E392-44F4-805B-CD489EFE8F9E}">
      <dsp:nvSpPr>
        <dsp:cNvPr id="0" name=""/>
        <dsp:cNvSpPr/>
      </dsp:nvSpPr>
      <dsp:spPr>
        <a:xfrm>
          <a:off x="1623914" y="1807529"/>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it-IT" sz="2800" i="1" kern="1200" dirty="0" smtClean="0">
                        <a:latin typeface="Cambria Math" panose="02040503050406030204" pitchFamily="18" charset="0"/>
                        <a:ea typeface="Cambria Math" panose="02040503050406030204" pitchFamily="18" charset="0"/>
                      </a:rPr>
                    </m:ctrlPr>
                  </m:sSubSupPr>
                  <m:e>
                    <m:r>
                      <a:rPr lang="it-IT" sz="2800" i="1" kern="1200" dirty="0">
                        <a:latin typeface="Cambria Math" panose="02040503050406030204" pitchFamily="18" charset="0"/>
                        <a:ea typeface="Cambria Math" panose="02040503050406030204" pitchFamily="18" charset="0"/>
                      </a:rPr>
                      <m:t>𝜎</m:t>
                    </m:r>
                  </m:e>
                  <m:sub>
                    <m:r>
                      <a:rPr lang="it-IT" sz="2800" i="1" kern="1200" dirty="0">
                        <a:latin typeface="Cambria Math" panose="02040503050406030204" pitchFamily="18" charset="0"/>
                        <a:ea typeface="Cambria Math" panose="02040503050406030204" pitchFamily="18" charset="0"/>
                      </a:rPr>
                      <m:t>𝑌</m:t>
                    </m:r>
                  </m:sub>
                  <m:sup>
                    <m:r>
                      <a:rPr lang="it-IT" sz="2800" i="1" kern="1200" dirty="0">
                        <a:latin typeface="Cambria Math" panose="02040503050406030204" pitchFamily="18" charset="0"/>
                        <a:ea typeface="Cambria Math" panose="02040503050406030204" pitchFamily="18" charset="0"/>
                      </a:rPr>
                      <m:t>2</m:t>
                    </m:r>
                  </m:sup>
                </m:sSubSup>
              </m:oMath>
            </m:oMathPara>
          </a14:m>
          <a:endParaRPr lang="it-IT" sz="2800" kern="1200" dirty="0"/>
        </a:p>
      </dsp:txBody>
      <dsp:txXfrm>
        <a:off x="1623914" y="1807529"/>
        <a:ext cx="661715" cy="330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F24BE-9C10-4E69-BA9D-67A675DF3EF4}">
      <dsp:nvSpPr>
        <dsp:cNvPr id="0" name=""/>
        <dsp:cNvSpPr/>
      </dsp:nvSpPr>
      <dsp:spPr>
        <a:xfrm>
          <a:off x="1359139" y="0"/>
          <a:ext cx="1190818" cy="119099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F4540-F75A-4ED4-92D7-3F9C760D1143}">
      <dsp:nvSpPr>
        <dsp:cNvPr id="0" name=""/>
        <dsp:cNvSpPr/>
      </dsp:nvSpPr>
      <dsp:spPr>
        <a:xfrm>
          <a:off x="1622349" y="429987"/>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𝑡</m:t>
                </m:r>
              </m:oMath>
            </m:oMathPara>
          </a14:m>
          <a:endParaRPr lang="it-IT" sz="2800" kern="1200" dirty="0"/>
        </a:p>
      </dsp:txBody>
      <dsp:txXfrm>
        <a:off x="1622349" y="429987"/>
        <a:ext cx="661715" cy="330778"/>
      </dsp:txXfrm>
    </dsp:sp>
    <dsp:sp modelId="{BCD96675-8918-4EDE-8FA1-1E9DB9D0DB49}">
      <dsp:nvSpPr>
        <dsp:cNvPr id="0" name=""/>
        <dsp:cNvSpPr/>
      </dsp:nvSpPr>
      <dsp:spPr>
        <a:xfrm>
          <a:off x="1028393" y="684317"/>
          <a:ext cx="1190818" cy="119099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6A88-C417-4BCA-B348-600FD3DE8D3A}">
      <dsp:nvSpPr>
        <dsp:cNvPr id="0" name=""/>
        <dsp:cNvSpPr/>
      </dsp:nvSpPr>
      <dsp:spPr>
        <a:xfrm>
          <a:off x="1292945" y="1118263"/>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it-IT" sz="2800" i="1" kern="1200" dirty="0" smtClean="0">
                    <a:latin typeface="Cambria Math" panose="02040503050406030204" pitchFamily="18" charset="0"/>
                    <a:cs typeface="Times New Roman" panose="02020603050405020304" pitchFamily="18" charset="0"/>
                  </a:rPr>
                  <m:t>𝑃𝑒</m:t>
                </m:r>
              </m:oMath>
            </m:oMathPara>
          </a14:m>
          <a:endParaRPr lang="it-IT" sz="2800" kern="1200" dirty="0"/>
        </a:p>
      </dsp:txBody>
      <dsp:txXfrm>
        <a:off x="1292945" y="1118263"/>
        <a:ext cx="661715" cy="330778"/>
      </dsp:txXfrm>
    </dsp:sp>
    <dsp:sp modelId="{12EB5A68-20B7-445B-ABF1-D38C6B84E26E}">
      <dsp:nvSpPr>
        <dsp:cNvPr id="0" name=""/>
        <dsp:cNvSpPr/>
      </dsp:nvSpPr>
      <dsp:spPr>
        <a:xfrm>
          <a:off x="1443894" y="1450526"/>
          <a:ext cx="1023097" cy="1023507"/>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D289C-E392-44F4-805B-CD489EFE8F9E}">
      <dsp:nvSpPr>
        <dsp:cNvPr id="0" name=""/>
        <dsp:cNvSpPr/>
      </dsp:nvSpPr>
      <dsp:spPr>
        <a:xfrm>
          <a:off x="1623914" y="1807529"/>
          <a:ext cx="661715" cy="33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it-IT" sz="2800" i="1" kern="1200" dirty="0" smtClean="0">
                        <a:solidFill>
                          <a:srgbClr val="FF0000"/>
                        </a:solidFill>
                        <a:latin typeface="Cambria Math" panose="02040503050406030204" pitchFamily="18" charset="0"/>
                        <a:ea typeface="Cambria Math" panose="02040503050406030204" pitchFamily="18" charset="0"/>
                      </a:rPr>
                    </m:ctrlPr>
                  </m:sSubSupPr>
                  <m:e>
                    <m:r>
                      <a:rPr lang="it-IT" sz="2800" i="1" kern="1200" dirty="0">
                        <a:solidFill>
                          <a:srgbClr val="FF0000"/>
                        </a:solidFill>
                        <a:latin typeface="Cambria Math" panose="02040503050406030204" pitchFamily="18" charset="0"/>
                        <a:ea typeface="Cambria Math" panose="02040503050406030204" pitchFamily="18" charset="0"/>
                      </a:rPr>
                      <m:t>𝜎</m:t>
                    </m:r>
                  </m:e>
                  <m:sub>
                    <m:r>
                      <a:rPr lang="it-IT" sz="2800" i="1" kern="1200" dirty="0">
                        <a:solidFill>
                          <a:srgbClr val="FF0000"/>
                        </a:solidFill>
                        <a:latin typeface="Cambria Math" panose="02040503050406030204" pitchFamily="18" charset="0"/>
                        <a:ea typeface="Cambria Math" panose="02040503050406030204" pitchFamily="18" charset="0"/>
                      </a:rPr>
                      <m:t>𝑌</m:t>
                    </m:r>
                  </m:sub>
                  <m:sup>
                    <m:r>
                      <a:rPr lang="it-IT" sz="2800" i="1" kern="1200" dirty="0">
                        <a:solidFill>
                          <a:srgbClr val="FF0000"/>
                        </a:solidFill>
                        <a:latin typeface="Cambria Math" panose="02040503050406030204" pitchFamily="18" charset="0"/>
                        <a:ea typeface="Cambria Math" panose="02040503050406030204" pitchFamily="18" charset="0"/>
                      </a:rPr>
                      <m:t>2</m:t>
                    </m:r>
                  </m:sup>
                </m:sSubSup>
              </m:oMath>
            </m:oMathPara>
          </a14:m>
          <a:endParaRPr lang="it-IT" sz="2800" kern="1200" dirty="0"/>
        </a:p>
      </dsp:txBody>
      <dsp:txXfrm>
        <a:off x="1623914" y="1807529"/>
        <a:ext cx="661715" cy="33077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8E0FC-319B-44F6-9CAA-9F5B093FC17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39049C4-65E1-4B8F-AA84-A6A9F6822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96E1AAA-D497-487C-94EE-18BB5F9096D5}"/>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C7CFC775-624B-4999-B1D7-27FB08FF97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A734CF-BDF3-4D31-907A-2F9F5A44FD60}"/>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87549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F0D732-1D07-4D6F-B262-0C80058C14B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16BCEC7-4F28-416E-9C92-F8AF14EAB2A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CCA00A1-D4A9-433D-AE1A-1F2B6ECAF507}"/>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D90E3D71-4801-4B1A-9BE8-15043679FD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457C63-C984-4A92-99BB-25FEB7837004}"/>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4705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286ED32-DC07-4873-8013-A15A3FED796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1FB0A02-C93C-456E-AB0B-6E09CCCB9CE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5CBAB3-B503-4B68-B19A-0C0A2B597772}"/>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C97C7934-2F6E-4F42-8A90-5986B1634F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B6C8CB-DC1D-4F21-AC1F-413863604230}"/>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1762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2B0298-829E-4655-A600-0ACDAFB728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71F07C-4A8B-420C-9629-17A4FB4380D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B89DA2-9518-4C7A-82DC-A327F0B40034}"/>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9C9A999D-E9E8-4D34-832E-78F0680549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05F4EB6-8EF5-42E9-A74E-9F4A72E9745C}"/>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90453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1DC5DC-0A97-48F9-A442-49A9A715EC6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6D199D9-15E0-424B-8B3A-205C7678E7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AA3BDF3-2858-4B2F-A88A-F7E425ABE2D9}"/>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36E197EE-5DEE-43BC-877F-B3AD925D24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2581C5-9D67-479D-8560-8CC0B0CF6837}"/>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39128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201FC2-6539-4B95-8A48-3A7D04285A9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8C7EA4-4CE4-41D9-8A1C-B9A3952031F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129C2B1-D111-4E10-8632-028A6DA4DF5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43C2B18-2550-4B89-8B95-62B699A229E8}"/>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6" name="Segnaposto piè di pagina 5">
            <a:extLst>
              <a:ext uri="{FF2B5EF4-FFF2-40B4-BE49-F238E27FC236}">
                <a16:creationId xmlns:a16="http://schemas.microsoft.com/office/drawing/2014/main" id="{D0A1B32F-75F1-4E7D-9610-775D2856FE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5A7AC2-8C4E-42FD-825C-3A1705E9B17E}"/>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67029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D21A0-DB51-4F25-BF1B-2D250763A5E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3F768F2-672C-48A8-97E8-55329627E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9FD3B3F-998E-4390-930C-14811C26BC8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7FB370B-82F0-46C2-85BA-923FC96CF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46E11EF-CBCF-4031-9BAB-2D3B40EB09D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62A3BF7-4DF1-45C2-A4A6-74927B499778}"/>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8" name="Segnaposto piè di pagina 7">
            <a:extLst>
              <a:ext uri="{FF2B5EF4-FFF2-40B4-BE49-F238E27FC236}">
                <a16:creationId xmlns:a16="http://schemas.microsoft.com/office/drawing/2014/main" id="{C7C6EEB1-02E5-4511-B4E2-5DD2DDAA6CE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6858788-DAD5-4A08-A7B6-CEF04A709F67}"/>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211188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933147-11E0-4EE4-AB08-2E5D258A61E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F3F97A-DF94-4E1A-961E-C61207F237AB}"/>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4" name="Segnaposto piè di pagina 3">
            <a:extLst>
              <a:ext uri="{FF2B5EF4-FFF2-40B4-BE49-F238E27FC236}">
                <a16:creationId xmlns:a16="http://schemas.microsoft.com/office/drawing/2014/main" id="{5D101004-FEDD-4969-94E1-BBE760040B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363C4EC-E910-42AD-BE09-91180ADC62C8}"/>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358643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F929E85-F82E-42D2-A732-37E688D19C28}"/>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3" name="Segnaposto piè di pagina 2">
            <a:extLst>
              <a:ext uri="{FF2B5EF4-FFF2-40B4-BE49-F238E27FC236}">
                <a16:creationId xmlns:a16="http://schemas.microsoft.com/office/drawing/2014/main" id="{67D353AB-7B27-4369-AFBB-5A8C46D66FC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F305EC8-8DED-4BD5-97DC-497362565003}"/>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3277590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7FB3BC-E813-497D-9847-FD1A7F29792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E522855-2603-4AB3-97F3-E2EDBD6EE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1419F24-B4F0-41E7-BEF7-F8A3366B4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7AC1F68-AA53-497A-93B9-0283B1AC164C}"/>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6" name="Segnaposto piè di pagina 5">
            <a:extLst>
              <a:ext uri="{FF2B5EF4-FFF2-40B4-BE49-F238E27FC236}">
                <a16:creationId xmlns:a16="http://schemas.microsoft.com/office/drawing/2014/main" id="{539879BF-5A8E-4D82-9061-E75532F294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0DD7C2E-7160-4805-94F4-8CCAB9E1A3E7}"/>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92499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F7A2B-017C-4317-9482-1B24CD7E35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EA8C21-FCF6-4D7A-9C8A-0199C6643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11D0C66-9E2E-4408-8A76-5968BE353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4038C4-4F43-4325-A84A-5D0632211425}"/>
              </a:ext>
            </a:extLst>
          </p:cNvPr>
          <p:cNvSpPr>
            <a:spLocks noGrp="1"/>
          </p:cNvSpPr>
          <p:nvPr>
            <p:ph type="dt" sz="half" idx="10"/>
          </p:nvPr>
        </p:nvSpPr>
        <p:spPr/>
        <p:txBody>
          <a:bodyPr/>
          <a:lstStyle/>
          <a:p>
            <a:fld id="{05DC612C-E633-4FDD-9294-F1EC3A435F29}" type="datetimeFigureOut">
              <a:rPr lang="it-IT" smtClean="0"/>
              <a:t>04/05/2020</a:t>
            </a:fld>
            <a:endParaRPr lang="it-IT"/>
          </a:p>
        </p:txBody>
      </p:sp>
      <p:sp>
        <p:nvSpPr>
          <p:cNvPr id="6" name="Segnaposto piè di pagina 5">
            <a:extLst>
              <a:ext uri="{FF2B5EF4-FFF2-40B4-BE49-F238E27FC236}">
                <a16:creationId xmlns:a16="http://schemas.microsoft.com/office/drawing/2014/main" id="{3DB3BB27-4022-4D46-8B12-0C4E979A10B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D29C10-9660-4E6B-8B0C-B67CCD6BA7D2}"/>
              </a:ext>
            </a:extLst>
          </p:cNvPr>
          <p:cNvSpPr>
            <a:spLocks noGrp="1"/>
          </p:cNvSpPr>
          <p:nvPr>
            <p:ph type="sldNum" sz="quarter" idx="12"/>
          </p:nvPr>
        </p:nvSpPr>
        <p:spPr/>
        <p:txBody>
          <a:bodyPr/>
          <a:lstStyle/>
          <a:p>
            <a:fld id="{6495EB07-C3DA-43F3-AE35-4C78F645C083}" type="slidenum">
              <a:rPr lang="it-IT" smtClean="0"/>
              <a:t>‹N›</a:t>
            </a:fld>
            <a:endParaRPr lang="it-IT"/>
          </a:p>
        </p:txBody>
      </p:sp>
    </p:spTree>
    <p:extLst>
      <p:ext uri="{BB962C8B-B14F-4D97-AF65-F5344CB8AC3E}">
        <p14:creationId xmlns:p14="http://schemas.microsoft.com/office/powerpoint/2010/main" val="148442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F7A5FF-3838-4E56-9E33-47DD36963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D0BCFBB-004A-4193-943D-C6C00455F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F4DB95-551C-4939-933A-9C34D6EE9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C612C-E633-4FDD-9294-F1EC3A435F29}" type="datetimeFigureOut">
              <a:rPr lang="it-IT" smtClean="0"/>
              <a:t>04/05/2020</a:t>
            </a:fld>
            <a:endParaRPr lang="it-IT"/>
          </a:p>
        </p:txBody>
      </p:sp>
      <p:sp>
        <p:nvSpPr>
          <p:cNvPr id="5" name="Segnaposto piè di pagina 4">
            <a:extLst>
              <a:ext uri="{FF2B5EF4-FFF2-40B4-BE49-F238E27FC236}">
                <a16:creationId xmlns:a16="http://schemas.microsoft.com/office/drawing/2014/main" id="{836F459C-144A-48F2-9DD0-3F256A824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7262ABF-B118-434D-A278-7AF152068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5EB07-C3DA-43F3-AE35-4C78F645C083}" type="slidenum">
              <a:rPr lang="it-IT" smtClean="0"/>
              <a:t>‹N›</a:t>
            </a:fld>
            <a:endParaRPr lang="it-IT"/>
          </a:p>
        </p:txBody>
      </p:sp>
    </p:spTree>
    <p:extLst>
      <p:ext uri="{BB962C8B-B14F-4D97-AF65-F5344CB8AC3E}">
        <p14:creationId xmlns:p14="http://schemas.microsoft.com/office/powerpoint/2010/main" val="4178419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riarita.maggi@uniroma3.it"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18" Type="http://schemas.openxmlformats.org/officeDocument/2006/relationships/image" Target="../media/image2.jpeg"/><Relationship Id="rId3" Type="http://schemas.openxmlformats.org/officeDocument/2006/relationships/image" Target="../media/image16.tif"/><Relationship Id="rId7" Type="http://schemas.openxmlformats.org/officeDocument/2006/relationships/diagramData" Target="../diagrams/data7.xml"/><Relationship Id="rId17" Type="http://schemas.openxmlformats.org/officeDocument/2006/relationships/diagramColors" Target="../diagrams/colors4.xml"/><Relationship Id="rId2" Type="http://schemas.openxmlformats.org/officeDocument/2006/relationships/image" Target="../media/image15.tif"/><Relationship Id="rId16" Type="http://schemas.openxmlformats.org/officeDocument/2006/relationships/diagramQuickStyle" Target="../diagrams/quickStyle4.xml"/><Relationship Id="rId1" Type="http://schemas.openxmlformats.org/officeDocument/2006/relationships/slideLayout" Target="../slideLayouts/slideLayout1.xml"/><Relationship Id="rId6" Type="http://schemas.openxmlformats.org/officeDocument/2006/relationships/image" Target="../media/image24.png"/><Relationship Id="rId11" Type="http://schemas.microsoft.com/office/2007/relationships/diagramDrawing" Target="../diagrams/drawing4.xml"/><Relationship Id="rId5" Type="http://schemas.openxmlformats.org/officeDocument/2006/relationships/image" Target="../media/image23.png"/><Relationship Id="rId15" Type="http://schemas.openxmlformats.org/officeDocument/2006/relationships/diagramLayout" Target="../diagrams/layout4.xml"/><Relationship Id="rId10" Type="http://schemas.openxmlformats.org/officeDocument/2006/relationships/diagramColors" Target="../diagrams/colors4.xml"/><Relationship Id="rId4" Type="http://schemas.openxmlformats.org/officeDocument/2006/relationships/image" Target="../media/image1.png"/><Relationship Id="rId9" Type="http://schemas.openxmlformats.org/officeDocument/2006/relationships/diagramQuickStyle" Target="../diagrams/quickStyle4.xml"/><Relationship Id="rId1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mailto:mariarita.maggi@uniroma3.it" TargetMode="External"/><Relationship Id="rId5" Type="http://schemas.openxmlformats.org/officeDocument/2006/relationships/image" Target="../media/image6.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xml"/><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2.jpe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1.xml"/><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png"/><Relationship Id="rId7" Type="http://schemas.openxmlformats.org/officeDocument/2006/relationships/image" Target="../media/image140.png"/><Relationship Id="rId2" Type="http://schemas.openxmlformats.org/officeDocument/2006/relationships/image" Target="../media/image12.ti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1.xml"/><Relationship Id="rId3" Type="http://schemas.openxmlformats.org/officeDocument/2006/relationships/slide" Target="slide1.xml"/><Relationship Id="rId7" Type="http://schemas.openxmlformats.org/officeDocument/2006/relationships/diagramLayout" Target="../diagrams/layout1.xml"/><Relationship Id="rId12" Type="http://schemas.openxmlformats.org/officeDocument/2006/relationships/diagramLayout" Target="../diagrams/layout1.xml"/><Relationship Id="rId2"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30.png"/><Relationship Id="rId1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 Id="rId14"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Data" Target="../diagrams/data4.xml"/><Relationship Id="rId1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diagramData" Target="../diagrams/data3.xml"/><Relationship Id="rId17" Type="http://schemas.openxmlformats.org/officeDocument/2006/relationships/image" Target="../media/image15.png"/><Relationship Id="rId2" Type="http://schemas.openxmlformats.org/officeDocument/2006/relationships/image" Target="../media/image13.tif"/><Relationship Id="rId16" Type="http://schemas.openxmlformats.org/officeDocument/2006/relationships/diagramColors" Target="../diagrams/colors2.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diagramDrawing" Target="../diagrams/drawing2.xml"/><Relationship Id="rId5" Type="http://schemas.openxmlformats.org/officeDocument/2006/relationships/slide" Target="slide1.xml"/><Relationship Id="rId15" Type="http://schemas.openxmlformats.org/officeDocument/2006/relationships/diagramQuickStyle" Target="../diagrams/quickStyle2.xml"/><Relationship Id="rId10" Type="http://schemas.openxmlformats.org/officeDocument/2006/relationships/diagramColors" Target="../diagrams/colors2.xml"/><Relationship Id="rId19"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diagramQuickStyle" Target="../diagrams/quickStyle2.xml"/><Relationship Id="rId1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Data" Target="../diagrams/data6.xml"/><Relationship Id="rId1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diagramData" Target="../diagrams/data5.xml"/><Relationship Id="rId17" Type="http://schemas.openxmlformats.org/officeDocument/2006/relationships/image" Target="../media/image28.png"/><Relationship Id="rId2" Type="http://schemas.openxmlformats.org/officeDocument/2006/relationships/image" Target="../media/image14.tif"/><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diagramDrawing" Target="../diagrams/drawing3.xml"/><Relationship Id="rId5" Type="http://schemas.openxmlformats.org/officeDocument/2006/relationships/slide" Target="slide1.xml"/><Relationship Id="rId15" Type="http://schemas.openxmlformats.org/officeDocument/2006/relationships/diagramQuickStyle" Target="../diagrams/quickStyle3.xml"/><Relationship Id="rId10" Type="http://schemas.openxmlformats.org/officeDocument/2006/relationships/diagramColors" Target="../diagrams/colors3.xml"/><Relationship Id="rId19" Type="http://schemas.openxmlformats.org/officeDocument/2006/relationships/image" Target="../media/image2.jpeg"/><Relationship Id="rId4" Type="http://schemas.openxmlformats.org/officeDocument/2006/relationships/image" Target="../media/image16.png"/><Relationship Id="rId9" Type="http://schemas.openxmlformats.org/officeDocument/2006/relationships/diagramQuickStyle" Target="../diagrams/quickStyle3.xml"/><Relationship Id="rId1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56058"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5712"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9988649-CA41-439A-B99F-FDF9B3007D2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2" name="CasellaDiTesto 1">
            <a:extLst>
              <a:ext uri="{FF2B5EF4-FFF2-40B4-BE49-F238E27FC236}">
                <a16:creationId xmlns:a16="http://schemas.microsoft.com/office/drawing/2014/main" id="{DA19315B-3713-45FE-8BFB-670159578D4F}"/>
              </a:ext>
            </a:extLst>
          </p:cNvPr>
          <p:cNvSpPr txBox="1"/>
          <p:nvPr/>
        </p:nvSpPr>
        <p:spPr>
          <a:xfrm>
            <a:off x="1490578" y="1186388"/>
            <a:ext cx="10511853" cy="1169551"/>
          </a:xfrm>
          <a:prstGeom prst="rect">
            <a:avLst/>
          </a:prstGeom>
          <a:noFill/>
        </p:spPr>
        <p:txBody>
          <a:bodyPr wrap="square" rtlCol="0">
            <a:spAutoFit/>
          </a:bodyPr>
          <a:lstStyle/>
          <a:p>
            <a:pPr algn="ctr">
              <a:lnSpc>
                <a:spcPct val="150000"/>
              </a:lnSpc>
            </a:pPr>
            <a:r>
              <a:rPr lang="it-IT" sz="2800" b="1" u="sng" dirty="0">
                <a:latin typeface="EuroRoman" panose="00000400000000000000" pitchFamily="2" charset="2"/>
                <a:cs typeface="Times New Roman" panose="02020603050405020304" pitchFamily="18" charset="0"/>
              </a:rPr>
              <a:t>A physically based Lagrangian procedure for the push-pull test analysis </a:t>
            </a:r>
          </a:p>
          <a:p>
            <a:pPr algn="ctr"/>
            <a:r>
              <a:rPr lang="it-IT" sz="2800" b="1" u="sng" dirty="0">
                <a:latin typeface="EuroRoman" panose="00000400000000000000" pitchFamily="2" charset="2"/>
                <a:cs typeface="Times New Roman" panose="02020603050405020304" pitchFamily="18" charset="0"/>
              </a:rPr>
              <a:t>in heterogeneous aquifer</a:t>
            </a:r>
          </a:p>
        </p:txBody>
      </p:sp>
      <p:sp>
        <p:nvSpPr>
          <p:cNvPr id="13" name="CasellaDiTesto 12">
            <a:extLst>
              <a:ext uri="{FF2B5EF4-FFF2-40B4-BE49-F238E27FC236}">
                <a16:creationId xmlns:a16="http://schemas.microsoft.com/office/drawing/2014/main" id="{6DA2C002-A3B8-48D9-9443-7CAED86BB629}"/>
              </a:ext>
            </a:extLst>
          </p:cNvPr>
          <p:cNvSpPr txBox="1"/>
          <p:nvPr/>
        </p:nvSpPr>
        <p:spPr>
          <a:xfrm>
            <a:off x="1670760" y="2924691"/>
            <a:ext cx="10167936" cy="461665"/>
          </a:xfrm>
          <a:prstGeom prst="rect">
            <a:avLst/>
          </a:prstGeom>
          <a:noFill/>
        </p:spPr>
        <p:txBody>
          <a:bodyPr wrap="square" rtlCol="0">
            <a:spAutoFit/>
          </a:bodyPr>
          <a:lstStyle/>
          <a:p>
            <a:pPr algn="ctr">
              <a:lnSpc>
                <a:spcPct val="150000"/>
              </a:lnSpc>
            </a:pPr>
            <a:r>
              <a:rPr lang="it-IT" sz="1600" b="1" i="1" u="sng" dirty="0">
                <a:latin typeface="Times New Roman" panose="02020603050405020304" pitchFamily="18" charset="0"/>
                <a:cs typeface="Times New Roman" panose="02020603050405020304" pitchFamily="18" charset="0"/>
              </a:rPr>
              <a:t>Maria Rita Maggi</a:t>
            </a:r>
            <a:r>
              <a:rPr lang="it-IT" sz="1600" dirty="0">
                <a:latin typeface="Times New Roman" panose="02020603050405020304" pitchFamily="18" charset="0"/>
                <a:cs typeface="Times New Roman" panose="02020603050405020304" pitchFamily="18" charset="0"/>
              </a:rPr>
              <a:t>, Anna di </a:t>
            </a:r>
            <a:r>
              <a:rPr lang="it-IT" sz="1600" dirty="0" err="1">
                <a:latin typeface="Times New Roman" panose="02020603050405020304" pitchFamily="18" charset="0"/>
                <a:cs typeface="Times New Roman" panose="02020603050405020304" pitchFamily="18" charset="0"/>
              </a:rPr>
              <a:t>Gialleonardo</a:t>
            </a:r>
            <a:r>
              <a:rPr lang="it-IT" sz="1600" dirty="0">
                <a:latin typeface="Times New Roman" panose="02020603050405020304" pitchFamily="18" charset="0"/>
                <a:cs typeface="Times New Roman" panose="02020603050405020304" pitchFamily="18" charset="0"/>
              </a:rPr>
              <a:t>, Laura Perrotta, Giovanni Petrella, Federico Sperati and Antonio Zarlenga </a:t>
            </a:r>
          </a:p>
        </p:txBody>
      </p:sp>
      <p:pic>
        <p:nvPicPr>
          <p:cNvPr id="11" name="Picture 6" descr="C:\Users\Valentina  Lombardi\Desktop\banbig.jpg">
            <a:extLst>
              <a:ext uri="{FF2B5EF4-FFF2-40B4-BE49-F238E27FC236}">
                <a16:creationId xmlns:a16="http://schemas.microsoft.com/office/drawing/2014/main" id="{B113F408-B4AF-4A7A-8080-109A6008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703" r="81290" b="12529"/>
          <a:stretch>
            <a:fillRect/>
          </a:stretch>
        </p:blipFill>
        <p:spPr bwMode="auto">
          <a:xfrm>
            <a:off x="5885803" y="4062132"/>
            <a:ext cx="1737850" cy="107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a:extLst>
              <a:ext uri="{FF2B5EF4-FFF2-40B4-BE49-F238E27FC236}">
                <a16:creationId xmlns:a16="http://schemas.microsoft.com/office/drawing/2014/main" id="{C0C74B0A-78B6-4980-8AFE-07B32D3A919B}"/>
              </a:ext>
            </a:extLst>
          </p:cNvPr>
          <p:cNvPicPr>
            <a:picLocks noChangeAspect="1"/>
          </p:cNvPicPr>
          <p:nvPr/>
        </p:nvPicPr>
        <p:blipFill>
          <a:blip r:embed="rId4"/>
          <a:stretch>
            <a:fillRect/>
          </a:stretch>
        </p:blipFill>
        <p:spPr>
          <a:xfrm>
            <a:off x="5536524" y="3682280"/>
            <a:ext cx="296986" cy="292196"/>
          </a:xfrm>
          <a:prstGeom prst="rect">
            <a:avLst/>
          </a:prstGeom>
        </p:spPr>
      </p:pic>
      <p:sp>
        <p:nvSpPr>
          <p:cNvPr id="18" name="CasellaDiTesto 17">
            <a:extLst>
              <a:ext uri="{FF2B5EF4-FFF2-40B4-BE49-F238E27FC236}">
                <a16:creationId xmlns:a16="http://schemas.microsoft.com/office/drawing/2014/main" id="{CB6A60E4-79AF-4EA2-9F96-00B784FE7744}"/>
              </a:ext>
            </a:extLst>
          </p:cNvPr>
          <p:cNvSpPr txBox="1"/>
          <p:nvPr/>
        </p:nvSpPr>
        <p:spPr>
          <a:xfrm>
            <a:off x="5685018" y="3648166"/>
            <a:ext cx="2141933" cy="581698"/>
          </a:xfrm>
          <a:prstGeom prst="rect">
            <a:avLst/>
          </a:prstGeom>
          <a:noFill/>
        </p:spPr>
        <p:txBody>
          <a:bodyPr wrap="none" rtlCol="0">
            <a:spAutoFit/>
          </a:bodyPr>
          <a:lstStyle/>
          <a:p>
            <a:pPr marL="114300" lvl="0">
              <a:lnSpc>
                <a:spcPct val="115000"/>
              </a:lnSpc>
              <a:spcBef>
                <a:spcPts val="600"/>
              </a:spcBef>
              <a:buClr>
                <a:srgbClr val="A6D683"/>
              </a:buClr>
              <a:buSzPts val="1800"/>
            </a:pPr>
            <a:r>
              <a:rPr lang="it-IT" altLang="it-IT" sz="1200" dirty="0">
                <a:solidFill>
                  <a:prstClr val="black"/>
                </a:solidFill>
                <a:latin typeface="Times New Roman" panose="02020603050405020304" pitchFamily="18" charset="0"/>
                <a:cs typeface="Times New Roman" panose="02020603050405020304" pitchFamily="18" charset="0"/>
                <a:sym typeface="Chivo"/>
                <a:hlinkClick r:id="rId5"/>
              </a:rPr>
              <a:t>mariarita.maggi@uniroma3.it</a:t>
            </a:r>
            <a:endParaRPr lang="it-IT" altLang="it-IT" sz="1200" dirty="0">
              <a:solidFill>
                <a:prstClr val="black"/>
              </a:solidFill>
              <a:latin typeface="Times New Roman" panose="02020603050405020304" pitchFamily="18" charset="0"/>
              <a:cs typeface="Times New Roman" panose="02020603050405020304" pitchFamily="18" charset="0"/>
              <a:sym typeface="Chivo"/>
            </a:endParaRPr>
          </a:p>
          <a:p>
            <a:endParaRPr lang="it-IT" dirty="0"/>
          </a:p>
        </p:txBody>
      </p:sp>
      <p:sp>
        <p:nvSpPr>
          <p:cNvPr id="5" name="Rettangolo 4">
            <a:extLst>
              <a:ext uri="{FF2B5EF4-FFF2-40B4-BE49-F238E27FC236}">
                <a16:creationId xmlns:a16="http://schemas.microsoft.com/office/drawing/2014/main" id="{5F3E5FB6-634F-4E5F-8F50-A79058E21AF8}"/>
              </a:ext>
            </a:extLst>
          </p:cNvPr>
          <p:cNvSpPr/>
          <p:nvPr/>
        </p:nvSpPr>
        <p:spPr>
          <a:xfrm>
            <a:off x="5885803" y="2551377"/>
            <a:ext cx="1867150" cy="369332"/>
          </a:xfrm>
          <a:prstGeom prst="rect">
            <a:avLst/>
          </a:prstGeom>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EGU2020-4947</a:t>
            </a:r>
            <a:endParaRPr lang="it-IT"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6"/>
          <a:stretch>
            <a:fillRect/>
          </a:stretch>
        </p:blipFill>
        <p:spPr>
          <a:xfrm>
            <a:off x="1698319" y="3576120"/>
            <a:ext cx="3237769" cy="3281880"/>
          </a:xfrm>
          <a:prstGeom prst="rect">
            <a:avLst/>
          </a:prstGeom>
        </p:spPr>
      </p:pic>
      <p:sp>
        <p:nvSpPr>
          <p:cNvPr id="14" name="Rettangolo 13">
            <a:extLst>
              <a:ext uri="{FF2B5EF4-FFF2-40B4-BE49-F238E27FC236}">
                <a16:creationId xmlns:a16="http://schemas.microsoft.com/office/drawing/2014/main" id="{6BA94120-313B-40D3-81A7-E0DE227B1E0F}"/>
              </a:ext>
            </a:extLst>
          </p:cNvPr>
          <p:cNvSpPr/>
          <p:nvPr/>
        </p:nvSpPr>
        <p:spPr>
          <a:xfrm>
            <a:off x="-15850" y="662971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05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60F413C3-5BB7-4CC7-85F0-51A792A0B7A2}"/>
              </a:ext>
            </a:extLst>
          </p:cNvPr>
          <p:cNvGrpSpPr/>
          <p:nvPr/>
        </p:nvGrpSpPr>
        <p:grpSpPr>
          <a:xfrm>
            <a:off x="1054038" y="937044"/>
            <a:ext cx="7846620" cy="3958095"/>
            <a:chOff x="1492689" y="1226464"/>
            <a:chExt cx="7110028" cy="3446671"/>
          </a:xfrm>
        </p:grpSpPr>
        <p:pic>
          <p:nvPicPr>
            <p:cNvPr id="20" name="Immagine 19">
              <a:extLst>
                <a:ext uri="{FF2B5EF4-FFF2-40B4-BE49-F238E27FC236}">
                  <a16:creationId xmlns:a16="http://schemas.microsoft.com/office/drawing/2014/main" id="{387AAFA5-558E-46DB-BBE0-FBF31A2C50C8}"/>
                </a:ext>
              </a:extLst>
            </p:cNvPr>
            <p:cNvPicPr>
              <a:picLocks noChangeAspect="1"/>
            </p:cNvPicPr>
            <p:nvPr/>
          </p:nvPicPr>
          <p:blipFill rotWithShape="1">
            <a:blip r:embed="rId2">
              <a:extLst>
                <a:ext uri="{28A0092B-C50C-407E-A947-70E740481C1C}">
                  <a14:useLocalDpi xmlns:a14="http://schemas.microsoft.com/office/drawing/2010/main" val="0"/>
                </a:ext>
              </a:extLst>
            </a:blip>
            <a:srcRect l="10569" t="4002" r="41449"/>
            <a:stretch/>
          </p:blipFill>
          <p:spPr>
            <a:xfrm>
              <a:off x="1492689" y="1226464"/>
              <a:ext cx="3509979" cy="3423438"/>
            </a:xfrm>
            <a:prstGeom prst="rect">
              <a:avLst/>
            </a:prstGeom>
          </p:spPr>
        </p:pic>
        <p:pic>
          <p:nvPicPr>
            <p:cNvPr id="21" name="Immagine 20">
              <a:extLst>
                <a:ext uri="{FF2B5EF4-FFF2-40B4-BE49-F238E27FC236}">
                  <a16:creationId xmlns:a16="http://schemas.microsoft.com/office/drawing/2014/main" id="{B46DED00-3882-4B37-A676-C0BED11CFED9}"/>
                </a:ext>
              </a:extLst>
            </p:cNvPr>
            <p:cNvPicPr>
              <a:picLocks noChangeAspect="1"/>
            </p:cNvPicPr>
            <p:nvPr/>
          </p:nvPicPr>
          <p:blipFill rotWithShape="1">
            <a:blip r:embed="rId3">
              <a:extLst>
                <a:ext uri="{28A0092B-C50C-407E-A947-70E740481C1C}">
                  <a14:useLocalDpi xmlns:a14="http://schemas.microsoft.com/office/drawing/2010/main" val="0"/>
                </a:ext>
              </a:extLst>
            </a:blip>
            <a:srcRect l="8012" r="42812"/>
            <a:stretch/>
          </p:blipFill>
          <p:spPr>
            <a:xfrm>
              <a:off x="5125927" y="1226464"/>
              <a:ext cx="3476790" cy="3446671"/>
            </a:xfrm>
            <a:prstGeom prst="rect">
              <a:avLst/>
            </a:prstGeom>
          </p:spPr>
        </p:pic>
      </p:grpSp>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4387"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718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1914"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0ECEE72-DC26-4CC2-B763-B3C8605B12FF}"/>
                  </a:ext>
                </a:extLst>
              </p:cNvPr>
              <p:cNvSpPr txBox="1"/>
              <p:nvPr/>
            </p:nvSpPr>
            <p:spPr>
              <a:xfrm>
                <a:off x="947738" y="0"/>
                <a:ext cx="10511853" cy="748731"/>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Results </a:t>
                </a:r>
                <a:r>
                  <a:rPr lang="it-IT" sz="3200" b="1" u="sng" dirty="0" err="1">
                    <a:latin typeface="EuroRoman" panose="00000400000000000000" pitchFamily="2" charset="2"/>
                    <a:cs typeface="Times New Roman" panose="02020603050405020304" pitchFamily="18" charset="0"/>
                  </a:rPr>
                  <a:t>heterogeneity</a:t>
                </a:r>
                <a14:m>
                  <m:oMath xmlns:m="http://schemas.openxmlformats.org/officeDocument/2006/math">
                    <m:sSubSup>
                      <m:sSubSupPr>
                        <m:ctrlPr>
                          <a:rPr lang="it-IT" sz="3200" i="1" dirty="0">
                            <a:latin typeface="Cambria Math" panose="02040503050406030204" pitchFamily="18" charset="0"/>
                            <a:ea typeface="Cambria Math" panose="02040503050406030204" pitchFamily="18" charset="0"/>
                          </a:rPr>
                        </m:ctrlPr>
                      </m:sSubSupPr>
                      <m:e>
                        <m:r>
                          <a:rPr lang="it-IT" sz="3200" b="0" i="1" dirty="0" smtClean="0">
                            <a:latin typeface="Cambria Math" panose="02040503050406030204" pitchFamily="18" charset="0"/>
                            <a:ea typeface="Cambria Math" panose="02040503050406030204" pitchFamily="18" charset="0"/>
                          </a:rPr>
                          <m:t> (</m:t>
                        </m:r>
                        <m:r>
                          <a:rPr lang="it-IT" sz="3200" i="1" dirty="0">
                            <a:latin typeface="Cambria Math" panose="02040503050406030204" pitchFamily="18" charset="0"/>
                            <a:ea typeface="Cambria Math" panose="02040503050406030204" pitchFamily="18" charset="0"/>
                          </a:rPr>
                          <m:t>𝜎</m:t>
                        </m:r>
                      </m:e>
                      <m:sub>
                        <m:r>
                          <a:rPr lang="it-IT" sz="3200" i="1" dirty="0">
                            <a:latin typeface="Cambria Math" panose="02040503050406030204" pitchFamily="18" charset="0"/>
                            <a:ea typeface="Cambria Math" panose="02040503050406030204" pitchFamily="18" charset="0"/>
                          </a:rPr>
                          <m:t>𝑌</m:t>
                        </m:r>
                      </m:sub>
                      <m:sup>
                        <m:r>
                          <a:rPr lang="it-IT" sz="3200" i="1" dirty="0">
                            <a:latin typeface="Cambria Math" panose="02040503050406030204" pitchFamily="18" charset="0"/>
                            <a:ea typeface="Cambria Math" panose="02040503050406030204" pitchFamily="18" charset="0"/>
                          </a:rPr>
                          <m:t>2</m:t>
                        </m:r>
                      </m:sup>
                    </m:sSubSup>
                    <m:r>
                      <a:rPr lang="it-IT" sz="3200" b="1" i="0" dirty="0" smtClean="0">
                        <a:latin typeface="Cambria Math" panose="02040503050406030204" pitchFamily="18" charset="0"/>
                        <a:ea typeface="Cambria Math" panose="02040503050406030204" pitchFamily="18" charset="0"/>
                      </a:rPr>
                      <m:t>)</m:t>
                    </m:r>
                  </m:oMath>
                </a14:m>
                <a:r>
                  <a:rPr lang="it-IT" sz="2800" b="1" u="sng" dirty="0">
                    <a:latin typeface="EuroRoman" panose="00000400000000000000" pitchFamily="2" charset="2"/>
                    <a:cs typeface="Times New Roman" panose="02020603050405020304" pitchFamily="18" charset="0"/>
                  </a:rPr>
                  <a:t> </a:t>
                </a:r>
              </a:p>
            </p:txBody>
          </p:sp>
        </mc:Choice>
        <mc:Fallback xmlns="">
          <p:sp>
            <p:nvSpPr>
              <p:cNvPr id="11" name="CasellaDiTesto 10">
                <a:extLst>
                  <a:ext uri="{FF2B5EF4-FFF2-40B4-BE49-F238E27FC236}">
                    <a16:creationId xmlns:a16="http://schemas.microsoft.com/office/drawing/2014/main" id="{10ECEE72-DC26-4CC2-B763-B3C8605B12FF}"/>
                  </a:ext>
                </a:extLst>
              </p:cNvPr>
              <p:cNvSpPr txBox="1">
                <a:spLocks noRot="1" noChangeAspect="1" noMove="1" noResize="1" noEditPoints="1" noAdjustHandles="1" noChangeArrowheads="1" noChangeShapeType="1" noTextEdit="1"/>
              </p:cNvSpPr>
              <p:nvPr/>
            </p:nvSpPr>
            <p:spPr>
              <a:xfrm>
                <a:off x="947738" y="0"/>
                <a:ext cx="10511853" cy="748731"/>
              </a:xfrm>
              <a:prstGeom prst="rect">
                <a:avLst/>
              </a:prstGeom>
              <a:blipFill>
                <a:blip r:embed="rId5"/>
                <a:stretch>
                  <a:fillRect b="-2601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Rettangolo 21">
                <a:extLst>
                  <a:ext uri="{FF2B5EF4-FFF2-40B4-BE49-F238E27FC236}">
                    <a16:creationId xmlns:a16="http://schemas.microsoft.com/office/drawing/2014/main" id="{F88461A0-9E67-47A5-8447-C5C43A8A6081}"/>
                  </a:ext>
                </a:extLst>
              </p:cNvPr>
              <p:cNvSpPr/>
              <p:nvPr/>
            </p:nvSpPr>
            <p:spPr>
              <a:xfrm>
                <a:off x="9173338" y="2502978"/>
                <a:ext cx="2785554" cy="2589170"/>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Heterogeneity exerts a significant impact on the BTC spreading.</a:t>
                </a:r>
              </a:p>
              <a:p>
                <a:pPr algn="just"/>
                <a:r>
                  <a:rPr lang="en-US" dirty="0">
                    <a:solidFill>
                      <a:srgbClr val="231F20"/>
                    </a:solidFill>
                    <a:latin typeface="Times New Roman" panose="02020603050405020304" pitchFamily="18" charset="0"/>
                    <a:cs typeface="Times New Roman" panose="02020603050405020304" pitchFamily="18" charset="0"/>
                  </a:rPr>
                  <a:t>Despite the BTCs show a  quite similar behavior at the beginning of the pull phase the effect of </a:t>
                </a:r>
                <a14:m>
                  <m:oMath xmlns:m="http://schemas.openxmlformats.org/officeDocument/2006/math">
                    <m:sSubSup>
                      <m:sSubSupPr>
                        <m:ctrlPr>
                          <a:rPr lang="en-US" i="1" dirty="0" smtClean="0">
                            <a:solidFill>
                              <a:srgbClr val="231F20"/>
                            </a:solidFill>
                            <a:latin typeface="Cambria Math" panose="02040503050406030204" pitchFamily="18" charset="0"/>
                            <a:cs typeface="Times New Roman" panose="02020603050405020304" pitchFamily="18" charset="0"/>
                          </a:rPr>
                        </m:ctrlPr>
                      </m:sSubSupPr>
                      <m:e>
                        <m:r>
                          <a:rPr lang="en-US" i="1" dirty="0" smtClean="0">
                            <a:solidFill>
                              <a:srgbClr val="231F20"/>
                            </a:solidFill>
                            <a:latin typeface="Cambria Math" panose="02040503050406030204" pitchFamily="18" charset="0"/>
                            <a:cs typeface="Times New Roman" panose="02020603050405020304" pitchFamily="18" charset="0"/>
                          </a:rPr>
                          <m:t>𝜎</m:t>
                        </m:r>
                      </m:e>
                      <m:sub>
                        <m:r>
                          <a:rPr lang="en-US" i="1" dirty="0" smtClean="0">
                            <a:solidFill>
                              <a:srgbClr val="231F20"/>
                            </a:solidFill>
                            <a:latin typeface="Cambria Math" panose="02040503050406030204" pitchFamily="18" charset="0"/>
                            <a:cs typeface="Times New Roman" panose="02020603050405020304" pitchFamily="18" charset="0"/>
                          </a:rPr>
                          <m:t>𝑌</m:t>
                        </m:r>
                      </m:sub>
                      <m:sup>
                        <m:r>
                          <a:rPr lang="en-US" i="1" dirty="0" smtClean="0">
                            <a:solidFill>
                              <a:srgbClr val="231F20"/>
                            </a:solidFill>
                            <a:latin typeface="Cambria Math" panose="02040503050406030204" pitchFamily="18" charset="0"/>
                            <a:cs typeface="Times New Roman" panose="02020603050405020304" pitchFamily="18" charset="0"/>
                          </a:rPr>
                          <m:t>2</m:t>
                        </m:r>
                      </m:sup>
                    </m:sSubSup>
                    <m:r>
                      <a:rPr lang="en-US" i="1" dirty="0" smtClean="0">
                        <a:solidFill>
                          <a:srgbClr val="231F20"/>
                        </a:solidFill>
                        <a:latin typeface="Cambria Math" panose="02040503050406030204" pitchFamily="18" charset="0"/>
                        <a:cs typeface="Times New Roman" panose="02020603050405020304" pitchFamily="18" charset="0"/>
                      </a:rPr>
                      <m:t> </m:t>
                    </m:r>
                  </m:oMath>
                </a14:m>
                <a:r>
                  <a:rPr lang="en-US" dirty="0">
                    <a:solidFill>
                      <a:srgbClr val="231F20"/>
                    </a:solidFill>
                    <a:latin typeface="Times New Roman" panose="02020603050405020304" pitchFamily="18" charset="0"/>
                    <a:cs typeface="Times New Roman" panose="02020603050405020304" pitchFamily="18" charset="0"/>
                  </a:rPr>
                  <a:t>becomes important on the tail development.</a:t>
                </a:r>
              </a:p>
            </p:txBody>
          </p:sp>
        </mc:Choice>
        <mc:Fallback xmlns="">
          <p:sp>
            <p:nvSpPr>
              <p:cNvPr id="22" name="Rettangolo 21">
                <a:extLst>
                  <a:ext uri="{FF2B5EF4-FFF2-40B4-BE49-F238E27FC236}">
                    <a16:creationId xmlns:a16="http://schemas.microsoft.com/office/drawing/2014/main" id="{F88461A0-9E67-47A5-8447-C5C43A8A6081}"/>
                  </a:ext>
                </a:extLst>
              </p:cNvPr>
              <p:cNvSpPr>
                <a:spLocks noRot="1" noChangeAspect="1" noMove="1" noResize="1" noEditPoints="1" noAdjustHandles="1" noChangeArrowheads="1" noChangeShapeType="1" noTextEdit="1"/>
              </p:cNvSpPr>
              <p:nvPr/>
            </p:nvSpPr>
            <p:spPr>
              <a:xfrm>
                <a:off x="9173338" y="2502978"/>
                <a:ext cx="2785554" cy="2589170"/>
              </a:xfrm>
              <a:prstGeom prst="rect">
                <a:avLst/>
              </a:prstGeom>
              <a:blipFill>
                <a:blip r:embed="rId6"/>
                <a:stretch>
                  <a:fillRect l="-1969" t="-1415" r="-1751" b="-3066"/>
                </a:stretch>
              </a:blipFill>
            </p:spPr>
            <p:txBody>
              <a:bodyPr/>
              <a:lstStyle/>
              <a:p>
                <a:r>
                  <a:rPr lang="it-IT">
                    <a:noFill/>
                  </a:rPr>
                  <a:t> </a:t>
                </a:r>
              </a:p>
            </p:txBody>
          </p:sp>
        </mc:Fallback>
      </mc:AlternateContent>
      <p:sp>
        <p:nvSpPr>
          <p:cNvPr id="23" name="Rettangolo 22">
            <a:extLst>
              <a:ext uri="{FF2B5EF4-FFF2-40B4-BE49-F238E27FC236}">
                <a16:creationId xmlns:a16="http://schemas.microsoft.com/office/drawing/2014/main" id="{EAE8454E-8612-4545-A947-892465DC1F03}"/>
              </a:ext>
            </a:extLst>
          </p:cNvPr>
          <p:cNvSpPr/>
          <p:nvPr/>
        </p:nvSpPr>
        <p:spPr>
          <a:xfrm>
            <a:off x="2210312" y="5182292"/>
            <a:ext cx="9748580" cy="1477328"/>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Due to the higher probability associated to the slower formations a significant quantity of tracer is trapped  resulting on heavier tails associated to the higher heterogeneity degree.</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The practical implications of this behavior is of paramount importance on the BTC analysis, on the pull duration planning and on the field test design.</a:t>
            </a:r>
          </a:p>
        </p:txBody>
      </p:sp>
      <p:sp>
        <p:nvSpPr>
          <p:cNvPr id="31" name="Freccia a destra 30">
            <a:extLst>
              <a:ext uri="{FF2B5EF4-FFF2-40B4-BE49-F238E27FC236}">
                <a16:creationId xmlns:a16="http://schemas.microsoft.com/office/drawing/2014/main" id="{5FD0DAF2-219F-4292-86A0-7E8D542EC5D2}"/>
              </a:ext>
            </a:extLst>
          </p:cNvPr>
          <p:cNvSpPr/>
          <p:nvPr/>
        </p:nvSpPr>
        <p:spPr>
          <a:xfrm>
            <a:off x="1754790" y="5182292"/>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a:extLst>
              <a:ext uri="{FF2B5EF4-FFF2-40B4-BE49-F238E27FC236}">
                <a16:creationId xmlns:a16="http://schemas.microsoft.com/office/drawing/2014/main" id="{82875528-0BCB-4F00-B2D5-B538BECD7565}"/>
              </a:ext>
            </a:extLst>
          </p:cNvPr>
          <p:cNvSpPr/>
          <p:nvPr/>
        </p:nvSpPr>
        <p:spPr>
          <a:xfrm>
            <a:off x="1754790" y="6041045"/>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graphicFrame>
            <p:nvGraphicFramePr>
              <p:cNvPr id="24" name="Diagramma 23">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2914208155"/>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24" name="Diagramma 23">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2914208155"/>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mc:Fallback>
      </mc:AlternateContent>
      <p:pic>
        <p:nvPicPr>
          <p:cNvPr id="25" name="Picture 6" descr="C:\Users\Valentina  Lombardi\Desktop\banbig.jpg">
            <a:extLst>
              <a:ext uri="{FF2B5EF4-FFF2-40B4-BE49-F238E27FC236}">
                <a16:creationId xmlns:a16="http://schemas.microsoft.com/office/drawing/2014/main" id="{DED24925-2CCF-4C32-A292-14EA7D7054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ttangolo 25">
            <a:extLst>
              <a:ext uri="{FF2B5EF4-FFF2-40B4-BE49-F238E27FC236}">
                <a16:creationId xmlns:a16="http://schemas.microsoft.com/office/drawing/2014/main" id="{0E842724-7E04-4064-8640-56DC792DC1C8}"/>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12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4387"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718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1914"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10ECEE72-DC26-4CC2-B763-B3C8605B12FF}"/>
              </a:ext>
            </a:extLst>
          </p:cNvPr>
          <p:cNvSpPr txBox="1"/>
          <p:nvPr/>
        </p:nvSpPr>
        <p:spPr>
          <a:xfrm>
            <a:off x="947738" y="0"/>
            <a:ext cx="10511853"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Conclusions</a:t>
            </a:r>
            <a:r>
              <a:rPr lang="it-IT" sz="2800" b="1" u="sng" dirty="0">
                <a:latin typeface="EuroRoman" panose="00000400000000000000" pitchFamily="2" charset="2"/>
                <a:cs typeface="Times New Roman" panose="02020603050405020304" pitchFamily="18" charset="0"/>
              </a:rPr>
              <a:t> </a:t>
            </a:r>
          </a:p>
        </p:txBody>
      </p:sp>
      <p:pic>
        <p:nvPicPr>
          <p:cNvPr id="12" name="Immagine 11">
            <a:hlinkClick r:id="rId3" action="ppaction://hlinksldjump"/>
            <a:extLst>
              <a:ext uri="{FF2B5EF4-FFF2-40B4-BE49-F238E27FC236}">
                <a16:creationId xmlns:a16="http://schemas.microsoft.com/office/drawing/2014/main" id="{175C72EF-1E29-45D0-9FFD-5C4F2ED003ED}"/>
              </a:ext>
            </a:extLst>
          </p:cNvPr>
          <p:cNvPicPr>
            <a:picLocks noChangeAspect="1"/>
          </p:cNvPicPr>
          <p:nvPr/>
        </p:nvPicPr>
        <p:blipFill>
          <a:blip r:embed="rId4"/>
          <a:stretch>
            <a:fillRect/>
          </a:stretch>
        </p:blipFill>
        <p:spPr>
          <a:xfrm>
            <a:off x="10863025" y="6414347"/>
            <a:ext cx="453649" cy="455987"/>
          </a:xfrm>
          <a:prstGeom prst="rect">
            <a:avLst/>
          </a:prstGeom>
        </p:spPr>
      </p:pic>
      <p:grpSp>
        <p:nvGrpSpPr>
          <p:cNvPr id="14" name="Gruppo 13">
            <a:extLst>
              <a:ext uri="{FF2B5EF4-FFF2-40B4-BE49-F238E27FC236}">
                <a16:creationId xmlns:a16="http://schemas.microsoft.com/office/drawing/2014/main" id="{5FA5DA6A-18FE-4E5F-9F5D-06C99A34E75B}"/>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11FBDADA-F1C5-4E62-A4EC-C512D4687848}"/>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057EA271-58C6-481C-B09F-009B3F66767E}"/>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E80CD12-7D4B-449E-8B11-F2E2F24CFE99}"/>
              </a:ext>
            </a:extLst>
          </p:cNvPr>
          <p:cNvGrpSpPr/>
          <p:nvPr/>
        </p:nvGrpSpPr>
        <p:grpSpPr>
          <a:xfrm>
            <a:off x="10011788" y="6414347"/>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44C44F8A-BB6F-428F-8748-1392CB49A954}"/>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327534CF-D602-47CA-85A2-38B819E604B6}"/>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CAD54A6A-9D3F-4990-BF4F-1204E09C94C5}"/>
                  </a:ext>
                </a:extLst>
              </p:cNvPr>
              <p:cNvSpPr/>
              <p:nvPr/>
            </p:nvSpPr>
            <p:spPr>
              <a:xfrm>
                <a:off x="1580638" y="956662"/>
                <a:ext cx="10002779" cy="4247317"/>
              </a:xfrm>
              <a:prstGeom prst="rect">
                <a:avLst/>
              </a:prstGeom>
            </p:spPr>
            <p:txBody>
              <a:bodyPr wrap="square">
                <a:spAutoFit/>
              </a:bodyPr>
              <a:lstStyle/>
              <a:p>
                <a:pPr algn="just">
                  <a:lnSpc>
                    <a:spcPct val="150000"/>
                  </a:lnSpc>
                </a:pPr>
                <a:r>
                  <a:rPr lang="en-US" dirty="0">
                    <a:latin typeface="Times New Roman" panose="02020603050405020304" pitchFamily="18" charset="0"/>
                    <a:cs typeface="Times New Roman" panose="02020603050405020304" pitchFamily="18" charset="0"/>
                  </a:rPr>
                  <a:t>The single well push-pull tracer test is an useful resource for the aquifer characterization.</a:t>
                </a:r>
              </a:p>
              <a:p>
                <a:pPr algn="just">
                  <a:lnSpc>
                    <a:spcPct val="150000"/>
                  </a:lnSpc>
                </a:pPr>
                <a:r>
                  <a:rPr lang="en-US" dirty="0">
                    <a:latin typeface="Times New Roman" panose="02020603050405020304" pitchFamily="18" charset="0"/>
                    <a:cs typeface="Times New Roman" panose="02020603050405020304" pitchFamily="18" charset="0"/>
                  </a:rPr>
                  <a:t>We developed a semi-analytical framework for heterogeneous aquifer correlating the aquifer parameters with the BTC.</a:t>
                </a:r>
              </a:p>
              <a:p>
                <a:pPr algn="just">
                  <a:lnSpc>
                    <a:spcPct val="150000"/>
                  </a:lnSpc>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analysis shows how the heterogeneity and the pore scale dynamics  have a significant impact on the BTC.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PS processes have an indirect effect on the solute spreading: due to the PS dynamics the particles experience more formations.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tail of the BTC depends on the particles that are trapped on the low hydraulic conductivity formations.</a:t>
                </a:r>
              </a:p>
              <a:p>
                <a:pPr algn="just"/>
                <a:r>
                  <a:rPr lang="en-US" dirty="0">
                    <a:latin typeface="Times New Roman" panose="02020603050405020304" pitchFamily="18" charset="0"/>
                    <a:cs typeface="Times New Roman" panose="02020603050405020304" pitchFamily="18" charset="0"/>
                  </a:rPr>
                  <a:t>The solute mass pertaining to the tail of the BTC is proportional to the test duration and to the </a:t>
                </a:r>
              </a:p>
              <a:p>
                <a:pPr algn="just"/>
                <a:r>
                  <a:rPr lang="en-US" dirty="0">
                    <a:latin typeface="Times New Roman" panose="02020603050405020304" pitchFamily="18" charset="0"/>
                    <a:cs typeface="Times New Roman" panose="02020603050405020304" pitchFamily="18" charset="0"/>
                  </a:rPr>
                  <a:t>log-conductivity variance  and inversely proportional to </a:t>
                </a:r>
                <a14:m>
                  <m:oMath xmlns:m="http://schemas.openxmlformats.org/officeDocument/2006/math">
                    <m:r>
                      <a:rPr lang="it-IT" b="0" i="1" dirty="0">
                        <a:latin typeface="Cambria Math" panose="02040503050406030204" pitchFamily="18" charset="0"/>
                        <a:cs typeface="Times New Roman" panose="02020603050405020304" pitchFamily="18" charset="0"/>
                      </a:rPr>
                      <m:t>𝑃𝑒</m:t>
                    </m:r>
                  </m:oMath>
                </a14:m>
                <a:r>
                  <a:rPr lang="en-US" dirty="0">
                    <a:latin typeface="Times New Roman" panose="02020603050405020304" pitchFamily="18" charset="0"/>
                    <a:cs typeface="Times New Roman" panose="02020603050405020304" pitchFamily="18" charset="0"/>
                  </a:rPr>
                  <a:t>. </a:t>
                </a:r>
              </a:p>
            </p:txBody>
          </p:sp>
        </mc:Choice>
        <mc:Fallback xmlns="">
          <p:sp>
            <p:nvSpPr>
              <p:cNvPr id="2" name="Rettangolo 1">
                <a:extLst>
                  <a:ext uri="{FF2B5EF4-FFF2-40B4-BE49-F238E27FC236}">
                    <a16:creationId xmlns:a16="http://schemas.microsoft.com/office/drawing/2014/main" id="{CAD54A6A-9D3F-4990-BF4F-1204E09C94C5}"/>
                  </a:ext>
                </a:extLst>
              </p:cNvPr>
              <p:cNvSpPr>
                <a:spLocks noRot="1" noChangeAspect="1" noMove="1" noResize="1" noEditPoints="1" noAdjustHandles="1" noChangeArrowheads="1" noChangeShapeType="1" noTextEdit="1"/>
              </p:cNvSpPr>
              <p:nvPr/>
            </p:nvSpPr>
            <p:spPr>
              <a:xfrm>
                <a:off x="1580638" y="956662"/>
                <a:ext cx="10002779" cy="4247317"/>
              </a:xfrm>
              <a:prstGeom prst="rect">
                <a:avLst/>
              </a:prstGeom>
              <a:blipFill>
                <a:blip r:embed="rId5"/>
                <a:stretch>
                  <a:fillRect l="-488" r="-548" b="-1291"/>
                </a:stretch>
              </a:blipFill>
            </p:spPr>
            <p:txBody>
              <a:bodyPr/>
              <a:lstStyle/>
              <a:p>
                <a:r>
                  <a:rPr lang="it-IT">
                    <a:noFill/>
                  </a:rPr>
                  <a:t> </a:t>
                </a:r>
              </a:p>
            </p:txBody>
          </p:sp>
        </mc:Fallback>
      </mc:AlternateContent>
      <p:sp>
        <p:nvSpPr>
          <p:cNvPr id="21" name="Freccia a destra 20">
            <a:extLst>
              <a:ext uri="{FF2B5EF4-FFF2-40B4-BE49-F238E27FC236}">
                <a16:creationId xmlns:a16="http://schemas.microsoft.com/office/drawing/2014/main" id="{48FD4F83-70A4-45C6-9901-570553EE5587}"/>
              </a:ext>
            </a:extLst>
          </p:cNvPr>
          <p:cNvSpPr/>
          <p:nvPr/>
        </p:nvSpPr>
        <p:spPr>
          <a:xfrm>
            <a:off x="1142281" y="2644494"/>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a:extLst>
              <a:ext uri="{FF2B5EF4-FFF2-40B4-BE49-F238E27FC236}">
                <a16:creationId xmlns:a16="http://schemas.microsoft.com/office/drawing/2014/main" id="{48FD4F83-70A4-45C6-9901-570553EE5587}"/>
              </a:ext>
            </a:extLst>
          </p:cNvPr>
          <p:cNvSpPr/>
          <p:nvPr/>
        </p:nvSpPr>
        <p:spPr>
          <a:xfrm>
            <a:off x="1142281" y="3471504"/>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a16="http://schemas.microsoft.com/office/drawing/2014/main" id="{48FD4F83-70A4-45C6-9901-570553EE5587}"/>
              </a:ext>
            </a:extLst>
          </p:cNvPr>
          <p:cNvSpPr/>
          <p:nvPr/>
        </p:nvSpPr>
        <p:spPr>
          <a:xfrm>
            <a:off x="1136568" y="4268732"/>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Picture 6" descr="C:\Users\Valentina  Lombardi\Desktop\banbig.jpg">
            <a:extLst>
              <a:ext uri="{FF2B5EF4-FFF2-40B4-BE49-F238E27FC236}">
                <a16:creationId xmlns:a16="http://schemas.microsoft.com/office/drawing/2014/main" id="{65C7BFD8-BA93-468D-8702-710074EB1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ttangolo 25">
            <a:extLst>
              <a:ext uri="{FF2B5EF4-FFF2-40B4-BE49-F238E27FC236}">
                <a16:creationId xmlns:a16="http://schemas.microsoft.com/office/drawing/2014/main" id="{BF58618C-7293-4707-BEB6-CE1B8F76960A}"/>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34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28CF2DF-82E8-4D8C-B8FC-5BA877A61672}"/>
              </a:ext>
            </a:extLst>
          </p:cNvPr>
          <p:cNvPicPr>
            <a:picLocks noChangeAspect="1"/>
          </p:cNvPicPr>
          <p:nvPr/>
        </p:nvPicPr>
        <p:blipFill>
          <a:blip r:embed="rId2"/>
          <a:stretch>
            <a:fillRect/>
          </a:stretch>
        </p:blipFill>
        <p:spPr>
          <a:xfrm>
            <a:off x="0" y="0"/>
            <a:ext cx="2160814" cy="6858000"/>
          </a:xfrm>
          <a:prstGeom prst="rect">
            <a:avLst/>
          </a:prstGeom>
        </p:spPr>
      </p:pic>
      <p:pic>
        <p:nvPicPr>
          <p:cNvPr id="7" name="Immagine 6">
            <a:extLst>
              <a:ext uri="{FF2B5EF4-FFF2-40B4-BE49-F238E27FC236}">
                <a16:creationId xmlns:a16="http://schemas.microsoft.com/office/drawing/2014/main" id="{D6672C5D-D9E7-4AEA-A71B-BD8AF1A3B4B3}"/>
              </a:ext>
            </a:extLst>
          </p:cNvPr>
          <p:cNvPicPr>
            <a:picLocks noChangeAspect="1"/>
          </p:cNvPicPr>
          <p:nvPr/>
        </p:nvPicPr>
        <p:blipFill>
          <a:blip r:embed="rId2"/>
          <a:stretch>
            <a:fillRect/>
          </a:stretch>
        </p:blipFill>
        <p:spPr>
          <a:xfrm rot="10800000">
            <a:off x="10031186" y="0"/>
            <a:ext cx="2160814" cy="6858000"/>
          </a:xfrm>
          <a:prstGeom prst="rect">
            <a:avLst/>
          </a:prstGeom>
        </p:spPr>
      </p:pic>
      <p:sp>
        <p:nvSpPr>
          <p:cNvPr id="9" name="CasellaDiTesto 8">
            <a:extLst>
              <a:ext uri="{FF2B5EF4-FFF2-40B4-BE49-F238E27FC236}">
                <a16:creationId xmlns:a16="http://schemas.microsoft.com/office/drawing/2014/main" id="{16C833C3-6428-449E-9A0E-A42E22FC9F50}"/>
              </a:ext>
            </a:extLst>
          </p:cNvPr>
          <p:cNvSpPr txBox="1"/>
          <p:nvPr/>
        </p:nvSpPr>
        <p:spPr>
          <a:xfrm>
            <a:off x="0" y="1416262"/>
            <a:ext cx="12192000" cy="827021"/>
          </a:xfrm>
          <a:prstGeom prst="rect">
            <a:avLst/>
          </a:prstGeom>
          <a:noFill/>
        </p:spPr>
        <p:txBody>
          <a:bodyPr wrap="square" rtlCol="0">
            <a:spAutoFit/>
          </a:bodyPr>
          <a:lstStyle/>
          <a:p>
            <a:pPr algn="ctr">
              <a:lnSpc>
                <a:spcPct val="150000"/>
              </a:lnSpc>
            </a:pPr>
            <a:r>
              <a:rPr lang="it-IT" sz="3600" b="1" u="sng" dirty="0">
                <a:solidFill>
                  <a:schemeClr val="tx1">
                    <a:lumMod val="75000"/>
                    <a:lumOff val="25000"/>
                  </a:schemeClr>
                </a:solidFill>
                <a:latin typeface="Algerian" panose="04020705040A02060702" pitchFamily="82" charset="0"/>
                <a:cs typeface="Times New Roman" panose="02020603050405020304" pitchFamily="18" charset="0"/>
              </a:rPr>
              <a:t>Thanks for your attention </a:t>
            </a:r>
          </a:p>
        </p:txBody>
      </p:sp>
      <p:pic>
        <p:nvPicPr>
          <p:cNvPr id="10" name="Immagine 9">
            <a:extLst>
              <a:ext uri="{FF2B5EF4-FFF2-40B4-BE49-F238E27FC236}">
                <a16:creationId xmlns:a16="http://schemas.microsoft.com/office/drawing/2014/main" id="{59A47943-0C4D-4614-9A9E-2CEB9BC75C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DA9521E1-ECCE-4390-965A-5D2D802140E5}"/>
              </a:ext>
            </a:extLst>
          </p:cNvPr>
          <p:cNvSpPr txBox="1"/>
          <p:nvPr/>
        </p:nvSpPr>
        <p:spPr>
          <a:xfrm>
            <a:off x="4940697" y="6046437"/>
            <a:ext cx="2448106" cy="369332"/>
          </a:xfrm>
          <a:prstGeom prst="rect">
            <a:avLst/>
          </a:prstGeom>
          <a:noFill/>
        </p:spPr>
        <p:txBody>
          <a:bodyPr wrap="none" rtlCol="0">
            <a:spAutoFit/>
          </a:bodyPr>
          <a:lstStyle/>
          <a:p>
            <a:r>
              <a:rPr lang="it-IT" dirty="0">
                <a:latin typeface="Times New Roman" panose="02020603050405020304" pitchFamily="18" charset="0"/>
                <a:ea typeface="Roboto Slab" panose="020B0604020202020204" charset="0"/>
                <a:cs typeface="Times New Roman" panose="02020603050405020304" pitchFamily="18" charset="0"/>
              </a:rPr>
              <a:t>Start from the </a:t>
            </a:r>
            <a:r>
              <a:rPr lang="en-US" dirty="0">
                <a:latin typeface="Times New Roman" panose="02020603050405020304" pitchFamily="18" charset="0"/>
                <a:ea typeface="Roboto Slab" panose="020B0604020202020204" charset="0"/>
                <a:cs typeface="Times New Roman" panose="02020603050405020304" pitchFamily="18" charset="0"/>
              </a:rPr>
              <a:t>beginning</a:t>
            </a:r>
          </a:p>
        </p:txBody>
      </p:sp>
      <p:pic>
        <p:nvPicPr>
          <p:cNvPr id="13" name="Immagine 12">
            <a:hlinkClick r:id="rId4" action="ppaction://hlinksldjump"/>
            <a:extLst>
              <a:ext uri="{FF2B5EF4-FFF2-40B4-BE49-F238E27FC236}">
                <a16:creationId xmlns:a16="http://schemas.microsoft.com/office/drawing/2014/main" id="{FA4BB185-AAD0-4DF7-AACA-ABF1E51386A0}"/>
              </a:ext>
            </a:extLst>
          </p:cNvPr>
          <p:cNvPicPr>
            <a:picLocks noChangeAspect="1"/>
          </p:cNvPicPr>
          <p:nvPr/>
        </p:nvPicPr>
        <p:blipFill>
          <a:blip r:embed="rId5"/>
          <a:stretch>
            <a:fillRect/>
          </a:stretch>
        </p:blipFill>
        <p:spPr>
          <a:xfrm>
            <a:off x="5745379" y="5203370"/>
            <a:ext cx="838743" cy="843067"/>
          </a:xfrm>
          <a:prstGeom prst="rect">
            <a:avLst/>
          </a:prstGeom>
        </p:spPr>
      </p:pic>
      <p:sp>
        <p:nvSpPr>
          <p:cNvPr id="14" name="CasellaDiTesto 13">
            <a:extLst>
              <a:ext uri="{FF2B5EF4-FFF2-40B4-BE49-F238E27FC236}">
                <a16:creationId xmlns:a16="http://schemas.microsoft.com/office/drawing/2014/main" id="{2065CFA5-FA7E-419A-A5AD-326373E8D5EE}"/>
              </a:ext>
            </a:extLst>
          </p:cNvPr>
          <p:cNvSpPr txBox="1"/>
          <p:nvPr/>
        </p:nvSpPr>
        <p:spPr>
          <a:xfrm>
            <a:off x="4601943" y="3987385"/>
            <a:ext cx="3103735" cy="687881"/>
          </a:xfrm>
          <a:prstGeom prst="rect">
            <a:avLst/>
          </a:prstGeom>
          <a:noFill/>
        </p:spPr>
        <p:txBody>
          <a:bodyPr wrap="none" rtlCol="0">
            <a:spAutoFit/>
          </a:bodyPr>
          <a:lstStyle/>
          <a:p>
            <a:pPr marL="114300" lvl="0">
              <a:lnSpc>
                <a:spcPct val="115000"/>
              </a:lnSpc>
              <a:spcBef>
                <a:spcPts val="600"/>
              </a:spcBef>
              <a:buClr>
                <a:srgbClr val="A6D683"/>
              </a:buClr>
              <a:buSzPts val="1800"/>
            </a:pPr>
            <a:r>
              <a:rPr lang="it-IT" altLang="it-IT" dirty="0">
                <a:solidFill>
                  <a:prstClr val="black"/>
                </a:solidFill>
                <a:latin typeface="Times New Roman" panose="02020603050405020304" pitchFamily="18" charset="0"/>
                <a:cs typeface="Times New Roman" panose="02020603050405020304" pitchFamily="18" charset="0"/>
                <a:sym typeface="Chivo"/>
                <a:hlinkClick r:id="rId6"/>
              </a:rPr>
              <a:t>mariarita.maggi@uniroma3.it</a:t>
            </a:r>
            <a:endParaRPr lang="it-IT" altLang="it-IT" dirty="0">
              <a:solidFill>
                <a:prstClr val="black"/>
              </a:solidFill>
              <a:latin typeface="Times New Roman" panose="02020603050405020304" pitchFamily="18" charset="0"/>
              <a:cs typeface="Times New Roman" panose="02020603050405020304" pitchFamily="18" charset="0"/>
              <a:sym typeface="Chivo"/>
            </a:endParaRPr>
          </a:p>
          <a:p>
            <a:endParaRPr lang="it-IT" dirty="0"/>
          </a:p>
        </p:txBody>
      </p:sp>
      <p:sp>
        <p:nvSpPr>
          <p:cNvPr id="15" name="CasellaDiTesto 14">
            <a:extLst>
              <a:ext uri="{FF2B5EF4-FFF2-40B4-BE49-F238E27FC236}">
                <a16:creationId xmlns:a16="http://schemas.microsoft.com/office/drawing/2014/main" id="{A15BDE77-EEC7-49AA-80D7-45BB58149B68}"/>
              </a:ext>
            </a:extLst>
          </p:cNvPr>
          <p:cNvSpPr txBox="1"/>
          <p:nvPr/>
        </p:nvSpPr>
        <p:spPr>
          <a:xfrm>
            <a:off x="3797107" y="3023448"/>
            <a:ext cx="4735286" cy="646331"/>
          </a:xfrm>
          <a:prstGeom prst="rect">
            <a:avLst/>
          </a:prstGeom>
          <a:noFill/>
        </p:spPr>
        <p:txBody>
          <a:bodyPr wrap="square" rtlCol="0">
            <a:spAutoFit/>
          </a:bodyPr>
          <a:lstStyle/>
          <a:p>
            <a:pPr algn="ctr"/>
            <a:r>
              <a:rPr lang="it-IT" dirty="0" err="1">
                <a:latin typeface="Times New Roman" panose="02020603050405020304" pitchFamily="18" charset="0"/>
                <a:cs typeface="Times New Roman" panose="02020603050405020304" pitchFamily="18" charset="0"/>
              </a:rPr>
              <a:t>If</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you</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have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any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questions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please</a:t>
            </a:r>
            <a:r>
              <a:rPr lang="it-IT" dirty="0">
                <a:latin typeface="Times New Roman" panose="02020603050405020304" pitchFamily="18" charset="0"/>
                <a:cs typeface="Times New Roman" panose="02020603050405020304" pitchFamily="18" charset="0"/>
              </a:rPr>
              <a:t> do </a:t>
            </a:r>
            <a:r>
              <a:rPr lang="it-IT" dirty="0" err="1">
                <a:latin typeface="Times New Roman" panose="02020603050405020304" pitchFamily="18" charset="0"/>
                <a:cs typeface="Times New Roman" panose="02020603050405020304" pitchFamily="18" charset="0"/>
              </a:rPr>
              <a:t>not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hesitate</a:t>
            </a:r>
            <a:r>
              <a:rPr lang="it-IT" dirty="0">
                <a:latin typeface="Times New Roman" panose="02020603050405020304" pitchFamily="18" charset="0"/>
                <a:cs typeface="Times New Roman" panose="02020603050405020304" pitchFamily="18" charset="0"/>
              </a:rPr>
              <a:t> to </a:t>
            </a:r>
            <a:r>
              <a:rPr lang="it-IT" dirty="0" err="1">
                <a:latin typeface="Times New Roman" panose="02020603050405020304" pitchFamily="18" charset="0"/>
                <a:cs typeface="Times New Roman" panose="02020603050405020304" pitchFamily="18" charset="0"/>
              </a:rPr>
              <a:t>contact</a:t>
            </a:r>
            <a:r>
              <a:rPr lang="it-IT" dirty="0">
                <a:latin typeface="Times New Roman" panose="02020603050405020304" pitchFamily="18" charset="0"/>
                <a:cs typeface="Times New Roman" panose="02020603050405020304" pitchFamily="18" charset="0"/>
              </a:rPr>
              <a:t> me </a:t>
            </a:r>
            <a:r>
              <a:rPr lang="it-IT" dirty="0" err="1">
                <a:latin typeface="Times New Roman" panose="02020603050405020304" pitchFamily="18" charset="0"/>
                <a:cs typeface="Times New Roman" panose="02020603050405020304" pitchFamily="18" charset="0"/>
              </a:rPr>
              <a:t>at</a:t>
            </a:r>
            <a:r>
              <a:rPr lang="it-IT" dirty="0">
                <a:latin typeface="Times New Roman" panose="02020603050405020304" pitchFamily="18" charset="0"/>
                <a:cs typeface="Times New Roman" panose="02020603050405020304" pitchFamily="18" charset="0"/>
              </a:rPr>
              <a:t>: </a:t>
            </a:r>
          </a:p>
        </p:txBody>
      </p:sp>
      <p:pic>
        <p:nvPicPr>
          <p:cNvPr id="12" name="Picture 6" descr="C:\Users\Valentina  Lombardi\Desktop\banbig.jpg">
            <a:extLst>
              <a:ext uri="{FF2B5EF4-FFF2-40B4-BE49-F238E27FC236}">
                <a16:creationId xmlns:a16="http://schemas.microsoft.com/office/drawing/2014/main" id="{EA626360-4988-4AB2-8016-AA0F915C78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ttangolo 16">
            <a:extLst>
              <a:ext uri="{FF2B5EF4-FFF2-40B4-BE49-F238E27FC236}">
                <a16:creationId xmlns:a16="http://schemas.microsoft.com/office/drawing/2014/main" id="{3BE86078-3FFC-4AC6-8634-5EC20B24BE9A}"/>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012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5A66D640-3891-403C-B7B5-8C3F3B1E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681" y="3273924"/>
            <a:ext cx="3272962" cy="2226081"/>
          </a:xfrm>
          <a:prstGeom prst="rect">
            <a:avLst/>
          </a:prstGeom>
        </p:spPr>
      </p:pic>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66166"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5595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4" name="CasellaDiTesto 13">
            <a:extLst>
              <a:ext uri="{FF2B5EF4-FFF2-40B4-BE49-F238E27FC236}">
                <a16:creationId xmlns:a16="http://schemas.microsoft.com/office/drawing/2014/main" id="{6B08D802-29E6-45DC-9E70-9C2E883735BB}"/>
              </a:ext>
            </a:extLst>
          </p:cNvPr>
          <p:cNvSpPr txBox="1"/>
          <p:nvPr/>
        </p:nvSpPr>
        <p:spPr>
          <a:xfrm>
            <a:off x="-1573" y="-113840"/>
            <a:ext cx="12258165"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Single </a:t>
            </a:r>
            <a:r>
              <a:rPr lang="it-IT" sz="3200" b="1" u="sng" dirty="0" err="1">
                <a:latin typeface="EuroRoman" panose="00000400000000000000" pitchFamily="2" charset="2"/>
                <a:cs typeface="Times New Roman" panose="02020603050405020304" pitchFamily="18" charset="0"/>
              </a:rPr>
              <a:t>Well</a:t>
            </a:r>
            <a:r>
              <a:rPr lang="it-IT" sz="3200" b="1" u="sng" dirty="0">
                <a:latin typeface="EuroRoman" panose="00000400000000000000" pitchFamily="2" charset="2"/>
                <a:cs typeface="Times New Roman" panose="02020603050405020304" pitchFamily="18" charset="0"/>
              </a:rPr>
              <a:t> </a:t>
            </a:r>
            <a:r>
              <a:rPr lang="it-IT" sz="3200" b="1" u="sng" dirty="0" err="1">
                <a:latin typeface="EuroRoman" panose="00000400000000000000" pitchFamily="2" charset="2"/>
                <a:cs typeface="Times New Roman" panose="02020603050405020304" pitchFamily="18" charset="0"/>
              </a:rPr>
              <a:t>Push</a:t>
            </a:r>
            <a:r>
              <a:rPr lang="it-IT" sz="3200" b="1" u="sng" dirty="0">
                <a:latin typeface="EuroRoman" panose="00000400000000000000" pitchFamily="2" charset="2"/>
                <a:cs typeface="Times New Roman" panose="02020603050405020304" pitchFamily="18" charset="0"/>
              </a:rPr>
              <a:t>-Pull (SWPP)</a:t>
            </a:r>
          </a:p>
        </p:txBody>
      </p:sp>
      <p:pic>
        <p:nvPicPr>
          <p:cNvPr id="15" name="Immagine 14">
            <a:hlinkClick r:id="rId4" action="ppaction://hlinksldjump"/>
            <a:extLst>
              <a:ext uri="{FF2B5EF4-FFF2-40B4-BE49-F238E27FC236}">
                <a16:creationId xmlns:a16="http://schemas.microsoft.com/office/drawing/2014/main" id="{5181C4E5-EE6D-4C8D-B312-BAAD4A1C32FA}"/>
              </a:ext>
            </a:extLst>
          </p:cNvPr>
          <p:cNvPicPr>
            <a:picLocks noChangeAspect="1"/>
          </p:cNvPicPr>
          <p:nvPr/>
        </p:nvPicPr>
        <p:blipFill>
          <a:blip r:embed="rId5"/>
          <a:stretch>
            <a:fillRect/>
          </a:stretch>
        </p:blipFill>
        <p:spPr>
          <a:xfrm>
            <a:off x="11220813" y="6400981"/>
            <a:ext cx="418790" cy="420949"/>
          </a:xfrm>
          <a:prstGeom prst="rect">
            <a:avLst/>
          </a:prstGeom>
        </p:spPr>
      </p:pic>
      <p:grpSp>
        <p:nvGrpSpPr>
          <p:cNvPr id="17" name="Gruppo 16">
            <a:extLst>
              <a:ext uri="{FF2B5EF4-FFF2-40B4-BE49-F238E27FC236}">
                <a16:creationId xmlns:a16="http://schemas.microsoft.com/office/drawing/2014/main" id="{A56516B4-07CE-4D91-BA1E-9D387FC50845}"/>
              </a:ext>
            </a:extLst>
          </p:cNvPr>
          <p:cNvGrpSpPr/>
          <p:nvPr/>
        </p:nvGrpSpPr>
        <p:grpSpPr>
          <a:xfrm>
            <a:off x="11583417" y="6410486"/>
            <a:ext cx="673175" cy="455987"/>
            <a:chOff x="8497936" y="4796394"/>
            <a:chExt cx="612290" cy="323514"/>
          </a:xfrm>
        </p:grpSpPr>
        <p:sp>
          <p:nvSpPr>
            <p:cNvPr id="18" name="Freccia a destra 17">
              <a:hlinkClick r:id="" action="ppaction://hlinkshowjump?jump=nextslide"/>
              <a:extLst>
                <a:ext uri="{FF2B5EF4-FFF2-40B4-BE49-F238E27FC236}">
                  <a16:creationId xmlns:a16="http://schemas.microsoft.com/office/drawing/2014/main" id="{6FA0F608-2527-4444-9142-BB54053DFAE5}"/>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nextslide"/>
              <a:extLst>
                <a:ext uri="{FF2B5EF4-FFF2-40B4-BE49-F238E27FC236}">
                  <a16:creationId xmlns:a16="http://schemas.microsoft.com/office/drawing/2014/main" id="{D0A735AC-77E6-4BCC-B540-069E5BEB1387}"/>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20" name="Gruppo 19">
            <a:extLst>
              <a:ext uri="{FF2B5EF4-FFF2-40B4-BE49-F238E27FC236}">
                <a16:creationId xmlns:a16="http://schemas.microsoft.com/office/drawing/2014/main" id="{98DCF856-31DE-4911-B057-6224F3316401}"/>
              </a:ext>
            </a:extLst>
          </p:cNvPr>
          <p:cNvGrpSpPr/>
          <p:nvPr/>
        </p:nvGrpSpPr>
        <p:grpSpPr>
          <a:xfrm>
            <a:off x="10676870" y="6389628"/>
            <a:ext cx="638651" cy="443653"/>
            <a:chOff x="408235" y="4796650"/>
            <a:chExt cx="564635" cy="314568"/>
          </a:xfrm>
        </p:grpSpPr>
        <p:sp>
          <p:nvSpPr>
            <p:cNvPr id="21" name="Freccia a destra 20">
              <a:hlinkClick r:id="" action="ppaction://hlinkshowjump?jump=previousslide"/>
              <a:extLst>
                <a:ext uri="{FF2B5EF4-FFF2-40B4-BE49-F238E27FC236}">
                  <a16:creationId xmlns:a16="http://schemas.microsoft.com/office/drawing/2014/main" id="{78D818F1-8E3B-4DC6-B165-EAA2F10C5087}"/>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hlinkClick r:id="" action="ppaction://hlinkshowjump?jump=previousslide"/>
              <a:extLst>
                <a:ext uri="{FF2B5EF4-FFF2-40B4-BE49-F238E27FC236}">
                  <a16:creationId xmlns:a16="http://schemas.microsoft.com/office/drawing/2014/main" id="{425345F8-DCA7-4E54-B593-E1F7ADE2FE58}"/>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sp>
        <p:nvSpPr>
          <p:cNvPr id="30" name="CasellaDiTesto 29">
            <a:extLst>
              <a:ext uri="{FF2B5EF4-FFF2-40B4-BE49-F238E27FC236}">
                <a16:creationId xmlns:a16="http://schemas.microsoft.com/office/drawing/2014/main" id="{0086594E-D157-442E-9AB7-E4D067A39A7A}"/>
              </a:ext>
            </a:extLst>
          </p:cNvPr>
          <p:cNvSpPr txBox="1"/>
          <p:nvPr/>
        </p:nvSpPr>
        <p:spPr>
          <a:xfrm>
            <a:off x="1793991" y="1673776"/>
            <a:ext cx="4566136" cy="1730345"/>
          </a:xfrm>
          <a:prstGeom prst="rect">
            <a:avLst/>
          </a:prstGeom>
          <a:noFill/>
        </p:spPr>
        <p:txBody>
          <a:bodyPr wrap="square" rtlCol="0">
            <a:spAutoFit/>
          </a:bodyPr>
          <a:lstStyle/>
          <a:p>
            <a:pPr algn="just">
              <a:lnSpc>
                <a:spcPct val="150000"/>
              </a:lnSpc>
            </a:pPr>
            <a:r>
              <a:rPr lang="en-US" sz="2000" b="1" i="1" u="sng" dirty="0">
                <a:latin typeface="Times New Roman" panose="02020603050405020304" pitchFamily="18" charset="0"/>
                <a:cs typeface="Times New Roman" panose="02020603050405020304" pitchFamily="18" charset="0"/>
              </a:rPr>
              <a:t>Push phase:</a:t>
            </a:r>
            <a:r>
              <a:rPr lang="en-US" b="1"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water marked with a tracer with given concentration is pumped into the well and then injected into the aquifer.</a:t>
            </a:r>
          </a:p>
          <a:p>
            <a:pPr>
              <a:lnSpc>
                <a:spcPct val="150000"/>
              </a:lnSpc>
            </a:pPr>
            <a:endParaRPr lang="en-US" sz="1700" dirty="0">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ADC75D30-6EF1-4F8E-9A91-CC0183F1F50B}"/>
              </a:ext>
            </a:extLst>
          </p:cNvPr>
          <p:cNvSpPr/>
          <p:nvPr/>
        </p:nvSpPr>
        <p:spPr>
          <a:xfrm>
            <a:off x="1578528" y="800204"/>
            <a:ext cx="10307682" cy="873572"/>
          </a:xfrm>
          <a:prstGeom prst="rect">
            <a:avLst/>
          </a:prstGeom>
        </p:spPr>
        <p:txBody>
          <a:bodyPr wrap="square">
            <a:spAutoFit/>
          </a:bodyPr>
          <a:lstStyle/>
          <a:p>
            <a:pPr algn="just">
              <a:lnSpc>
                <a:spcPct val="150000"/>
              </a:lnSpc>
            </a:pPr>
            <a:r>
              <a:rPr lang="it-IT" dirty="0">
                <a:latin typeface="Times New Roman" panose="02020603050405020304" pitchFamily="18" charset="0"/>
                <a:cs typeface="Times New Roman" panose="02020603050405020304" pitchFamily="18" charset="0"/>
              </a:rPr>
              <a:t>The single </a:t>
            </a:r>
            <a:r>
              <a:rPr lang="it-IT" dirty="0" err="1">
                <a:latin typeface="Times New Roman" panose="02020603050405020304" pitchFamily="18" charset="0"/>
                <a:cs typeface="Times New Roman" panose="02020603050405020304" pitchFamily="18" charset="0"/>
              </a:rPr>
              <a:t>well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push</a:t>
            </a:r>
            <a:r>
              <a:rPr lang="it-IT" dirty="0">
                <a:latin typeface="Times New Roman" panose="02020603050405020304" pitchFamily="18" charset="0"/>
                <a:cs typeface="Times New Roman" panose="02020603050405020304" pitchFamily="18" charset="0"/>
              </a:rPr>
              <a:t>-pull (SWPP) </a:t>
            </a:r>
            <a:r>
              <a:rPr lang="it-IT" dirty="0" err="1">
                <a:latin typeface="Times New Roman" panose="02020603050405020304" pitchFamily="18" charset="0"/>
                <a:cs typeface="Times New Roman" panose="02020603050405020304" pitchFamily="18" charset="0"/>
              </a:rPr>
              <a:t>tracer</a:t>
            </a:r>
            <a:r>
              <a:rPr lang="it-IT" dirty="0">
                <a:latin typeface="Times New Roman" panose="02020603050405020304" pitchFamily="18" charset="0"/>
                <a:cs typeface="Times New Roman" panose="02020603050405020304" pitchFamily="18" charset="0"/>
              </a:rPr>
              <a:t> test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a </a:t>
            </a:r>
            <a:r>
              <a:rPr lang="it-IT" dirty="0" err="1">
                <a:latin typeface="Times New Roman" panose="02020603050405020304" pitchFamily="18" charset="0"/>
                <a:cs typeface="Times New Roman" panose="02020603050405020304" pitchFamily="18" charset="0"/>
              </a:rPr>
              <a:t>widely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used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approach</a:t>
            </a:r>
            <a:r>
              <a:rPr lang="it-IT" dirty="0">
                <a:latin typeface="Times New Roman" panose="02020603050405020304" pitchFamily="18" charset="0"/>
                <a:cs typeface="Times New Roman" panose="02020603050405020304" pitchFamily="18" charset="0"/>
              </a:rPr>
              <a:t> to </a:t>
            </a:r>
            <a:r>
              <a:rPr lang="it-IT" dirty="0" err="1">
                <a:latin typeface="Times New Roman" panose="02020603050405020304" pitchFamily="18" charset="0"/>
                <a:cs typeface="Times New Roman" panose="02020603050405020304" pitchFamily="18" charset="0"/>
              </a:rPr>
              <a:t>define</a:t>
            </a:r>
            <a:r>
              <a:rPr lang="it-IT" dirty="0">
                <a:latin typeface="Times New Roman" panose="02020603050405020304" pitchFamily="18" charset="0"/>
                <a:cs typeface="Times New Roman" panose="02020603050405020304" pitchFamily="18" charset="0"/>
              </a:rPr>
              <a:t> the </a:t>
            </a:r>
            <a:r>
              <a:rPr lang="it-IT" dirty="0" err="1">
                <a:latin typeface="Times New Roman" panose="02020603050405020304" pitchFamily="18" charset="0"/>
                <a:cs typeface="Times New Roman" panose="02020603050405020304" pitchFamily="18" charset="0"/>
              </a:rPr>
              <a:t>aquifer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characteristics</a:t>
            </a:r>
            <a:r>
              <a:rPr lang="it-IT" dirty="0">
                <a:latin typeface="Times New Roman" panose="02020603050405020304" pitchFamily="18" charset="0"/>
                <a:cs typeface="Times New Roman" panose="02020603050405020304" pitchFamily="18" charset="0"/>
              </a:rPr>
              <a:t> in situ. </a:t>
            </a:r>
            <a:r>
              <a:rPr lang="en-US" dirty="0">
                <a:latin typeface="Times New Roman" panose="02020603050405020304" pitchFamily="18" charset="0"/>
                <a:cs typeface="Times New Roman" panose="02020603050405020304" pitchFamily="18" charset="0"/>
              </a:rPr>
              <a:t>The SWPP test consists of 2 phases:</a:t>
            </a:r>
          </a:p>
        </p:txBody>
      </p:sp>
      <p:sp>
        <p:nvSpPr>
          <p:cNvPr id="24" name="Freccia a destra 23">
            <a:extLst>
              <a:ext uri="{FF2B5EF4-FFF2-40B4-BE49-F238E27FC236}">
                <a16:creationId xmlns:a16="http://schemas.microsoft.com/office/drawing/2014/main" id="{13FD2B47-F555-476C-938C-FE420715A94E}"/>
              </a:ext>
            </a:extLst>
          </p:cNvPr>
          <p:cNvSpPr/>
          <p:nvPr/>
        </p:nvSpPr>
        <p:spPr>
          <a:xfrm>
            <a:off x="1250049" y="1840361"/>
            <a:ext cx="445567" cy="348526"/>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Freccia a destra 25">
            <a:extLst>
              <a:ext uri="{FF2B5EF4-FFF2-40B4-BE49-F238E27FC236}">
                <a16:creationId xmlns:a16="http://schemas.microsoft.com/office/drawing/2014/main" id="{D84E8D9D-D1E0-45CF-830A-A1772BAC5A16}"/>
              </a:ext>
            </a:extLst>
          </p:cNvPr>
          <p:cNvSpPr/>
          <p:nvPr/>
        </p:nvSpPr>
        <p:spPr>
          <a:xfrm>
            <a:off x="7004627" y="1840361"/>
            <a:ext cx="445567" cy="348526"/>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D2505AD6-4761-472C-BB35-5578D4BEA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890" y="3163885"/>
            <a:ext cx="3426582" cy="2336120"/>
          </a:xfrm>
          <a:prstGeom prst="rect">
            <a:avLst/>
          </a:prstGeom>
        </p:spPr>
      </p:pic>
      <p:sp>
        <p:nvSpPr>
          <p:cNvPr id="11" name="Rettangolo 10">
            <a:extLst>
              <a:ext uri="{FF2B5EF4-FFF2-40B4-BE49-F238E27FC236}">
                <a16:creationId xmlns:a16="http://schemas.microsoft.com/office/drawing/2014/main" id="{FCE5B7FB-56CF-4202-A97E-0C36A0133425}"/>
              </a:ext>
            </a:extLst>
          </p:cNvPr>
          <p:cNvSpPr/>
          <p:nvPr/>
        </p:nvSpPr>
        <p:spPr>
          <a:xfrm>
            <a:off x="7542753" y="1692315"/>
            <a:ext cx="4191000" cy="1335237"/>
          </a:xfrm>
          <a:prstGeom prst="rect">
            <a:avLst/>
          </a:prstGeom>
        </p:spPr>
        <p:txBody>
          <a:bodyPr wrap="square">
            <a:spAutoFit/>
          </a:bodyPr>
          <a:lstStyle/>
          <a:p>
            <a:pPr>
              <a:lnSpc>
                <a:spcPct val="150000"/>
              </a:lnSpc>
            </a:pPr>
            <a:r>
              <a:rPr lang="en-US" sz="2000" b="1" i="1" u="sng" dirty="0">
                <a:latin typeface="Times New Roman" panose="02020603050405020304" pitchFamily="18" charset="0"/>
                <a:cs typeface="Times New Roman" panose="02020603050405020304" pitchFamily="18" charset="0"/>
              </a:rPr>
              <a:t>Pull phase:</a:t>
            </a:r>
            <a:r>
              <a:rPr lang="en-US" sz="17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water is extracted from the well and the tracer concentration is continuously monitored.</a:t>
            </a:r>
          </a:p>
        </p:txBody>
      </p:sp>
      <p:sp>
        <p:nvSpPr>
          <p:cNvPr id="27" name="CasellaDiTesto 26">
            <a:extLst>
              <a:ext uri="{FF2B5EF4-FFF2-40B4-BE49-F238E27FC236}">
                <a16:creationId xmlns:a16="http://schemas.microsoft.com/office/drawing/2014/main" id="{53DCEA22-3EE3-48DB-B932-1694E3EC6841}"/>
              </a:ext>
            </a:extLst>
          </p:cNvPr>
          <p:cNvSpPr txBox="1"/>
          <p:nvPr/>
        </p:nvSpPr>
        <p:spPr>
          <a:xfrm flipH="1">
            <a:off x="3565070" y="4732122"/>
            <a:ext cx="214111" cy="369332"/>
          </a:xfrm>
          <a:prstGeom prst="rect">
            <a:avLst/>
          </a:prstGeom>
          <a:noFill/>
        </p:spPr>
        <p:txBody>
          <a:bodyPr wrap="square" rtlCol="0">
            <a:spAutoFit/>
          </a:bodyPr>
          <a:lstStyle/>
          <a:p>
            <a:r>
              <a:rPr lang="it-IT" i="1" dirty="0">
                <a:latin typeface="Times New Roman" panose="02020603050405020304" pitchFamily="18" charset="0"/>
                <a:cs typeface="Times New Roman" panose="02020603050405020304" pitchFamily="18" charset="0"/>
              </a:rPr>
              <a:t>z</a:t>
            </a:r>
          </a:p>
        </p:txBody>
      </p:sp>
      <p:sp>
        <p:nvSpPr>
          <p:cNvPr id="28" name="CasellaDiTesto 27">
            <a:extLst>
              <a:ext uri="{FF2B5EF4-FFF2-40B4-BE49-F238E27FC236}">
                <a16:creationId xmlns:a16="http://schemas.microsoft.com/office/drawing/2014/main" id="{DC88E4B7-7DA9-43CE-B842-902B74BA909D}"/>
              </a:ext>
            </a:extLst>
          </p:cNvPr>
          <p:cNvSpPr txBox="1"/>
          <p:nvPr/>
        </p:nvSpPr>
        <p:spPr>
          <a:xfrm>
            <a:off x="8596212" y="4787251"/>
            <a:ext cx="235950" cy="369628"/>
          </a:xfrm>
          <a:prstGeom prst="rect">
            <a:avLst/>
          </a:prstGeom>
          <a:noFill/>
        </p:spPr>
        <p:txBody>
          <a:bodyPr wrap="square" rtlCol="0">
            <a:spAutoFit/>
          </a:bodyPr>
          <a:lstStyle/>
          <a:p>
            <a:r>
              <a:rPr lang="it-IT" i="1" dirty="0">
                <a:latin typeface="Times New Roman" panose="02020603050405020304" pitchFamily="18" charset="0"/>
                <a:cs typeface="Times New Roman" panose="02020603050405020304" pitchFamily="18" charset="0"/>
              </a:rPr>
              <a:t>z</a:t>
            </a:r>
          </a:p>
        </p:txBody>
      </p:sp>
      <p:sp>
        <p:nvSpPr>
          <p:cNvPr id="29" name="CasellaDiTesto 28">
            <a:extLst>
              <a:ext uri="{FF2B5EF4-FFF2-40B4-BE49-F238E27FC236}">
                <a16:creationId xmlns:a16="http://schemas.microsoft.com/office/drawing/2014/main" id="{58221303-2FD3-43A1-A3DC-383C61BDB57F}"/>
              </a:ext>
            </a:extLst>
          </p:cNvPr>
          <p:cNvSpPr txBox="1"/>
          <p:nvPr/>
        </p:nvSpPr>
        <p:spPr>
          <a:xfrm>
            <a:off x="4140057" y="5237466"/>
            <a:ext cx="234579" cy="369332"/>
          </a:xfrm>
          <a:prstGeom prst="rect">
            <a:avLst/>
          </a:prstGeom>
          <a:noFill/>
        </p:spPr>
        <p:txBody>
          <a:bodyPr wrap="square" rtlCol="0">
            <a:spAutoFit/>
          </a:bodyPr>
          <a:lstStyle/>
          <a:p>
            <a:r>
              <a:rPr lang="it-IT" i="1" dirty="0">
                <a:latin typeface="Times New Roman" panose="02020603050405020304" pitchFamily="18" charset="0"/>
                <a:cs typeface="Times New Roman" panose="02020603050405020304" pitchFamily="18" charset="0"/>
              </a:rPr>
              <a:t>r</a:t>
            </a:r>
          </a:p>
        </p:txBody>
      </p:sp>
      <p:sp>
        <p:nvSpPr>
          <p:cNvPr id="31" name="CasellaDiTesto 30">
            <a:extLst>
              <a:ext uri="{FF2B5EF4-FFF2-40B4-BE49-F238E27FC236}">
                <a16:creationId xmlns:a16="http://schemas.microsoft.com/office/drawing/2014/main" id="{262D0E59-F032-486D-B2E9-231F0377F4A2}"/>
              </a:ext>
            </a:extLst>
          </p:cNvPr>
          <p:cNvSpPr txBox="1"/>
          <p:nvPr/>
        </p:nvSpPr>
        <p:spPr>
          <a:xfrm>
            <a:off x="9212080" y="5237466"/>
            <a:ext cx="234579" cy="369332"/>
          </a:xfrm>
          <a:prstGeom prst="rect">
            <a:avLst/>
          </a:prstGeom>
          <a:noFill/>
        </p:spPr>
        <p:txBody>
          <a:bodyPr wrap="square" rtlCol="0">
            <a:spAutoFit/>
          </a:bodyPr>
          <a:lstStyle/>
          <a:p>
            <a:r>
              <a:rPr lang="it-IT" i="1" dirty="0">
                <a:latin typeface="Times New Roman" panose="02020603050405020304" pitchFamily="18" charset="0"/>
                <a:cs typeface="Times New Roman" panose="02020603050405020304" pitchFamily="18" charset="0"/>
              </a:rPr>
              <a:t>r</a:t>
            </a:r>
          </a:p>
        </p:txBody>
      </p:sp>
      <p:sp>
        <p:nvSpPr>
          <p:cNvPr id="23" name="Triangolo isoscele 22">
            <a:extLst>
              <a:ext uri="{FF2B5EF4-FFF2-40B4-BE49-F238E27FC236}">
                <a16:creationId xmlns:a16="http://schemas.microsoft.com/office/drawing/2014/main" id="{7318E405-11F0-4C8A-9FDA-0E544E909453}"/>
              </a:ext>
            </a:extLst>
          </p:cNvPr>
          <p:cNvSpPr/>
          <p:nvPr/>
        </p:nvSpPr>
        <p:spPr>
          <a:xfrm rot="10800000">
            <a:off x="2389147" y="3680154"/>
            <a:ext cx="151338" cy="110462"/>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riangolo isoscele 31">
            <a:extLst>
              <a:ext uri="{FF2B5EF4-FFF2-40B4-BE49-F238E27FC236}">
                <a16:creationId xmlns:a16="http://schemas.microsoft.com/office/drawing/2014/main" id="{678D5387-5EBF-41FD-8319-917F44E0724B}"/>
              </a:ext>
            </a:extLst>
          </p:cNvPr>
          <p:cNvSpPr/>
          <p:nvPr/>
        </p:nvSpPr>
        <p:spPr>
          <a:xfrm rot="10800000">
            <a:off x="7465604" y="3854191"/>
            <a:ext cx="151338" cy="110462"/>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553593" y="5520913"/>
            <a:ext cx="9628579" cy="873572"/>
          </a:xfrm>
          <a:prstGeom prst="rect">
            <a:avLst/>
          </a:prstGeom>
        </p:spPr>
        <p:txBody>
          <a:bodyPr wrap="square">
            <a:spAutoFit/>
          </a:bodyPr>
          <a:lstStyle/>
          <a:p>
            <a:pPr algn="just">
              <a:lnSpc>
                <a:spcPct val="150000"/>
              </a:lnSpc>
            </a:pP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Indeed</a:t>
            </a:r>
            <a:r>
              <a:rPr lang="it-IT"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by the analysis breakthrough curves (BTCs) obtained in the pull phase is possible to estimate significant aquifer and transport parameters such as the dispersion, sorption or reaction coefficients. </a:t>
            </a:r>
          </a:p>
        </p:txBody>
      </p:sp>
      <p:pic>
        <p:nvPicPr>
          <p:cNvPr id="33" name="Picture 6" descr="C:\Users\Valentina  Lombardi\Desktop\banbig.jpg">
            <a:extLst>
              <a:ext uri="{FF2B5EF4-FFF2-40B4-BE49-F238E27FC236}">
                <a16:creationId xmlns:a16="http://schemas.microsoft.com/office/drawing/2014/main" id="{B113F408-B4AF-4A7A-8080-109A60086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4703" r="81290" b="12529"/>
          <a:stretch>
            <a:fillRect/>
          </a:stretch>
        </p:blipFill>
        <p:spPr bwMode="auto">
          <a:xfrm>
            <a:off x="127447" y="612462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ttangolo 33">
            <a:extLst>
              <a:ext uri="{FF2B5EF4-FFF2-40B4-BE49-F238E27FC236}">
                <a16:creationId xmlns:a16="http://schemas.microsoft.com/office/drawing/2014/main" id="{631DC70B-ED5F-4E34-B4BC-0B5BEB2846B6}"/>
              </a:ext>
            </a:extLst>
          </p:cNvPr>
          <p:cNvSpPr/>
          <p:nvPr/>
        </p:nvSpPr>
        <p:spPr>
          <a:xfrm>
            <a:off x="-1573" y="6689628"/>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47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66166"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5595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4" name="CasellaDiTesto 13">
            <a:extLst>
              <a:ext uri="{FF2B5EF4-FFF2-40B4-BE49-F238E27FC236}">
                <a16:creationId xmlns:a16="http://schemas.microsoft.com/office/drawing/2014/main" id="{6B08D802-29E6-45DC-9E70-9C2E883735BB}"/>
              </a:ext>
            </a:extLst>
          </p:cNvPr>
          <p:cNvSpPr txBox="1"/>
          <p:nvPr/>
        </p:nvSpPr>
        <p:spPr>
          <a:xfrm>
            <a:off x="-66166" y="0"/>
            <a:ext cx="12258165" cy="822597"/>
          </a:xfrm>
          <a:prstGeom prst="rect">
            <a:avLst/>
          </a:prstGeom>
          <a:noFill/>
        </p:spPr>
        <p:txBody>
          <a:bodyPr wrap="square" rtlCol="0">
            <a:spAutoFit/>
          </a:bodyPr>
          <a:lstStyle/>
          <a:p>
            <a:pPr algn="ctr">
              <a:lnSpc>
                <a:spcPct val="150000"/>
              </a:lnSpc>
            </a:pPr>
            <a:r>
              <a:rPr lang="it-IT" sz="3600" b="1" u="sng" dirty="0">
                <a:latin typeface="EuroRoman" panose="00000400000000000000" pitchFamily="2" charset="2"/>
                <a:cs typeface="Times New Roman" panose="02020603050405020304" pitchFamily="18" charset="0"/>
              </a:rPr>
              <a:t>Aims</a:t>
            </a:r>
          </a:p>
        </p:txBody>
      </p:sp>
      <p:pic>
        <p:nvPicPr>
          <p:cNvPr id="15" name="Immagine 14">
            <a:hlinkClick r:id="rId3" action="ppaction://hlinksldjump"/>
            <a:extLst>
              <a:ext uri="{FF2B5EF4-FFF2-40B4-BE49-F238E27FC236}">
                <a16:creationId xmlns:a16="http://schemas.microsoft.com/office/drawing/2014/main" id="{5181C4E5-EE6D-4C8D-B312-BAAD4A1C32FA}"/>
              </a:ext>
            </a:extLst>
          </p:cNvPr>
          <p:cNvPicPr>
            <a:picLocks noChangeAspect="1"/>
          </p:cNvPicPr>
          <p:nvPr/>
        </p:nvPicPr>
        <p:blipFill>
          <a:blip r:embed="rId4"/>
          <a:stretch>
            <a:fillRect/>
          </a:stretch>
        </p:blipFill>
        <p:spPr>
          <a:xfrm>
            <a:off x="10782632" y="6341666"/>
            <a:ext cx="513686" cy="516334"/>
          </a:xfrm>
          <a:prstGeom prst="rect">
            <a:avLst/>
          </a:prstGeom>
        </p:spPr>
      </p:pic>
      <p:grpSp>
        <p:nvGrpSpPr>
          <p:cNvPr id="17" name="Gruppo 16">
            <a:extLst>
              <a:ext uri="{FF2B5EF4-FFF2-40B4-BE49-F238E27FC236}">
                <a16:creationId xmlns:a16="http://schemas.microsoft.com/office/drawing/2014/main" id="{A56516B4-07CE-4D91-BA1E-9D387FC50845}"/>
              </a:ext>
            </a:extLst>
          </p:cNvPr>
          <p:cNvGrpSpPr/>
          <p:nvPr/>
        </p:nvGrpSpPr>
        <p:grpSpPr>
          <a:xfrm>
            <a:off x="11583417" y="6402013"/>
            <a:ext cx="673175" cy="455987"/>
            <a:chOff x="8497936" y="4796394"/>
            <a:chExt cx="612290" cy="323514"/>
          </a:xfrm>
        </p:grpSpPr>
        <p:sp>
          <p:nvSpPr>
            <p:cNvPr id="18" name="Freccia a destra 17">
              <a:hlinkClick r:id="" action="ppaction://hlinkshowjump?jump=nextslide"/>
              <a:extLst>
                <a:ext uri="{FF2B5EF4-FFF2-40B4-BE49-F238E27FC236}">
                  <a16:creationId xmlns:a16="http://schemas.microsoft.com/office/drawing/2014/main" id="{6FA0F608-2527-4444-9142-BB54053DFAE5}"/>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nextslide"/>
              <a:extLst>
                <a:ext uri="{FF2B5EF4-FFF2-40B4-BE49-F238E27FC236}">
                  <a16:creationId xmlns:a16="http://schemas.microsoft.com/office/drawing/2014/main" id="{D0A735AC-77E6-4BCC-B540-069E5BEB1387}"/>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20" name="Gruppo 19">
            <a:extLst>
              <a:ext uri="{FF2B5EF4-FFF2-40B4-BE49-F238E27FC236}">
                <a16:creationId xmlns:a16="http://schemas.microsoft.com/office/drawing/2014/main" id="{98DCF856-31DE-4911-B057-6224F3316401}"/>
              </a:ext>
            </a:extLst>
          </p:cNvPr>
          <p:cNvGrpSpPr/>
          <p:nvPr/>
        </p:nvGrpSpPr>
        <p:grpSpPr>
          <a:xfrm>
            <a:off x="9855536" y="6379309"/>
            <a:ext cx="655640" cy="443653"/>
            <a:chOff x="408235" y="4796650"/>
            <a:chExt cx="564635" cy="314568"/>
          </a:xfrm>
        </p:grpSpPr>
        <p:sp>
          <p:nvSpPr>
            <p:cNvPr id="21" name="Freccia a destra 20">
              <a:hlinkClick r:id="" action="ppaction://hlinkshowjump?jump=previousslide"/>
              <a:extLst>
                <a:ext uri="{FF2B5EF4-FFF2-40B4-BE49-F238E27FC236}">
                  <a16:creationId xmlns:a16="http://schemas.microsoft.com/office/drawing/2014/main" id="{78D818F1-8E3B-4DC6-B165-EAA2F10C5087}"/>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hlinkClick r:id="" action="ppaction://hlinkshowjump?jump=previousslide"/>
              <a:extLst>
                <a:ext uri="{FF2B5EF4-FFF2-40B4-BE49-F238E27FC236}">
                  <a16:creationId xmlns:a16="http://schemas.microsoft.com/office/drawing/2014/main" id="{425345F8-DCA7-4E54-B593-E1F7ADE2FE58}"/>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sp>
        <p:nvSpPr>
          <p:cNvPr id="2" name="Rettangolo 1">
            <a:extLst>
              <a:ext uri="{FF2B5EF4-FFF2-40B4-BE49-F238E27FC236}">
                <a16:creationId xmlns:a16="http://schemas.microsoft.com/office/drawing/2014/main" id="{ADC75D30-6EF1-4F8E-9A91-CC0183F1F50B}"/>
              </a:ext>
            </a:extLst>
          </p:cNvPr>
          <p:cNvSpPr/>
          <p:nvPr/>
        </p:nvSpPr>
        <p:spPr>
          <a:xfrm>
            <a:off x="1697497" y="1037907"/>
            <a:ext cx="9417345" cy="923330"/>
          </a:xfrm>
          <a:prstGeom prst="rect">
            <a:avLst/>
          </a:prstGeom>
        </p:spPr>
        <p:txBody>
          <a:bodyPr wrap="square">
            <a:spAutoFit/>
          </a:bodyPr>
          <a:lstStyle/>
          <a:p>
            <a:pPr algn="ctr">
              <a:lnSpc>
                <a:spcPct val="150000"/>
              </a:lnSpc>
            </a:pPr>
            <a:r>
              <a:rPr lang="en-US" dirty="0">
                <a:latin typeface="Times New Roman" panose="02020603050405020304" pitchFamily="18" charset="0"/>
                <a:cs typeface="Times New Roman" panose="02020603050405020304" pitchFamily="18" charset="0"/>
              </a:rPr>
              <a:t>Observed BTCs interpretation based on the ADE usually assumes an homogeneous media </a:t>
            </a:r>
          </a:p>
          <a:p>
            <a:pPr algn="ctr">
              <a:lnSpc>
                <a:spcPct val="150000"/>
              </a:lnSpc>
            </a:pPr>
            <a:r>
              <a:rPr lang="en-US" dirty="0">
                <a:latin typeface="Times New Roman" panose="02020603050405020304" pitchFamily="18" charset="0"/>
                <a:cs typeface="Times New Roman" panose="02020603050405020304" pitchFamily="18" charset="0"/>
              </a:rPr>
              <a:t>(e.g. </a:t>
            </a:r>
            <a:r>
              <a:rPr lang="en-US" i="1" dirty="0" err="1">
                <a:latin typeface="Times New Roman" panose="02020603050405020304" pitchFamily="18" charset="0"/>
                <a:cs typeface="Times New Roman" panose="02020603050405020304" pitchFamily="18" charset="0"/>
              </a:rPr>
              <a:t>Gelhar</a:t>
            </a:r>
            <a:r>
              <a:rPr lang="en-US" i="1" dirty="0">
                <a:latin typeface="Times New Roman" panose="02020603050405020304" pitchFamily="18" charset="0"/>
                <a:cs typeface="Times New Roman" panose="02020603050405020304" pitchFamily="18" charset="0"/>
              </a:rPr>
              <a:t> and Collins, 1971</a:t>
            </a:r>
            <a:r>
              <a:rPr lang="en-US" dirty="0">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p:txBody>
      </p:sp>
      <p:sp>
        <p:nvSpPr>
          <p:cNvPr id="28" name="Terminatore 27">
            <a:extLst>
              <a:ext uri="{FF2B5EF4-FFF2-40B4-BE49-F238E27FC236}">
                <a16:creationId xmlns:a16="http://schemas.microsoft.com/office/drawing/2014/main" id="{FCEB4B88-A6B0-4CCE-AE31-FE16BA1FC529}"/>
              </a:ext>
            </a:extLst>
          </p:cNvPr>
          <p:cNvSpPr/>
          <p:nvPr/>
        </p:nvSpPr>
        <p:spPr>
          <a:xfrm>
            <a:off x="2233890" y="2895819"/>
            <a:ext cx="8344557" cy="2952648"/>
          </a:xfrm>
          <a:prstGeom prst="flowChartTerminator">
            <a:avLst/>
          </a:prstGeom>
          <a:no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0086594E-D157-442E-9AB7-E4D067A39A7A}"/>
              </a:ext>
            </a:extLst>
          </p:cNvPr>
          <p:cNvSpPr txBox="1"/>
          <p:nvPr/>
        </p:nvSpPr>
        <p:spPr>
          <a:xfrm>
            <a:off x="3106435" y="3141293"/>
            <a:ext cx="6599468" cy="2461700"/>
          </a:xfrm>
          <a:prstGeom prst="rect">
            <a:avLst/>
          </a:prstGeom>
          <a:noFill/>
        </p:spPr>
        <p:txBody>
          <a:bodyPr wrap="square" rtlCol="0">
            <a:spAutoFit/>
          </a:bodyPr>
          <a:lstStyle/>
          <a:p>
            <a:pPr algn="ctr">
              <a:lnSpc>
                <a:spcPct val="150000"/>
              </a:lnSpc>
            </a:pPr>
            <a:r>
              <a:rPr lang="en-US" sz="2600" b="1" i="1" dirty="0">
                <a:latin typeface="Times New Roman" panose="02020603050405020304" pitchFamily="18" charset="0"/>
                <a:cs typeface="Times New Roman" panose="02020603050405020304" pitchFamily="18" charset="0"/>
              </a:rPr>
              <a:t>We propose a semi-analytical  </a:t>
            </a:r>
            <a:r>
              <a:rPr lang="en-US" sz="2600" b="1" i="1" u="sng" dirty="0">
                <a:latin typeface="Times New Roman" panose="02020603050405020304" pitchFamily="18" charset="0"/>
                <a:cs typeface="Times New Roman" panose="02020603050405020304" pitchFamily="18" charset="0"/>
              </a:rPr>
              <a:t>physically based Lagrangian procedure</a:t>
            </a:r>
            <a:r>
              <a:rPr lang="en-US" sz="2600" b="1" i="1" dirty="0">
                <a:latin typeface="Times New Roman" panose="02020603050405020304" pitchFamily="18" charset="0"/>
                <a:cs typeface="Times New Roman" panose="02020603050405020304" pitchFamily="18" charset="0"/>
              </a:rPr>
              <a:t> for the SWPP analysis, mimicking the transport processes taking place in </a:t>
            </a:r>
            <a:r>
              <a:rPr lang="en-US" sz="2600" b="1" i="1" u="sng" dirty="0">
                <a:latin typeface="Times New Roman" panose="02020603050405020304" pitchFamily="18" charset="0"/>
                <a:cs typeface="Times New Roman" panose="02020603050405020304" pitchFamily="18" charset="0"/>
              </a:rPr>
              <a:t>heterogeneous aquifer</a:t>
            </a:r>
            <a:r>
              <a:rPr lang="en-US" sz="2800" b="1" i="1" dirty="0">
                <a:latin typeface="Times New Roman" panose="02020603050405020304" pitchFamily="18" charset="0"/>
                <a:cs typeface="Times New Roman" panose="02020603050405020304" pitchFamily="18" charset="0"/>
              </a:rPr>
              <a:t>.</a:t>
            </a:r>
          </a:p>
        </p:txBody>
      </p:sp>
      <p:pic>
        <p:nvPicPr>
          <p:cNvPr id="24" name="Picture 6" descr="C:\Users\Valentina  Lombardi\Desktop\banbig.jpg">
            <a:extLst>
              <a:ext uri="{FF2B5EF4-FFF2-40B4-BE49-F238E27FC236}">
                <a16:creationId xmlns:a16="http://schemas.microsoft.com/office/drawing/2014/main" id="{B113F408-B4AF-4A7A-8080-109A60086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703" r="81290" b="12529"/>
          <a:stretch>
            <a:fillRect/>
          </a:stretch>
        </p:blipFill>
        <p:spPr bwMode="auto">
          <a:xfrm>
            <a:off x="219807" y="6109173"/>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ttangolo 22">
            <a:extLst>
              <a:ext uri="{FF2B5EF4-FFF2-40B4-BE49-F238E27FC236}">
                <a16:creationId xmlns:a16="http://schemas.microsoft.com/office/drawing/2014/main" id="{528309C2-52E4-47E1-ADC1-EA241BE0A2EE}"/>
              </a:ext>
            </a:extLst>
          </p:cNvPr>
          <p:cNvSpPr/>
          <p:nvPr/>
        </p:nvSpPr>
        <p:spPr>
          <a:xfrm>
            <a:off x="-18386" y="6673633"/>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90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Nastro perforato 56">
            <a:extLst>
              <a:ext uri="{FF2B5EF4-FFF2-40B4-BE49-F238E27FC236}">
                <a16:creationId xmlns:a16="http://schemas.microsoft.com/office/drawing/2014/main" id="{9F458627-882F-4448-A710-7B8093B04BC4}"/>
              </a:ext>
            </a:extLst>
          </p:cNvPr>
          <p:cNvSpPr/>
          <p:nvPr/>
        </p:nvSpPr>
        <p:spPr>
          <a:xfrm>
            <a:off x="2921857" y="4702872"/>
            <a:ext cx="1693183" cy="822598"/>
          </a:xfrm>
          <a:prstGeom prst="flowChartPunchedTape">
            <a:avLst/>
          </a:prstGeom>
          <a:gradFill>
            <a:gsLst>
              <a:gs pos="0">
                <a:schemeClr val="accent1">
                  <a:lumMod val="5000"/>
                  <a:lumOff val="95000"/>
                </a:schemeClr>
              </a:gs>
              <a:gs pos="55000">
                <a:schemeClr val="accent4">
                  <a:lumMod val="20000"/>
                  <a:lumOff val="80000"/>
                </a:schemeClr>
              </a:gs>
              <a:gs pos="75000">
                <a:schemeClr val="accent4">
                  <a:lumMod val="40000"/>
                  <a:lumOff val="60000"/>
                </a:schemeClr>
              </a:gs>
              <a:gs pos="100000">
                <a:schemeClr val="accent4">
                  <a:lumMod val="60000"/>
                  <a:lumOff val="4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6691"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6167" y="7531"/>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429F14C4-F547-4047-9F59-6CF296334623}"/>
              </a:ext>
            </a:extLst>
          </p:cNvPr>
          <p:cNvSpPr txBox="1"/>
          <p:nvPr/>
        </p:nvSpPr>
        <p:spPr>
          <a:xfrm>
            <a:off x="1071564" y="-95376"/>
            <a:ext cx="10511853" cy="822597"/>
          </a:xfrm>
          <a:prstGeom prst="rect">
            <a:avLst/>
          </a:prstGeom>
          <a:noFill/>
        </p:spPr>
        <p:txBody>
          <a:bodyPr wrap="square" rtlCol="0">
            <a:spAutoFit/>
          </a:bodyPr>
          <a:lstStyle/>
          <a:p>
            <a:pPr algn="ctr">
              <a:lnSpc>
                <a:spcPct val="150000"/>
              </a:lnSpc>
            </a:pPr>
            <a:r>
              <a:rPr lang="it-IT" sz="3600" b="1" u="sng" dirty="0">
                <a:latin typeface="EuroRoman" panose="00000400000000000000" pitchFamily="2" charset="2"/>
                <a:cs typeface="Times New Roman" panose="02020603050405020304" pitchFamily="18" charset="0"/>
              </a:rPr>
              <a:t>Model</a:t>
            </a:r>
          </a:p>
        </p:txBody>
      </p:sp>
      <p:pic>
        <p:nvPicPr>
          <p:cNvPr id="12" name="Immagine 11">
            <a:hlinkClick r:id="rId3" action="ppaction://hlinksldjump"/>
            <a:extLst>
              <a:ext uri="{FF2B5EF4-FFF2-40B4-BE49-F238E27FC236}">
                <a16:creationId xmlns:a16="http://schemas.microsoft.com/office/drawing/2014/main" id="{DC5B84F7-E4B9-43CD-B4AD-3C5521D04159}"/>
              </a:ext>
            </a:extLst>
          </p:cNvPr>
          <p:cNvPicPr>
            <a:picLocks noChangeAspect="1"/>
          </p:cNvPicPr>
          <p:nvPr/>
        </p:nvPicPr>
        <p:blipFill>
          <a:blip r:embed="rId4"/>
          <a:stretch>
            <a:fillRect/>
          </a:stretch>
        </p:blipFill>
        <p:spPr>
          <a:xfrm>
            <a:off x="10888742" y="6402013"/>
            <a:ext cx="461141" cy="463518"/>
          </a:xfrm>
          <a:prstGeom prst="rect">
            <a:avLst/>
          </a:prstGeom>
        </p:spPr>
      </p:pic>
      <p:grpSp>
        <p:nvGrpSpPr>
          <p:cNvPr id="14" name="Gruppo 13">
            <a:extLst>
              <a:ext uri="{FF2B5EF4-FFF2-40B4-BE49-F238E27FC236}">
                <a16:creationId xmlns:a16="http://schemas.microsoft.com/office/drawing/2014/main" id="{25A7AB03-6664-4867-8C9B-A8A048F8CA03}"/>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6341E316-86EB-4C21-8A3C-99D2184B9335}"/>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987C925D-FEE1-4939-866C-27DBC1D8B6F9}"/>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A208F1C-B629-4891-A084-040E6289E170}"/>
              </a:ext>
            </a:extLst>
          </p:cNvPr>
          <p:cNvGrpSpPr/>
          <p:nvPr/>
        </p:nvGrpSpPr>
        <p:grpSpPr>
          <a:xfrm>
            <a:off x="10014334" y="6402013"/>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AD61BDDB-BA6F-4CA7-B820-0B79B092B13B}"/>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AFC45977-CC67-4B28-BC1B-A782DA7379B1}"/>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grpSp>
        <p:nvGrpSpPr>
          <p:cNvPr id="60" name="Gruppo 59">
            <a:extLst>
              <a:ext uri="{FF2B5EF4-FFF2-40B4-BE49-F238E27FC236}">
                <a16:creationId xmlns:a16="http://schemas.microsoft.com/office/drawing/2014/main" id="{72A60B19-4968-4320-96B7-A9FDA2F9444B}"/>
              </a:ext>
            </a:extLst>
          </p:cNvPr>
          <p:cNvGrpSpPr/>
          <p:nvPr/>
        </p:nvGrpSpPr>
        <p:grpSpPr>
          <a:xfrm>
            <a:off x="1252716" y="820570"/>
            <a:ext cx="10660609" cy="3613957"/>
            <a:chOff x="987707" y="796735"/>
            <a:chExt cx="6851192" cy="2482598"/>
          </a:xfrm>
        </p:grpSpPr>
        <p:grpSp>
          <p:nvGrpSpPr>
            <p:cNvPr id="34" name="Gruppo 33">
              <a:extLst>
                <a:ext uri="{FF2B5EF4-FFF2-40B4-BE49-F238E27FC236}">
                  <a16:creationId xmlns:a16="http://schemas.microsoft.com/office/drawing/2014/main" id="{9AFF4D70-A07A-4C37-AA94-0426E83D3C97}"/>
                </a:ext>
              </a:extLst>
            </p:cNvPr>
            <p:cNvGrpSpPr/>
            <p:nvPr/>
          </p:nvGrpSpPr>
          <p:grpSpPr>
            <a:xfrm>
              <a:off x="987707" y="982796"/>
              <a:ext cx="6851192" cy="2296537"/>
              <a:chOff x="1016822" y="704109"/>
              <a:chExt cx="6851192" cy="2296537"/>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FD155CE1-DA21-4CA7-B13D-7A33DD4284AA}"/>
                      </a:ext>
                    </a:extLst>
                  </p:cNvPr>
                  <p:cNvSpPr txBox="1"/>
                  <p:nvPr/>
                </p:nvSpPr>
                <p:spPr>
                  <a:xfrm>
                    <a:off x="1016822" y="1975718"/>
                    <a:ext cx="6851192" cy="274854"/>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thickness </a:t>
                    </a:r>
                    <a14:m>
                      <m:oMath xmlns:m="http://schemas.openxmlformats.org/officeDocument/2006/math">
                        <m:r>
                          <a:rPr lang="en-US" sz="2000" i="1" dirty="0">
                            <a:latin typeface="Cambria Math" panose="02040503050406030204" pitchFamily="18" charset="0"/>
                            <a:cs typeface="Times New Roman" panose="02020603050405020304" pitchFamily="18" charset="0"/>
                          </a:rPr>
                          <m:t>𝐼</m:t>
                        </m:r>
                      </m:oMath>
                    </a14:m>
                    <a:r>
                      <a:rPr lang="en-US" sz="2000" dirty="0">
                        <a:latin typeface="Times New Roman" panose="02020603050405020304" pitchFamily="18" charset="0"/>
                        <a:cs typeface="Times New Roman" panose="02020603050405020304" pitchFamily="18" charset="0"/>
                      </a:rPr>
                      <a:t> of each layer is given while the domain is unbounded laterally.</a:t>
                    </a:r>
                    <a:endParaRPr lang="it-IT" sz="2000" dirty="0">
                      <a:latin typeface="Times New Roman" panose="02020603050405020304" pitchFamily="18" charset="0"/>
                      <a:cs typeface="Times New Roman" panose="02020603050405020304" pitchFamily="18" charset="0"/>
                    </a:endParaRPr>
                  </a:p>
                </p:txBody>
              </p:sp>
            </mc:Choice>
            <mc:Fallback xmlns="">
              <p:sp>
                <p:nvSpPr>
                  <p:cNvPr id="2" name="CasellaDiTesto 1">
                    <a:extLst>
                      <a:ext uri="{FF2B5EF4-FFF2-40B4-BE49-F238E27FC236}">
                        <a16:creationId xmlns:a16="http://schemas.microsoft.com/office/drawing/2014/main" id="{FD155CE1-DA21-4CA7-B13D-7A33DD4284AA}"/>
                      </a:ext>
                    </a:extLst>
                  </p:cNvPr>
                  <p:cNvSpPr txBox="1">
                    <a:spLocks noRot="1" noChangeAspect="1" noMove="1" noResize="1" noEditPoints="1" noAdjustHandles="1" noChangeArrowheads="1" noChangeShapeType="1" noTextEdit="1"/>
                  </p:cNvSpPr>
                  <p:nvPr/>
                </p:nvSpPr>
                <p:spPr>
                  <a:xfrm>
                    <a:off x="1016822" y="1975718"/>
                    <a:ext cx="6851192" cy="274854"/>
                  </a:xfrm>
                  <a:prstGeom prst="rect">
                    <a:avLst/>
                  </a:prstGeom>
                  <a:blipFill>
                    <a:blip r:embed="rId5"/>
                    <a:stretch>
                      <a:fillRect t="-9231" b="-27692"/>
                    </a:stretch>
                  </a:blipFill>
                </p:spPr>
                <p:txBody>
                  <a:bodyPr/>
                  <a:lstStyle/>
                  <a:p>
                    <a:r>
                      <a:rPr lang="it-IT">
                        <a:noFill/>
                      </a:rPr>
                      <a:t> </a:t>
                    </a:r>
                  </a:p>
                </p:txBody>
              </p:sp>
            </mc:Fallback>
          </mc:AlternateContent>
          <p:grpSp>
            <p:nvGrpSpPr>
              <p:cNvPr id="32" name="Gruppo 31">
                <a:extLst>
                  <a:ext uri="{FF2B5EF4-FFF2-40B4-BE49-F238E27FC236}">
                    <a16:creationId xmlns:a16="http://schemas.microsoft.com/office/drawing/2014/main" id="{6E5C4B70-8C6B-4623-8DDD-864E70BD4866}"/>
                  </a:ext>
                </a:extLst>
              </p:cNvPr>
              <p:cNvGrpSpPr/>
              <p:nvPr/>
            </p:nvGrpSpPr>
            <p:grpSpPr>
              <a:xfrm>
                <a:off x="1143844" y="826954"/>
                <a:ext cx="6634418" cy="1126570"/>
                <a:chOff x="2801183" y="724781"/>
                <a:chExt cx="6634418" cy="112657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B64D5A1D-3D9B-414D-B6F7-9030E9B9EFEE}"/>
                        </a:ext>
                      </a:extLst>
                    </p:cNvPr>
                    <p:cNvSpPr txBox="1"/>
                    <p:nvPr/>
                  </p:nvSpPr>
                  <p:spPr>
                    <a:xfrm>
                      <a:off x="4019552" y="1504788"/>
                      <a:ext cx="1616533" cy="3465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𝑌</m:t>
                                </m:r>
                              </m:e>
                              <m:sub>
                                <m:r>
                                  <a:rPr lang="it-IT" sz="2000" b="0" i="1" smtClean="0">
                                    <a:latin typeface="Cambria Math" panose="02040503050406030204" pitchFamily="18" charset="0"/>
                                  </a:rPr>
                                  <m:t>𝑖</m:t>
                                </m:r>
                              </m:sub>
                            </m:sSub>
                            <m:r>
                              <a:rPr lang="it-IT" sz="2000" b="0" i="1" smtClean="0">
                                <a:latin typeface="Cambria Math" panose="02040503050406030204" pitchFamily="18" charset="0"/>
                              </a:rPr>
                              <m:t>=</m:t>
                            </m:r>
                            <m:func>
                              <m:funcPr>
                                <m:ctrlPr>
                                  <a:rPr lang="it-IT" sz="2000" b="0" i="1" smtClean="0">
                                    <a:latin typeface="Cambria Math" panose="02040503050406030204" pitchFamily="18" charset="0"/>
                                  </a:rPr>
                                </m:ctrlPr>
                              </m:funcPr>
                              <m:fName>
                                <m:r>
                                  <m:rPr>
                                    <m:sty m:val="p"/>
                                  </m:rPr>
                                  <a:rPr lang="it-IT" sz="2000" b="0" i="0" smtClean="0">
                                    <a:latin typeface="Cambria Math" panose="02040503050406030204" pitchFamily="18" charset="0"/>
                                  </a:rPr>
                                  <m:t>ln</m:t>
                                </m:r>
                              </m:fName>
                              <m:e>
                                <m:r>
                                  <a:rPr lang="it-IT" sz="2000" b="0" i="1" smtClean="0">
                                    <a:latin typeface="Cambria Math" panose="02040503050406030204" pitchFamily="18" charset="0"/>
                                  </a:rPr>
                                  <m:t> </m:t>
                                </m:r>
                                <m:d>
                                  <m:dPr>
                                    <m:ctrlPr>
                                      <a:rPr lang="it-IT" sz="2000" b="0" i="1" smtClean="0">
                                        <a:latin typeface="Cambria Math" panose="02040503050406030204" pitchFamily="18" charset="0"/>
                                      </a:rPr>
                                    </m:ctrlPr>
                                  </m:dPr>
                                  <m:e>
                                    <m:f>
                                      <m:fPr>
                                        <m:type m:val="skw"/>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𝐾</m:t>
                                            </m:r>
                                          </m:e>
                                          <m:sub>
                                            <m:r>
                                              <a:rPr lang="it-IT" sz="2000" i="1">
                                                <a:latin typeface="Cambria Math" panose="02040503050406030204" pitchFamily="18" charset="0"/>
                                              </a:rPr>
                                              <m:t>𝑖</m:t>
                                            </m:r>
                                          </m:sub>
                                        </m:sSub>
                                      </m:num>
                                      <m:den>
                                        <m:sSub>
                                          <m:sSubPr>
                                            <m:ctrlPr>
                                              <a:rPr lang="it-IT" sz="2000" i="1">
                                                <a:latin typeface="Cambria Math" panose="02040503050406030204" pitchFamily="18" charset="0"/>
                                              </a:rPr>
                                            </m:ctrlPr>
                                          </m:sSubPr>
                                          <m:e>
                                            <m:r>
                                              <a:rPr lang="it-IT" sz="2000" i="1">
                                                <a:latin typeface="Cambria Math" panose="02040503050406030204" pitchFamily="18" charset="0"/>
                                              </a:rPr>
                                              <m:t>𝐾</m:t>
                                            </m:r>
                                          </m:e>
                                          <m:sub>
                                            <m:r>
                                              <a:rPr lang="it-IT" sz="2000" i="1">
                                                <a:latin typeface="Cambria Math" panose="02040503050406030204" pitchFamily="18" charset="0"/>
                                              </a:rPr>
                                              <m:t>𝐺</m:t>
                                            </m:r>
                                          </m:sub>
                                        </m:sSub>
                                      </m:den>
                                    </m:f>
                                  </m:e>
                                </m:d>
                              </m:e>
                            </m:func>
                          </m:oMath>
                        </m:oMathPara>
                      </a14:m>
                      <a:endParaRPr lang="it-IT" sz="2000" dirty="0"/>
                    </a:p>
                  </p:txBody>
                </p:sp>
              </mc:Choice>
              <mc:Fallback xmlns="">
                <p:sp>
                  <p:nvSpPr>
                    <p:cNvPr id="3" name="CasellaDiTesto 2">
                      <a:extLst>
                        <a:ext uri="{FF2B5EF4-FFF2-40B4-BE49-F238E27FC236}">
                          <a16:creationId xmlns:a16="http://schemas.microsoft.com/office/drawing/2014/main" id="{B64D5A1D-3D9B-414D-B6F7-9030E9B9EFEE}"/>
                        </a:ext>
                      </a:extLst>
                    </p:cNvPr>
                    <p:cNvSpPr txBox="1">
                      <a:spLocks noRot="1" noChangeAspect="1" noMove="1" noResize="1" noEditPoints="1" noAdjustHandles="1" noChangeArrowheads="1" noChangeShapeType="1" noTextEdit="1"/>
                    </p:cNvSpPr>
                    <p:nvPr/>
                  </p:nvSpPr>
                  <p:spPr>
                    <a:xfrm>
                      <a:off x="4019552" y="1504788"/>
                      <a:ext cx="1616533" cy="346563"/>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197782C6-F6C6-40E9-9A22-C265043896AE}"/>
                        </a:ext>
                      </a:extLst>
                    </p:cNvPr>
                    <p:cNvSpPr/>
                    <p:nvPr/>
                  </p:nvSpPr>
                  <p:spPr>
                    <a:xfrm>
                      <a:off x="6646908" y="1493810"/>
                      <a:ext cx="1045189" cy="277806"/>
                    </a:xfrm>
                    <a:prstGeom prst="rect">
                      <a:avLst/>
                    </a:prstGeom>
                  </p:spPr>
                  <p:txBody>
                    <a:bodyPr wrap="none">
                      <a:spAutoFit/>
                    </a:bodyPr>
                    <a:lstStyle/>
                    <a:p>
                      <a14:m>
                        <m:oMath xmlns:m="http://schemas.openxmlformats.org/officeDocument/2006/math">
                          <m:sSub>
                            <m:sSubPr>
                              <m:ctrlPr>
                                <a:rPr lang="it-IT" sz="2000" i="1" smtClean="0">
                                  <a:latin typeface="Cambria Math" panose="02040503050406030204" pitchFamily="18" charset="0"/>
                                </a:rPr>
                              </m:ctrlPr>
                            </m:sSubPr>
                            <m:e>
                              <m:r>
                                <a:rPr lang="it-IT" sz="2000" i="1">
                                  <a:latin typeface="Cambria Math" panose="02040503050406030204" pitchFamily="18" charset="0"/>
                                </a:rPr>
                                <m:t>𝑌</m:t>
                              </m:r>
                            </m:e>
                            <m:sub>
                              <m:r>
                                <a:rPr lang="it-IT" sz="2000" i="1">
                                  <a:latin typeface="Cambria Math" panose="02040503050406030204" pitchFamily="18" charset="0"/>
                                </a:rPr>
                                <m:t>𝑖</m:t>
                              </m:r>
                            </m:sub>
                          </m:sSub>
                        </m:oMath>
                      </a14:m>
                      <a:r>
                        <a:rPr lang="it-IT" sz="2000" dirty="0"/>
                        <a:t> </a:t>
                      </a:r>
                      <a14:m>
                        <m:oMath xmlns:m="http://schemas.openxmlformats.org/officeDocument/2006/math">
                          <m:r>
                            <a:rPr lang="it-IT" sz="2000" i="1" dirty="0" smtClean="0">
                              <a:latin typeface="Cambria Math" panose="02040503050406030204" pitchFamily="18" charset="0"/>
                              <a:ea typeface="Cambria Math" panose="02040503050406030204" pitchFamily="18" charset="0"/>
                            </a:rPr>
                            <m:t>∈</m:t>
                          </m:r>
                          <m:r>
                            <a:rPr lang="it-IT" sz="2000" b="0" i="1" dirty="0" smtClean="0">
                              <a:latin typeface="Cambria Math" panose="02040503050406030204" pitchFamily="18" charset="0"/>
                              <a:ea typeface="Cambria Math" panose="02040503050406030204" pitchFamily="18" charset="0"/>
                            </a:rPr>
                            <m:t>𝑁</m:t>
                          </m:r>
                          <m:d>
                            <m:dPr>
                              <m:ctrlPr>
                                <a:rPr lang="it-IT" sz="2000" b="0" i="1" dirty="0" smtClean="0">
                                  <a:latin typeface="Cambria Math" panose="02040503050406030204" pitchFamily="18" charset="0"/>
                                  <a:ea typeface="Cambria Math" panose="02040503050406030204" pitchFamily="18" charset="0"/>
                                </a:rPr>
                              </m:ctrlPr>
                            </m:dPr>
                            <m:e>
                              <m:r>
                                <a:rPr lang="it-IT" sz="2000" i="1" dirty="0">
                                  <a:latin typeface="Cambria Math" panose="02040503050406030204" pitchFamily="18" charset="0"/>
                                  <a:ea typeface="Cambria Math" panose="02040503050406030204" pitchFamily="18" charset="0"/>
                                </a:rPr>
                                <m:t>0,</m:t>
                              </m:r>
                              <m:sSubSup>
                                <m:sSubSupPr>
                                  <m:ctrlPr>
                                    <a:rPr lang="it-IT" sz="2000" i="1" dirty="0">
                                      <a:latin typeface="Cambria Math" panose="02040503050406030204" pitchFamily="18" charset="0"/>
                                      <a:ea typeface="Cambria Math" panose="02040503050406030204" pitchFamily="18" charset="0"/>
                                    </a:rPr>
                                  </m:ctrlPr>
                                </m:sSubSupPr>
                                <m:e>
                                  <m:r>
                                    <a:rPr lang="it-IT" sz="2000" i="1" dirty="0">
                                      <a:latin typeface="Cambria Math" panose="02040503050406030204" pitchFamily="18" charset="0"/>
                                      <a:ea typeface="Cambria Math" panose="02040503050406030204" pitchFamily="18" charset="0"/>
                                    </a:rPr>
                                    <m:t>𝜎</m:t>
                                  </m:r>
                                </m:e>
                                <m:sub>
                                  <m:r>
                                    <a:rPr lang="it-IT" sz="2000" i="1" dirty="0">
                                      <a:latin typeface="Cambria Math" panose="02040503050406030204" pitchFamily="18" charset="0"/>
                                      <a:ea typeface="Cambria Math" panose="02040503050406030204" pitchFamily="18" charset="0"/>
                                    </a:rPr>
                                    <m:t>𝑌</m:t>
                                  </m:r>
                                </m:sub>
                                <m:sup>
                                  <m:r>
                                    <a:rPr lang="it-IT" sz="2000" i="1" dirty="0">
                                      <a:latin typeface="Cambria Math" panose="02040503050406030204" pitchFamily="18" charset="0"/>
                                      <a:ea typeface="Cambria Math" panose="02040503050406030204" pitchFamily="18" charset="0"/>
                                    </a:rPr>
                                    <m:t>2</m:t>
                                  </m:r>
                                </m:sup>
                              </m:sSubSup>
                            </m:e>
                          </m:d>
                        </m:oMath>
                      </a14:m>
                      <a:endParaRPr lang="it-IT" sz="2000" dirty="0"/>
                    </a:p>
                  </p:txBody>
                </p:sp>
              </mc:Choice>
              <mc:Fallback xmlns="">
                <p:sp>
                  <p:nvSpPr>
                    <p:cNvPr id="5" name="Rettangolo 4">
                      <a:extLst>
                        <a:ext uri="{FF2B5EF4-FFF2-40B4-BE49-F238E27FC236}">
                          <a16:creationId xmlns:a16="http://schemas.microsoft.com/office/drawing/2014/main" id="{197782C6-F6C6-40E9-9A22-C265043896AE}"/>
                        </a:ext>
                      </a:extLst>
                    </p:cNvPr>
                    <p:cNvSpPr>
                      <a:spLocks noRot="1" noChangeAspect="1" noMove="1" noResize="1" noEditPoints="1" noAdjustHandles="1" noChangeArrowheads="1" noChangeShapeType="1" noTextEdit="1"/>
                    </p:cNvSpPr>
                    <p:nvPr/>
                  </p:nvSpPr>
                  <p:spPr>
                    <a:xfrm>
                      <a:off x="6646908" y="1493810"/>
                      <a:ext cx="1045189" cy="277806"/>
                    </a:xfrm>
                    <a:prstGeom prst="rect">
                      <a:avLst/>
                    </a:prstGeom>
                    <a:blipFill>
                      <a:blip r:embed="rId7"/>
                      <a:stretch>
                        <a:fillRect b="-303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Rettangolo 29">
                      <a:extLst>
                        <a:ext uri="{FF2B5EF4-FFF2-40B4-BE49-F238E27FC236}">
                          <a16:creationId xmlns:a16="http://schemas.microsoft.com/office/drawing/2014/main" id="{9F9EF0CD-F90B-4849-A71A-4E8365F5AB0C}"/>
                        </a:ext>
                      </a:extLst>
                    </p:cNvPr>
                    <p:cNvSpPr/>
                    <p:nvPr/>
                  </p:nvSpPr>
                  <p:spPr>
                    <a:xfrm>
                      <a:off x="2801183" y="724781"/>
                      <a:ext cx="6634418" cy="697707"/>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The flow domain is constituted by a layered formations each layer </a:t>
                      </a:r>
                      <a14:m>
                        <m:oMath xmlns:m="http://schemas.openxmlformats.org/officeDocument/2006/math">
                          <m:r>
                            <a:rPr lang="it-IT" sz="2000" b="0" i="1" smtClean="0">
                              <a:latin typeface="Cambria Math" panose="02040503050406030204" pitchFamily="18" charset="0"/>
                              <a:cs typeface="Times New Roman" panose="02020603050405020304" pitchFamily="18" charset="0"/>
                            </a:rPr>
                            <m:t>𝑖</m:t>
                          </m:r>
                          <m:r>
                            <a:rPr lang="it-IT" sz="2000" b="0" i="1" smtClean="0">
                              <a:latin typeface="Cambria Math" panose="02040503050406030204" pitchFamily="18" charset="0"/>
                              <a:cs typeface="Times New Roman" panose="02020603050405020304" pitchFamily="18" charset="0"/>
                            </a:rPr>
                            <m:t> </m:t>
                          </m:r>
                          <m:d>
                            <m:dPr>
                              <m:ctrlPr>
                                <a:rPr lang="it-IT" sz="2000" b="0" i="1" smtClean="0">
                                  <a:latin typeface="Cambria Math" panose="02040503050406030204" pitchFamily="18" charset="0"/>
                                  <a:cs typeface="Times New Roman" panose="02020603050405020304" pitchFamily="18" charset="0"/>
                                </a:rPr>
                              </m:ctrlPr>
                            </m:dPr>
                            <m:e>
                              <m:r>
                                <a:rPr lang="it-IT" sz="2000" b="0" i="1" smtClean="0">
                                  <a:latin typeface="Cambria Math" panose="02040503050406030204" pitchFamily="18" charset="0"/>
                                  <a:cs typeface="Times New Roman" panose="02020603050405020304" pitchFamily="18" charset="0"/>
                                </a:rPr>
                                <m:t>𝑖</m:t>
                              </m:r>
                              <m:r>
                                <a:rPr lang="it-IT" sz="2000" b="0" i="1" smtClean="0">
                                  <a:latin typeface="Cambria Math" panose="02040503050406030204" pitchFamily="18" charset="0"/>
                                  <a:cs typeface="Times New Roman" panose="02020603050405020304" pitchFamily="18" charset="0"/>
                                </a:rPr>
                                <m:t>=1:</m:t>
                              </m:r>
                              <m:r>
                                <a:rPr lang="it-IT" sz="2000" b="0" i="1" smtClean="0">
                                  <a:latin typeface="Cambria Math" panose="02040503050406030204" pitchFamily="18" charset="0"/>
                                  <a:cs typeface="Times New Roman" panose="02020603050405020304" pitchFamily="18" charset="0"/>
                                </a:rPr>
                                <m:t>𝑛</m:t>
                              </m:r>
                            </m:e>
                          </m:d>
                        </m:oMath>
                      </a14:m>
                      <a:endParaRPr lang="it-IT" sz="2000" b="0" dirty="0">
                        <a:latin typeface="Times New Roman" panose="02020603050405020304" pitchFamily="18" charset="0"/>
                        <a:cs typeface="Times New Roman" panose="02020603050405020304" pitchFamily="18" charset="0"/>
                      </a:endParaRPr>
                    </a:p>
                    <a:p>
                      <a:pPr algn="ctr"/>
                      <a:endParaRPr lang="it-IT" sz="2000" b="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is homogeneous and isotropic with random log-hydraulic conductivity normally distributed</a:t>
                      </a:r>
                    </a:p>
                  </p:txBody>
                </p:sp>
              </mc:Choice>
              <mc:Fallback xmlns="">
                <p:sp>
                  <p:nvSpPr>
                    <p:cNvPr id="30" name="Rettangolo 29">
                      <a:extLst>
                        <a:ext uri="{FF2B5EF4-FFF2-40B4-BE49-F238E27FC236}">
                          <a16:creationId xmlns:a16="http://schemas.microsoft.com/office/drawing/2014/main" id="{9F9EF0CD-F90B-4849-A71A-4E8365F5AB0C}"/>
                        </a:ext>
                      </a:extLst>
                    </p:cNvPr>
                    <p:cNvSpPr>
                      <a:spLocks noRot="1" noChangeAspect="1" noMove="1" noResize="1" noEditPoints="1" noAdjustHandles="1" noChangeArrowheads="1" noChangeShapeType="1" noTextEdit="1"/>
                    </p:cNvSpPr>
                    <p:nvPr/>
                  </p:nvSpPr>
                  <p:spPr>
                    <a:xfrm>
                      <a:off x="2801183" y="724781"/>
                      <a:ext cx="6634418" cy="697707"/>
                    </a:xfrm>
                    <a:prstGeom prst="rect">
                      <a:avLst/>
                    </a:prstGeom>
                    <a:blipFill>
                      <a:blip r:embed="rId8"/>
                      <a:stretch>
                        <a:fillRect t="-2994" b="-9581"/>
                      </a:stretch>
                    </a:blipFill>
                  </p:spPr>
                  <p:txBody>
                    <a:bodyPr/>
                    <a:lstStyle/>
                    <a:p>
                      <a:r>
                        <a:rPr lang="it-IT">
                          <a:noFill/>
                        </a:rPr>
                        <a:t> </a:t>
                      </a:r>
                    </a:p>
                  </p:txBody>
                </p:sp>
              </mc:Fallback>
            </mc:AlternateContent>
          </p:grpSp>
          <p:sp>
            <p:nvSpPr>
              <p:cNvPr id="33" name="Terminatore 32">
                <a:extLst>
                  <a:ext uri="{FF2B5EF4-FFF2-40B4-BE49-F238E27FC236}">
                    <a16:creationId xmlns:a16="http://schemas.microsoft.com/office/drawing/2014/main" id="{FCEB4B88-A6B0-4CCE-AE31-FE16BA1FC529}"/>
                  </a:ext>
                </a:extLst>
              </p:cNvPr>
              <p:cNvSpPr/>
              <p:nvPr/>
            </p:nvSpPr>
            <p:spPr>
              <a:xfrm>
                <a:off x="1064646" y="704109"/>
                <a:ext cx="6757195" cy="2296537"/>
              </a:xfrm>
              <a:prstGeom prst="flowChartTerminator">
                <a:avLst/>
              </a:prstGeom>
              <a:no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grpSp>
        <p:sp>
          <p:nvSpPr>
            <p:cNvPr id="56" name="CasellaDiTesto 55">
              <a:extLst>
                <a:ext uri="{FF2B5EF4-FFF2-40B4-BE49-F238E27FC236}">
                  <a16:creationId xmlns:a16="http://schemas.microsoft.com/office/drawing/2014/main" id="{52B71848-B2D8-4DF1-957F-AA88060A4150}"/>
                </a:ext>
              </a:extLst>
            </p:cNvPr>
            <p:cNvSpPr txBox="1"/>
            <p:nvPr/>
          </p:nvSpPr>
          <p:spPr>
            <a:xfrm>
              <a:off x="2237927" y="796735"/>
              <a:ext cx="838473" cy="274854"/>
            </a:xfrm>
            <a:prstGeom prst="rect">
              <a:avLst/>
            </a:prstGeom>
            <a:solidFill>
              <a:schemeClr val="bg1"/>
            </a:solidFill>
          </p:spPr>
          <p:txBody>
            <a:bodyPr wrap="none" rtlCol="0">
              <a:spAutoFit/>
            </a:bodyPr>
            <a:lstStyle/>
            <a:p>
              <a:r>
                <a:rPr lang="it-IT" sz="20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DOMAIN</a:t>
              </a:r>
            </a:p>
          </p:txBody>
        </p:sp>
      </p:grpSp>
      <p:grpSp>
        <p:nvGrpSpPr>
          <p:cNvPr id="72" name="Gruppo 71">
            <a:extLst>
              <a:ext uri="{FF2B5EF4-FFF2-40B4-BE49-F238E27FC236}">
                <a16:creationId xmlns:a16="http://schemas.microsoft.com/office/drawing/2014/main" id="{B4568D24-17AD-4F17-BA3D-E9A15227ED41}"/>
              </a:ext>
            </a:extLst>
          </p:cNvPr>
          <p:cNvGrpSpPr/>
          <p:nvPr/>
        </p:nvGrpSpPr>
        <p:grpSpPr>
          <a:xfrm>
            <a:off x="4766194" y="4648232"/>
            <a:ext cx="4123172" cy="2084969"/>
            <a:chOff x="7964975" y="1002588"/>
            <a:chExt cx="4123172" cy="1887514"/>
          </a:xfrm>
        </p:grpSpPr>
        <p:grpSp>
          <p:nvGrpSpPr>
            <p:cNvPr id="73" name="Gruppo 72">
              <a:extLst>
                <a:ext uri="{FF2B5EF4-FFF2-40B4-BE49-F238E27FC236}">
                  <a16:creationId xmlns:a16="http://schemas.microsoft.com/office/drawing/2014/main" id="{3197C82C-696D-47AB-A7C6-2BAC8D22F733}"/>
                </a:ext>
              </a:extLst>
            </p:cNvPr>
            <p:cNvGrpSpPr/>
            <p:nvPr/>
          </p:nvGrpSpPr>
          <p:grpSpPr>
            <a:xfrm>
              <a:off x="7964975" y="1002588"/>
              <a:ext cx="4123172" cy="1887514"/>
              <a:chOff x="7995469" y="2510597"/>
              <a:chExt cx="4123172" cy="1887514"/>
            </a:xfrm>
          </p:grpSpPr>
          <p:grpSp>
            <p:nvGrpSpPr>
              <p:cNvPr id="76" name="Gruppo 75">
                <a:extLst>
                  <a:ext uri="{FF2B5EF4-FFF2-40B4-BE49-F238E27FC236}">
                    <a16:creationId xmlns:a16="http://schemas.microsoft.com/office/drawing/2014/main" id="{595CEF1E-D46C-433B-AB4E-D332D862AAC3}"/>
                  </a:ext>
                </a:extLst>
              </p:cNvPr>
              <p:cNvGrpSpPr/>
              <p:nvPr/>
            </p:nvGrpSpPr>
            <p:grpSpPr>
              <a:xfrm>
                <a:off x="7995469" y="2510597"/>
                <a:ext cx="4123172" cy="1887514"/>
                <a:chOff x="7995469" y="2510597"/>
                <a:chExt cx="4123172" cy="1887514"/>
              </a:xfrm>
            </p:grpSpPr>
            <p:sp>
              <p:nvSpPr>
                <p:cNvPr id="78" name="Rettangolo 77">
                  <a:extLst>
                    <a:ext uri="{FF2B5EF4-FFF2-40B4-BE49-F238E27FC236}">
                      <a16:creationId xmlns:a16="http://schemas.microsoft.com/office/drawing/2014/main" id="{95E75423-6E89-44A8-B0F1-5252A9E664EE}"/>
                    </a:ext>
                  </a:extLst>
                </p:cNvPr>
                <p:cNvSpPr/>
                <p:nvPr/>
              </p:nvSpPr>
              <p:spPr>
                <a:xfrm>
                  <a:off x="7995469" y="4352392"/>
                  <a:ext cx="4123172" cy="45719"/>
                </a:xfrm>
                <a:prstGeom prst="rect">
                  <a:avLst/>
                </a:prstGeom>
                <a:pattFill prst="wdDn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9" name="Gruppo 78">
                  <a:extLst>
                    <a:ext uri="{FF2B5EF4-FFF2-40B4-BE49-F238E27FC236}">
                      <a16:creationId xmlns:a16="http://schemas.microsoft.com/office/drawing/2014/main" id="{2A5A0B44-D5E9-414B-B375-20DD1653E086}"/>
                    </a:ext>
                  </a:extLst>
                </p:cNvPr>
                <p:cNvGrpSpPr/>
                <p:nvPr/>
              </p:nvGrpSpPr>
              <p:grpSpPr>
                <a:xfrm>
                  <a:off x="7995469" y="2510597"/>
                  <a:ext cx="4123172" cy="1834620"/>
                  <a:chOff x="7570906" y="2971206"/>
                  <a:chExt cx="4123172" cy="1834620"/>
                </a:xfrm>
              </p:grpSpPr>
              <p:grpSp>
                <p:nvGrpSpPr>
                  <p:cNvPr id="80" name="Gruppo 79">
                    <a:extLst>
                      <a:ext uri="{FF2B5EF4-FFF2-40B4-BE49-F238E27FC236}">
                        <a16:creationId xmlns:a16="http://schemas.microsoft.com/office/drawing/2014/main" id="{95711685-02C0-4BA2-BB80-13BE9D656958}"/>
                      </a:ext>
                    </a:extLst>
                  </p:cNvPr>
                  <p:cNvGrpSpPr/>
                  <p:nvPr/>
                </p:nvGrpSpPr>
                <p:grpSpPr>
                  <a:xfrm>
                    <a:off x="7570906" y="2971206"/>
                    <a:ext cx="4123172" cy="1834620"/>
                    <a:chOff x="7570906" y="2971206"/>
                    <a:chExt cx="4123172" cy="1834620"/>
                  </a:xfrm>
                </p:grpSpPr>
                <p:grpSp>
                  <p:nvGrpSpPr>
                    <p:cNvPr id="82" name="Gruppo 81">
                      <a:extLst>
                        <a:ext uri="{FF2B5EF4-FFF2-40B4-BE49-F238E27FC236}">
                          <a16:creationId xmlns:a16="http://schemas.microsoft.com/office/drawing/2014/main" id="{0811C58E-75C7-4E7C-B116-0A6C804D73DF}"/>
                        </a:ext>
                      </a:extLst>
                    </p:cNvPr>
                    <p:cNvGrpSpPr/>
                    <p:nvPr/>
                  </p:nvGrpSpPr>
                  <p:grpSpPr>
                    <a:xfrm>
                      <a:off x="7570906" y="2971206"/>
                      <a:ext cx="4123172" cy="1834620"/>
                      <a:chOff x="3470910" y="2247900"/>
                      <a:chExt cx="5250180" cy="2362200"/>
                    </a:xfrm>
                  </p:grpSpPr>
                  <p:pic>
                    <p:nvPicPr>
                      <p:cNvPr id="86" name="Immagine 85">
                        <a:extLst>
                          <a:ext uri="{FF2B5EF4-FFF2-40B4-BE49-F238E27FC236}">
                            <a16:creationId xmlns:a16="http://schemas.microsoft.com/office/drawing/2014/main" id="{1DE5064C-4868-4094-85F8-5ACEAE55B979}"/>
                          </a:ext>
                        </a:extLst>
                      </p:cNvPr>
                      <p:cNvPicPr>
                        <a:picLocks noChangeAspect="1"/>
                      </p:cNvPicPr>
                      <p:nvPr/>
                    </p:nvPicPr>
                    <p:blipFill>
                      <a:blip r:embed="rId9">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tretch>
                        <a:fillRect/>
                      </a:stretch>
                    </p:blipFill>
                    <p:spPr>
                      <a:xfrm>
                        <a:off x="3470910" y="2247900"/>
                        <a:ext cx="5250180" cy="2362200"/>
                      </a:xfrm>
                      <a:prstGeom prst="rect">
                        <a:avLst/>
                      </a:prstGeom>
                    </p:spPr>
                  </p:pic>
                  <p:cxnSp>
                    <p:nvCxnSpPr>
                      <p:cNvPr id="87" name="Connettore diritto 86">
                        <a:extLst>
                          <a:ext uri="{FF2B5EF4-FFF2-40B4-BE49-F238E27FC236}">
                            <a16:creationId xmlns:a16="http://schemas.microsoft.com/office/drawing/2014/main" id="{60A3643F-E718-4504-9917-EA2F68022151}"/>
                          </a:ext>
                        </a:extLst>
                      </p:cNvPr>
                      <p:cNvCxnSpPr/>
                      <p:nvPr/>
                    </p:nvCxnSpPr>
                    <p:spPr>
                      <a:xfrm>
                        <a:off x="3470910" y="2876550"/>
                        <a:ext cx="525018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17" name="Rettangolo 116">
                        <a:extLst>
                          <a:ext uri="{FF2B5EF4-FFF2-40B4-BE49-F238E27FC236}">
                            <a16:creationId xmlns:a16="http://schemas.microsoft.com/office/drawing/2014/main" id="{010B0B47-6ECE-45C3-A47D-39FDB341F42C}"/>
                          </a:ext>
                        </a:extLst>
                      </p:cNvPr>
                      <p:cNvSpPr/>
                      <p:nvPr/>
                    </p:nvSpPr>
                    <p:spPr>
                      <a:xfrm>
                        <a:off x="5829300" y="2247900"/>
                        <a:ext cx="533394" cy="236218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8" name="Connettore 2 117">
                        <a:extLst>
                          <a:ext uri="{FF2B5EF4-FFF2-40B4-BE49-F238E27FC236}">
                            <a16:creationId xmlns:a16="http://schemas.microsoft.com/office/drawing/2014/main" id="{554850C0-2DD7-4CDA-82D7-993628D26674}"/>
                          </a:ext>
                        </a:extLst>
                      </p:cNvPr>
                      <p:cNvCxnSpPr>
                        <a:cxnSpLocks/>
                        <a:stCxn id="86" idx="2"/>
                      </p:cNvCxnSpPr>
                      <p:nvPr/>
                    </p:nvCxnSpPr>
                    <p:spPr>
                      <a:xfrm flipV="1">
                        <a:off x="6096000" y="3904813"/>
                        <a:ext cx="0" cy="7052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nettore 2 118">
                        <a:extLst>
                          <a:ext uri="{FF2B5EF4-FFF2-40B4-BE49-F238E27FC236}">
                            <a16:creationId xmlns:a16="http://schemas.microsoft.com/office/drawing/2014/main" id="{2F446E3A-B48C-47BE-AADC-CE4F19CED5D5}"/>
                          </a:ext>
                        </a:extLst>
                      </p:cNvPr>
                      <p:cNvCxnSpPr>
                        <a:cxnSpLocks/>
                      </p:cNvCxnSpPr>
                      <p:nvPr/>
                    </p:nvCxnSpPr>
                    <p:spPr>
                      <a:xfrm>
                        <a:off x="3470910" y="4610100"/>
                        <a:ext cx="33017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Triangolo isoscele 119">
                        <a:extLst>
                          <a:ext uri="{FF2B5EF4-FFF2-40B4-BE49-F238E27FC236}">
                            <a16:creationId xmlns:a16="http://schemas.microsoft.com/office/drawing/2014/main" id="{BF9A7944-57B4-4D3B-8B02-4F01C7071E9A}"/>
                          </a:ext>
                        </a:extLst>
                      </p:cNvPr>
                      <p:cNvSpPr/>
                      <p:nvPr/>
                    </p:nvSpPr>
                    <p:spPr>
                      <a:xfrm rot="10800000">
                        <a:off x="3571874" y="2743198"/>
                        <a:ext cx="133350" cy="1142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83" name="Connettore diritto 82">
                      <a:extLst>
                        <a:ext uri="{FF2B5EF4-FFF2-40B4-BE49-F238E27FC236}">
                          <a16:creationId xmlns:a16="http://schemas.microsoft.com/office/drawing/2014/main" id="{2CCEFAB9-F781-4477-AF42-B1113446943D}"/>
                        </a:ext>
                      </a:extLst>
                    </p:cNvPr>
                    <p:cNvCxnSpPr>
                      <a:stCxn id="86" idx="1"/>
                      <a:endCxn id="86" idx="3"/>
                    </p:cNvCxnSpPr>
                    <p:nvPr/>
                  </p:nvCxnSpPr>
                  <p:spPr>
                    <a:xfrm>
                      <a:off x="7570906" y="3888516"/>
                      <a:ext cx="41231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ttore diritto 83">
                      <a:extLst>
                        <a:ext uri="{FF2B5EF4-FFF2-40B4-BE49-F238E27FC236}">
                          <a16:creationId xmlns:a16="http://schemas.microsoft.com/office/drawing/2014/main" id="{F0ED26C6-7126-4C6F-B8A9-1CE878937D72}"/>
                        </a:ext>
                      </a:extLst>
                    </p:cNvPr>
                    <p:cNvCxnSpPr>
                      <a:stCxn id="117" idx="2"/>
                      <a:endCxn id="117" idx="0"/>
                    </p:cNvCxnSpPr>
                    <p:nvPr/>
                  </p:nvCxnSpPr>
                  <p:spPr>
                    <a:xfrm flipV="1">
                      <a:off x="9632490" y="2971206"/>
                      <a:ext cx="0" cy="183460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Connettore diritto 84">
                      <a:extLst>
                        <a:ext uri="{FF2B5EF4-FFF2-40B4-BE49-F238E27FC236}">
                          <a16:creationId xmlns:a16="http://schemas.microsoft.com/office/drawing/2014/main" id="{0EF3B1CE-6FAC-4ADB-B081-76977CCD9388}"/>
                        </a:ext>
                      </a:extLst>
                    </p:cNvPr>
                    <p:cNvCxnSpPr/>
                    <p:nvPr/>
                  </p:nvCxnSpPr>
                  <p:spPr>
                    <a:xfrm>
                      <a:off x="7570906" y="4805814"/>
                      <a:ext cx="41231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CasellaDiTesto 80">
                    <a:extLst>
                      <a:ext uri="{FF2B5EF4-FFF2-40B4-BE49-F238E27FC236}">
                        <a16:creationId xmlns:a16="http://schemas.microsoft.com/office/drawing/2014/main" id="{A5B0F731-55C3-4103-BEC3-ED00D839AFDE}"/>
                      </a:ext>
                    </a:extLst>
                  </p:cNvPr>
                  <p:cNvSpPr txBox="1"/>
                  <p:nvPr/>
                </p:nvSpPr>
                <p:spPr>
                  <a:xfrm>
                    <a:off x="10640595" y="4002504"/>
                    <a:ext cx="886781" cy="584775"/>
                  </a:xfrm>
                  <a:prstGeom prst="rect">
                    <a:avLst/>
                  </a:prstGeom>
                  <a:noFill/>
                </p:spPr>
                <p:txBody>
                  <a:bodyPr wrap="none" rtlCol="0">
                    <a:spAutoFit/>
                  </a:bodyPr>
                  <a:lstStyle/>
                  <a:p>
                    <a:pPr algn="ctr"/>
                    <a:r>
                      <a:rPr lang="it-IT" sz="1600" dirty="0">
                        <a:latin typeface="Arno Pro Light Display" panose="02020402050506020403" pitchFamily="18" charset="0"/>
                        <a:cs typeface="Times New Roman" panose="02020603050405020304" pitchFamily="18" charset="0"/>
                      </a:rPr>
                      <a:t>Confined </a:t>
                    </a:r>
                  </a:p>
                  <a:p>
                    <a:pPr algn="ctr"/>
                    <a:r>
                      <a:rPr lang="it-IT" sz="1600" dirty="0">
                        <a:latin typeface="Arno Pro Light Display" panose="02020402050506020403" pitchFamily="18" charset="0"/>
                        <a:cs typeface="Times New Roman" panose="02020603050405020304" pitchFamily="18" charset="0"/>
                      </a:rPr>
                      <a:t>aquifer</a:t>
                    </a:r>
                  </a:p>
                </p:txBody>
              </p:sp>
            </p:grpSp>
          </p:grpSp>
          <p:sp>
            <p:nvSpPr>
              <p:cNvPr id="77" name="Rettangolo 76">
                <a:extLst>
                  <a:ext uri="{FF2B5EF4-FFF2-40B4-BE49-F238E27FC236}">
                    <a16:creationId xmlns:a16="http://schemas.microsoft.com/office/drawing/2014/main" id="{08862EDD-A4FE-4B77-AA63-01BD027DB590}"/>
                  </a:ext>
                </a:extLst>
              </p:cNvPr>
              <p:cNvSpPr/>
              <p:nvPr/>
            </p:nvSpPr>
            <p:spPr>
              <a:xfrm>
                <a:off x="7995469" y="3385776"/>
                <a:ext cx="4123172" cy="45719"/>
              </a:xfrm>
              <a:prstGeom prst="rect">
                <a:avLst/>
              </a:prstGeom>
              <a:pattFill prst="wdDn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4" name="CasellaDiTesto 73">
              <a:extLst>
                <a:ext uri="{FF2B5EF4-FFF2-40B4-BE49-F238E27FC236}">
                  <a16:creationId xmlns:a16="http://schemas.microsoft.com/office/drawing/2014/main" id="{628F2AFC-A2E3-4894-9792-3120F5BB15BE}"/>
                </a:ext>
              </a:extLst>
            </p:cNvPr>
            <p:cNvSpPr txBox="1"/>
            <p:nvPr/>
          </p:nvSpPr>
          <p:spPr>
            <a:xfrm>
              <a:off x="10254700" y="2485248"/>
              <a:ext cx="274434" cy="369332"/>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r</a:t>
              </a:r>
            </a:p>
          </p:txBody>
        </p:sp>
        <p:sp>
          <p:nvSpPr>
            <p:cNvPr id="75" name="CasellaDiTesto 74">
              <a:extLst>
                <a:ext uri="{FF2B5EF4-FFF2-40B4-BE49-F238E27FC236}">
                  <a16:creationId xmlns:a16="http://schemas.microsoft.com/office/drawing/2014/main" id="{B988D9C1-E3D2-4CEE-8BBC-1D39D16B2258}"/>
                </a:ext>
              </a:extLst>
            </p:cNvPr>
            <p:cNvSpPr txBox="1"/>
            <p:nvPr/>
          </p:nvSpPr>
          <p:spPr>
            <a:xfrm>
              <a:off x="9766259" y="2336733"/>
              <a:ext cx="276038" cy="369332"/>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z</a:t>
              </a:r>
            </a:p>
          </p:txBody>
        </p:sp>
      </p:grpSp>
      <p:sp>
        <p:nvSpPr>
          <p:cNvPr id="22" name="CasellaDiTesto 21">
            <a:extLst>
              <a:ext uri="{FF2B5EF4-FFF2-40B4-BE49-F238E27FC236}">
                <a16:creationId xmlns:a16="http://schemas.microsoft.com/office/drawing/2014/main" id="{BA704360-7D34-4EBF-9386-F72D2B90E1FF}"/>
              </a:ext>
            </a:extLst>
          </p:cNvPr>
          <p:cNvSpPr txBox="1"/>
          <p:nvPr/>
        </p:nvSpPr>
        <p:spPr>
          <a:xfrm>
            <a:off x="3024213" y="4902256"/>
            <a:ext cx="1531188"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Model Sketch </a:t>
            </a:r>
          </a:p>
        </p:txBody>
      </p:sp>
      <p:sp>
        <p:nvSpPr>
          <p:cNvPr id="23" name="Rettangolo 22"/>
          <p:cNvSpPr/>
          <p:nvPr/>
        </p:nvSpPr>
        <p:spPr>
          <a:xfrm>
            <a:off x="1694320" y="3348704"/>
            <a:ext cx="9060563" cy="553998"/>
          </a:xfrm>
          <a:prstGeom prst="rect">
            <a:avLst/>
          </a:prstGeom>
        </p:spPr>
        <p:txBody>
          <a:bodyPr wrap="square">
            <a:spAutoFit/>
          </a:bodyPr>
          <a:lstStyle/>
          <a:p>
            <a:pPr algn="ctr">
              <a:lnSpc>
                <a:spcPct val="150000"/>
              </a:lnSpc>
            </a:pPr>
            <a:r>
              <a:rPr lang="en-US" sz="2000" dirty="0">
                <a:latin typeface="Times New Roman" panose="02020603050405020304" pitchFamily="18" charset="0"/>
                <a:cs typeface="Times New Roman" panose="02020603050405020304" pitchFamily="18" charset="0"/>
              </a:rPr>
              <a:t>We consider the well fully penetrating the stratified confined aquifer.</a:t>
            </a:r>
          </a:p>
        </p:txBody>
      </p:sp>
      <p:pic>
        <p:nvPicPr>
          <p:cNvPr id="52" name="Picture 6" descr="C:\Users\Valentina  Lombardi\Desktop\banbig.jpg">
            <a:extLst>
              <a:ext uri="{FF2B5EF4-FFF2-40B4-BE49-F238E27FC236}">
                <a16:creationId xmlns:a16="http://schemas.microsoft.com/office/drawing/2014/main" id="{B113F408-B4AF-4A7A-8080-109A600864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ttangolo 49">
            <a:extLst>
              <a:ext uri="{FF2B5EF4-FFF2-40B4-BE49-F238E27FC236}">
                <a16:creationId xmlns:a16="http://schemas.microsoft.com/office/drawing/2014/main" id="{B739D77F-594E-43EB-A958-8E4E0E49E406}"/>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092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6691"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6167" y="7531"/>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429F14C4-F547-4047-9F59-6CF296334623}"/>
              </a:ext>
            </a:extLst>
          </p:cNvPr>
          <p:cNvSpPr txBox="1"/>
          <p:nvPr/>
        </p:nvSpPr>
        <p:spPr>
          <a:xfrm>
            <a:off x="1262233" y="-79023"/>
            <a:ext cx="10511853"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Model</a:t>
            </a:r>
          </a:p>
        </p:txBody>
      </p:sp>
      <p:pic>
        <p:nvPicPr>
          <p:cNvPr id="12" name="Immagine 11">
            <a:hlinkClick r:id="rId3" action="ppaction://hlinksldjump"/>
            <a:extLst>
              <a:ext uri="{FF2B5EF4-FFF2-40B4-BE49-F238E27FC236}">
                <a16:creationId xmlns:a16="http://schemas.microsoft.com/office/drawing/2014/main" id="{DC5B84F7-E4B9-43CD-B4AD-3C5521D04159}"/>
              </a:ext>
            </a:extLst>
          </p:cNvPr>
          <p:cNvPicPr>
            <a:picLocks noChangeAspect="1"/>
          </p:cNvPicPr>
          <p:nvPr/>
        </p:nvPicPr>
        <p:blipFill>
          <a:blip r:embed="rId4"/>
          <a:stretch>
            <a:fillRect/>
          </a:stretch>
        </p:blipFill>
        <p:spPr>
          <a:xfrm>
            <a:off x="10888742" y="6402013"/>
            <a:ext cx="461141" cy="463518"/>
          </a:xfrm>
          <a:prstGeom prst="rect">
            <a:avLst/>
          </a:prstGeom>
        </p:spPr>
      </p:pic>
      <p:grpSp>
        <p:nvGrpSpPr>
          <p:cNvPr id="14" name="Gruppo 13">
            <a:extLst>
              <a:ext uri="{FF2B5EF4-FFF2-40B4-BE49-F238E27FC236}">
                <a16:creationId xmlns:a16="http://schemas.microsoft.com/office/drawing/2014/main" id="{25A7AB03-6664-4867-8C9B-A8A048F8CA03}"/>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6341E316-86EB-4C21-8A3C-99D2184B9335}"/>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987C925D-FEE1-4939-866C-27DBC1D8B6F9}"/>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A208F1C-B629-4891-A084-040E6289E170}"/>
              </a:ext>
            </a:extLst>
          </p:cNvPr>
          <p:cNvGrpSpPr/>
          <p:nvPr/>
        </p:nvGrpSpPr>
        <p:grpSpPr>
          <a:xfrm>
            <a:off x="10014334" y="6402013"/>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AD61BDDB-BA6F-4CA7-B820-0B79B092B13B}"/>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AFC45977-CC67-4B28-BC1B-A782DA7379B1}"/>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grpSp>
        <p:nvGrpSpPr>
          <p:cNvPr id="91" name="Gruppo 90">
            <a:extLst>
              <a:ext uri="{FF2B5EF4-FFF2-40B4-BE49-F238E27FC236}">
                <a16:creationId xmlns:a16="http://schemas.microsoft.com/office/drawing/2014/main" id="{05D3A26F-A53A-46B9-AE53-783E9C9CBC26}"/>
              </a:ext>
            </a:extLst>
          </p:cNvPr>
          <p:cNvGrpSpPr/>
          <p:nvPr/>
        </p:nvGrpSpPr>
        <p:grpSpPr>
          <a:xfrm>
            <a:off x="1347037" y="850195"/>
            <a:ext cx="10633605" cy="3156788"/>
            <a:chOff x="1350024" y="1706665"/>
            <a:chExt cx="10633605" cy="3244182"/>
          </a:xfrm>
        </p:grpSpPr>
        <mc:AlternateContent xmlns:mc="http://schemas.openxmlformats.org/markup-compatibility/2006" xmlns:a14="http://schemas.microsoft.com/office/drawing/2010/main">
          <mc:Choice Requires="a14">
            <p:sp>
              <p:nvSpPr>
                <p:cNvPr id="92" name="Rettangolo 91">
                  <a:extLst>
                    <a:ext uri="{FF2B5EF4-FFF2-40B4-BE49-F238E27FC236}">
                      <a16:creationId xmlns:a16="http://schemas.microsoft.com/office/drawing/2014/main" id="{3BBA7ECF-DE2F-47C8-AF90-D425DCD5CAE0}"/>
                    </a:ext>
                  </a:extLst>
                </p:cNvPr>
                <p:cNvSpPr/>
                <p:nvPr/>
              </p:nvSpPr>
              <p:spPr>
                <a:xfrm>
                  <a:off x="8700679" y="2934417"/>
                  <a:ext cx="3282950" cy="1210166"/>
                </a:xfrm>
                <a:prstGeom prst="rect">
                  <a:avLst/>
                </a:prstGeom>
              </p:spPr>
              <p:txBody>
                <a:bodyPr wrap="square">
                  <a:spAutoFit/>
                </a:bodyPr>
                <a:lstStyle/>
                <a:p>
                  <a:pPr algn="ctr">
                    <a:lnSpc>
                      <a:spcPct val="150000"/>
                    </a:lnSpc>
                  </a:pPr>
                  <a:r>
                    <a:rPr lang="en-US" sz="1600" i="1" dirty="0">
                      <a:solidFill>
                        <a:srgbClr val="000000"/>
                      </a:solidFill>
                      <a:latin typeface="Times New Roman" panose="02020603050405020304" pitchFamily="18" charset="0"/>
                    </a:rPr>
                    <a:t>q </a:t>
                  </a:r>
                  <a:r>
                    <a:rPr lang="en-US" sz="1600" dirty="0">
                      <a:solidFill>
                        <a:srgbClr val="000000"/>
                      </a:solidFill>
                      <a:latin typeface="Times New Roman" panose="02020603050405020304" pitchFamily="18" charset="0"/>
                    </a:rPr>
                    <a:t>is the specific discharge [L/T] </a:t>
                  </a:r>
                </a:p>
                <a:p>
                  <a:pPr algn="ctr">
                    <a:lnSpc>
                      <a:spcPct val="150000"/>
                    </a:lnSpc>
                  </a:pPr>
                  <a14:m>
                    <m:oMath xmlns:m="http://schemas.openxmlformats.org/officeDocument/2006/math">
                      <m:f>
                        <m:fPr>
                          <m:type m:val="skw"/>
                          <m:ctrlPr>
                            <a:rPr lang="it-IT" sz="1600" i="1">
                              <a:latin typeface="Cambria Math" panose="02040503050406030204" pitchFamily="18" charset="0"/>
                              <a:cs typeface="Times New Roman" panose="02020603050405020304" pitchFamily="18" charset="0"/>
                            </a:rPr>
                          </m:ctrlPr>
                        </m:fPr>
                        <m:num>
                          <m:r>
                            <a:rPr lang="it-IT" sz="1600" i="1">
                              <a:latin typeface="Cambria Math" panose="02040503050406030204" pitchFamily="18" charset="0"/>
                              <a:cs typeface="Times New Roman" panose="02020603050405020304" pitchFamily="18" charset="0"/>
                            </a:rPr>
                            <m:t>𝜕</m:t>
                          </m:r>
                          <m:r>
                            <a:rPr lang="it-IT" sz="1600" i="1">
                              <a:latin typeface="Cambria Math" panose="02040503050406030204" pitchFamily="18" charset="0"/>
                              <a:cs typeface="Times New Roman" panose="02020603050405020304" pitchFamily="18" charset="0"/>
                            </a:rPr>
                            <m:t>h</m:t>
                          </m:r>
                        </m:num>
                        <m:den>
                          <m:r>
                            <a:rPr lang="it-IT" sz="1600" i="1">
                              <a:latin typeface="Cambria Math" panose="02040503050406030204" pitchFamily="18" charset="0"/>
                              <a:cs typeface="Times New Roman" panose="02020603050405020304" pitchFamily="18" charset="0"/>
                            </a:rPr>
                            <m:t>𝜕</m:t>
                          </m:r>
                          <m:r>
                            <a:rPr lang="it-IT" sz="1600" b="0" i="1" smtClean="0">
                              <a:latin typeface="Cambria Math" panose="02040503050406030204" pitchFamily="18" charset="0"/>
                              <a:cs typeface="Times New Roman" panose="02020603050405020304" pitchFamily="18" charset="0"/>
                            </a:rPr>
                            <m:t>𝑟</m:t>
                          </m:r>
                        </m:den>
                      </m:f>
                      <m:r>
                        <a:rPr lang="it-IT" sz="1600" i="1">
                          <a:latin typeface="Cambria Math" panose="02040503050406030204" pitchFamily="18" charset="0"/>
                          <a:cs typeface="Times New Roman" panose="02020603050405020304" pitchFamily="18" charset="0"/>
                        </a:rPr>
                        <m:t> </m:t>
                      </m:r>
                    </m:oMath>
                  </a14:m>
                  <a:r>
                    <a:rPr lang="en-US" sz="1600" dirty="0">
                      <a:solidFill>
                        <a:srgbClr val="000000"/>
                      </a:solidFill>
                      <a:latin typeface="Times New Roman" panose="02020603050405020304" pitchFamily="18" charset="0"/>
                    </a:rPr>
                    <a:t>is the hydraulic gradient</a:t>
                  </a:r>
                </a:p>
                <a:p>
                  <a:pPr algn="ctr">
                    <a:lnSpc>
                      <a:spcPct val="150000"/>
                    </a:lnSpc>
                  </a:pPr>
                  <a:r>
                    <a:rPr lang="en-US" sz="1600" i="1" dirty="0">
                      <a:solidFill>
                        <a:srgbClr val="000000"/>
                      </a:solidFill>
                      <a:latin typeface="Times New Roman" panose="02020603050405020304" pitchFamily="18" charset="0"/>
                    </a:rPr>
                    <a:t>K</a:t>
                  </a:r>
                  <a:r>
                    <a:rPr lang="en-US" sz="1600" dirty="0">
                      <a:solidFill>
                        <a:srgbClr val="000000"/>
                      </a:solidFill>
                      <a:latin typeface="Times New Roman" panose="02020603050405020304" pitchFamily="18" charset="0"/>
                    </a:rPr>
                    <a:t> is the hydraulic conductivity [L/T]</a:t>
                  </a:r>
                  <a:endParaRPr lang="en-US" sz="1600" b="0" dirty="0">
                    <a:solidFill>
                      <a:srgbClr val="000000"/>
                    </a:solidFill>
                    <a:effectLst/>
                    <a:latin typeface="Times New Roman" panose="02020603050405020304" pitchFamily="18" charset="0"/>
                  </a:endParaRPr>
                </a:p>
              </p:txBody>
            </p:sp>
          </mc:Choice>
          <mc:Fallback xmlns="">
            <p:sp>
              <p:nvSpPr>
                <p:cNvPr id="92" name="Rettangolo 91">
                  <a:extLst>
                    <a:ext uri="{FF2B5EF4-FFF2-40B4-BE49-F238E27FC236}">
                      <a16:creationId xmlns:a16="http://schemas.microsoft.com/office/drawing/2014/main" id="{3BBA7ECF-DE2F-47C8-AF90-D425DCD5CAE0}"/>
                    </a:ext>
                  </a:extLst>
                </p:cNvPr>
                <p:cNvSpPr>
                  <a:spLocks noRot="1" noChangeAspect="1" noMove="1" noResize="1" noEditPoints="1" noAdjustHandles="1" noChangeArrowheads="1" noChangeShapeType="1" noTextEdit="1"/>
                </p:cNvSpPr>
                <p:nvPr/>
              </p:nvSpPr>
              <p:spPr>
                <a:xfrm>
                  <a:off x="8700679" y="2934417"/>
                  <a:ext cx="3282950" cy="1210166"/>
                </a:xfrm>
                <a:prstGeom prst="rect">
                  <a:avLst/>
                </a:prstGeom>
                <a:blipFill>
                  <a:blip r:embed="rId5"/>
                  <a:stretch>
                    <a:fillRect b="-15464"/>
                  </a:stretch>
                </a:blipFill>
              </p:spPr>
              <p:txBody>
                <a:bodyPr/>
                <a:lstStyle/>
                <a:p>
                  <a:r>
                    <a:rPr lang="it-IT">
                      <a:noFill/>
                    </a:rPr>
                    <a:t> </a:t>
                  </a:r>
                </a:p>
              </p:txBody>
            </p:sp>
          </mc:Fallback>
        </mc:AlternateContent>
        <p:grpSp>
          <p:nvGrpSpPr>
            <p:cNvPr id="93" name="Gruppo 92">
              <a:extLst>
                <a:ext uri="{FF2B5EF4-FFF2-40B4-BE49-F238E27FC236}">
                  <a16:creationId xmlns:a16="http://schemas.microsoft.com/office/drawing/2014/main" id="{AE3F7D76-75A8-4F96-88BA-6FB606AE5196}"/>
                </a:ext>
              </a:extLst>
            </p:cNvPr>
            <p:cNvGrpSpPr/>
            <p:nvPr/>
          </p:nvGrpSpPr>
          <p:grpSpPr>
            <a:xfrm>
              <a:off x="1350024" y="1706665"/>
              <a:ext cx="10633605" cy="3244182"/>
              <a:chOff x="1350024" y="1706665"/>
              <a:chExt cx="10633605" cy="3244182"/>
            </a:xfrm>
          </p:grpSpPr>
          <p:grpSp>
            <p:nvGrpSpPr>
              <p:cNvPr id="94" name="Gruppo 93">
                <a:extLst>
                  <a:ext uri="{FF2B5EF4-FFF2-40B4-BE49-F238E27FC236}">
                    <a16:creationId xmlns:a16="http://schemas.microsoft.com/office/drawing/2014/main" id="{9D0C5D1C-7384-4629-BDF8-3785B1C0CFE3}"/>
                  </a:ext>
                </a:extLst>
              </p:cNvPr>
              <p:cNvGrpSpPr/>
              <p:nvPr/>
            </p:nvGrpSpPr>
            <p:grpSpPr>
              <a:xfrm>
                <a:off x="1350024" y="1706665"/>
                <a:ext cx="6884642" cy="3244182"/>
                <a:chOff x="2068111" y="3114114"/>
                <a:chExt cx="9343923" cy="1643462"/>
              </a:xfrm>
            </p:grpSpPr>
            <p:grpSp>
              <p:nvGrpSpPr>
                <p:cNvPr id="97" name="Gruppo 96">
                  <a:extLst>
                    <a:ext uri="{FF2B5EF4-FFF2-40B4-BE49-F238E27FC236}">
                      <a16:creationId xmlns:a16="http://schemas.microsoft.com/office/drawing/2014/main" id="{5CE93513-C332-483C-889E-520083943B00}"/>
                    </a:ext>
                  </a:extLst>
                </p:cNvPr>
                <p:cNvGrpSpPr/>
                <p:nvPr/>
              </p:nvGrpSpPr>
              <p:grpSpPr>
                <a:xfrm>
                  <a:off x="2068111" y="3221457"/>
                  <a:ext cx="9343923" cy="1536119"/>
                  <a:chOff x="2068111" y="3221457"/>
                  <a:chExt cx="9343923" cy="1536119"/>
                </a:xfrm>
              </p:grpSpPr>
              <mc:AlternateContent xmlns:mc="http://schemas.openxmlformats.org/markup-compatibility/2006" xmlns:a14="http://schemas.microsoft.com/office/drawing/2010/main">
                <mc:Choice Requires="a14">
                  <p:sp>
                    <p:nvSpPr>
                      <p:cNvPr id="99" name="Rettangolo 98">
                        <a:extLst>
                          <a:ext uri="{FF2B5EF4-FFF2-40B4-BE49-F238E27FC236}">
                            <a16:creationId xmlns:a16="http://schemas.microsoft.com/office/drawing/2014/main" id="{805189A8-F57C-4914-A920-13164263A45D}"/>
                          </a:ext>
                        </a:extLst>
                      </p:cNvPr>
                      <p:cNvSpPr/>
                      <p:nvPr/>
                    </p:nvSpPr>
                    <p:spPr>
                      <a:xfrm>
                        <a:off x="2151149" y="3477175"/>
                        <a:ext cx="9091940" cy="1279053"/>
                      </a:xfrm>
                      <a:prstGeom prst="rect">
                        <a:avLst/>
                      </a:prstGeom>
                    </p:spPr>
                    <p:txBody>
                      <a:bodyPr wrap="square">
                        <a:spAutoFit/>
                      </a:bodyPr>
                      <a:lstStyle/>
                      <a:p>
                        <a:pPr algn="ctr">
                          <a:lnSpc>
                            <a:spcPct val="150000"/>
                          </a:lnSpc>
                        </a:pPr>
                        <a:r>
                          <a:rPr lang="it-IT" sz="1700" b="1" dirty="0">
                            <a:latin typeface="Times New Roman" panose="02020603050405020304" pitchFamily="18" charset="0"/>
                            <a:cs typeface="Times New Roman" panose="02020603050405020304" pitchFamily="18" charset="0"/>
                          </a:rPr>
                          <a:t>Steady state </a:t>
                        </a:r>
                        <a:r>
                          <a:rPr lang="it-IT" sz="1700" dirty="0">
                            <a:latin typeface="Times New Roman" panose="02020603050405020304" pitchFamily="18" charset="0"/>
                            <a:cs typeface="Times New Roman" panose="02020603050405020304" pitchFamily="18" charset="0"/>
                          </a:rPr>
                          <a:t>flow </a:t>
                        </a:r>
                        <a:r>
                          <a:rPr lang="it-IT" sz="1700" dirty="0" err="1">
                            <a:latin typeface="Times New Roman" panose="02020603050405020304" pitchFamily="18" charset="0"/>
                            <a:cs typeface="Times New Roman" panose="02020603050405020304" pitchFamily="18" charset="0"/>
                          </a:rPr>
                          <a:t>is</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assumed</a:t>
                        </a:r>
                        <a:r>
                          <a:rPr lang="it-IT" sz="1700" dirty="0">
                            <a:latin typeface="Times New Roman" panose="02020603050405020304" pitchFamily="18" charset="0"/>
                            <a:cs typeface="Times New Roman" panose="02020603050405020304" pitchFamily="18" charset="0"/>
                          </a:rPr>
                          <a:t> for </a:t>
                        </a:r>
                        <a:r>
                          <a:rPr lang="it-IT" sz="1700" dirty="0" err="1">
                            <a:latin typeface="Times New Roman" panose="02020603050405020304" pitchFamily="18" charset="0"/>
                            <a:cs typeface="Times New Roman" panose="02020603050405020304" pitchFamily="18" charset="0"/>
                          </a:rPr>
                          <a:t>both</a:t>
                        </a:r>
                        <a:r>
                          <a:rPr lang="it-IT" sz="1700" dirty="0">
                            <a:latin typeface="Times New Roman" panose="02020603050405020304" pitchFamily="18" charset="0"/>
                            <a:cs typeface="Times New Roman" panose="02020603050405020304" pitchFamily="18" charset="0"/>
                          </a:rPr>
                          <a:t> the push </a:t>
                        </a:r>
                        <a:r>
                          <a:rPr lang="it-IT" sz="1700" dirty="0" err="1">
                            <a:latin typeface="Times New Roman" panose="02020603050405020304" pitchFamily="18" charset="0"/>
                            <a:cs typeface="Times New Roman" panose="02020603050405020304" pitchFamily="18" charset="0"/>
                          </a:rPr>
                          <a:t>phase</a:t>
                        </a:r>
                        <a:r>
                          <a:rPr lang="it-IT" sz="1700" dirty="0">
                            <a:latin typeface="Times New Roman" panose="02020603050405020304" pitchFamily="18" charset="0"/>
                            <a:cs typeface="Times New Roman" panose="02020603050405020304" pitchFamily="18" charset="0"/>
                          </a:rPr>
                          <a:t> and the pull </a:t>
                        </a:r>
                        <a:r>
                          <a:rPr lang="it-IT" sz="1700" dirty="0" err="1">
                            <a:latin typeface="Times New Roman" panose="02020603050405020304" pitchFamily="18" charset="0"/>
                            <a:cs typeface="Times New Roman" panose="02020603050405020304" pitchFamily="18" charset="0"/>
                          </a:rPr>
                          <a:t>phase</a:t>
                        </a:r>
                        <a:endParaRPr lang="it-IT" sz="1700" dirty="0">
                          <a:latin typeface="Times New Roman" panose="02020603050405020304" pitchFamily="18" charset="0"/>
                          <a:cs typeface="Times New Roman" panose="02020603050405020304" pitchFamily="18" charset="0"/>
                        </a:endParaRPr>
                      </a:p>
                      <a:p>
                        <a:pPr algn="ctr">
                          <a:lnSpc>
                            <a:spcPct val="150000"/>
                          </a:lnSpc>
                        </a:pPr>
                        <a:r>
                          <a:rPr lang="it-IT" sz="1700" dirty="0">
                            <a:latin typeface="Times New Roman" panose="02020603050405020304" pitchFamily="18" charset="0"/>
                            <a:cs typeface="Times New Roman" panose="02020603050405020304" pitchFamily="18" charset="0"/>
                          </a:rPr>
                          <a:t>The </a:t>
                        </a:r>
                        <a:r>
                          <a:rPr lang="it-IT" sz="1700" dirty="0" err="1">
                            <a:latin typeface="Times New Roman" panose="02020603050405020304" pitchFamily="18" charset="0"/>
                            <a:cs typeface="Times New Roman" panose="02020603050405020304" pitchFamily="18" charset="0"/>
                          </a:rPr>
                          <a:t>radially</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diverging</a:t>
                        </a:r>
                        <a:r>
                          <a:rPr lang="it-IT" sz="1700" dirty="0">
                            <a:latin typeface="Times New Roman" panose="02020603050405020304" pitchFamily="18" charset="0"/>
                            <a:cs typeface="Times New Roman" panose="02020603050405020304" pitchFamily="18" charset="0"/>
                          </a:rPr>
                          <a:t> and </a:t>
                        </a:r>
                        <a:r>
                          <a:rPr lang="it-IT" sz="1700" dirty="0" err="1">
                            <a:latin typeface="Times New Roman" panose="02020603050405020304" pitchFamily="18" charset="0"/>
                            <a:cs typeface="Times New Roman" panose="02020603050405020304" pitchFamily="18" charset="0"/>
                          </a:rPr>
                          <a:t>converging</a:t>
                        </a:r>
                        <a:r>
                          <a:rPr lang="it-IT" sz="1700" dirty="0">
                            <a:latin typeface="Times New Roman" panose="02020603050405020304" pitchFamily="18" charset="0"/>
                            <a:cs typeface="Times New Roman" panose="02020603050405020304" pitchFamily="18" charset="0"/>
                          </a:rPr>
                          <a:t> flow </a:t>
                        </a:r>
                        <a:r>
                          <a:rPr lang="it-IT" sz="1700" dirty="0" err="1">
                            <a:latin typeface="Times New Roman" panose="02020603050405020304" pitchFamily="18" charset="0"/>
                            <a:cs typeface="Times New Roman" panose="02020603050405020304" pitchFamily="18" charset="0"/>
                          </a:rPr>
                          <a:t>is</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ruled</a:t>
                        </a:r>
                        <a:r>
                          <a:rPr lang="it-IT" sz="1700" dirty="0">
                            <a:latin typeface="Times New Roman" panose="02020603050405020304" pitchFamily="18" charset="0"/>
                            <a:cs typeface="Times New Roman" panose="02020603050405020304" pitchFamily="18" charset="0"/>
                          </a:rPr>
                          <a:t> by the </a:t>
                        </a:r>
                        <a14:m>
                          <m:oMath xmlns:m="http://schemas.openxmlformats.org/officeDocument/2006/math">
                            <m:r>
                              <m:rPr>
                                <m:nor/>
                              </m:rPr>
                              <a:rPr lang="it-IT" sz="1700" dirty="0">
                                <a:latin typeface="Times New Roman" panose="02020603050405020304" pitchFamily="18" charset="0"/>
                                <a:cs typeface="Times New Roman" panose="02020603050405020304" pitchFamily="18" charset="0"/>
                              </a:rPr>
                              <m:t>Darcy</m:t>
                            </m:r>
                            <m:r>
                              <m:rPr>
                                <m:nor/>
                              </m:rPr>
                              <a:rPr lang="it-IT" sz="1700" dirty="0">
                                <a:latin typeface="Times New Roman" panose="02020603050405020304" pitchFamily="18" charset="0"/>
                                <a:cs typeface="Times New Roman" panose="02020603050405020304" pitchFamily="18" charset="0"/>
                              </a:rPr>
                              <m:t>′</m:t>
                            </m:r>
                            <m:r>
                              <m:rPr>
                                <m:nor/>
                              </m:rPr>
                              <a:rPr lang="it-IT" sz="1700" dirty="0">
                                <a:latin typeface="Times New Roman" panose="02020603050405020304" pitchFamily="18" charset="0"/>
                                <a:cs typeface="Times New Roman" panose="02020603050405020304" pitchFamily="18" charset="0"/>
                              </a:rPr>
                              <m:t>s</m:t>
                            </m:r>
                            <m:r>
                              <m:rPr>
                                <m:nor/>
                              </m:rPr>
                              <a:rPr lang="it-IT" sz="1700" dirty="0">
                                <a:latin typeface="Times New Roman" panose="02020603050405020304" pitchFamily="18" charset="0"/>
                                <a:cs typeface="Times New Roman" panose="02020603050405020304" pitchFamily="18" charset="0"/>
                              </a:rPr>
                              <m:t> </m:t>
                            </m:r>
                            <m:r>
                              <m:rPr>
                                <m:nor/>
                              </m:rPr>
                              <a:rPr lang="it-IT" sz="1700" dirty="0">
                                <a:latin typeface="Times New Roman" panose="02020603050405020304" pitchFamily="18" charset="0"/>
                                <a:cs typeface="Times New Roman" panose="02020603050405020304" pitchFamily="18" charset="0"/>
                              </a:rPr>
                              <m:t>law</m:t>
                            </m:r>
                          </m:oMath>
                        </a14:m>
                        <a:endParaRPr lang="it-IT" sz="1700" dirty="0">
                          <a:latin typeface="Times New Roman" panose="02020603050405020304" pitchFamily="18"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it-IT" sz="1700" i="1">
                                  <a:latin typeface="Cambria Math" panose="02040503050406030204" pitchFamily="18" charset="0"/>
                                  <a:cs typeface="Times New Roman" panose="02020603050405020304" pitchFamily="18" charset="0"/>
                                </a:rPr>
                                <m:t>𝑞</m:t>
                              </m:r>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𝐾</m:t>
                              </m:r>
                              <m:r>
                                <a:rPr lang="it-IT" sz="1700" i="1">
                                  <a:latin typeface="Cambria Math" panose="02040503050406030204" pitchFamily="18" charset="0"/>
                                  <a:cs typeface="Times New Roman" panose="02020603050405020304" pitchFamily="18" charset="0"/>
                                </a:rPr>
                                <m:t> </m:t>
                              </m:r>
                              <m:f>
                                <m:fPr>
                                  <m:type m:val="skw"/>
                                  <m:ctrlPr>
                                    <a:rPr lang="it-IT" sz="1700" i="1">
                                      <a:latin typeface="Cambria Math" panose="02040503050406030204" pitchFamily="18" charset="0"/>
                                      <a:cs typeface="Times New Roman" panose="02020603050405020304" pitchFamily="18" charset="0"/>
                                    </a:rPr>
                                  </m:ctrlPr>
                                </m:fPr>
                                <m:num>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h</m:t>
                                  </m:r>
                                </m:num>
                                <m:den>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𝑟</m:t>
                                  </m:r>
                                </m:den>
                              </m:f>
                            </m:oMath>
                          </m:oMathPara>
                        </a14:m>
                        <a:endParaRPr lang="it-IT" sz="1700" dirty="0">
                          <a:latin typeface="Times New Roman" panose="02020603050405020304" pitchFamily="18" charset="0"/>
                          <a:cs typeface="Times New Roman" panose="02020603050405020304" pitchFamily="18" charset="0"/>
                        </a:endParaRPr>
                      </a:p>
                      <a:p>
                        <a:pPr algn="ctr">
                          <a:lnSpc>
                            <a:spcPct val="150000"/>
                          </a:lnSpc>
                        </a:pPr>
                        <a:endParaRPr lang="it-IT" sz="1700" dirty="0">
                          <a:latin typeface="Times New Roman" panose="02020603050405020304" pitchFamily="18" charset="0"/>
                          <a:cs typeface="Times New Roman" panose="02020603050405020304" pitchFamily="18" charset="0"/>
                        </a:endParaRPr>
                      </a:p>
                      <a:p>
                        <a:pPr algn="ctr">
                          <a:lnSpc>
                            <a:spcPct val="150000"/>
                          </a:lnSpc>
                        </a:pPr>
                        <a:endParaRPr lang="it-IT" sz="1700" dirty="0">
                          <a:latin typeface="Times New Roman" panose="02020603050405020304" pitchFamily="18" charset="0"/>
                          <a:cs typeface="Times New Roman" panose="02020603050405020304" pitchFamily="18" charset="0"/>
                        </a:endParaRPr>
                      </a:p>
                      <a:p>
                        <a:pPr algn="ctr"/>
                        <a:endParaRPr lang="it-IT" sz="1700" dirty="0">
                          <a:latin typeface="Times New Roman" panose="02020603050405020304" pitchFamily="18" charset="0"/>
                          <a:cs typeface="Times New Roman" panose="02020603050405020304" pitchFamily="18" charset="0"/>
                        </a:endParaRPr>
                      </a:p>
                    </p:txBody>
                  </p:sp>
                </mc:Choice>
                <mc:Fallback xmlns="">
                  <p:sp>
                    <p:nvSpPr>
                      <p:cNvPr id="99" name="Rettangolo 98">
                        <a:extLst>
                          <a:ext uri="{FF2B5EF4-FFF2-40B4-BE49-F238E27FC236}">
                            <a16:creationId xmlns:a16="http://schemas.microsoft.com/office/drawing/2014/main" id="{805189A8-F57C-4914-A920-13164263A45D}"/>
                          </a:ext>
                        </a:extLst>
                      </p:cNvPr>
                      <p:cNvSpPr>
                        <a:spLocks noRot="1" noChangeAspect="1" noMove="1" noResize="1" noEditPoints="1" noAdjustHandles="1" noChangeArrowheads="1" noChangeShapeType="1" noTextEdit="1"/>
                      </p:cNvSpPr>
                      <p:nvPr/>
                    </p:nvSpPr>
                    <p:spPr>
                      <a:xfrm>
                        <a:off x="2151149" y="3477175"/>
                        <a:ext cx="9091940" cy="1279053"/>
                      </a:xfrm>
                      <a:prstGeom prst="rect">
                        <a:avLst/>
                      </a:prstGeom>
                      <a:blipFill>
                        <a:blip r:embed="rId6"/>
                        <a:stretch>
                          <a:fillRect/>
                        </a:stretch>
                      </a:blipFill>
                    </p:spPr>
                    <p:txBody>
                      <a:bodyPr/>
                      <a:lstStyle/>
                      <a:p>
                        <a:r>
                          <a:rPr lang="it-IT">
                            <a:noFill/>
                          </a:rPr>
                          <a:t> </a:t>
                        </a:r>
                      </a:p>
                    </p:txBody>
                  </p:sp>
                </mc:Fallback>
              </mc:AlternateContent>
              <p:sp>
                <p:nvSpPr>
                  <p:cNvPr id="100" name="Rettangolo 99">
                    <a:extLst>
                      <a:ext uri="{FF2B5EF4-FFF2-40B4-BE49-F238E27FC236}">
                        <a16:creationId xmlns:a16="http://schemas.microsoft.com/office/drawing/2014/main" id="{DB95E13D-CFA3-41B2-A3EC-CBD275F297C9}"/>
                      </a:ext>
                    </a:extLst>
                  </p:cNvPr>
                  <p:cNvSpPr/>
                  <p:nvPr/>
                </p:nvSpPr>
                <p:spPr>
                  <a:xfrm>
                    <a:off x="2291231" y="4176794"/>
                    <a:ext cx="8765191" cy="420518"/>
                  </a:xfrm>
                  <a:prstGeom prst="rect">
                    <a:avLst/>
                  </a:prstGeom>
                </p:spPr>
                <p:txBody>
                  <a:bodyPr wrap="square">
                    <a:spAutoFit/>
                  </a:bodyPr>
                  <a:lstStyle/>
                  <a:p>
                    <a:pPr algn="ctr">
                      <a:lnSpc>
                        <a:spcPct val="150000"/>
                      </a:lnSpc>
                    </a:pPr>
                    <a:r>
                      <a:rPr lang="it-IT" sz="1700" dirty="0" err="1">
                        <a:latin typeface="Times New Roman" panose="02020603050405020304" pitchFamily="18" charset="0"/>
                        <a:cs typeface="Times New Roman" panose="02020603050405020304" pitchFamily="18" charset="0"/>
                      </a:rPr>
                      <a:t>Furthermore</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it</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is</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assumed</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that</a:t>
                    </a:r>
                    <a:r>
                      <a:rPr lang="it-IT" sz="1700" dirty="0">
                        <a:latin typeface="Times New Roman" panose="02020603050405020304" pitchFamily="18" charset="0"/>
                        <a:cs typeface="Times New Roman" panose="02020603050405020304" pitchFamily="18" charset="0"/>
                      </a:rPr>
                      <a:t> the </a:t>
                    </a:r>
                    <a:r>
                      <a:rPr lang="it-IT" sz="1700" dirty="0" err="1">
                        <a:latin typeface="Times New Roman" panose="02020603050405020304" pitchFamily="18" charset="0"/>
                        <a:cs typeface="Times New Roman" panose="02020603050405020304" pitchFamily="18" charset="0"/>
                      </a:rPr>
                      <a:t>regional</a:t>
                    </a:r>
                    <a:r>
                      <a:rPr lang="it-IT" sz="1700" dirty="0">
                        <a:latin typeface="Times New Roman" panose="02020603050405020304" pitchFamily="18" charset="0"/>
                        <a:cs typeface="Times New Roman" panose="02020603050405020304" pitchFamily="18" charset="0"/>
                      </a:rPr>
                      <a:t> flow </a:t>
                    </a:r>
                    <a:r>
                      <a:rPr lang="it-IT" sz="1700" dirty="0" err="1">
                        <a:latin typeface="Times New Roman" panose="02020603050405020304" pitchFamily="18" charset="0"/>
                        <a:cs typeface="Times New Roman" panose="02020603050405020304" pitchFamily="18" charset="0"/>
                      </a:rPr>
                      <a:t>is</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negligible</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compared</a:t>
                    </a:r>
                    <a:r>
                      <a:rPr lang="it-IT" sz="1700" dirty="0">
                        <a:latin typeface="Times New Roman" panose="02020603050405020304" pitchFamily="18" charset="0"/>
                        <a:cs typeface="Times New Roman" panose="02020603050405020304" pitchFamily="18" charset="0"/>
                      </a:rPr>
                      <a:t> to the </a:t>
                    </a:r>
                    <a:r>
                      <a:rPr lang="it-IT" sz="1700" dirty="0" err="1">
                        <a:latin typeface="Times New Roman" panose="02020603050405020304" pitchFamily="18" charset="0"/>
                        <a:cs typeface="Times New Roman" panose="02020603050405020304" pitchFamily="18" charset="0"/>
                      </a:rPr>
                      <a:t>well</a:t>
                    </a:r>
                    <a:r>
                      <a:rPr lang="it-IT" sz="1700" dirty="0">
                        <a:latin typeface="Times New Roman" panose="02020603050405020304" pitchFamily="18" charset="0"/>
                        <a:cs typeface="Times New Roman" panose="02020603050405020304" pitchFamily="18" charset="0"/>
                      </a:rPr>
                      <a:t> </a:t>
                    </a:r>
                    <a:r>
                      <a:rPr lang="it-IT" sz="1700" dirty="0" err="1">
                        <a:latin typeface="Times New Roman" panose="02020603050405020304" pitchFamily="18" charset="0"/>
                        <a:cs typeface="Times New Roman" panose="02020603050405020304" pitchFamily="18" charset="0"/>
                      </a:rPr>
                      <a:t>induced</a:t>
                    </a:r>
                    <a:r>
                      <a:rPr lang="it-IT" sz="1700" dirty="0">
                        <a:latin typeface="Times New Roman" panose="02020603050405020304" pitchFamily="18" charset="0"/>
                        <a:cs typeface="Times New Roman" panose="02020603050405020304" pitchFamily="18" charset="0"/>
                      </a:rPr>
                      <a:t> flow.</a:t>
                    </a:r>
                  </a:p>
                </p:txBody>
              </p:sp>
              <p:sp>
                <p:nvSpPr>
                  <p:cNvPr id="101" name="Terminatore 100">
                    <a:extLst>
                      <a:ext uri="{FF2B5EF4-FFF2-40B4-BE49-F238E27FC236}">
                        <a16:creationId xmlns:a16="http://schemas.microsoft.com/office/drawing/2014/main" id="{DBC19A8E-20A7-4EA5-A578-50DE1C4D7FDB}"/>
                      </a:ext>
                    </a:extLst>
                  </p:cNvPr>
                  <p:cNvSpPr/>
                  <p:nvPr/>
                </p:nvSpPr>
                <p:spPr>
                  <a:xfrm>
                    <a:off x="2068111" y="3221457"/>
                    <a:ext cx="9343923" cy="1536119"/>
                  </a:xfrm>
                  <a:prstGeom prst="flowChartTerminator">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98" name="CasellaDiTesto 97">
                  <a:extLst>
                    <a:ext uri="{FF2B5EF4-FFF2-40B4-BE49-F238E27FC236}">
                      <a16:creationId xmlns:a16="http://schemas.microsoft.com/office/drawing/2014/main" id="{8453155E-174E-4758-8D87-4456BFDB824C}"/>
                    </a:ext>
                  </a:extLst>
                </p:cNvPr>
                <p:cNvSpPr txBox="1"/>
                <p:nvPr/>
              </p:nvSpPr>
              <p:spPr>
                <a:xfrm>
                  <a:off x="3294658" y="3114114"/>
                  <a:ext cx="1712542" cy="240348"/>
                </a:xfrm>
                <a:prstGeom prst="rect">
                  <a:avLst/>
                </a:prstGeom>
                <a:solidFill>
                  <a:schemeClr val="bg1"/>
                </a:solidFill>
              </p:spPr>
              <p:txBody>
                <a:bodyPr wrap="square" rtlCol="0">
                  <a:spAutoFit/>
                </a:bodyPr>
                <a:lstStyle/>
                <a:p>
                  <a:pPr algn="ctr"/>
                  <a:r>
                    <a:rPr lang="it-IT" sz="2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FLOW</a:t>
                  </a:r>
                </a:p>
              </p:txBody>
            </p:sp>
          </p:grpSp>
          <p:sp>
            <p:nvSpPr>
              <p:cNvPr id="95" name="Freccia a destra 94">
                <a:extLst>
                  <a:ext uri="{FF2B5EF4-FFF2-40B4-BE49-F238E27FC236}">
                    <a16:creationId xmlns:a16="http://schemas.microsoft.com/office/drawing/2014/main" id="{406454B3-7F8F-4FEB-A5F5-73D0106C8245}"/>
                  </a:ext>
                </a:extLst>
              </p:cNvPr>
              <p:cNvSpPr/>
              <p:nvPr/>
            </p:nvSpPr>
            <p:spPr>
              <a:xfrm>
                <a:off x="7067550" y="3434702"/>
                <a:ext cx="1607092" cy="33389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6" name="Rettangolo 95">
                <a:extLst>
                  <a:ext uri="{FF2B5EF4-FFF2-40B4-BE49-F238E27FC236}">
                    <a16:creationId xmlns:a16="http://schemas.microsoft.com/office/drawing/2014/main" id="{D645D9D4-9AE7-401B-A967-057B36945BAD}"/>
                  </a:ext>
                </a:extLst>
              </p:cNvPr>
              <p:cNvSpPr/>
              <p:nvPr/>
            </p:nvSpPr>
            <p:spPr>
              <a:xfrm>
                <a:off x="8700679" y="2934417"/>
                <a:ext cx="3282950" cy="1268791"/>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3" name="Immagine 2">
            <a:extLst>
              <a:ext uri="{FF2B5EF4-FFF2-40B4-BE49-F238E27FC236}">
                <a16:creationId xmlns:a16="http://schemas.microsoft.com/office/drawing/2014/main" id="{EA4D9389-774F-4389-8673-2919B89EB0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193" y="4431902"/>
            <a:ext cx="7093258" cy="2284540"/>
          </a:xfrm>
          <a:prstGeom prst="rect">
            <a:avLst/>
          </a:prstGeom>
        </p:spPr>
      </p:pic>
      <p:sp>
        <p:nvSpPr>
          <p:cNvPr id="30" name="CasellaDiTesto 29">
            <a:extLst>
              <a:ext uri="{FF2B5EF4-FFF2-40B4-BE49-F238E27FC236}">
                <a16:creationId xmlns:a16="http://schemas.microsoft.com/office/drawing/2014/main" id="{5E778EB1-1A45-4A3A-A18C-C17BA9112BED}"/>
              </a:ext>
            </a:extLst>
          </p:cNvPr>
          <p:cNvSpPr txBox="1"/>
          <p:nvPr/>
        </p:nvSpPr>
        <p:spPr>
          <a:xfrm>
            <a:off x="4106218" y="6198029"/>
            <a:ext cx="276038" cy="407968"/>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z</a:t>
            </a:r>
          </a:p>
        </p:txBody>
      </p:sp>
      <p:sp>
        <p:nvSpPr>
          <p:cNvPr id="31" name="CasellaDiTesto 30">
            <a:extLst>
              <a:ext uri="{FF2B5EF4-FFF2-40B4-BE49-F238E27FC236}">
                <a16:creationId xmlns:a16="http://schemas.microsoft.com/office/drawing/2014/main" id="{1635CB86-D668-4B3F-97A7-AEAA9F64DF1D}"/>
              </a:ext>
            </a:extLst>
          </p:cNvPr>
          <p:cNvSpPr txBox="1"/>
          <p:nvPr/>
        </p:nvSpPr>
        <p:spPr>
          <a:xfrm>
            <a:off x="7834631" y="6198029"/>
            <a:ext cx="276038" cy="407968"/>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z</a:t>
            </a:r>
          </a:p>
        </p:txBody>
      </p:sp>
      <p:sp>
        <p:nvSpPr>
          <p:cNvPr id="32" name="CasellaDiTesto 31">
            <a:extLst>
              <a:ext uri="{FF2B5EF4-FFF2-40B4-BE49-F238E27FC236}">
                <a16:creationId xmlns:a16="http://schemas.microsoft.com/office/drawing/2014/main" id="{EAAC92EC-D38D-4664-9C10-84DF4E97B5E1}"/>
              </a:ext>
            </a:extLst>
          </p:cNvPr>
          <p:cNvSpPr txBox="1"/>
          <p:nvPr/>
        </p:nvSpPr>
        <p:spPr>
          <a:xfrm>
            <a:off x="4509160" y="6512458"/>
            <a:ext cx="274434" cy="369332"/>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r</a:t>
            </a:r>
          </a:p>
        </p:txBody>
      </p:sp>
      <p:sp>
        <p:nvSpPr>
          <p:cNvPr id="33" name="CasellaDiTesto 32">
            <a:extLst>
              <a:ext uri="{FF2B5EF4-FFF2-40B4-BE49-F238E27FC236}">
                <a16:creationId xmlns:a16="http://schemas.microsoft.com/office/drawing/2014/main" id="{4E1091EE-8D36-45BA-9F5D-9E126F379D0A}"/>
              </a:ext>
            </a:extLst>
          </p:cNvPr>
          <p:cNvSpPr txBox="1"/>
          <p:nvPr/>
        </p:nvSpPr>
        <p:spPr>
          <a:xfrm>
            <a:off x="8234666" y="6510859"/>
            <a:ext cx="274434" cy="369332"/>
          </a:xfrm>
          <a:prstGeom prst="rect">
            <a:avLst/>
          </a:prstGeom>
          <a:noFill/>
        </p:spPr>
        <p:txBody>
          <a:bodyPr wrap="none" rtlCol="0">
            <a:spAutoFit/>
          </a:bodyPr>
          <a:lstStyle/>
          <a:p>
            <a:r>
              <a:rPr lang="it-IT" i="1" dirty="0">
                <a:latin typeface="Times New Roman" panose="02020603050405020304" pitchFamily="18" charset="0"/>
                <a:cs typeface="Times New Roman" panose="02020603050405020304" pitchFamily="18" charset="0"/>
              </a:rPr>
              <a:t>r</a:t>
            </a:r>
          </a:p>
        </p:txBody>
      </p:sp>
      <p:sp>
        <p:nvSpPr>
          <p:cNvPr id="34" name="Triangolo isoscele 33">
            <a:extLst>
              <a:ext uri="{FF2B5EF4-FFF2-40B4-BE49-F238E27FC236}">
                <a16:creationId xmlns:a16="http://schemas.microsoft.com/office/drawing/2014/main" id="{DBFA9214-EF17-40FA-9898-1BF2D5EEB8EB}"/>
              </a:ext>
            </a:extLst>
          </p:cNvPr>
          <p:cNvSpPr/>
          <p:nvPr/>
        </p:nvSpPr>
        <p:spPr>
          <a:xfrm rot="10800000">
            <a:off x="2896159" y="4917186"/>
            <a:ext cx="177051" cy="12192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Triangolo isoscele 34">
            <a:extLst>
              <a:ext uri="{FF2B5EF4-FFF2-40B4-BE49-F238E27FC236}">
                <a16:creationId xmlns:a16="http://schemas.microsoft.com/office/drawing/2014/main" id="{A6C0BBD2-5BCC-461F-A2ED-45A51E989EDF}"/>
              </a:ext>
            </a:extLst>
          </p:cNvPr>
          <p:cNvSpPr/>
          <p:nvPr/>
        </p:nvSpPr>
        <p:spPr>
          <a:xfrm rot="10800000">
            <a:off x="9295842" y="4978146"/>
            <a:ext cx="177051" cy="12192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 name="Picture 6" descr="C:\Users\Valentina  Lombardi\Desktop\banbig.jpg">
            <a:extLst>
              <a:ext uri="{FF2B5EF4-FFF2-40B4-BE49-F238E27FC236}">
                <a16:creationId xmlns:a16="http://schemas.microsoft.com/office/drawing/2014/main" id="{3C59D30E-9715-4251-986C-97897B9926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ttangolo 37">
            <a:extLst>
              <a:ext uri="{FF2B5EF4-FFF2-40B4-BE49-F238E27FC236}">
                <a16:creationId xmlns:a16="http://schemas.microsoft.com/office/drawing/2014/main" id="{B4AE6D32-A49B-4F98-ACFA-B87E433F17B0}"/>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46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magine 49">
            <a:extLst>
              <a:ext uri="{FF2B5EF4-FFF2-40B4-BE49-F238E27FC236}">
                <a16:creationId xmlns:a16="http://schemas.microsoft.com/office/drawing/2014/main" id="{64ABD326-E8D8-4201-B1E1-EBF6B7F68E6E}"/>
              </a:ext>
            </a:extLst>
          </p:cNvPr>
          <p:cNvPicPr>
            <a:picLocks noChangeAspect="1"/>
          </p:cNvPicPr>
          <p:nvPr/>
        </p:nvPicPr>
        <p:blipFill rotWithShape="1">
          <a:blip r:embed="rId2">
            <a:extLst>
              <a:ext uri="{28A0092B-C50C-407E-A947-70E740481C1C}">
                <a14:useLocalDpi xmlns:a14="http://schemas.microsoft.com/office/drawing/2010/main" val="0"/>
              </a:ext>
            </a:extLst>
          </a:blip>
          <a:srcRect l="14790" t="6807" r="47916" b="33216"/>
          <a:stretch/>
        </p:blipFill>
        <p:spPr>
          <a:xfrm>
            <a:off x="475316" y="2872666"/>
            <a:ext cx="2530136" cy="1983594"/>
          </a:xfrm>
          <a:prstGeom prst="rect">
            <a:avLst/>
          </a:prstGeom>
        </p:spPr>
      </p:pic>
      <p:pic>
        <p:nvPicPr>
          <p:cNvPr id="49" name="Immagine 48">
            <a:extLst>
              <a:ext uri="{FF2B5EF4-FFF2-40B4-BE49-F238E27FC236}">
                <a16:creationId xmlns:a16="http://schemas.microsoft.com/office/drawing/2014/main" id="{3984DAD1-2872-4D44-9E5C-3EDE0AFBD99B}"/>
              </a:ext>
            </a:extLst>
          </p:cNvPr>
          <p:cNvPicPr>
            <a:picLocks noChangeAspect="1"/>
          </p:cNvPicPr>
          <p:nvPr/>
        </p:nvPicPr>
        <p:blipFill rotWithShape="1">
          <a:blip r:embed="rId2">
            <a:extLst>
              <a:ext uri="{28A0092B-C50C-407E-A947-70E740481C1C}">
                <a14:useLocalDpi xmlns:a14="http://schemas.microsoft.com/office/drawing/2010/main" val="0"/>
              </a:ext>
            </a:extLst>
          </a:blip>
          <a:srcRect l="14790" t="6807" r="47916" b="33216"/>
          <a:stretch/>
        </p:blipFill>
        <p:spPr>
          <a:xfrm>
            <a:off x="362428" y="1210463"/>
            <a:ext cx="2530136" cy="1983594"/>
          </a:xfrm>
          <a:prstGeom prst="rect">
            <a:avLst/>
          </a:prstGeom>
        </p:spPr>
      </p:pic>
      <p:pic>
        <p:nvPicPr>
          <p:cNvPr id="48" name="Immagine 47">
            <a:extLst>
              <a:ext uri="{FF2B5EF4-FFF2-40B4-BE49-F238E27FC236}">
                <a16:creationId xmlns:a16="http://schemas.microsoft.com/office/drawing/2014/main" id="{F84AB4E4-46C2-4D18-8060-90946BED6D32}"/>
              </a:ext>
            </a:extLst>
          </p:cNvPr>
          <p:cNvPicPr>
            <a:picLocks noChangeAspect="1"/>
          </p:cNvPicPr>
          <p:nvPr/>
        </p:nvPicPr>
        <p:blipFill rotWithShape="1">
          <a:blip r:embed="rId2">
            <a:extLst>
              <a:ext uri="{28A0092B-C50C-407E-A947-70E740481C1C}">
                <a14:useLocalDpi xmlns:a14="http://schemas.microsoft.com/office/drawing/2010/main" val="0"/>
              </a:ext>
            </a:extLst>
          </a:blip>
          <a:srcRect l="14790" t="6807" r="47916" b="33216"/>
          <a:stretch/>
        </p:blipFill>
        <p:spPr>
          <a:xfrm>
            <a:off x="9854244" y="2931935"/>
            <a:ext cx="2530136" cy="1983594"/>
          </a:xfrm>
          <a:prstGeom prst="rect">
            <a:avLst/>
          </a:prstGeom>
        </p:spPr>
      </p:pic>
      <p:pic>
        <p:nvPicPr>
          <p:cNvPr id="47" name="Immagine 46">
            <a:extLst>
              <a:ext uri="{FF2B5EF4-FFF2-40B4-BE49-F238E27FC236}">
                <a16:creationId xmlns:a16="http://schemas.microsoft.com/office/drawing/2014/main" id="{3A301AE4-C7F4-431A-B651-F7A26F1DB12A}"/>
              </a:ext>
            </a:extLst>
          </p:cNvPr>
          <p:cNvPicPr>
            <a:picLocks noChangeAspect="1"/>
          </p:cNvPicPr>
          <p:nvPr/>
        </p:nvPicPr>
        <p:blipFill rotWithShape="1">
          <a:blip r:embed="rId2">
            <a:extLst>
              <a:ext uri="{28A0092B-C50C-407E-A947-70E740481C1C}">
                <a14:useLocalDpi xmlns:a14="http://schemas.microsoft.com/office/drawing/2010/main" val="0"/>
              </a:ext>
            </a:extLst>
          </a:blip>
          <a:srcRect l="14790" t="6807" r="47916" b="33216"/>
          <a:stretch/>
        </p:blipFill>
        <p:spPr>
          <a:xfrm>
            <a:off x="9854244" y="1197204"/>
            <a:ext cx="2530136" cy="1983594"/>
          </a:xfrm>
          <a:prstGeom prst="rect">
            <a:avLst/>
          </a:prstGeom>
        </p:spPr>
      </p:pic>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6691"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6167" y="7531"/>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6166"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429F14C4-F547-4047-9F59-6CF296334623}"/>
              </a:ext>
            </a:extLst>
          </p:cNvPr>
          <p:cNvSpPr txBox="1"/>
          <p:nvPr/>
        </p:nvSpPr>
        <p:spPr>
          <a:xfrm>
            <a:off x="1206697" y="-64164"/>
            <a:ext cx="10511853"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Model</a:t>
            </a:r>
          </a:p>
        </p:txBody>
      </p:sp>
      <p:pic>
        <p:nvPicPr>
          <p:cNvPr id="12" name="Immagine 11">
            <a:hlinkClick r:id="rId4" action="ppaction://hlinksldjump"/>
            <a:extLst>
              <a:ext uri="{FF2B5EF4-FFF2-40B4-BE49-F238E27FC236}">
                <a16:creationId xmlns:a16="http://schemas.microsoft.com/office/drawing/2014/main" id="{DC5B84F7-E4B9-43CD-B4AD-3C5521D04159}"/>
              </a:ext>
            </a:extLst>
          </p:cNvPr>
          <p:cNvPicPr>
            <a:picLocks noChangeAspect="1"/>
          </p:cNvPicPr>
          <p:nvPr/>
        </p:nvPicPr>
        <p:blipFill>
          <a:blip r:embed="rId5"/>
          <a:stretch>
            <a:fillRect/>
          </a:stretch>
        </p:blipFill>
        <p:spPr>
          <a:xfrm>
            <a:off x="10888742" y="6402013"/>
            <a:ext cx="461141" cy="463518"/>
          </a:xfrm>
          <a:prstGeom prst="rect">
            <a:avLst/>
          </a:prstGeom>
        </p:spPr>
      </p:pic>
      <p:grpSp>
        <p:nvGrpSpPr>
          <p:cNvPr id="14" name="Gruppo 13">
            <a:extLst>
              <a:ext uri="{FF2B5EF4-FFF2-40B4-BE49-F238E27FC236}">
                <a16:creationId xmlns:a16="http://schemas.microsoft.com/office/drawing/2014/main" id="{25A7AB03-6664-4867-8C9B-A8A048F8CA03}"/>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6341E316-86EB-4C21-8A3C-99D2184B9335}"/>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987C925D-FEE1-4939-866C-27DBC1D8B6F9}"/>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A208F1C-B629-4891-A084-040E6289E170}"/>
              </a:ext>
            </a:extLst>
          </p:cNvPr>
          <p:cNvGrpSpPr/>
          <p:nvPr/>
        </p:nvGrpSpPr>
        <p:grpSpPr>
          <a:xfrm>
            <a:off x="10014334" y="6402013"/>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AD61BDDB-BA6F-4CA7-B820-0B79B092B13B}"/>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AFC45977-CC67-4B28-BC1B-A782DA7379B1}"/>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grpSp>
        <p:nvGrpSpPr>
          <p:cNvPr id="114" name="Gruppo 113">
            <a:extLst>
              <a:ext uri="{FF2B5EF4-FFF2-40B4-BE49-F238E27FC236}">
                <a16:creationId xmlns:a16="http://schemas.microsoft.com/office/drawing/2014/main" id="{CA2FEF7F-4632-4908-8394-3A72ED97F2A7}"/>
              </a:ext>
            </a:extLst>
          </p:cNvPr>
          <p:cNvGrpSpPr/>
          <p:nvPr/>
        </p:nvGrpSpPr>
        <p:grpSpPr>
          <a:xfrm>
            <a:off x="1281085" y="1369787"/>
            <a:ext cx="10104697" cy="6370975"/>
            <a:chOff x="1737698" y="-964913"/>
            <a:chExt cx="7097515" cy="6370975"/>
          </a:xfrm>
        </p:grpSpPr>
        <mc:AlternateContent xmlns:mc="http://schemas.openxmlformats.org/markup-compatibility/2006" xmlns:a14="http://schemas.microsoft.com/office/drawing/2010/main">
          <mc:Choice Requires="a14">
            <p:sp>
              <p:nvSpPr>
                <p:cNvPr id="130" name="Rettangolo 129">
                  <a:extLst>
                    <a:ext uri="{FF2B5EF4-FFF2-40B4-BE49-F238E27FC236}">
                      <a16:creationId xmlns:a16="http://schemas.microsoft.com/office/drawing/2014/main" id="{CB6A4925-FF6A-49DA-863F-0E925E63E9F3}"/>
                    </a:ext>
                  </a:extLst>
                </p:cNvPr>
                <p:cNvSpPr/>
                <p:nvPr/>
              </p:nvSpPr>
              <p:spPr>
                <a:xfrm>
                  <a:off x="1737698" y="-964913"/>
                  <a:ext cx="7097515" cy="6370975"/>
                </a:xfrm>
                <a:prstGeom prst="rect">
                  <a:avLst/>
                </a:prstGeom>
              </p:spPr>
              <p:txBody>
                <a:bodyPr wrap="square">
                  <a:spAutoFit/>
                </a:bodyPr>
                <a:lstStyle/>
                <a:p>
                  <a:pPr algn="ctr">
                    <a:lnSpc>
                      <a:spcPct val="150000"/>
                    </a:lnSpc>
                  </a:pPr>
                  <a:r>
                    <a:rPr lang="en-US" sz="1700" dirty="0">
                      <a:latin typeface="Times New Roman" panose="02020603050405020304" pitchFamily="18" charset="0"/>
                      <a:cs typeface="Times New Roman" panose="02020603050405020304" pitchFamily="18" charset="0"/>
                    </a:rPr>
                    <a:t>We perform a Lagrangian tracking procedure:</a:t>
                  </a:r>
                </a:p>
                <a:p>
                  <a:pPr algn="ctr">
                    <a:lnSpc>
                      <a:spcPct val="150000"/>
                    </a:lnSpc>
                  </a:pPr>
                  <a:endParaRPr lang="en-US" sz="1700" dirty="0">
                    <a:latin typeface="Times New Roman" panose="02020603050405020304" pitchFamily="18" charset="0"/>
                    <a:cs typeface="Times New Roman" panose="02020603050405020304" pitchFamily="18" charset="0"/>
                  </a:endParaRPr>
                </a:p>
                <a:p>
                  <a:pPr algn="ctr">
                    <a:lnSpc>
                      <a:spcPct val="150000"/>
                    </a:lnSpc>
                  </a:pPr>
                  <a:r>
                    <a:rPr lang="en-US" sz="1700" dirty="0">
                      <a:latin typeface="Times New Roman" panose="02020603050405020304" pitchFamily="18" charset="0"/>
                      <a:cs typeface="Times New Roman" panose="02020603050405020304" pitchFamily="18" charset="0"/>
                    </a:rPr>
                    <a:t> </a:t>
                  </a:r>
                </a:p>
                <a:p>
                  <a:pPr algn="ctr">
                    <a:lnSpc>
                      <a:spcPct val="150000"/>
                    </a:lnSpc>
                  </a:pPr>
                  <a:r>
                    <a:rPr lang="en-US" sz="1700" dirty="0">
                      <a:latin typeface="Times New Roman" panose="02020603050405020304" pitchFamily="18" charset="0"/>
                      <a:cs typeface="Times New Roman" panose="02020603050405020304" pitchFamily="18" charset="0"/>
                    </a:rPr>
                    <a:t>The particle trajectory can be regarded as the sum of 3 terms:</a:t>
                  </a:r>
                </a:p>
                <a:p>
                  <a:pPr marL="342900" indent="-342900" algn="ctr">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initial position</a:t>
                  </a:r>
                </a:p>
                <a:p>
                  <a:pPr marL="342900" indent="-342900" algn="ctr">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a:t>
                  </a:r>
                  <a:r>
                    <a:rPr lang="en-US" sz="1700" dirty="0" err="1">
                      <a:latin typeface="Times New Roman" panose="02020603050405020304" pitchFamily="18" charset="0"/>
                      <a:cs typeface="Times New Roman" panose="02020603050405020304" pitchFamily="18" charset="0"/>
                    </a:rPr>
                    <a:t>advective</a:t>
                  </a:r>
                  <a:r>
                    <a:rPr lang="en-US" sz="1700" dirty="0">
                      <a:latin typeface="Times New Roman" panose="02020603050405020304" pitchFamily="18" charset="0"/>
                      <a:cs typeface="Times New Roman" panose="02020603050405020304" pitchFamily="18" charset="0"/>
                    </a:rPr>
                    <a:t> component depending on the local flow velocity </a:t>
                  </a:r>
                  <a14:m>
                    <m:oMath xmlns:m="http://schemas.openxmlformats.org/officeDocument/2006/math">
                      <m:r>
                        <a:rPr lang="it-IT" sz="1700" i="1">
                          <a:latin typeface="Cambria Math" panose="02040503050406030204" pitchFamily="18" charset="0"/>
                          <a:cs typeface="Times New Roman" panose="02020603050405020304" pitchFamily="18" charset="0"/>
                        </a:rPr>
                        <m:t>𝑣</m:t>
                      </m:r>
                      <m:r>
                        <a:rPr lang="it-IT" sz="1700" i="1">
                          <a:latin typeface="Cambria Math" panose="02040503050406030204" pitchFamily="18" charset="0"/>
                          <a:cs typeface="Times New Roman" panose="02020603050405020304" pitchFamily="18" charset="0"/>
                        </a:rPr>
                        <m:t>(</m:t>
                      </m:r>
                      <m:r>
                        <a:rPr lang="it-IT" sz="1700" b="1" i="1">
                          <a:latin typeface="Cambria Math" panose="02040503050406030204" pitchFamily="18" charset="0"/>
                          <a:cs typeface="Times New Roman" panose="02020603050405020304" pitchFamily="18" charset="0"/>
                        </a:rPr>
                        <m:t>𝒙</m:t>
                      </m:r>
                      <m:r>
                        <a:rPr lang="it-IT" sz="1700" i="1">
                          <a:latin typeface="Cambria Math" panose="02040503050406030204" pitchFamily="18" charset="0"/>
                          <a:cs typeface="Times New Roman" panose="02020603050405020304" pitchFamily="18" charset="0"/>
                        </a:rPr>
                        <m:t>)</m:t>
                      </m:r>
                    </m:oMath>
                  </a14:m>
                  <a:endParaRPr lang="en-US" sz="1700" dirty="0">
                    <a:latin typeface="Times New Roman" panose="02020603050405020304" pitchFamily="18" charset="0"/>
                    <a:cs typeface="Times New Roman" panose="02020603050405020304" pitchFamily="18" charset="0"/>
                  </a:endParaRPr>
                </a:p>
                <a:p>
                  <a:pPr marL="342900" indent="-342900" algn="ctr">
                    <a:lnSpc>
                      <a:spcPct val="150000"/>
                    </a:lnSpc>
                    <a:buFont typeface="+mj-lt"/>
                    <a:buAutoNum type="arabicPeriod"/>
                  </a:pPr>
                  <a:r>
                    <a:rPr lang="en-US" sz="1700" dirty="0">
                      <a:latin typeface="Times New Roman" panose="02020603050405020304" pitchFamily="18" charset="0"/>
                      <a:cs typeface="Times New Roman" panose="02020603050405020304" pitchFamily="18" charset="0"/>
                    </a:rPr>
                    <a:t>the pore scale dynamics are modelled as Wiener process</a:t>
                  </a:r>
                </a:p>
                <a:p>
                  <a:pPr algn="ctr">
                    <a:lnSpc>
                      <a:spcPct val="150000"/>
                    </a:lnSpc>
                  </a:pPr>
                  <a:endParaRPr lang="en-US" sz="1700" dirty="0">
                    <a:latin typeface="Times New Roman" panose="02020603050405020304" pitchFamily="18" charset="0"/>
                    <a:cs typeface="Times New Roman" panose="02020603050405020304" pitchFamily="18" charset="0"/>
                  </a:endParaRPr>
                </a:p>
                <a:p>
                  <a:pPr algn="ctr">
                    <a:lnSpc>
                      <a:spcPct val="150000"/>
                    </a:lnSpc>
                  </a:pPr>
                  <a:r>
                    <a:rPr lang="en-US" sz="1700" dirty="0">
                      <a:latin typeface="Times New Roman" panose="02020603050405020304" pitchFamily="18" charset="0"/>
                      <a:cs typeface="Times New Roman" panose="02020603050405020304" pitchFamily="18" charset="0"/>
                    </a:rPr>
                    <a:t>The final BTC is obtained by sum, during the extraction phase, </a:t>
                  </a:r>
                </a:p>
                <a:p>
                  <a:pPr algn="ctr">
                    <a:lnSpc>
                      <a:spcPct val="150000"/>
                    </a:lnSpc>
                  </a:pPr>
                  <a:r>
                    <a:rPr lang="en-US" sz="1700" dirty="0">
                      <a:latin typeface="Times New Roman" panose="02020603050405020304" pitchFamily="18" charset="0"/>
                      <a:cs typeface="Times New Roman" panose="02020603050405020304" pitchFamily="18" charset="0"/>
                    </a:rPr>
                    <a:t>the particles that arrive at the well.</a:t>
                  </a:r>
                </a:p>
                <a:p>
                  <a:pPr marL="342900" indent="-342900" algn="ctr">
                    <a:lnSpc>
                      <a:spcPct val="150000"/>
                    </a:lnSpc>
                    <a:buFont typeface="+mj-lt"/>
                    <a:buAutoNum type="arabicPeriod"/>
                  </a:pPr>
                  <a:endParaRPr lang="en-US" sz="1700" dirty="0">
                    <a:latin typeface="Times New Roman" panose="02020603050405020304" pitchFamily="18" charset="0"/>
                    <a:cs typeface="Times New Roman" panose="02020603050405020304" pitchFamily="18" charset="0"/>
                  </a:endParaRPr>
                </a:p>
                <a:p>
                  <a:pPr marL="342900" indent="-342900" algn="ctr">
                    <a:lnSpc>
                      <a:spcPct val="150000"/>
                    </a:lnSpc>
                    <a:buFont typeface="+mj-lt"/>
                    <a:buAutoNum type="arabicPeriod"/>
                  </a:pPr>
                  <a:endParaRPr lang="en-US" sz="1700" dirty="0">
                    <a:latin typeface="Times New Roman" panose="02020603050405020304" pitchFamily="18" charset="0"/>
                    <a:cs typeface="Times New Roman" panose="02020603050405020304" pitchFamily="18" charset="0"/>
                  </a:endParaRPr>
                </a:p>
                <a:p>
                  <a:pPr marL="342900" indent="-342900" algn="ctr">
                    <a:lnSpc>
                      <a:spcPct val="150000"/>
                    </a:lnSpc>
                    <a:buFont typeface="+mj-lt"/>
                    <a:buAutoNum type="arabicPeriod"/>
                  </a:pPr>
                  <a:endParaRPr lang="en-US" sz="1700" dirty="0">
                    <a:latin typeface="Times New Roman" panose="02020603050405020304" pitchFamily="18" charset="0"/>
                    <a:cs typeface="Times New Roman" panose="02020603050405020304" pitchFamily="18" charset="0"/>
                  </a:endParaRPr>
                </a:p>
                <a:p>
                  <a:pPr algn="ctr">
                    <a:lnSpc>
                      <a:spcPct val="150000"/>
                    </a:lnSpc>
                  </a:pPr>
                  <a:endParaRPr lang="en-US" sz="1700" dirty="0">
                    <a:latin typeface="Times New Roman" panose="02020603050405020304" pitchFamily="18" charset="0"/>
                    <a:cs typeface="Times New Roman" panose="02020603050405020304" pitchFamily="18" charset="0"/>
                  </a:endParaRPr>
                </a:p>
                <a:p>
                  <a:pPr algn="ctr">
                    <a:lnSpc>
                      <a:spcPct val="150000"/>
                    </a:lnSpc>
                  </a:pPr>
                  <a:endParaRPr lang="en-US" sz="1700" dirty="0">
                    <a:latin typeface="Times New Roman" panose="02020603050405020304" pitchFamily="18" charset="0"/>
                    <a:cs typeface="Times New Roman" panose="02020603050405020304" pitchFamily="18" charset="0"/>
                  </a:endParaRPr>
                </a:p>
                <a:p>
                  <a:pPr algn="ctr">
                    <a:lnSpc>
                      <a:spcPct val="150000"/>
                    </a:lnSpc>
                  </a:pPr>
                  <a:r>
                    <a:rPr lang="en-US" sz="1700" dirty="0">
                      <a:latin typeface="Times New Roman" panose="02020603050405020304" pitchFamily="18" charset="0"/>
                      <a:cs typeface="Times New Roman" panose="02020603050405020304" pitchFamily="18" charset="0"/>
                    </a:rPr>
                    <a:t> </a:t>
                  </a:r>
                </a:p>
              </p:txBody>
            </p:sp>
          </mc:Choice>
          <mc:Fallback xmlns="">
            <p:sp>
              <p:nvSpPr>
                <p:cNvPr id="130" name="Rettangolo 129">
                  <a:extLst>
                    <a:ext uri="{FF2B5EF4-FFF2-40B4-BE49-F238E27FC236}">
                      <a16:creationId xmlns:a16="http://schemas.microsoft.com/office/drawing/2014/main" id="{CB6A4925-FF6A-49DA-863F-0E925E63E9F3}"/>
                    </a:ext>
                  </a:extLst>
                </p:cNvPr>
                <p:cNvSpPr>
                  <a:spLocks noRot="1" noChangeAspect="1" noMove="1" noResize="1" noEditPoints="1" noAdjustHandles="1" noChangeArrowheads="1" noChangeShapeType="1" noTextEdit="1"/>
                </p:cNvSpPr>
                <p:nvPr/>
              </p:nvSpPr>
              <p:spPr>
                <a:xfrm>
                  <a:off x="1737698" y="-964913"/>
                  <a:ext cx="7097515" cy="6370975"/>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1" name="Rettangolo 130">
                  <a:extLst>
                    <a:ext uri="{FF2B5EF4-FFF2-40B4-BE49-F238E27FC236}">
                      <a16:creationId xmlns:a16="http://schemas.microsoft.com/office/drawing/2014/main" id="{892AABA8-D44A-4D7E-834E-63F741B5F29F}"/>
                    </a:ext>
                  </a:extLst>
                </p:cNvPr>
                <p:cNvSpPr/>
                <p:nvPr/>
              </p:nvSpPr>
              <p:spPr>
                <a:xfrm>
                  <a:off x="2262143" y="-461536"/>
                  <a:ext cx="6230111" cy="493981"/>
                </a:xfrm>
                <a:prstGeom prst="rect">
                  <a:avLst/>
                </a:prstGeom>
              </p:spPr>
              <p:txBody>
                <a:bodyPr wrap="square">
                  <a:spAutoFit/>
                </a:bodyPr>
                <a:lstStyle/>
                <a:p>
                  <a:pPr algn="ctr">
                    <a:lnSpc>
                      <a:spcPct val="150000"/>
                    </a:lnSpc>
                  </a:pPr>
                  <a14:m>
                    <m:oMath xmlns:m="http://schemas.openxmlformats.org/officeDocument/2006/math">
                      <m:r>
                        <a:rPr lang="it-IT" sz="1700" b="0" i="1" smtClean="0">
                          <a:latin typeface="Cambria Math" panose="02040503050406030204" pitchFamily="18" charset="0"/>
                          <a:cs typeface="Times New Roman" panose="02020603050405020304" pitchFamily="18" charset="0"/>
                        </a:rPr>
                        <m:t>𝑑</m:t>
                      </m:r>
                      <m:r>
                        <a:rPr lang="it-IT" sz="1700" i="1" smtClean="0">
                          <a:latin typeface="Cambria Math" panose="02040503050406030204" pitchFamily="18" charset="0"/>
                          <a:cs typeface="Times New Roman" panose="02020603050405020304" pitchFamily="18" charset="0"/>
                        </a:rPr>
                        <m:t>𝑋</m:t>
                      </m:r>
                      <m:d>
                        <m:dPr>
                          <m:ctrlPr>
                            <a:rPr lang="it-IT" sz="1700" i="1">
                              <a:latin typeface="Cambria Math" panose="02040503050406030204" pitchFamily="18" charset="0"/>
                              <a:cs typeface="Times New Roman" panose="02020603050405020304" pitchFamily="18" charset="0"/>
                            </a:rPr>
                          </m:ctrlPr>
                        </m:dPr>
                        <m:e>
                          <m:r>
                            <a:rPr lang="it-IT" sz="1700" i="1">
                              <a:latin typeface="Cambria Math" panose="02040503050406030204" pitchFamily="18" charset="0"/>
                              <a:cs typeface="Times New Roman" panose="02020603050405020304" pitchFamily="18" charset="0"/>
                            </a:rPr>
                            <m:t>𝑡</m:t>
                          </m:r>
                        </m:e>
                      </m:d>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𝑥</m:t>
                      </m:r>
                      <m:d>
                        <m:dPr>
                          <m:ctrlPr>
                            <a:rPr lang="it-IT" sz="1700" i="1">
                              <a:latin typeface="Cambria Math" panose="02040503050406030204" pitchFamily="18" charset="0"/>
                              <a:cs typeface="Times New Roman" panose="02020603050405020304" pitchFamily="18" charset="0"/>
                            </a:rPr>
                          </m:ctrlPr>
                        </m:dPr>
                        <m:e>
                          <m:sSub>
                            <m:sSubPr>
                              <m:ctrlPr>
                                <a:rPr lang="it-IT" sz="1700" i="1">
                                  <a:latin typeface="Cambria Math" panose="02040503050406030204" pitchFamily="18" charset="0"/>
                                  <a:cs typeface="Times New Roman" panose="02020603050405020304" pitchFamily="18" charset="0"/>
                                </a:rPr>
                              </m:ctrlPr>
                            </m:sSubPr>
                            <m:e>
                              <m:r>
                                <a:rPr lang="it-IT" sz="1700" i="1">
                                  <a:latin typeface="Cambria Math" panose="02040503050406030204" pitchFamily="18" charset="0"/>
                                  <a:cs typeface="Times New Roman" panose="02020603050405020304" pitchFamily="18" charset="0"/>
                                </a:rPr>
                                <m:t>𝑡</m:t>
                              </m:r>
                            </m:e>
                            <m:sub>
                              <m:r>
                                <a:rPr lang="it-IT" sz="1700" i="1">
                                  <a:latin typeface="Cambria Math" panose="02040503050406030204" pitchFamily="18" charset="0"/>
                                  <a:cs typeface="Times New Roman" panose="02020603050405020304" pitchFamily="18" charset="0"/>
                                </a:rPr>
                                <m:t>0</m:t>
                              </m:r>
                            </m:sub>
                          </m:sSub>
                        </m:e>
                      </m:d>
                      <m:r>
                        <a:rPr lang="it-IT" sz="1700" i="1">
                          <a:latin typeface="Cambria Math" panose="02040503050406030204" pitchFamily="18" charset="0"/>
                          <a:cs typeface="Times New Roman" panose="02020603050405020304" pitchFamily="18" charset="0"/>
                        </a:rPr>
                        <m:t>+</m:t>
                      </m:r>
                      <m:r>
                        <a:rPr lang="it-IT" sz="1700" i="1" smtClean="0">
                          <a:latin typeface="Cambria Math" panose="02040503050406030204" pitchFamily="18" charset="0"/>
                          <a:cs typeface="Times New Roman" panose="02020603050405020304" pitchFamily="18" charset="0"/>
                        </a:rPr>
                        <m:t>𝑣</m:t>
                      </m:r>
                      <m:d>
                        <m:dPr>
                          <m:ctrlPr>
                            <a:rPr lang="it-IT" sz="1700" i="1">
                              <a:latin typeface="Cambria Math" panose="02040503050406030204" pitchFamily="18" charset="0"/>
                              <a:cs typeface="Times New Roman" panose="02020603050405020304" pitchFamily="18" charset="0"/>
                            </a:rPr>
                          </m:ctrlPr>
                        </m:dPr>
                        <m:e>
                          <m:r>
                            <a:rPr lang="it-IT" sz="1700" i="1">
                              <a:latin typeface="Cambria Math" panose="02040503050406030204" pitchFamily="18" charset="0"/>
                              <a:cs typeface="Times New Roman" panose="02020603050405020304" pitchFamily="18" charset="0"/>
                            </a:rPr>
                            <m:t>𝑋</m:t>
                          </m:r>
                          <m:d>
                            <m:dPr>
                              <m:ctrlPr>
                                <a:rPr lang="it-IT" sz="1700" i="1">
                                  <a:latin typeface="Cambria Math" panose="02040503050406030204" pitchFamily="18" charset="0"/>
                                  <a:cs typeface="Times New Roman" panose="02020603050405020304" pitchFamily="18" charset="0"/>
                                </a:rPr>
                              </m:ctrlPr>
                            </m:dPr>
                            <m:e>
                              <m:r>
                                <a:rPr lang="it-IT" sz="1700" i="1">
                                  <a:latin typeface="Cambria Math" panose="02040503050406030204" pitchFamily="18" charset="0"/>
                                  <a:cs typeface="Times New Roman" panose="02020603050405020304" pitchFamily="18" charset="0"/>
                                </a:rPr>
                                <m:t>𝑡</m:t>
                              </m:r>
                            </m:e>
                          </m:d>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𝑌</m:t>
                          </m:r>
                          <m:d>
                            <m:dPr>
                              <m:ctrlPr>
                                <a:rPr lang="it-IT" sz="1700" i="1">
                                  <a:latin typeface="Cambria Math" panose="02040503050406030204" pitchFamily="18" charset="0"/>
                                  <a:cs typeface="Times New Roman" panose="02020603050405020304" pitchFamily="18" charset="0"/>
                                </a:rPr>
                              </m:ctrlPr>
                            </m:dPr>
                            <m:e>
                              <m:r>
                                <a:rPr lang="it-IT" sz="1700" i="1">
                                  <a:latin typeface="Cambria Math" panose="02040503050406030204" pitchFamily="18" charset="0"/>
                                  <a:cs typeface="Times New Roman" panose="02020603050405020304" pitchFamily="18" charset="0"/>
                                </a:rPr>
                                <m:t>𝑡</m:t>
                              </m:r>
                            </m:e>
                          </m:d>
                        </m:e>
                      </m:d>
                      <m:r>
                        <a:rPr lang="it-IT" sz="1700" i="1">
                          <a:latin typeface="Cambria Math" panose="02040503050406030204" pitchFamily="18" charset="0"/>
                          <a:cs typeface="Times New Roman" panose="02020603050405020304" pitchFamily="18" charset="0"/>
                        </a:rPr>
                        <m:t>𝑑𝑡</m:t>
                      </m:r>
                      <m:r>
                        <a:rPr lang="it-IT" sz="1700" i="1">
                          <a:latin typeface="Cambria Math" panose="02040503050406030204" pitchFamily="18" charset="0"/>
                          <a:cs typeface="Times New Roman" panose="02020603050405020304" pitchFamily="18" charset="0"/>
                        </a:rPr>
                        <m:t>+</m:t>
                      </m:r>
                      <m:r>
                        <a:rPr lang="it-IT" sz="1700" i="1">
                          <a:latin typeface="Cambria Math" panose="02040503050406030204" pitchFamily="18" charset="0"/>
                          <a:cs typeface="Times New Roman" panose="02020603050405020304" pitchFamily="18" charset="0"/>
                        </a:rPr>
                        <m:t>𝑑</m:t>
                      </m:r>
                      <m:sSub>
                        <m:sSubPr>
                          <m:ctrlPr>
                            <a:rPr lang="it-IT" sz="1700" i="1">
                              <a:latin typeface="Cambria Math" panose="02040503050406030204" pitchFamily="18" charset="0"/>
                              <a:ea typeface="Cambria Math" panose="02040503050406030204" pitchFamily="18" charset="0"/>
                              <a:cs typeface="Times New Roman" panose="02020603050405020304" pitchFamily="18" charset="0"/>
                            </a:rPr>
                          </m:ctrlPr>
                        </m:sSubPr>
                        <m:e>
                          <m:r>
                            <a:rPr lang="it-IT" sz="1700" i="1">
                              <a:latin typeface="Cambria Math" panose="02040503050406030204" pitchFamily="18" charset="0"/>
                              <a:ea typeface="Cambria Math" panose="02040503050406030204" pitchFamily="18" charset="0"/>
                              <a:cs typeface="Times New Roman" panose="02020603050405020304" pitchFamily="18" charset="0"/>
                            </a:rPr>
                            <m:t>𝑋</m:t>
                          </m:r>
                        </m:e>
                        <m:sub>
                          <m:r>
                            <a:rPr lang="it-IT" sz="1700" i="1">
                              <a:latin typeface="Cambria Math" panose="02040503050406030204" pitchFamily="18" charset="0"/>
                              <a:ea typeface="Cambria Math" panose="02040503050406030204" pitchFamily="18" charset="0"/>
                              <a:cs typeface="Times New Roman" panose="02020603050405020304" pitchFamily="18" charset="0"/>
                            </a:rPr>
                            <m:t>𝑑</m:t>
                          </m:r>
                        </m:sub>
                      </m:sSub>
                    </m:oMath>
                  </a14:m>
                  <a:r>
                    <a:rPr lang="it-IT" sz="170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m:rPr>
                          <m:sty m:val="p"/>
                        </m:rPr>
                        <a:rPr lang="it-IT" sz="1700" b="0" i="0" dirty="0" smtClean="0">
                          <a:latin typeface="Cambria Math" panose="02040503050406030204" pitchFamily="18" charset="0"/>
                          <a:ea typeface="Cambria Math" panose="02040503050406030204" pitchFamily="18" charset="0"/>
                          <a:cs typeface="Times New Roman" panose="02020603050405020304" pitchFamily="18" charset="0"/>
                        </a:rPr>
                        <m:t>d</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𝑌</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𝑡</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 </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𝑦</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𝑡</m:t>
                          </m:r>
                        </m:e>
                        <m:sub>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0</m:t>
                          </m:r>
                        </m:sub>
                      </m:sSub>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 )</m:t>
                      </m:r>
                      <m:r>
                        <a:rPr lang="it-IT" sz="1700" i="1" dirty="0">
                          <a:latin typeface="Cambria Math" panose="02040503050406030204" pitchFamily="18" charset="0"/>
                          <a:ea typeface="Cambria Math" panose="02040503050406030204" pitchFamily="18" charset="0"/>
                          <a:cs typeface="Times New Roman" panose="02020603050405020304" pitchFamily="18" charset="0"/>
                        </a:rPr>
                        <m:t> </m:t>
                      </m:r>
                      <m:r>
                        <a:rPr lang="it-IT" sz="1700" i="1" dirty="0" smtClean="0">
                          <a:latin typeface="Cambria Math" panose="02040503050406030204" pitchFamily="18" charset="0"/>
                          <a:ea typeface="Cambria Math" panose="02040503050406030204" pitchFamily="18" charset="0"/>
                          <a:cs typeface="Times New Roman" panose="02020603050405020304" pitchFamily="18" charset="0"/>
                        </a:rPr>
                        <m:t>+</m:t>
                      </m:r>
                      <m:r>
                        <a:rPr lang="it-IT" sz="1700" i="1" dirty="0" err="1" smtClean="0">
                          <a:latin typeface="Cambria Math" panose="02040503050406030204" pitchFamily="18" charset="0"/>
                          <a:ea typeface="Cambria Math" panose="02040503050406030204" pitchFamily="18" charset="0"/>
                          <a:cs typeface="Times New Roman" panose="02020603050405020304" pitchFamily="18" charset="0"/>
                        </a:rPr>
                        <m:t>𝑑</m:t>
                      </m:r>
                      <m:sSub>
                        <m:sSubPr>
                          <m:ctrlPr>
                            <a:rPr lang="it-IT" sz="1700" b="0" i="1" dirty="0" err="1" smtClean="0">
                              <a:latin typeface="Cambria Math" panose="02040503050406030204" pitchFamily="18" charset="0"/>
                              <a:ea typeface="Cambria Math" panose="02040503050406030204" pitchFamily="18" charset="0"/>
                              <a:cs typeface="Times New Roman" panose="02020603050405020304" pitchFamily="18" charset="0"/>
                            </a:rPr>
                          </m:ctrlPr>
                        </m:sSubPr>
                        <m:e>
                          <m:r>
                            <a:rPr lang="it-IT" sz="1700" b="0" i="1" dirty="0" err="1" smtClean="0">
                              <a:latin typeface="Cambria Math" panose="02040503050406030204" pitchFamily="18" charset="0"/>
                              <a:ea typeface="Cambria Math" panose="02040503050406030204" pitchFamily="18" charset="0"/>
                              <a:cs typeface="Times New Roman" panose="02020603050405020304" pitchFamily="18" charset="0"/>
                            </a:rPr>
                            <m:t>𝑌</m:t>
                          </m:r>
                        </m:e>
                        <m:sub>
                          <m:r>
                            <a:rPr lang="it-IT" sz="1700" i="1" dirty="0" err="1" smtClean="0">
                              <a:latin typeface="Cambria Math" panose="02040503050406030204" pitchFamily="18" charset="0"/>
                              <a:ea typeface="Cambria Math" panose="02040503050406030204" pitchFamily="18" charset="0"/>
                              <a:cs typeface="Times New Roman" panose="02020603050405020304" pitchFamily="18" charset="0"/>
                            </a:rPr>
                            <m:t>𝑑</m:t>
                          </m:r>
                        </m:sub>
                      </m:sSub>
                    </m:oMath>
                  </a14:m>
                  <a:endParaRPr lang="it-IT" sz="17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31" name="Rettangolo 130">
                  <a:extLst>
                    <a:ext uri="{FF2B5EF4-FFF2-40B4-BE49-F238E27FC236}">
                      <a16:creationId xmlns:a16="http://schemas.microsoft.com/office/drawing/2014/main" id="{892AABA8-D44A-4D7E-834E-63F741B5F29F}"/>
                    </a:ext>
                  </a:extLst>
                </p:cNvPr>
                <p:cNvSpPr>
                  <a:spLocks noRot="1" noChangeAspect="1" noMove="1" noResize="1" noEditPoints="1" noAdjustHandles="1" noChangeArrowheads="1" noChangeShapeType="1" noTextEdit="1"/>
                </p:cNvSpPr>
                <p:nvPr/>
              </p:nvSpPr>
              <p:spPr>
                <a:xfrm>
                  <a:off x="2262143" y="-461536"/>
                  <a:ext cx="6230111" cy="493981"/>
                </a:xfrm>
                <a:prstGeom prst="rect">
                  <a:avLst/>
                </a:prstGeom>
                <a:blipFill>
                  <a:blip r:embed="rId7"/>
                  <a:stretch>
                    <a:fillRect b="-7407"/>
                  </a:stretch>
                </a:blipFill>
              </p:spPr>
              <p:txBody>
                <a:bodyPr/>
                <a:lstStyle/>
                <a:p>
                  <a:r>
                    <a:rPr lang="it-IT">
                      <a:noFill/>
                    </a:rPr>
                    <a:t> </a:t>
                  </a:r>
                </a:p>
              </p:txBody>
            </p:sp>
          </mc:Fallback>
        </mc:AlternateContent>
      </p:grpSp>
      <p:sp>
        <p:nvSpPr>
          <p:cNvPr id="45" name="Terminatore 44">
            <a:extLst>
              <a:ext uri="{FF2B5EF4-FFF2-40B4-BE49-F238E27FC236}">
                <a16:creationId xmlns:a16="http://schemas.microsoft.com/office/drawing/2014/main" id="{7F64AF92-A602-4561-8954-B126FFAD4965}"/>
              </a:ext>
            </a:extLst>
          </p:cNvPr>
          <p:cNvSpPr/>
          <p:nvPr/>
        </p:nvSpPr>
        <p:spPr>
          <a:xfrm>
            <a:off x="1600285" y="1125321"/>
            <a:ext cx="9637692" cy="4271752"/>
          </a:xfrm>
          <a:prstGeom prst="flowChartTerminator">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CasellaDiTesto 45">
            <a:extLst>
              <a:ext uri="{FF2B5EF4-FFF2-40B4-BE49-F238E27FC236}">
                <a16:creationId xmlns:a16="http://schemas.microsoft.com/office/drawing/2014/main" id="{DCE9DFC1-02B4-4DD3-A8EE-ABD4DA1D012F}"/>
              </a:ext>
            </a:extLst>
          </p:cNvPr>
          <p:cNvSpPr txBox="1"/>
          <p:nvPr/>
        </p:nvSpPr>
        <p:spPr>
          <a:xfrm>
            <a:off x="2815233" y="900541"/>
            <a:ext cx="2076772" cy="461664"/>
          </a:xfrm>
          <a:prstGeom prst="rect">
            <a:avLst/>
          </a:prstGeom>
          <a:solidFill>
            <a:schemeClr val="bg1"/>
          </a:solidFill>
        </p:spPr>
        <p:txBody>
          <a:bodyPr wrap="square" rtlCol="0">
            <a:spAutoFit/>
          </a:bodyPr>
          <a:lstStyle/>
          <a:p>
            <a:r>
              <a:rPr lang="it-IT"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TRANSPORT</a:t>
            </a:r>
          </a:p>
        </p:txBody>
      </p:sp>
      <p:pic>
        <p:nvPicPr>
          <p:cNvPr id="27" name="Picture 6" descr="C:\Users\Valentina  Lombardi\Desktop\banbig.jpg">
            <a:extLst>
              <a:ext uri="{FF2B5EF4-FFF2-40B4-BE49-F238E27FC236}">
                <a16:creationId xmlns:a16="http://schemas.microsoft.com/office/drawing/2014/main" id="{FB128CE0-5193-4F1D-8684-4EE29EABC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ttangolo 27">
            <a:extLst>
              <a:ext uri="{FF2B5EF4-FFF2-40B4-BE49-F238E27FC236}">
                <a16:creationId xmlns:a16="http://schemas.microsoft.com/office/drawing/2014/main" id="{6BA4F0EA-AABF-4A74-8D1C-A2CDCDC90273}"/>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43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4387"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718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1914"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p:sp>
        <p:nvSpPr>
          <p:cNvPr id="11" name="CasellaDiTesto 10">
            <a:extLst>
              <a:ext uri="{FF2B5EF4-FFF2-40B4-BE49-F238E27FC236}">
                <a16:creationId xmlns:a16="http://schemas.microsoft.com/office/drawing/2014/main" id="{10ECEE72-DC26-4CC2-B763-B3C8605B12FF}"/>
              </a:ext>
            </a:extLst>
          </p:cNvPr>
          <p:cNvSpPr txBox="1"/>
          <p:nvPr/>
        </p:nvSpPr>
        <p:spPr>
          <a:xfrm>
            <a:off x="952383" y="-112165"/>
            <a:ext cx="10511853"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Application </a:t>
            </a:r>
            <a:r>
              <a:rPr lang="it-IT" sz="3200" b="1" u="sng" dirty="0" err="1">
                <a:latin typeface="EuroRoman" panose="00000400000000000000" pitchFamily="2" charset="2"/>
                <a:cs typeface="Times New Roman" panose="02020603050405020304" pitchFamily="18" charset="0"/>
              </a:rPr>
              <a:t>examples</a:t>
            </a:r>
            <a:endParaRPr lang="it-IT" sz="2800" b="1" u="sng" dirty="0">
              <a:latin typeface="EuroRoman" panose="00000400000000000000" pitchFamily="2" charset="2"/>
              <a:cs typeface="Times New Roman" panose="02020603050405020304" pitchFamily="18" charset="0"/>
            </a:endParaRPr>
          </a:p>
        </p:txBody>
      </p:sp>
      <p:pic>
        <p:nvPicPr>
          <p:cNvPr id="12" name="Immagine 11">
            <a:hlinkClick r:id="rId3" action="ppaction://hlinksldjump"/>
            <a:extLst>
              <a:ext uri="{FF2B5EF4-FFF2-40B4-BE49-F238E27FC236}">
                <a16:creationId xmlns:a16="http://schemas.microsoft.com/office/drawing/2014/main" id="{175C72EF-1E29-45D0-9FFD-5C4F2ED003ED}"/>
              </a:ext>
            </a:extLst>
          </p:cNvPr>
          <p:cNvPicPr>
            <a:picLocks noChangeAspect="1"/>
          </p:cNvPicPr>
          <p:nvPr/>
        </p:nvPicPr>
        <p:blipFill>
          <a:blip r:embed="rId4"/>
          <a:stretch>
            <a:fillRect/>
          </a:stretch>
        </p:blipFill>
        <p:spPr>
          <a:xfrm>
            <a:off x="10863025" y="6414347"/>
            <a:ext cx="453649" cy="455987"/>
          </a:xfrm>
          <a:prstGeom prst="rect">
            <a:avLst/>
          </a:prstGeom>
        </p:spPr>
      </p:pic>
      <p:grpSp>
        <p:nvGrpSpPr>
          <p:cNvPr id="14" name="Gruppo 13">
            <a:extLst>
              <a:ext uri="{FF2B5EF4-FFF2-40B4-BE49-F238E27FC236}">
                <a16:creationId xmlns:a16="http://schemas.microsoft.com/office/drawing/2014/main" id="{5FA5DA6A-18FE-4E5F-9F5D-06C99A34E75B}"/>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11FBDADA-F1C5-4E62-A4EC-C512D4687848}"/>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057EA271-58C6-481C-B09F-009B3F66767E}"/>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E80CD12-7D4B-449E-8B11-F2E2F24CFE99}"/>
              </a:ext>
            </a:extLst>
          </p:cNvPr>
          <p:cNvGrpSpPr/>
          <p:nvPr/>
        </p:nvGrpSpPr>
        <p:grpSpPr>
          <a:xfrm>
            <a:off x="10011788" y="6414347"/>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44C44F8A-BB6F-428F-8748-1392CB49A954}"/>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327534CF-D602-47CA-85A2-38B819E604B6}"/>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sp>
        <p:nvSpPr>
          <p:cNvPr id="41" name="Freccia a destra 40">
            <a:extLst>
              <a:ext uri="{FF2B5EF4-FFF2-40B4-BE49-F238E27FC236}">
                <a16:creationId xmlns:a16="http://schemas.microsoft.com/office/drawing/2014/main" id="{BD304B1F-01E3-4C6C-BECB-08DB7F8C8012}"/>
              </a:ext>
            </a:extLst>
          </p:cNvPr>
          <p:cNvSpPr/>
          <p:nvPr/>
        </p:nvSpPr>
        <p:spPr>
          <a:xfrm>
            <a:off x="2322292" y="1269631"/>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ctangle 1">
            <a:extLst>
              <a:ext uri="{FF2B5EF4-FFF2-40B4-BE49-F238E27FC236}">
                <a16:creationId xmlns:a16="http://schemas.microsoft.com/office/drawing/2014/main" id="{61677C62-DD45-4ED9-ABBE-5C550B21F408}"/>
              </a:ext>
            </a:extLst>
          </p:cNvPr>
          <p:cNvSpPr>
            <a:spLocks noChangeArrowheads="1"/>
          </p:cNvSpPr>
          <p:nvPr/>
        </p:nvSpPr>
        <p:spPr bwMode="auto">
          <a:xfrm>
            <a:off x="5754365" y="2622120"/>
            <a:ext cx="5896349" cy="805357"/>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The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tracer</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is</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continuously</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injected</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throughout</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the </a:t>
            </a:r>
            <a:r>
              <a:rPr kumimoji="0" lang="it-IT" altLang="it-IT" b="0" i="1"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push</a:t>
            </a:r>
            <a:r>
              <a:rPr kumimoji="0" lang="it-IT" altLang="it-IT" b="0" i="1"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phase </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on a stretch of 1000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layers</a:t>
            </a:r>
            <a:r>
              <a:rPr kumimoji="0" lang="it-IT" altLang="it-IT"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
        <p:nvSpPr>
          <p:cNvPr id="49" name="Rectangle 2">
            <a:extLst>
              <a:ext uri="{FF2B5EF4-FFF2-40B4-BE49-F238E27FC236}">
                <a16:creationId xmlns:a16="http://schemas.microsoft.com/office/drawing/2014/main" id="{D02322AD-B851-4DCA-AFA6-EBE465A6B172}"/>
              </a:ext>
            </a:extLst>
          </p:cNvPr>
          <p:cNvSpPr>
            <a:spLocks noChangeArrowheads="1"/>
          </p:cNvSpPr>
          <p:nvPr/>
        </p:nvSpPr>
        <p:spPr bwMode="auto">
          <a:xfrm>
            <a:off x="5754365" y="3713157"/>
            <a:ext cx="6437635" cy="3275264"/>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We</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fixed</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the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number</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of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particles</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introduced</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during</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the test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equal</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to 10000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assuming</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that</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they</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are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uniformly</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distributed over the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whole</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input area. </a:t>
            </a:r>
          </a:p>
          <a:p>
            <a:pPr eaLnBrk="0" fontAlgn="base" hangingPunct="0">
              <a:lnSpc>
                <a:spcPct val="150000"/>
              </a:lnSpc>
              <a:spcBef>
                <a:spcPct val="0"/>
              </a:spcBef>
              <a:spcAft>
                <a:spcPct val="0"/>
              </a:spcAft>
            </a:pPr>
            <a:r>
              <a:rPr lang="it-IT" altLang="it-IT" dirty="0" err="1">
                <a:solidFill>
                  <a:srgbClr val="222222"/>
                </a:solidFill>
                <a:latin typeface="Times New Roman" panose="02020603050405020304" pitchFamily="18" charset="0"/>
                <a:cs typeface="Times New Roman" panose="02020603050405020304" pitchFamily="18" charset="0"/>
              </a:rPr>
              <a:t>As</a:t>
            </a:r>
            <a:r>
              <a:rPr lang="it-IT" altLang="it-IT" dirty="0">
                <a:solidFill>
                  <a:srgbClr val="222222"/>
                </a:solidFill>
                <a:latin typeface="Times New Roman" panose="02020603050405020304" pitchFamily="18" charset="0"/>
                <a:cs typeface="Times New Roman" panose="02020603050405020304" pitchFamily="18" charset="0"/>
              </a:rPr>
              <a:t> </a:t>
            </a:r>
            <a:r>
              <a:rPr lang="it-IT" altLang="it-IT" dirty="0" err="1">
                <a:solidFill>
                  <a:srgbClr val="222222"/>
                </a:solidFill>
                <a:latin typeface="Times New Roman" panose="02020603050405020304" pitchFamily="18" charset="0"/>
                <a:cs typeface="Times New Roman" panose="02020603050405020304" pitchFamily="18" charset="0"/>
              </a:rPr>
              <a:t>regards</a:t>
            </a:r>
            <a:r>
              <a:rPr lang="it-IT" altLang="it-IT" dirty="0">
                <a:solidFill>
                  <a:srgbClr val="222222"/>
                </a:solidFill>
                <a:latin typeface="Times New Roman" panose="02020603050405020304" pitchFamily="18" charset="0"/>
                <a:cs typeface="Times New Roman" panose="02020603050405020304" pitchFamily="18" charset="0"/>
              </a:rPr>
              <a:t> the recovery phase of the </a:t>
            </a:r>
            <a:r>
              <a:rPr lang="it-IT" altLang="it-IT" dirty="0" err="1">
                <a:solidFill>
                  <a:srgbClr val="222222"/>
                </a:solidFill>
                <a:latin typeface="Times New Roman" panose="02020603050405020304" pitchFamily="18" charset="0"/>
                <a:cs typeface="Times New Roman" panose="02020603050405020304" pitchFamily="18" charset="0"/>
              </a:rPr>
              <a:t>tracer</a:t>
            </a:r>
            <a:r>
              <a:rPr lang="it-IT" altLang="it-IT" dirty="0">
                <a:solidFill>
                  <a:srgbClr val="222222"/>
                </a:solidFill>
                <a:latin typeface="Times New Roman" panose="02020603050405020304" pitchFamily="18" charset="0"/>
                <a:cs typeface="Times New Roman" panose="02020603050405020304" pitchFamily="18" charset="0"/>
              </a:rPr>
              <a:t> (</a:t>
            </a:r>
            <a:r>
              <a:rPr lang="it-IT" altLang="it-IT" i="1" dirty="0">
                <a:solidFill>
                  <a:srgbClr val="222222"/>
                </a:solidFill>
                <a:latin typeface="Times New Roman" panose="02020603050405020304" pitchFamily="18" charset="0"/>
                <a:cs typeface="Times New Roman" panose="02020603050405020304" pitchFamily="18" charset="0"/>
              </a:rPr>
              <a:t>pull </a:t>
            </a:r>
            <a:r>
              <a:rPr lang="it-IT" altLang="it-IT" i="1" dirty="0" err="1">
                <a:solidFill>
                  <a:srgbClr val="222222"/>
                </a:solidFill>
                <a:latin typeface="Times New Roman" panose="02020603050405020304" pitchFamily="18" charset="0"/>
                <a:cs typeface="Times New Roman" panose="02020603050405020304" pitchFamily="18" charset="0"/>
              </a:rPr>
              <a:t>phase</a:t>
            </a:r>
            <a:r>
              <a:rPr lang="it-IT" altLang="it-IT" dirty="0">
                <a:solidFill>
                  <a:srgbClr val="222222"/>
                </a:solidFill>
                <a:latin typeface="Times New Roman" panose="02020603050405020304" pitchFamily="18" charset="0"/>
                <a:cs typeface="Times New Roman" panose="02020603050405020304" pitchFamily="18" charset="0"/>
              </a:rPr>
              <a:t>),</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the duration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was</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set </a:t>
            </a:r>
            <a:r>
              <a:rPr kumimoji="0" lang="it-IT" altLang="it-IT" b="0" i="0"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according</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to the duration of the injection (</a:t>
            </a:r>
            <a:r>
              <a:rPr kumimoji="0" lang="it-IT" altLang="it-IT" b="0" i="1" u="none" strike="noStrike" cap="none" normalizeH="0" baseline="0" dirty="0" err="1">
                <a:ln>
                  <a:noFill/>
                </a:ln>
                <a:solidFill>
                  <a:srgbClr val="222222"/>
                </a:solidFill>
                <a:effectLst/>
                <a:latin typeface="Times New Roman" panose="02020603050405020304" pitchFamily="18" charset="0"/>
                <a:cs typeface="Times New Roman" panose="02020603050405020304" pitchFamily="18" charset="0"/>
              </a:rPr>
              <a:t>push</a:t>
            </a:r>
            <a:r>
              <a:rPr kumimoji="0" lang="it-IT" altLang="it-IT" b="0" i="1"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phase</a:t>
            </a:r>
            <a:r>
              <a:rPr kumimoji="0" lang="it-IT" altLang="it-IT"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t>
            </a:r>
            <a:r>
              <a:rPr lang="it-IT" altLang="it-IT" baseline="0" dirty="0">
                <a:solidFill>
                  <a:srgbClr val="222222"/>
                </a:solidFill>
                <a:latin typeface="Times New Roman" panose="02020603050405020304" pitchFamily="18" charset="0"/>
                <a:cs typeface="Times New Roman" panose="02020603050405020304" pitchFamily="18" charset="0"/>
              </a:rPr>
              <a:t>.</a:t>
            </a:r>
            <a:r>
              <a:rPr lang="it-IT" altLang="it-IT" dirty="0">
                <a:solidFill>
                  <a:srgbClr val="222222"/>
                </a:solidFill>
                <a:latin typeface="Times New Roman" panose="02020603050405020304" pitchFamily="18" charset="0"/>
                <a:cs typeface="Times New Roman" panose="02020603050405020304" pitchFamily="18" charset="0"/>
              </a:rPr>
              <a:t> (recovery ranges from the 95% up to the 100%)</a:t>
            </a:r>
            <a:endParaRPr lang="it-IT" altLang="it-IT"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it-IT" altLang="it-IT" b="0" i="0" u="none" strike="noStrike" cap="none" normalizeH="0" dirty="0">
              <a:ln>
                <a:noFill/>
              </a:ln>
              <a:solidFill>
                <a:srgbClr val="22222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it-IT" altLang="it-IT" sz="1700" dirty="0">
              <a:solidFill>
                <a:srgbClr val="222222"/>
              </a:solidFill>
              <a:latin typeface="Times New Roman" panose="02020603050405020304" pitchFamily="18" charset="0"/>
              <a:cs typeface="Times New Roman" panose="02020603050405020304" pitchFamily="18" charset="0"/>
            </a:endParaRPr>
          </a:p>
        </p:txBody>
      </p:sp>
      <p:sp>
        <p:nvSpPr>
          <p:cNvPr id="51" name="Freccia a destra 50">
            <a:extLst>
              <a:ext uri="{FF2B5EF4-FFF2-40B4-BE49-F238E27FC236}">
                <a16:creationId xmlns:a16="http://schemas.microsoft.com/office/drawing/2014/main" id="{351CE3F6-14BD-434F-91CE-789250F31DA9}"/>
              </a:ext>
            </a:extLst>
          </p:cNvPr>
          <p:cNvSpPr/>
          <p:nvPr/>
        </p:nvSpPr>
        <p:spPr>
          <a:xfrm>
            <a:off x="5256129" y="3826142"/>
            <a:ext cx="411134" cy="328238"/>
          </a:xfrm>
          <a:prstGeom prst="rightArrow">
            <a:avLst>
              <a:gd name="adj1" fmla="val 50000"/>
              <a:gd name="adj2" fmla="val 52786"/>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ctangle 4">
            <a:extLst>
              <a:ext uri="{FF2B5EF4-FFF2-40B4-BE49-F238E27FC236}">
                <a16:creationId xmlns:a16="http://schemas.microsoft.com/office/drawing/2014/main" id="{450E75EB-A343-49F9-9BAD-CBC06744185E}"/>
              </a:ext>
            </a:extLst>
          </p:cNvPr>
          <p:cNvSpPr>
            <a:spLocks noChangeArrowheads="1"/>
          </p:cNvSpPr>
          <p:nvPr/>
        </p:nvSpPr>
        <p:spPr bwMode="auto">
          <a:xfrm>
            <a:off x="3021059" y="1308071"/>
            <a:ext cx="2955937" cy="251359"/>
          </a:xfrm>
          <a:prstGeom prst="rect">
            <a:avLst/>
          </a:prstGeom>
          <a:noFill/>
          <a:ln>
            <a:noFill/>
          </a:ln>
          <a:effec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solidFill>
                  <a:srgbClr val="222222"/>
                </a:solidFill>
                <a:latin typeface="Times New Roman" panose="02020603050405020304" pitchFamily="18" charset="0"/>
                <a:cs typeface="Times New Roman" panose="02020603050405020304" pitchFamily="18" charset="0"/>
              </a:rPr>
              <a:t>The </a:t>
            </a:r>
            <a:r>
              <a:rPr lang="it-IT" altLang="it-IT" dirty="0" err="1">
                <a:solidFill>
                  <a:srgbClr val="222222"/>
                </a:solidFill>
                <a:latin typeface="Times New Roman" panose="02020603050405020304" pitchFamily="18" charset="0"/>
                <a:cs typeface="Times New Roman" panose="02020603050405020304" pitchFamily="18" charset="0"/>
              </a:rPr>
              <a:t>resulting</a:t>
            </a:r>
            <a:r>
              <a:rPr lang="it-IT" altLang="it-IT" dirty="0">
                <a:solidFill>
                  <a:srgbClr val="222222"/>
                </a:solidFill>
                <a:latin typeface="Times New Roman" panose="02020603050405020304" pitchFamily="18" charset="0"/>
                <a:cs typeface="Times New Roman" panose="02020603050405020304" pitchFamily="18" charset="0"/>
              </a:rPr>
              <a:t> </a:t>
            </a:r>
            <a:r>
              <a:rPr lang="it-IT" altLang="it-IT" dirty="0" err="1">
                <a:solidFill>
                  <a:srgbClr val="222222"/>
                </a:solidFill>
                <a:latin typeface="Times New Roman" panose="02020603050405020304" pitchFamily="18" charset="0"/>
                <a:cs typeface="Times New Roman" panose="02020603050405020304" pitchFamily="18" charset="0"/>
              </a:rPr>
              <a:t>BTCs</a:t>
            </a:r>
            <a:r>
              <a:rPr lang="it-IT" altLang="it-IT" dirty="0">
                <a:solidFill>
                  <a:srgbClr val="222222"/>
                </a:solidFill>
                <a:latin typeface="Times New Roman" panose="02020603050405020304" pitchFamily="18" charset="0"/>
                <a:cs typeface="Times New Roman" panose="02020603050405020304" pitchFamily="18" charset="0"/>
              </a:rPr>
              <a:t> </a:t>
            </a:r>
            <a:r>
              <a:rPr lang="it-IT" altLang="it-IT" dirty="0" err="1">
                <a:solidFill>
                  <a:srgbClr val="222222"/>
                </a:solidFill>
                <a:latin typeface="Times New Roman" panose="02020603050405020304" pitchFamily="18" charset="0"/>
                <a:cs typeface="Times New Roman" panose="02020603050405020304" pitchFamily="18" charset="0"/>
              </a:rPr>
              <a:t>depend</a:t>
            </a:r>
            <a:r>
              <a:rPr lang="it-IT" altLang="it-IT" dirty="0">
                <a:solidFill>
                  <a:srgbClr val="222222"/>
                </a:solidFill>
                <a:latin typeface="Times New Roman" panose="02020603050405020304" pitchFamily="18" charset="0"/>
                <a:cs typeface="Times New Roman" panose="02020603050405020304" pitchFamily="18" charset="0"/>
              </a:rPr>
              <a:t> on: </a:t>
            </a:r>
            <a:endParaRPr kumimoji="0" lang="it-IT" altLang="it-IT"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Parentesi graffa aperta 54">
            <a:extLst>
              <a:ext uri="{FF2B5EF4-FFF2-40B4-BE49-F238E27FC236}">
                <a16:creationId xmlns:a16="http://schemas.microsoft.com/office/drawing/2014/main" id="{CEB6E686-70CF-4F8B-A2BD-6EA1EB77FCD1}"/>
              </a:ext>
            </a:extLst>
          </p:cNvPr>
          <p:cNvSpPr/>
          <p:nvPr/>
        </p:nvSpPr>
        <p:spPr>
          <a:xfrm>
            <a:off x="6215005" y="911280"/>
            <a:ext cx="445910" cy="1056574"/>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D31DACA1-E42A-4725-855A-142806AE3020}"/>
                  </a:ext>
                </a:extLst>
              </p:cNvPr>
              <p:cNvSpPr txBox="1"/>
              <p:nvPr/>
            </p:nvSpPr>
            <p:spPr>
              <a:xfrm>
                <a:off x="6632626" y="965037"/>
                <a:ext cx="3021853" cy="1188787"/>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r>
                      <a:rPr lang="it-IT" i="1" dirty="0" smtClean="0">
                        <a:latin typeface="Cambria Math" panose="02040503050406030204" pitchFamily="18" charset="0"/>
                        <a:cs typeface="Times New Roman" panose="02020603050405020304" pitchFamily="18" charset="0"/>
                      </a:rPr>
                      <m:t>𝑡</m:t>
                    </m:r>
                  </m:oMath>
                </a14:m>
                <a:r>
                  <a:rPr lang="it-IT" dirty="0">
                    <a:latin typeface="Times New Roman" panose="02020603050405020304" pitchFamily="18" charset="0"/>
                    <a:cs typeface="Times New Roman" panose="02020603050405020304" pitchFamily="18" charset="0"/>
                  </a:rPr>
                  <a:t>       The injection duration</a:t>
                </a:r>
              </a:p>
              <a:p>
                <a:pPr marL="285750" indent="-285750">
                  <a:buFont typeface="Arial" panose="020B0604020202020204" pitchFamily="34" charset="0"/>
                  <a:buChar char="•"/>
                </a:pPr>
                <a14:m>
                  <m:oMath xmlns:m="http://schemas.openxmlformats.org/officeDocument/2006/math">
                    <m:r>
                      <a:rPr lang="it-IT" i="1" dirty="0" smtClean="0">
                        <a:latin typeface="Cambria Math" panose="02040503050406030204" pitchFamily="18" charset="0"/>
                        <a:cs typeface="Times New Roman" panose="02020603050405020304" pitchFamily="18" charset="0"/>
                      </a:rPr>
                      <m:t>𝑃𝑒</m:t>
                    </m:r>
                  </m:oMath>
                </a14:m>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Peclet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Number</a:t>
                </a:r>
                <a:endParaRPr lang="it-IT"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Sup>
                      <m:sSubSupPr>
                        <m:ctrlPr>
                          <a:rPr lang="it-IT" i="1" dirty="0">
                            <a:latin typeface="Cambria Math" panose="02040503050406030204" pitchFamily="18" charset="0"/>
                            <a:ea typeface="Cambria Math" panose="02040503050406030204" pitchFamily="18" charset="0"/>
                          </a:rPr>
                        </m:ctrlPr>
                      </m:sSubSupPr>
                      <m:e>
                        <m:r>
                          <a:rPr lang="it-IT" i="1" dirty="0">
                            <a:latin typeface="Cambria Math" panose="02040503050406030204" pitchFamily="18" charset="0"/>
                            <a:ea typeface="Cambria Math" panose="02040503050406030204" pitchFamily="18" charset="0"/>
                          </a:rPr>
                          <m:t>𝜎</m:t>
                        </m:r>
                      </m:e>
                      <m:sub>
                        <m:r>
                          <a:rPr lang="it-IT" i="1" dirty="0">
                            <a:latin typeface="Cambria Math" panose="02040503050406030204" pitchFamily="18" charset="0"/>
                            <a:ea typeface="Cambria Math" panose="02040503050406030204" pitchFamily="18" charset="0"/>
                          </a:rPr>
                          <m:t>𝑌</m:t>
                        </m:r>
                      </m:sub>
                      <m:sup>
                        <m:r>
                          <a:rPr lang="it-IT" i="1" dirty="0">
                            <a:latin typeface="Cambria Math" panose="02040503050406030204" pitchFamily="18" charset="0"/>
                            <a:ea typeface="Cambria Math" panose="02040503050406030204" pitchFamily="18" charset="0"/>
                          </a:rPr>
                          <m:t>2</m:t>
                        </m:r>
                      </m:sup>
                    </m:sSubSup>
                  </m:oMath>
                </a14:m>
                <a:r>
                  <a:rPr lang="it-IT" dirty="0"/>
                  <a:t>    </a:t>
                </a:r>
                <a:r>
                  <a:rPr lang="it-IT" dirty="0">
                    <a:latin typeface="Times New Roman" panose="02020603050405020304" pitchFamily="18" charset="0"/>
                    <a:cs typeface="Times New Roman" panose="02020603050405020304" pitchFamily="18" charset="0"/>
                  </a:rPr>
                  <a:t>Heterogeneity degree</a:t>
                </a:r>
              </a:p>
              <a:p>
                <a:endParaRPr lang="it-IT" sz="1700" dirty="0">
                  <a:latin typeface="Times New Roman" panose="02020603050405020304" pitchFamily="18" charset="0"/>
                  <a:cs typeface="Times New Roman" panose="02020603050405020304" pitchFamily="18" charset="0"/>
                </a:endParaRPr>
              </a:p>
            </p:txBody>
          </p:sp>
        </mc:Choice>
        <mc:Fallback xmlns="">
          <p:sp>
            <p:nvSpPr>
              <p:cNvPr id="56" name="CasellaDiTesto 55">
                <a:extLst>
                  <a:ext uri="{FF2B5EF4-FFF2-40B4-BE49-F238E27FC236}">
                    <a16:creationId xmlns:a16="http://schemas.microsoft.com/office/drawing/2014/main" id="{D31DACA1-E42A-4725-855A-142806AE3020}"/>
                  </a:ext>
                </a:extLst>
              </p:cNvPr>
              <p:cNvSpPr txBox="1">
                <a:spLocks noRot="1" noChangeAspect="1" noMove="1" noResize="1" noEditPoints="1" noAdjustHandles="1" noChangeArrowheads="1" noChangeShapeType="1" noTextEdit="1"/>
              </p:cNvSpPr>
              <p:nvPr/>
            </p:nvSpPr>
            <p:spPr>
              <a:xfrm>
                <a:off x="6632626" y="965037"/>
                <a:ext cx="3021853" cy="1188787"/>
              </a:xfrm>
              <a:prstGeom prst="rect">
                <a:avLst/>
              </a:prstGeom>
              <a:blipFill>
                <a:blip r:embed="rId5"/>
                <a:stretch>
                  <a:fillRect l="-1210" t="-2564" r="-1210"/>
                </a:stretch>
              </a:blipFill>
            </p:spPr>
            <p:txBody>
              <a:bodyPr/>
              <a:lstStyle/>
              <a:p>
                <a:r>
                  <a:rPr lang="it-IT">
                    <a:noFill/>
                  </a:rPr>
                  <a:t> </a:t>
                </a:r>
              </a:p>
            </p:txBody>
          </p:sp>
        </mc:Fallback>
      </mc:AlternateContent>
      <p:sp>
        <p:nvSpPr>
          <p:cNvPr id="60" name="Freccia a destra 59">
            <a:extLst>
              <a:ext uri="{FF2B5EF4-FFF2-40B4-BE49-F238E27FC236}">
                <a16:creationId xmlns:a16="http://schemas.microsoft.com/office/drawing/2014/main" id="{351CE3F6-14BD-434F-91CE-789250F31DA9}"/>
              </a:ext>
            </a:extLst>
          </p:cNvPr>
          <p:cNvSpPr/>
          <p:nvPr/>
        </p:nvSpPr>
        <p:spPr>
          <a:xfrm>
            <a:off x="5256129" y="2749173"/>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graphicFrame>
            <p:nvGraphicFramePr>
              <p:cNvPr id="2" name="Diagramma 1">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1923559925"/>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mc:Choice>
        <mc:Fallback xmlns="">
          <p:graphicFrame>
            <p:nvGraphicFramePr>
              <p:cNvPr id="2" name="Diagramma 1">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1923559925"/>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mc:Fallback>
      </mc:AlternateContent>
      <mc:AlternateContent xmlns:mc="http://schemas.openxmlformats.org/markup-compatibility/2006" xmlns:a14="http://schemas.microsoft.com/office/drawing/2010/main">
        <mc:Choice Requires="a14">
          <p:graphicFrame>
            <p:nvGraphicFramePr>
              <p:cNvPr id="20" name="Tabella 19">
                <a:extLst>
                  <a:ext uri="{FF2B5EF4-FFF2-40B4-BE49-F238E27FC236}">
                    <a16:creationId xmlns:a16="http://schemas.microsoft.com/office/drawing/2014/main" id="{14703F7F-0952-420D-82CD-E158679B180C}"/>
                  </a:ext>
                </a:extLst>
              </p:cNvPr>
              <p:cNvGraphicFramePr>
                <a:graphicFrameLocks noGrp="1"/>
              </p:cNvGraphicFramePr>
              <p:nvPr>
                <p:extLst>
                  <p:ext uri="{D42A27DB-BD31-4B8C-83A1-F6EECF244321}">
                    <p14:modId xmlns:p14="http://schemas.microsoft.com/office/powerpoint/2010/main" val="1898530519"/>
                  </p:ext>
                </p:extLst>
              </p:nvPr>
            </p:nvGraphicFramePr>
            <p:xfrm>
              <a:off x="2619566" y="1967854"/>
              <a:ext cx="2206494" cy="4450080"/>
            </p:xfrm>
            <a:graphic>
              <a:graphicData uri="http://schemas.openxmlformats.org/drawingml/2006/table">
                <a:tbl>
                  <a:tblPr firstRow="1" bandRow="1">
                    <a:tableStyleId>{00A15C55-8517-42AA-B614-E9B94910E393}</a:tableStyleId>
                  </a:tblPr>
                  <a:tblGrid>
                    <a:gridCol w="735498">
                      <a:extLst>
                        <a:ext uri="{9D8B030D-6E8A-4147-A177-3AD203B41FA5}">
                          <a16:colId xmlns:a16="http://schemas.microsoft.com/office/drawing/2014/main" val="2591532816"/>
                        </a:ext>
                      </a:extLst>
                    </a:gridCol>
                    <a:gridCol w="735498">
                      <a:extLst>
                        <a:ext uri="{9D8B030D-6E8A-4147-A177-3AD203B41FA5}">
                          <a16:colId xmlns:a16="http://schemas.microsoft.com/office/drawing/2014/main" val="1980915403"/>
                        </a:ext>
                      </a:extLst>
                    </a:gridCol>
                    <a:gridCol w="735498">
                      <a:extLst>
                        <a:ext uri="{9D8B030D-6E8A-4147-A177-3AD203B41FA5}">
                          <a16:colId xmlns:a16="http://schemas.microsoft.com/office/drawing/2014/main" val="3260643248"/>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it-IT" i="1" dirty="0" smtClean="0">
                                    <a:solidFill>
                                      <a:schemeClr val="tx1"/>
                                    </a:solidFill>
                                    <a:latin typeface="Cambria Math" panose="02040503050406030204" pitchFamily="18" charset="0"/>
                                    <a:cs typeface="Times New Roman" panose="02020603050405020304" pitchFamily="18" charset="0"/>
                                  </a:rPr>
                                  <m:t>𝑡</m:t>
                                </m:r>
                              </m:oMath>
                            </m:oMathPara>
                          </a14:m>
                          <a:endParaRPr lang="it-IT"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it-IT" i="1" dirty="0" smtClean="0">
                                    <a:solidFill>
                                      <a:schemeClr val="tx1"/>
                                    </a:solidFill>
                                    <a:latin typeface="Cambria Math" panose="02040503050406030204" pitchFamily="18" charset="0"/>
                                    <a:cs typeface="Times New Roman" panose="02020603050405020304" pitchFamily="18" charset="0"/>
                                  </a:rPr>
                                  <m:t>𝑃𝑒</m:t>
                                </m:r>
                              </m:oMath>
                            </m:oMathPara>
                          </a14:m>
                          <a:endParaRPr lang="it-IT" dirty="0">
                            <a:solidFill>
                              <a:schemeClr val="tx1"/>
                            </a:solidFill>
                          </a:endParaRPr>
                        </a:p>
                      </a:txBody>
                      <a:tcPr/>
                    </a:tc>
                    <a:tc>
                      <a:txBody>
                        <a:bodyPr/>
                        <a:lstStyle/>
                        <a:p>
                          <a:pPr algn="ctr"/>
                          <a14:m>
                            <m:oMath xmlns:m="http://schemas.openxmlformats.org/officeDocument/2006/math">
                              <m:sSubSup>
                                <m:sSubSupPr>
                                  <m:ctrlPr>
                                    <a:rPr lang="it-IT" i="1" dirty="0" smtClean="0">
                                      <a:solidFill>
                                        <a:schemeClr val="tx1"/>
                                      </a:solidFill>
                                      <a:latin typeface="Cambria Math" panose="02040503050406030204" pitchFamily="18" charset="0"/>
                                      <a:ea typeface="Cambria Math" panose="02040503050406030204" pitchFamily="18" charset="0"/>
                                    </a:rPr>
                                  </m:ctrlPr>
                                </m:sSubSupPr>
                                <m:e>
                                  <m:r>
                                    <a:rPr lang="it-IT" i="1" dirty="0">
                                      <a:solidFill>
                                        <a:schemeClr val="tx1"/>
                                      </a:solidFill>
                                      <a:latin typeface="Cambria Math" panose="02040503050406030204" pitchFamily="18" charset="0"/>
                                      <a:ea typeface="Cambria Math" panose="02040503050406030204" pitchFamily="18" charset="0"/>
                                    </a:rPr>
                                    <m:t>𝜎</m:t>
                                  </m:r>
                                </m:e>
                                <m:sub>
                                  <m:r>
                                    <a:rPr lang="it-IT" i="1" dirty="0">
                                      <a:solidFill>
                                        <a:schemeClr val="tx1"/>
                                      </a:solidFill>
                                      <a:latin typeface="Cambria Math" panose="02040503050406030204" pitchFamily="18" charset="0"/>
                                      <a:ea typeface="Cambria Math" panose="02040503050406030204" pitchFamily="18" charset="0"/>
                                    </a:rPr>
                                    <m:t>𝑌</m:t>
                                  </m:r>
                                </m:sub>
                                <m:sup>
                                  <m:r>
                                    <a:rPr lang="it-IT" i="1" dirty="0">
                                      <a:solidFill>
                                        <a:schemeClr val="tx1"/>
                                      </a:solidFill>
                                      <a:latin typeface="Cambria Math" panose="02040503050406030204" pitchFamily="18" charset="0"/>
                                      <a:ea typeface="Cambria Math" panose="02040503050406030204" pitchFamily="18" charset="0"/>
                                    </a:rPr>
                                    <m:t>2</m:t>
                                  </m:r>
                                </m:sup>
                              </m:sSubSup>
                            </m:oMath>
                          </a14:m>
                          <a:r>
                            <a:rPr lang="it-IT" dirty="0">
                              <a:solidFill>
                                <a:schemeClr val="tx1"/>
                              </a:solidFill>
                            </a:rPr>
                            <a:t> </a:t>
                          </a:r>
                        </a:p>
                      </a:txBody>
                      <a:tcPr/>
                    </a:tc>
                    <a:extLst>
                      <a:ext uri="{0D108BD9-81ED-4DB2-BD59-A6C34878D82A}">
                        <a16:rowId xmlns:a16="http://schemas.microsoft.com/office/drawing/2014/main" val="3435476044"/>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3266455659"/>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25654900"/>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661852291"/>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2150141246"/>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128276959"/>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965426944"/>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410576314"/>
                      </a:ext>
                    </a:extLst>
                  </a:tr>
                  <a:tr h="370840">
                    <a:tc>
                      <a:txBody>
                        <a:bodyPr/>
                        <a:lstStyle/>
                        <a:p>
                          <a:pPr algn="ctr"/>
                          <a:r>
                            <a:rPr lang="it-IT" dirty="0">
                              <a:latin typeface="Times New Roman" panose="02020603050405020304" pitchFamily="18" charset="0"/>
                              <a:cs typeface="Times New Roman" panose="02020603050405020304" pitchFamily="18" charset="0"/>
                            </a:rPr>
                            <a:t>250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18672774"/>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1785981964"/>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879063987"/>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704261594"/>
                      </a:ext>
                    </a:extLst>
                  </a:tr>
                </a:tbl>
              </a:graphicData>
            </a:graphic>
          </p:graphicFrame>
        </mc:Choice>
        <mc:Fallback xmlns="">
          <p:graphicFrame>
            <p:nvGraphicFramePr>
              <p:cNvPr id="20" name="Tabella 19">
                <a:extLst>
                  <a:ext uri="{FF2B5EF4-FFF2-40B4-BE49-F238E27FC236}">
                    <a16:creationId xmlns:a16="http://schemas.microsoft.com/office/drawing/2014/main" id="{14703F7F-0952-420D-82CD-E158679B180C}"/>
                  </a:ext>
                </a:extLst>
              </p:cNvPr>
              <p:cNvGraphicFramePr>
                <a:graphicFrameLocks noGrp="1"/>
              </p:cNvGraphicFramePr>
              <p:nvPr>
                <p:extLst>
                  <p:ext uri="{D42A27DB-BD31-4B8C-83A1-F6EECF244321}">
                    <p14:modId xmlns:p14="http://schemas.microsoft.com/office/powerpoint/2010/main" val="1898530519"/>
                  </p:ext>
                </p:extLst>
              </p:nvPr>
            </p:nvGraphicFramePr>
            <p:xfrm>
              <a:off x="2619566" y="1967854"/>
              <a:ext cx="2206494" cy="4450080"/>
            </p:xfrm>
            <a:graphic>
              <a:graphicData uri="http://schemas.openxmlformats.org/drawingml/2006/table">
                <a:tbl>
                  <a:tblPr firstRow="1" bandRow="1">
                    <a:tableStyleId>{00A15C55-8517-42AA-B614-E9B94910E393}</a:tableStyleId>
                  </a:tblPr>
                  <a:tblGrid>
                    <a:gridCol w="735498">
                      <a:extLst>
                        <a:ext uri="{9D8B030D-6E8A-4147-A177-3AD203B41FA5}">
                          <a16:colId xmlns:a16="http://schemas.microsoft.com/office/drawing/2014/main" val="2591532816"/>
                        </a:ext>
                      </a:extLst>
                    </a:gridCol>
                    <a:gridCol w="735498">
                      <a:extLst>
                        <a:ext uri="{9D8B030D-6E8A-4147-A177-3AD203B41FA5}">
                          <a16:colId xmlns:a16="http://schemas.microsoft.com/office/drawing/2014/main" val="1980915403"/>
                        </a:ext>
                      </a:extLst>
                    </a:gridCol>
                    <a:gridCol w="735498">
                      <a:extLst>
                        <a:ext uri="{9D8B030D-6E8A-4147-A177-3AD203B41FA5}">
                          <a16:colId xmlns:a16="http://schemas.microsoft.com/office/drawing/2014/main" val="3260643248"/>
                        </a:ext>
                      </a:extLst>
                    </a:gridCol>
                  </a:tblGrid>
                  <a:tr h="370840">
                    <a:tc>
                      <a:txBody>
                        <a:bodyPr/>
                        <a:lstStyle/>
                        <a:p>
                          <a:endParaRPr lang="it-IT"/>
                        </a:p>
                      </a:txBody>
                      <a:tcPr>
                        <a:blipFill>
                          <a:blip r:embed="rId15"/>
                          <a:stretch>
                            <a:fillRect l="-826" t="-1639" r="-203306" b="-1122951"/>
                          </a:stretch>
                        </a:blipFill>
                      </a:tcPr>
                    </a:tc>
                    <a:tc>
                      <a:txBody>
                        <a:bodyPr/>
                        <a:lstStyle/>
                        <a:p>
                          <a:endParaRPr lang="it-IT"/>
                        </a:p>
                      </a:txBody>
                      <a:tcPr>
                        <a:blipFill>
                          <a:blip r:embed="rId15"/>
                          <a:stretch>
                            <a:fillRect l="-100826" t="-1639" r="-103306" b="-1122951"/>
                          </a:stretch>
                        </a:blipFill>
                      </a:tcPr>
                    </a:tc>
                    <a:tc>
                      <a:txBody>
                        <a:bodyPr/>
                        <a:lstStyle/>
                        <a:p>
                          <a:endParaRPr lang="it-IT"/>
                        </a:p>
                      </a:txBody>
                      <a:tcPr>
                        <a:blipFill>
                          <a:blip r:embed="rId15"/>
                          <a:stretch>
                            <a:fillRect l="-200826" t="-1639" r="-3306" b="-1122951"/>
                          </a:stretch>
                        </a:blipFill>
                      </a:tcPr>
                    </a:tc>
                    <a:extLst>
                      <a:ext uri="{0D108BD9-81ED-4DB2-BD59-A6C34878D82A}">
                        <a16:rowId xmlns:a16="http://schemas.microsoft.com/office/drawing/2014/main" val="3435476044"/>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3266455659"/>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25654900"/>
                      </a:ext>
                    </a:extLst>
                  </a:tr>
                  <a:tr h="370840">
                    <a:tc>
                      <a:txBody>
                        <a:bodyPr/>
                        <a:lstStyle/>
                        <a:p>
                          <a:pPr algn="ctr"/>
                          <a:r>
                            <a:rPr lang="it-IT" dirty="0">
                              <a:latin typeface="Times New Roman" panose="02020603050405020304" pitchFamily="18" charset="0"/>
                              <a:cs typeface="Times New Roman" panose="02020603050405020304" pitchFamily="18" charset="0"/>
                            </a:rPr>
                            <a:t>10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661852291"/>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2150141246"/>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128276959"/>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965426944"/>
                      </a:ext>
                    </a:extLst>
                  </a:tr>
                  <a:tr h="370840">
                    <a:tc>
                      <a:txBody>
                        <a:bodyPr/>
                        <a:lstStyle/>
                        <a:p>
                          <a:pPr algn="ctr"/>
                          <a:r>
                            <a:rPr lang="it-IT" dirty="0">
                              <a:latin typeface="Times New Roman" panose="02020603050405020304" pitchFamily="18" charset="0"/>
                              <a:cs typeface="Times New Roman" panose="02020603050405020304" pitchFamily="18" charset="0"/>
                            </a:rPr>
                            <a:t>125</a:t>
                          </a:r>
                        </a:p>
                      </a:txBody>
                      <a:tcPr/>
                    </a:tc>
                    <a:tc>
                      <a:txBody>
                        <a:bodyPr/>
                        <a:lstStyle/>
                        <a:p>
                          <a:pPr algn="ctr"/>
                          <a:r>
                            <a:rPr lang="it-IT" dirty="0">
                              <a:latin typeface="Times New Roman" panose="02020603050405020304" pitchFamily="18" charset="0"/>
                              <a:cs typeface="Times New Roman" panose="02020603050405020304" pitchFamily="18" charset="0"/>
                            </a:rPr>
                            <a:t>1000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410576314"/>
                      </a:ext>
                    </a:extLst>
                  </a:tr>
                  <a:tr h="370840">
                    <a:tc>
                      <a:txBody>
                        <a:bodyPr/>
                        <a:lstStyle/>
                        <a:p>
                          <a:pPr algn="ctr"/>
                          <a:r>
                            <a:rPr lang="it-IT" dirty="0">
                              <a:latin typeface="Times New Roman" panose="02020603050405020304" pitchFamily="18" charset="0"/>
                              <a:cs typeface="Times New Roman" panose="02020603050405020304" pitchFamily="18" charset="0"/>
                            </a:rPr>
                            <a:t>250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18672774"/>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1785981964"/>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879063987"/>
                      </a:ext>
                    </a:extLst>
                  </a:tr>
                  <a:tr h="370840">
                    <a:tc>
                      <a:txBody>
                        <a:bodyPr/>
                        <a:lstStyle/>
                        <a:p>
                          <a:pPr algn="ctr"/>
                          <a:r>
                            <a:rPr lang="it-IT" dirty="0">
                              <a:latin typeface="Times New Roman" panose="02020603050405020304" pitchFamily="18" charset="0"/>
                              <a:cs typeface="Times New Roman" panose="02020603050405020304" pitchFamily="18" charset="0"/>
                            </a:rPr>
                            <a:t>750</a:t>
                          </a:r>
                        </a:p>
                      </a:txBody>
                      <a:tcPr/>
                    </a:tc>
                    <a:tc>
                      <a:txBody>
                        <a:bodyPr/>
                        <a:lstStyle/>
                        <a:p>
                          <a:pPr algn="ctr"/>
                          <a:r>
                            <a:rPr lang="it-IT" dirty="0">
                              <a:latin typeface="Times New Roman" panose="02020603050405020304" pitchFamily="18" charset="0"/>
                              <a:cs typeface="Times New Roman" panose="02020603050405020304" pitchFamily="18" charset="0"/>
                            </a:rPr>
                            <a:t>100</a:t>
                          </a:r>
                        </a:p>
                      </a:txBody>
                      <a:tcPr/>
                    </a:tc>
                    <a:tc>
                      <a:txBody>
                        <a:bodyPr/>
                        <a:lstStyle/>
                        <a:p>
                          <a:pPr algn="ctr"/>
                          <a:r>
                            <a:rPr lang="it-IT" dirty="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704261594"/>
                      </a:ext>
                    </a:extLst>
                  </a:tr>
                </a:tbl>
              </a:graphicData>
            </a:graphic>
          </p:graphicFrame>
        </mc:Fallback>
      </mc:AlternateContent>
      <p:graphicFrame>
        <p:nvGraphicFramePr>
          <p:cNvPr id="21" name="Tabella 20">
            <a:extLst>
              <a:ext uri="{FF2B5EF4-FFF2-40B4-BE49-F238E27FC236}">
                <a16:creationId xmlns:a16="http://schemas.microsoft.com/office/drawing/2014/main" id="{6728D161-9E81-4E26-8F10-3B40946B6EAB}"/>
              </a:ext>
            </a:extLst>
          </p:cNvPr>
          <p:cNvGraphicFramePr>
            <a:graphicFrameLocks noGrp="1"/>
          </p:cNvGraphicFramePr>
          <p:nvPr>
            <p:extLst>
              <p:ext uri="{D42A27DB-BD31-4B8C-83A1-F6EECF244321}">
                <p14:modId xmlns:p14="http://schemas.microsoft.com/office/powerpoint/2010/main" val="4262247969"/>
              </p:ext>
            </p:extLst>
          </p:nvPr>
        </p:nvGraphicFramePr>
        <p:xfrm>
          <a:off x="1466193" y="2696150"/>
          <a:ext cx="1117195" cy="370840"/>
        </p:xfrm>
        <a:graphic>
          <a:graphicData uri="http://schemas.openxmlformats.org/drawingml/2006/table">
            <a:tbl>
              <a:tblPr firstRow="1" bandRow="1">
                <a:tableStyleId>{00A15C55-8517-42AA-B614-E9B94910E393}</a:tableStyleId>
              </a:tblPr>
              <a:tblGrid>
                <a:gridCol w="1117195">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SWPP-1b</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58" name="Tabella 57">
            <a:extLst>
              <a:ext uri="{FF2B5EF4-FFF2-40B4-BE49-F238E27FC236}">
                <a16:creationId xmlns:a16="http://schemas.microsoft.com/office/drawing/2014/main" id="{81C36F91-5F84-4A2D-89AD-02A795A54C0B}"/>
              </a:ext>
            </a:extLst>
          </p:cNvPr>
          <p:cNvGraphicFramePr>
            <a:graphicFrameLocks noGrp="1"/>
          </p:cNvGraphicFramePr>
          <p:nvPr>
            <p:extLst>
              <p:ext uri="{D42A27DB-BD31-4B8C-83A1-F6EECF244321}">
                <p14:modId xmlns:p14="http://schemas.microsoft.com/office/powerpoint/2010/main" val="3270527584"/>
              </p:ext>
            </p:extLst>
          </p:nvPr>
        </p:nvGraphicFramePr>
        <p:xfrm>
          <a:off x="1466193" y="2341693"/>
          <a:ext cx="1115144" cy="370840"/>
        </p:xfrm>
        <a:graphic>
          <a:graphicData uri="http://schemas.openxmlformats.org/drawingml/2006/table">
            <a:tbl>
              <a:tblPr firstRow="1" bandRow="1">
                <a:tableStyleId>{00A15C55-8517-42AA-B614-E9B94910E393}</a:tableStyleId>
              </a:tblPr>
              <a:tblGrid>
                <a:gridCol w="1115144">
                  <a:extLst>
                    <a:ext uri="{9D8B030D-6E8A-4147-A177-3AD203B41FA5}">
                      <a16:colId xmlns:a16="http://schemas.microsoft.com/office/drawing/2014/main" val="1128401898"/>
                    </a:ext>
                  </a:extLst>
                </a:gridCol>
              </a:tblGrid>
              <a:tr h="370840">
                <a:tc>
                  <a:txBody>
                    <a:bodyPr/>
                    <a:lstStyle/>
                    <a:p>
                      <a:r>
                        <a:rPr lang="it-IT" sz="1800" b="1" u="none" dirty="0">
                          <a:solidFill>
                            <a:schemeClr val="tx1"/>
                          </a:solidFill>
                          <a:latin typeface="EuroRoman" panose="00000400000000000000" pitchFamily="2" charset="2"/>
                          <a:cs typeface="Times New Roman" panose="02020603050405020304" pitchFamily="18" charset="0"/>
                        </a:rPr>
                        <a:t>SWPP-1</a:t>
                      </a:r>
                      <a:endParaRPr lang="it-IT" u="none" dirty="0">
                        <a:solidFill>
                          <a:schemeClr val="tx1"/>
                        </a:solidFill>
                      </a:endParaRPr>
                    </a:p>
                  </a:txBody>
                  <a:tcPr>
                    <a:solidFill>
                      <a:schemeClr val="accent4"/>
                    </a:solidFill>
                  </a:tcPr>
                </a:tc>
                <a:extLst>
                  <a:ext uri="{0D108BD9-81ED-4DB2-BD59-A6C34878D82A}">
                    <a16:rowId xmlns:a16="http://schemas.microsoft.com/office/drawing/2014/main" val="1744615501"/>
                  </a:ext>
                </a:extLst>
              </a:tr>
            </a:tbl>
          </a:graphicData>
        </a:graphic>
      </p:graphicFrame>
      <p:graphicFrame>
        <p:nvGraphicFramePr>
          <p:cNvPr id="59" name="Tabella 58">
            <a:extLst>
              <a:ext uri="{FF2B5EF4-FFF2-40B4-BE49-F238E27FC236}">
                <a16:creationId xmlns:a16="http://schemas.microsoft.com/office/drawing/2014/main" id="{D91B46B2-1CBA-4791-B395-43624DDF33B0}"/>
              </a:ext>
            </a:extLst>
          </p:cNvPr>
          <p:cNvGraphicFramePr>
            <a:graphicFrameLocks noGrp="1"/>
          </p:cNvGraphicFramePr>
          <p:nvPr>
            <p:extLst>
              <p:ext uri="{D42A27DB-BD31-4B8C-83A1-F6EECF244321}">
                <p14:modId xmlns:p14="http://schemas.microsoft.com/office/powerpoint/2010/main" val="2489775791"/>
              </p:ext>
            </p:extLst>
          </p:nvPr>
        </p:nvGraphicFramePr>
        <p:xfrm>
          <a:off x="1451979" y="3455302"/>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SWPP-2</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1" name="Tabella 60">
            <a:extLst>
              <a:ext uri="{FF2B5EF4-FFF2-40B4-BE49-F238E27FC236}">
                <a16:creationId xmlns:a16="http://schemas.microsoft.com/office/drawing/2014/main" id="{A6D34ECE-06F0-41CE-9AF2-A417DEA1C03B}"/>
              </a:ext>
            </a:extLst>
          </p:cNvPr>
          <p:cNvGraphicFramePr>
            <a:graphicFrameLocks noGrp="1"/>
          </p:cNvGraphicFramePr>
          <p:nvPr>
            <p:extLst>
              <p:ext uri="{D42A27DB-BD31-4B8C-83A1-F6EECF244321}">
                <p14:modId xmlns:p14="http://schemas.microsoft.com/office/powerpoint/2010/main" val="2365199903"/>
              </p:ext>
            </p:extLst>
          </p:nvPr>
        </p:nvGraphicFramePr>
        <p:xfrm>
          <a:off x="1451977" y="4216537"/>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SWPP-2c</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2" name="Tabella 61">
            <a:extLst>
              <a:ext uri="{FF2B5EF4-FFF2-40B4-BE49-F238E27FC236}">
                <a16:creationId xmlns:a16="http://schemas.microsoft.com/office/drawing/2014/main" id="{79BFA419-690D-4F1E-BF82-8520100CDB06}"/>
              </a:ext>
            </a:extLst>
          </p:cNvPr>
          <p:cNvGraphicFramePr>
            <a:graphicFrameLocks noGrp="1"/>
          </p:cNvGraphicFramePr>
          <p:nvPr>
            <p:extLst>
              <p:ext uri="{D42A27DB-BD31-4B8C-83A1-F6EECF244321}">
                <p14:modId xmlns:p14="http://schemas.microsoft.com/office/powerpoint/2010/main" val="2487119845"/>
              </p:ext>
            </p:extLst>
          </p:nvPr>
        </p:nvGraphicFramePr>
        <p:xfrm>
          <a:off x="1462452" y="3077411"/>
          <a:ext cx="1117195" cy="370840"/>
        </p:xfrm>
        <a:graphic>
          <a:graphicData uri="http://schemas.openxmlformats.org/drawingml/2006/table">
            <a:tbl>
              <a:tblPr firstRow="1" bandRow="1">
                <a:tableStyleId>{00A15C55-8517-42AA-B614-E9B94910E393}</a:tableStyleId>
              </a:tblPr>
              <a:tblGrid>
                <a:gridCol w="1117195">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SWPP-1c</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5" name="Tabella 64">
            <a:extLst>
              <a:ext uri="{FF2B5EF4-FFF2-40B4-BE49-F238E27FC236}">
                <a16:creationId xmlns:a16="http://schemas.microsoft.com/office/drawing/2014/main" id="{18159E79-5E7C-4F52-9F1C-854716E50A8B}"/>
              </a:ext>
            </a:extLst>
          </p:cNvPr>
          <p:cNvGraphicFramePr>
            <a:graphicFrameLocks noGrp="1"/>
          </p:cNvGraphicFramePr>
          <p:nvPr>
            <p:extLst>
              <p:ext uri="{D42A27DB-BD31-4B8C-83A1-F6EECF244321}">
                <p14:modId xmlns:p14="http://schemas.microsoft.com/office/powerpoint/2010/main" val="2105585685"/>
              </p:ext>
            </p:extLst>
          </p:nvPr>
        </p:nvGraphicFramePr>
        <p:xfrm>
          <a:off x="1451978" y="3834069"/>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r>
                        <a:rPr lang="it-IT" sz="1800" b="1" u="none" dirty="0">
                          <a:solidFill>
                            <a:schemeClr val="tx1"/>
                          </a:solidFill>
                          <a:latin typeface="EuroRoman" panose="00000400000000000000" pitchFamily="2" charset="2"/>
                          <a:cs typeface="Times New Roman" panose="02020603050405020304" pitchFamily="18" charset="0"/>
                        </a:rPr>
                        <a:t>SWPP-2b</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6" name="Tabella 65">
            <a:extLst>
              <a:ext uri="{FF2B5EF4-FFF2-40B4-BE49-F238E27FC236}">
                <a16:creationId xmlns:a16="http://schemas.microsoft.com/office/drawing/2014/main" id="{9F385C6F-DA64-400C-BAB1-0F5A3243F9B7}"/>
              </a:ext>
            </a:extLst>
          </p:cNvPr>
          <p:cNvGraphicFramePr>
            <a:graphicFrameLocks noGrp="1"/>
          </p:cNvGraphicFramePr>
          <p:nvPr>
            <p:extLst>
              <p:ext uri="{D42A27DB-BD31-4B8C-83A1-F6EECF244321}">
                <p14:modId xmlns:p14="http://schemas.microsoft.com/office/powerpoint/2010/main" val="2450648395"/>
              </p:ext>
            </p:extLst>
          </p:nvPr>
        </p:nvGraphicFramePr>
        <p:xfrm>
          <a:off x="1449092" y="4598384"/>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SWPP-2d</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7" name="Tabella 66">
            <a:extLst>
              <a:ext uri="{FF2B5EF4-FFF2-40B4-BE49-F238E27FC236}">
                <a16:creationId xmlns:a16="http://schemas.microsoft.com/office/drawing/2014/main" id="{9EECDB23-2845-4540-B27E-D8B5655B62A4}"/>
              </a:ext>
            </a:extLst>
          </p:cNvPr>
          <p:cNvGraphicFramePr>
            <a:graphicFrameLocks noGrp="1"/>
          </p:cNvGraphicFramePr>
          <p:nvPr>
            <p:extLst>
              <p:ext uri="{D42A27DB-BD31-4B8C-83A1-F6EECF244321}">
                <p14:modId xmlns:p14="http://schemas.microsoft.com/office/powerpoint/2010/main" val="399525676"/>
              </p:ext>
            </p:extLst>
          </p:nvPr>
        </p:nvGraphicFramePr>
        <p:xfrm>
          <a:off x="1457868" y="4981149"/>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SWPP-3</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8" name="Tabella 67">
            <a:extLst>
              <a:ext uri="{FF2B5EF4-FFF2-40B4-BE49-F238E27FC236}">
                <a16:creationId xmlns:a16="http://schemas.microsoft.com/office/drawing/2014/main" id="{AA88780E-2096-4EC9-B096-E19B61BD6ACB}"/>
              </a:ext>
            </a:extLst>
          </p:cNvPr>
          <p:cNvGraphicFramePr>
            <a:graphicFrameLocks noGrp="1"/>
          </p:cNvGraphicFramePr>
          <p:nvPr>
            <p:extLst>
              <p:ext uri="{D42A27DB-BD31-4B8C-83A1-F6EECF244321}">
                <p14:modId xmlns:p14="http://schemas.microsoft.com/office/powerpoint/2010/main" val="2811186029"/>
              </p:ext>
            </p:extLst>
          </p:nvPr>
        </p:nvGraphicFramePr>
        <p:xfrm>
          <a:off x="1456166" y="5350789"/>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SWPP-4</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69" name="Tabella 68">
            <a:extLst>
              <a:ext uri="{FF2B5EF4-FFF2-40B4-BE49-F238E27FC236}">
                <a16:creationId xmlns:a16="http://schemas.microsoft.com/office/drawing/2014/main" id="{A55D39CB-88DE-4C85-B98A-C972154199D3}"/>
              </a:ext>
            </a:extLst>
          </p:cNvPr>
          <p:cNvGraphicFramePr>
            <a:graphicFrameLocks noGrp="1"/>
          </p:cNvGraphicFramePr>
          <p:nvPr>
            <p:extLst>
              <p:ext uri="{D42A27DB-BD31-4B8C-83A1-F6EECF244321}">
                <p14:modId xmlns:p14="http://schemas.microsoft.com/office/powerpoint/2010/main" val="1629338003"/>
              </p:ext>
            </p:extLst>
          </p:nvPr>
        </p:nvGraphicFramePr>
        <p:xfrm>
          <a:off x="1471750" y="5712065"/>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SWPP-4a</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graphicFrame>
        <p:nvGraphicFramePr>
          <p:cNvPr id="70" name="Tabella 69">
            <a:extLst>
              <a:ext uri="{FF2B5EF4-FFF2-40B4-BE49-F238E27FC236}">
                <a16:creationId xmlns:a16="http://schemas.microsoft.com/office/drawing/2014/main" id="{31343053-6A71-4190-91B9-0CD1704BFA33}"/>
              </a:ext>
            </a:extLst>
          </p:cNvPr>
          <p:cNvGraphicFramePr>
            <a:graphicFrameLocks noGrp="1"/>
          </p:cNvGraphicFramePr>
          <p:nvPr>
            <p:extLst>
              <p:ext uri="{D42A27DB-BD31-4B8C-83A1-F6EECF244321}">
                <p14:modId xmlns:p14="http://schemas.microsoft.com/office/powerpoint/2010/main" val="1927982531"/>
              </p:ext>
            </p:extLst>
          </p:nvPr>
        </p:nvGraphicFramePr>
        <p:xfrm>
          <a:off x="1478100" y="6052694"/>
          <a:ext cx="1121779" cy="370840"/>
        </p:xfrm>
        <a:graphic>
          <a:graphicData uri="http://schemas.openxmlformats.org/drawingml/2006/table">
            <a:tbl>
              <a:tblPr firstRow="1" bandRow="1">
                <a:tableStyleId>{00A15C55-8517-42AA-B614-E9B94910E393}</a:tableStyleId>
              </a:tblPr>
              <a:tblGrid>
                <a:gridCol w="1121779">
                  <a:extLst>
                    <a:ext uri="{9D8B030D-6E8A-4147-A177-3AD203B41FA5}">
                      <a16:colId xmlns:a16="http://schemas.microsoft.com/office/drawing/2014/main" val="1128401898"/>
                    </a:ext>
                  </a:extLst>
                </a:gridCol>
              </a:tblGrid>
              <a:tr h="370840">
                <a:tc>
                  <a:txBody>
                    <a:bodyPr/>
                    <a:lstStyle/>
                    <a:p>
                      <a:pPr algn="ctr"/>
                      <a:r>
                        <a:rPr lang="it-IT" sz="1800" b="1" u="none" dirty="0">
                          <a:solidFill>
                            <a:schemeClr val="tx1"/>
                          </a:solidFill>
                          <a:latin typeface="EuroRoman" panose="00000400000000000000" pitchFamily="2" charset="2"/>
                          <a:cs typeface="Times New Roman" panose="02020603050405020304" pitchFamily="18" charset="0"/>
                        </a:rPr>
                        <a:t>SWPP-4b</a:t>
                      </a:r>
                      <a:endParaRPr lang="it-IT" u="none" dirty="0">
                        <a:solidFill>
                          <a:schemeClr val="tx1"/>
                        </a:solidFill>
                      </a:endParaRPr>
                    </a:p>
                  </a:txBody>
                  <a:tcPr/>
                </a:tc>
                <a:extLst>
                  <a:ext uri="{0D108BD9-81ED-4DB2-BD59-A6C34878D82A}">
                    <a16:rowId xmlns:a16="http://schemas.microsoft.com/office/drawing/2014/main" val="1744615501"/>
                  </a:ext>
                </a:extLst>
              </a:tr>
            </a:tbl>
          </a:graphicData>
        </a:graphic>
      </p:graphicFrame>
      <p:pic>
        <p:nvPicPr>
          <p:cNvPr id="40" name="Picture 6" descr="C:\Users\Valentina  Lombardi\Desktop\banbig.jpg">
            <a:extLst>
              <a:ext uri="{FF2B5EF4-FFF2-40B4-BE49-F238E27FC236}">
                <a16:creationId xmlns:a16="http://schemas.microsoft.com/office/drawing/2014/main" id="{0ADCE382-EF64-421E-BD9C-D0853C9482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ttangolo 41">
            <a:extLst>
              <a:ext uri="{FF2B5EF4-FFF2-40B4-BE49-F238E27FC236}">
                <a16:creationId xmlns:a16="http://schemas.microsoft.com/office/drawing/2014/main" id="{B3DFF7C6-8517-4F62-8489-828EC3EAAFB6}"/>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64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8714" r="39885"/>
          <a:stretch/>
        </p:blipFill>
        <p:spPr>
          <a:xfrm>
            <a:off x="1110456" y="914903"/>
            <a:ext cx="5301590" cy="5028193"/>
          </a:xfrm>
          <a:prstGeom prst="rect">
            <a:avLst/>
          </a:prstGeom>
        </p:spPr>
      </p:pic>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4387"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718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1914"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0ECEE72-DC26-4CC2-B763-B3C8605B12FF}"/>
                  </a:ext>
                </a:extLst>
              </p:cNvPr>
              <p:cNvSpPr txBox="1"/>
              <p:nvPr/>
            </p:nvSpPr>
            <p:spPr>
              <a:xfrm>
                <a:off x="947738" y="0"/>
                <a:ext cx="10511853" cy="741485"/>
              </a:xfrm>
              <a:prstGeom prst="rect">
                <a:avLst/>
              </a:prstGeom>
              <a:noFill/>
            </p:spPr>
            <p:txBody>
              <a:bodyPr wrap="square" rtlCol="0">
                <a:spAutoFit/>
              </a:bodyPr>
              <a:lstStyle/>
              <a:p>
                <a:pPr algn="ctr">
                  <a:lnSpc>
                    <a:spcPct val="150000"/>
                  </a:lnSpc>
                </a:pPr>
                <a:r>
                  <a:rPr lang="it-IT" sz="3200" b="1" u="sng" dirty="0">
                    <a:latin typeface="EuroRoman" panose="00000400000000000000" pitchFamily="2" charset="2"/>
                    <a:cs typeface="Times New Roman" panose="02020603050405020304" pitchFamily="18" charset="0"/>
                  </a:rPr>
                  <a:t>Results: </a:t>
                </a:r>
                <a:r>
                  <a:rPr lang="it-IT" sz="3200" b="1" u="sng" dirty="0" err="1">
                    <a:latin typeface="EuroRoman" panose="00000400000000000000" pitchFamily="2" charset="2"/>
                    <a:cs typeface="Times New Roman" panose="02020603050405020304" pitchFamily="18" charset="0"/>
                  </a:rPr>
                  <a:t>Duration</a:t>
                </a:r>
                <a:r>
                  <a:rPr lang="it-IT" sz="3200" b="1" u="sng" dirty="0">
                    <a:latin typeface="EuroRoman" panose="00000400000000000000" pitchFamily="2" charset="2"/>
                    <a:cs typeface="Times New Roman" panose="02020603050405020304" pitchFamily="18" charset="0"/>
                  </a:rPr>
                  <a:t> </a:t>
                </a:r>
                <a14:m>
                  <m:oMath xmlns:m="http://schemas.openxmlformats.org/officeDocument/2006/math">
                    <m:r>
                      <a:rPr lang="it-IT" sz="3200" b="0" i="0" u="sng" dirty="0" smtClean="0">
                        <a:latin typeface="Cambria Math" panose="02040503050406030204" pitchFamily="18" charset="0"/>
                        <a:cs typeface="Times New Roman" panose="02020603050405020304" pitchFamily="18" charset="0"/>
                      </a:rPr>
                      <m:t>(</m:t>
                    </m:r>
                    <m:r>
                      <a:rPr lang="it-IT" sz="3200" b="0" i="1" u="sng" dirty="0" smtClean="0">
                        <a:latin typeface="Cambria Math" panose="02040503050406030204" pitchFamily="18" charset="0"/>
                        <a:cs typeface="Times New Roman" panose="02020603050405020304" pitchFamily="18" charset="0"/>
                      </a:rPr>
                      <m:t>𝑡</m:t>
                    </m:r>
                    <m:r>
                      <a:rPr lang="it-IT" sz="3200" b="0" i="1" u="sng" dirty="0" smtClean="0">
                        <a:latin typeface="Cambria Math" panose="02040503050406030204" pitchFamily="18" charset="0"/>
                        <a:cs typeface="Times New Roman" panose="02020603050405020304" pitchFamily="18" charset="0"/>
                      </a:rPr>
                      <m:t>)</m:t>
                    </m:r>
                  </m:oMath>
                </a14:m>
                <a:endParaRPr lang="it-IT" sz="2800" u="sng" dirty="0">
                  <a:latin typeface="EuroRoman" panose="00000400000000000000" pitchFamily="2" charset="2"/>
                  <a:cs typeface="Times New Roman" panose="02020603050405020304" pitchFamily="18" charset="0"/>
                </a:endParaRPr>
              </a:p>
            </p:txBody>
          </p:sp>
        </mc:Choice>
        <mc:Fallback xmlns="">
          <p:sp>
            <p:nvSpPr>
              <p:cNvPr id="11" name="CasellaDiTesto 10">
                <a:extLst>
                  <a:ext uri="{FF2B5EF4-FFF2-40B4-BE49-F238E27FC236}">
                    <a16:creationId xmlns:a16="http://schemas.microsoft.com/office/drawing/2014/main" id="{10ECEE72-DC26-4CC2-B763-B3C8605B12FF}"/>
                  </a:ext>
                </a:extLst>
              </p:cNvPr>
              <p:cNvSpPr txBox="1">
                <a:spLocks noRot="1" noChangeAspect="1" noMove="1" noResize="1" noEditPoints="1" noAdjustHandles="1" noChangeArrowheads="1" noChangeShapeType="1" noTextEdit="1"/>
              </p:cNvSpPr>
              <p:nvPr/>
            </p:nvSpPr>
            <p:spPr>
              <a:xfrm>
                <a:off x="947738" y="0"/>
                <a:ext cx="10511853" cy="741485"/>
              </a:xfrm>
              <a:prstGeom prst="rect">
                <a:avLst/>
              </a:prstGeom>
              <a:blipFill>
                <a:blip r:embed="rId4"/>
                <a:stretch>
                  <a:fillRect b="-26230"/>
                </a:stretch>
              </a:blipFill>
            </p:spPr>
            <p:txBody>
              <a:bodyPr/>
              <a:lstStyle/>
              <a:p>
                <a:r>
                  <a:rPr lang="it-IT">
                    <a:noFill/>
                  </a:rPr>
                  <a:t> </a:t>
                </a:r>
              </a:p>
            </p:txBody>
          </p:sp>
        </mc:Fallback>
      </mc:AlternateContent>
      <p:pic>
        <p:nvPicPr>
          <p:cNvPr id="12" name="Immagine 11">
            <a:hlinkClick r:id="rId5" action="ppaction://hlinksldjump"/>
            <a:extLst>
              <a:ext uri="{FF2B5EF4-FFF2-40B4-BE49-F238E27FC236}">
                <a16:creationId xmlns:a16="http://schemas.microsoft.com/office/drawing/2014/main" id="{175C72EF-1E29-45D0-9FFD-5C4F2ED003ED}"/>
              </a:ext>
            </a:extLst>
          </p:cNvPr>
          <p:cNvPicPr>
            <a:picLocks noChangeAspect="1"/>
          </p:cNvPicPr>
          <p:nvPr/>
        </p:nvPicPr>
        <p:blipFill>
          <a:blip r:embed="rId6"/>
          <a:stretch>
            <a:fillRect/>
          </a:stretch>
        </p:blipFill>
        <p:spPr>
          <a:xfrm>
            <a:off x="10863025" y="6414347"/>
            <a:ext cx="453649" cy="455987"/>
          </a:xfrm>
          <a:prstGeom prst="rect">
            <a:avLst/>
          </a:prstGeom>
        </p:spPr>
      </p:pic>
      <p:grpSp>
        <p:nvGrpSpPr>
          <p:cNvPr id="14" name="Gruppo 13">
            <a:extLst>
              <a:ext uri="{FF2B5EF4-FFF2-40B4-BE49-F238E27FC236}">
                <a16:creationId xmlns:a16="http://schemas.microsoft.com/office/drawing/2014/main" id="{5FA5DA6A-18FE-4E5F-9F5D-06C99A34E75B}"/>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11FBDADA-F1C5-4E62-A4EC-C512D4687848}"/>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057EA271-58C6-481C-B09F-009B3F66767E}"/>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E80CD12-7D4B-449E-8B11-F2E2F24CFE99}"/>
              </a:ext>
            </a:extLst>
          </p:cNvPr>
          <p:cNvGrpSpPr/>
          <p:nvPr/>
        </p:nvGrpSpPr>
        <p:grpSpPr>
          <a:xfrm>
            <a:off x="10011788" y="6414347"/>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44C44F8A-BB6F-428F-8748-1392CB49A954}"/>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327534CF-D602-47CA-85A2-38B819E604B6}"/>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sp>
        <p:nvSpPr>
          <p:cNvPr id="22" name="Freccia a destra 21">
            <a:extLst>
              <a:ext uri="{FF2B5EF4-FFF2-40B4-BE49-F238E27FC236}">
                <a16:creationId xmlns:a16="http://schemas.microsoft.com/office/drawing/2014/main" id="{51D3D2A2-282C-4704-8660-59738511B041}"/>
              </a:ext>
            </a:extLst>
          </p:cNvPr>
          <p:cNvSpPr/>
          <p:nvPr/>
        </p:nvSpPr>
        <p:spPr>
          <a:xfrm>
            <a:off x="6458693" y="1690475"/>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a16="http://schemas.microsoft.com/office/drawing/2014/main" id="{830A2479-E279-4783-976F-2F6D0FBB9C2A}"/>
              </a:ext>
            </a:extLst>
          </p:cNvPr>
          <p:cNvSpPr/>
          <p:nvPr/>
        </p:nvSpPr>
        <p:spPr>
          <a:xfrm>
            <a:off x="6465806" y="3049700"/>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 destra 23">
            <a:extLst>
              <a:ext uri="{FF2B5EF4-FFF2-40B4-BE49-F238E27FC236}">
                <a16:creationId xmlns:a16="http://schemas.microsoft.com/office/drawing/2014/main" id="{4953ABD3-7081-4752-8A1B-C0446F5AD875}"/>
              </a:ext>
            </a:extLst>
          </p:cNvPr>
          <p:cNvSpPr/>
          <p:nvPr/>
        </p:nvSpPr>
        <p:spPr>
          <a:xfrm>
            <a:off x="6469455" y="4973851"/>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257F31C2-1B26-4FE7-B176-93A54E7DD073}"/>
              </a:ext>
            </a:extLst>
          </p:cNvPr>
          <p:cNvSpPr/>
          <p:nvPr/>
        </p:nvSpPr>
        <p:spPr>
          <a:xfrm>
            <a:off x="7009850" y="1622898"/>
            <a:ext cx="4721913" cy="3970318"/>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For short push duration the BTC</a:t>
            </a:r>
          </a:p>
          <a:p>
            <a:pPr algn="just"/>
            <a:r>
              <a:rPr lang="en-US" dirty="0">
                <a:solidFill>
                  <a:srgbClr val="231F20"/>
                </a:solidFill>
                <a:latin typeface="Times New Roman" panose="02020603050405020304" pitchFamily="18" charset="0"/>
                <a:cs typeface="Times New Roman" panose="02020603050405020304" pitchFamily="18" charset="0"/>
              </a:rPr>
              <a:t>observed during the pull phase </a:t>
            </a:r>
          </a:p>
          <a:p>
            <a:pPr algn="just"/>
            <a:r>
              <a:rPr lang="en-US" dirty="0">
                <a:solidFill>
                  <a:srgbClr val="231F20"/>
                </a:solidFill>
                <a:latin typeface="Times New Roman" panose="02020603050405020304" pitchFamily="18" charset="0"/>
                <a:cs typeface="Times New Roman" panose="02020603050405020304" pitchFamily="18" charset="0"/>
              </a:rPr>
              <a:t>exhibits a fairly Gaussian/</a:t>
            </a:r>
            <a:r>
              <a:rPr lang="en-US" dirty="0" err="1">
                <a:solidFill>
                  <a:srgbClr val="231F20"/>
                </a:solidFill>
                <a:latin typeface="Times New Roman" panose="02020603050405020304" pitchFamily="18" charset="0"/>
                <a:cs typeface="Times New Roman" panose="02020603050405020304" pitchFamily="18" charset="0"/>
              </a:rPr>
              <a:t>Fickian</a:t>
            </a:r>
            <a:r>
              <a:rPr lang="en-US" dirty="0">
                <a:solidFill>
                  <a:srgbClr val="231F20"/>
                </a:solidFill>
                <a:latin typeface="Times New Roman" panose="02020603050405020304" pitchFamily="18" charset="0"/>
                <a:cs typeface="Times New Roman" panose="02020603050405020304" pitchFamily="18" charset="0"/>
              </a:rPr>
              <a:t> behavior. </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For longer push duration the tracer experiences more formations,  the behavior is typically non Gaussian and mainly characterized by a long tail.</a:t>
            </a:r>
          </a:p>
          <a:p>
            <a:pPr algn="just"/>
            <a:r>
              <a:rPr lang="en-US" dirty="0">
                <a:solidFill>
                  <a:srgbClr val="231F20"/>
                </a:solidFill>
                <a:latin typeface="Times New Roman" panose="02020603050405020304" pitchFamily="18" charset="0"/>
                <a:cs typeface="Times New Roman" panose="02020603050405020304" pitchFamily="18" charset="0"/>
              </a:rPr>
              <a:t>The long tail is due to the solute retention in the slow formations.</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The duration required for the full recovery of the injected tracer can be very high. </a:t>
            </a:r>
          </a:p>
        </p:txBody>
      </p:sp>
      <mc:AlternateContent xmlns:mc="http://schemas.openxmlformats.org/markup-compatibility/2006" xmlns:a14="http://schemas.microsoft.com/office/drawing/2010/main">
        <mc:Choice Requires="a14">
          <p:graphicFrame>
            <p:nvGraphicFramePr>
              <p:cNvPr id="27" name="Diagramma 26">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1621307729"/>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27" name="Diagramma 26">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1621307729"/>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mc:AlternateContent xmlns:mc="http://schemas.openxmlformats.org/markup-compatibility/2006" xmlns:a14="http://schemas.microsoft.com/office/drawing/2010/main">
        <mc:Choice Requires="a14">
          <p:sp>
            <p:nvSpPr>
              <p:cNvPr id="26" name="CasellaDiTesto 25"/>
              <p:cNvSpPr txBox="1"/>
              <p:nvPr/>
            </p:nvSpPr>
            <p:spPr>
              <a:xfrm>
                <a:off x="1781428" y="3967613"/>
                <a:ext cx="928017" cy="369332"/>
              </a:xfrm>
              <a:prstGeom prst="rect">
                <a:avLst/>
              </a:prstGeom>
              <a:noFill/>
            </p:spPr>
            <p:txBody>
              <a:bodyPr wrap="square" rtlCol="0">
                <a:spAutoFit/>
              </a:bodyPr>
              <a:lstStyle/>
              <a:p>
                <a:r>
                  <a:rPr lang="it-IT" b="1" dirty="0">
                    <a:cs typeface="Times New Roman" panose="02020603050405020304" pitchFamily="18" charset="0"/>
                  </a:rPr>
                  <a:t> </a:t>
                </a:r>
                <a14:m>
                  <m:oMath xmlns:m="http://schemas.openxmlformats.org/officeDocument/2006/math">
                    <m:r>
                      <a:rPr lang="it-IT" b="1" i="0" dirty="0" smtClean="0">
                        <a:latin typeface="Cambria Math" panose="02040503050406030204" pitchFamily="18" charset="0"/>
                        <a:cs typeface="Times New Roman" panose="02020603050405020304" pitchFamily="18" charset="0"/>
                      </a:rPr>
                      <m:t>𝐭</m:t>
                    </m:r>
                    <m:r>
                      <a:rPr lang="it-IT" b="1" i="1" dirty="0" smtClean="0">
                        <a:latin typeface="Cambria Math" panose="02040503050406030204" pitchFamily="18" charset="0"/>
                        <a:cs typeface="Times New Roman" panose="02020603050405020304" pitchFamily="18" charset="0"/>
                      </a:rPr>
                      <m:t>=</m:t>
                    </m:r>
                    <m:r>
                      <a:rPr lang="it-IT" b="1" i="1" dirty="0" smtClean="0">
                        <a:latin typeface="Cambria Math" panose="02040503050406030204" pitchFamily="18" charset="0"/>
                        <a:cs typeface="Times New Roman" panose="02020603050405020304" pitchFamily="18" charset="0"/>
                      </a:rPr>
                      <m:t>𝟏𝟎</m:t>
                    </m:r>
                  </m:oMath>
                </a14:m>
                <a:endParaRPr lang="it-IT" b="1" i="1" dirty="0">
                  <a:latin typeface="Times New Roman" panose="02020603050405020304" pitchFamily="18" charset="0"/>
                  <a:cs typeface="Times New Roman" panose="02020603050405020304" pitchFamily="18" charset="0"/>
                </a:endParaRPr>
              </a:p>
            </p:txBody>
          </p:sp>
        </mc:Choice>
        <mc:Fallback xmlns="">
          <p:sp>
            <p:nvSpPr>
              <p:cNvPr id="26" name="CasellaDiTesto 25"/>
              <p:cNvSpPr txBox="1">
                <a:spLocks noRot="1" noChangeAspect="1" noMove="1" noResize="1" noEditPoints="1" noAdjustHandles="1" noChangeArrowheads="1" noChangeShapeType="1" noTextEdit="1"/>
              </p:cNvSpPr>
              <p:nvPr/>
            </p:nvSpPr>
            <p:spPr>
              <a:xfrm>
                <a:off x="1781428" y="3967613"/>
                <a:ext cx="928017" cy="369332"/>
              </a:xfrm>
              <a:prstGeom prst="rect">
                <a:avLst/>
              </a:prstGeom>
              <a:blipFill>
                <a:blip r:embed="rId1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CasellaDiTesto 28"/>
              <p:cNvSpPr txBox="1"/>
              <p:nvPr/>
            </p:nvSpPr>
            <p:spPr>
              <a:xfrm>
                <a:off x="3072039" y="3967613"/>
                <a:ext cx="1112602" cy="369332"/>
              </a:xfrm>
              <a:prstGeom prst="rect">
                <a:avLst/>
              </a:prstGeom>
              <a:noFill/>
            </p:spPr>
            <p:txBody>
              <a:bodyPr wrap="square" rtlCol="0">
                <a:spAutoFit/>
              </a:bodyPr>
              <a:lstStyle/>
              <a:p>
                <a:r>
                  <a:rPr lang="it-IT" b="1" dirty="0">
                    <a:cs typeface="Times New Roman" panose="02020603050405020304" pitchFamily="18" charset="0"/>
                  </a:rPr>
                  <a:t> </a:t>
                </a:r>
                <a14:m>
                  <m:oMath xmlns:m="http://schemas.openxmlformats.org/officeDocument/2006/math">
                    <m:r>
                      <a:rPr lang="it-IT" b="1" i="0" dirty="0" smtClean="0">
                        <a:latin typeface="Cambria Math" panose="02040503050406030204" pitchFamily="18" charset="0"/>
                        <a:cs typeface="Times New Roman" panose="02020603050405020304" pitchFamily="18" charset="0"/>
                      </a:rPr>
                      <m:t>𝐭</m:t>
                    </m:r>
                    <m:r>
                      <a:rPr lang="it-IT" b="1" i="1" dirty="0" smtClean="0">
                        <a:latin typeface="Cambria Math" panose="02040503050406030204" pitchFamily="18" charset="0"/>
                        <a:cs typeface="Times New Roman" panose="02020603050405020304" pitchFamily="18" charset="0"/>
                      </a:rPr>
                      <m:t>=</m:t>
                    </m:r>
                    <m:r>
                      <a:rPr lang="it-IT" b="1" i="1" dirty="0" smtClean="0">
                        <a:latin typeface="Cambria Math" panose="02040503050406030204" pitchFamily="18" charset="0"/>
                        <a:cs typeface="Times New Roman" panose="02020603050405020304" pitchFamily="18" charset="0"/>
                      </a:rPr>
                      <m:t>𝟏𝟐𝟓</m:t>
                    </m:r>
                  </m:oMath>
                </a14:m>
                <a:endParaRPr lang="it-IT" b="1" i="1" dirty="0">
                  <a:latin typeface="Times New Roman" panose="02020603050405020304" pitchFamily="18" charset="0"/>
                  <a:cs typeface="Times New Roman" panose="02020603050405020304" pitchFamily="18" charset="0"/>
                </a:endParaRPr>
              </a:p>
            </p:txBody>
          </p:sp>
        </mc:Choice>
        <mc:Fallback xmlns="">
          <p:sp>
            <p:nvSpPr>
              <p:cNvPr id="29" name="CasellaDiTesto 28"/>
              <p:cNvSpPr txBox="1">
                <a:spLocks noRot="1" noChangeAspect="1" noMove="1" noResize="1" noEditPoints="1" noAdjustHandles="1" noChangeArrowheads="1" noChangeShapeType="1" noTextEdit="1"/>
              </p:cNvSpPr>
              <p:nvPr/>
            </p:nvSpPr>
            <p:spPr>
              <a:xfrm>
                <a:off x="3072039" y="3967613"/>
                <a:ext cx="1112602" cy="369332"/>
              </a:xfrm>
              <a:prstGeom prst="rect">
                <a:avLst/>
              </a:prstGeom>
              <a:blipFill>
                <a:blip r:embed="rId1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CasellaDiTesto 29"/>
              <p:cNvSpPr txBox="1"/>
              <p:nvPr/>
            </p:nvSpPr>
            <p:spPr>
              <a:xfrm>
                <a:off x="4936850" y="3967613"/>
                <a:ext cx="1112602" cy="369332"/>
              </a:xfrm>
              <a:prstGeom prst="rect">
                <a:avLst/>
              </a:prstGeom>
              <a:noFill/>
            </p:spPr>
            <p:txBody>
              <a:bodyPr wrap="square" rtlCol="0">
                <a:spAutoFit/>
              </a:bodyPr>
              <a:lstStyle/>
              <a:p>
                <a:r>
                  <a:rPr lang="it-IT" b="1" dirty="0">
                    <a:cs typeface="Times New Roman" panose="02020603050405020304" pitchFamily="18" charset="0"/>
                  </a:rPr>
                  <a:t> </a:t>
                </a:r>
                <a14:m>
                  <m:oMath xmlns:m="http://schemas.openxmlformats.org/officeDocument/2006/math">
                    <m:r>
                      <a:rPr lang="it-IT" b="1" i="0" dirty="0" smtClean="0">
                        <a:latin typeface="Cambria Math" panose="02040503050406030204" pitchFamily="18" charset="0"/>
                        <a:cs typeface="Times New Roman" panose="02020603050405020304" pitchFamily="18" charset="0"/>
                      </a:rPr>
                      <m:t>𝐭</m:t>
                    </m:r>
                    <m:r>
                      <a:rPr lang="it-IT" b="1" i="1" dirty="0" smtClean="0">
                        <a:latin typeface="Cambria Math" panose="02040503050406030204" pitchFamily="18" charset="0"/>
                        <a:cs typeface="Times New Roman" panose="02020603050405020304" pitchFamily="18" charset="0"/>
                      </a:rPr>
                      <m:t>=</m:t>
                    </m:r>
                    <m:r>
                      <a:rPr lang="it-IT" b="1" i="1" dirty="0" smtClean="0">
                        <a:latin typeface="Cambria Math" panose="02040503050406030204" pitchFamily="18" charset="0"/>
                        <a:cs typeface="Times New Roman" panose="02020603050405020304" pitchFamily="18" charset="0"/>
                      </a:rPr>
                      <m:t>𝟐𝟓𝟎</m:t>
                    </m:r>
                  </m:oMath>
                </a14:m>
                <a:endParaRPr lang="it-IT" b="1" i="1" dirty="0">
                  <a:latin typeface="Times New Roman" panose="02020603050405020304" pitchFamily="18" charset="0"/>
                  <a:cs typeface="Times New Roman" panose="02020603050405020304" pitchFamily="18" charset="0"/>
                </a:endParaRPr>
              </a:p>
            </p:txBody>
          </p:sp>
        </mc:Choice>
        <mc:Fallback xmlns="">
          <p:sp>
            <p:nvSpPr>
              <p:cNvPr id="30" name="CasellaDiTesto 29"/>
              <p:cNvSpPr txBox="1">
                <a:spLocks noRot="1" noChangeAspect="1" noMove="1" noResize="1" noEditPoints="1" noAdjustHandles="1" noChangeArrowheads="1" noChangeShapeType="1" noTextEdit="1"/>
              </p:cNvSpPr>
              <p:nvPr/>
            </p:nvSpPr>
            <p:spPr>
              <a:xfrm>
                <a:off x="4936850" y="3967613"/>
                <a:ext cx="1112602" cy="369332"/>
              </a:xfrm>
              <a:prstGeom prst="rect">
                <a:avLst/>
              </a:prstGeom>
              <a:blipFill>
                <a:blip r:embed="rId19"/>
                <a:stretch>
                  <a:fillRect/>
                </a:stretch>
              </a:blipFill>
            </p:spPr>
            <p:txBody>
              <a:bodyPr/>
              <a:lstStyle/>
              <a:p>
                <a:r>
                  <a:rPr lang="it-IT">
                    <a:noFill/>
                  </a:rPr>
                  <a:t> </a:t>
                </a:r>
              </a:p>
            </p:txBody>
          </p:sp>
        </mc:Fallback>
      </mc:AlternateContent>
      <p:pic>
        <p:nvPicPr>
          <p:cNvPr id="32" name="Picture 6" descr="C:\Users\Valentina  Lombardi\Desktop\banbig.jpg">
            <a:extLst>
              <a:ext uri="{FF2B5EF4-FFF2-40B4-BE49-F238E27FC236}">
                <a16:creationId xmlns:a16="http://schemas.microsoft.com/office/drawing/2014/main" id="{817B978E-65C4-41F3-8C80-60AFA7C97F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ttangolo 32">
            <a:extLst>
              <a:ext uri="{FF2B5EF4-FFF2-40B4-BE49-F238E27FC236}">
                <a16:creationId xmlns:a16="http://schemas.microsoft.com/office/drawing/2014/main" id="{DD504D47-2C7D-42A2-8FB6-11E07427DD4D}"/>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368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028FD9EA-7B0D-4476-A265-B21678E65432}"/>
              </a:ext>
            </a:extLst>
          </p:cNvPr>
          <p:cNvPicPr>
            <a:picLocks noChangeAspect="1"/>
          </p:cNvPicPr>
          <p:nvPr/>
        </p:nvPicPr>
        <p:blipFill rotWithShape="1">
          <a:blip r:embed="rId2">
            <a:extLst>
              <a:ext uri="{28A0092B-C50C-407E-A947-70E740481C1C}">
                <a14:useLocalDpi xmlns:a14="http://schemas.microsoft.com/office/drawing/2010/main" val="0"/>
              </a:ext>
            </a:extLst>
          </a:blip>
          <a:srcRect l="16559" t="2965" r="36620"/>
          <a:stretch/>
        </p:blipFill>
        <p:spPr>
          <a:xfrm>
            <a:off x="955507" y="1107969"/>
            <a:ext cx="5303646" cy="5358421"/>
          </a:xfrm>
          <a:prstGeom prst="rect">
            <a:avLst/>
          </a:prstGeom>
        </p:spPr>
      </p:pic>
      <p:sp>
        <p:nvSpPr>
          <p:cNvPr id="4" name="Triangolo rettangolo 3">
            <a:extLst>
              <a:ext uri="{FF2B5EF4-FFF2-40B4-BE49-F238E27FC236}">
                <a16:creationId xmlns:a16="http://schemas.microsoft.com/office/drawing/2014/main" id="{4A02CB64-EABF-429D-9B24-95E96FCCD3BA}"/>
              </a:ext>
            </a:extLst>
          </p:cNvPr>
          <p:cNvSpPr/>
          <p:nvPr/>
        </p:nvSpPr>
        <p:spPr>
          <a:xfrm rot="5400000">
            <a:off x="-2652204" y="2652204"/>
            <a:ext cx="6858000" cy="1553592"/>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DF23669F-2771-47CA-AE98-490B642FC06C}"/>
              </a:ext>
            </a:extLst>
          </p:cNvPr>
          <p:cNvSpPr/>
          <p:nvPr/>
        </p:nvSpPr>
        <p:spPr>
          <a:xfrm rot="5400000">
            <a:off x="-2924175" y="2924175"/>
            <a:ext cx="6858000" cy="1009650"/>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5D117E28-981D-4F99-A07C-60642DC79D50}"/>
              </a:ext>
            </a:extLst>
          </p:cNvPr>
          <p:cNvSpPr/>
          <p:nvPr/>
        </p:nvSpPr>
        <p:spPr>
          <a:xfrm rot="5400000">
            <a:off x="-3178969" y="3117056"/>
            <a:ext cx="6858000" cy="623888"/>
          </a:xfrm>
          <a:prstGeom prst="rtTriangle">
            <a:avLst/>
          </a:prstGeom>
          <a:gradFill flip="none" rotWithShape="1">
            <a:gsLst>
              <a:gs pos="0">
                <a:schemeClr val="accent4">
                  <a:lumMod val="40000"/>
                  <a:lumOff val="60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5400000" scaled="1"/>
            <a:tileRect/>
          </a:gra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rettangolo 5">
            <a:extLst>
              <a:ext uri="{FF2B5EF4-FFF2-40B4-BE49-F238E27FC236}">
                <a16:creationId xmlns:a16="http://schemas.microsoft.com/office/drawing/2014/main" id="{41619AED-E945-4438-8C75-20475244942F}"/>
              </a:ext>
            </a:extLst>
          </p:cNvPr>
          <p:cNvSpPr/>
          <p:nvPr/>
        </p:nvSpPr>
        <p:spPr>
          <a:xfrm>
            <a:off x="-44387" y="0"/>
            <a:ext cx="1553592"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D7B3383-9923-4985-B186-7241617E7CFA}"/>
              </a:ext>
            </a:extLst>
          </p:cNvPr>
          <p:cNvSpPr/>
          <p:nvPr/>
        </p:nvSpPr>
        <p:spPr>
          <a:xfrm>
            <a:off x="-67185" y="0"/>
            <a:ext cx="885825"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1B413E4-34DD-4C5A-A59D-FCC8B4A9BA2D}"/>
              </a:ext>
            </a:extLst>
          </p:cNvPr>
          <p:cNvSpPr/>
          <p:nvPr/>
        </p:nvSpPr>
        <p:spPr>
          <a:xfrm>
            <a:off x="-61914" y="0"/>
            <a:ext cx="494791" cy="6858000"/>
          </a:xfrm>
          <a:prstGeom prst="rtTriangle">
            <a:avLst/>
          </a:prstGeom>
          <a:gradFill flip="none" rotWithShape="1">
            <a:gsLst>
              <a:gs pos="0">
                <a:schemeClr val="accent4">
                  <a:lumMod val="41000"/>
                  <a:lumOff val="59000"/>
                </a:schemeClr>
              </a:gs>
              <a:gs pos="87000">
                <a:schemeClr val="accent4">
                  <a:lumMod val="60000"/>
                  <a:lumOff val="40000"/>
                </a:schemeClr>
              </a:gs>
              <a:gs pos="63000">
                <a:schemeClr val="accent4">
                  <a:lumMod val="20000"/>
                  <a:lumOff val="80000"/>
                </a:schemeClr>
              </a:gs>
              <a:gs pos="69000">
                <a:schemeClr val="accent4">
                  <a:lumMod val="42000"/>
                  <a:lumOff val="58000"/>
                </a:schemeClr>
              </a:gs>
            </a:gsLst>
            <a:lin ang="108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D40B70A-0ACA-4FD2-BEEF-6E65C76AF1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914" y="109600"/>
            <a:ext cx="765627" cy="606759"/>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10ECEE72-DC26-4CC2-B763-B3C8605B12FF}"/>
                  </a:ext>
                </a:extLst>
              </p:cNvPr>
              <p:cNvSpPr txBox="1"/>
              <p:nvPr/>
            </p:nvSpPr>
            <p:spPr>
              <a:xfrm>
                <a:off x="947738" y="0"/>
                <a:ext cx="10511853" cy="830997"/>
              </a:xfrm>
              <a:prstGeom prst="rect">
                <a:avLst/>
              </a:prstGeom>
              <a:noFill/>
            </p:spPr>
            <p:txBody>
              <a:bodyPr wrap="square" rtlCol="0">
                <a:spAutoFit/>
              </a:bodyPr>
              <a:lstStyle/>
              <a:p>
                <a:pPr algn="ctr">
                  <a:lnSpc>
                    <a:spcPct val="150000"/>
                  </a:lnSpc>
                </a:pPr>
                <a:r>
                  <a:rPr lang="it-IT" sz="3200" b="1" u="sng" dirty="0" err="1">
                    <a:latin typeface="EuroRoman" panose="00000400000000000000" pitchFamily="2" charset="2"/>
                    <a:cs typeface="Times New Roman" panose="02020603050405020304" pitchFamily="18" charset="0"/>
                  </a:rPr>
                  <a:t>Results</a:t>
                </a:r>
                <a:r>
                  <a:rPr lang="it-IT" sz="3200" b="1" u="sng" dirty="0">
                    <a:latin typeface="EuroRoman" panose="00000400000000000000" pitchFamily="2" charset="2"/>
                    <a:cs typeface="Times New Roman" panose="02020603050405020304" pitchFamily="18" charset="0"/>
                  </a:rPr>
                  <a:t> </a:t>
                </a:r>
                <a:r>
                  <a:rPr lang="it-IT" sz="3200" b="1" u="sng" dirty="0" err="1">
                    <a:latin typeface="EuroRoman" panose="00000400000000000000" pitchFamily="2" charset="2"/>
                    <a:cs typeface="Times New Roman" panose="02020603050405020304" pitchFamily="18" charset="0"/>
                  </a:rPr>
                  <a:t>Peclet</a:t>
                </a:r>
                <a:r>
                  <a:rPr lang="it-IT" sz="3200" b="1" u="sng" dirty="0">
                    <a:latin typeface="EuroRoman" panose="00000400000000000000" pitchFamily="2" charset="2"/>
                    <a:cs typeface="Times New Roman" panose="02020603050405020304" pitchFamily="18" charset="0"/>
                  </a:rPr>
                  <a:t> </a:t>
                </a:r>
                <a:r>
                  <a:rPr lang="it-IT" sz="3200" b="1" u="sng" dirty="0" err="1">
                    <a:latin typeface="EuroRoman" panose="00000400000000000000" pitchFamily="2" charset="2"/>
                    <a:cs typeface="Times New Roman" panose="02020603050405020304" pitchFamily="18" charset="0"/>
                  </a:rPr>
                  <a:t>number</a:t>
                </a:r>
                <a:r>
                  <a:rPr lang="it-IT" sz="3200" b="1" u="sng" dirty="0">
                    <a:latin typeface="EuroRoman" panose="00000400000000000000" pitchFamily="2" charset="2"/>
                    <a:cs typeface="Times New Roman" panose="02020603050405020304" pitchFamily="18" charset="0"/>
                  </a:rPr>
                  <a:t> </a:t>
                </a:r>
                <a14:m>
                  <m:oMath xmlns:m="http://schemas.openxmlformats.org/officeDocument/2006/math">
                    <m:r>
                      <a:rPr lang="it-IT" sz="3200" b="1" i="1" u="sng" dirty="0" smtClean="0">
                        <a:latin typeface="Cambria Math" panose="02040503050406030204" pitchFamily="18" charset="0"/>
                        <a:cs typeface="Times New Roman" panose="02020603050405020304" pitchFamily="18" charset="0"/>
                      </a:rPr>
                      <m:t>(</m:t>
                    </m:r>
                    <m:r>
                      <a:rPr lang="it-IT" sz="3200" b="0" i="1" u="sng" dirty="0" smtClean="0">
                        <a:latin typeface="Cambria Math" panose="02040503050406030204" pitchFamily="18" charset="0"/>
                        <a:cs typeface="Times New Roman" panose="02020603050405020304" pitchFamily="18" charset="0"/>
                      </a:rPr>
                      <m:t>𝑃𝑒</m:t>
                    </m:r>
                    <m:r>
                      <a:rPr lang="it-IT" sz="3200" b="1" i="1" u="sng" dirty="0" smtClean="0">
                        <a:latin typeface="Cambria Math" panose="02040503050406030204" pitchFamily="18" charset="0"/>
                        <a:cs typeface="Times New Roman" panose="02020603050405020304" pitchFamily="18" charset="0"/>
                      </a:rPr>
                      <m:t>)</m:t>
                    </m:r>
                  </m:oMath>
                </a14:m>
                <a:r>
                  <a:rPr lang="it-IT" sz="2800" b="1" u="sng" dirty="0">
                    <a:latin typeface="EuroRoman" panose="00000400000000000000" pitchFamily="2" charset="2"/>
                    <a:cs typeface="Times New Roman" panose="02020603050405020304" pitchFamily="18" charset="0"/>
                  </a:rPr>
                  <a:t> </a:t>
                </a:r>
              </a:p>
            </p:txBody>
          </p:sp>
        </mc:Choice>
        <mc:Fallback xmlns="">
          <p:sp>
            <p:nvSpPr>
              <p:cNvPr id="11" name="CasellaDiTesto 10">
                <a:extLst>
                  <a:ext uri="{FF2B5EF4-FFF2-40B4-BE49-F238E27FC236}">
                    <a16:creationId xmlns:a16="http://schemas.microsoft.com/office/drawing/2014/main" id="{10ECEE72-DC26-4CC2-B763-B3C8605B12FF}"/>
                  </a:ext>
                </a:extLst>
              </p:cNvPr>
              <p:cNvSpPr txBox="1">
                <a:spLocks noRot="1" noChangeAspect="1" noMove="1" noResize="1" noEditPoints="1" noAdjustHandles="1" noChangeArrowheads="1" noChangeShapeType="1" noTextEdit="1"/>
              </p:cNvSpPr>
              <p:nvPr/>
            </p:nvSpPr>
            <p:spPr>
              <a:xfrm>
                <a:off x="947738" y="0"/>
                <a:ext cx="10511853" cy="830997"/>
              </a:xfrm>
              <a:prstGeom prst="rect">
                <a:avLst/>
              </a:prstGeom>
              <a:blipFill>
                <a:blip r:embed="rId4"/>
                <a:stretch>
                  <a:fillRect b="-13235"/>
                </a:stretch>
              </a:blipFill>
            </p:spPr>
            <p:txBody>
              <a:bodyPr/>
              <a:lstStyle/>
              <a:p>
                <a:r>
                  <a:rPr lang="it-IT">
                    <a:noFill/>
                  </a:rPr>
                  <a:t> </a:t>
                </a:r>
              </a:p>
            </p:txBody>
          </p:sp>
        </mc:Fallback>
      </mc:AlternateContent>
      <p:pic>
        <p:nvPicPr>
          <p:cNvPr id="12" name="Immagine 11">
            <a:hlinkClick r:id="rId5" action="ppaction://hlinksldjump"/>
            <a:extLst>
              <a:ext uri="{FF2B5EF4-FFF2-40B4-BE49-F238E27FC236}">
                <a16:creationId xmlns:a16="http://schemas.microsoft.com/office/drawing/2014/main" id="{175C72EF-1E29-45D0-9FFD-5C4F2ED003ED}"/>
              </a:ext>
            </a:extLst>
          </p:cNvPr>
          <p:cNvPicPr>
            <a:picLocks noChangeAspect="1"/>
          </p:cNvPicPr>
          <p:nvPr/>
        </p:nvPicPr>
        <p:blipFill>
          <a:blip r:embed="rId6"/>
          <a:stretch>
            <a:fillRect/>
          </a:stretch>
        </p:blipFill>
        <p:spPr>
          <a:xfrm>
            <a:off x="10863025" y="6414347"/>
            <a:ext cx="453649" cy="455987"/>
          </a:xfrm>
          <a:prstGeom prst="rect">
            <a:avLst/>
          </a:prstGeom>
        </p:spPr>
      </p:pic>
      <p:grpSp>
        <p:nvGrpSpPr>
          <p:cNvPr id="14" name="Gruppo 13">
            <a:extLst>
              <a:ext uri="{FF2B5EF4-FFF2-40B4-BE49-F238E27FC236}">
                <a16:creationId xmlns:a16="http://schemas.microsoft.com/office/drawing/2014/main" id="{5FA5DA6A-18FE-4E5F-9F5D-06C99A34E75B}"/>
              </a:ext>
            </a:extLst>
          </p:cNvPr>
          <p:cNvGrpSpPr/>
          <p:nvPr/>
        </p:nvGrpSpPr>
        <p:grpSpPr>
          <a:xfrm>
            <a:off x="11583417" y="6402013"/>
            <a:ext cx="673175" cy="455987"/>
            <a:chOff x="8497936" y="4796394"/>
            <a:chExt cx="612290" cy="323514"/>
          </a:xfrm>
        </p:grpSpPr>
        <p:sp>
          <p:nvSpPr>
            <p:cNvPr id="15" name="Freccia a destra 14">
              <a:hlinkClick r:id="" action="ppaction://hlinkshowjump?jump=nextslide"/>
              <a:extLst>
                <a:ext uri="{FF2B5EF4-FFF2-40B4-BE49-F238E27FC236}">
                  <a16:creationId xmlns:a16="http://schemas.microsoft.com/office/drawing/2014/main" id="{11FBDADA-F1C5-4E62-A4EC-C512D4687848}"/>
                </a:ext>
              </a:extLst>
            </p:cNvPr>
            <p:cNvSpPr/>
            <p:nvPr/>
          </p:nvSpPr>
          <p:spPr>
            <a:xfrm>
              <a:off x="8570553" y="4796394"/>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hlinkClick r:id="" action="ppaction://hlinkshowjump?jump=nextslide"/>
              <a:extLst>
                <a:ext uri="{FF2B5EF4-FFF2-40B4-BE49-F238E27FC236}">
                  <a16:creationId xmlns:a16="http://schemas.microsoft.com/office/drawing/2014/main" id="{057EA271-58C6-481C-B09F-009B3F66767E}"/>
                </a:ext>
              </a:extLst>
            </p:cNvPr>
            <p:cNvSpPr/>
            <p:nvPr/>
          </p:nvSpPr>
          <p:spPr>
            <a:xfrm>
              <a:off x="8497936" y="4858298"/>
              <a:ext cx="612290" cy="261610"/>
            </a:xfrm>
            <a:prstGeom prst="rect">
              <a:avLst/>
            </a:prstGeom>
          </p:spPr>
          <p:txBody>
            <a:bodyPr wrap="square">
              <a:spAutoFit/>
            </a:bodyPr>
            <a:lstStyle/>
            <a:p>
              <a:r>
                <a:rPr lang="en-GB" sz="1100" b="1" dirty="0">
                  <a:solidFill>
                    <a:schemeClr val="bg1"/>
                  </a:solidFill>
                  <a:latin typeface="Chivo"/>
                  <a:sym typeface="Chivo"/>
                </a:rPr>
                <a:t>NEXT</a:t>
              </a:r>
              <a:endParaRPr lang="it-IT" sz="1100" b="1" dirty="0">
                <a:solidFill>
                  <a:schemeClr val="bg1"/>
                </a:solidFill>
              </a:endParaRPr>
            </a:p>
          </p:txBody>
        </p:sp>
      </p:grpSp>
      <p:grpSp>
        <p:nvGrpSpPr>
          <p:cNvPr id="17" name="Gruppo 16">
            <a:extLst>
              <a:ext uri="{FF2B5EF4-FFF2-40B4-BE49-F238E27FC236}">
                <a16:creationId xmlns:a16="http://schemas.microsoft.com/office/drawing/2014/main" id="{3E80CD12-7D4B-449E-8B11-F2E2F24CFE99}"/>
              </a:ext>
            </a:extLst>
          </p:cNvPr>
          <p:cNvGrpSpPr/>
          <p:nvPr/>
        </p:nvGrpSpPr>
        <p:grpSpPr>
          <a:xfrm>
            <a:off x="10011788" y="6414347"/>
            <a:ext cx="655640" cy="443653"/>
            <a:chOff x="408235" y="4796650"/>
            <a:chExt cx="564635" cy="314568"/>
          </a:xfrm>
        </p:grpSpPr>
        <p:sp>
          <p:nvSpPr>
            <p:cNvPr id="18" name="Freccia a destra 17">
              <a:hlinkClick r:id="" action="ppaction://hlinkshowjump?jump=previousslide"/>
              <a:extLst>
                <a:ext uri="{FF2B5EF4-FFF2-40B4-BE49-F238E27FC236}">
                  <a16:creationId xmlns:a16="http://schemas.microsoft.com/office/drawing/2014/main" id="{44C44F8A-BB6F-428F-8748-1392CB49A954}"/>
                </a:ext>
              </a:extLst>
            </p:cNvPr>
            <p:cNvSpPr/>
            <p:nvPr/>
          </p:nvSpPr>
          <p:spPr>
            <a:xfrm rot="10800000">
              <a:off x="435347" y="4796650"/>
              <a:ext cx="405580" cy="29865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hlinkClick r:id="" action="ppaction://hlinkshowjump?jump=previousslide"/>
              <a:extLst>
                <a:ext uri="{FF2B5EF4-FFF2-40B4-BE49-F238E27FC236}">
                  <a16:creationId xmlns:a16="http://schemas.microsoft.com/office/drawing/2014/main" id="{327534CF-D602-47CA-85A2-38B819E604B6}"/>
                </a:ext>
              </a:extLst>
            </p:cNvPr>
            <p:cNvSpPr/>
            <p:nvPr/>
          </p:nvSpPr>
          <p:spPr>
            <a:xfrm>
              <a:off x="408235" y="4849608"/>
              <a:ext cx="564635" cy="261610"/>
            </a:xfrm>
            <a:prstGeom prst="rect">
              <a:avLst/>
            </a:prstGeom>
          </p:spPr>
          <p:txBody>
            <a:bodyPr wrap="square">
              <a:spAutoFit/>
            </a:bodyPr>
            <a:lstStyle/>
            <a:p>
              <a:r>
                <a:rPr lang="en-GB" sz="1100" b="1" dirty="0">
                  <a:solidFill>
                    <a:schemeClr val="bg1"/>
                  </a:solidFill>
                  <a:latin typeface="Chivo"/>
                  <a:sym typeface="Chivo"/>
                </a:rPr>
                <a:t>BACK</a:t>
              </a:r>
              <a:endParaRPr lang="it-IT" sz="1100" b="1" dirty="0">
                <a:solidFill>
                  <a:schemeClr val="bg1"/>
                </a:solidFill>
              </a:endParaRPr>
            </a:p>
          </p:txBody>
        </p:sp>
      </p:grpSp>
      <p:sp>
        <p:nvSpPr>
          <p:cNvPr id="20" name="Rettangolo 19">
            <a:extLst>
              <a:ext uri="{FF2B5EF4-FFF2-40B4-BE49-F238E27FC236}">
                <a16:creationId xmlns:a16="http://schemas.microsoft.com/office/drawing/2014/main" id="{BFF9D928-24A0-4A98-980A-BD2DD0239813}"/>
              </a:ext>
            </a:extLst>
          </p:cNvPr>
          <p:cNvSpPr/>
          <p:nvPr/>
        </p:nvSpPr>
        <p:spPr>
          <a:xfrm>
            <a:off x="6981418" y="1345899"/>
            <a:ext cx="4904792" cy="4801314"/>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The effects of the pore scale </a:t>
            </a:r>
          </a:p>
          <a:p>
            <a:pPr algn="just"/>
            <a:r>
              <a:rPr lang="en-US" dirty="0">
                <a:solidFill>
                  <a:srgbClr val="231F20"/>
                </a:solidFill>
                <a:latin typeface="Times New Roman" panose="02020603050405020304" pitchFamily="18" charset="0"/>
                <a:cs typeface="Times New Roman" panose="02020603050405020304" pitchFamily="18" charset="0"/>
              </a:rPr>
              <a:t>processes manifest on the longer</a:t>
            </a:r>
          </a:p>
          <a:p>
            <a:pPr algn="just"/>
            <a:r>
              <a:rPr lang="en-US" dirty="0">
                <a:solidFill>
                  <a:srgbClr val="231F20"/>
                </a:solidFill>
                <a:latin typeface="Times New Roman" panose="02020603050405020304" pitchFamily="18" charset="0"/>
                <a:cs typeface="Times New Roman" panose="02020603050405020304" pitchFamily="18" charset="0"/>
              </a:rPr>
              <a:t> tail associated to the lower </a:t>
            </a:r>
          </a:p>
          <a:p>
            <a:pPr algn="just"/>
            <a:r>
              <a:rPr lang="en-US" i="1" dirty="0" err="1">
                <a:solidFill>
                  <a:srgbClr val="231F20"/>
                </a:solidFill>
                <a:latin typeface="Times New Roman" panose="02020603050405020304" pitchFamily="18" charset="0"/>
                <a:cs typeface="Times New Roman" panose="02020603050405020304" pitchFamily="18" charset="0"/>
              </a:rPr>
              <a:t>Peclet</a:t>
            </a:r>
            <a:r>
              <a:rPr lang="en-US" dirty="0">
                <a:solidFill>
                  <a:srgbClr val="231F20"/>
                </a:solidFill>
                <a:latin typeface="Times New Roman" panose="02020603050405020304" pitchFamily="18" charset="0"/>
                <a:cs typeface="Times New Roman" panose="02020603050405020304" pitchFamily="18" charset="0"/>
              </a:rPr>
              <a:t> number.</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In spite of the small direct contribution on the tracer spreading associated to the pore scale process the differences observed in the tails are enormous.</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The BTC tails are determined by particles trapped in the slow layers.</a:t>
            </a:r>
          </a:p>
          <a:p>
            <a:pPr algn="just"/>
            <a:r>
              <a:rPr lang="en-US" dirty="0">
                <a:solidFill>
                  <a:srgbClr val="231F20"/>
                </a:solidFill>
                <a:latin typeface="Times New Roman" panose="02020603050405020304" pitchFamily="18" charset="0"/>
                <a:cs typeface="Times New Roman" panose="02020603050405020304" pitchFamily="18" charset="0"/>
              </a:rPr>
              <a:t>The pore scale processes determine the vertical displacement of the solute particle triggering the mass exchange between the adjacent layers. This mass exchange determines the longitudinal spreading and the longer tails.</a:t>
            </a:r>
          </a:p>
        </p:txBody>
      </p:sp>
      <p:sp>
        <p:nvSpPr>
          <p:cNvPr id="21" name="Freccia a destra 20">
            <a:extLst>
              <a:ext uri="{FF2B5EF4-FFF2-40B4-BE49-F238E27FC236}">
                <a16:creationId xmlns:a16="http://schemas.microsoft.com/office/drawing/2014/main" id="{48FD4F83-70A4-45C6-9901-570553EE5587}"/>
              </a:ext>
            </a:extLst>
          </p:cNvPr>
          <p:cNvSpPr/>
          <p:nvPr/>
        </p:nvSpPr>
        <p:spPr>
          <a:xfrm>
            <a:off x="6525896" y="1345899"/>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a:extLst>
              <a:ext uri="{FF2B5EF4-FFF2-40B4-BE49-F238E27FC236}">
                <a16:creationId xmlns:a16="http://schemas.microsoft.com/office/drawing/2014/main" id="{DFF45D5C-292D-40B8-A33D-C19E1B0393D7}"/>
              </a:ext>
            </a:extLst>
          </p:cNvPr>
          <p:cNvSpPr/>
          <p:nvPr/>
        </p:nvSpPr>
        <p:spPr>
          <a:xfrm>
            <a:off x="6525896" y="2711297"/>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a16="http://schemas.microsoft.com/office/drawing/2014/main" id="{FB1694BD-F3F1-49AF-AE78-358EF1DBC930}"/>
              </a:ext>
            </a:extLst>
          </p:cNvPr>
          <p:cNvSpPr/>
          <p:nvPr/>
        </p:nvSpPr>
        <p:spPr>
          <a:xfrm>
            <a:off x="6525896" y="4121469"/>
            <a:ext cx="411134" cy="328238"/>
          </a:xfrm>
          <a:prstGeom prst="rightArrow">
            <a:avLst/>
          </a:prstGeom>
          <a:gradFill flip="none" rotWithShape="1">
            <a:gsLst>
              <a:gs pos="54000">
                <a:schemeClr val="accent4">
                  <a:lumMod val="60000"/>
                  <a:lumOff val="40000"/>
                </a:schemeClr>
              </a:gs>
              <a:gs pos="11000">
                <a:schemeClr val="accent4">
                  <a:lumMod val="40000"/>
                  <a:lumOff val="60000"/>
                </a:schemeClr>
              </a:gs>
              <a:gs pos="100000">
                <a:schemeClr val="accent4"/>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graphicFrame>
            <p:nvGraphicFramePr>
              <p:cNvPr id="27" name="Diagramma 26">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2890060097"/>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27" name="Diagramma 26">
                <a:extLst>
                  <a:ext uri="{FF2B5EF4-FFF2-40B4-BE49-F238E27FC236}">
                    <a16:creationId xmlns:a16="http://schemas.microsoft.com/office/drawing/2014/main" id="{0D399F33-EE59-427A-846D-6311A35500A5}"/>
                  </a:ext>
                </a:extLst>
              </p:cNvPr>
              <p:cNvGraphicFramePr/>
              <p:nvPr>
                <p:extLst>
                  <p:ext uri="{D42A27DB-BD31-4B8C-83A1-F6EECF244321}">
                    <p14:modId xmlns:p14="http://schemas.microsoft.com/office/powerpoint/2010/main" val="2890060097"/>
                  </p:ext>
                </p:extLst>
              </p:nvPr>
            </p:nvGraphicFramePr>
            <p:xfrm>
              <a:off x="9458575" y="-61200"/>
              <a:ext cx="3578352" cy="24740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mc:AlternateContent xmlns:mc="http://schemas.openxmlformats.org/markup-compatibility/2006" xmlns:a14="http://schemas.microsoft.com/office/drawing/2010/main">
        <mc:Choice Requires="a14">
          <p:sp>
            <p:nvSpPr>
              <p:cNvPr id="2" name="CasellaDiTesto 1"/>
              <p:cNvSpPr txBox="1"/>
              <p:nvPr/>
            </p:nvSpPr>
            <p:spPr>
              <a:xfrm>
                <a:off x="4827455" y="4779091"/>
                <a:ext cx="13176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1" i="1" dirty="0" smtClean="0">
                          <a:latin typeface="Cambria Math" panose="02040503050406030204" pitchFamily="18" charset="0"/>
                          <a:cs typeface="Times New Roman" panose="02020603050405020304" pitchFamily="18" charset="0"/>
                        </a:rPr>
                        <m:t>𝑷𝒆</m:t>
                      </m:r>
                      <m:r>
                        <a:rPr lang="it-IT" b="1" i="1" dirty="0" smtClean="0">
                          <a:latin typeface="Cambria Math" panose="02040503050406030204" pitchFamily="18" charset="0"/>
                          <a:cs typeface="Times New Roman" panose="02020603050405020304" pitchFamily="18" charset="0"/>
                        </a:rPr>
                        <m:t>=</m:t>
                      </m:r>
                      <m:r>
                        <a:rPr lang="it-IT" b="1" i="1" dirty="0" smtClean="0">
                          <a:latin typeface="Cambria Math" panose="02040503050406030204" pitchFamily="18" charset="0"/>
                          <a:cs typeface="Times New Roman" panose="02020603050405020304" pitchFamily="18" charset="0"/>
                        </a:rPr>
                        <m:t>𝟏𝟎𝟎</m:t>
                      </m:r>
                    </m:oMath>
                  </m:oMathPara>
                </a14:m>
                <a:endParaRPr lang="it-IT" b="1" i="1" dirty="0">
                  <a:latin typeface="Times New Roman" panose="02020603050405020304" pitchFamily="18" charset="0"/>
                  <a:cs typeface="Times New Roman" panose="02020603050405020304" pitchFamily="18" charset="0"/>
                </a:endParaRPr>
              </a:p>
            </p:txBody>
          </p:sp>
        </mc:Choice>
        <mc:Fallback xmlns="">
          <p:sp>
            <p:nvSpPr>
              <p:cNvPr id="2" name="CasellaDiTesto 1"/>
              <p:cNvSpPr txBox="1">
                <a:spLocks noRot="1" noChangeAspect="1" noMove="1" noResize="1" noEditPoints="1" noAdjustHandles="1" noChangeArrowheads="1" noChangeShapeType="1" noTextEdit="1"/>
              </p:cNvSpPr>
              <p:nvPr/>
            </p:nvSpPr>
            <p:spPr>
              <a:xfrm>
                <a:off x="4827455" y="4779091"/>
                <a:ext cx="1317636" cy="369332"/>
              </a:xfrm>
              <a:prstGeom prst="rect">
                <a:avLst/>
              </a:prstGeom>
              <a:blipFill>
                <a:blip r:embed="rId1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8" name="CasellaDiTesto 27"/>
              <p:cNvSpPr txBox="1"/>
              <p:nvPr/>
            </p:nvSpPr>
            <p:spPr>
              <a:xfrm>
                <a:off x="3838058" y="5081016"/>
                <a:ext cx="13557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1" i="1" dirty="0" smtClean="0">
                          <a:latin typeface="Cambria Math" panose="02040503050406030204" pitchFamily="18" charset="0"/>
                          <a:cs typeface="Times New Roman" panose="02020603050405020304" pitchFamily="18" charset="0"/>
                        </a:rPr>
                        <m:t>𝑷𝒆</m:t>
                      </m:r>
                      <m:r>
                        <a:rPr lang="it-IT" b="1" i="1" dirty="0" smtClean="0">
                          <a:latin typeface="Cambria Math" panose="02040503050406030204" pitchFamily="18" charset="0"/>
                          <a:cs typeface="Times New Roman" panose="02020603050405020304" pitchFamily="18" charset="0"/>
                        </a:rPr>
                        <m:t>=</m:t>
                      </m:r>
                      <m:r>
                        <a:rPr lang="it-IT" b="1" i="1" dirty="0" smtClean="0">
                          <a:latin typeface="Cambria Math" panose="02040503050406030204" pitchFamily="18" charset="0"/>
                          <a:cs typeface="Times New Roman" panose="02020603050405020304" pitchFamily="18" charset="0"/>
                        </a:rPr>
                        <m:t>𝟏𝟎𝟎𝟎</m:t>
                      </m:r>
                    </m:oMath>
                  </m:oMathPara>
                </a14:m>
                <a:endParaRPr lang="it-IT" b="1" i="1" dirty="0">
                  <a:latin typeface="Times New Roman" panose="02020603050405020304" pitchFamily="18" charset="0"/>
                  <a:cs typeface="Times New Roman" panose="02020603050405020304" pitchFamily="18" charset="0"/>
                </a:endParaRPr>
              </a:p>
            </p:txBody>
          </p:sp>
        </mc:Choice>
        <mc:Fallback xmlns="">
          <p:sp>
            <p:nvSpPr>
              <p:cNvPr id="28" name="CasellaDiTesto 27"/>
              <p:cNvSpPr txBox="1">
                <a:spLocks noRot="1" noChangeAspect="1" noMove="1" noResize="1" noEditPoints="1" noAdjustHandles="1" noChangeArrowheads="1" noChangeShapeType="1" noTextEdit="1"/>
              </p:cNvSpPr>
              <p:nvPr/>
            </p:nvSpPr>
            <p:spPr>
              <a:xfrm>
                <a:off x="3838058" y="5081016"/>
                <a:ext cx="1355734" cy="369332"/>
              </a:xfrm>
              <a:prstGeom prst="rect">
                <a:avLst/>
              </a:prstGeom>
              <a:blipFill>
                <a:blip r:embed="rId18"/>
                <a:stretch>
                  <a:fillRect/>
                </a:stretch>
              </a:blipFill>
            </p:spPr>
            <p:txBody>
              <a:bodyPr/>
              <a:lstStyle/>
              <a:p>
                <a:r>
                  <a:rPr lang="it-IT">
                    <a:noFill/>
                  </a:rPr>
                  <a:t> </a:t>
                </a:r>
              </a:p>
            </p:txBody>
          </p:sp>
        </mc:Fallback>
      </mc:AlternateContent>
      <p:pic>
        <p:nvPicPr>
          <p:cNvPr id="29" name="Picture 6" descr="C:\Users\Valentina  Lombardi\Desktop\banbig.jpg">
            <a:extLst>
              <a:ext uri="{FF2B5EF4-FFF2-40B4-BE49-F238E27FC236}">
                <a16:creationId xmlns:a16="http://schemas.microsoft.com/office/drawing/2014/main" id="{31C3F0AE-9E6C-4250-90AF-CD655190C45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14703" r="81290" b="12529"/>
          <a:stretch>
            <a:fillRect/>
          </a:stretch>
        </p:blipFill>
        <p:spPr bwMode="auto">
          <a:xfrm>
            <a:off x="152331" y="6082399"/>
            <a:ext cx="1028732" cy="63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ttangolo 29">
            <a:extLst>
              <a:ext uri="{FF2B5EF4-FFF2-40B4-BE49-F238E27FC236}">
                <a16:creationId xmlns:a16="http://schemas.microsoft.com/office/drawing/2014/main" id="{8DBF6C6A-6A43-4F61-9E04-20909CC974DF}"/>
              </a:ext>
            </a:extLst>
          </p:cNvPr>
          <p:cNvSpPr/>
          <p:nvPr/>
        </p:nvSpPr>
        <p:spPr>
          <a:xfrm>
            <a:off x="-16739" y="6665006"/>
            <a:ext cx="1930477" cy="215444"/>
          </a:xfrm>
          <a:prstGeom prst="rect">
            <a:avLst/>
          </a:prstGeom>
        </p:spPr>
        <p:txBody>
          <a:bodyPr wrap="square">
            <a:spAutoFit/>
          </a:bodyPr>
          <a:lstStyle/>
          <a:p>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Authors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All</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rights</a:t>
            </a:r>
            <a:r>
              <a:rPr lang="it-IT" sz="800" dirty="0">
                <a:latin typeface="Times New Roman" panose="02020603050405020304" pitchFamily="18" charset="0"/>
                <a:cs typeface="Times New Roman" panose="02020603050405020304" pitchFamily="18" charset="0"/>
              </a:rPr>
              <a:t> </a:t>
            </a:r>
            <a:r>
              <a:rPr lang="it-IT" sz="800" dirty="0" err="1">
                <a:latin typeface="Times New Roman" panose="02020603050405020304" pitchFamily="18" charset="0"/>
                <a:cs typeface="Times New Roman" panose="02020603050405020304" pitchFamily="18" charset="0"/>
              </a:rPr>
              <a:t>reserved</a:t>
            </a:r>
            <a:endParaRPr lang="it-IT"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4766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1124</Words>
  <Application>Microsoft Office PowerPoint</Application>
  <PresentationFormat>Widescreen</PresentationFormat>
  <Paragraphs>209</Paragraphs>
  <Slides>12</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12</vt:i4>
      </vt:variant>
    </vt:vector>
  </HeadingPairs>
  <TitlesOfParts>
    <vt:vector size="22" baseType="lpstr">
      <vt:lpstr>Algerian</vt:lpstr>
      <vt:lpstr>Arial</vt:lpstr>
      <vt:lpstr>Arno Pro Light Display</vt:lpstr>
      <vt:lpstr>Calibri</vt:lpstr>
      <vt:lpstr>Calibri Light</vt:lpstr>
      <vt:lpstr>Cambria Math</vt:lpstr>
      <vt:lpstr>Chivo</vt:lpstr>
      <vt:lpstr>EuroRoman</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Rita Maggi</dc:creator>
  <cp:lastModifiedBy>Maria Rita Maggi</cp:lastModifiedBy>
  <cp:revision>167</cp:revision>
  <dcterms:created xsi:type="dcterms:W3CDTF">2020-04-16T09:02:26Z</dcterms:created>
  <dcterms:modified xsi:type="dcterms:W3CDTF">2020-05-04T19:59:20Z</dcterms:modified>
</cp:coreProperties>
</file>