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608" r:id="rId2"/>
    <p:sldId id="609" r:id="rId3"/>
    <p:sldId id="631" r:id="rId4"/>
    <p:sldId id="610" r:id="rId5"/>
    <p:sldId id="612" r:id="rId6"/>
    <p:sldId id="627" r:id="rId7"/>
    <p:sldId id="628" r:id="rId8"/>
    <p:sldId id="616" r:id="rId9"/>
    <p:sldId id="632" r:id="rId10"/>
    <p:sldId id="618" r:id="rId11"/>
    <p:sldId id="614" r:id="rId12"/>
    <p:sldId id="613" r:id="rId13"/>
    <p:sldId id="622" r:id="rId14"/>
    <p:sldId id="620" r:id="rId15"/>
    <p:sldId id="634" r:id="rId16"/>
    <p:sldId id="623" r:id="rId17"/>
    <p:sldId id="625" r:id="rId18"/>
    <p:sldId id="633" r:id="rId19"/>
    <p:sldId id="635" r:id="rId20"/>
    <p:sldId id="611" r:id="rId21"/>
  </p:sldIdLst>
  <p:sldSz cx="9144000" cy="6858000" type="screen4x3"/>
  <p:notesSz cx="9866313" cy="67357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0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F"/>
    <a:srgbClr val="FFE48F"/>
    <a:srgbClr val="FFCCFF"/>
    <a:srgbClr val="FF9900"/>
    <a:srgbClr val="FFF0C1"/>
    <a:srgbClr val="6DACD8"/>
    <a:srgbClr val="FFD757"/>
    <a:srgbClr val="FF66CC"/>
    <a:srgbClr val="FF99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1657" autoAdjust="0"/>
  </p:normalViewPr>
  <p:slideViewPr>
    <p:cSldViewPr showGuides="1">
      <p:cViewPr varScale="1">
        <p:scale>
          <a:sx n="117" d="100"/>
          <a:sy n="117" d="100"/>
        </p:scale>
        <p:origin x="1386" y="84"/>
      </p:cViewPr>
      <p:guideLst>
        <p:guide orient="horz" pos="3702"/>
        <p:guide pos="2880"/>
        <p:guide pos="2925"/>
      </p:guideLst>
    </p:cSldViewPr>
  </p:slideViewPr>
  <p:outlineViewPr>
    <p:cViewPr>
      <p:scale>
        <a:sx n="33" d="100"/>
        <a:sy n="33" d="100"/>
      </p:scale>
      <p:origin x="0" y="15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sr-Latn-RS"/>
              <a:t>Crven Dol chemistry (&lt; 2mm)</a:t>
            </a:r>
            <a:endParaRPr lang="de-A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Tabelle1!$A$2:$B$2</c:f>
              <c:strCache>
                <c:ptCount val="2"/>
                <c:pt idx="0">
                  <c:v>Mn</c:v>
                </c:pt>
                <c:pt idx="1">
                  <c:v>[mg kg-1]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Tabelle1!$C$1:$F$1</c:f>
              <c:strCache>
                <c:ptCount val="4"/>
                <c:pt idx="0">
                  <c:v>CD-18-1 </c:v>
                </c:pt>
                <c:pt idx="1">
                  <c:v>CD-18-2</c:v>
                </c:pt>
                <c:pt idx="2">
                  <c:v>CD-18-3</c:v>
                </c:pt>
                <c:pt idx="3">
                  <c:v>CD-18-4</c:v>
                </c:pt>
              </c:strCache>
            </c:strRef>
          </c:cat>
          <c:val>
            <c:numRef>
              <c:f>Tabelle1!$C$2:$F$2</c:f>
              <c:numCache>
                <c:formatCode>0</c:formatCode>
                <c:ptCount val="4"/>
                <c:pt idx="0">
                  <c:v>3734.3402805077822</c:v>
                </c:pt>
                <c:pt idx="1">
                  <c:v>3078.7234791331957</c:v>
                </c:pt>
                <c:pt idx="2">
                  <c:v>3136.5785118518047</c:v>
                </c:pt>
                <c:pt idx="3">
                  <c:v>1430.4041710930253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79-45AB-8AA9-548A92C0F959}"/>
            </c:ext>
          </c:extLst>
        </c:ser>
        <c:ser>
          <c:idx val="1"/>
          <c:order val="1"/>
          <c:tx>
            <c:strRef>
              <c:f>Tabelle1!$A$3:$B$3</c:f>
              <c:strCache>
                <c:ptCount val="2"/>
                <c:pt idx="0">
                  <c:v>Fe</c:v>
                </c:pt>
                <c:pt idx="1">
                  <c:v>[mg kg-1]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Tabelle1!$C$1:$F$1</c:f>
              <c:strCache>
                <c:ptCount val="4"/>
                <c:pt idx="0">
                  <c:v>CD-18-1 </c:v>
                </c:pt>
                <c:pt idx="1">
                  <c:v>CD-18-2</c:v>
                </c:pt>
                <c:pt idx="2">
                  <c:v>CD-18-3</c:v>
                </c:pt>
                <c:pt idx="3">
                  <c:v>CD-18-4</c:v>
                </c:pt>
              </c:strCache>
            </c:strRef>
          </c:cat>
          <c:val>
            <c:numRef>
              <c:f>Tabelle1!$C$3:$F$3</c:f>
              <c:numCache>
                <c:formatCode>0</c:formatCode>
                <c:ptCount val="4"/>
                <c:pt idx="0">
                  <c:v>47076.148796268062</c:v>
                </c:pt>
                <c:pt idx="1">
                  <c:v>26959.713240193043</c:v>
                </c:pt>
                <c:pt idx="2">
                  <c:v>232856.48054714297</c:v>
                </c:pt>
                <c:pt idx="3">
                  <c:v>9504.0341247027281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79-45AB-8AA9-548A92C0F959}"/>
            </c:ext>
          </c:extLst>
        </c:ser>
        <c:ser>
          <c:idx val="2"/>
          <c:order val="2"/>
          <c:tx>
            <c:strRef>
              <c:f>Tabelle1!$A$4:$B$4</c:f>
              <c:strCache>
                <c:ptCount val="2"/>
                <c:pt idx="0">
                  <c:v>As</c:v>
                </c:pt>
                <c:pt idx="1">
                  <c:v>[mg kg-1]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Tabelle1!$C$1:$F$1</c:f>
              <c:strCache>
                <c:ptCount val="4"/>
                <c:pt idx="0">
                  <c:v>CD-18-1 </c:v>
                </c:pt>
                <c:pt idx="1">
                  <c:v>CD-18-2</c:v>
                </c:pt>
                <c:pt idx="2">
                  <c:v>CD-18-3</c:v>
                </c:pt>
                <c:pt idx="3">
                  <c:v>CD-18-4</c:v>
                </c:pt>
              </c:strCache>
            </c:strRef>
          </c:cat>
          <c:val>
            <c:numRef>
              <c:f>Tabelle1!$C$4:$F$4</c:f>
              <c:numCache>
                <c:formatCode>0</c:formatCode>
                <c:ptCount val="4"/>
                <c:pt idx="0">
                  <c:v>10505.073190920937</c:v>
                </c:pt>
                <c:pt idx="1">
                  <c:v>14269.111202840988</c:v>
                </c:pt>
                <c:pt idx="2">
                  <c:v>142057.76665116198</c:v>
                </c:pt>
                <c:pt idx="3">
                  <c:v>10028.669980283301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79-45AB-8AA9-548A92C0F959}"/>
            </c:ext>
          </c:extLst>
        </c:ser>
        <c:ser>
          <c:idx val="3"/>
          <c:order val="3"/>
          <c:tx>
            <c:strRef>
              <c:f>Tabelle1!$A$5:$B$5</c:f>
              <c:strCache>
                <c:ptCount val="2"/>
                <c:pt idx="0">
                  <c:v>Tl</c:v>
                </c:pt>
                <c:pt idx="1">
                  <c:v>[mg kg-1]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Tabelle1!$C$1:$F$1</c:f>
              <c:strCache>
                <c:ptCount val="4"/>
                <c:pt idx="0">
                  <c:v>CD-18-1 </c:v>
                </c:pt>
                <c:pt idx="1">
                  <c:v>CD-18-2</c:v>
                </c:pt>
                <c:pt idx="2">
                  <c:v>CD-18-3</c:v>
                </c:pt>
                <c:pt idx="3">
                  <c:v>CD-18-4</c:v>
                </c:pt>
              </c:strCache>
            </c:strRef>
          </c:cat>
          <c:val>
            <c:numRef>
              <c:f>Tabelle1!$C$5:$F$5</c:f>
              <c:numCache>
                <c:formatCode>0</c:formatCode>
                <c:ptCount val="4"/>
                <c:pt idx="0">
                  <c:v>1065.7796942314517</c:v>
                </c:pt>
                <c:pt idx="1">
                  <c:v>744.69311262841552</c:v>
                </c:pt>
                <c:pt idx="2">
                  <c:v>14184.274589935738</c:v>
                </c:pt>
                <c:pt idx="3">
                  <c:v>717.17646078467601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79-45AB-8AA9-548A92C0F9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258452192"/>
        <c:axId val="1258454912"/>
      </c:barChart>
      <c:catAx>
        <c:axId val="1258452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58454912"/>
        <c:crosses val="autoZero"/>
        <c:auto val="1"/>
        <c:lblAlgn val="ctr"/>
        <c:lblOffset val="100"/>
        <c:noMultiLvlLbl val="0"/>
      </c:catAx>
      <c:valAx>
        <c:axId val="1258454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58452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sr-Latn-RS"/>
              <a:t>Crven Dol chemistry (&lt; 0.063 mm)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Tabelle1!$A$13:$B$13</c:f>
              <c:strCache>
                <c:ptCount val="2"/>
                <c:pt idx="0">
                  <c:v>Mn</c:v>
                </c:pt>
                <c:pt idx="1">
                  <c:v>[mg kg-1]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Tabelle1!$C$12:$F$12</c:f>
              <c:strCache>
                <c:ptCount val="4"/>
                <c:pt idx="0">
                  <c:v>CD-18-1</c:v>
                </c:pt>
                <c:pt idx="1">
                  <c:v>CD-18-2</c:v>
                </c:pt>
                <c:pt idx="2">
                  <c:v>CD-18-3</c:v>
                </c:pt>
                <c:pt idx="3">
                  <c:v>CD-18-4</c:v>
                </c:pt>
              </c:strCache>
            </c:strRef>
          </c:cat>
          <c:val>
            <c:numRef>
              <c:f>Tabelle1!$C$13:$F$13</c:f>
              <c:numCache>
                <c:formatCode>0</c:formatCode>
                <c:ptCount val="4"/>
                <c:pt idx="0">
                  <c:v>1712.5855437098398</c:v>
                </c:pt>
                <c:pt idx="1">
                  <c:v>2708.9704260371582</c:v>
                </c:pt>
                <c:pt idx="2">
                  <c:v>3333.1071691060665</c:v>
                </c:pt>
                <c:pt idx="3">
                  <c:v>2505.3932747009471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7A-421E-B7A5-EAD4EAC7CD19}"/>
            </c:ext>
          </c:extLst>
        </c:ser>
        <c:ser>
          <c:idx val="1"/>
          <c:order val="1"/>
          <c:tx>
            <c:strRef>
              <c:f>Tabelle1!$A$14:$B$14</c:f>
              <c:strCache>
                <c:ptCount val="2"/>
                <c:pt idx="0">
                  <c:v>Fe</c:v>
                </c:pt>
                <c:pt idx="1">
                  <c:v>[mg kg-1]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Tabelle1!$C$12:$F$12</c:f>
              <c:strCache>
                <c:ptCount val="4"/>
                <c:pt idx="0">
                  <c:v>CD-18-1</c:v>
                </c:pt>
                <c:pt idx="1">
                  <c:v>CD-18-2</c:v>
                </c:pt>
                <c:pt idx="2">
                  <c:v>CD-18-3</c:v>
                </c:pt>
                <c:pt idx="3">
                  <c:v>CD-18-4</c:v>
                </c:pt>
              </c:strCache>
            </c:strRef>
          </c:cat>
          <c:val>
            <c:numRef>
              <c:f>Tabelle1!$C$14:$F$14</c:f>
              <c:numCache>
                <c:formatCode>0</c:formatCode>
                <c:ptCount val="4"/>
                <c:pt idx="0">
                  <c:v>6145.4117092142396</c:v>
                </c:pt>
                <c:pt idx="1">
                  <c:v>16553.969493088043</c:v>
                </c:pt>
                <c:pt idx="2">
                  <c:v>182150.2057723059</c:v>
                </c:pt>
                <c:pt idx="3">
                  <c:v>34350.262685683767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7A-421E-B7A5-EAD4EAC7CD19}"/>
            </c:ext>
          </c:extLst>
        </c:ser>
        <c:ser>
          <c:idx val="2"/>
          <c:order val="2"/>
          <c:tx>
            <c:strRef>
              <c:f>Tabelle1!$A$15:$B$15</c:f>
              <c:strCache>
                <c:ptCount val="2"/>
                <c:pt idx="0">
                  <c:v>As</c:v>
                </c:pt>
                <c:pt idx="1">
                  <c:v>[mg kg-1]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Tabelle1!$C$12:$F$12</c:f>
              <c:strCache>
                <c:ptCount val="4"/>
                <c:pt idx="0">
                  <c:v>CD-18-1</c:v>
                </c:pt>
                <c:pt idx="1">
                  <c:v>CD-18-2</c:v>
                </c:pt>
                <c:pt idx="2">
                  <c:v>CD-18-3</c:v>
                </c:pt>
                <c:pt idx="3">
                  <c:v>CD-18-4</c:v>
                </c:pt>
              </c:strCache>
            </c:strRef>
          </c:cat>
          <c:val>
            <c:numRef>
              <c:f>Tabelle1!$C$15:$F$15</c:f>
              <c:numCache>
                <c:formatCode>0</c:formatCode>
                <c:ptCount val="4"/>
                <c:pt idx="0">
                  <c:v>6985.9159338837635</c:v>
                </c:pt>
                <c:pt idx="1">
                  <c:v>11333.87829135213</c:v>
                </c:pt>
                <c:pt idx="2">
                  <c:v>117315.80813579624</c:v>
                </c:pt>
                <c:pt idx="3">
                  <c:v>9471.0954687890608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7A-421E-B7A5-EAD4EAC7CD19}"/>
            </c:ext>
          </c:extLst>
        </c:ser>
        <c:ser>
          <c:idx val="3"/>
          <c:order val="3"/>
          <c:tx>
            <c:strRef>
              <c:f>Tabelle1!$A$16:$B$16</c:f>
              <c:strCache>
                <c:ptCount val="2"/>
                <c:pt idx="0">
                  <c:v>Tl</c:v>
                </c:pt>
                <c:pt idx="1">
                  <c:v>[mg kg-1]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Tabelle1!$C$12:$F$12</c:f>
              <c:strCache>
                <c:ptCount val="4"/>
                <c:pt idx="0">
                  <c:v>CD-18-1</c:v>
                </c:pt>
                <c:pt idx="1">
                  <c:v>CD-18-2</c:v>
                </c:pt>
                <c:pt idx="2">
                  <c:v>CD-18-3</c:v>
                </c:pt>
                <c:pt idx="3">
                  <c:v>CD-18-4</c:v>
                </c:pt>
              </c:strCache>
            </c:strRef>
          </c:cat>
          <c:val>
            <c:numRef>
              <c:f>Tabelle1!$C$16:$F$16</c:f>
              <c:numCache>
                <c:formatCode>0</c:formatCode>
                <c:ptCount val="4"/>
                <c:pt idx="0">
                  <c:v>725.74489997000694</c:v>
                </c:pt>
                <c:pt idx="1">
                  <c:v>562.83671977367703</c:v>
                </c:pt>
                <c:pt idx="2">
                  <c:v>17576.985711669797</c:v>
                </c:pt>
                <c:pt idx="3">
                  <c:v>901.66178688041214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7A-421E-B7A5-EAD4EAC7CD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258453824"/>
        <c:axId val="1258449472"/>
      </c:barChart>
      <c:catAx>
        <c:axId val="1258453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58449472"/>
        <c:crosses val="autoZero"/>
        <c:auto val="1"/>
        <c:lblAlgn val="ctr"/>
        <c:lblOffset val="100"/>
        <c:noMultiLvlLbl val="0"/>
      </c:catAx>
      <c:valAx>
        <c:axId val="1258449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5845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Tabelle1!$C$72</c:f>
              <c:strCache>
                <c:ptCount val="1"/>
                <c:pt idx="0">
                  <c:v>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Tabelle1!$A$73:$B$82</c:f>
              <c:strCache>
                <c:ptCount val="10"/>
                <c:pt idx="0">
                  <c:v>CD_18_1A</c:v>
                </c:pt>
                <c:pt idx="1">
                  <c:v>CD_18_1B</c:v>
                </c:pt>
                <c:pt idx="2">
                  <c:v>CD_18_1C</c:v>
                </c:pt>
                <c:pt idx="3">
                  <c:v>CD_18_2A</c:v>
                </c:pt>
                <c:pt idx="4">
                  <c:v>CD_18_2B</c:v>
                </c:pt>
                <c:pt idx="5">
                  <c:v>CD_18_2C</c:v>
                </c:pt>
                <c:pt idx="6">
                  <c:v>CD_18_3A</c:v>
                </c:pt>
                <c:pt idx="7">
                  <c:v>CD_18_3B</c:v>
                </c:pt>
                <c:pt idx="8">
                  <c:v>CD_18_3C</c:v>
                </c:pt>
                <c:pt idx="9">
                  <c:v>CD_18_4A</c:v>
                </c:pt>
              </c:strCache>
              <c:extLst/>
            </c:strRef>
          </c:cat>
          <c:val>
            <c:numRef>
              <c:f>Tabelle1!$C$73:$C$82</c:f>
              <c:numCache>
                <c:formatCode>0.00</c:formatCode>
                <c:ptCount val="10"/>
                <c:pt idx="0">
                  <c:v>137.80000000000001</c:v>
                </c:pt>
                <c:pt idx="1">
                  <c:v>88.3</c:v>
                </c:pt>
                <c:pt idx="2">
                  <c:v>82.29</c:v>
                </c:pt>
                <c:pt idx="3">
                  <c:v>195.5</c:v>
                </c:pt>
                <c:pt idx="4">
                  <c:v>159.5</c:v>
                </c:pt>
                <c:pt idx="5">
                  <c:v>149.80000000000001</c:v>
                </c:pt>
                <c:pt idx="6">
                  <c:v>17.22</c:v>
                </c:pt>
                <c:pt idx="7">
                  <c:v>1.002</c:v>
                </c:pt>
                <c:pt idx="8">
                  <c:v>4.7949999999999999</c:v>
                </c:pt>
                <c:pt idx="9">
                  <c:v>9.0419999999999998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CB-4072-AB86-A9E4ED7EE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258440768"/>
        <c:axId val="1258448384"/>
      </c:barChart>
      <c:catAx>
        <c:axId val="1258440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58448384"/>
        <c:crosses val="autoZero"/>
        <c:auto val="1"/>
        <c:lblAlgn val="ctr"/>
        <c:lblOffset val="100"/>
        <c:noMultiLvlLbl val="0"/>
      </c:catAx>
      <c:valAx>
        <c:axId val="1258448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r-Latn-RS"/>
                  <a:t>mg/l</a:t>
                </a:r>
                <a:endParaRPr lang="de-A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58440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Tabelle1!$C$59</c:f>
              <c:strCache>
                <c:ptCount val="1"/>
                <c:pt idx="0">
                  <c:v>Tl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Tabelle1!$A$60:$B$69</c:f>
              <c:strCache>
                <c:ptCount val="10"/>
                <c:pt idx="0">
                  <c:v>CD_18_1A</c:v>
                </c:pt>
                <c:pt idx="1">
                  <c:v>CD_18_1B</c:v>
                </c:pt>
                <c:pt idx="2">
                  <c:v>CD_18_1C</c:v>
                </c:pt>
                <c:pt idx="3">
                  <c:v>CD_18_2A</c:v>
                </c:pt>
                <c:pt idx="4">
                  <c:v>CD_18_2B</c:v>
                </c:pt>
                <c:pt idx="5">
                  <c:v>CD_18_2C</c:v>
                </c:pt>
                <c:pt idx="6">
                  <c:v>CD_18_3A</c:v>
                </c:pt>
                <c:pt idx="7">
                  <c:v>CD_18_3B</c:v>
                </c:pt>
                <c:pt idx="8">
                  <c:v>CD_18_3C</c:v>
                </c:pt>
                <c:pt idx="9">
                  <c:v>CD_18_4A</c:v>
                </c:pt>
              </c:strCache>
              <c:extLst/>
            </c:strRef>
          </c:cat>
          <c:val>
            <c:numRef>
              <c:f>Tabelle1!$C$60:$C$69</c:f>
              <c:numCache>
                <c:formatCode>General</c:formatCode>
                <c:ptCount val="10"/>
                <c:pt idx="0" formatCode="0.0">
                  <c:v>89.77</c:v>
                </c:pt>
                <c:pt idx="1">
                  <c:v>102.7</c:v>
                </c:pt>
                <c:pt idx="2" formatCode="0.0">
                  <c:v>77.290000000000006</c:v>
                </c:pt>
                <c:pt idx="3">
                  <c:v>660</c:v>
                </c:pt>
                <c:pt idx="4">
                  <c:v>114</c:v>
                </c:pt>
                <c:pt idx="5">
                  <c:v>356</c:v>
                </c:pt>
                <c:pt idx="6" formatCode="0.0">
                  <c:v>76.77</c:v>
                </c:pt>
                <c:pt idx="7">
                  <c:v>611.79999999999995</c:v>
                </c:pt>
                <c:pt idx="8">
                  <c:v>53.93</c:v>
                </c:pt>
                <c:pt idx="9">
                  <c:v>58.82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80-4EB1-86BF-D5B99120B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258441856"/>
        <c:axId val="1258443488"/>
      </c:barChart>
      <c:catAx>
        <c:axId val="1258441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58443488"/>
        <c:crosses val="autoZero"/>
        <c:auto val="1"/>
        <c:lblAlgn val="ctr"/>
        <c:lblOffset val="100"/>
        <c:noMultiLvlLbl val="0"/>
      </c:catAx>
      <c:valAx>
        <c:axId val="1258443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AT"/>
                  <a:t>µ</a:t>
                </a:r>
                <a:r>
                  <a:rPr lang="sr-Latn-RS"/>
                  <a:t>g/l</a:t>
                </a:r>
                <a:endParaRPr lang="de-A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58441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88627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02A8D-450D-4826-97F2-9305E13C1091}" type="datetimeFigureOut">
              <a:rPr lang="de-AT" smtClean="0"/>
              <a:t>06.05.2020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88627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0E559-C04E-4BA6-AAF4-5935196ED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32363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3561F-3B7A-4B3D-B8A3-4CD8A5D48660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324CD-8294-4402-8347-76C0FE05B23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88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1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255549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10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627807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11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96972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12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109124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13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954753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14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071226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15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417031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16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003598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17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418641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18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724559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19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40323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2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955416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20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50372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3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900275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4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25150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5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106315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6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191350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7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627511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8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797419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2CA43-2C2D-4239-A516-056082AF0EE9}" type="slidenum">
              <a:rPr lang="en-US" altLang="de-DE" sz="1200">
                <a:latin typeface="Arial" panose="020B0604020202020204" pitchFamily="34" charset="0"/>
              </a:rPr>
              <a:pPr/>
              <a:t>9</a:t>
            </a:fld>
            <a:endParaRPr lang="en-US" altLang="de-DE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04825"/>
            <a:ext cx="3370263" cy="25273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50862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2284-E51C-439F-AB1C-4BE3108ED21E}" type="datetime1">
              <a:rPr lang="en-GB" smtClean="0"/>
              <a:t>06/05/2020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D774-D3CB-463B-9C69-50D74BE0E90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58444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7C9F-FD82-44C6-91DF-23F45D69BD32}" type="datetime1">
              <a:rPr lang="en-GB" smtClean="0"/>
              <a:t>06/05/2020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D774-D3CB-463B-9C69-50D74BE0E90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455562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6633-5BB8-4DD2-BDE1-41AC3CE79B82}" type="datetime1">
              <a:rPr lang="en-GB" smtClean="0"/>
              <a:t>06/05/2020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D774-D3CB-463B-9C69-50D74BE0E90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59565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0137-2F88-4B82-9829-F21AE50B5BCE}" type="datetime1">
              <a:rPr lang="en-GB" smtClean="0"/>
              <a:t>06/05/2020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D774-D3CB-463B-9C69-50D74BE0E90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10129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D08A-23FB-4DCA-9F5A-A1D8D9DE8AB7}" type="datetime1">
              <a:rPr lang="en-GB" smtClean="0"/>
              <a:t>06/05/2020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D774-D3CB-463B-9C69-50D74BE0E90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68765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7A57-0612-401A-B7BD-5D2438F03850}" type="datetime1">
              <a:rPr lang="en-GB" smtClean="0"/>
              <a:t>06/05/2020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D774-D3CB-463B-9C69-50D74BE0E90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191944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FC09-2C1B-46BA-830C-816B943DA48E}" type="datetime1">
              <a:rPr lang="en-GB" smtClean="0"/>
              <a:t>06/05/2020</a:t>
            </a:fld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D774-D3CB-463B-9C69-50D74BE0E90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770285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99ED-ED73-4715-9DBA-C0050AC767F9}" type="datetime1">
              <a:rPr lang="en-GB" smtClean="0"/>
              <a:t>06/05/2020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D774-D3CB-463B-9C69-50D74BE0E90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50673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A64D2-6F08-45BF-85AC-8E4E826BE959}" type="datetime1">
              <a:rPr lang="en-GB" smtClean="0"/>
              <a:t>06/05/2020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D774-D3CB-463B-9C69-50D74BE0E90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239517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000F-5711-4B27-B32D-74E2E3970E6C}" type="datetime1">
              <a:rPr lang="en-GB" smtClean="0"/>
              <a:t>06/05/2020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D774-D3CB-463B-9C69-50D74BE0E90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423250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3C95-B14D-4806-AAC3-40B8F150D3FC}" type="datetime1">
              <a:rPr lang="en-GB" smtClean="0"/>
              <a:t>06/05/2020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CD774-D3CB-463B-9C69-50D74BE0E90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88088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22A55-3685-41C8-AC8C-BD658AB735C2}" type="datetime1">
              <a:rPr lang="en-GB" smtClean="0"/>
              <a:t>06/05/2020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CD774-D3CB-463B-9C69-50D74BE0E90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7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4" name="AutoShape 2" descr="Bildergebnis für goldschmidt barcelona logo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18" name="Rechteck 17"/>
          <p:cNvSpPr/>
          <p:nvPr/>
        </p:nvSpPr>
        <p:spPr>
          <a:xfrm>
            <a:off x="-23872" y="1"/>
            <a:ext cx="9204384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3" name="Rechteck 2"/>
          <p:cNvSpPr/>
          <p:nvPr/>
        </p:nvSpPr>
        <p:spPr>
          <a:xfrm>
            <a:off x="1187624" y="513536"/>
            <a:ext cx="6917129" cy="1384995"/>
          </a:xfrm>
          <a:prstGeom prst="rect">
            <a:avLst/>
          </a:prstGeom>
          <a:noFill/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tabLst>
                <a:tab pos="3500438" algn="l"/>
              </a:tabLst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Thallium mobility in mining wastes at the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Crven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locality,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Allchar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deposit, </a:t>
            </a: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Macedonia</a:t>
            </a:r>
            <a:endParaRPr lang="en-GB" sz="6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525522" y="2183467"/>
            <a:ext cx="6241332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Tamara </a:t>
            </a:r>
            <a:r>
              <a:rPr lang="de-AT" sz="16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Đorđević</a:t>
            </a:r>
            <a:endParaRPr lang="de-AT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900" i="1" dirty="0">
                <a:latin typeface="Arial" panose="020B0604020202020204" pitchFamily="34" charset="0"/>
                <a:cs typeface="Arial" panose="020B0604020202020204" pitchFamily="34" charset="0"/>
              </a:rPr>
              <a:t>Institut für Mineralogie und Kristallographie, Universität Wien, Wien, Austria</a:t>
            </a:r>
          </a:p>
          <a:p>
            <a:pPr algn="ctr"/>
            <a:r>
              <a:rPr lang="de-AT" sz="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tamara.djordjevic@univie.ac.at</a:t>
            </a:r>
            <a:endParaRPr lang="de-AT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9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de-AT" sz="1600" b="1" dirty="0">
                <a:latin typeface="Arial" panose="020B0604020202020204" pitchFamily="34" charset="0"/>
                <a:cs typeface="Arial" panose="020B0604020202020204" pitchFamily="34" charset="0"/>
              </a:rPr>
              <a:t>Uwe </a:t>
            </a:r>
            <a:r>
              <a:rPr lang="de-A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Kolitsch</a:t>
            </a:r>
            <a:endParaRPr lang="de-A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900" i="1" dirty="0">
                <a:latin typeface="Arial" panose="020B0604020202020204" pitchFamily="34" charset="0"/>
                <a:cs typeface="Arial" panose="020B0604020202020204" pitchFamily="34" charset="0"/>
              </a:rPr>
              <a:t>Mineralogisch-Petrographische Abteilung, Naturhistorisches Museum, Wien, Austria</a:t>
            </a:r>
          </a:p>
          <a:p>
            <a:pPr algn="ctr"/>
            <a:endParaRPr lang="de-AT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1600" b="1" dirty="0">
                <a:latin typeface="Arial" panose="020B0604020202020204" pitchFamily="34" charset="0"/>
                <a:cs typeface="Arial" panose="020B0604020202020204" pitchFamily="34" charset="0"/>
              </a:rPr>
              <a:t>Petr </a:t>
            </a:r>
            <a:r>
              <a:rPr lang="de-A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Drahota</a:t>
            </a:r>
            <a:r>
              <a:rPr lang="de-AT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Magdaléna</a:t>
            </a:r>
            <a:r>
              <a:rPr lang="de-A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Peřestá</a:t>
            </a:r>
            <a:endParaRPr lang="de-A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Institute of Geochemistry, Mineralogy and Mineral Resources, Faculty of Science, Charles University, Czech Republic</a:t>
            </a:r>
          </a:p>
          <a:p>
            <a:pPr algn="ctr"/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Juraj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Majzlan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Stefan Kiefer</a:t>
            </a:r>
          </a:p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Institute of Geosciences, Department of Mineralogy, Friedrich-Schiller-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, Jena, </a:t>
            </a:r>
            <a:r>
              <a:rPr lang="de-AT" sz="900" i="1" dirty="0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</a:p>
          <a:p>
            <a:pPr algn="ctr"/>
            <a:endParaRPr lang="de-AT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Tomáš</a:t>
            </a:r>
            <a:r>
              <a:rPr lang="de-A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Mikuš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Earth Science Institute, Slovak Academy of Sciences, Geological Division, 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Banská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Bystrica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, Slovakia</a:t>
            </a:r>
          </a:p>
          <a:p>
            <a:pPr algn="ctr"/>
            <a:r>
              <a:rPr lang="de-AT" sz="9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de-AT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1600" b="1" dirty="0">
                <a:latin typeface="Arial" panose="020B0604020202020204" pitchFamily="34" charset="0"/>
                <a:cs typeface="Arial" panose="020B0604020202020204" pitchFamily="34" charset="0"/>
              </a:rPr>
              <a:t>Todor </a:t>
            </a:r>
            <a:r>
              <a:rPr lang="de-A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Serafimovski</a:t>
            </a:r>
            <a:r>
              <a:rPr lang="de-AT" sz="1600" b="1" dirty="0">
                <a:latin typeface="Arial" panose="020B0604020202020204" pitchFamily="34" charset="0"/>
                <a:cs typeface="Arial" panose="020B0604020202020204" pitchFamily="34" charset="0"/>
              </a:rPr>
              <a:t>, Goran </a:t>
            </a:r>
            <a:r>
              <a:rPr lang="de-A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Tasev</a:t>
            </a:r>
            <a:r>
              <a:rPr lang="de-AT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Blažo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Boev</a:t>
            </a:r>
            <a:endParaRPr lang="de-A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Department of Mineral Deposits, </a:t>
            </a:r>
            <a:r>
              <a:rPr lang="en-GB" sz="900" i="1" dirty="0">
                <a:latin typeface="Arial" panose="020B0604020202020204" pitchFamily="34" charset="0"/>
                <a:cs typeface="Arial" panose="020B0604020202020204" pitchFamily="34" charset="0"/>
              </a:rPr>
              <a:t>Faculty of Natural and Technical Sciences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, University “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Goce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Delčev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”-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Štip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, Macedonia</a:t>
            </a:r>
            <a:endParaRPr lang="de-A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47" y="6125979"/>
            <a:ext cx="1815665" cy="49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9" y="5978568"/>
            <a:ext cx="712663" cy="712663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67" y="6048680"/>
            <a:ext cx="572439" cy="572439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99" y="6225059"/>
            <a:ext cx="1293809" cy="37229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62" y="6069382"/>
            <a:ext cx="601677" cy="601677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2160" y="6096001"/>
            <a:ext cx="549950" cy="645367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59" y="6176691"/>
            <a:ext cx="1121626" cy="427182"/>
          </a:xfrm>
          <a:prstGeom prst="rect">
            <a:avLst/>
          </a:prstGeom>
        </p:spPr>
      </p:pic>
      <p:pic>
        <p:nvPicPr>
          <p:cNvPr id="21" name="Image 180" descr="https://egu2020.eu/cc_by_logo_png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785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4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>
          <a:xfrm>
            <a:off x="-50422" y="-2"/>
            <a:ext cx="9230934" cy="688538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23" name="Textfeld 22"/>
          <p:cNvSpPr txBox="1"/>
          <p:nvPr/>
        </p:nvSpPr>
        <p:spPr>
          <a:xfrm>
            <a:off x="8698067" y="6547156"/>
            <a:ext cx="410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-3304991" y="3196470"/>
            <a:ext cx="6885386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Mineralogy of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Crven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Dol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el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468269"/>
              </p:ext>
            </p:extLst>
          </p:nvPr>
        </p:nvGraphicFramePr>
        <p:xfrm>
          <a:off x="4399673" y="428876"/>
          <a:ext cx="4635658" cy="5614372"/>
        </p:xfrm>
        <a:graphic>
          <a:graphicData uri="http://schemas.openxmlformats.org/drawingml/2006/table">
            <a:tbl>
              <a:tblPr firstRow="1" firstCol="1" bandRow="1"/>
              <a:tblGrid>
                <a:gridCol w="1983921">
                  <a:extLst>
                    <a:ext uri="{9D8B030D-6E8A-4147-A177-3AD203B41FA5}">
                      <a16:colId xmlns:a16="http://schemas.microsoft.com/office/drawing/2014/main" val="811669181"/>
                    </a:ext>
                  </a:extLst>
                </a:gridCol>
                <a:gridCol w="2651737">
                  <a:extLst>
                    <a:ext uri="{9D8B030D-6E8A-4147-A177-3AD203B41FA5}">
                      <a16:colId xmlns:a16="http://schemas.microsoft.com/office/drawing/2014/main" val="3790545525"/>
                    </a:ext>
                  </a:extLst>
                </a:gridCol>
              </a:tblGrid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Mineral name</a:t>
                      </a:r>
                      <a:endParaRPr lang="de-AT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Formula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091802"/>
                  </a:ext>
                </a:extLst>
              </a:tr>
              <a:tr h="22312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1" i="1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Sulfates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894735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Barite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BaSO</a:t>
                      </a:r>
                      <a:r>
                        <a:rPr lang="en-GB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de-A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17215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Gypsum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1–3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CaSO</a:t>
                      </a:r>
                      <a:r>
                        <a:rPr lang="en-GB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·2H</a:t>
                      </a:r>
                      <a:r>
                        <a:rPr lang="en-GB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de-A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237920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Dorallcharite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1–3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Tl</a:t>
                      </a:r>
                      <a:r>
                        <a:rPr lang="en-GB" sz="13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GB" sz="13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GB" sz="13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(SO</a:t>
                      </a:r>
                      <a:r>
                        <a:rPr lang="en-GB" sz="13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GB" sz="13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(OH)</a:t>
                      </a:r>
                      <a:r>
                        <a:rPr lang="en-GB" sz="13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de-AT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650920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Jarosite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de-AT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KFe</a:t>
                      </a:r>
                      <a:r>
                        <a:rPr lang="en-US" sz="13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(SO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(OH)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de-A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963510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Hydroniumjarosite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1–3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(H</a:t>
                      </a:r>
                      <a:r>
                        <a:rPr lang="en-GB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O)Fe</a:t>
                      </a:r>
                      <a:r>
                        <a:rPr lang="en-GB" sz="13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r>
                        <a:rPr lang="en-GB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(SO</a:t>
                      </a:r>
                      <a:r>
                        <a:rPr lang="en-GB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GB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(OH)</a:t>
                      </a:r>
                      <a:r>
                        <a:rPr lang="en-GB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de-A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97254"/>
                  </a:ext>
                </a:extLst>
              </a:tr>
              <a:tr h="22312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RS" sz="13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Phosphates</a:t>
                      </a:r>
                      <a:endParaRPr lang="de-A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101037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Fluorapatite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(PO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861862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Xenotime-(Y)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Y(PO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129839"/>
                  </a:ext>
                </a:extLst>
              </a:tr>
              <a:tr h="22312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Arsenates</a:t>
                      </a:r>
                      <a:endParaRPr lang="de-A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756970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Scorodite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1–3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GB" sz="13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r>
                        <a:rPr lang="en-GB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AsO</a:t>
                      </a:r>
                      <a:r>
                        <a:rPr lang="en-GB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·2H</a:t>
                      </a:r>
                      <a:r>
                        <a:rPr lang="en-GB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831149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Pharmacosiderite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KFe</a:t>
                      </a:r>
                      <a:r>
                        <a:rPr lang="en-US" sz="13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(AsO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(OH)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·6-7H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193668"/>
                  </a:ext>
                </a:extLst>
              </a:tr>
              <a:tr h="255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Natropharmacosid.</a:t>
                      </a:r>
                      <a:r>
                        <a:rPr lang="en-GB" sz="1400" baseline="30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de-AT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Na,K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)Fe</a:t>
                      </a:r>
                      <a:r>
                        <a:rPr lang="en-US" sz="13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(AsO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(OH)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·6-7H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de-A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908775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Thallium arsenate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1–4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Tl</a:t>
                      </a:r>
                      <a:r>
                        <a:rPr lang="en-US" sz="13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mineral</a:t>
                      </a:r>
                      <a:endParaRPr lang="de-AT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94957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Talmessite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1–3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de-AT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de-AT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Mg(AsO</a:t>
                      </a:r>
                      <a:r>
                        <a:rPr lang="de-AT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de-AT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de-AT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de-AT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· 2H</a:t>
                      </a:r>
                      <a:r>
                        <a:rPr lang="de-AT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de-AT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68800"/>
                  </a:ext>
                </a:extLst>
              </a:tr>
              <a:tr h="226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Wallkilldellite</a:t>
                      </a:r>
                      <a:r>
                        <a:rPr lang="en-GB" sz="14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de-AT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US" sz="13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(AsO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(OH)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·9H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89735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Arseniosiderite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3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(AsO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·3H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540212"/>
                  </a:ext>
                </a:extLst>
              </a:tr>
              <a:tr h="22312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Silicates</a:t>
                      </a:r>
                      <a:endParaRPr lang="de-A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63268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Muscovite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KAl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(AlSi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)(OH)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992739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Flogopite</a:t>
                      </a:r>
                      <a:r>
                        <a:rPr lang="en-GB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KMg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(AlSi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)(OH)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354095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R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K-feldspar</a:t>
                      </a:r>
                      <a:r>
                        <a:rPr lang="sr-Latn-R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K(AlSi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693556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Albite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(Ca-rich)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Na(AlSi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327407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Kaolinite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de-AT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(Si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)(OH)</a:t>
                      </a:r>
                      <a:r>
                        <a:rPr lang="en-US" sz="13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de-AT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28178"/>
                  </a:ext>
                </a:extLst>
              </a:tr>
              <a:tr h="22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Spessartine</a:t>
                      </a:r>
                      <a:r>
                        <a:rPr lang="en-US" sz="14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de-AT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US" sz="13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(SiO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300" baseline="-25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de-AT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331563"/>
                  </a:ext>
                </a:extLst>
              </a:tr>
            </a:tbl>
          </a:graphicData>
        </a:graphic>
      </p:graphicFrame>
      <p:graphicFrame>
        <p:nvGraphicFramePr>
          <p:cNvPr id="28" name="Tabel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68907"/>
              </p:ext>
            </p:extLst>
          </p:nvPr>
        </p:nvGraphicFramePr>
        <p:xfrm>
          <a:off x="772824" y="428887"/>
          <a:ext cx="3367128" cy="5803937"/>
        </p:xfrm>
        <a:graphic>
          <a:graphicData uri="http://schemas.openxmlformats.org/drawingml/2006/table">
            <a:tbl>
              <a:tblPr firstRow="1" firstCol="1" bandRow="1"/>
              <a:tblGrid>
                <a:gridCol w="1782952">
                  <a:extLst>
                    <a:ext uri="{9D8B030D-6E8A-4147-A177-3AD203B41FA5}">
                      <a16:colId xmlns:a16="http://schemas.microsoft.com/office/drawing/2014/main" val="293553308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243577910"/>
                    </a:ext>
                  </a:extLst>
                </a:gridCol>
              </a:tblGrid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Mineral name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1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Formula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879750"/>
                  </a:ext>
                </a:extLst>
              </a:tr>
              <a:tr h="22324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1" i="1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Sulfides and </a:t>
                      </a:r>
                      <a:r>
                        <a:rPr lang="en-US" sz="1300" b="1" i="1" noProof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sulfosalts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886794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Pyrite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1–4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FeS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970112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Marcasite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FeS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478233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Pyrrhotite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1-x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713836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Realgar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1–5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44374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Oripiment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1–5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732163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i="1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Raguinite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TlFeS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710947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i="1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Picotpaulite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TlFe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71061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Cinnabar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HgS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217346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i="1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Lorandite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1–5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TlAsS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760314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Fangite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Tl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298529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i="1" noProof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Jankovićite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Tl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Sb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noProof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As,Sb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543341"/>
                  </a:ext>
                </a:extLst>
              </a:tr>
              <a:tr h="22324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1" i="1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Oxides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444991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Quartz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508931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Magnetite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3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3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933160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Ulvöspinel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3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13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4+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597459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Ilmenite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3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18685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Goethite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(OH)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577137"/>
                  </a:ext>
                </a:extLst>
              </a:tr>
              <a:tr h="2228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Fe-oxyhydrohides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41739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Mn-oxides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1,2,3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noProof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899747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Anatanse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0728"/>
                  </a:ext>
                </a:extLst>
              </a:tr>
              <a:tr h="22324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1" i="1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Carbonates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258854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Calcite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1–4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CaCO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68798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Dolomite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1–4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CaMg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(CO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877108"/>
                  </a:ext>
                </a:extLst>
              </a:tr>
              <a:tr h="223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Siderite</a:t>
                      </a:r>
                      <a:r>
                        <a:rPr lang="en-US" sz="1400" baseline="30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FeCO</a:t>
                      </a:r>
                      <a:r>
                        <a:rPr lang="en-US" sz="1300" baseline="-25000" noProof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383597"/>
                  </a:ext>
                </a:extLst>
              </a:tr>
            </a:tbl>
          </a:graphicData>
        </a:graphic>
      </p:graphicFrame>
      <p:sp>
        <p:nvSpPr>
          <p:cNvPr id="3" name="Rechteck 2"/>
          <p:cNvSpPr/>
          <p:nvPr/>
        </p:nvSpPr>
        <p:spPr>
          <a:xfrm>
            <a:off x="667312" y="6531766"/>
            <a:ext cx="34006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SEM-EDS, </a:t>
            </a:r>
            <a:r>
              <a:rPr lang="en-US" sz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EPMA, </a:t>
            </a:r>
            <a:r>
              <a:rPr lang="en-US" sz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Raman, </a:t>
            </a:r>
            <a:r>
              <a:rPr lang="en-US" sz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PXRD, </a:t>
            </a:r>
            <a:r>
              <a:rPr lang="en-US" sz="12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SXRD</a:t>
            </a:r>
            <a:endParaRPr lang="de-A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211960" y="6583464"/>
            <a:ext cx="252275" cy="164479"/>
          </a:xfrm>
          <a:prstGeom prst="rect">
            <a:avLst/>
          </a:prstGeom>
          <a:solidFill>
            <a:srgbClr val="FFE48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E48F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4443429" y="6536377"/>
            <a:ext cx="24471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Newly identified within this study</a:t>
            </a:r>
            <a:endParaRPr lang="de-A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6877394" y="6550069"/>
            <a:ext cx="1595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200" b="1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Italic: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type locality</a:t>
            </a:r>
            <a:endParaRPr lang="de-A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age 180" descr="https://egu2020.eu/cc_by_logo_pn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44" y="0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42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4" name="AutoShape 2" descr="Bildergebnis für goldschmidt barcelona logo"/>
          <p:cNvSpPr>
            <a:spLocks noChangeAspect="1" noChangeArrowheads="1"/>
          </p:cNvSpPr>
          <p:nvPr/>
        </p:nvSpPr>
        <p:spPr bwMode="auto">
          <a:xfrm>
            <a:off x="1259681" y="69269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18" name="Rechteck 17"/>
          <p:cNvSpPr/>
          <p:nvPr/>
        </p:nvSpPr>
        <p:spPr>
          <a:xfrm>
            <a:off x="-50422" y="-3066"/>
            <a:ext cx="9230934" cy="686106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13" name="Textfeld 12"/>
          <p:cNvSpPr txBox="1"/>
          <p:nvPr/>
        </p:nvSpPr>
        <p:spPr>
          <a:xfrm rot="16200000">
            <a:off x="-3291966" y="3221250"/>
            <a:ext cx="6858002" cy="41549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Mineralogy: primary thallium minerals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048215" y="203505"/>
            <a:ext cx="7428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Thallium sulfosalts: SEM and microprobe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938925" y="3445692"/>
            <a:ext cx="4025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Lorandite</a:t>
            </a:r>
            <a:r>
              <a:rPr lang="sr-Latn-R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(TlAsS</a:t>
            </a:r>
            <a:r>
              <a:rPr lang="en-US" sz="11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intergrown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realgar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scorodite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1032" t="-1047" r="-1032" b="10906"/>
          <a:stretch/>
        </p:blipFill>
        <p:spPr>
          <a:xfrm>
            <a:off x="5004048" y="3830580"/>
            <a:ext cx="3637030" cy="2622756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086251" y="6454907"/>
            <a:ext cx="3948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Raguinite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(TlFeS</a:t>
            </a:r>
            <a:r>
              <a:rPr lang="en-US" sz="11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 embedded in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realgar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/>
          <a:srcRect t="9149" b="6416"/>
          <a:stretch/>
        </p:blipFill>
        <p:spPr>
          <a:xfrm>
            <a:off x="833124" y="3846899"/>
            <a:ext cx="3858674" cy="2606438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844265" y="6470211"/>
            <a:ext cx="4094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Picotpaulite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(TlFe</a:t>
            </a:r>
            <a:r>
              <a:rPr lang="en-US" sz="11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1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sr-Latn-R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and As-bearing pyrite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realgar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844265" y="804218"/>
            <a:ext cx="3836392" cy="2641474"/>
            <a:chOff x="812041" y="704845"/>
            <a:chExt cx="3836392" cy="2574836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12"/>
            <a:stretch/>
          </p:blipFill>
          <p:spPr>
            <a:xfrm>
              <a:off x="812041" y="704845"/>
              <a:ext cx="3836392" cy="2574836"/>
            </a:xfrm>
            <a:prstGeom prst="rect">
              <a:avLst/>
            </a:prstGeom>
          </p:spPr>
        </p:pic>
        <p:cxnSp>
          <p:nvCxnSpPr>
            <p:cNvPr id="10" name="Gerader Verbinder 9"/>
            <p:cNvCxnSpPr/>
            <p:nvPr/>
          </p:nvCxnSpPr>
          <p:spPr>
            <a:xfrm>
              <a:off x="3861995" y="3212976"/>
              <a:ext cx="69278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3918998" y="2908593"/>
              <a:ext cx="6927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n-GB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m</a:t>
              </a:r>
              <a:r>
                <a:rPr lang="en-GB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385422" y="1782480"/>
              <a:ext cx="637930" cy="33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 err="1" smtClean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fng</a:t>
              </a:r>
              <a:endParaRPr lang="de-AT" sz="1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3270068" y="2339277"/>
              <a:ext cx="669076" cy="33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600" b="1" dirty="0" err="1" smtClean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orp</a:t>
              </a:r>
              <a:endParaRPr lang="de-AT" sz="1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Gerade Verbindung mit Pfeil 27"/>
            <p:cNvCxnSpPr/>
            <p:nvPr/>
          </p:nvCxnSpPr>
          <p:spPr>
            <a:xfrm flipH="1" flipV="1">
              <a:off x="1882780" y="1484784"/>
              <a:ext cx="528980" cy="43969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en 23"/>
          <p:cNvGrpSpPr/>
          <p:nvPr/>
        </p:nvGrpSpPr>
        <p:grpSpPr>
          <a:xfrm>
            <a:off x="4932040" y="804218"/>
            <a:ext cx="3737942" cy="2642507"/>
            <a:chOff x="5012681" y="860425"/>
            <a:chExt cx="3737942" cy="2642507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44" t="4651" r="1544" b="6980"/>
            <a:stretch/>
          </p:blipFill>
          <p:spPr>
            <a:xfrm>
              <a:off x="5012681" y="860425"/>
              <a:ext cx="3737942" cy="2642507"/>
            </a:xfrm>
            <a:prstGeom prst="rect">
              <a:avLst/>
            </a:prstGeom>
          </p:spPr>
        </p:pic>
        <p:cxnSp>
          <p:nvCxnSpPr>
            <p:cNvPr id="15" name="Gerader Verbinder 14"/>
            <p:cNvCxnSpPr/>
            <p:nvPr/>
          </p:nvCxnSpPr>
          <p:spPr>
            <a:xfrm>
              <a:off x="8472474" y="3413199"/>
              <a:ext cx="133327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feld 29"/>
          <p:cNvSpPr txBox="1"/>
          <p:nvPr/>
        </p:nvSpPr>
        <p:spPr>
          <a:xfrm>
            <a:off x="6104424" y="1529782"/>
            <a:ext cx="42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lor</a:t>
            </a:r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867623" y="2393648"/>
            <a:ext cx="669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</a:t>
            </a:r>
            <a:endParaRPr lang="de-AT" sz="1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908398" y="2175751"/>
            <a:ext cx="669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sco</a:t>
            </a:r>
            <a:endParaRPr lang="de-AT" sz="1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921989" y="3429000"/>
            <a:ext cx="37155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Fangite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(Tl</a:t>
            </a:r>
            <a:r>
              <a:rPr lang="en-US" sz="11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AsS</a:t>
            </a:r>
            <a:r>
              <a:rPr lang="en-US" sz="11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 filling the cracks in orpiment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277896" y="5563093"/>
            <a:ext cx="669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</a:t>
            </a:r>
            <a:endParaRPr lang="de-AT" sz="1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787983" y="4437112"/>
            <a:ext cx="669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rag</a:t>
            </a:r>
            <a:endParaRPr lang="de-AT" sz="1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Gerade Verbindung mit Pfeil 36"/>
          <p:cNvCxnSpPr/>
          <p:nvPr/>
        </p:nvCxnSpPr>
        <p:spPr>
          <a:xfrm flipH="1">
            <a:off x="6820522" y="4721149"/>
            <a:ext cx="148653" cy="4084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7974452" y="3034365"/>
            <a:ext cx="695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Gerader Verbinder 40"/>
          <p:cNvCxnSpPr/>
          <p:nvPr/>
        </p:nvCxnSpPr>
        <p:spPr>
          <a:xfrm>
            <a:off x="8362929" y="6381328"/>
            <a:ext cx="1333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7944644" y="6073551"/>
            <a:ext cx="695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Gerader Verbinder 43"/>
          <p:cNvCxnSpPr/>
          <p:nvPr/>
        </p:nvCxnSpPr>
        <p:spPr>
          <a:xfrm>
            <a:off x="3829495" y="6381328"/>
            <a:ext cx="7575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3777777" y="5518317"/>
            <a:ext cx="669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</a:t>
            </a:r>
            <a:endParaRPr lang="de-AT" sz="1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3243508" y="4827343"/>
            <a:ext cx="78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ppaul</a:t>
            </a:r>
            <a:endParaRPr lang="de-AT" sz="1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2304766" y="4703356"/>
            <a:ext cx="669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endParaRPr lang="de-AT" sz="1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3973219" y="6112167"/>
            <a:ext cx="692786" cy="28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1528255" y="3907262"/>
            <a:ext cx="669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endParaRPr lang="de-AT" sz="1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8698067" y="6547156"/>
            <a:ext cx="410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age 180" descr="https://egu2020.eu/cc_by_logo_png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06" y="24966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13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4" name="AutoShape 2" descr="Bildergebnis für goldschmidt barcelona logo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18" name="Rechteck 17"/>
          <p:cNvSpPr/>
          <p:nvPr/>
        </p:nvSpPr>
        <p:spPr>
          <a:xfrm>
            <a:off x="-50422" y="0"/>
            <a:ext cx="9212932" cy="688538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23" name="Textfeld 22"/>
          <p:cNvSpPr txBox="1"/>
          <p:nvPr/>
        </p:nvSpPr>
        <p:spPr>
          <a:xfrm>
            <a:off x="8689996" y="6547156"/>
            <a:ext cx="454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A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3"/>
          <a:stretch/>
        </p:blipFill>
        <p:spPr>
          <a:xfrm>
            <a:off x="584384" y="792063"/>
            <a:ext cx="3996536" cy="27089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feld 11"/>
          <p:cNvSpPr txBox="1"/>
          <p:nvPr/>
        </p:nvSpPr>
        <p:spPr>
          <a:xfrm>
            <a:off x="495943" y="3552490"/>
            <a:ext cx="8194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Two generations</a:t>
            </a:r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of thallium arsenate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(lighter and darker)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intergrown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with dolomite</a:t>
            </a:r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and arseniosiderite</a:t>
            </a:r>
            <a:r>
              <a:rPr lang="sr-Latn-R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-3305658" y="3234942"/>
            <a:ext cx="6885386" cy="41549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Mineralogy: thallium sources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5"/>
          <a:stretch/>
        </p:blipFill>
        <p:spPr>
          <a:xfrm>
            <a:off x="4767512" y="784466"/>
            <a:ext cx="3764928" cy="26997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feld 28"/>
          <p:cNvSpPr txBox="1"/>
          <p:nvPr/>
        </p:nvSpPr>
        <p:spPr>
          <a:xfrm>
            <a:off x="983321" y="180302"/>
            <a:ext cx="7428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r-Latn-RS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thallium arsenate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sr-Latn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 and microprobe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7740352" y="3068960"/>
            <a:ext cx="692786" cy="356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7" name="Gerader Verbinder 26"/>
          <p:cNvCxnSpPr/>
          <p:nvPr/>
        </p:nvCxnSpPr>
        <p:spPr>
          <a:xfrm>
            <a:off x="7810074" y="3369907"/>
            <a:ext cx="5944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7748330" y="3122192"/>
            <a:ext cx="692786" cy="28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Gerader Verbinder 30"/>
          <p:cNvCxnSpPr/>
          <p:nvPr/>
        </p:nvCxnSpPr>
        <p:spPr>
          <a:xfrm>
            <a:off x="3914793" y="3406360"/>
            <a:ext cx="59445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3798099" y="3152001"/>
            <a:ext cx="757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sr-Latn-R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163582" y="1193240"/>
            <a:ext cx="637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dol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590622" y="2276872"/>
            <a:ext cx="637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sid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895038" y="3082226"/>
            <a:ext cx="637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sid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V="1">
            <a:off x="1453878" y="3182266"/>
            <a:ext cx="399134" cy="660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1532968" y="2480376"/>
            <a:ext cx="1485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Tl-arsenate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0"/>
          <a:stretch/>
        </p:blipFill>
        <p:spPr>
          <a:xfrm>
            <a:off x="584384" y="3945015"/>
            <a:ext cx="3996536" cy="2593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8"/>
          <a:stretch/>
        </p:blipFill>
        <p:spPr>
          <a:xfrm>
            <a:off x="4767512" y="3950629"/>
            <a:ext cx="3788675" cy="25993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Textfeld 41"/>
          <p:cNvSpPr txBox="1"/>
          <p:nvPr/>
        </p:nvSpPr>
        <p:spPr>
          <a:xfrm>
            <a:off x="7764682" y="6097160"/>
            <a:ext cx="692786" cy="2841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Gerader Verbinder 44"/>
          <p:cNvCxnSpPr/>
          <p:nvPr/>
        </p:nvCxnSpPr>
        <p:spPr>
          <a:xfrm>
            <a:off x="8244408" y="6381328"/>
            <a:ext cx="1440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3883933" y="6395963"/>
            <a:ext cx="5470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>
            <a:off x="577318" y="6571313"/>
            <a:ext cx="8194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Zone builing of thallium arsenates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intergrown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arseniosiderite</a:t>
            </a:r>
            <a:r>
              <a:rPr lang="sr-Latn-R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6510190" y="4099418"/>
            <a:ext cx="637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sid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6013023" y="4911269"/>
            <a:ext cx="1485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Tl-arsenate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hteck 59"/>
          <p:cNvSpPr/>
          <p:nvPr/>
        </p:nvSpPr>
        <p:spPr>
          <a:xfrm>
            <a:off x="2314454" y="5560755"/>
            <a:ext cx="1297305" cy="8352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Textfeld 42"/>
          <p:cNvSpPr txBox="1"/>
          <p:nvPr/>
        </p:nvSpPr>
        <p:spPr>
          <a:xfrm>
            <a:off x="3692687" y="6111795"/>
            <a:ext cx="8073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r-Latn-R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 180" descr="https://egu2020.eu/cc_by_logo_png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06" y="24966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01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>
          <a:xfrm>
            <a:off x="-50422" y="-2"/>
            <a:ext cx="9230934" cy="688538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8" name="Textfeld 7"/>
          <p:cNvSpPr txBox="1"/>
          <p:nvPr/>
        </p:nvSpPr>
        <p:spPr>
          <a:xfrm>
            <a:off x="957923" y="218791"/>
            <a:ext cx="7428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Dorallcharite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hydroniumjarosite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SEM and microprobe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/>
          <a:srcRect b="9152"/>
          <a:stretch/>
        </p:blipFill>
        <p:spPr>
          <a:xfrm>
            <a:off x="916769" y="764704"/>
            <a:ext cx="3775930" cy="2572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feld 26"/>
          <p:cNvSpPr txBox="1"/>
          <p:nvPr/>
        </p:nvSpPr>
        <p:spPr>
          <a:xfrm>
            <a:off x="948970" y="3335042"/>
            <a:ext cx="383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Fine-grained aggregates of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dorallcahrite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intergrown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with Fe-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-hydro</a:t>
            </a:r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ides</a:t>
            </a:r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b="10182"/>
          <a:stretch/>
        </p:blipFill>
        <p:spPr>
          <a:xfrm>
            <a:off x="4863719" y="773599"/>
            <a:ext cx="3806043" cy="25638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feld 19"/>
          <p:cNvSpPr txBox="1"/>
          <p:nvPr/>
        </p:nvSpPr>
        <p:spPr>
          <a:xfrm>
            <a:off x="4863720" y="3373489"/>
            <a:ext cx="3803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Dorallcharite</a:t>
            </a:r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</a:t>
            </a:r>
            <a:r>
              <a:rPr lang="en-GB" sz="1200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0.8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GB" sz="1200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0.2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</a:t>
            </a:r>
            <a:r>
              <a:rPr lang="en-GB" sz="1200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(SO</a:t>
            </a:r>
            <a:r>
              <a:rPr lang="en-GB" sz="1200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GB" sz="1200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(OH)</a:t>
            </a:r>
            <a:r>
              <a:rPr lang="en-GB" sz="1200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plat</a:t>
            </a:r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7"/>
          <a:stretch/>
        </p:blipFill>
        <p:spPr>
          <a:xfrm>
            <a:off x="899592" y="3861048"/>
            <a:ext cx="3729366" cy="23762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feld 23"/>
          <p:cNvSpPr txBox="1"/>
          <p:nvPr/>
        </p:nvSpPr>
        <p:spPr>
          <a:xfrm>
            <a:off x="948970" y="6284947"/>
            <a:ext cx="35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Tiny crystals of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-bearing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hydroniumjarosite</a:t>
            </a:r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1200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r-Latn-R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,Tl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)Fe</a:t>
            </a:r>
            <a:r>
              <a:rPr lang="en-GB" sz="1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GB" sz="1200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en-GB" sz="1200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200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en-GB" sz="1200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de-AT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 rot="16200000">
            <a:off x="-3305658" y="3211859"/>
            <a:ext cx="688538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Mineralogy: secondary thallium minerals</a:t>
            </a:r>
          </a:p>
        </p:txBody>
      </p:sp>
      <p:sp>
        <p:nvSpPr>
          <p:cNvPr id="26" name="Rechteck 25"/>
          <p:cNvSpPr/>
          <p:nvPr/>
        </p:nvSpPr>
        <p:spPr>
          <a:xfrm>
            <a:off x="4917566" y="2905437"/>
            <a:ext cx="692786" cy="356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AT"/>
          </a:p>
        </p:txBody>
      </p:sp>
      <p:sp>
        <p:nvSpPr>
          <p:cNvPr id="29" name="Textfeld 28"/>
          <p:cNvSpPr txBox="1"/>
          <p:nvPr/>
        </p:nvSpPr>
        <p:spPr>
          <a:xfrm>
            <a:off x="4950685" y="2941441"/>
            <a:ext cx="692786" cy="28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Gerader Verbinder 4"/>
          <p:cNvCxnSpPr/>
          <p:nvPr/>
        </p:nvCxnSpPr>
        <p:spPr>
          <a:xfrm>
            <a:off x="5076056" y="3205572"/>
            <a:ext cx="3600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965811" y="2910382"/>
            <a:ext cx="692786" cy="356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Textfeld 30"/>
          <p:cNvSpPr txBox="1"/>
          <p:nvPr/>
        </p:nvSpPr>
        <p:spPr>
          <a:xfrm>
            <a:off x="971600" y="2936993"/>
            <a:ext cx="662381" cy="28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erader Verbinder 12"/>
          <p:cNvCxnSpPr/>
          <p:nvPr/>
        </p:nvCxnSpPr>
        <p:spPr>
          <a:xfrm>
            <a:off x="1115616" y="3187659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2494461" y="1208322"/>
            <a:ext cx="88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doral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166299" y="1704472"/>
            <a:ext cx="88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doral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223359" y="2716007"/>
            <a:ext cx="88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FOH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050795" y="3954346"/>
            <a:ext cx="60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lor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4081516" y="4575440"/>
            <a:ext cx="60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985172" y="5837864"/>
            <a:ext cx="692786" cy="356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AT"/>
          </a:p>
        </p:txBody>
      </p:sp>
      <p:sp>
        <p:nvSpPr>
          <p:cNvPr id="39" name="Textfeld 38"/>
          <p:cNvSpPr txBox="1"/>
          <p:nvPr/>
        </p:nvSpPr>
        <p:spPr>
          <a:xfrm>
            <a:off x="1018291" y="5873868"/>
            <a:ext cx="692786" cy="28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Gerader Verbinder 39"/>
          <p:cNvCxnSpPr/>
          <p:nvPr/>
        </p:nvCxnSpPr>
        <p:spPr>
          <a:xfrm>
            <a:off x="1057180" y="6144223"/>
            <a:ext cx="5372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3393858" y="5499310"/>
            <a:ext cx="60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sco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313687" y="5247338"/>
            <a:ext cx="60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hjar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 Verbindung mit Pfeil 15"/>
          <p:cNvCxnSpPr>
            <a:stCxn id="42" idx="0"/>
          </p:cNvCxnSpPr>
          <p:nvPr/>
        </p:nvCxnSpPr>
        <p:spPr>
          <a:xfrm flipV="1">
            <a:off x="1617705" y="4842728"/>
            <a:ext cx="158354" cy="4046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b="9131"/>
          <a:stretch/>
        </p:blipFill>
        <p:spPr>
          <a:xfrm>
            <a:off x="4900085" y="3837823"/>
            <a:ext cx="3732099" cy="2399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Rechteck 46"/>
          <p:cNvSpPr/>
          <p:nvPr/>
        </p:nvSpPr>
        <p:spPr>
          <a:xfrm>
            <a:off x="4947933" y="5824051"/>
            <a:ext cx="692786" cy="356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AT"/>
          </a:p>
        </p:txBody>
      </p:sp>
      <p:sp>
        <p:nvSpPr>
          <p:cNvPr id="48" name="Textfeld 47"/>
          <p:cNvSpPr txBox="1"/>
          <p:nvPr/>
        </p:nvSpPr>
        <p:spPr>
          <a:xfrm>
            <a:off x="4981052" y="5860055"/>
            <a:ext cx="692786" cy="28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Gerader Verbinder 53"/>
          <p:cNvCxnSpPr/>
          <p:nvPr/>
        </p:nvCxnSpPr>
        <p:spPr>
          <a:xfrm>
            <a:off x="5141370" y="6127692"/>
            <a:ext cx="2947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/>
          <p:cNvSpPr txBox="1"/>
          <p:nvPr/>
        </p:nvSpPr>
        <p:spPr>
          <a:xfrm>
            <a:off x="4871739" y="6248825"/>
            <a:ext cx="3515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Spherulitic aggreagtes of dorallcahrite in realgar.</a:t>
            </a:r>
            <a:endParaRPr lang="de-AT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6987921" y="4389205"/>
            <a:ext cx="88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doral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5866103" y="4241276"/>
            <a:ext cx="60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7871289" y="3965549"/>
            <a:ext cx="60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dol</a:t>
            </a:r>
            <a:endParaRPr lang="de-AT" sz="1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8698067" y="6547156"/>
            <a:ext cx="410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age 180" descr="https://egu2020.eu/cc_by_logo_png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05" y="6042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8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>
          <a:xfrm>
            <a:off x="-50422" y="-2"/>
            <a:ext cx="9230934" cy="688538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86" y="1101842"/>
            <a:ext cx="3834384" cy="465124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43608" y="188640"/>
            <a:ext cx="7428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Raman spectra of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thallium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secondary minerals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04854" y="5906146"/>
            <a:ext cx="503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Dorallcharite-hydroniumjarosite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0" algn="ctr" defTabSz="685800"/>
            <a:r>
              <a:rPr lang="en-GB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</a:t>
            </a:r>
            <a:r>
              <a:rPr lang="en-GB" sz="16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0.8</a:t>
            </a:r>
            <a:r>
              <a:rPr lang="en-GB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GB" sz="16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0.2</a:t>
            </a:r>
            <a:r>
              <a:rPr lang="en-GB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</a:t>
            </a:r>
            <a:r>
              <a:rPr lang="en-GB" sz="16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GB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(SO</a:t>
            </a:r>
            <a:r>
              <a:rPr lang="en-GB" sz="16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GB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GB" sz="16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GB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(OH)</a:t>
            </a:r>
            <a:r>
              <a:rPr lang="en-GB" sz="16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GB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GB" sz="16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GB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O)Fe</a:t>
            </a:r>
            <a:r>
              <a:rPr lang="en-GB" sz="16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GB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(SO</a:t>
            </a:r>
            <a:r>
              <a:rPr lang="en-GB" sz="16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GB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GB" sz="16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GB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(OH)</a:t>
            </a:r>
            <a:r>
              <a:rPr lang="en-GB" sz="16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de-AT" sz="1600" b="1" baseline="-25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26" y="1442024"/>
            <a:ext cx="3938129" cy="3673200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4730505" y="5168315"/>
            <a:ext cx="428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Thallium arsenate: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unknown mineral species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 rot="16200000">
            <a:off x="-3305658" y="3211859"/>
            <a:ext cx="688538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Mineralogy: secondary thallium minerals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753594" y="6557248"/>
            <a:ext cx="410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80" descr="https://egu2020.eu/cc_by_logo_png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06" y="17244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2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>
          <a:xfrm>
            <a:off x="-50422" y="-2"/>
            <a:ext cx="9230934" cy="688538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14" name="Textfeld 13"/>
          <p:cNvSpPr txBox="1"/>
          <p:nvPr/>
        </p:nvSpPr>
        <p:spPr>
          <a:xfrm rot="16200000">
            <a:off x="-3305658" y="3211859"/>
            <a:ext cx="688538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Geochemistry: </a:t>
            </a:r>
            <a:r>
              <a:rPr 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pore water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Diagramm 11"/>
          <p:cNvGraphicFramePr>
            <a:graphicFrameLocks/>
          </p:cNvGraphicFramePr>
          <p:nvPr>
            <p:extLst/>
          </p:nvPr>
        </p:nvGraphicFramePr>
        <p:xfrm>
          <a:off x="2195736" y="341458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Diagramm 12"/>
          <p:cNvGraphicFramePr>
            <a:graphicFrameLocks/>
          </p:cNvGraphicFramePr>
          <p:nvPr>
            <p:extLst/>
          </p:nvPr>
        </p:nvGraphicFramePr>
        <p:xfrm>
          <a:off x="2195736" y="5486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8795525" y="6547156"/>
            <a:ext cx="38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80" descr="https://egu2020.eu/cc_by_logo_png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06" y="-3068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1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>
          <a:xfrm>
            <a:off x="-50422" y="-2"/>
            <a:ext cx="9230934" cy="688538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23" name="Textfeld 22"/>
          <p:cNvSpPr txBox="1"/>
          <p:nvPr/>
        </p:nvSpPr>
        <p:spPr>
          <a:xfrm>
            <a:off x="8795525" y="6547156"/>
            <a:ext cx="38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-3305658" y="3196470"/>
            <a:ext cx="6885386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Geochemistry: extractions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816" y="393528"/>
            <a:ext cx="5641691" cy="287872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942" y="3657331"/>
            <a:ext cx="5653565" cy="2889825"/>
          </a:xfrm>
          <a:prstGeom prst="rect">
            <a:avLst/>
          </a:prstGeom>
        </p:spPr>
      </p:pic>
      <p:pic>
        <p:nvPicPr>
          <p:cNvPr id="11" name="Image 180" descr="https://egu2020.eu/cc_by_logo_png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06" y="8535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0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>
          <a:xfrm>
            <a:off x="-50422" y="-2"/>
            <a:ext cx="9230934" cy="688538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600" dirty="0"/>
          </a:p>
        </p:txBody>
      </p:sp>
      <p:sp>
        <p:nvSpPr>
          <p:cNvPr id="14" name="Textfeld 13"/>
          <p:cNvSpPr txBox="1"/>
          <p:nvPr/>
        </p:nvSpPr>
        <p:spPr>
          <a:xfrm rot="16200000">
            <a:off x="-3305658" y="3211859"/>
            <a:ext cx="688538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Geochemistry: extractions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753" y="222940"/>
            <a:ext cx="6045047" cy="308993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753" y="3452360"/>
            <a:ext cx="6065152" cy="309479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795525" y="6547156"/>
            <a:ext cx="38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80" descr="https://egu2020.eu/cc_by_logo_png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06" y="0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7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>
          <a:xfrm>
            <a:off x="-41874" y="0"/>
            <a:ext cx="9204384" cy="686106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5" name="Pfeil nach rechts 4"/>
          <p:cNvSpPr/>
          <p:nvPr/>
        </p:nvSpPr>
        <p:spPr>
          <a:xfrm>
            <a:off x="865195" y="1589891"/>
            <a:ext cx="551368" cy="507280"/>
          </a:xfrm>
          <a:prstGeom prst="rightArrow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/>
          <p:cNvSpPr txBox="1"/>
          <p:nvPr/>
        </p:nvSpPr>
        <p:spPr>
          <a:xfrm>
            <a:off x="2384383" y="384757"/>
            <a:ext cx="435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Takeaways</a:t>
            </a:r>
            <a:endParaRPr lang="de-AT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feil nach rechts 23"/>
          <p:cNvSpPr/>
          <p:nvPr/>
        </p:nvSpPr>
        <p:spPr>
          <a:xfrm>
            <a:off x="827584" y="3875695"/>
            <a:ext cx="550284" cy="507280"/>
          </a:xfrm>
          <a:prstGeom prst="rightArrow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Textfeld 26"/>
          <p:cNvSpPr txBox="1"/>
          <p:nvPr/>
        </p:nvSpPr>
        <p:spPr>
          <a:xfrm>
            <a:off x="1746485" y="3790781"/>
            <a:ext cx="606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pore water contained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aqueous concentrations </a:t>
            </a:r>
            <a:endParaRPr lang="sr-Latn-RS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sr-Latn-RS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thallium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r-Latn-RS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arsenic</a:t>
            </a:r>
            <a:endParaRPr lang="de-AT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661505" y="1301859"/>
            <a:ext cx="6726918" cy="120032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weathering of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</a:t>
            </a:r>
            <a:r>
              <a:rPr lang="sr-Latn-R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Tl-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near-surface oxidizing, </a:t>
            </a:r>
            <a:r>
              <a:rPr lang="sr-Latn-R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partly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acidic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temporarily wet environment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releases significant amounts of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sr-Latn-RS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are hosted differently in the secondary minerals</a:t>
            </a:r>
          </a:p>
        </p:txBody>
      </p:sp>
      <p:sp>
        <p:nvSpPr>
          <p:cNvPr id="28" name="Pfeil nach rechts 27"/>
          <p:cNvSpPr/>
          <p:nvPr/>
        </p:nvSpPr>
        <p:spPr>
          <a:xfrm>
            <a:off x="827584" y="4947918"/>
            <a:ext cx="550284" cy="507280"/>
          </a:xfrm>
          <a:prstGeom prst="rightArrow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Textfeld 28"/>
          <p:cNvSpPr txBox="1"/>
          <p:nvPr/>
        </p:nvSpPr>
        <p:spPr>
          <a:xfrm>
            <a:off x="1711094" y="4748951"/>
            <a:ext cx="6614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mild extractions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mobilized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 to 44% of the total Tl and 23% of the total As, indicating that 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amount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these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 elements is bound weakly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solids and can be easily mobilized into the pore water</a:t>
            </a:r>
            <a:endParaRPr lang="de-AT" dirty="0"/>
          </a:p>
        </p:txBody>
      </p:sp>
      <p:sp>
        <p:nvSpPr>
          <p:cNvPr id="30" name="Pfeil nach rechts 29"/>
          <p:cNvSpPr/>
          <p:nvPr/>
        </p:nvSpPr>
        <p:spPr>
          <a:xfrm>
            <a:off x="827584" y="2838038"/>
            <a:ext cx="550284" cy="507280"/>
          </a:xfrm>
          <a:prstGeom prst="rightArrow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Textfeld 30"/>
          <p:cNvSpPr txBox="1"/>
          <p:nvPr/>
        </p:nvSpPr>
        <p:spPr>
          <a:xfrm>
            <a:off x="1711094" y="2639071"/>
            <a:ext cx="6614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thallium occured in several secondary forms 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(dorallcahrite, new thallium arsenate, Tl-bearing hydroniumjarosite and Tl-bearing pharmacosiderite) and is also associated with Mn-oxides</a:t>
            </a:r>
            <a:endParaRPr lang="de-AT" dirty="0"/>
          </a:p>
        </p:txBody>
      </p:sp>
      <p:sp>
        <p:nvSpPr>
          <p:cNvPr id="34" name="Textfeld 33"/>
          <p:cNvSpPr txBox="1"/>
          <p:nvPr/>
        </p:nvSpPr>
        <p:spPr>
          <a:xfrm>
            <a:off x="8795525" y="6547156"/>
            <a:ext cx="38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80" descr="https://egu2020.eu/cc_by_logo_pn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05" y="3066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12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Textfeld 15"/>
          <p:cNvSpPr txBox="1"/>
          <p:nvPr/>
        </p:nvSpPr>
        <p:spPr>
          <a:xfrm>
            <a:off x="8795525" y="6547156"/>
            <a:ext cx="38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de-AT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827584" y="1412776"/>
            <a:ext cx="7488832" cy="338437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3" name="Textfeld 2"/>
          <p:cNvSpPr txBox="1"/>
          <p:nvPr/>
        </p:nvSpPr>
        <p:spPr>
          <a:xfrm>
            <a:off x="935596" y="1844824"/>
            <a:ext cx="72728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for your interest!</a:t>
            </a:r>
          </a:p>
          <a:p>
            <a:pPr algn="ctr"/>
            <a:endParaRPr lang="en-US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Feel 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free to contact me for your comments and questions.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180" descr="https://egu2020.eu/cc_by_logo_pn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05" y="-3066"/>
            <a:ext cx="954106" cy="3198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eck 3"/>
          <p:cNvSpPr/>
          <p:nvPr/>
        </p:nvSpPr>
        <p:spPr>
          <a:xfrm>
            <a:off x="166336" y="6563986"/>
            <a:ext cx="8964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n w="3175">
                  <a:noFill/>
                </a:ln>
                <a:solidFill>
                  <a:schemeClr val="bg1"/>
                </a:solidFill>
                <a:latin typeface="OpenSans"/>
              </a:rPr>
              <a:t>Financial support of the Austrian Science Fund (FWF) [P 30900-N28] is gratefully acknowledged</a:t>
            </a:r>
            <a:endParaRPr lang="en-GB" sz="1400" i="1" dirty="0">
              <a:ln w="3175">
                <a:noFill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7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4" name="AutoShape 2" descr="Bildergebnis für goldschmidt barcelona logo"/>
          <p:cNvSpPr>
            <a:spLocks noChangeAspect="1" noChangeArrowheads="1"/>
          </p:cNvSpPr>
          <p:nvPr/>
        </p:nvSpPr>
        <p:spPr bwMode="auto">
          <a:xfrm>
            <a:off x="1691729" y="892919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18" name="Rechteck 17"/>
          <p:cNvSpPr/>
          <p:nvPr/>
        </p:nvSpPr>
        <p:spPr>
          <a:xfrm>
            <a:off x="-23872" y="-3066"/>
            <a:ext cx="9204384" cy="686106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23" name="Textfeld 22"/>
          <p:cNvSpPr txBox="1"/>
          <p:nvPr/>
        </p:nvSpPr>
        <p:spPr>
          <a:xfrm>
            <a:off x="8841155" y="6547156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feil nach rechts 4"/>
          <p:cNvSpPr/>
          <p:nvPr/>
        </p:nvSpPr>
        <p:spPr>
          <a:xfrm>
            <a:off x="971600" y="1492173"/>
            <a:ext cx="551368" cy="507280"/>
          </a:xfrm>
          <a:prstGeom prst="rightArrow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/>
          <p:cNvSpPr txBox="1"/>
          <p:nvPr/>
        </p:nvSpPr>
        <p:spPr>
          <a:xfrm>
            <a:off x="2596394" y="258552"/>
            <a:ext cx="435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de-AT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890501" y="1268759"/>
            <a:ext cx="6102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Characterization of the crystalline primary and secondary Tl-minerals</a:t>
            </a:r>
            <a:endParaRPr lang="de-A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feil nach rechts 23"/>
          <p:cNvSpPr/>
          <p:nvPr/>
        </p:nvSpPr>
        <p:spPr>
          <a:xfrm>
            <a:off x="971600" y="2993728"/>
            <a:ext cx="551368" cy="507280"/>
          </a:xfrm>
          <a:prstGeom prst="rightArrow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Textfeld 24"/>
          <p:cNvSpPr txBox="1"/>
          <p:nvPr/>
        </p:nvSpPr>
        <p:spPr>
          <a:xfrm>
            <a:off x="1890501" y="2548061"/>
            <a:ext cx="6102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Characterization of amorphous and poorly crystalline secondary Tl-minerals</a:t>
            </a:r>
            <a:endParaRPr lang="de-A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feil nach rechts 25"/>
          <p:cNvSpPr/>
          <p:nvPr/>
        </p:nvSpPr>
        <p:spPr>
          <a:xfrm>
            <a:off x="971600" y="4721920"/>
            <a:ext cx="551368" cy="507280"/>
          </a:xfrm>
          <a:prstGeom prst="rightArrow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Textfeld 26"/>
          <p:cNvSpPr txBox="1"/>
          <p:nvPr/>
        </p:nvSpPr>
        <p:spPr>
          <a:xfrm>
            <a:off x="1890501" y="4276253"/>
            <a:ext cx="6102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Quantify the distribution of thallium and evaluete geochemical controls on dissolved Tl and As </a:t>
            </a:r>
            <a:endParaRPr lang="de-A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80" descr="https://egu2020.eu/cc_by_logo_pn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500" y="26864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4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AutoShape 2" descr="Bildergebnis für goldschmidt barcelona logo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18" name="Rechteck 17"/>
          <p:cNvSpPr/>
          <p:nvPr/>
        </p:nvSpPr>
        <p:spPr>
          <a:xfrm>
            <a:off x="224248" y="463506"/>
            <a:ext cx="8740240" cy="584581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11" name="Textfeld 10"/>
          <p:cNvSpPr txBox="1"/>
          <p:nvPr/>
        </p:nvSpPr>
        <p:spPr>
          <a:xfrm>
            <a:off x="230163" y="1231276"/>
            <a:ext cx="88063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38275"/>
            <a:r>
              <a:rPr lang="sr-Latn-RS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Tamara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Đorđević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senior postdoctoral researcher and lecturer at the 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Mineralogy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Crystallography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, University of Vienna.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Her 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interest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focuses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on: implementation of hydrothermal and 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ionothermal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techniques for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synthesis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different classes of hydroxyl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salts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hydrated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-salts;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the transformation of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sulfidic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mine wastes under environmentally relevant conditions; and on the development of structure-based hierarchies of various synthetic mineral-like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oxo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-salts in relationship to their environmental stability. She mostly teaches and mentors students in subjects associated with mineral synthesis and environmental mineralogy.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55600" algn="l"/>
              </a:tabLst>
            </a:pP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Her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research topics encompass work implementing synthesis and crystallization techniques (hydrothermal/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ionothermal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crystal growth, solid-state synthesis), characterization of static and dynamic structures (electron microscopy including TEM and SEM,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sXRD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pXRD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micro-Raman and IR spectroscopy) and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geoscientific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fieldwork.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was involved 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scientific projects, in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eleven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which she was a project leader. </a:t>
            </a:r>
            <a:endParaRPr 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55600" algn="l"/>
              </a:tabLst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A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55600" algn="l"/>
              </a:tabLst>
            </a:pPr>
            <a:r>
              <a:rPr lang="sr-Latn-R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Contact: 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tamara.djordjevic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univie.ac.at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76681" y="466573"/>
            <a:ext cx="454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About the presenting author: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317045" y="5944409"/>
            <a:ext cx="46429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www.univie.ac.at/Mineralogie/djordjevic.htm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208" y="1182010"/>
            <a:ext cx="1167499" cy="116749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8795525" y="6547156"/>
            <a:ext cx="38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de-AT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80" descr="https://egu2020.eu/cc_by_logo_png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04" y="-3066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9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4" name="AutoShape 2" descr="Bildergebnis für goldschmidt barcelona logo"/>
          <p:cNvSpPr>
            <a:spLocks noChangeAspect="1" noChangeArrowheads="1"/>
          </p:cNvSpPr>
          <p:nvPr/>
        </p:nvSpPr>
        <p:spPr bwMode="auto">
          <a:xfrm>
            <a:off x="1691729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18" name="Rechteck 17"/>
          <p:cNvSpPr/>
          <p:nvPr/>
        </p:nvSpPr>
        <p:spPr>
          <a:xfrm>
            <a:off x="-23872" y="-3066"/>
            <a:ext cx="9204384" cy="686106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23" name="Textfeld 22"/>
          <p:cNvSpPr txBox="1"/>
          <p:nvPr/>
        </p:nvSpPr>
        <p:spPr>
          <a:xfrm>
            <a:off x="8841155" y="6547156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1581554" y="748903"/>
            <a:ext cx="6624736" cy="5616624"/>
            <a:chOff x="1149506" y="748903"/>
            <a:chExt cx="6624736" cy="5616624"/>
          </a:xfrm>
        </p:grpSpPr>
        <p:pic>
          <p:nvPicPr>
            <p:cNvPr id="33" name="Grafik 32"/>
            <p:cNvPicPr>
              <a:picLocks noChangeAspect="1"/>
            </p:cNvPicPr>
            <p:nvPr/>
          </p:nvPicPr>
          <p:blipFill rotWithShape="1">
            <a:blip r:embed="rId4"/>
            <a:srcRect l="58429" t="13019" r="6034" b="61146"/>
            <a:stretch/>
          </p:blipFill>
          <p:spPr>
            <a:xfrm>
              <a:off x="1149506" y="748903"/>
              <a:ext cx="6624736" cy="561662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32" name="Textfeld 31"/>
            <p:cNvSpPr txBox="1"/>
            <p:nvPr/>
          </p:nvSpPr>
          <p:spPr>
            <a:xfrm>
              <a:off x="4716016" y="5082775"/>
              <a:ext cx="1128593" cy="400110"/>
            </a:xfrm>
            <a:prstGeom prst="rect">
              <a:avLst/>
            </a:prstGeom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de-AT" sz="2000" b="1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Allchar</a:t>
              </a:r>
              <a:endParaRPr lang="sr-Latn-RS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508766" y="5435932"/>
              <a:ext cx="1359378" cy="400110"/>
            </a:xfrm>
            <a:prstGeom prst="rect">
              <a:avLst/>
            </a:prstGeom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sr-Latn-RS" sz="20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deposit</a:t>
              </a:r>
            </a:p>
          </p:txBody>
        </p:sp>
      </p:grpSp>
      <p:sp>
        <p:nvSpPr>
          <p:cNvPr id="15" name="Textfeld 14"/>
          <p:cNvSpPr txBox="1"/>
          <p:nvPr/>
        </p:nvSpPr>
        <p:spPr>
          <a:xfrm rot="16200000">
            <a:off x="-3221534" y="3165856"/>
            <a:ext cx="685493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Allcahr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deposit: position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80" descr="https://egu2020.eu/cc_by_logo_png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06" y="17691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4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4" name="AutoShape 2" descr="Bildergebnis für goldschmidt barcelona logo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18" name="Rechteck 17"/>
          <p:cNvSpPr/>
          <p:nvPr/>
        </p:nvSpPr>
        <p:spPr>
          <a:xfrm>
            <a:off x="-23872" y="-3066"/>
            <a:ext cx="9204384" cy="686106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23" name="Textfeld 22"/>
          <p:cNvSpPr txBox="1"/>
          <p:nvPr/>
        </p:nvSpPr>
        <p:spPr>
          <a:xfrm>
            <a:off x="8841155" y="6547156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42129" y="404664"/>
            <a:ext cx="819902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1881 </a:t>
            </a:r>
            <a:r>
              <a:rPr lang="en-GB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1913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: excavation of </a:t>
            </a:r>
            <a:r>
              <a:rPr lang="en-GB" sz="23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arsenic ore</a:t>
            </a:r>
            <a:endParaRPr lang="en-GB" sz="23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1953 </a:t>
            </a:r>
            <a:r>
              <a:rPr lang="en-GB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1965 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and from </a:t>
            </a:r>
            <a:r>
              <a:rPr lang="en-GB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1970-1973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: excavation of </a:t>
            </a:r>
          </a:p>
          <a:p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low-grade </a:t>
            </a:r>
            <a:r>
              <a:rPr lang="en-GB" sz="23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antimony ore</a:t>
            </a:r>
            <a:endParaRPr lang="en-GB" sz="23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late 1980s: discovery of </a:t>
            </a:r>
            <a:r>
              <a:rPr lang="en-GB" sz="2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thallium minerals</a:t>
            </a:r>
            <a:r>
              <a:rPr lang="en-GB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300" i="1" dirty="0" err="1">
                <a:latin typeface="Arial" panose="020B0604020202020204" pitchFamily="34" charset="0"/>
                <a:cs typeface="Arial" panose="020B0604020202020204" pitchFamily="34" charset="0"/>
              </a:rPr>
              <a:t>lorandite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300" i="1" dirty="0" err="1">
                <a:latin typeface="Arial" panose="020B0604020202020204" pitchFamily="34" charset="0"/>
                <a:cs typeface="Arial" panose="020B0604020202020204" pitchFamily="34" charset="0"/>
              </a:rPr>
              <a:t>vrbaite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 etc.) as constituents of the arsenic-antimony 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ore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 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interest for 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thallium from </a:t>
            </a:r>
            <a:r>
              <a:rPr lang="en-GB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lorandite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as a possible </a:t>
            </a:r>
            <a:r>
              <a:rPr lang="en-GB" sz="2300" i="1" dirty="0">
                <a:latin typeface="Arial" panose="020B0604020202020204" pitchFamily="34" charset="0"/>
                <a:cs typeface="Arial" panose="020B0604020202020204" pitchFamily="34" charset="0"/>
              </a:rPr>
              <a:t>solar neutrino </a:t>
            </a:r>
            <a:r>
              <a:rPr lang="en-GB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systematic 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investigations of</a:t>
            </a:r>
            <a:r>
              <a:rPr lang="en-GB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thallium mineralization</a:t>
            </a:r>
            <a:r>
              <a:rPr lang="en-GB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part 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Allchar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deposit (</a:t>
            </a:r>
            <a:r>
              <a:rPr lang="en-GB" sz="23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Crven</a:t>
            </a:r>
            <a:r>
              <a:rPr lang="en-GB" sz="2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</a:t>
            </a:r>
            <a:r>
              <a:rPr lang="en-GB" sz="2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ore body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179388"/>
            <a:endParaRPr lang="en-GB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geological, geochemical, mineralogical and hydrothermal alteration features are 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similar 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3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Carlin-type </a:t>
            </a:r>
            <a:r>
              <a:rPr lang="en-GB" sz="2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mineralization </a:t>
            </a: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of the Western United </a:t>
            </a:r>
            <a:r>
              <a:rPr lang="en-GB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States.</a:t>
            </a:r>
            <a:endParaRPr lang="de-AT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-3221534" y="3165856"/>
            <a:ext cx="685493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Allcahr deposit</a:t>
            </a:r>
            <a:r>
              <a:rPr lang="de-A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generalities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80" descr="https://egu2020.eu/cc_by_logo_pn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2785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9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4" name="AutoShape 2" descr="Bildergebnis für goldschmidt barcelona logo"/>
          <p:cNvSpPr>
            <a:spLocks noChangeAspect="1" noChangeArrowheads="1"/>
          </p:cNvSpPr>
          <p:nvPr/>
        </p:nvSpPr>
        <p:spPr bwMode="auto">
          <a:xfrm>
            <a:off x="1259681" y="5569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18" name="Rechteck 17"/>
          <p:cNvSpPr/>
          <p:nvPr/>
        </p:nvSpPr>
        <p:spPr>
          <a:xfrm>
            <a:off x="-41874" y="5953"/>
            <a:ext cx="9185874" cy="686106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23" name="Textfeld 22"/>
          <p:cNvSpPr txBox="1"/>
          <p:nvPr/>
        </p:nvSpPr>
        <p:spPr>
          <a:xfrm>
            <a:off x="8841155" y="6547156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-3196964" y="3171810"/>
            <a:ext cx="685493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Allchar</a:t>
            </a:r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Crven Dol: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ology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573593" y="116632"/>
            <a:ext cx="359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Geological map of the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Allchar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ore deposit after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Boev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(2016)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28" y="188640"/>
            <a:ext cx="3827165" cy="57692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74" y="1436844"/>
            <a:ext cx="4829974" cy="45363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" name="Rechteck 23"/>
          <p:cNvSpPr/>
          <p:nvPr/>
        </p:nvSpPr>
        <p:spPr>
          <a:xfrm>
            <a:off x="2925965" y="556947"/>
            <a:ext cx="433036" cy="2286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3359245" y="785548"/>
            <a:ext cx="682179" cy="651296"/>
          </a:xfrm>
          <a:prstGeom prst="straightConnector1">
            <a:avLst/>
          </a:prstGeom>
          <a:ln w="28575" cap="rnd">
            <a:solidFill>
              <a:schemeClr val="tx1"/>
            </a:solidFill>
            <a:headEnd type="none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616622" y="6590111"/>
            <a:ext cx="71427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Boev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, B.</a:t>
            </a:r>
            <a:r>
              <a:rPr lang="sr-Latn-R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sr-Latn-R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(2016)</a:t>
            </a:r>
            <a:r>
              <a:rPr lang="sr-Latn-R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r-Latn-R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Geologica Macedonica</a:t>
            </a:r>
            <a:r>
              <a:rPr lang="sr-Latn-R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r-Latn-R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sr-Latn-R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, 115-127</a:t>
            </a:r>
            <a:r>
              <a:rPr lang="sr-Latn-R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Amthauer</a:t>
            </a:r>
            <a:r>
              <a:rPr lang="sr-Latn-R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sr-Latn-R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(2016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sr-Latn-R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AT" sz="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Miner</a:t>
            </a:r>
            <a:r>
              <a:rPr lang="sr-Latn-R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AT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Petrol</a:t>
            </a:r>
            <a:r>
              <a:rPr lang="sr-Latn-R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  <a:r>
              <a:rPr lang="sr-Latn-R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, 15</a:t>
            </a:r>
            <a:r>
              <a:rPr lang="de-AT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sr-Latn-R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AT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169</a:t>
            </a:r>
            <a:r>
              <a:rPr lang="sr-Latn-R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AT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448838" y="1417680"/>
            <a:ext cx="104789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Crven Dol</a:t>
            </a:r>
            <a:endParaRPr lang="de-AT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AT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edit</a:t>
            </a:r>
            <a:r>
              <a:rPr lang="de-A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21)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020960" y="6012379"/>
            <a:ext cx="4943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Geological profile of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Crven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Dol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after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Amthauer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180" descr="https://egu2020.eu/cc_by_logo_png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208" y="28704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5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>
          <a:xfrm>
            <a:off x="-23872" y="-3066"/>
            <a:ext cx="9204384" cy="686106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23" name="Textfeld 22"/>
          <p:cNvSpPr txBox="1"/>
          <p:nvPr/>
        </p:nvSpPr>
        <p:spPr>
          <a:xfrm>
            <a:off x="8841155" y="6547156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16383" y="260648"/>
            <a:ext cx="80378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Hydrothermal alteration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20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r-Latn-R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odereate to strong agrilic alteration is widesprad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Dolomitization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Weak, localized silification</a:t>
            </a: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-3206145" y="3181244"/>
            <a:ext cx="6854934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Crven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Dol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(edit 21): site description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926663" y="2348880"/>
            <a:ext cx="81305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mineralization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Abundant </a:t>
            </a:r>
            <a:r>
              <a:rPr lang="de-AT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r-Latn-R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hallium mineralization (</a:t>
            </a:r>
            <a:r>
              <a:rPr lang="de-AT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mostly</a:t>
            </a:r>
            <a:r>
              <a:rPr lang="de-A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Tl-sulfosalts</a:t>
            </a:r>
            <a:r>
              <a:rPr lang="sr-Latn-R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Abundant a</a:t>
            </a:r>
            <a:r>
              <a:rPr lang="sr-Latn-R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rsenic mineralization (</a:t>
            </a:r>
            <a:r>
              <a:rPr lang="de-AT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realgar</a:t>
            </a:r>
            <a:r>
              <a:rPr lang="de-A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orpiment</a:t>
            </a:r>
            <a:r>
              <a:rPr lang="de-A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sulfosalts</a:t>
            </a:r>
            <a:r>
              <a:rPr lang="sr-Latn-R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Oxidation zone scarcely investigated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12885" y="4422011"/>
            <a:ext cx="80378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Geochemical characteristic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 + Tl &gt;&gt; Sb + Hg + SiO</a:t>
            </a:r>
            <a:r>
              <a:rPr lang="en-US" sz="2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As:Sb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Tl:Sb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increasing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SiO</a:t>
            </a:r>
            <a:r>
              <a:rPr lang="en-US" sz="2000" i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Au+Sb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 decreasing</a:t>
            </a:r>
            <a:endParaRPr 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80" descr="https://egu2020.eu/cc_by_logo_pn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06" y="10795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3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4" name="AutoShape 2" descr="Bildergebnis für goldschmidt barcelona logo"/>
          <p:cNvSpPr>
            <a:spLocks noChangeAspect="1" noChangeArrowheads="1"/>
          </p:cNvSpPr>
          <p:nvPr/>
        </p:nvSpPr>
        <p:spPr bwMode="auto">
          <a:xfrm>
            <a:off x="341135" y="120352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18" name="Rechteck 17"/>
          <p:cNvSpPr/>
          <p:nvPr/>
        </p:nvSpPr>
        <p:spPr>
          <a:xfrm>
            <a:off x="-23872" y="-3066"/>
            <a:ext cx="9204384" cy="686106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23" name="Textfeld 22"/>
          <p:cNvSpPr txBox="1"/>
          <p:nvPr/>
        </p:nvSpPr>
        <p:spPr>
          <a:xfrm>
            <a:off x="8865477" y="6493406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-3221534" y="3165856"/>
            <a:ext cx="685493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GB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974963" y="293156"/>
            <a:ext cx="7219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Waste dumps at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Crven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Dol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41°15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95N,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21°95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14E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8156" y="1234445"/>
            <a:ext cx="2688279" cy="2016209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1" y="885656"/>
            <a:ext cx="3601375" cy="2701031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90" y="3792374"/>
            <a:ext cx="3601375" cy="2701032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990763" y="3742179"/>
            <a:ext cx="134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CD-18-2</a:t>
            </a:r>
            <a:endParaRPr lang="de-AT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1" b="4963"/>
          <a:stretch/>
        </p:blipFill>
        <p:spPr>
          <a:xfrm rot="5400000">
            <a:off x="6361229" y="1348107"/>
            <a:ext cx="2688278" cy="1798159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69" y="3780461"/>
            <a:ext cx="3617261" cy="2712945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4835343" y="3762570"/>
            <a:ext cx="134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CD-18-4</a:t>
            </a:r>
            <a:endParaRPr lang="de-AT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809610" y="836712"/>
            <a:ext cx="134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CD-18-1</a:t>
            </a:r>
            <a:endParaRPr lang="de-AT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4584786" y="885656"/>
            <a:ext cx="134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CD-18-3</a:t>
            </a:r>
            <a:endParaRPr lang="de-AT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780048" y="875466"/>
            <a:ext cx="134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CD-18-3</a:t>
            </a:r>
            <a:endParaRPr lang="de-AT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180" descr="https://egu2020.eu/cc_by_logo_png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06" y="-3066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04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4" name="AutoShape 2" descr="Bildergebnis für goldschmidt barcelona logo"/>
          <p:cNvSpPr>
            <a:spLocks noChangeAspect="1" noChangeArrowheads="1"/>
          </p:cNvSpPr>
          <p:nvPr/>
        </p:nvSpPr>
        <p:spPr bwMode="auto">
          <a:xfrm>
            <a:off x="341135" y="120352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e-AT" sz="1350" dirty="0"/>
          </a:p>
        </p:txBody>
      </p:sp>
      <p:sp>
        <p:nvSpPr>
          <p:cNvPr id="18" name="Rechteck 17"/>
          <p:cNvSpPr/>
          <p:nvPr/>
        </p:nvSpPr>
        <p:spPr>
          <a:xfrm>
            <a:off x="-23872" y="-3066"/>
            <a:ext cx="9204384" cy="686106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23" name="Textfeld 22"/>
          <p:cNvSpPr txBox="1"/>
          <p:nvPr/>
        </p:nvSpPr>
        <p:spPr>
          <a:xfrm>
            <a:off x="8841155" y="6547156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-3201110" y="3159724"/>
            <a:ext cx="685493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GB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36"/>
          <a:stretch/>
        </p:blipFill>
        <p:spPr>
          <a:xfrm rot="5400000">
            <a:off x="-201538" y="2430162"/>
            <a:ext cx="3478954" cy="2081202"/>
          </a:xfrm>
          <a:prstGeom prst="rect">
            <a:avLst/>
          </a:prstGeom>
        </p:spPr>
      </p:pic>
      <p:sp>
        <p:nvSpPr>
          <p:cNvPr id="39" name="Textfeld 38"/>
          <p:cNvSpPr txBox="1"/>
          <p:nvPr/>
        </p:nvSpPr>
        <p:spPr>
          <a:xfrm>
            <a:off x="67010" y="5097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Pore-water sampling at the waste dumps of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Crven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Dol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41°15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95N,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21°95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14E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485101" y="1728219"/>
            <a:ext cx="1759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CD-18-1A,B,C</a:t>
            </a:r>
            <a:endParaRPr lang="de-AT" b="1" dirty="0">
              <a:ln w="10160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9" b="10875"/>
          <a:stretch/>
        </p:blipFill>
        <p:spPr>
          <a:xfrm rot="5400000">
            <a:off x="1949381" y="2436515"/>
            <a:ext cx="3478957" cy="2068497"/>
          </a:xfrm>
          <a:prstGeom prst="rect">
            <a:avLst/>
          </a:prstGeom>
        </p:spPr>
      </p:pic>
      <p:sp>
        <p:nvSpPr>
          <p:cNvPr id="45" name="Textfeld 44"/>
          <p:cNvSpPr txBox="1"/>
          <p:nvPr/>
        </p:nvSpPr>
        <p:spPr>
          <a:xfrm>
            <a:off x="2587219" y="1699083"/>
            <a:ext cx="169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CD-18-2A,B,C</a:t>
            </a:r>
            <a:endParaRPr lang="de-AT" b="1" dirty="0">
              <a:ln w="10160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 b="4539"/>
          <a:stretch/>
        </p:blipFill>
        <p:spPr>
          <a:xfrm rot="5400000">
            <a:off x="4151044" y="2338859"/>
            <a:ext cx="3478956" cy="2263806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4732782" y="1699658"/>
            <a:ext cx="180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CD-18-2A,B,C</a:t>
            </a:r>
            <a:endParaRPr lang="de-AT" b="1" dirty="0">
              <a:ln w="10160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9"/>
          <a:stretch/>
        </p:blipFill>
        <p:spPr>
          <a:xfrm rot="5400000">
            <a:off x="6419986" y="2468674"/>
            <a:ext cx="3459605" cy="2061447"/>
          </a:xfrm>
          <a:prstGeom prst="rect">
            <a:avLst/>
          </a:prstGeom>
        </p:spPr>
      </p:pic>
      <p:sp>
        <p:nvSpPr>
          <p:cNvPr id="55" name="Textfeld 54"/>
          <p:cNvSpPr txBox="1"/>
          <p:nvPr/>
        </p:nvSpPr>
        <p:spPr>
          <a:xfrm>
            <a:off x="7073893" y="1731570"/>
            <a:ext cx="179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CD-18-3A,B,C</a:t>
            </a:r>
            <a:endParaRPr lang="de-AT" b="1" dirty="0">
              <a:ln w="10160">
                <a:solidFill>
                  <a:schemeClr val="tx1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180" descr="https://egu2020.eu/cc_by_logo_png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407" y="10952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89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-41874" y="0"/>
            <a:ext cx="9204384" cy="6857999"/>
            <a:chOff x="-41874" y="842131"/>
            <a:chExt cx="9204384" cy="513120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3"/>
            <a:srcRect r="45125"/>
            <a:stretch/>
          </p:blipFill>
          <p:spPr>
            <a:xfrm>
              <a:off x="7051662" y="842131"/>
              <a:ext cx="2110848" cy="5128907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982" y="844425"/>
              <a:ext cx="3846680" cy="5128907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/>
            <a:srcRect l="17605"/>
            <a:stretch/>
          </p:blipFill>
          <p:spPr>
            <a:xfrm>
              <a:off x="-41874" y="842131"/>
              <a:ext cx="3246857" cy="5128907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>
          <a:xfrm>
            <a:off x="-50422" y="-2"/>
            <a:ext cx="9230934" cy="688538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 dirty="0"/>
          </a:p>
        </p:txBody>
      </p:sp>
      <p:sp>
        <p:nvSpPr>
          <p:cNvPr id="23" name="Textfeld 22"/>
          <p:cNvSpPr txBox="1"/>
          <p:nvPr/>
        </p:nvSpPr>
        <p:spPr>
          <a:xfrm>
            <a:off x="8841155" y="6547156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A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-3293379" y="3196470"/>
            <a:ext cx="6885386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Chemistry: ICP-</a:t>
            </a:r>
            <a:r>
              <a:rPr lang="sr-Latn-R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OES and ICP-MS</a:t>
            </a:r>
            <a:endParaRPr lang="en-US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Diagram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3513731"/>
              </p:ext>
            </p:extLst>
          </p:nvPr>
        </p:nvGraphicFramePr>
        <p:xfrm>
          <a:off x="2224087" y="3667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Diagramm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555318"/>
              </p:ext>
            </p:extLst>
          </p:nvPr>
        </p:nvGraphicFramePr>
        <p:xfrm>
          <a:off x="2224087" y="361082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Image 180" descr="https://egu2020.eu/cc_by_logo_png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134" y="0"/>
            <a:ext cx="954106" cy="319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1218</Words>
  <Application>Microsoft Office PowerPoint</Application>
  <PresentationFormat>Bildschirmpräsentation (4:3)</PresentationFormat>
  <Paragraphs>296</Paragraphs>
  <Slides>20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Calibri</vt:lpstr>
      <vt:lpstr>OpenSans</vt:lpstr>
      <vt:lpstr>Symbol</vt:lpstr>
      <vt:lpstr>Times New Roman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Tamara</dc:creator>
  <cp:lastModifiedBy>Hewlett-Packard Company</cp:lastModifiedBy>
  <cp:revision>1039</cp:revision>
  <cp:lastPrinted>2019-01-15T15:08:45Z</cp:lastPrinted>
  <dcterms:created xsi:type="dcterms:W3CDTF">2015-05-04T10:37:20Z</dcterms:created>
  <dcterms:modified xsi:type="dcterms:W3CDTF">2020-05-06T12:50:43Z</dcterms:modified>
</cp:coreProperties>
</file>