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66" r:id="rId4"/>
    <p:sldId id="258" r:id="rId5"/>
    <p:sldId id="259" r:id="rId6"/>
    <p:sldId id="260" r:id="rId7"/>
    <p:sldId id="261" r:id="rId8"/>
    <p:sldId id="267" r:id="rId9"/>
    <p:sldId id="279" r:id="rId10"/>
    <p:sldId id="277" r:id="rId11"/>
    <p:sldId id="269" r:id="rId12"/>
    <p:sldId id="301" r:id="rId13"/>
    <p:sldId id="271" r:id="rId14"/>
    <p:sldId id="275" r:id="rId15"/>
    <p:sldId id="273" r:id="rId16"/>
    <p:sldId id="284" r:id="rId17"/>
    <p:sldId id="286" r:id="rId18"/>
    <p:sldId id="29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CEA"/>
    <a:srgbClr val="00F1E2"/>
    <a:srgbClr val="00F04C"/>
    <a:srgbClr val="00EFE6"/>
    <a:srgbClr val="00F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0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19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63425-EFC8-094C-B341-DD2943D26493}" type="datetimeFigureOut">
              <a:rPr kumimoji="1" lang="zh-CN" altLang="en-US" smtClean="0"/>
              <a:t>2020/5/6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C906B-C533-B64C-8F7C-08BC45B00D0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C906B-C533-B64C-8F7C-08BC45B00D0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098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C906B-C533-B64C-8F7C-08BC45B00D0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117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zh-CN" altLang="en-US"/>
              <a:t>单击图标添加图片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126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1A717-B43B-DC4A-B16B-C48974B82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592023-AF5F-1F42-AC03-85EC6E7C1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873DF7-4050-D641-A9AD-1B079EB4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08DE6-D355-1446-A00F-FBB99E3AC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7419F6-8775-C748-AFA6-FEC2442B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907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243780-26F8-7D4A-86CD-598EDAFC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305208-B952-EA4E-AE7B-AF931F246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4415B4-4BF4-7F4A-8C3B-9B3B1366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85D4DB-FEF4-3344-83F4-ECE45828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A213DB-10FE-DF4A-95A3-736125AD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887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879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309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59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02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zh-CN" altLang="en-US"/>
              <a:t>单击图标添加图片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zh-CN" altLang="en-US"/>
              <a:t>单击图标添加图片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334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zh-CN" altLang="en-US"/>
              <a:t>单击图标添加图片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4487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73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130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79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969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888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kumimoji="1" lang="zh-CN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kumimoji="1" lang="zh-CN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BC39A31-B0DD-9D46-9061-3832EB9455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435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59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0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tif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tif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25.tif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tif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tif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D2A0D-EE4A-694F-AFC4-ECCEB3C7D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998" y="1080000"/>
            <a:ext cx="9993041" cy="4024798"/>
          </a:xfrm>
        </p:spPr>
        <p:txBody>
          <a:bodyPr>
            <a:normAutofit/>
          </a:bodyPr>
          <a:lstStyle/>
          <a:p>
            <a:r>
              <a:rPr lang="en-US" altLang="zh-CN" dirty="0"/>
              <a:t>MHD simulation of solar flare by applying analytical energetic fast electron model 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CC57D6-17F8-F348-8CE8-5FAD6AFC0E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err="1"/>
              <a:t>Wenzhi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Ruan</a:t>
            </a:r>
            <a:r>
              <a:rPr kumimoji="1" lang="en-US" altLang="zh-CN" dirty="0"/>
              <a:t>, Rony </a:t>
            </a:r>
            <a:r>
              <a:rPr kumimoji="1" lang="en-US" altLang="zh-CN" dirty="0" err="1"/>
              <a:t>Keppens</a:t>
            </a:r>
            <a:r>
              <a:rPr kumimoji="1" lang="en-US" altLang="zh-CN" dirty="0"/>
              <a:t>, Chun Xia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41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C7FE67-4D9F-4944-9090-892E6E3D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/>
              <a:t>Results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98C615-3013-434C-95F5-C11D76B91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EA96CB-4D07-2F42-8175-3FCEE8CE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B46B63-C589-4440-9075-CB2C92DC2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AC06CE-71CC-A54A-A83D-568CE4DC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5" name="fig1_movie">
            <a:hlinkClick r:id="" action="ppaction://media"/>
            <a:extLst>
              <a:ext uri="{FF2B5EF4-FFF2-40B4-BE49-F238E27FC236}">
                <a16:creationId xmlns:a16="http://schemas.microsoft.com/office/drawing/2014/main" id="{26CEE763-58E7-1345-91D8-A1339545F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5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39B58CC-354D-424B-8DE4-EDE4112D67A9}"/>
                  </a:ext>
                </a:extLst>
              </p:cNvPr>
              <p:cNvSpPr txBox="1"/>
              <p:nvPr/>
            </p:nvSpPr>
            <p:spPr>
              <a:xfrm>
                <a:off x="1224000" y="1210815"/>
                <a:ext cx="2264735" cy="375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/>
                  <a:t>Density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39B58CC-354D-424B-8DE4-EDE4112D6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00" y="1210815"/>
                <a:ext cx="2264735" cy="375872"/>
              </a:xfrm>
              <a:prstGeom prst="rect">
                <a:avLst/>
              </a:prstGeom>
              <a:blipFill>
                <a:blip r:embed="rId5"/>
                <a:stretch>
                  <a:fillRect l="-2235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BC0961A-C1E8-764C-AEA8-E561C59473D0}"/>
                  </a:ext>
                </a:extLst>
              </p:cNvPr>
              <p:cNvSpPr txBox="1"/>
              <p:nvPr/>
            </p:nvSpPr>
            <p:spPr>
              <a:xfrm>
                <a:off x="8709615" y="1212276"/>
                <a:ext cx="23562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/>
                  <a:t>Velocity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BC0961A-C1E8-764C-AEA8-E561C5947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615" y="1212276"/>
                <a:ext cx="2356278" cy="369332"/>
              </a:xfrm>
              <a:prstGeom prst="rect">
                <a:avLst/>
              </a:prstGeom>
              <a:blipFill>
                <a:blip r:embed="rId6"/>
                <a:stretch>
                  <a:fillRect l="-2151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09ECE2F-5B5A-284F-92C6-5297E58EBBF0}"/>
                  </a:ext>
                </a:extLst>
              </p:cNvPr>
              <p:cNvSpPr txBox="1"/>
              <p:nvPr/>
            </p:nvSpPr>
            <p:spPr>
              <a:xfrm>
                <a:off x="5024379" y="1229959"/>
                <a:ext cx="2149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/>
                  <a:t>Temperature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𝐌𝐊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09ECE2F-5B5A-284F-92C6-5297E58EB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379" y="1229959"/>
                <a:ext cx="2149592" cy="369332"/>
              </a:xfrm>
              <a:prstGeom prst="rect">
                <a:avLst/>
              </a:prstGeom>
              <a:blipFill>
                <a:blip r:embed="rId7"/>
                <a:stretch>
                  <a:fillRect l="-2959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EEA5B92C-ABC1-3D4F-82C2-512AE28A1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8ABD1-BB4C-A64B-A82B-7640E60C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9" name="fig6_movie">
            <a:hlinkClick r:id="" action="ppaction://media"/>
            <a:extLst>
              <a:ext uri="{FF2B5EF4-FFF2-40B4-BE49-F238E27FC236}">
                <a16:creationId xmlns:a16="http://schemas.microsoft.com/office/drawing/2014/main" id="{9C76B586-F05C-8C46-857A-3F67F2689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8E702E-4EDD-6F46-92B8-000BE1598341}"/>
                  </a:ext>
                </a:extLst>
              </p:cNvPr>
              <p:cNvSpPr txBox="1"/>
              <p:nvPr/>
            </p:nvSpPr>
            <p:spPr>
              <a:xfrm>
                <a:off x="1850025" y="464296"/>
                <a:ext cx="3018857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</a:rPr>
                  <a:t>Initial pitch angle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8E702E-4EDD-6F46-92B8-000BE1598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025" y="464296"/>
                <a:ext cx="3018857" cy="375552"/>
              </a:xfrm>
              <a:prstGeom prst="rect">
                <a:avLst/>
              </a:prstGeom>
              <a:blipFill>
                <a:blip r:embed="rId6"/>
                <a:stretch>
                  <a:fillRect l="-1681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E924C8D-629C-D841-A412-B120B0733ECB}"/>
                  </a:ext>
                </a:extLst>
              </p:cNvPr>
              <p:cNvSpPr txBox="1"/>
              <p:nvPr/>
            </p:nvSpPr>
            <p:spPr>
              <a:xfrm>
                <a:off x="7394032" y="441704"/>
                <a:ext cx="3127505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</a:rPr>
                  <a:t>Initial pitch angle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E924C8D-629C-D841-A412-B120B0733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032" y="441704"/>
                <a:ext cx="3127505" cy="375552"/>
              </a:xfrm>
              <a:prstGeom prst="rect">
                <a:avLst/>
              </a:prstGeom>
              <a:blipFill>
                <a:blip r:embed="rId7"/>
                <a:stretch>
                  <a:fillRect l="-1215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1682C624-85C3-1F45-9767-1351468DA2FC}"/>
              </a:ext>
            </a:extLst>
          </p:cNvPr>
          <p:cNvSpPr txBox="1"/>
          <p:nvPr/>
        </p:nvSpPr>
        <p:spPr>
          <a:xfrm>
            <a:off x="3780274" y="6349334"/>
            <a:ext cx="410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Color: Soft X-ray. Contour: Hard X-ray 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15F4FF-48F5-B14E-B873-885B54E2A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D7042C-7A9C-DE45-91FB-499D0E18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23" y="322265"/>
            <a:ext cx="6479481" cy="5885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7B16C88-E64D-904F-9F9D-7BBE8CD58CE9}"/>
                  </a:ext>
                </a:extLst>
              </p:cNvPr>
              <p:cNvSpPr txBox="1"/>
              <p:nvPr/>
            </p:nvSpPr>
            <p:spPr>
              <a:xfrm>
                <a:off x="829634" y="131787"/>
                <a:ext cx="2676742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</a:rPr>
                  <a:t>Initial pitch angle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7B16C88-E64D-904F-9F9D-7BBE8CD58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34" y="131787"/>
                <a:ext cx="2676742" cy="375552"/>
              </a:xfrm>
              <a:prstGeom prst="rect">
                <a:avLst/>
              </a:prstGeom>
              <a:blipFill>
                <a:blip r:embed="rId3"/>
                <a:stretch>
                  <a:fillRect l="-1415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C5DFED2-F23D-1640-8898-47196A282B57}"/>
                  </a:ext>
                </a:extLst>
              </p:cNvPr>
              <p:cNvSpPr txBox="1"/>
              <p:nvPr/>
            </p:nvSpPr>
            <p:spPr>
              <a:xfrm>
                <a:off x="3759214" y="131787"/>
                <a:ext cx="2735620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</a:rPr>
                  <a:t>Initial pitch angle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C5DFED2-F23D-1640-8898-47196A282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14" y="131787"/>
                <a:ext cx="2735620" cy="375552"/>
              </a:xfrm>
              <a:prstGeom prst="rect">
                <a:avLst/>
              </a:prstGeom>
              <a:blipFill>
                <a:blip r:embed="rId4"/>
                <a:stretch>
                  <a:fillRect l="-1852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BEE8B70C-350D-7248-8BDF-28220870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C10C01-9E24-DD4A-872D-C0F7EB47F794}"/>
              </a:ext>
            </a:extLst>
          </p:cNvPr>
          <p:cNvSpPr txBox="1"/>
          <p:nvPr/>
        </p:nvSpPr>
        <p:spPr>
          <a:xfrm>
            <a:off x="7065818" y="319563"/>
            <a:ext cx="4940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Looptop HXR source as a result of non-thermal particle trapping</a:t>
            </a:r>
            <a:endParaRPr kumimoji="1" lang="zh-CN" altLang="en-US" sz="2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5F0A50-8EEC-0544-A7B7-AE7742FFDEB9}"/>
              </a:ext>
            </a:extLst>
          </p:cNvPr>
          <p:cNvSpPr txBox="1"/>
          <p:nvPr/>
        </p:nvSpPr>
        <p:spPr>
          <a:xfrm>
            <a:off x="8633362" y="4096987"/>
            <a:ext cx="2790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00B0F0"/>
                </a:solidFill>
              </a:rPr>
              <a:t>Corresponding pitch angle of the fast electrons</a:t>
            </a:r>
            <a:endParaRPr kumimoji="1" lang="zh-CN" altLang="en-US" sz="2400" b="1" dirty="0">
              <a:solidFill>
                <a:srgbClr val="00B0F0"/>
              </a:solidFill>
            </a:endParaRPr>
          </a:p>
        </p:txBody>
      </p:sp>
      <p:sp>
        <p:nvSpPr>
          <p:cNvPr id="11" name="右箭头 10">
            <a:extLst>
              <a:ext uri="{FF2B5EF4-FFF2-40B4-BE49-F238E27FC236}">
                <a16:creationId xmlns:a16="http://schemas.microsoft.com/office/drawing/2014/main" id="{1B0C6425-3F5E-ED44-8870-439F3B700A86}"/>
              </a:ext>
            </a:extLst>
          </p:cNvPr>
          <p:cNvSpPr/>
          <p:nvPr/>
        </p:nvSpPr>
        <p:spPr>
          <a:xfrm flipH="1">
            <a:off x="7202718" y="4387361"/>
            <a:ext cx="1300014" cy="25024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75B7BC5-7D8F-3D44-9A81-EEA9FFD1C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94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DF5646A-6DA9-E64A-8C35-AAE668E4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9" y="1964889"/>
            <a:ext cx="6616161" cy="4142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860A95A-3971-E44B-B0AF-EE68C2F9DF9B}"/>
                  </a:ext>
                </a:extLst>
              </p:cNvPr>
              <p:cNvSpPr txBox="1"/>
              <p:nvPr/>
            </p:nvSpPr>
            <p:spPr>
              <a:xfrm>
                <a:off x="1068779" y="499730"/>
                <a:ext cx="9820894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/>
                  <a:t>Initial pitch angle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  <m:sup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400" b="1" dirty="0"/>
                  <a:t>:Motion of </a:t>
                </a:r>
                <a:r>
                  <a:rPr kumimoji="1" lang="en-US" altLang="zh-CN" sz="2400" b="1" dirty="0" err="1"/>
                  <a:t>footpoint</a:t>
                </a:r>
                <a:r>
                  <a:rPr kumimoji="1" lang="en-US" altLang="zh-CN" sz="2400" b="1" dirty="0"/>
                  <a:t> HXR sources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860A95A-3971-E44B-B0AF-EE68C2F9D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9" y="499730"/>
                <a:ext cx="9820894" cy="470000"/>
              </a:xfrm>
              <a:prstGeom prst="rect">
                <a:avLst/>
              </a:prstGeom>
              <a:blipFill>
                <a:blip r:embed="rId3"/>
                <a:stretch>
                  <a:fillRect l="-1035" t="-5263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E3A30C6-1E13-8D41-8E29-FE9275ED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F77CC-639B-7544-9EC0-37684973B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176" y="1662866"/>
            <a:ext cx="4597400" cy="4445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9C5D93-D101-3341-8903-DF61D49F3E42}"/>
              </a:ext>
            </a:extLst>
          </p:cNvPr>
          <p:cNvSpPr txBox="1"/>
          <p:nvPr/>
        </p:nvSpPr>
        <p:spPr>
          <a:xfrm>
            <a:off x="7979171" y="1566506"/>
            <a:ext cx="330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Motion of magnetic field lines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E1C11F-37F0-E443-924D-0E4D082B0B76}"/>
              </a:ext>
            </a:extLst>
          </p:cNvPr>
          <p:cNvSpPr txBox="1"/>
          <p:nvPr/>
        </p:nvSpPr>
        <p:spPr>
          <a:xfrm>
            <a:off x="2058351" y="1399571"/>
            <a:ext cx="410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Color: Soft X-ray. Contour: Hard X-ray 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A9B423-62EC-FF4C-9A4B-063AC3FBB1F6}"/>
              </a:ext>
            </a:extLst>
          </p:cNvPr>
          <p:cNvSpPr txBox="1"/>
          <p:nvPr/>
        </p:nvSpPr>
        <p:spPr>
          <a:xfrm>
            <a:off x="10129652" y="2208810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F1E2"/>
                </a:solidFill>
              </a:rPr>
              <a:t>Acceleration site</a:t>
            </a:r>
            <a:endParaRPr kumimoji="1" lang="zh-CN" altLang="en-US" dirty="0">
              <a:solidFill>
                <a:srgbClr val="00F1E2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465505D-7E02-9E45-9EE3-69678A396019}"/>
              </a:ext>
            </a:extLst>
          </p:cNvPr>
          <p:cNvSpPr txBox="1"/>
          <p:nvPr/>
        </p:nvSpPr>
        <p:spPr>
          <a:xfrm>
            <a:off x="10331532" y="5296395"/>
            <a:ext cx="186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1CEA"/>
                </a:solidFill>
              </a:rPr>
              <a:t>Deposition site</a:t>
            </a:r>
            <a:endParaRPr kumimoji="1" lang="zh-CN" altLang="en-US" dirty="0">
              <a:solidFill>
                <a:srgbClr val="FF1CEA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28FF3D-6F23-DF4B-AD20-6932EC5B1A6B}"/>
              </a:ext>
            </a:extLst>
          </p:cNvPr>
          <p:cNvSpPr txBox="1"/>
          <p:nvPr/>
        </p:nvSpPr>
        <p:spPr>
          <a:xfrm>
            <a:off x="10331532" y="3606587"/>
            <a:ext cx="175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Field lines</a:t>
            </a:r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5D45CB5-3FBC-4341-AE72-2A21040D93D1}"/>
              </a:ext>
            </a:extLst>
          </p:cNvPr>
          <p:cNvSpPr/>
          <p:nvPr/>
        </p:nvSpPr>
        <p:spPr>
          <a:xfrm>
            <a:off x="638628" y="4036377"/>
            <a:ext cx="6512547" cy="216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E15F896-44FF-B044-9764-3AF6776A153D}"/>
              </a:ext>
            </a:extLst>
          </p:cNvPr>
          <p:cNvSpPr txBox="1"/>
          <p:nvPr/>
        </p:nvSpPr>
        <p:spPr>
          <a:xfrm>
            <a:off x="1634262" y="4252319"/>
            <a:ext cx="488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HXR sources moves in opposite directions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2F6AE7C-DED0-F444-B1E1-92D7AF416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6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02347E-8B64-3A45-84C2-A260A64E1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2" y="1161015"/>
            <a:ext cx="7212220" cy="3012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5F30E0B-177A-6345-B601-82B12725D5DB}"/>
                  </a:ext>
                </a:extLst>
              </p:cNvPr>
              <p:cNvSpPr txBox="1"/>
              <p:nvPr/>
            </p:nvSpPr>
            <p:spPr>
              <a:xfrm>
                <a:off x="1224000" y="381431"/>
                <a:ext cx="10232276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/>
                  <a:t>Initial pitch angle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  <m:sup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b="1" dirty="0"/>
                  <a:t>:HXR sources motion and reconnection inflow</a:t>
                </a:r>
                <a:endParaRPr kumimoji="1" lang="zh-CN" altLang="en-US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5F30E0B-177A-6345-B601-82B12725D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00" y="381431"/>
                <a:ext cx="10232276" cy="470000"/>
              </a:xfrm>
              <a:prstGeom prst="rect">
                <a:avLst/>
              </a:prstGeom>
              <a:blipFill>
                <a:blip r:embed="rId3"/>
                <a:stretch>
                  <a:fillRect l="-993" t="-5263" r="-868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5413B90-4178-CA4E-AECA-BAC63EDC5F41}"/>
                  </a:ext>
                </a:extLst>
              </p:cNvPr>
              <p:cNvSpPr txBox="1"/>
              <p:nvPr/>
            </p:nvSpPr>
            <p:spPr>
              <a:xfrm>
                <a:off x="1325878" y="4400391"/>
                <a:ext cx="501856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𝐻𝑋𝑅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𝑐h𝑟𝑜𝑚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𝑖𝑛𝑓𝑙𝑜𝑤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𝑖𝑛𝑓𝑙𝑜𝑤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5413B90-4178-CA4E-AECA-BAC63EDC5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78" y="4400391"/>
                <a:ext cx="5018567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2F73975C-B321-D046-AF50-43225EBDA3C1}"/>
              </a:ext>
            </a:extLst>
          </p:cNvPr>
          <p:cNvSpPr txBox="1"/>
          <p:nvPr/>
        </p:nvSpPr>
        <p:spPr>
          <a:xfrm>
            <a:off x="900000" y="5019085"/>
            <a:ext cx="6358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It is possible to estimate the reconnection rate in solar flares with this equation. </a:t>
            </a:r>
            <a:r>
              <a:rPr kumimoji="1" lang="en-US" altLang="zh-CN" dirty="0"/>
              <a:t>Similar equation has been proposed by </a:t>
            </a:r>
            <a:r>
              <a:rPr kumimoji="1" lang="en-US" altLang="zh-CN" dirty="0" err="1"/>
              <a:t>Qiu</a:t>
            </a:r>
            <a:r>
              <a:rPr kumimoji="1" lang="en-US" altLang="zh-CN" dirty="0"/>
              <a:t> et al. (2002).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47D913-0811-FF4F-96E0-A70516943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442" y="2328701"/>
            <a:ext cx="3387834" cy="3689156"/>
          </a:xfrm>
          <a:prstGeom prst="rect">
            <a:avLst/>
          </a:prstGeom>
        </p:spPr>
      </p:pic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7249B342-B4C1-D14C-B0C3-D249D7C17EA3}"/>
              </a:ext>
            </a:extLst>
          </p:cNvPr>
          <p:cNvCxnSpPr/>
          <p:nvPr/>
        </p:nvCxnSpPr>
        <p:spPr>
          <a:xfrm flipH="1">
            <a:off x="8555421" y="5638467"/>
            <a:ext cx="4729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1CF03C39-DA43-BD4B-873E-7FE317DB032B}"/>
              </a:ext>
            </a:extLst>
          </p:cNvPr>
          <p:cNvCxnSpPr/>
          <p:nvPr/>
        </p:nvCxnSpPr>
        <p:spPr>
          <a:xfrm flipH="1">
            <a:off x="10573408" y="5627624"/>
            <a:ext cx="47296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9E36DA95-1FDA-B343-BF66-C79D30DFDBA2}"/>
              </a:ext>
            </a:extLst>
          </p:cNvPr>
          <p:cNvCxnSpPr/>
          <p:nvPr/>
        </p:nvCxnSpPr>
        <p:spPr>
          <a:xfrm flipH="1">
            <a:off x="9128236" y="3026314"/>
            <a:ext cx="472965" cy="0"/>
          </a:xfrm>
          <a:prstGeom prst="straightConnector1">
            <a:avLst/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5244781-73EF-0F4C-9ABC-2C436B7C61D1}"/>
              </a:ext>
            </a:extLst>
          </p:cNvPr>
          <p:cNvSpPr txBox="1"/>
          <p:nvPr/>
        </p:nvSpPr>
        <p:spPr>
          <a:xfrm>
            <a:off x="8681545" y="3226676"/>
            <a:ext cx="9196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B0F0"/>
                </a:solidFill>
              </a:rPr>
              <a:t>inflow</a:t>
            </a:r>
            <a:endParaRPr kumimoji="1" lang="zh-CN" altLang="en-US" b="1" dirty="0">
              <a:solidFill>
                <a:srgbClr val="00B0F0"/>
              </a:solidFill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136BBEF-6892-E346-A5BC-1A8361A9801C}"/>
              </a:ext>
            </a:extLst>
          </p:cNvPr>
          <p:cNvCxnSpPr/>
          <p:nvPr/>
        </p:nvCxnSpPr>
        <p:spPr>
          <a:xfrm flipH="1">
            <a:off x="9984830" y="3026314"/>
            <a:ext cx="472965" cy="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9BEFB-0D6A-004A-995A-9AD042C2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E89CF78-C9C8-FD43-AE0D-57B9543F3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33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D92624-ED4E-BC43-8DE9-202BE5DF9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CN" dirty="0"/>
          </a:p>
          <a:p>
            <a:r>
              <a:rPr kumimoji="1" lang="en-US" altLang="zh-CN" dirty="0"/>
              <a:t>The generation of looptop HXR source is a result of non-thermal electron trapping.</a:t>
            </a:r>
            <a:endParaRPr kumimoji="1" lang="zh-CN" altLang="en-US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The </a:t>
            </a:r>
            <a:r>
              <a:rPr kumimoji="1" lang="en-US" altLang="zh-CN" dirty="0" err="1"/>
              <a:t>footpoint</a:t>
            </a:r>
            <a:r>
              <a:rPr kumimoji="1" lang="en-US" altLang="zh-CN" dirty="0"/>
              <a:t> HXR sources move in the opposite direction during the flare. The motion of the </a:t>
            </a:r>
            <a:r>
              <a:rPr kumimoji="1" lang="en-US" altLang="zh-CN" dirty="0" err="1"/>
              <a:t>footpoint</a:t>
            </a:r>
            <a:r>
              <a:rPr kumimoji="1" lang="en-US" altLang="zh-CN" dirty="0"/>
              <a:t> HXR sources can be used to estimate the reconnection rate.</a:t>
            </a:r>
          </a:p>
          <a:p>
            <a:pPr marL="0" indent="0">
              <a:buNone/>
            </a:pPr>
            <a:endParaRPr kumimoji="1" lang="en-US" altLang="zh-CN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A1787FB-2A79-3C4A-B2BA-CCEA283E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/>
              <a:t>Conclusions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FB2695-321A-3B47-819A-F85E28C0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251A90-8643-8142-B781-8904547F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1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7FBFA-DD6B-3846-8587-03A2D496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Thank you for your attention!!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A1397A-B116-874C-AA5A-53A02BB9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26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223D4D-2EA8-5449-8371-550885B1C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/>
              <a:t>Introduction</a:t>
            </a:r>
            <a:endParaRPr kumimoji="1"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7C6034-D6A2-1243-9BA9-DBC1A68F7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3DE4DB-5628-6F4B-B51D-F0EB66D0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A9B0639-5099-7349-AC81-22C94F58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6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B1E32D2-8977-674B-9855-EF44D23BE9C8}"/>
              </a:ext>
            </a:extLst>
          </p:cNvPr>
          <p:cNvSpPr txBox="1"/>
          <p:nvPr/>
        </p:nvSpPr>
        <p:spPr>
          <a:xfrm>
            <a:off x="7575145" y="4114801"/>
            <a:ext cx="372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svs.gsfc.nasa.gov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cgi</a:t>
            </a:r>
            <a:r>
              <a:rPr kumimoji="1" lang="en-US" altLang="zh-CN" dirty="0"/>
              <a:t>-bin/</a:t>
            </a:r>
            <a:r>
              <a:rPr kumimoji="1" lang="en-US" altLang="zh-CN" dirty="0" err="1"/>
              <a:t>details.cgi?aid</a:t>
            </a:r>
            <a:r>
              <a:rPr kumimoji="1" lang="en-US" altLang="zh-CN" dirty="0"/>
              <a:t>=11043</a:t>
            </a:r>
            <a:endParaRPr kumimoji="1" lang="zh-CN" altLang="en-US" dirty="0"/>
          </a:p>
        </p:txBody>
      </p:sp>
      <p:pic>
        <p:nvPicPr>
          <p:cNvPr id="9" name="latest_1024_0131-MPEG4_1280X720_29.97">
            <a:hlinkClick r:id="" action="ppaction://media"/>
            <a:extLst>
              <a:ext uri="{FF2B5EF4-FFF2-40B4-BE49-F238E27FC236}">
                <a16:creationId xmlns:a16="http://schemas.microsoft.com/office/drawing/2014/main" id="{CE8356A4-150F-A849-BFE0-B61DDB633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685800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B8B163F-C958-B643-BF9C-9CA218B2738E}"/>
              </a:ext>
            </a:extLst>
          </p:cNvPr>
          <p:cNvSpPr txBox="1"/>
          <p:nvPr/>
        </p:nvSpPr>
        <p:spPr>
          <a:xfrm>
            <a:off x="7506586" y="2998381"/>
            <a:ext cx="347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SDO/AIA 131:  10 MK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6480FF-2D03-8144-ADD9-BE2403A16407}"/>
              </a:ext>
            </a:extLst>
          </p:cNvPr>
          <p:cNvSpPr txBox="1"/>
          <p:nvPr/>
        </p:nvSpPr>
        <p:spPr>
          <a:xfrm>
            <a:off x="7352413" y="1095153"/>
            <a:ext cx="465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Solar flare:</a:t>
            </a:r>
          </a:p>
          <a:p>
            <a:r>
              <a:rPr kumimoji="1" lang="en-US" altLang="zh-CN" dirty="0"/>
              <a:t>A large amount of energy (up to 10^32 erg) is released in a short time (several minutes)</a:t>
            </a:r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B0FBC7-19D0-3E48-A7FC-DA55437E98A9}"/>
              </a:ext>
            </a:extLst>
          </p:cNvPr>
          <p:cNvSpPr/>
          <p:nvPr/>
        </p:nvSpPr>
        <p:spPr>
          <a:xfrm>
            <a:off x="1711843" y="3729774"/>
            <a:ext cx="3359888" cy="157587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4A7280-9979-1444-9A70-B5FF8EEC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5EB809-593D-E24B-B960-549D24FA3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3AEE1CF-4F88-CF4A-8A55-5D4BBA393577}"/>
              </a:ext>
            </a:extLst>
          </p:cNvPr>
          <p:cNvSpPr txBox="1"/>
          <p:nvPr/>
        </p:nvSpPr>
        <p:spPr>
          <a:xfrm>
            <a:off x="576000" y="189003"/>
            <a:ext cx="287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From Shibata (1995)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6D66A2-C057-0F42-81DE-6D47C3FA7A32}"/>
              </a:ext>
            </a:extLst>
          </p:cNvPr>
          <p:cNvSpPr txBox="1"/>
          <p:nvPr/>
        </p:nvSpPr>
        <p:spPr>
          <a:xfrm>
            <a:off x="1941689" y="3127022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SXR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30F30E-28BF-2840-8EC4-2DA9AEF0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17" y="604502"/>
            <a:ext cx="3828344" cy="541437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4F0509E-4B2E-F547-9352-BCBB3D1874F9}"/>
              </a:ext>
            </a:extLst>
          </p:cNvPr>
          <p:cNvSpPr txBox="1"/>
          <p:nvPr/>
        </p:nvSpPr>
        <p:spPr>
          <a:xfrm>
            <a:off x="5799509" y="604502"/>
            <a:ext cx="624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Standard flare model (CSHKP flare model)</a:t>
            </a:r>
            <a:endParaRPr kumimoji="1" lang="zh-CN" altLang="en-US" sz="2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4214FE4-DF39-AB4C-9132-7AC5172CC93B}"/>
              </a:ext>
            </a:extLst>
          </p:cNvPr>
          <p:cNvSpPr txBox="1"/>
          <p:nvPr/>
        </p:nvSpPr>
        <p:spPr>
          <a:xfrm>
            <a:off x="7118497" y="1590555"/>
            <a:ext cx="351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Magnetic reconnection</a:t>
            </a:r>
            <a:endParaRPr kumimoji="1"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下箭头 5">
            <a:extLst>
              <a:ext uri="{FF2B5EF4-FFF2-40B4-BE49-F238E27FC236}">
                <a16:creationId xmlns:a16="http://schemas.microsoft.com/office/drawing/2014/main" id="{B52DB932-5AF7-BD4D-B35C-425E7E97495C}"/>
              </a:ext>
            </a:extLst>
          </p:cNvPr>
          <p:cNvSpPr/>
          <p:nvPr/>
        </p:nvSpPr>
        <p:spPr>
          <a:xfrm>
            <a:off x="8367824" y="2519209"/>
            <a:ext cx="425302" cy="792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D6CCE16A-F19D-574E-8482-C5E155A48DE0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957689" y="1821388"/>
            <a:ext cx="4160808" cy="10751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9722D1F-5ACE-9246-BFE9-6AD98EF1F6ED}"/>
              </a:ext>
            </a:extLst>
          </p:cNvPr>
          <p:cNvSpPr txBox="1"/>
          <p:nvPr/>
        </p:nvSpPr>
        <p:spPr>
          <a:xfrm>
            <a:off x="6712738" y="3513241"/>
            <a:ext cx="355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7030A0"/>
                </a:solidFill>
              </a:rPr>
              <a:t>Hot and fast outflows</a:t>
            </a:r>
            <a:endParaRPr kumimoji="1" lang="zh-CN" altLang="en-US" sz="2400" b="1" dirty="0">
              <a:solidFill>
                <a:srgbClr val="7030A0"/>
              </a:solidFill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5BE6CA25-9FE6-3643-BEEF-27D627E34A71}"/>
              </a:ext>
            </a:extLst>
          </p:cNvPr>
          <p:cNvCxnSpPr>
            <a:cxnSpLocks/>
          </p:cNvCxnSpPr>
          <p:nvPr/>
        </p:nvCxnSpPr>
        <p:spPr>
          <a:xfrm flipH="1" flipV="1">
            <a:off x="2957690" y="2283054"/>
            <a:ext cx="3661079" cy="134264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1AB904F5-698C-D94D-9946-E8C4DA9B7C1C}"/>
              </a:ext>
            </a:extLst>
          </p:cNvPr>
          <p:cNvCxnSpPr>
            <a:cxnSpLocks/>
          </p:cNvCxnSpPr>
          <p:nvPr/>
        </p:nvCxnSpPr>
        <p:spPr>
          <a:xfrm flipH="1" flipV="1">
            <a:off x="2816578" y="3625704"/>
            <a:ext cx="3701180" cy="17872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EE027BB4-5A5E-FA4A-84A4-BB11A822DD11}"/>
              </a:ext>
            </a:extLst>
          </p:cNvPr>
          <p:cNvSpPr txBox="1"/>
          <p:nvPr/>
        </p:nvSpPr>
        <p:spPr>
          <a:xfrm>
            <a:off x="6858000" y="5082363"/>
            <a:ext cx="356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Hot coronal loop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2A6C47A9-0363-AF47-A5F6-6BEBD71067C2}"/>
              </a:ext>
            </a:extLst>
          </p:cNvPr>
          <p:cNvCxnSpPr>
            <a:cxnSpLocks/>
          </p:cNvCxnSpPr>
          <p:nvPr/>
        </p:nvCxnSpPr>
        <p:spPr>
          <a:xfrm flipH="1" flipV="1">
            <a:off x="3572541" y="4992766"/>
            <a:ext cx="3140197" cy="3204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E0DE8B8-9059-304C-BD9C-87314DE3A3D9}"/>
              </a:ext>
            </a:extLst>
          </p:cNvPr>
          <p:cNvSpPr txBox="1"/>
          <p:nvPr/>
        </p:nvSpPr>
        <p:spPr>
          <a:xfrm>
            <a:off x="7857460" y="4412512"/>
            <a:ext cx="111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and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2849861-BDA9-E847-A34E-7ECADA89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0390E9-DADB-E648-A350-ACC327600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6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phys2675-s5">
            <a:hlinkClick r:id="" action="ppaction://media"/>
            <a:extLst>
              <a:ext uri="{FF2B5EF4-FFF2-40B4-BE49-F238E27FC236}">
                <a16:creationId xmlns:a16="http://schemas.microsoft.com/office/drawing/2014/main" id="{312544F6-49EF-F949-8117-F5D672B69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4875581" cy="48755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F6EFF9B-DA82-1F4C-8D9C-9A3CBCFAACAB}"/>
              </a:ext>
            </a:extLst>
          </p:cNvPr>
          <p:cNvSpPr txBox="1"/>
          <p:nvPr/>
        </p:nvSpPr>
        <p:spPr>
          <a:xfrm>
            <a:off x="6957236" y="1552404"/>
            <a:ext cx="3880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HXR (&gt;10 </a:t>
            </a:r>
            <a:r>
              <a:rPr kumimoji="1" lang="en-US" altLang="zh-CN" dirty="0" err="1"/>
              <a:t>keV</a:t>
            </a:r>
            <a:r>
              <a:rPr kumimoji="1" lang="en-US" altLang="zh-CN" dirty="0"/>
              <a:t>) emission mechanism: Non-thermal electrons collide with ions/electrons in solar atmosphere (bremsstrahlung)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A3133B-61CC-F04C-86F2-A8420F609090}"/>
              </a:ext>
            </a:extLst>
          </p:cNvPr>
          <p:cNvSpPr txBox="1"/>
          <p:nvPr/>
        </p:nvSpPr>
        <p:spPr>
          <a:xfrm>
            <a:off x="6694966" y="382772"/>
            <a:ext cx="473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Hard X-ray (HXR) and high energy electrons</a:t>
            </a:r>
            <a:endParaRPr kumimoji="1" lang="zh-CN" altLang="en-US" sz="24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8A8F87-513A-3743-B2A0-3CEE6C2528A2}"/>
              </a:ext>
            </a:extLst>
          </p:cNvPr>
          <p:cNvSpPr txBox="1"/>
          <p:nvPr/>
        </p:nvSpPr>
        <p:spPr>
          <a:xfrm>
            <a:off x="576000" y="5222800"/>
            <a:ext cx="4079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HXR sources:</a:t>
            </a:r>
          </a:p>
          <a:p>
            <a:r>
              <a:rPr kumimoji="1" lang="en-US" altLang="zh-CN" dirty="0" err="1"/>
              <a:t>Footpoint</a:t>
            </a:r>
            <a:r>
              <a:rPr kumimoji="1" lang="en-US" altLang="zh-CN" dirty="0"/>
              <a:t> sources and looptop source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4E40965-0A0E-6342-A02E-1DD00C67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5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4E47BE-6F46-AC41-AB68-696E852D5A2C}"/>
              </a:ext>
            </a:extLst>
          </p:cNvPr>
          <p:cNvSpPr txBox="1"/>
          <p:nvPr/>
        </p:nvSpPr>
        <p:spPr>
          <a:xfrm>
            <a:off x="3002822" y="4991967"/>
            <a:ext cx="236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From Su et al. (2013)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CBEF11-EE75-504D-9541-DF2CCCD4A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156" y="3091368"/>
            <a:ext cx="3308477" cy="28962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F39DF1-26EA-9A43-A01E-D7EE81B65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197" y="5890982"/>
            <a:ext cx="992669" cy="2732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1883A06-4A96-6045-BCBC-1C9048B5A7AF}"/>
              </a:ext>
            </a:extLst>
          </p:cNvPr>
          <p:cNvSpPr txBox="1"/>
          <p:nvPr/>
        </p:nvSpPr>
        <p:spPr>
          <a:xfrm>
            <a:off x="9324753" y="3646967"/>
            <a:ext cx="242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X-ray spectrum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BDBE04-3695-7446-A077-AA3A75441861}"/>
              </a:ext>
            </a:extLst>
          </p:cNvPr>
          <p:cNvSpPr txBox="1"/>
          <p:nvPr/>
        </p:nvSpPr>
        <p:spPr>
          <a:xfrm>
            <a:off x="9324753" y="4539487"/>
            <a:ext cx="286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From </a:t>
            </a:r>
            <a:r>
              <a:rPr kumimoji="1" lang="en-US" altLang="zh-CN" dirty="0" err="1"/>
              <a:t>Veronig</a:t>
            </a:r>
            <a:r>
              <a:rPr kumimoji="1" lang="en-US" altLang="zh-CN" dirty="0"/>
              <a:t> et al. (2010)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8543E54-D5DD-7444-AF6D-B7DC365FD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1377A9-CE9D-1747-B28B-48578B3D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0">
            <a:off x="1667996" y="2164117"/>
            <a:ext cx="4609173" cy="359740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4FDAB3-2465-FD42-90C3-86830A62FAEB}"/>
              </a:ext>
            </a:extLst>
          </p:cNvPr>
          <p:cNvSpPr/>
          <p:nvPr/>
        </p:nvSpPr>
        <p:spPr>
          <a:xfrm>
            <a:off x="438472" y="2576988"/>
            <a:ext cx="2162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/>
              <a:t>Fig from </a:t>
            </a:r>
            <a:r>
              <a:rPr kumimoji="1" lang="en-US" altLang="zh-CN" dirty="0" err="1"/>
              <a:t>Kontar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(2017)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B6B2C6D-5E8F-E643-BC7F-6B8A3AA39E81}"/>
              </a:ext>
            </a:extLst>
          </p:cNvPr>
          <p:cNvSpPr txBox="1"/>
          <p:nvPr/>
        </p:nvSpPr>
        <p:spPr>
          <a:xfrm>
            <a:off x="2424223" y="383391"/>
            <a:ext cx="259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Looptop HXR source: Non-thermal electrons are produced near the looptop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A19C0C-DFCE-DC4A-8BE2-D65C78B9DBF2}"/>
              </a:ext>
            </a:extLst>
          </p:cNvPr>
          <p:cNvSpPr txBox="1"/>
          <p:nvPr/>
        </p:nvSpPr>
        <p:spPr>
          <a:xfrm>
            <a:off x="171390" y="4825005"/>
            <a:ext cx="259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Footpoint</a:t>
            </a:r>
            <a:r>
              <a:rPr kumimoji="1" lang="en-US" altLang="zh-CN" dirty="0"/>
              <a:t> HXR sources:</a:t>
            </a:r>
          </a:p>
          <a:p>
            <a:r>
              <a:rPr kumimoji="1" lang="en-US" altLang="zh-CN" dirty="0"/>
              <a:t>The electrons move to </a:t>
            </a:r>
            <a:r>
              <a:rPr kumimoji="1" lang="en-US" altLang="zh-CN" dirty="0" err="1"/>
              <a:t>footpoints</a:t>
            </a:r>
            <a:r>
              <a:rPr kumimoji="1" lang="en-US" altLang="zh-CN" dirty="0"/>
              <a:t> along field lines 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66B80E-3381-AA46-81A7-FD926EDDA358}"/>
              </a:ext>
            </a:extLst>
          </p:cNvPr>
          <p:cNvSpPr txBox="1"/>
          <p:nvPr/>
        </p:nvSpPr>
        <p:spPr>
          <a:xfrm>
            <a:off x="6671757" y="3223319"/>
            <a:ext cx="578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Why the Looptop source is comparable to the </a:t>
            </a:r>
            <a:r>
              <a:rPr kumimoji="1" lang="en-US" altLang="zh-CN" b="1" dirty="0" err="1">
                <a:solidFill>
                  <a:srgbClr val="FF0000"/>
                </a:solidFill>
              </a:rPr>
              <a:t>footpoint</a:t>
            </a:r>
            <a:r>
              <a:rPr kumimoji="1" lang="en-US" altLang="zh-CN" b="1" dirty="0">
                <a:solidFill>
                  <a:srgbClr val="FF0000"/>
                </a:solidFill>
              </a:rPr>
              <a:t> sources?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7B7048-EAF1-9E46-AAF9-DA10D66A3350}"/>
              </a:ext>
            </a:extLst>
          </p:cNvPr>
          <p:cNvSpPr txBox="1"/>
          <p:nvPr/>
        </p:nvSpPr>
        <p:spPr>
          <a:xfrm>
            <a:off x="6395656" y="887654"/>
            <a:ext cx="528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Bremsstrahlung efficiency  ~ </a:t>
            </a:r>
          </a:p>
          <a:p>
            <a:r>
              <a:rPr kumimoji="1" lang="en-US" altLang="zh-CN" sz="2000" dirty="0"/>
              <a:t>plasma density  x  non-thermal electron flux</a:t>
            </a:r>
            <a:endParaRPr kumimoji="1"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F22B15F-08B8-364F-809B-3880083FDDAD}"/>
              </a:ext>
            </a:extLst>
          </p:cNvPr>
          <p:cNvSpPr txBox="1"/>
          <p:nvPr/>
        </p:nvSpPr>
        <p:spPr>
          <a:xfrm>
            <a:off x="6602819" y="2159820"/>
            <a:ext cx="479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Footpoint</a:t>
            </a:r>
            <a:r>
              <a:rPr kumimoji="1" lang="en-US" altLang="zh-CN" dirty="0"/>
              <a:t> density &gt;&gt; looptop density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022C9E-B4F8-1C41-80B1-D3274487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6446244-A44D-0841-AF26-40EAE69F519D}"/>
              </a:ext>
            </a:extLst>
          </p:cNvPr>
          <p:cNvSpPr txBox="1"/>
          <p:nvPr/>
        </p:nvSpPr>
        <p:spPr>
          <a:xfrm>
            <a:off x="6824606" y="4389621"/>
            <a:ext cx="4716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Looptop is thick target for fast electrons? (</a:t>
            </a:r>
            <a:r>
              <a:rPr kumimoji="1" lang="en-US" altLang="zh-CN" dirty="0" err="1"/>
              <a:t>Krucker</a:t>
            </a:r>
            <a:r>
              <a:rPr kumimoji="1" lang="en-US" altLang="zh-CN" dirty="0"/>
              <a:t>, 2008)</a:t>
            </a:r>
          </a:p>
          <a:p>
            <a:r>
              <a:rPr kumimoji="1" lang="en-US" altLang="zh-CN" dirty="0"/>
              <a:t>HXR emission is released by super-hot plasmas up to and beyond 100 million K? (Cheung et al., 2018)</a:t>
            </a:r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132E0DF-A05C-3049-B0FB-4611086F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99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F546-2E68-D043-861F-44759262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/>
              <a:t>Method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93B42A-AE6C-9B44-A175-6ED0088C9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3AFE8B-65AE-6949-AC68-53636704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56EF15-5C46-314F-8A55-F6EF3B1D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3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90A86-66E3-C74A-8462-A03AEFEB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zh-CN" sz="3600" dirty="0"/>
              <a:t>Including the influence of non-thermal electron into  2.5D MHD simulation</a:t>
            </a:r>
            <a:endParaRPr kumimoji="1" lang="zh-CN" altLang="en-US" sz="3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3C8183-91E5-1D41-9DBE-466A81C3501E}"/>
              </a:ext>
            </a:extLst>
          </p:cNvPr>
          <p:cNvSpPr txBox="1"/>
          <p:nvPr/>
        </p:nvSpPr>
        <p:spPr>
          <a:xfrm>
            <a:off x="435936" y="1685685"/>
            <a:ext cx="54545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CN" dirty="0"/>
              <a:t>The reconnection process and the evolution of flare loop is simulated with MHD model.</a:t>
            </a:r>
          </a:p>
          <a:p>
            <a:pPr marL="342900" indent="-342900">
              <a:buAutoNum type="arabicPeriod"/>
            </a:pP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en-US" altLang="zh-CN" dirty="0"/>
              <a:t>Multiple magnetic field lines (~1000) in the MHD model are tracing during the simulation. </a:t>
            </a:r>
          </a:p>
          <a:p>
            <a:pPr marL="342900" indent="-342900">
              <a:buAutoNum type="arabicPeriod"/>
            </a:pP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en-US" altLang="zh-CN" dirty="0"/>
              <a:t>We assume that some non-thermal electrons are produced in the reconnection outflow region. </a:t>
            </a:r>
          </a:p>
          <a:p>
            <a:pPr marL="342900" indent="-342900">
              <a:buAutoNum type="arabicPeriod"/>
            </a:pP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en-US" altLang="zh-CN" dirty="0"/>
              <a:t>The behaviors that the fast electrons in the field lines are analyzed with an analytic model.</a:t>
            </a:r>
          </a:p>
          <a:p>
            <a:pPr marL="342900" indent="-342900">
              <a:buAutoNum type="arabicPeriod"/>
            </a:pP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en-US" altLang="zh-CN" dirty="0"/>
              <a:t>The MHD model get feedback from the non-thermal electron model.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64AB31-89D5-F746-A32E-828B105A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37" y="1422507"/>
            <a:ext cx="4731489" cy="45746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DF44C74-772E-EF47-B9B0-E01CC9BD3D00}"/>
              </a:ext>
            </a:extLst>
          </p:cNvPr>
          <p:cNvSpPr txBox="1"/>
          <p:nvPr/>
        </p:nvSpPr>
        <p:spPr>
          <a:xfrm>
            <a:off x="10185991" y="2448021"/>
            <a:ext cx="28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F0AD"/>
                </a:solidFill>
              </a:rPr>
              <a:t>Acceleration site</a:t>
            </a:r>
            <a:endParaRPr kumimoji="1" lang="zh-CN" altLang="en-US" b="1" dirty="0">
              <a:solidFill>
                <a:srgbClr val="00F0AD"/>
              </a:solidFill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8E19D935-CA28-C045-B455-F030425115E9}"/>
              </a:ext>
            </a:extLst>
          </p:cNvPr>
          <p:cNvCxnSpPr/>
          <p:nvPr/>
        </p:nvCxnSpPr>
        <p:spPr>
          <a:xfrm flipH="1">
            <a:off x="8910977" y="2632687"/>
            <a:ext cx="998567" cy="0"/>
          </a:xfrm>
          <a:prstGeom prst="straightConnector1">
            <a:avLst/>
          </a:prstGeom>
          <a:ln w="19050">
            <a:solidFill>
              <a:srgbClr val="00F0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D7C40F3-F9DD-CA45-A239-42A15F5B98AC}"/>
                  </a:ext>
                </a:extLst>
              </p:cNvPr>
              <p:cNvSpPr txBox="1"/>
              <p:nvPr/>
            </p:nvSpPr>
            <p:spPr>
              <a:xfrm>
                <a:off x="9725247" y="4717992"/>
                <a:ext cx="2466753" cy="120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1CEA"/>
                    </a:solidFill>
                  </a:rPr>
                  <a:t>Non-thermal electron deposition (for initial pitch angle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1CE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1CEA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1C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solidFill>
                      <a:srgbClr val="FF1CEA"/>
                    </a:solidFill>
                  </a:rPr>
                  <a:t>)</a:t>
                </a:r>
                <a:endParaRPr kumimoji="1" lang="zh-CN" altLang="en-US" b="1" dirty="0">
                  <a:solidFill>
                    <a:srgbClr val="FF1CEA"/>
                  </a:solidFill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D7C40F3-F9DD-CA45-A239-42A15F5B9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247" y="4717992"/>
                <a:ext cx="2466753" cy="1206549"/>
              </a:xfrm>
              <a:prstGeom prst="rect">
                <a:avLst/>
              </a:prstGeom>
              <a:blipFill>
                <a:blip r:embed="rId3"/>
                <a:stretch>
                  <a:fillRect l="-2051" t="-1042" b="-7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6AE3CED2-DC1A-C34A-8215-BAB1093131B9}"/>
              </a:ext>
            </a:extLst>
          </p:cNvPr>
          <p:cNvCxnSpPr>
            <a:cxnSpLocks/>
          </p:cNvCxnSpPr>
          <p:nvPr/>
        </p:nvCxnSpPr>
        <p:spPr>
          <a:xfrm flipH="1">
            <a:off x="9172354" y="5256003"/>
            <a:ext cx="552893" cy="150510"/>
          </a:xfrm>
          <a:prstGeom prst="straightConnector1">
            <a:avLst/>
          </a:prstGeom>
          <a:ln w="19050">
            <a:solidFill>
              <a:srgbClr val="FF1C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ED4E04-05A7-9A4D-9C65-5B6931F4F9D6}"/>
                  </a:ext>
                </a:extLst>
              </p:cNvPr>
              <p:cNvSpPr txBox="1"/>
              <p:nvPr/>
            </p:nvSpPr>
            <p:spPr>
              <a:xfrm>
                <a:off x="8910978" y="2856024"/>
                <a:ext cx="2683828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</a:rPr>
                  <a:t>Pitch angle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1" lang="zh-CN" altLang="en-US" b="1" dirty="0">
                  <a:solidFill>
                    <a:srgbClr val="00F0AD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ED4E04-05A7-9A4D-9C65-5B6931F4F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978" y="2856024"/>
                <a:ext cx="2683828" cy="375552"/>
              </a:xfrm>
              <a:prstGeom prst="rect">
                <a:avLst/>
              </a:prstGeom>
              <a:blipFill>
                <a:blip r:embed="rId4"/>
                <a:stretch>
                  <a:fillRect l="-1887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38F2BE9-731A-154C-AF9C-4381134E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8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EEED10-B83C-464B-9B8A-86EE900F5232}"/>
              </a:ext>
            </a:extLst>
          </p:cNvPr>
          <p:cNvSpPr txBox="1"/>
          <p:nvPr/>
        </p:nvSpPr>
        <p:spPr>
          <a:xfrm>
            <a:off x="3163186" y="5812485"/>
            <a:ext cx="560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Similar to what has been done in </a:t>
            </a:r>
            <a:r>
              <a:rPr lang="en-US" altLang="zh-CN" dirty="0">
                <a:solidFill>
                  <a:srgbClr val="FF0000"/>
                </a:solidFill>
              </a:rPr>
              <a:t>Bakke et al. (2018)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2D5B4BA-8202-914C-84FF-4AA1D8020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1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7FDF418-7ACC-3046-B362-EB70A53BDD93}"/>
              </a:ext>
            </a:extLst>
          </p:cNvPr>
          <p:cNvSpPr txBox="1"/>
          <p:nvPr/>
        </p:nvSpPr>
        <p:spPr>
          <a:xfrm>
            <a:off x="6071190" y="525094"/>
            <a:ext cx="475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MHD reconnection model</a:t>
            </a:r>
            <a:endParaRPr kumimoji="1" lang="zh-CN" altLang="en-US" sz="24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4F9AC7-878E-A443-B93B-384485C16C64}"/>
              </a:ext>
            </a:extLst>
          </p:cNvPr>
          <p:cNvSpPr txBox="1"/>
          <p:nvPr/>
        </p:nvSpPr>
        <p:spPr>
          <a:xfrm>
            <a:off x="4857007" y="1096089"/>
            <a:ext cx="70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We used the magnetic configuration in Yokoyama &amp; Shibata (2001).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821718-EB12-6543-B0C2-F7535050B73B}"/>
              </a:ext>
            </a:extLst>
          </p:cNvPr>
          <p:cNvSpPr txBox="1"/>
          <p:nvPr/>
        </p:nvSpPr>
        <p:spPr>
          <a:xfrm>
            <a:off x="4857007" y="1610054"/>
            <a:ext cx="639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Reconnection is triggered with anomalous resistivity.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ED7900-7114-5646-BE8A-73BF5EE79222}"/>
              </a:ext>
            </a:extLst>
          </p:cNvPr>
          <p:cNvSpPr txBox="1"/>
          <p:nvPr/>
        </p:nvSpPr>
        <p:spPr>
          <a:xfrm>
            <a:off x="4857007" y="2128025"/>
            <a:ext cx="6852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Thermal conduction, </a:t>
            </a:r>
            <a:r>
              <a:rPr kumimoji="1" lang="en-US" altLang="zh-CN" dirty="0">
                <a:solidFill>
                  <a:srgbClr val="00B0F0"/>
                </a:solidFill>
              </a:rPr>
              <a:t>VAL-C temperature profile, gravity, radiative cooling and heating due to non-thermal electron deposition </a:t>
            </a:r>
            <a:r>
              <a:rPr kumimoji="1" lang="en-US" altLang="zh-CN" dirty="0"/>
              <a:t>are included.</a:t>
            </a:r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DDA34E-B08C-FB49-89DE-23BB7686C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753" y="2817907"/>
            <a:ext cx="2551814" cy="12706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3595C8-6478-9F4A-B113-D83AB484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038" y="3196976"/>
            <a:ext cx="3276600" cy="457200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E58E398-1BA0-B54D-A912-CF5F03F5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39A31-B0DD-9D46-9061-3832EB9455D3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597A26-55A6-7846-B4B1-B27EB92C5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47" y="178088"/>
            <a:ext cx="3634493" cy="583979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371519E-C50D-B647-93F3-A545509CCC47}"/>
              </a:ext>
            </a:extLst>
          </p:cNvPr>
          <p:cNvSpPr/>
          <p:nvPr/>
        </p:nvSpPr>
        <p:spPr>
          <a:xfrm>
            <a:off x="2402958" y="3771198"/>
            <a:ext cx="307235" cy="1699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77AEFB-709C-0C43-8540-DCD804D9AABF}"/>
              </a:ext>
            </a:extLst>
          </p:cNvPr>
          <p:cNvSpPr/>
          <p:nvPr/>
        </p:nvSpPr>
        <p:spPr>
          <a:xfrm>
            <a:off x="2402957" y="798512"/>
            <a:ext cx="307235" cy="1699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AD72D7C-B94C-9C4E-B6F9-B3FBB50744A2}"/>
              </a:ext>
            </a:extLst>
          </p:cNvPr>
          <p:cNvSpPr/>
          <p:nvPr/>
        </p:nvSpPr>
        <p:spPr>
          <a:xfrm>
            <a:off x="4714504" y="391886"/>
            <a:ext cx="7221623" cy="3379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B46F9FE-35D7-0D46-A2C5-8B792996A8A7}"/>
              </a:ext>
            </a:extLst>
          </p:cNvPr>
          <p:cNvSpPr/>
          <p:nvPr/>
        </p:nvSpPr>
        <p:spPr>
          <a:xfrm>
            <a:off x="4714504" y="4088519"/>
            <a:ext cx="7221623" cy="1929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EA2C298-F6DE-CD4E-8506-24F6389D738D}"/>
              </a:ext>
            </a:extLst>
          </p:cNvPr>
          <p:cNvSpPr txBox="1"/>
          <p:nvPr/>
        </p:nvSpPr>
        <p:spPr>
          <a:xfrm>
            <a:off x="6020190" y="4230247"/>
            <a:ext cx="475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Analytic fast electron model</a:t>
            </a:r>
            <a:endParaRPr kumimoji="1"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603B1F-2DF6-6E40-9448-3CFB702E68E0}"/>
              </a:ext>
            </a:extLst>
          </p:cNvPr>
          <p:cNvSpPr txBox="1"/>
          <p:nvPr/>
        </p:nvSpPr>
        <p:spPr>
          <a:xfrm>
            <a:off x="5165766" y="4963886"/>
            <a:ext cx="623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Similar to the model in Emslie (1978) but the pitch angle is given by</a:t>
            </a:r>
            <a:endParaRPr kumimoji="1"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6DEC0F2-0158-A340-825B-806E2E907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920" y="5567278"/>
            <a:ext cx="3632200" cy="355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94638B6-B548-B74C-B5C2-E44A6508F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777" y="63117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3096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8243_PPTX_CORP_16x9_UK</Template>
  <TotalTime>10799</TotalTime>
  <Words>637</Words>
  <Application>Microsoft Macintosh PowerPoint</Application>
  <PresentationFormat>宽屏</PresentationFormat>
  <Paragraphs>99</Paragraphs>
  <Slides>17</Slides>
  <Notes>2</Notes>
  <HiddenSlides>1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等线</vt:lpstr>
      <vt:lpstr>黑体</vt:lpstr>
      <vt:lpstr>Arial</vt:lpstr>
      <vt:lpstr>Cambria Math</vt:lpstr>
      <vt:lpstr>KU Leuven</vt:lpstr>
      <vt:lpstr>KU Leuven Sedes</vt:lpstr>
      <vt:lpstr>MHD simulation of solar flare by applying analytical energetic fast electron model </vt:lpstr>
      <vt:lpstr>Introduction</vt:lpstr>
      <vt:lpstr>PowerPoint 演示文稿</vt:lpstr>
      <vt:lpstr>PowerPoint 演示文稿</vt:lpstr>
      <vt:lpstr>PowerPoint 演示文稿</vt:lpstr>
      <vt:lpstr>PowerPoint 演示文稿</vt:lpstr>
      <vt:lpstr>Method</vt:lpstr>
      <vt:lpstr>Including the influence of non-thermal electron into  2.5D MHD simulation</vt:lpstr>
      <vt:lpstr>PowerPoint 演示文稿</vt:lpstr>
      <vt:lpstr>Results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Conclusions</vt:lpstr>
      <vt:lpstr>Thank you for your attention!!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fully self-consistent model for solar flares </dc:title>
  <dc:creator>文治 阮</dc:creator>
  <cp:lastModifiedBy>文治 阮</cp:lastModifiedBy>
  <cp:revision>271</cp:revision>
  <dcterms:created xsi:type="dcterms:W3CDTF">2020-02-07T09:42:52Z</dcterms:created>
  <dcterms:modified xsi:type="dcterms:W3CDTF">2020-05-06T19:37:37Z</dcterms:modified>
</cp:coreProperties>
</file>