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74" r:id="rId2"/>
    <p:sldId id="286" r:id="rId3"/>
    <p:sldId id="281" r:id="rId4"/>
    <p:sldId id="288" r:id="rId5"/>
    <p:sldId id="289" r:id="rId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490"/>
    <p:restoredTop sz="94788"/>
  </p:normalViewPr>
  <p:slideViewPr>
    <p:cSldViewPr snapToGrid="0" snapToObjects="1">
      <p:cViewPr varScale="1">
        <p:scale>
          <a:sx n="88" d="100"/>
          <a:sy n="88" d="100"/>
        </p:scale>
        <p:origin x="125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757077-5DB9-6449-9394-86D56A38782D}" type="datetimeFigureOut">
              <a:rPr lang="it-IT" smtClean="0"/>
              <a:t>01/05/20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C91AD8-258E-4C45-A281-5D3B8CC17D1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1417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C91AD8-258E-4C45-A281-5D3B8CC17D1A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55547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C91AD8-258E-4C45-A281-5D3B8CC17D1A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1026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480C0A2-0016-9A43-AF58-35204E43A4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8D3FAC4B-198B-774E-B627-7572F8D3B1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4B8E276-CF92-5449-8C61-9A0E564AD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B2E9-EBC8-F34A-9F93-592774CDAFF7}" type="datetimeFigureOut">
              <a:rPr lang="it-IT" smtClean="0"/>
              <a:t>01/05/20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63C7F10-CE17-4341-8F00-390FFC304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F24ADDA-0CFF-244E-88A9-BEA07F26C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B4EA5-7991-4D4B-85A2-1EA550940ED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7086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0F5549B-2175-5242-92AD-4FA20FE46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C3A3C15-418F-8C49-990D-24F234B3E1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B61DDF9-1895-6A42-AAB7-97E45AC0F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B2E9-EBC8-F34A-9F93-592774CDAFF7}" type="datetimeFigureOut">
              <a:rPr lang="it-IT" smtClean="0"/>
              <a:t>01/05/20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01EC38B-18A6-7F49-9D41-6479D18C3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1757EA7-5077-004B-9B3E-316CF62F4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B4EA5-7991-4D4B-85A2-1EA550940ED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9529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5DABD7AE-5B9B-B048-AEA7-23EAC91E2B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6F44540-4E96-5C41-89F3-0755A9DF96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E503008-D79A-F947-B127-4BD8713380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B2E9-EBC8-F34A-9F93-592774CDAFF7}" type="datetimeFigureOut">
              <a:rPr lang="it-IT" smtClean="0"/>
              <a:t>01/05/20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3EBDDC9-4417-1D4B-A7E2-932CD686E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01259D8-BF37-C245-97F5-463A5D619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B4EA5-7991-4D4B-85A2-1EA550940ED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39390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74732E1-3C51-144F-90A3-1BD9D2B79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7CB8D97-0505-A346-B5CA-C8F8DD2921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B098E69-4F3A-3D48-8CB9-3AF07FADC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B2E9-EBC8-F34A-9F93-592774CDAFF7}" type="datetimeFigureOut">
              <a:rPr lang="it-IT" smtClean="0"/>
              <a:t>01/05/20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BB08A1-09E9-9F40-B657-7F0EF7C5A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0C53346-06F0-8344-AFB0-03D27C938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B4EA5-7991-4D4B-85A2-1EA550940ED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0125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67264DD-40BA-B344-A39E-5C6A1ACAC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F610066-1A8D-544B-B1AF-8D3298728B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A58B282-13D9-2F4D-A88E-2A33D7B82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B2E9-EBC8-F34A-9F93-592774CDAFF7}" type="datetimeFigureOut">
              <a:rPr lang="it-IT" smtClean="0"/>
              <a:t>01/05/20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D558806-2DD4-DF4B-9E1A-F3161514E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A4234F4-0EC4-EB4E-AFCF-F4416DC0A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B4EA5-7991-4D4B-85A2-1EA550940ED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1191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0FCE5F7-E8DA-8B42-B29D-4560B89F2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B6100AE-AB59-264A-9A87-DC8D4E28F9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FA364C8-D3A9-894E-9BC5-2D1B444A78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2FF9D25-D6CB-3B40-931F-78E1B1C0DA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B2E9-EBC8-F34A-9F93-592774CDAFF7}" type="datetimeFigureOut">
              <a:rPr lang="it-IT" smtClean="0"/>
              <a:t>01/05/20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20E8C14-CD31-0C49-B2D1-F87A2564F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D30D2D5-6E26-8247-9251-75802E7D5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B4EA5-7991-4D4B-85A2-1EA550940ED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8926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B2B45BC-15AF-C845-9255-B30C1B4C9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B2DA1D8-D9E4-A643-84C6-F81212270D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2007BF0-476D-DF45-BB30-2DE228A549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2D5B7EC1-FEC5-D246-9442-AF385E062E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60869E11-A6A9-9448-A330-006F01E36E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D4EE298C-1704-9C4A-90A3-7B3120C37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B2E9-EBC8-F34A-9F93-592774CDAFF7}" type="datetimeFigureOut">
              <a:rPr lang="it-IT" smtClean="0"/>
              <a:t>01/05/20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3051188B-295F-F844-B953-0C7210AE2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3A395FFC-2651-F241-819F-649D7F7DA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B4EA5-7991-4D4B-85A2-1EA550940ED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5800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BD8A3F3-2603-CF4B-806D-807454E677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576F7F2E-0487-2E4A-8B02-047E785A9E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B2E9-EBC8-F34A-9F93-592774CDAFF7}" type="datetimeFigureOut">
              <a:rPr lang="it-IT" smtClean="0"/>
              <a:t>01/05/20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D2FEB6C-A36C-8245-9643-A08FBA4C6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562AF53-DA3A-C94B-A949-8D0B90CFE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B4EA5-7991-4D4B-85A2-1EA550940ED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40559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BCA30E2D-463B-4945-96C5-D91C237F4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B2E9-EBC8-F34A-9F93-592774CDAFF7}" type="datetimeFigureOut">
              <a:rPr lang="it-IT" smtClean="0"/>
              <a:t>01/05/20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014B4D7-26A7-A241-9FB7-DD3EF5F53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7549BC5-BF8B-3F40-9B6B-4977704D2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B4EA5-7991-4D4B-85A2-1EA550940ED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27723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6ADD809-F1F8-1B47-BA1C-DFDA38532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FFF68EA-FA75-D848-91DE-8002B731AC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F6416C8-7FF5-FE42-A07A-0C77E88F11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A7DE729-D78E-834F-9E69-0006566C1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B2E9-EBC8-F34A-9F93-592774CDAFF7}" type="datetimeFigureOut">
              <a:rPr lang="it-IT" smtClean="0"/>
              <a:t>01/05/20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C485233-C59B-794E-AF5A-497947D26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54B7AE5-9754-4344-9597-B7DBF0A6C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B4EA5-7991-4D4B-85A2-1EA550940ED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88834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2B687A6-83BF-5E48-9143-26A7B6C7B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8810D626-A057-0343-AA2E-B9A174FAFC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ABBF8D0-379A-9940-A2BC-6ADEB97405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1B6AF2D-54EA-C54A-BD38-1F61D201B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B2E9-EBC8-F34A-9F93-592774CDAFF7}" type="datetimeFigureOut">
              <a:rPr lang="it-IT" smtClean="0"/>
              <a:t>01/05/20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164BBD5-4893-0C4A-A197-B4F0455EF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57F0F40-CC0C-4244-A0A0-9A815781B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B4EA5-7991-4D4B-85A2-1EA550940ED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6273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89C90CC2-D636-D043-A043-50A2C6BDB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9AD0A67-6276-1345-BD37-91DACFD8FF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F8C9E2F-7DB1-D148-B646-A727EEC31A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1B2E9-EBC8-F34A-9F93-592774CDAFF7}" type="datetimeFigureOut">
              <a:rPr lang="it-IT" smtClean="0"/>
              <a:t>01/05/20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792B50B-DE5C-AB49-9E09-548B564517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C806476-BAC2-9E48-97C6-40FBEDBFE4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EB4EA5-7991-4D4B-85A2-1EA550940ED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94867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tiff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2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tiff"/><Relationship Id="rId4" Type="http://schemas.openxmlformats.org/officeDocument/2006/relationships/image" Target="../media/image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17C28FFE-E766-BC46-9AC4-71A95AA2A199}"/>
              </a:ext>
            </a:extLst>
          </p:cNvPr>
          <p:cNvSpPr txBox="1"/>
          <p:nvPr/>
        </p:nvSpPr>
        <p:spPr>
          <a:xfrm>
            <a:off x="815414" y="1744388"/>
            <a:ext cx="105611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hangingPunct="0"/>
            <a:r>
              <a:rPr lang="en-GB" sz="2800" b="1" dirty="0"/>
              <a:t>Unravelling rift development: a key study from the Northern Volcanic Zone of Iceland</a:t>
            </a:r>
            <a:endParaRPr lang="it-IT" sz="2800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46FF4090-A341-664F-A590-576AE5586B19}"/>
              </a:ext>
            </a:extLst>
          </p:cNvPr>
          <p:cNvSpPr/>
          <p:nvPr/>
        </p:nvSpPr>
        <p:spPr>
          <a:xfrm>
            <a:off x="980749" y="3107497"/>
            <a:ext cx="1092087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/>
            <a:r>
              <a:rPr lang="en-GB" dirty="0"/>
              <a:t> </a:t>
            </a:r>
            <a:r>
              <a:rPr lang="it-IT" i="1" dirty="0"/>
              <a:t>Russo E.</a:t>
            </a:r>
            <a:r>
              <a:rPr lang="it-IT" i="1" baseline="30000" dirty="0"/>
              <a:t>1,2*</a:t>
            </a:r>
            <a:r>
              <a:rPr lang="it-IT" sz="2000" dirty="0">
                <a:effectLst/>
              </a:rPr>
              <a:t>, </a:t>
            </a:r>
            <a:r>
              <a:rPr lang="it-IT" i="1" dirty="0" err="1"/>
              <a:t>Tibaldi</a:t>
            </a:r>
            <a:r>
              <a:rPr lang="it-IT" i="1" dirty="0"/>
              <a:t> A.</a:t>
            </a:r>
            <a:r>
              <a:rPr lang="it-IT" i="1" baseline="30000" dirty="0"/>
              <a:t>1,2</a:t>
            </a:r>
            <a:r>
              <a:rPr lang="it-IT" i="1" dirty="0"/>
              <a:t>, </a:t>
            </a:r>
            <a:r>
              <a:rPr lang="it-IT" i="1" dirty="0" err="1"/>
              <a:t>Bonali</a:t>
            </a:r>
            <a:r>
              <a:rPr lang="it-IT" i="1" dirty="0"/>
              <a:t> F.L.</a:t>
            </a:r>
            <a:r>
              <a:rPr lang="it-IT" i="1" baseline="30000" dirty="0"/>
              <a:t>1,2</a:t>
            </a:r>
            <a:r>
              <a:rPr lang="it-IT" i="1" dirty="0"/>
              <a:t>, </a:t>
            </a:r>
            <a:r>
              <a:rPr lang="it-IT" i="1" dirty="0" err="1"/>
              <a:t>Pasquaré</a:t>
            </a:r>
            <a:r>
              <a:rPr lang="it-IT" i="1" dirty="0"/>
              <a:t> Mariotto F.</a:t>
            </a:r>
            <a:r>
              <a:rPr lang="it-IT" i="1" baseline="30000" dirty="0"/>
              <a:t>3</a:t>
            </a:r>
            <a:r>
              <a:rPr lang="it-IT" i="1" dirty="0"/>
              <a:t>, </a:t>
            </a:r>
            <a:r>
              <a:rPr lang="it-IT" i="1" dirty="0" err="1"/>
              <a:t>Einarsson</a:t>
            </a:r>
            <a:r>
              <a:rPr lang="it-IT" i="1" dirty="0"/>
              <a:t> P.</a:t>
            </a:r>
            <a:r>
              <a:rPr lang="it-IT" i="1" baseline="30000" dirty="0"/>
              <a:t>4</a:t>
            </a:r>
            <a:r>
              <a:rPr lang="it-IT" i="1" dirty="0"/>
              <a:t>, </a:t>
            </a:r>
            <a:r>
              <a:rPr lang="it-IT" i="1" dirty="0" err="1"/>
              <a:t>Hjartadottir</a:t>
            </a:r>
            <a:r>
              <a:rPr lang="it-IT" i="1" dirty="0"/>
              <a:t> A.R.</a:t>
            </a:r>
            <a:r>
              <a:rPr lang="it-IT" i="1" baseline="30000" dirty="0"/>
              <a:t>4</a:t>
            </a:r>
            <a:r>
              <a:rPr lang="it-IT" i="1" dirty="0"/>
              <a:t>, Corti N.</a:t>
            </a:r>
            <a:r>
              <a:rPr lang="it-IT" i="1" baseline="30000" dirty="0"/>
              <a:t>1</a:t>
            </a:r>
            <a:endParaRPr lang="it-IT" sz="2000" dirty="0">
              <a:effectLst/>
            </a:endParaRPr>
          </a:p>
          <a:p>
            <a:r>
              <a:rPr lang="it-IT" sz="2000" dirty="0">
                <a:effectLst/>
              </a:rPr>
              <a:t> </a:t>
            </a:r>
          </a:p>
          <a:p>
            <a:r>
              <a:rPr lang="en-GB" i="1" baseline="30000" dirty="0"/>
              <a:t>1</a:t>
            </a:r>
            <a:r>
              <a:rPr lang="en-GB" i="1" dirty="0"/>
              <a:t> Department of Earth and Environmental Sciences, University of Milan-Bicocca, Milan, Italy</a:t>
            </a:r>
            <a:endParaRPr lang="it-IT" sz="2000" dirty="0">
              <a:effectLst/>
            </a:endParaRPr>
          </a:p>
          <a:p>
            <a:r>
              <a:rPr lang="en-US" i="1" baseline="30000" dirty="0"/>
              <a:t>2 </a:t>
            </a:r>
            <a:r>
              <a:rPr lang="en-GB" i="1" dirty="0"/>
              <a:t>CRUST- Interuniversity </a:t>
            </a:r>
            <a:r>
              <a:rPr lang="en-GB" i="1" dirty="0" err="1"/>
              <a:t>Center</a:t>
            </a:r>
            <a:r>
              <a:rPr lang="en-GB" i="1" dirty="0"/>
              <a:t> for 3D </a:t>
            </a:r>
            <a:r>
              <a:rPr lang="en-GB" i="1" dirty="0" err="1"/>
              <a:t>Seismotectonics</a:t>
            </a:r>
            <a:r>
              <a:rPr lang="en-GB" i="1" dirty="0"/>
              <a:t> with Territorial Applications, Italy</a:t>
            </a:r>
            <a:endParaRPr lang="it-IT" sz="2000" dirty="0">
              <a:effectLst/>
            </a:endParaRPr>
          </a:p>
          <a:p>
            <a:r>
              <a:rPr lang="en-GB" i="1" baseline="30000" dirty="0"/>
              <a:t>3</a:t>
            </a:r>
            <a:r>
              <a:rPr lang="en-GB" i="1" dirty="0"/>
              <a:t> Department of Human and Innovation Sciences, </a:t>
            </a:r>
            <a:r>
              <a:rPr lang="en-GB" i="1" dirty="0" err="1"/>
              <a:t>Insubria</a:t>
            </a:r>
            <a:r>
              <a:rPr lang="en-GB" i="1" dirty="0"/>
              <a:t> University, Varese, Italy</a:t>
            </a:r>
            <a:endParaRPr lang="it-IT" sz="2000" dirty="0">
              <a:effectLst/>
            </a:endParaRPr>
          </a:p>
          <a:p>
            <a:pPr hangingPunct="0"/>
            <a:r>
              <a:rPr lang="en-GB" i="1" baseline="30000" dirty="0"/>
              <a:t>4</a:t>
            </a:r>
            <a:r>
              <a:rPr lang="en-GB" i="1" dirty="0"/>
              <a:t> Nordic Volcanological </a:t>
            </a:r>
            <a:r>
              <a:rPr lang="en-GB" i="1" dirty="0" err="1"/>
              <a:t>Center</a:t>
            </a:r>
            <a:r>
              <a:rPr lang="en-GB" i="1" dirty="0"/>
              <a:t>, Institute of Earth Sciences, University of Iceland, </a:t>
            </a:r>
            <a:r>
              <a:rPr lang="en-GB" i="1" dirty="0" err="1"/>
              <a:t>Reykjavík</a:t>
            </a:r>
            <a:r>
              <a:rPr lang="en-GB" i="1" dirty="0"/>
              <a:t>, Iceland</a:t>
            </a:r>
            <a:endParaRPr lang="it-IT" dirty="0"/>
          </a:p>
        </p:txBody>
      </p:sp>
      <p:pic>
        <p:nvPicPr>
          <p:cNvPr id="6" name="Picture 11" descr="logo-bicocca-verde">
            <a:extLst>
              <a:ext uri="{FF2B5EF4-FFF2-40B4-BE49-F238E27FC236}">
                <a16:creationId xmlns:a16="http://schemas.microsoft.com/office/drawing/2014/main" id="{9990F48B-1E0D-704F-99BB-AC76206A63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5226" y="5440755"/>
            <a:ext cx="907215" cy="97286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3B921AED-B2A4-4C48-BA1A-5EA9C95D0D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75" y="5445224"/>
            <a:ext cx="982435" cy="968400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5FAFF2D8-50AA-7E46-826D-156B18556D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97"/>
            <a:ext cx="3215680" cy="916584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E1498FCC-DDE4-0440-8694-D6DFB7243710}"/>
              </a:ext>
            </a:extLst>
          </p:cNvPr>
          <p:cNvSpPr txBox="1"/>
          <p:nvPr/>
        </p:nvSpPr>
        <p:spPr>
          <a:xfrm>
            <a:off x="3695736" y="341177"/>
            <a:ext cx="7680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hangingPunct="0"/>
            <a:r>
              <a:rPr lang="it-IT" i="1" dirty="0"/>
              <a:t>Session GMPV9.5 – </a:t>
            </a:r>
            <a:r>
              <a:rPr lang="it-IT" i="1" dirty="0" err="1"/>
              <a:t>Volcanic</a:t>
            </a:r>
            <a:r>
              <a:rPr lang="it-IT" i="1" dirty="0"/>
              <a:t> </a:t>
            </a:r>
            <a:r>
              <a:rPr lang="it-IT" i="1" dirty="0" err="1"/>
              <a:t>processes</a:t>
            </a:r>
            <a:r>
              <a:rPr lang="it-IT" i="1" dirty="0"/>
              <a:t>: </a:t>
            </a:r>
            <a:r>
              <a:rPr lang="it-IT" i="1" dirty="0" err="1"/>
              <a:t>tectonics</a:t>
            </a:r>
            <a:r>
              <a:rPr lang="it-IT" i="1" dirty="0"/>
              <a:t>, </a:t>
            </a:r>
            <a:r>
              <a:rPr lang="it-IT" i="1" dirty="0" err="1"/>
              <a:t>deformation</a:t>
            </a:r>
            <a:r>
              <a:rPr lang="it-IT" i="1" dirty="0"/>
              <a:t>, </a:t>
            </a:r>
            <a:r>
              <a:rPr lang="it-IT" i="1" dirty="0" err="1"/>
              <a:t>geodesy</a:t>
            </a:r>
            <a:r>
              <a:rPr lang="it-IT" i="1" dirty="0"/>
              <a:t>, </a:t>
            </a:r>
            <a:r>
              <a:rPr lang="it-IT" i="1" dirty="0" err="1"/>
              <a:t>unrest</a:t>
            </a:r>
            <a:endParaRPr lang="it-IT" sz="1867" i="1" dirty="0"/>
          </a:p>
        </p:txBody>
      </p:sp>
      <p:cxnSp>
        <p:nvCxnSpPr>
          <p:cNvPr id="12" name="Connettore 1 19">
            <a:extLst>
              <a:ext uri="{FF2B5EF4-FFF2-40B4-BE49-F238E27FC236}">
                <a16:creationId xmlns:a16="http://schemas.microsoft.com/office/drawing/2014/main" id="{AAAB4A5A-93F8-3A4C-8CC2-B9BB99DB2FD9}"/>
              </a:ext>
            </a:extLst>
          </p:cNvPr>
          <p:cNvCxnSpPr>
            <a:cxnSpLocks/>
          </p:cNvCxnSpPr>
          <p:nvPr/>
        </p:nvCxnSpPr>
        <p:spPr>
          <a:xfrm flipV="1">
            <a:off x="0" y="958480"/>
            <a:ext cx="12192000" cy="281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magine 12">
            <a:extLst>
              <a:ext uri="{FF2B5EF4-FFF2-40B4-BE49-F238E27FC236}">
                <a16:creationId xmlns:a16="http://schemas.microsoft.com/office/drawing/2014/main" id="{F9C374CD-3CCA-E747-A1E8-8464428097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89694" y="5417087"/>
            <a:ext cx="934466" cy="972869"/>
          </a:xfrm>
          <a:prstGeom prst="rect">
            <a:avLst/>
          </a:prstGeom>
        </p:spPr>
      </p:pic>
      <p:pic>
        <p:nvPicPr>
          <p:cNvPr id="15" name="Immagine 14" descr="Immagine che contiene disegnando, stanza&#10;&#10;Descrizione generata automaticamente">
            <a:extLst>
              <a:ext uri="{FF2B5EF4-FFF2-40B4-BE49-F238E27FC236}">
                <a16:creationId xmlns:a16="http://schemas.microsoft.com/office/drawing/2014/main" id="{CED471A5-8F3E-F948-9C71-A6268A9AA5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86774" y="5409173"/>
            <a:ext cx="1012417" cy="972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9431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logo-bicocca-verde">
            <a:extLst>
              <a:ext uri="{FF2B5EF4-FFF2-40B4-BE49-F238E27FC236}">
                <a16:creationId xmlns:a16="http://schemas.microsoft.com/office/drawing/2014/main" id="{D4A0725B-FE6B-3341-A5F8-81E822AC20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41359" y="17436"/>
            <a:ext cx="530952" cy="5693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5" name="Connettore 1 19">
            <a:extLst>
              <a:ext uri="{FF2B5EF4-FFF2-40B4-BE49-F238E27FC236}">
                <a16:creationId xmlns:a16="http://schemas.microsoft.com/office/drawing/2014/main" id="{380F3AD5-6BE3-484D-9EE4-69071E4D9E9B}"/>
              </a:ext>
            </a:extLst>
          </p:cNvPr>
          <p:cNvCxnSpPr>
            <a:cxnSpLocks/>
          </p:cNvCxnSpPr>
          <p:nvPr/>
        </p:nvCxnSpPr>
        <p:spPr>
          <a:xfrm>
            <a:off x="0" y="573528"/>
            <a:ext cx="12423913" cy="1328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20">
            <a:extLst>
              <a:ext uri="{FF2B5EF4-FFF2-40B4-BE49-F238E27FC236}">
                <a16:creationId xmlns:a16="http://schemas.microsoft.com/office/drawing/2014/main" id="{E8133C5E-AFFC-2447-AA0E-2B01C82F50B1}"/>
              </a:ext>
            </a:extLst>
          </p:cNvPr>
          <p:cNvSpPr txBox="1"/>
          <p:nvPr/>
        </p:nvSpPr>
        <p:spPr>
          <a:xfrm>
            <a:off x="3336707" y="76075"/>
            <a:ext cx="551858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100" b="1" i="1" dirty="0" err="1">
                <a:latin typeface="+mj-lt"/>
              </a:rPr>
              <a:t>Research</a:t>
            </a:r>
            <a:r>
              <a:rPr lang="it-IT" sz="2100" b="1" i="1" dirty="0">
                <a:latin typeface="+mj-lt"/>
              </a:rPr>
              <a:t> </a:t>
            </a:r>
            <a:r>
              <a:rPr lang="it-IT" sz="2100" b="1" i="1" dirty="0" err="1">
                <a:latin typeface="+mj-lt"/>
              </a:rPr>
              <a:t>outline</a:t>
            </a:r>
            <a:endParaRPr lang="it-IT" sz="2100" b="1" i="1" dirty="0">
              <a:latin typeface="+mj-lt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14DCEB94-3DA4-D648-B192-0426723115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9" y="-16924"/>
            <a:ext cx="577628" cy="569376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7CC672FB-C9BC-7D45-9994-3B45845AD0FA}"/>
              </a:ext>
            </a:extLst>
          </p:cNvPr>
          <p:cNvSpPr/>
          <p:nvPr/>
        </p:nvSpPr>
        <p:spPr>
          <a:xfrm>
            <a:off x="308503" y="596344"/>
            <a:ext cx="11044042" cy="6189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b="1" i="1" u="sng" dirty="0"/>
              <a:t>Objectives</a:t>
            </a:r>
          </a:p>
          <a:p>
            <a:pPr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Perform an extremely detailed survey of the Holocene </a:t>
            </a:r>
          </a:p>
          <a:p>
            <a:pPr>
              <a:lnSpc>
                <a:spcPct val="150000"/>
              </a:lnSpc>
            </a:pPr>
            <a:r>
              <a:rPr lang="en-GB" dirty="0"/>
              <a:t>     deformation field along the </a:t>
            </a:r>
            <a:r>
              <a:rPr lang="en-GB" dirty="0" err="1"/>
              <a:t>Theistareykir</a:t>
            </a:r>
            <a:r>
              <a:rPr lang="en-GB" dirty="0"/>
              <a:t> Fissure Swarm (</a:t>
            </a:r>
            <a:r>
              <a:rPr lang="en-GB" dirty="0" err="1"/>
              <a:t>ThFS</a:t>
            </a:r>
            <a:r>
              <a:rPr lang="en-GB" dirty="0"/>
              <a:t>; </a:t>
            </a:r>
            <a:r>
              <a:rPr lang="en-GB" dirty="0" err="1"/>
              <a:t>Fig.A</a:t>
            </a:r>
            <a:r>
              <a:rPr lang="en-GB" dirty="0"/>
              <a:t>);</a:t>
            </a:r>
          </a:p>
          <a:p>
            <a:pPr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GB" dirty="0"/>
              <a:t>Investigate spatial changes on extension direction;</a:t>
            </a:r>
          </a:p>
          <a:p>
            <a:pPr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GB" dirty="0"/>
              <a:t>Detect lateral components of motion along structures </a:t>
            </a:r>
          </a:p>
          <a:p>
            <a:pPr>
              <a:lnSpc>
                <a:spcPct val="150000"/>
              </a:lnSpc>
            </a:pPr>
            <a:r>
              <a:rPr lang="en-GB" dirty="0"/>
              <a:t>parallel and coeval to rift zones;</a:t>
            </a:r>
          </a:p>
          <a:p>
            <a:pPr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GB" dirty="0"/>
              <a:t>Study the interaction of normal faults and extension fractures </a:t>
            </a:r>
          </a:p>
          <a:p>
            <a:pPr>
              <a:lnSpc>
                <a:spcPct val="150000"/>
              </a:lnSpc>
            </a:pPr>
            <a:r>
              <a:rPr lang="en-GB" dirty="0"/>
              <a:t>with the HFF.</a:t>
            </a:r>
          </a:p>
          <a:p>
            <a:pPr>
              <a:lnSpc>
                <a:spcPct val="150000"/>
              </a:lnSpc>
            </a:pPr>
            <a:r>
              <a:rPr lang="en-GB" b="1" i="1" u="sng" dirty="0"/>
              <a:t>Methodology</a:t>
            </a:r>
            <a:endParaRPr lang="en-GB" u="sng" dirty="0"/>
          </a:p>
          <a:p>
            <a:pPr>
              <a:lnSpc>
                <a:spcPct val="150000"/>
              </a:lnSpc>
            </a:pPr>
            <a:r>
              <a:rPr lang="en-GB" dirty="0"/>
              <a:t>Classical field and Unmanned Aerial Vehicles surveys (performed over four years!) </a:t>
            </a:r>
          </a:p>
          <a:p>
            <a:pPr>
              <a:lnSpc>
                <a:spcPct val="150000"/>
              </a:lnSpc>
            </a:pPr>
            <a:r>
              <a:rPr lang="en-GB" dirty="0"/>
              <a:t>focused on fault strike, dip and offset, and fracture strike, dip, dilation </a:t>
            </a:r>
          </a:p>
          <a:p>
            <a:pPr>
              <a:lnSpc>
                <a:spcPct val="150000"/>
              </a:lnSpc>
            </a:pPr>
            <a:r>
              <a:rPr lang="en-GB" dirty="0"/>
              <a:t>direction and dilation amount</a:t>
            </a:r>
            <a:r>
              <a:rPr lang="it-IT" dirty="0"/>
              <a:t> (</a:t>
            </a:r>
            <a:r>
              <a:rPr lang="it-IT" dirty="0" err="1"/>
              <a:t>Fig.B</a:t>
            </a:r>
            <a:r>
              <a:rPr lang="it-IT" dirty="0"/>
              <a:t>).</a:t>
            </a:r>
            <a:endParaRPr lang="en-GB" dirty="0">
              <a:solidFill>
                <a:srgbClr val="00000A"/>
              </a:solidFill>
            </a:endParaRPr>
          </a:p>
          <a:p>
            <a:pPr>
              <a:lnSpc>
                <a:spcPct val="150000"/>
              </a:lnSpc>
            </a:pPr>
            <a:endParaRPr lang="en-GB" sz="1600" dirty="0">
              <a:solidFill>
                <a:srgbClr val="00000A"/>
              </a:solidFill>
            </a:endParaRPr>
          </a:p>
          <a:p>
            <a:pPr>
              <a:lnSpc>
                <a:spcPct val="150000"/>
              </a:lnSpc>
            </a:pPr>
            <a:endParaRPr lang="en-GB" sz="1600" dirty="0">
              <a:solidFill>
                <a:srgbClr val="00000A"/>
              </a:solidFill>
            </a:endParaRPr>
          </a:p>
          <a:p>
            <a:pPr>
              <a:lnSpc>
                <a:spcPct val="150000"/>
              </a:lnSpc>
            </a:pPr>
            <a:r>
              <a:rPr lang="en-GB" dirty="0">
                <a:solidFill>
                  <a:srgbClr val="00000A"/>
                </a:solidFill>
              </a:rPr>
              <a:t>600</a:t>
            </a:r>
            <a:r>
              <a:rPr lang="it-IT" dirty="0">
                <a:solidFill>
                  <a:srgbClr val="00000A"/>
                </a:solidFill>
              </a:rPr>
              <a:t>0 </a:t>
            </a:r>
            <a:r>
              <a:rPr lang="it-IT" dirty="0" err="1">
                <a:solidFill>
                  <a:srgbClr val="00000A"/>
                </a:solidFill>
              </a:rPr>
              <a:t>measurements</a:t>
            </a:r>
            <a:r>
              <a:rPr lang="it-IT" dirty="0">
                <a:solidFill>
                  <a:srgbClr val="00000A"/>
                </a:solidFill>
              </a:rPr>
              <a:t> </a:t>
            </a:r>
            <a:r>
              <a:rPr lang="it-IT" dirty="0" err="1">
                <a:solidFill>
                  <a:srgbClr val="00000A"/>
                </a:solidFill>
              </a:rPr>
              <a:t>at</a:t>
            </a:r>
            <a:r>
              <a:rPr lang="it-IT" dirty="0">
                <a:solidFill>
                  <a:srgbClr val="00000A"/>
                </a:solidFill>
              </a:rPr>
              <a:t> 1600 </a:t>
            </a:r>
            <a:r>
              <a:rPr lang="it-IT" dirty="0" err="1">
                <a:solidFill>
                  <a:srgbClr val="00000A"/>
                </a:solidFill>
              </a:rPr>
              <a:t>sites</a:t>
            </a:r>
            <a:r>
              <a:rPr lang="it-IT" dirty="0">
                <a:solidFill>
                  <a:srgbClr val="00000A"/>
                </a:solidFill>
              </a:rPr>
              <a:t>!!</a:t>
            </a:r>
            <a:endParaRPr lang="it-IT" dirty="0"/>
          </a:p>
        </p:txBody>
      </p:sp>
      <p:sp>
        <p:nvSpPr>
          <p:cNvPr id="11" name="Freccia giù 10">
            <a:extLst>
              <a:ext uri="{FF2B5EF4-FFF2-40B4-BE49-F238E27FC236}">
                <a16:creationId xmlns:a16="http://schemas.microsoft.com/office/drawing/2014/main" id="{6E9F6B42-BE9C-6A45-8D66-5FC9C7116763}"/>
              </a:ext>
            </a:extLst>
          </p:cNvPr>
          <p:cNvSpPr/>
          <p:nvPr/>
        </p:nvSpPr>
        <p:spPr>
          <a:xfrm>
            <a:off x="1753831" y="5738853"/>
            <a:ext cx="321317" cy="48709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4403E5E0-9D1D-734E-8E95-DDE6263DAD18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76459" y="866778"/>
            <a:ext cx="4334474" cy="3371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85DFDAE1-C1B2-944F-A0E4-1CECD06B2D4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184"/>
          <a:stretch/>
        </p:blipFill>
        <p:spPr>
          <a:xfrm>
            <a:off x="8226993" y="4350309"/>
            <a:ext cx="3125551" cy="2262324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2B67DA2C-2D19-9041-B6A5-A131D475112D}"/>
              </a:ext>
            </a:extLst>
          </p:cNvPr>
          <p:cNvSpPr/>
          <p:nvPr/>
        </p:nvSpPr>
        <p:spPr>
          <a:xfrm>
            <a:off x="10951735" y="4300966"/>
            <a:ext cx="406069" cy="40481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/>
              <a:t>B</a:t>
            </a: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7932A407-2D5E-5B46-AE6C-E077D5FBC554}"/>
              </a:ext>
            </a:extLst>
          </p:cNvPr>
          <p:cNvSpPr/>
          <p:nvPr/>
        </p:nvSpPr>
        <p:spPr>
          <a:xfrm>
            <a:off x="11244108" y="822141"/>
            <a:ext cx="406069" cy="40481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/>
              <a:t>A</a:t>
            </a: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6D618438-2FDF-B84F-99F2-218DE3E63012}"/>
              </a:ext>
            </a:extLst>
          </p:cNvPr>
          <p:cNvSpPr/>
          <p:nvPr/>
        </p:nvSpPr>
        <p:spPr>
          <a:xfrm>
            <a:off x="8930943" y="6555729"/>
            <a:ext cx="168398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600" i="1" dirty="0" err="1"/>
              <a:t>Bonali</a:t>
            </a:r>
            <a:r>
              <a:rPr lang="it-IT" sz="1600" i="1" dirty="0"/>
              <a:t> et al., 2019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0B52936C-480B-5349-A867-06BA2DD85CC3}"/>
              </a:ext>
            </a:extLst>
          </p:cNvPr>
          <p:cNvSpPr/>
          <p:nvPr/>
        </p:nvSpPr>
        <p:spPr>
          <a:xfrm rot="16200000">
            <a:off x="10491993" y="5168150"/>
            <a:ext cx="29754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latin typeface="Open Sans"/>
              </a:rPr>
              <a:t>© </a:t>
            </a:r>
            <a:r>
              <a:rPr lang="it-IT" dirty="0" err="1">
                <a:latin typeface="Open Sans"/>
              </a:rPr>
              <a:t>Authors</a:t>
            </a:r>
            <a:r>
              <a:rPr lang="it-IT" dirty="0">
                <a:latin typeface="Open Sans"/>
              </a:rPr>
              <a:t>. </a:t>
            </a:r>
            <a:r>
              <a:rPr lang="it-IT" dirty="0" err="1">
                <a:latin typeface="Open Sans"/>
              </a:rPr>
              <a:t>All</a:t>
            </a:r>
            <a:r>
              <a:rPr lang="it-IT" dirty="0">
                <a:latin typeface="Open Sans"/>
              </a:rPr>
              <a:t> </a:t>
            </a:r>
            <a:r>
              <a:rPr lang="it-IT" dirty="0" err="1">
                <a:latin typeface="Open Sans"/>
              </a:rPr>
              <a:t>rights</a:t>
            </a:r>
            <a:r>
              <a:rPr lang="it-IT" dirty="0">
                <a:latin typeface="Open Sans"/>
              </a:rPr>
              <a:t> </a:t>
            </a:r>
            <a:r>
              <a:rPr lang="it-IT" dirty="0" err="1">
                <a:latin typeface="Open Sans"/>
              </a:rPr>
              <a:t>reserved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20680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1" descr="logo-bicocca-verde">
            <a:extLst>
              <a:ext uri="{FF2B5EF4-FFF2-40B4-BE49-F238E27FC236}">
                <a16:creationId xmlns:a16="http://schemas.microsoft.com/office/drawing/2014/main" id="{33DF1D6B-324C-1648-80F1-B7E226977D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641359" y="17436"/>
            <a:ext cx="530952" cy="5693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11" name="Connettore 1 19">
            <a:extLst>
              <a:ext uri="{FF2B5EF4-FFF2-40B4-BE49-F238E27FC236}">
                <a16:creationId xmlns:a16="http://schemas.microsoft.com/office/drawing/2014/main" id="{250BBDAE-1C00-C842-96EF-D15969267E27}"/>
              </a:ext>
            </a:extLst>
          </p:cNvPr>
          <p:cNvCxnSpPr>
            <a:cxnSpLocks/>
          </p:cNvCxnSpPr>
          <p:nvPr/>
        </p:nvCxnSpPr>
        <p:spPr>
          <a:xfrm>
            <a:off x="0" y="573528"/>
            <a:ext cx="12423913" cy="1328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20">
            <a:extLst>
              <a:ext uri="{FF2B5EF4-FFF2-40B4-BE49-F238E27FC236}">
                <a16:creationId xmlns:a16="http://schemas.microsoft.com/office/drawing/2014/main" id="{69266DFF-2128-354A-8D04-9B590A81CEB7}"/>
              </a:ext>
            </a:extLst>
          </p:cNvPr>
          <p:cNvSpPr txBox="1"/>
          <p:nvPr/>
        </p:nvSpPr>
        <p:spPr>
          <a:xfrm>
            <a:off x="3336707" y="76075"/>
            <a:ext cx="551858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100" b="1" i="1" dirty="0" err="1">
                <a:latin typeface="+mj-lt"/>
              </a:rPr>
              <a:t>Conclusions</a:t>
            </a:r>
            <a:endParaRPr lang="it-IT" sz="2100" b="1" i="1" dirty="0">
              <a:latin typeface="+mj-lt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8F6905EA-184D-D149-B27B-EF8281DB73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9" y="-16924"/>
            <a:ext cx="577628" cy="569376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973B8566-3756-BE4E-ABE1-066437B0A7FD}"/>
              </a:ext>
            </a:extLst>
          </p:cNvPr>
          <p:cNvSpPr txBox="1"/>
          <p:nvPr/>
        </p:nvSpPr>
        <p:spPr>
          <a:xfrm>
            <a:off x="137908" y="751344"/>
            <a:ext cx="670534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endParaRPr lang="it-IT" dirty="0"/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dirty="0" err="1"/>
              <a:t>We</a:t>
            </a:r>
            <a:r>
              <a:rPr lang="it-IT" dirty="0"/>
              <a:t> </a:t>
            </a:r>
            <a:r>
              <a:rPr lang="it-IT" dirty="0" err="1"/>
              <a:t>identified</a:t>
            </a:r>
            <a:r>
              <a:rPr lang="it-IT" dirty="0"/>
              <a:t> a strong </a:t>
            </a:r>
            <a:r>
              <a:rPr lang="it-IT" dirty="0" err="1"/>
              <a:t>predominance</a:t>
            </a:r>
            <a:r>
              <a:rPr lang="it-IT" dirty="0"/>
              <a:t> of right-</a:t>
            </a:r>
            <a:r>
              <a:rPr lang="it-IT" dirty="0" err="1"/>
              <a:t>lateral</a:t>
            </a:r>
            <a:r>
              <a:rPr lang="it-IT" dirty="0"/>
              <a:t> component of </a:t>
            </a:r>
            <a:r>
              <a:rPr lang="it-IT" dirty="0" err="1"/>
              <a:t>motions</a:t>
            </a:r>
            <a:r>
              <a:rPr lang="it-IT" dirty="0"/>
              <a:t> </a:t>
            </a:r>
            <a:r>
              <a:rPr lang="it-IT" dirty="0" err="1"/>
              <a:t>at</a:t>
            </a:r>
            <a:r>
              <a:rPr lang="it-IT" dirty="0"/>
              <a:t> </a:t>
            </a:r>
            <a:r>
              <a:rPr lang="it-IT" dirty="0" err="1"/>
              <a:t>extension</a:t>
            </a:r>
            <a:r>
              <a:rPr lang="it-IT" dirty="0"/>
              <a:t> </a:t>
            </a:r>
            <a:r>
              <a:rPr lang="it-IT" dirty="0" err="1"/>
              <a:t>fractures</a:t>
            </a:r>
            <a:r>
              <a:rPr lang="it-IT" dirty="0"/>
              <a:t> </a:t>
            </a:r>
            <a:r>
              <a:rPr lang="it-IT" dirty="0" err="1"/>
              <a:t>parallel</a:t>
            </a:r>
            <a:r>
              <a:rPr lang="it-IT" dirty="0"/>
              <a:t> and </a:t>
            </a:r>
            <a:r>
              <a:rPr lang="it-IT" dirty="0" err="1"/>
              <a:t>coeval</a:t>
            </a:r>
            <a:r>
              <a:rPr lang="it-IT" dirty="0"/>
              <a:t> to the </a:t>
            </a:r>
            <a:r>
              <a:rPr lang="it-IT" dirty="0" err="1"/>
              <a:t>rift</a:t>
            </a:r>
            <a:r>
              <a:rPr lang="it-IT" dirty="0"/>
              <a:t> zone, with </a:t>
            </a:r>
            <a:r>
              <a:rPr lang="it-IT" dirty="0" err="1"/>
              <a:t>deviations</a:t>
            </a:r>
            <a:r>
              <a:rPr lang="it-IT" dirty="0"/>
              <a:t> </a:t>
            </a:r>
            <a:r>
              <a:rPr lang="it-IT" dirty="0" err="1"/>
              <a:t>as</a:t>
            </a:r>
            <a:r>
              <a:rPr lang="it-IT" dirty="0"/>
              <a:t> </a:t>
            </a:r>
            <a:r>
              <a:rPr lang="it-IT" dirty="0" err="1"/>
              <a:t>much</a:t>
            </a:r>
            <a:r>
              <a:rPr lang="it-IT" dirty="0"/>
              <a:t> </a:t>
            </a:r>
            <a:r>
              <a:rPr lang="it-IT" dirty="0" err="1"/>
              <a:t>as</a:t>
            </a:r>
            <a:r>
              <a:rPr lang="it-IT" dirty="0"/>
              <a:t> 40° from pure </a:t>
            </a:r>
            <a:r>
              <a:rPr lang="it-IT" dirty="0" err="1"/>
              <a:t>extension</a:t>
            </a:r>
            <a:r>
              <a:rPr lang="it-IT" dirty="0"/>
              <a:t> (</a:t>
            </a:r>
            <a:r>
              <a:rPr lang="it-IT" dirty="0" err="1"/>
              <a:t>Fig.C</a:t>
            </a:r>
            <a:r>
              <a:rPr lang="it-IT" dirty="0"/>
              <a:t>). </a:t>
            </a:r>
            <a:r>
              <a:rPr lang="it-IT" dirty="0" err="1"/>
              <a:t>This</a:t>
            </a:r>
            <a:r>
              <a:rPr lang="it-IT" dirty="0"/>
              <a:t> </a:t>
            </a:r>
            <a:r>
              <a:rPr lang="it-IT" dirty="0" err="1"/>
              <a:t>could</a:t>
            </a:r>
            <a:r>
              <a:rPr lang="it-IT" dirty="0"/>
              <a:t> be due to: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it-IT" dirty="0" err="1"/>
              <a:t>Horizontal</a:t>
            </a:r>
            <a:r>
              <a:rPr lang="it-IT" dirty="0"/>
              <a:t> (</a:t>
            </a:r>
            <a:r>
              <a:rPr lang="it-IT" dirty="0" err="1"/>
              <a:t>lateral</a:t>
            </a:r>
            <a:r>
              <a:rPr lang="it-IT" dirty="0"/>
              <a:t>) </a:t>
            </a:r>
            <a:r>
              <a:rPr lang="it-IT" dirty="0" err="1"/>
              <a:t>propagation</a:t>
            </a:r>
            <a:r>
              <a:rPr lang="it-IT" dirty="0"/>
              <a:t> of </a:t>
            </a:r>
            <a:r>
              <a:rPr lang="it-IT" dirty="0" err="1"/>
              <a:t>vertical</a:t>
            </a:r>
            <a:r>
              <a:rPr lang="it-IT" dirty="0"/>
              <a:t> </a:t>
            </a:r>
            <a:r>
              <a:rPr lang="it-IT" dirty="0" err="1"/>
              <a:t>dykes</a:t>
            </a:r>
            <a:r>
              <a:rPr lang="it-IT" dirty="0"/>
              <a:t> from the Theistareykir magma </a:t>
            </a:r>
            <a:r>
              <a:rPr lang="it-IT" dirty="0" err="1"/>
              <a:t>chamber</a:t>
            </a:r>
            <a:r>
              <a:rPr lang="it-IT" dirty="0"/>
              <a:t>;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it-IT" dirty="0" err="1"/>
              <a:t>Dragging</a:t>
            </a:r>
            <a:r>
              <a:rPr lang="it-IT" dirty="0"/>
              <a:t> </a:t>
            </a:r>
            <a:r>
              <a:rPr lang="it-IT" dirty="0" err="1"/>
              <a:t>along</a:t>
            </a:r>
            <a:r>
              <a:rPr lang="it-IT" dirty="0"/>
              <a:t> the </a:t>
            </a:r>
            <a:r>
              <a:rPr lang="it-IT" dirty="0" err="1"/>
              <a:t>Husavik</a:t>
            </a:r>
            <a:r>
              <a:rPr lang="it-IT" dirty="0"/>
              <a:t> </a:t>
            </a:r>
            <a:r>
              <a:rPr lang="it-IT" dirty="0" err="1"/>
              <a:t>Flatey</a:t>
            </a:r>
            <a:r>
              <a:rPr lang="it-IT" dirty="0"/>
              <a:t> Fault and</a:t>
            </a:r>
            <a:r>
              <a:rPr lang="en-GB" dirty="0"/>
              <a:t> the transtensional right-lateral Grimsey Lineament;</a:t>
            </a:r>
            <a:endParaRPr lang="it-IT" dirty="0"/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it-IT" dirty="0"/>
              <a:t>The </a:t>
            </a:r>
            <a:r>
              <a:rPr lang="it-IT" dirty="0" err="1"/>
              <a:t>regional</a:t>
            </a:r>
            <a:r>
              <a:rPr lang="it-IT" dirty="0"/>
              <a:t> </a:t>
            </a:r>
            <a:r>
              <a:rPr lang="it-IT" dirty="0" err="1"/>
              <a:t>least</a:t>
            </a:r>
            <a:r>
              <a:rPr lang="it-IT" dirty="0"/>
              <a:t> </a:t>
            </a:r>
            <a:r>
              <a:rPr lang="it-IT" dirty="0" err="1"/>
              <a:t>principal</a:t>
            </a:r>
            <a:r>
              <a:rPr lang="it-IT" dirty="0"/>
              <a:t> stress </a:t>
            </a:r>
            <a:r>
              <a:rPr lang="it-IT" dirty="0" err="1"/>
              <a:t>slightly</a:t>
            </a:r>
            <a:r>
              <a:rPr lang="it-IT" dirty="0"/>
              <a:t> oblique </a:t>
            </a:r>
            <a:r>
              <a:rPr lang="it-IT" dirty="0" err="1"/>
              <a:t>respect</a:t>
            </a:r>
            <a:r>
              <a:rPr lang="it-IT" dirty="0"/>
              <a:t> to the </a:t>
            </a:r>
            <a:r>
              <a:rPr lang="it-IT" dirty="0" err="1"/>
              <a:t>rift</a:t>
            </a:r>
            <a:r>
              <a:rPr lang="it-IT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endParaRPr lang="it-IT" dirty="0"/>
          </a:p>
          <a:p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 err="1"/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CD4BBEE9-66C3-534D-A5B5-B555BA53CC3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l="50000" t="48149" b="-1"/>
          <a:stretch/>
        </p:blipFill>
        <p:spPr bwMode="auto">
          <a:xfrm>
            <a:off x="6925481" y="2111322"/>
            <a:ext cx="5266519" cy="299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77F03B65-B1BC-B948-9DF8-9EC0414524FA}"/>
              </a:ext>
            </a:extLst>
          </p:cNvPr>
          <p:cNvSpPr/>
          <p:nvPr/>
        </p:nvSpPr>
        <p:spPr>
          <a:xfrm>
            <a:off x="11438324" y="2239183"/>
            <a:ext cx="406069" cy="40481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/>
              <a:t>C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64BC4E39-D0FC-5A47-BD4F-FEFB307FD0A8}"/>
              </a:ext>
            </a:extLst>
          </p:cNvPr>
          <p:cNvSpPr/>
          <p:nvPr/>
        </p:nvSpPr>
        <p:spPr>
          <a:xfrm rot="16200000">
            <a:off x="10491993" y="5168150"/>
            <a:ext cx="29754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latin typeface="Open Sans"/>
              </a:rPr>
              <a:t>© </a:t>
            </a:r>
            <a:r>
              <a:rPr lang="it-IT" dirty="0" err="1">
                <a:latin typeface="Open Sans"/>
              </a:rPr>
              <a:t>Authors</a:t>
            </a:r>
            <a:r>
              <a:rPr lang="it-IT" dirty="0">
                <a:latin typeface="Open Sans"/>
              </a:rPr>
              <a:t>. </a:t>
            </a:r>
            <a:r>
              <a:rPr lang="it-IT" dirty="0" err="1">
                <a:latin typeface="Open Sans"/>
              </a:rPr>
              <a:t>All</a:t>
            </a:r>
            <a:r>
              <a:rPr lang="it-IT" dirty="0">
                <a:latin typeface="Open Sans"/>
              </a:rPr>
              <a:t> </a:t>
            </a:r>
            <a:r>
              <a:rPr lang="it-IT" dirty="0" err="1">
                <a:latin typeface="Open Sans"/>
              </a:rPr>
              <a:t>rights</a:t>
            </a:r>
            <a:r>
              <a:rPr lang="it-IT" dirty="0">
                <a:latin typeface="Open Sans"/>
              </a:rPr>
              <a:t> </a:t>
            </a:r>
            <a:r>
              <a:rPr lang="it-IT" dirty="0" err="1">
                <a:latin typeface="Open Sans"/>
              </a:rPr>
              <a:t>reserved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324610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logo-bicocca-verde">
            <a:extLst>
              <a:ext uri="{FF2B5EF4-FFF2-40B4-BE49-F238E27FC236}">
                <a16:creationId xmlns:a16="http://schemas.microsoft.com/office/drawing/2014/main" id="{65A9561C-346A-6D4A-A266-0CBB2FDCA7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641359" y="17436"/>
            <a:ext cx="530952" cy="5693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5" name="Connettore 1 19">
            <a:extLst>
              <a:ext uri="{FF2B5EF4-FFF2-40B4-BE49-F238E27FC236}">
                <a16:creationId xmlns:a16="http://schemas.microsoft.com/office/drawing/2014/main" id="{BC5A9A4B-A33F-2046-BEA1-019D234CBA66}"/>
              </a:ext>
            </a:extLst>
          </p:cNvPr>
          <p:cNvCxnSpPr>
            <a:cxnSpLocks/>
          </p:cNvCxnSpPr>
          <p:nvPr/>
        </p:nvCxnSpPr>
        <p:spPr>
          <a:xfrm>
            <a:off x="0" y="573528"/>
            <a:ext cx="12423913" cy="1328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20">
            <a:extLst>
              <a:ext uri="{FF2B5EF4-FFF2-40B4-BE49-F238E27FC236}">
                <a16:creationId xmlns:a16="http://schemas.microsoft.com/office/drawing/2014/main" id="{17212DBC-365C-E646-A56E-802DF4A50513}"/>
              </a:ext>
            </a:extLst>
          </p:cNvPr>
          <p:cNvSpPr txBox="1"/>
          <p:nvPr/>
        </p:nvSpPr>
        <p:spPr>
          <a:xfrm>
            <a:off x="3336707" y="76075"/>
            <a:ext cx="551858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100" b="1" i="1" dirty="0" err="1">
                <a:latin typeface="+mj-lt"/>
              </a:rPr>
              <a:t>Conclusions</a:t>
            </a:r>
            <a:endParaRPr lang="it-IT" sz="2100" b="1" i="1" dirty="0">
              <a:latin typeface="+mj-lt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409E84A5-E0E3-C543-874E-11AE650E76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9" y="-16924"/>
            <a:ext cx="577628" cy="569376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A896E934-4155-2843-9CA6-113D2DB4AF1B}"/>
              </a:ext>
            </a:extLst>
          </p:cNvPr>
          <p:cNvSpPr txBox="1"/>
          <p:nvPr/>
        </p:nvSpPr>
        <p:spPr>
          <a:xfrm>
            <a:off x="269894" y="909068"/>
            <a:ext cx="6188181" cy="2957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dirty="0" err="1"/>
              <a:t>We</a:t>
            </a:r>
            <a:r>
              <a:rPr lang="it-IT" dirty="0"/>
              <a:t> </a:t>
            </a:r>
            <a:r>
              <a:rPr lang="it-IT" dirty="0" err="1"/>
              <a:t>observed</a:t>
            </a:r>
            <a:r>
              <a:rPr lang="it-IT" dirty="0"/>
              <a:t> a </a:t>
            </a:r>
            <a:r>
              <a:rPr lang="it-IT" dirty="0" err="1"/>
              <a:t>decrease</a:t>
            </a:r>
            <a:r>
              <a:rPr lang="it-IT" dirty="0"/>
              <a:t> of the </a:t>
            </a:r>
            <a:r>
              <a:rPr lang="it-IT" dirty="0" err="1"/>
              <a:t>cumulated</a:t>
            </a:r>
            <a:r>
              <a:rPr lang="it-IT" dirty="0"/>
              <a:t> </a:t>
            </a:r>
            <a:r>
              <a:rPr lang="it-IT" dirty="0" err="1"/>
              <a:t>dilation</a:t>
            </a:r>
            <a:r>
              <a:rPr lang="it-IT" dirty="0"/>
              <a:t> </a:t>
            </a:r>
            <a:r>
              <a:rPr lang="it-IT" dirty="0" err="1"/>
              <a:t>outward</a:t>
            </a:r>
            <a:r>
              <a:rPr lang="it-IT" dirty="0"/>
              <a:t> from the </a:t>
            </a:r>
            <a:r>
              <a:rPr lang="it-IT" dirty="0" err="1"/>
              <a:t>central</a:t>
            </a:r>
            <a:r>
              <a:rPr lang="it-IT" dirty="0"/>
              <a:t> </a:t>
            </a:r>
            <a:r>
              <a:rPr lang="it-IT" dirty="0" err="1"/>
              <a:t>volcano</a:t>
            </a:r>
            <a:r>
              <a:rPr lang="it-IT" dirty="0"/>
              <a:t> and of the </a:t>
            </a:r>
            <a:r>
              <a:rPr lang="it-IT" dirty="0" err="1"/>
              <a:t>number</a:t>
            </a:r>
            <a:r>
              <a:rPr lang="it-IT" dirty="0"/>
              <a:t> of </a:t>
            </a:r>
            <a:r>
              <a:rPr lang="it-IT" dirty="0" err="1"/>
              <a:t>structures</a:t>
            </a:r>
            <a:r>
              <a:rPr lang="it-IT" dirty="0"/>
              <a:t> </a:t>
            </a:r>
            <a:r>
              <a:rPr lang="it-IT" dirty="0" err="1"/>
              <a:t>could</a:t>
            </a:r>
            <a:r>
              <a:rPr lang="it-IT" dirty="0"/>
              <a:t> be </a:t>
            </a:r>
            <a:r>
              <a:rPr lang="it-IT" dirty="0" err="1"/>
              <a:t>explained</a:t>
            </a:r>
            <a:r>
              <a:rPr lang="it-IT" dirty="0"/>
              <a:t> by </a:t>
            </a:r>
            <a:r>
              <a:rPr lang="it-IT" dirty="0" err="1"/>
              <a:t>outward</a:t>
            </a:r>
            <a:r>
              <a:rPr lang="it-IT" dirty="0"/>
              <a:t> </a:t>
            </a:r>
            <a:r>
              <a:rPr lang="it-IT" dirty="0" err="1"/>
              <a:t>dykes</a:t>
            </a:r>
            <a:r>
              <a:rPr lang="it-IT" dirty="0"/>
              <a:t> </a:t>
            </a:r>
            <a:r>
              <a:rPr lang="it-IT" dirty="0" err="1"/>
              <a:t>propagation</a:t>
            </a:r>
            <a:r>
              <a:rPr lang="it-IT" dirty="0"/>
              <a:t> from the Theistareykir magma </a:t>
            </a:r>
            <a:r>
              <a:rPr lang="it-IT" dirty="0" err="1"/>
              <a:t>chamber</a:t>
            </a:r>
            <a:r>
              <a:rPr lang="it-IT" dirty="0"/>
              <a:t>: magma pressure </a:t>
            </a:r>
            <a:r>
              <a:rPr lang="it-IT" dirty="0" err="1"/>
              <a:t>decreases</a:t>
            </a:r>
            <a:r>
              <a:rPr lang="it-IT" dirty="0"/>
              <a:t> </a:t>
            </a:r>
            <a:r>
              <a:rPr lang="it-IT" dirty="0" err="1"/>
              <a:t>when</a:t>
            </a:r>
            <a:r>
              <a:rPr lang="it-IT" dirty="0"/>
              <a:t> magma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drawn</a:t>
            </a:r>
            <a:r>
              <a:rPr lang="it-IT" dirty="0"/>
              <a:t> </a:t>
            </a:r>
            <a:r>
              <a:rPr lang="it-IT" dirty="0" err="1"/>
              <a:t>away</a:t>
            </a:r>
            <a:r>
              <a:rPr lang="it-IT" dirty="0"/>
              <a:t> from the </a:t>
            </a:r>
            <a:r>
              <a:rPr lang="it-IT" dirty="0" err="1"/>
              <a:t>chamber</a:t>
            </a:r>
            <a:r>
              <a:rPr lang="it-IT" dirty="0"/>
              <a:t>, and </a:t>
            </a:r>
            <a:r>
              <a:rPr lang="it-IT" dirty="0" err="1"/>
              <a:t>thus</a:t>
            </a:r>
            <a:r>
              <a:rPr lang="it-IT" dirty="0"/>
              <a:t> the </a:t>
            </a:r>
            <a:r>
              <a:rPr lang="it-IT" dirty="0" err="1"/>
              <a:t>number</a:t>
            </a:r>
            <a:r>
              <a:rPr lang="it-IT" dirty="0"/>
              <a:t> of </a:t>
            </a:r>
            <a:r>
              <a:rPr lang="it-IT" dirty="0" err="1"/>
              <a:t>dykes</a:t>
            </a:r>
            <a:r>
              <a:rPr lang="it-IT" dirty="0"/>
              <a:t> </a:t>
            </a:r>
            <a:r>
              <a:rPr lang="it-IT" dirty="0" err="1"/>
              <a:t>that</a:t>
            </a:r>
            <a:r>
              <a:rPr lang="it-IT" dirty="0"/>
              <a:t> can </a:t>
            </a:r>
            <a:r>
              <a:rPr lang="it-IT" dirty="0" err="1"/>
              <a:t>reach</a:t>
            </a:r>
            <a:r>
              <a:rPr lang="it-IT" dirty="0"/>
              <a:t> far </a:t>
            </a:r>
            <a:r>
              <a:rPr lang="it-IT" dirty="0" err="1"/>
              <a:t>distances</a:t>
            </a:r>
            <a:r>
              <a:rPr lang="it-IT" dirty="0"/>
              <a:t> </a:t>
            </a:r>
            <a:r>
              <a:rPr lang="it-IT" dirty="0" err="1"/>
              <a:t>decreases</a:t>
            </a:r>
            <a:r>
              <a:rPr lang="it-IT" dirty="0"/>
              <a:t>;</a:t>
            </a:r>
          </a:p>
          <a:p>
            <a:pPr>
              <a:lnSpc>
                <a:spcPct val="150000"/>
              </a:lnSpc>
            </a:pPr>
            <a:endParaRPr lang="it-IT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2FCD0E9-59F6-7A4C-921E-2E52DB3DBC33}"/>
              </a:ext>
            </a:extLst>
          </p:cNvPr>
          <p:cNvSpPr/>
          <p:nvPr/>
        </p:nvSpPr>
        <p:spPr>
          <a:xfrm>
            <a:off x="269893" y="3642591"/>
            <a:ext cx="6188181" cy="25423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dirty="0"/>
              <a:t>The </a:t>
            </a:r>
            <a:r>
              <a:rPr lang="it-IT" dirty="0" err="1"/>
              <a:t>northward</a:t>
            </a:r>
            <a:r>
              <a:rPr lang="it-IT" dirty="0"/>
              <a:t> and </a:t>
            </a:r>
            <a:r>
              <a:rPr lang="it-IT" dirty="0" err="1"/>
              <a:t>southward</a:t>
            </a:r>
            <a:r>
              <a:rPr lang="it-IT" dirty="0"/>
              <a:t> </a:t>
            </a:r>
            <a:r>
              <a:rPr lang="it-IT" dirty="0" err="1"/>
              <a:t>directions</a:t>
            </a:r>
            <a:r>
              <a:rPr lang="it-IT" dirty="0"/>
              <a:t> of </a:t>
            </a:r>
            <a:r>
              <a:rPr lang="it-IT" dirty="0" err="1"/>
              <a:t>faults</a:t>
            </a:r>
            <a:r>
              <a:rPr lang="it-IT" dirty="0"/>
              <a:t> </a:t>
            </a:r>
            <a:r>
              <a:rPr lang="it-IT" dirty="0" err="1"/>
              <a:t>propagation</a:t>
            </a:r>
            <a:r>
              <a:rPr lang="it-IT" dirty="0"/>
              <a:t> </a:t>
            </a:r>
            <a:r>
              <a:rPr lang="it-IT" dirty="0" err="1"/>
              <a:t>outward</a:t>
            </a:r>
            <a:r>
              <a:rPr lang="it-IT" dirty="0"/>
              <a:t> from the Theistareykir </a:t>
            </a:r>
            <a:r>
              <a:rPr lang="it-IT" dirty="0" err="1"/>
              <a:t>central</a:t>
            </a:r>
            <a:r>
              <a:rPr lang="it-IT" dirty="0"/>
              <a:t> </a:t>
            </a:r>
            <a:r>
              <a:rPr lang="it-IT" dirty="0" err="1"/>
              <a:t>volcano</a:t>
            </a:r>
            <a:r>
              <a:rPr lang="it-IT" dirty="0"/>
              <a:t> can be </a:t>
            </a:r>
            <a:r>
              <a:rPr lang="it-IT" dirty="0" err="1"/>
              <a:t>related</a:t>
            </a:r>
            <a:r>
              <a:rPr lang="it-IT" dirty="0"/>
              <a:t> to the </a:t>
            </a:r>
            <a:r>
              <a:rPr lang="it-IT" dirty="0" err="1"/>
              <a:t>inflating</a:t>
            </a:r>
            <a:r>
              <a:rPr lang="it-IT" dirty="0"/>
              <a:t> magma volume </a:t>
            </a:r>
            <a:r>
              <a:rPr lang="it-IT" dirty="0" err="1"/>
              <a:t>modeled</a:t>
            </a:r>
            <a:r>
              <a:rPr lang="it-IT" dirty="0"/>
              <a:t> </a:t>
            </a:r>
            <a:r>
              <a:rPr lang="it-IT" dirty="0" err="1"/>
              <a:t>as</a:t>
            </a:r>
            <a:r>
              <a:rPr lang="it-IT" dirty="0"/>
              <a:t> a Mogi source (magma </a:t>
            </a:r>
            <a:r>
              <a:rPr lang="it-IT" dirty="0" err="1"/>
              <a:t>chamber</a:t>
            </a:r>
            <a:r>
              <a:rPr lang="it-IT" dirty="0"/>
              <a:t>) </a:t>
            </a:r>
            <a:r>
              <a:rPr lang="it-IT" dirty="0" err="1"/>
              <a:t>at</a:t>
            </a:r>
            <a:r>
              <a:rPr lang="it-IT" dirty="0"/>
              <a:t> a </a:t>
            </a:r>
            <a:r>
              <a:rPr lang="it-IT" dirty="0" err="1"/>
              <a:t>depth</a:t>
            </a:r>
            <a:r>
              <a:rPr lang="it-IT" dirty="0"/>
              <a:t> of </a:t>
            </a:r>
            <a:r>
              <a:rPr lang="it-IT" dirty="0" err="1"/>
              <a:t>about</a:t>
            </a:r>
            <a:r>
              <a:rPr lang="it-IT" dirty="0"/>
              <a:t> 8.5 km, </a:t>
            </a:r>
            <a:r>
              <a:rPr lang="it-IT" dirty="0" err="1"/>
              <a:t>located</a:t>
            </a:r>
            <a:r>
              <a:rPr lang="it-IT" dirty="0"/>
              <a:t> </a:t>
            </a:r>
            <a:r>
              <a:rPr lang="it-IT" dirty="0" err="1"/>
              <a:t>at</a:t>
            </a:r>
            <a:r>
              <a:rPr lang="it-IT" dirty="0"/>
              <a:t> the centre of the area of maximum </a:t>
            </a:r>
            <a:r>
              <a:rPr lang="it-IT" dirty="0" err="1"/>
              <a:t>uplift</a:t>
            </a:r>
            <a:r>
              <a:rPr lang="it-IT" dirty="0"/>
              <a:t> (</a:t>
            </a:r>
            <a:r>
              <a:rPr lang="it-IT" i="1" dirty="0" err="1"/>
              <a:t>Metzger</a:t>
            </a:r>
            <a:r>
              <a:rPr lang="it-IT" i="1" dirty="0"/>
              <a:t> et al., 2011</a:t>
            </a:r>
            <a:r>
              <a:rPr lang="it-IT" dirty="0"/>
              <a:t>). </a:t>
            </a:r>
          </a:p>
        </p:txBody>
      </p:sp>
      <p:grpSp>
        <p:nvGrpSpPr>
          <p:cNvPr id="10" name="Gruppo 9">
            <a:extLst>
              <a:ext uri="{FF2B5EF4-FFF2-40B4-BE49-F238E27FC236}">
                <a16:creationId xmlns:a16="http://schemas.microsoft.com/office/drawing/2014/main" id="{5518F5AD-B5A1-5945-8ECB-2B6BC9E7CB01}"/>
              </a:ext>
            </a:extLst>
          </p:cNvPr>
          <p:cNvGrpSpPr/>
          <p:nvPr/>
        </p:nvGrpSpPr>
        <p:grpSpPr>
          <a:xfrm>
            <a:off x="6785498" y="1294781"/>
            <a:ext cx="5357087" cy="4635178"/>
            <a:chOff x="2683654" y="688790"/>
            <a:chExt cx="6540500" cy="5707582"/>
          </a:xfrm>
        </p:grpSpPr>
        <p:grpSp>
          <p:nvGrpSpPr>
            <p:cNvPr id="11" name="Gruppo 10">
              <a:extLst>
                <a:ext uri="{FF2B5EF4-FFF2-40B4-BE49-F238E27FC236}">
                  <a16:creationId xmlns:a16="http://schemas.microsoft.com/office/drawing/2014/main" id="{D6BF27B0-1A5F-FE4D-BCFB-934EC8063120}"/>
                </a:ext>
              </a:extLst>
            </p:cNvPr>
            <p:cNvGrpSpPr/>
            <p:nvPr/>
          </p:nvGrpSpPr>
          <p:grpSpPr>
            <a:xfrm>
              <a:off x="2683654" y="810993"/>
              <a:ext cx="6540500" cy="5585379"/>
              <a:chOff x="308503" y="607888"/>
              <a:chExt cx="6540500" cy="5585379"/>
            </a:xfrm>
          </p:grpSpPr>
          <p:pic>
            <p:nvPicPr>
              <p:cNvPr id="14" name="Immagine 13">
                <a:extLst>
                  <a:ext uri="{FF2B5EF4-FFF2-40B4-BE49-F238E27FC236}">
                    <a16:creationId xmlns:a16="http://schemas.microsoft.com/office/drawing/2014/main" id="{C24AE87C-3919-3E41-9EDC-2240C61EEE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08503" y="668767"/>
                <a:ext cx="6540500" cy="5524500"/>
              </a:xfrm>
              <a:prstGeom prst="rect">
                <a:avLst/>
              </a:prstGeom>
            </p:spPr>
          </p:pic>
          <p:sp>
            <p:nvSpPr>
              <p:cNvPr id="15" name="Rettangolo 14">
                <a:extLst>
                  <a:ext uri="{FF2B5EF4-FFF2-40B4-BE49-F238E27FC236}">
                    <a16:creationId xmlns:a16="http://schemas.microsoft.com/office/drawing/2014/main" id="{3DB980AB-9589-F140-9EFB-59172D41941E}"/>
                  </a:ext>
                </a:extLst>
              </p:cNvPr>
              <p:cNvSpPr/>
              <p:nvPr/>
            </p:nvSpPr>
            <p:spPr>
              <a:xfrm>
                <a:off x="4611757" y="607888"/>
                <a:ext cx="2237246" cy="1578721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sp>
          <p:nvSpPr>
            <p:cNvPr id="12" name="Freccia giù 11">
              <a:extLst>
                <a:ext uri="{FF2B5EF4-FFF2-40B4-BE49-F238E27FC236}">
                  <a16:creationId xmlns:a16="http://schemas.microsoft.com/office/drawing/2014/main" id="{C29B6803-FFF2-DF4D-911B-95113249C68E}"/>
                </a:ext>
              </a:extLst>
            </p:cNvPr>
            <p:cNvSpPr/>
            <p:nvPr/>
          </p:nvSpPr>
          <p:spPr>
            <a:xfrm rot="9289262">
              <a:off x="6514516" y="1489430"/>
              <a:ext cx="303045" cy="923329"/>
            </a:xfrm>
            <a:prstGeom prst="down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50"/>
            </a:p>
          </p:txBody>
        </p:sp>
        <p:sp>
          <p:nvSpPr>
            <p:cNvPr id="13" name="Rettangolo 12">
              <a:extLst>
                <a:ext uri="{FF2B5EF4-FFF2-40B4-BE49-F238E27FC236}">
                  <a16:creationId xmlns:a16="http://schemas.microsoft.com/office/drawing/2014/main" id="{688E2F39-375B-9F48-BA38-5DC2D9425DBD}"/>
                </a:ext>
              </a:extLst>
            </p:cNvPr>
            <p:cNvSpPr/>
            <p:nvPr/>
          </p:nvSpPr>
          <p:spPr>
            <a:xfrm>
              <a:off x="3578753" y="688790"/>
              <a:ext cx="4350550" cy="923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it-IT" dirty="0">
                  <a:solidFill>
                    <a:srgbClr val="FF0000"/>
                  </a:solidFill>
                </a:rPr>
                <a:t>Maximum </a:t>
              </a:r>
              <a:r>
                <a:rPr lang="it-IT" dirty="0" err="1">
                  <a:solidFill>
                    <a:srgbClr val="FF0000"/>
                  </a:solidFill>
                </a:rPr>
                <a:t>uplift</a:t>
              </a:r>
              <a:r>
                <a:rPr lang="it-IT" dirty="0">
                  <a:solidFill>
                    <a:srgbClr val="FF0000"/>
                  </a:solidFill>
                </a:rPr>
                <a:t> </a:t>
              </a:r>
              <a:r>
                <a:rPr lang="it-IT" dirty="0" err="1">
                  <a:solidFill>
                    <a:srgbClr val="FF0000"/>
                  </a:solidFill>
                </a:rPr>
                <a:t>induced</a:t>
              </a:r>
              <a:r>
                <a:rPr lang="it-IT" dirty="0">
                  <a:solidFill>
                    <a:srgbClr val="FF0000"/>
                  </a:solidFill>
                </a:rPr>
                <a:t> by magma </a:t>
              </a:r>
              <a:r>
                <a:rPr lang="it-IT" dirty="0" err="1">
                  <a:solidFill>
                    <a:srgbClr val="FF0000"/>
                  </a:solidFill>
                </a:rPr>
                <a:t>inflation</a:t>
              </a:r>
              <a:endParaRPr lang="it-IT" dirty="0">
                <a:solidFill>
                  <a:srgbClr val="FF0000"/>
                </a:solidFill>
              </a:endParaRPr>
            </a:p>
            <a:p>
              <a:pPr algn="ctr"/>
              <a:r>
                <a:rPr lang="it-IT" dirty="0">
                  <a:solidFill>
                    <a:srgbClr val="FF0000"/>
                  </a:solidFill>
                </a:rPr>
                <a:t>(</a:t>
              </a:r>
              <a:r>
                <a:rPr lang="it-IT" dirty="0" err="1">
                  <a:solidFill>
                    <a:srgbClr val="FF0000"/>
                  </a:solidFill>
                </a:rPr>
                <a:t>Metzger</a:t>
              </a:r>
              <a:r>
                <a:rPr lang="it-IT" dirty="0">
                  <a:solidFill>
                    <a:srgbClr val="FF0000"/>
                  </a:solidFill>
                </a:rPr>
                <a:t> et al., 2011)</a:t>
              </a:r>
            </a:p>
            <a:p>
              <a:endParaRPr lang="it-IT" dirty="0"/>
            </a:p>
          </p:txBody>
        </p:sp>
      </p:grpSp>
      <p:sp>
        <p:nvSpPr>
          <p:cNvPr id="18" name="Rettangolo 17">
            <a:extLst>
              <a:ext uri="{FF2B5EF4-FFF2-40B4-BE49-F238E27FC236}">
                <a16:creationId xmlns:a16="http://schemas.microsoft.com/office/drawing/2014/main" id="{6A5F8C55-6C0C-534D-82F7-D559642A5123}"/>
              </a:ext>
            </a:extLst>
          </p:cNvPr>
          <p:cNvSpPr/>
          <p:nvPr/>
        </p:nvSpPr>
        <p:spPr>
          <a:xfrm>
            <a:off x="6949035" y="3094337"/>
            <a:ext cx="406069" cy="40481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/>
              <a:t>D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FC930582-A12B-4C4A-A606-6F2BCBA5F0E1}"/>
              </a:ext>
            </a:extLst>
          </p:cNvPr>
          <p:cNvSpPr/>
          <p:nvPr/>
        </p:nvSpPr>
        <p:spPr>
          <a:xfrm>
            <a:off x="6877594" y="4629147"/>
            <a:ext cx="294731" cy="40480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5633D46A-7283-0946-B79F-3AA6BF32D160}"/>
              </a:ext>
            </a:extLst>
          </p:cNvPr>
          <p:cNvSpPr/>
          <p:nvPr/>
        </p:nvSpPr>
        <p:spPr>
          <a:xfrm>
            <a:off x="6785497" y="5560743"/>
            <a:ext cx="171765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600" i="1" dirty="0" err="1"/>
              <a:t>Tibaldi</a:t>
            </a:r>
            <a:r>
              <a:rPr lang="it-IT" sz="1600" i="1" dirty="0"/>
              <a:t> et al., 2019</a:t>
            </a:r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7FF5B15A-DC30-714D-810E-C1C4EFF12FC3}"/>
              </a:ext>
            </a:extLst>
          </p:cNvPr>
          <p:cNvSpPr/>
          <p:nvPr/>
        </p:nvSpPr>
        <p:spPr>
          <a:xfrm rot="16200000">
            <a:off x="10491993" y="5168150"/>
            <a:ext cx="29754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latin typeface="Open Sans"/>
              </a:rPr>
              <a:t>© </a:t>
            </a:r>
            <a:r>
              <a:rPr lang="it-IT" dirty="0" err="1">
                <a:latin typeface="Open Sans"/>
              </a:rPr>
              <a:t>Authors</a:t>
            </a:r>
            <a:r>
              <a:rPr lang="it-IT" dirty="0">
                <a:latin typeface="Open Sans"/>
              </a:rPr>
              <a:t>. </a:t>
            </a:r>
            <a:r>
              <a:rPr lang="it-IT" dirty="0" err="1">
                <a:latin typeface="Open Sans"/>
              </a:rPr>
              <a:t>All</a:t>
            </a:r>
            <a:r>
              <a:rPr lang="it-IT" dirty="0">
                <a:latin typeface="Open Sans"/>
              </a:rPr>
              <a:t> </a:t>
            </a:r>
            <a:r>
              <a:rPr lang="it-IT" dirty="0" err="1">
                <a:latin typeface="Open Sans"/>
              </a:rPr>
              <a:t>rights</a:t>
            </a:r>
            <a:r>
              <a:rPr lang="it-IT" dirty="0">
                <a:latin typeface="Open Sans"/>
              </a:rPr>
              <a:t> </a:t>
            </a:r>
            <a:r>
              <a:rPr lang="it-IT" dirty="0" err="1">
                <a:latin typeface="Open Sans"/>
              </a:rPr>
              <a:t>reserved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694275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1" descr="logo-bicocca-verde">
            <a:extLst>
              <a:ext uri="{FF2B5EF4-FFF2-40B4-BE49-F238E27FC236}">
                <a16:creationId xmlns:a16="http://schemas.microsoft.com/office/drawing/2014/main" id="{EB122A9C-4639-5F49-9348-CC0CFD3A6D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41359" y="17436"/>
            <a:ext cx="530952" cy="5693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7" name="Connettore 1 19">
            <a:extLst>
              <a:ext uri="{FF2B5EF4-FFF2-40B4-BE49-F238E27FC236}">
                <a16:creationId xmlns:a16="http://schemas.microsoft.com/office/drawing/2014/main" id="{31E0BE36-4165-BC41-9D1F-7AD68CE0B8FD}"/>
              </a:ext>
            </a:extLst>
          </p:cNvPr>
          <p:cNvCxnSpPr>
            <a:cxnSpLocks/>
          </p:cNvCxnSpPr>
          <p:nvPr/>
        </p:nvCxnSpPr>
        <p:spPr>
          <a:xfrm>
            <a:off x="0" y="573528"/>
            <a:ext cx="12423913" cy="1328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sellaDiTesto 20">
            <a:extLst>
              <a:ext uri="{FF2B5EF4-FFF2-40B4-BE49-F238E27FC236}">
                <a16:creationId xmlns:a16="http://schemas.microsoft.com/office/drawing/2014/main" id="{CEB6594D-7E54-3F40-9661-4F2EA9563C96}"/>
              </a:ext>
            </a:extLst>
          </p:cNvPr>
          <p:cNvSpPr txBox="1"/>
          <p:nvPr/>
        </p:nvSpPr>
        <p:spPr>
          <a:xfrm>
            <a:off x="3336707" y="76075"/>
            <a:ext cx="551858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100" b="1" i="1" dirty="0" err="1">
                <a:latin typeface="+mj-lt"/>
              </a:rPr>
              <a:t>Bibliography</a:t>
            </a:r>
            <a:endParaRPr lang="it-IT" sz="2100" b="1" i="1" dirty="0">
              <a:latin typeface="+mj-lt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FF37D8F4-1E66-1647-8273-9DBDDB6D0D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9" y="-16924"/>
            <a:ext cx="577628" cy="569376"/>
          </a:xfrm>
          <a:prstGeom prst="rect">
            <a:avLst/>
          </a:prstGeom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7E2ED7C2-B049-6346-A6EB-75C345DF37A5}"/>
              </a:ext>
            </a:extLst>
          </p:cNvPr>
          <p:cNvSpPr/>
          <p:nvPr/>
        </p:nvSpPr>
        <p:spPr>
          <a:xfrm>
            <a:off x="212977" y="1047665"/>
            <a:ext cx="11979023" cy="33733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t-IT" dirty="0" err="1"/>
              <a:t>Bonali</a:t>
            </a:r>
            <a:r>
              <a:rPr lang="it-IT" dirty="0"/>
              <a:t>, </a:t>
            </a:r>
            <a:r>
              <a:rPr lang="it-IT" dirty="0" err="1"/>
              <a:t>F</a:t>
            </a:r>
            <a:r>
              <a:rPr lang="it-IT" dirty="0"/>
              <a:t>. L., </a:t>
            </a:r>
            <a:r>
              <a:rPr lang="it-IT" dirty="0" err="1"/>
              <a:t>Tibaldi</a:t>
            </a:r>
            <a:r>
              <a:rPr lang="it-IT" dirty="0"/>
              <a:t>, A., Marchese, </a:t>
            </a:r>
            <a:r>
              <a:rPr lang="it-IT" dirty="0" err="1"/>
              <a:t>F</a:t>
            </a:r>
            <a:r>
              <a:rPr lang="it-IT" dirty="0"/>
              <a:t>., Fallati, L., Russo, E., Corselli, C., &amp; </a:t>
            </a:r>
            <a:r>
              <a:rPr lang="it-IT" dirty="0" err="1"/>
              <a:t>Savini</a:t>
            </a:r>
            <a:r>
              <a:rPr lang="it-IT" dirty="0"/>
              <a:t>, A. (2019). UAV-</a:t>
            </a:r>
            <a:r>
              <a:rPr lang="it-IT" dirty="0" err="1"/>
              <a:t>based</a:t>
            </a:r>
            <a:r>
              <a:rPr lang="it-IT" dirty="0"/>
              <a:t> </a:t>
            </a:r>
            <a:r>
              <a:rPr lang="it-IT" dirty="0" err="1"/>
              <a:t>surveying</a:t>
            </a:r>
            <a:r>
              <a:rPr lang="it-IT" dirty="0"/>
              <a:t> in </a:t>
            </a:r>
            <a:r>
              <a:rPr lang="it-IT" dirty="0" err="1"/>
              <a:t>volcano-tectonics</a:t>
            </a:r>
            <a:r>
              <a:rPr lang="it-IT" dirty="0"/>
              <a:t>: An </a:t>
            </a:r>
            <a:r>
              <a:rPr lang="it-IT" dirty="0" err="1"/>
              <a:t>example</a:t>
            </a:r>
            <a:r>
              <a:rPr lang="it-IT" dirty="0"/>
              <a:t> from the Iceland </a:t>
            </a:r>
            <a:r>
              <a:rPr lang="it-IT" dirty="0" err="1"/>
              <a:t>rift</a:t>
            </a:r>
            <a:r>
              <a:rPr lang="it-IT" dirty="0"/>
              <a:t>. </a:t>
            </a:r>
            <a:r>
              <a:rPr lang="it-IT" i="1" dirty="0"/>
              <a:t>Journal of </a:t>
            </a:r>
            <a:r>
              <a:rPr lang="it-IT" i="1" dirty="0" err="1"/>
              <a:t>Structural</a:t>
            </a:r>
            <a:r>
              <a:rPr lang="it-IT" i="1" dirty="0"/>
              <a:t> </a:t>
            </a:r>
            <a:r>
              <a:rPr lang="it-IT" i="1" dirty="0" err="1"/>
              <a:t>Geology</a:t>
            </a:r>
            <a:r>
              <a:rPr lang="it-IT" dirty="0"/>
              <a:t>, </a:t>
            </a:r>
            <a:r>
              <a:rPr lang="it-IT" i="1" dirty="0"/>
              <a:t>121</a:t>
            </a:r>
            <a:r>
              <a:rPr lang="it-IT" dirty="0"/>
              <a:t>, 46-64.</a:t>
            </a:r>
          </a:p>
          <a:p>
            <a:pPr>
              <a:lnSpc>
                <a:spcPct val="150000"/>
              </a:lnSpc>
            </a:pPr>
            <a:endParaRPr lang="it-IT" dirty="0">
              <a:solidFill>
                <a:srgbClr val="222222"/>
              </a:solidFill>
            </a:endParaRPr>
          </a:p>
          <a:p>
            <a:pPr>
              <a:lnSpc>
                <a:spcPct val="150000"/>
              </a:lnSpc>
            </a:pPr>
            <a:r>
              <a:rPr lang="it-IT" dirty="0" err="1"/>
              <a:t>Metzger</a:t>
            </a:r>
            <a:r>
              <a:rPr lang="it-IT" dirty="0"/>
              <a:t>, S., </a:t>
            </a:r>
            <a:r>
              <a:rPr lang="it-IT" dirty="0" err="1"/>
              <a:t>Jónsson</a:t>
            </a:r>
            <a:r>
              <a:rPr lang="it-IT" dirty="0"/>
              <a:t>, S., &amp; </a:t>
            </a:r>
            <a:r>
              <a:rPr lang="it-IT" dirty="0" err="1"/>
              <a:t>Geirsson</a:t>
            </a:r>
            <a:r>
              <a:rPr lang="it-IT" dirty="0"/>
              <a:t>, H. (2011). </a:t>
            </a:r>
            <a:r>
              <a:rPr lang="it-IT" dirty="0" err="1"/>
              <a:t>Locking</a:t>
            </a:r>
            <a:r>
              <a:rPr lang="it-IT" dirty="0"/>
              <a:t> </a:t>
            </a:r>
            <a:r>
              <a:rPr lang="it-IT" dirty="0" err="1"/>
              <a:t>depth</a:t>
            </a:r>
            <a:r>
              <a:rPr lang="it-IT" dirty="0"/>
              <a:t> and slip-rate of the </a:t>
            </a:r>
            <a:r>
              <a:rPr lang="it-IT" dirty="0" err="1"/>
              <a:t>Húsavík</a:t>
            </a:r>
            <a:r>
              <a:rPr lang="it-IT" dirty="0"/>
              <a:t> </a:t>
            </a:r>
            <a:r>
              <a:rPr lang="it-IT" dirty="0" err="1"/>
              <a:t>Flatey</a:t>
            </a:r>
            <a:r>
              <a:rPr lang="it-IT" dirty="0"/>
              <a:t> fault, North Iceland, </a:t>
            </a:r>
            <a:r>
              <a:rPr lang="it-IT" dirty="0" err="1"/>
              <a:t>derived</a:t>
            </a:r>
            <a:r>
              <a:rPr lang="it-IT" dirty="0"/>
              <a:t> from </a:t>
            </a:r>
            <a:r>
              <a:rPr lang="it-IT" dirty="0" err="1"/>
              <a:t>continuous</a:t>
            </a:r>
            <a:r>
              <a:rPr lang="it-IT" dirty="0"/>
              <a:t> GPS data 2006-2010. </a:t>
            </a:r>
            <a:r>
              <a:rPr lang="it-IT" i="1" dirty="0" err="1"/>
              <a:t>Geophysical</a:t>
            </a:r>
            <a:r>
              <a:rPr lang="it-IT" i="1" dirty="0"/>
              <a:t> Journal International</a:t>
            </a:r>
            <a:r>
              <a:rPr lang="it-IT" dirty="0"/>
              <a:t>, </a:t>
            </a:r>
            <a:r>
              <a:rPr lang="it-IT" i="1" dirty="0"/>
              <a:t>187</a:t>
            </a:r>
            <a:r>
              <a:rPr lang="it-IT" dirty="0"/>
              <a:t>(2), 564-576.</a:t>
            </a:r>
          </a:p>
          <a:p>
            <a:pPr>
              <a:lnSpc>
                <a:spcPct val="150000"/>
              </a:lnSpc>
            </a:pPr>
            <a:endParaRPr lang="it-IT" dirty="0">
              <a:solidFill>
                <a:srgbClr val="222222"/>
              </a:solidFill>
            </a:endParaRPr>
          </a:p>
          <a:p>
            <a:pPr>
              <a:lnSpc>
                <a:spcPct val="150000"/>
              </a:lnSpc>
            </a:pPr>
            <a:r>
              <a:rPr lang="it-IT" dirty="0" err="1">
                <a:solidFill>
                  <a:srgbClr val="222222"/>
                </a:solidFill>
              </a:rPr>
              <a:t>Tibaldi</a:t>
            </a:r>
            <a:r>
              <a:rPr lang="it-IT" dirty="0">
                <a:solidFill>
                  <a:srgbClr val="222222"/>
                </a:solidFill>
              </a:rPr>
              <a:t>, A., </a:t>
            </a:r>
            <a:r>
              <a:rPr lang="it-IT" dirty="0" err="1">
                <a:solidFill>
                  <a:srgbClr val="222222"/>
                </a:solidFill>
              </a:rPr>
              <a:t>Bonali</a:t>
            </a:r>
            <a:r>
              <a:rPr lang="it-IT" dirty="0">
                <a:solidFill>
                  <a:srgbClr val="222222"/>
                </a:solidFill>
              </a:rPr>
              <a:t>, </a:t>
            </a:r>
            <a:r>
              <a:rPr lang="it-IT" dirty="0" err="1">
                <a:solidFill>
                  <a:srgbClr val="222222"/>
                </a:solidFill>
              </a:rPr>
              <a:t>F</a:t>
            </a:r>
            <a:r>
              <a:rPr lang="it-IT" dirty="0">
                <a:solidFill>
                  <a:srgbClr val="222222"/>
                </a:solidFill>
              </a:rPr>
              <a:t>. L., Mariotto, </a:t>
            </a:r>
            <a:r>
              <a:rPr lang="it-IT" dirty="0" err="1">
                <a:solidFill>
                  <a:srgbClr val="222222"/>
                </a:solidFill>
              </a:rPr>
              <a:t>F</a:t>
            </a:r>
            <a:r>
              <a:rPr lang="it-IT" dirty="0">
                <a:solidFill>
                  <a:srgbClr val="222222"/>
                </a:solidFill>
              </a:rPr>
              <a:t>. P., Russo, E., &amp; Tenti, L. </a:t>
            </a:r>
            <a:r>
              <a:rPr lang="it-IT" dirty="0" err="1">
                <a:solidFill>
                  <a:srgbClr val="222222"/>
                </a:solidFill>
              </a:rPr>
              <a:t>R</a:t>
            </a:r>
            <a:r>
              <a:rPr lang="it-IT" dirty="0">
                <a:solidFill>
                  <a:srgbClr val="222222"/>
                </a:solidFill>
              </a:rPr>
              <a:t>. (2019). The </a:t>
            </a:r>
            <a:r>
              <a:rPr lang="it-IT" dirty="0" err="1">
                <a:solidFill>
                  <a:srgbClr val="222222"/>
                </a:solidFill>
              </a:rPr>
              <a:t>development</a:t>
            </a:r>
            <a:r>
              <a:rPr lang="it-IT" dirty="0">
                <a:solidFill>
                  <a:srgbClr val="222222"/>
                </a:solidFill>
              </a:rPr>
              <a:t> of </a:t>
            </a:r>
            <a:r>
              <a:rPr lang="it-IT" dirty="0" err="1">
                <a:solidFill>
                  <a:srgbClr val="222222"/>
                </a:solidFill>
              </a:rPr>
              <a:t>divergent</a:t>
            </a:r>
            <a:r>
              <a:rPr lang="it-IT" dirty="0">
                <a:solidFill>
                  <a:srgbClr val="222222"/>
                </a:solidFill>
              </a:rPr>
              <a:t> </a:t>
            </a:r>
            <a:r>
              <a:rPr lang="it-IT" dirty="0" err="1">
                <a:solidFill>
                  <a:srgbClr val="222222"/>
                </a:solidFill>
              </a:rPr>
              <a:t>margins</a:t>
            </a:r>
            <a:r>
              <a:rPr lang="it-IT" dirty="0">
                <a:solidFill>
                  <a:srgbClr val="222222"/>
                </a:solidFill>
              </a:rPr>
              <a:t>: </a:t>
            </a:r>
            <a:r>
              <a:rPr lang="it-IT" dirty="0" err="1">
                <a:solidFill>
                  <a:srgbClr val="222222"/>
                </a:solidFill>
              </a:rPr>
              <a:t>Insights</a:t>
            </a:r>
            <a:r>
              <a:rPr lang="it-IT" dirty="0">
                <a:solidFill>
                  <a:srgbClr val="222222"/>
                </a:solidFill>
              </a:rPr>
              <a:t> from the North </a:t>
            </a:r>
            <a:r>
              <a:rPr lang="it-IT" dirty="0" err="1">
                <a:solidFill>
                  <a:srgbClr val="222222"/>
                </a:solidFill>
              </a:rPr>
              <a:t>Volcanic</a:t>
            </a:r>
            <a:r>
              <a:rPr lang="it-IT" dirty="0">
                <a:solidFill>
                  <a:srgbClr val="222222"/>
                </a:solidFill>
              </a:rPr>
              <a:t> Zone, Iceland. </a:t>
            </a:r>
            <a:r>
              <a:rPr lang="it-IT" i="1" dirty="0">
                <a:solidFill>
                  <a:srgbClr val="222222"/>
                </a:solidFill>
              </a:rPr>
              <a:t>Earth and </a:t>
            </a:r>
            <a:r>
              <a:rPr lang="it-IT" i="1" dirty="0" err="1">
                <a:solidFill>
                  <a:srgbClr val="222222"/>
                </a:solidFill>
              </a:rPr>
              <a:t>Planetary</a:t>
            </a:r>
            <a:r>
              <a:rPr lang="it-IT" i="1" dirty="0">
                <a:solidFill>
                  <a:srgbClr val="222222"/>
                </a:solidFill>
              </a:rPr>
              <a:t> Science </a:t>
            </a:r>
            <a:r>
              <a:rPr lang="it-IT" i="1" dirty="0" err="1">
                <a:solidFill>
                  <a:srgbClr val="222222"/>
                </a:solidFill>
              </a:rPr>
              <a:t>Letters</a:t>
            </a:r>
            <a:r>
              <a:rPr lang="it-IT" dirty="0">
                <a:solidFill>
                  <a:srgbClr val="222222"/>
                </a:solidFill>
              </a:rPr>
              <a:t>, </a:t>
            </a:r>
            <a:r>
              <a:rPr lang="it-IT" i="1" dirty="0">
                <a:solidFill>
                  <a:srgbClr val="222222"/>
                </a:solidFill>
              </a:rPr>
              <a:t>509</a:t>
            </a:r>
            <a:r>
              <a:rPr lang="it-IT" dirty="0">
                <a:solidFill>
                  <a:srgbClr val="222222"/>
                </a:solidFill>
              </a:rPr>
              <a:t>, 1-8.</a:t>
            </a:r>
            <a:endParaRPr lang="it-IT" dirty="0"/>
          </a:p>
        </p:txBody>
      </p:sp>
      <p:sp>
        <p:nvSpPr>
          <p:cNvPr id="18" name="CasellaDiTesto 20">
            <a:extLst>
              <a:ext uri="{FF2B5EF4-FFF2-40B4-BE49-F238E27FC236}">
                <a16:creationId xmlns:a16="http://schemas.microsoft.com/office/drawing/2014/main" id="{93DAE5F2-1467-C54D-956D-5B015CC2A75C}"/>
              </a:ext>
            </a:extLst>
          </p:cNvPr>
          <p:cNvSpPr txBox="1"/>
          <p:nvPr/>
        </p:nvSpPr>
        <p:spPr>
          <a:xfrm>
            <a:off x="8393088" y="6197150"/>
            <a:ext cx="5518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i="1" dirty="0" err="1">
                <a:latin typeface="+mj-lt"/>
              </a:rPr>
              <a:t>Thank</a:t>
            </a:r>
            <a:r>
              <a:rPr lang="it-IT" sz="3200" b="1" i="1" dirty="0">
                <a:latin typeface="+mj-lt"/>
              </a:rPr>
              <a:t> </a:t>
            </a:r>
            <a:r>
              <a:rPr lang="it-IT" sz="3200" b="1" i="1" dirty="0" err="1">
                <a:latin typeface="+mj-lt"/>
              </a:rPr>
              <a:t>you</a:t>
            </a:r>
            <a:r>
              <a:rPr lang="it-IT" sz="3200" b="1" i="1" dirty="0">
                <a:latin typeface="+mj-lt"/>
              </a:rPr>
              <a:t>!</a:t>
            </a:r>
          </a:p>
        </p:txBody>
      </p:sp>
      <p:pic>
        <p:nvPicPr>
          <p:cNvPr id="19" name="Immagine 18">
            <a:extLst>
              <a:ext uri="{FF2B5EF4-FFF2-40B4-BE49-F238E27FC236}">
                <a16:creationId xmlns:a16="http://schemas.microsoft.com/office/drawing/2014/main" id="{CEEAAC8C-714E-9B45-B6E5-1E2A68CE8A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65341"/>
            <a:ext cx="3215680" cy="91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42519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</TotalTime>
  <Words>633</Words>
  <Application>Microsoft Macintosh PowerPoint</Application>
  <PresentationFormat>Widescreen</PresentationFormat>
  <Paragraphs>56</Paragraphs>
  <Slides>5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Courier New</vt:lpstr>
      <vt:lpstr>Open Sans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elenarusso177@gmail.com</dc:creator>
  <cp:lastModifiedBy>elenarusso177@gmail.com</cp:lastModifiedBy>
  <cp:revision>103</cp:revision>
  <dcterms:created xsi:type="dcterms:W3CDTF">2020-04-19T09:11:18Z</dcterms:created>
  <dcterms:modified xsi:type="dcterms:W3CDTF">2020-05-01T07:51:18Z</dcterms:modified>
</cp:coreProperties>
</file>