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</p:sldIdLst>
  <p:sldSz cx="30243463" cy="42773600"/>
  <p:notesSz cx="29819600" cy="423418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E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8" autoAdjust="0"/>
    <p:restoredTop sz="94660"/>
  </p:normalViewPr>
  <p:slideViewPr>
    <p:cSldViewPr>
      <p:cViewPr>
        <p:scale>
          <a:sx n="33" d="100"/>
          <a:sy n="33" d="100"/>
        </p:scale>
        <p:origin x="-1212" y="4158"/>
      </p:cViewPr>
      <p:guideLst>
        <p:guide orient="horz" pos="1801"/>
        <p:guide orient="horz" pos="24812"/>
        <p:guide pos="7714"/>
        <p:guide pos="4655"/>
        <p:guide pos="4195"/>
        <p:guide pos="8164"/>
        <p:guide pos="11112"/>
        <p:guide pos="1133"/>
        <p:guide pos="115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 rot="1560000">
            <a:off x="19092863" y="1600200"/>
            <a:ext cx="387350" cy="1682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3" name="Picture 20" descr="Kopf_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215900"/>
            <a:ext cx="305990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1" descr="Fuß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38477825"/>
            <a:ext cx="3059906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2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888" y="9980613"/>
            <a:ext cx="27217687" cy="28228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47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6550" y="6267450"/>
            <a:ext cx="6804025" cy="31942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888" y="6267450"/>
            <a:ext cx="20261262" cy="31942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99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888" y="9980613"/>
            <a:ext cx="27217687" cy="28228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99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27485975"/>
            <a:ext cx="2570638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188" y="18129250"/>
            <a:ext cx="25706387" cy="9356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2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888" y="9980613"/>
            <a:ext cx="13531850" cy="28228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7138" y="9980613"/>
            <a:ext cx="13533437" cy="28228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19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888" y="1712913"/>
            <a:ext cx="27217687" cy="7129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888" y="9574213"/>
            <a:ext cx="13361987" cy="39909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888" y="13565188"/>
            <a:ext cx="13361987" cy="246443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3825" y="9574213"/>
            <a:ext cx="13366750" cy="39909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3825" y="13565188"/>
            <a:ext cx="13366750" cy="246443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90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42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10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888" y="1703388"/>
            <a:ext cx="9948862" cy="724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3700" y="1703388"/>
            <a:ext cx="16906875" cy="36506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888" y="8950325"/>
            <a:ext cx="9948862" cy="29259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30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25" y="29941838"/>
            <a:ext cx="18146713" cy="353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725" y="3821113"/>
            <a:ext cx="18146713" cy="25665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7725" y="33475613"/>
            <a:ext cx="18146713" cy="502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6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450" y="6267450"/>
            <a:ext cx="251253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612" tIns="198307" rIns="396612" bIns="1983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Headline</a:t>
            </a:r>
          </a:p>
        </p:txBody>
      </p:sp>
      <p:sp>
        <p:nvSpPr>
          <p:cNvPr id="1027" name="Line 4"/>
          <p:cNvSpPr>
            <a:spLocks noChangeShapeType="1"/>
          </p:cNvSpPr>
          <p:nvPr userDrawn="1"/>
        </p:nvSpPr>
        <p:spPr bwMode="auto">
          <a:xfrm>
            <a:off x="29449713" y="41173400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29411613" y="40754300"/>
            <a:ext cx="831850" cy="2012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962400" rtl="0" eaLnBrk="0" fontAlgn="base" hangingPunct="0">
        <a:spcBef>
          <a:spcPct val="0"/>
        </a:spcBef>
        <a:spcAft>
          <a:spcPct val="0"/>
        </a:spcAft>
        <a:defRPr sz="96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3962400" rtl="0" eaLnBrk="0" fontAlgn="base" hangingPunct="0">
        <a:spcBef>
          <a:spcPct val="0"/>
        </a:spcBef>
        <a:spcAft>
          <a:spcPct val="0"/>
        </a:spcAft>
        <a:defRPr sz="9600">
          <a:solidFill>
            <a:schemeClr val="accent2"/>
          </a:solidFill>
          <a:latin typeface="Arial" charset="0"/>
        </a:defRPr>
      </a:lvl2pPr>
      <a:lvl3pPr algn="l" defTabSz="3962400" rtl="0" eaLnBrk="0" fontAlgn="base" hangingPunct="0">
        <a:spcBef>
          <a:spcPct val="0"/>
        </a:spcBef>
        <a:spcAft>
          <a:spcPct val="0"/>
        </a:spcAft>
        <a:defRPr sz="9600">
          <a:solidFill>
            <a:schemeClr val="accent2"/>
          </a:solidFill>
          <a:latin typeface="Arial" charset="0"/>
        </a:defRPr>
      </a:lvl3pPr>
      <a:lvl4pPr algn="l" defTabSz="3962400" rtl="0" eaLnBrk="0" fontAlgn="base" hangingPunct="0">
        <a:spcBef>
          <a:spcPct val="0"/>
        </a:spcBef>
        <a:spcAft>
          <a:spcPct val="0"/>
        </a:spcAft>
        <a:defRPr sz="9600">
          <a:solidFill>
            <a:schemeClr val="accent2"/>
          </a:solidFill>
          <a:latin typeface="Arial" charset="0"/>
        </a:defRPr>
      </a:lvl4pPr>
      <a:lvl5pPr algn="l" defTabSz="3962400" rtl="0" eaLnBrk="0" fontAlgn="base" hangingPunct="0">
        <a:spcBef>
          <a:spcPct val="0"/>
        </a:spcBef>
        <a:spcAft>
          <a:spcPct val="0"/>
        </a:spcAft>
        <a:defRPr sz="9600">
          <a:solidFill>
            <a:schemeClr val="accent2"/>
          </a:solidFill>
          <a:latin typeface="Arial" charset="0"/>
        </a:defRPr>
      </a:lvl5pPr>
      <a:lvl6pPr marL="457200" algn="l" defTabSz="3962400" rtl="0" fontAlgn="base">
        <a:spcBef>
          <a:spcPct val="0"/>
        </a:spcBef>
        <a:spcAft>
          <a:spcPct val="0"/>
        </a:spcAft>
        <a:defRPr sz="9600">
          <a:solidFill>
            <a:schemeClr val="accent2"/>
          </a:solidFill>
          <a:latin typeface="Arial" charset="0"/>
        </a:defRPr>
      </a:lvl6pPr>
      <a:lvl7pPr marL="914400" algn="l" defTabSz="3962400" rtl="0" fontAlgn="base">
        <a:spcBef>
          <a:spcPct val="0"/>
        </a:spcBef>
        <a:spcAft>
          <a:spcPct val="0"/>
        </a:spcAft>
        <a:defRPr sz="9600">
          <a:solidFill>
            <a:schemeClr val="accent2"/>
          </a:solidFill>
          <a:latin typeface="Arial" charset="0"/>
        </a:defRPr>
      </a:lvl7pPr>
      <a:lvl8pPr marL="1371600" algn="l" defTabSz="3962400" rtl="0" fontAlgn="base">
        <a:spcBef>
          <a:spcPct val="0"/>
        </a:spcBef>
        <a:spcAft>
          <a:spcPct val="0"/>
        </a:spcAft>
        <a:defRPr sz="9600">
          <a:solidFill>
            <a:schemeClr val="accent2"/>
          </a:solidFill>
          <a:latin typeface="Arial" charset="0"/>
        </a:defRPr>
      </a:lvl8pPr>
      <a:lvl9pPr marL="1828800" algn="l" defTabSz="3962400" rtl="0" fontAlgn="base">
        <a:spcBef>
          <a:spcPct val="0"/>
        </a:spcBef>
        <a:spcAft>
          <a:spcPct val="0"/>
        </a:spcAft>
        <a:defRPr sz="9600">
          <a:solidFill>
            <a:schemeClr val="accent2"/>
          </a:solidFill>
          <a:latin typeface="Arial" charset="0"/>
        </a:defRPr>
      </a:lvl9pPr>
    </p:titleStyle>
    <p:bodyStyle>
      <a:lvl1pPr indent="373063" algn="l" defTabSz="3962400" rtl="0" eaLnBrk="0" fontAlgn="base" hangingPunct="0">
        <a:spcBef>
          <a:spcPct val="20000"/>
        </a:spcBef>
        <a:spcAft>
          <a:spcPct val="0"/>
        </a:spcAft>
        <a:buClr>
          <a:srgbClr val="009933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1150938" indent="417513" algn="l" defTabSz="3962400" rtl="0" eaLnBrk="0" fontAlgn="base" hangingPunct="0">
        <a:spcBef>
          <a:spcPct val="20000"/>
        </a:spcBef>
        <a:spcAft>
          <a:spcPct val="0"/>
        </a:spcAft>
        <a:buClr>
          <a:srgbClr val="009933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2pPr>
      <a:lvl3pPr marL="2346325" indent="377825" algn="l" defTabSz="3962400" rtl="0" eaLnBrk="0" fontAlgn="base" hangingPunct="0">
        <a:spcBef>
          <a:spcPct val="20000"/>
        </a:spcBef>
        <a:spcAft>
          <a:spcPct val="0"/>
        </a:spcAft>
        <a:buClr>
          <a:srgbClr val="009933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3pPr>
      <a:lvl4pPr marL="3503613" indent="379413" algn="l" defTabSz="3962400" rtl="0" eaLnBrk="0" fontAlgn="base" hangingPunct="0">
        <a:spcBef>
          <a:spcPct val="20000"/>
        </a:spcBef>
        <a:spcAft>
          <a:spcPct val="0"/>
        </a:spcAft>
        <a:buClr>
          <a:srgbClr val="009933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4pPr>
      <a:lvl5pPr marL="4659313" indent="381000" algn="l" defTabSz="3962400" rtl="0" eaLnBrk="0" fontAlgn="base" hangingPunct="0">
        <a:spcBef>
          <a:spcPct val="20000"/>
        </a:spcBef>
        <a:spcAft>
          <a:spcPct val="0"/>
        </a:spcAft>
        <a:buClr>
          <a:srgbClr val="009933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5pPr>
      <a:lvl6pPr marL="5116513" indent="381000" algn="l" defTabSz="3962400" rtl="0" fontAlgn="base">
        <a:spcBef>
          <a:spcPct val="20000"/>
        </a:spcBef>
        <a:spcAft>
          <a:spcPct val="0"/>
        </a:spcAft>
        <a:buClr>
          <a:srgbClr val="009933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6pPr>
      <a:lvl7pPr marL="5573713" indent="381000" algn="l" defTabSz="3962400" rtl="0" fontAlgn="base">
        <a:spcBef>
          <a:spcPct val="20000"/>
        </a:spcBef>
        <a:spcAft>
          <a:spcPct val="0"/>
        </a:spcAft>
        <a:buClr>
          <a:srgbClr val="009933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7pPr>
      <a:lvl8pPr marL="6030913" indent="381000" algn="l" defTabSz="3962400" rtl="0" fontAlgn="base">
        <a:spcBef>
          <a:spcPct val="20000"/>
        </a:spcBef>
        <a:spcAft>
          <a:spcPct val="0"/>
        </a:spcAft>
        <a:buClr>
          <a:srgbClr val="009933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8pPr>
      <a:lvl9pPr marL="6488113" indent="381000" algn="l" defTabSz="3962400" rtl="0" fontAlgn="base">
        <a:spcBef>
          <a:spcPct val="20000"/>
        </a:spcBef>
        <a:spcAft>
          <a:spcPct val="0"/>
        </a:spcAft>
        <a:buClr>
          <a:srgbClr val="009933"/>
        </a:buClr>
        <a:buFont typeface="Wingdings" pitchFamily="2" charset="2"/>
        <a:buChar char="§"/>
        <a:defRPr sz="4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18" Type="http://schemas.openxmlformats.org/officeDocument/2006/relationships/image" Target="../media/image12.png"/><Relationship Id="rId3" Type="http://schemas.openxmlformats.org/officeDocument/2006/relationships/image" Target="../media/image9.png"/><Relationship Id="rId21" Type="http://schemas.openxmlformats.org/officeDocument/2006/relationships/image" Target="../media/image15.pn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11.jpe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3.png"/><Relationship Id="rId4" Type="http://schemas.openxmlformats.org/officeDocument/2006/relationships/image" Target="../media/image10.tiff"/><Relationship Id="rId9" Type="http://schemas.openxmlformats.org/officeDocument/2006/relationships/image" Target="../media/image4.wmf"/><Relationship Id="rId14" Type="http://schemas.openxmlformats.org/officeDocument/2006/relationships/oleObject" Target="../embeddings/oleObject5.bin"/><Relationship Id="rId22" Type="http://schemas.openxmlformats.org/officeDocument/2006/relationships/hyperlink" Target="http://dx.doi.org/https:/doi.org/10.1029/2019WR0255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858838" y="9626600"/>
            <a:ext cx="28665487" cy="6719888"/>
          </a:xfrm>
          <a:prstGeom prst="rect">
            <a:avLst/>
          </a:prstGeom>
          <a:solidFill>
            <a:schemeClr val="accent1">
              <a:alpha val="16862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3640138"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40138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40138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40138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40138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4013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4013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4013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4013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31863" y="4010623"/>
            <a:ext cx="28592462" cy="333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98307" rIns="0" bIns="198307"/>
          <a:lstStyle>
            <a:lvl1pPr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8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53100">
                    <a:srgbClr val="FF0000">
                      <a:alpha val="30000"/>
                    </a:srgbClr>
                  </a:glow>
                </a:effectLst>
              </a:rPr>
              <a:t>Exposure time vs. residence time in upscaling hyporheic nitrate loss</a:t>
            </a:r>
            <a:endParaRPr lang="de-DE" altLang="de-DE" sz="80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glow rad="53100">
                  <a:srgbClr val="FF0000">
                    <a:alpha val="30000"/>
                  </a:srgbClr>
                </a:glow>
              </a:effectLst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54175" y="7524750"/>
            <a:ext cx="26609676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98307" rIns="0" bIns="198307"/>
          <a:lstStyle>
            <a:lvl1pPr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5000" b="1" dirty="0"/>
              <a:t>Benjamin </a:t>
            </a:r>
            <a:r>
              <a:rPr lang="de-DE" altLang="de-DE" sz="5000" b="1" dirty="0" smtClean="0"/>
              <a:t>Gilfedder</a:t>
            </a:r>
            <a:r>
              <a:rPr lang="de-DE" altLang="de-DE" sz="5000" b="1" baseline="30000" dirty="0"/>
              <a:t>1</a:t>
            </a:r>
            <a:r>
              <a:rPr lang="de-DE" altLang="de-DE" sz="5000" b="1" dirty="0" smtClean="0"/>
              <a:t>, Stefan Durejka</a:t>
            </a:r>
            <a:r>
              <a:rPr lang="de-DE" altLang="de-DE" sz="5000" b="1" baseline="30000" dirty="0" smtClean="0"/>
              <a:t>1</a:t>
            </a:r>
            <a:r>
              <a:rPr lang="de-DE" altLang="de-DE" sz="5000" b="1" dirty="0" smtClean="0"/>
              <a:t>, Zahra Thomas</a:t>
            </a:r>
            <a:r>
              <a:rPr lang="de-DE" altLang="de-DE" sz="5000" b="1" baseline="30000" dirty="0" smtClean="0"/>
              <a:t>2</a:t>
            </a:r>
            <a:r>
              <a:rPr lang="de-DE" altLang="de-DE" sz="5000" b="1" dirty="0" smtClean="0"/>
              <a:t>, Hugo Le  Ley</a:t>
            </a:r>
            <a:r>
              <a:rPr lang="de-DE" altLang="de-DE" sz="5000" b="1" baseline="30000" dirty="0" smtClean="0"/>
              <a:t>2</a:t>
            </a:r>
            <a:r>
              <a:rPr lang="de-DE" altLang="de-DE" sz="5000" b="1" dirty="0" smtClean="0"/>
              <a:t> &amp; </a:t>
            </a:r>
            <a:r>
              <a:rPr lang="de-DE" altLang="de-DE" sz="5000" b="1" dirty="0"/>
              <a:t>Sven </a:t>
            </a:r>
            <a:r>
              <a:rPr lang="de-DE" altLang="de-DE" sz="5000" b="1" dirty="0" smtClean="0"/>
              <a:t>Frei</a:t>
            </a:r>
            <a:r>
              <a:rPr lang="de-DE" altLang="de-DE" sz="5000" b="1" baseline="30000" dirty="0" smtClean="0"/>
              <a:t>1</a:t>
            </a:r>
            <a:endParaRPr lang="de-DE" altLang="de-DE" sz="5000" b="1" dirty="0"/>
          </a:p>
        </p:txBody>
      </p:sp>
      <p:grpSp>
        <p:nvGrpSpPr>
          <p:cNvPr id="3077" name="Group 70"/>
          <p:cNvGrpSpPr>
            <a:grpSpLocks/>
          </p:cNvGrpSpPr>
          <p:nvPr/>
        </p:nvGrpSpPr>
        <p:grpSpPr bwMode="auto">
          <a:xfrm>
            <a:off x="1194911" y="9637713"/>
            <a:ext cx="10423525" cy="3827462"/>
            <a:chOff x="1070" y="8339"/>
            <a:chExt cx="6529" cy="2411"/>
          </a:xfrm>
        </p:grpSpPr>
        <p:sp>
          <p:nvSpPr>
            <p:cNvPr id="3104" name="Text Box 6"/>
            <p:cNvSpPr txBox="1">
              <a:spLocks noChangeArrowheads="1"/>
            </p:cNvSpPr>
            <p:nvPr/>
          </p:nvSpPr>
          <p:spPr bwMode="auto">
            <a:xfrm>
              <a:off x="1070" y="8339"/>
              <a:ext cx="6529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98307" rIns="0" bIns="198307">
              <a:spAutoFit/>
            </a:bodyPr>
            <a:lstStyle>
              <a:lvl1pPr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4800" b="1" u="sng" dirty="0" smtClean="0">
                  <a:solidFill>
                    <a:schemeClr val="hlink"/>
                  </a:solidFill>
                </a:rPr>
                <a:t>Questions</a:t>
              </a:r>
              <a:endParaRPr lang="de-DE" altLang="de-DE" sz="3600" b="1" u="sng" dirty="0">
                <a:solidFill>
                  <a:schemeClr val="hlink"/>
                </a:solidFill>
              </a:endParaRPr>
            </a:p>
          </p:txBody>
        </p:sp>
        <p:sp>
          <p:nvSpPr>
            <p:cNvPr id="3105" name="Text Box 7"/>
            <p:cNvSpPr txBox="1">
              <a:spLocks noChangeArrowheads="1"/>
            </p:cNvSpPr>
            <p:nvPr/>
          </p:nvSpPr>
          <p:spPr bwMode="auto">
            <a:xfrm>
              <a:off x="1123" y="8819"/>
              <a:ext cx="6393" cy="1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98307" rIns="0" bIns="198307"/>
            <a:lstStyle>
              <a:lvl1pPr marL="571500" indent="-5715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Font typeface="Arial" charset="0"/>
                <a:buChar char="•"/>
              </a:pPr>
              <a:r>
                <a:rPr lang="de-DE" altLang="de-DE" sz="4000" b="1" dirty="0" smtClean="0"/>
                <a:t>Can we use radon river surveys at catchment scale to estimate 1. Groundwater discharge, 2. Hyporheic parameters e.g. residence times?</a:t>
              </a:r>
            </a:p>
            <a:p>
              <a:pPr algn="just" eaLnBrk="1" hangingPunct="1">
                <a:buFont typeface="Arial" charset="0"/>
                <a:buChar char="•"/>
              </a:pPr>
              <a:r>
                <a:rPr lang="de-DE" altLang="de-DE" sz="4000" b="1" dirty="0" smtClean="0"/>
                <a:t>How can we calculate nitrate loss in the HZ using this data?</a:t>
              </a:r>
            </a:p>
            <a:p>
              <a:pPr algn="just" eaLnBrk="1" hangingPunct="1">
                <a:buFont typeface="Arial" charset="0"/>
                <a:buChar char="•"/>
              </a:pPr>
              <a:r>
                <a:rPr lang="de-DE" altLang="de-DE" sz="4000" b="1" dirty="0" smtClean="0"/>
                <a:t>What is the difference between residence times and exposure times for nitrate loss?</a:t>
              </a:r>
            </a:p>
            <a:p>
              <a:pPr algn="just" eaLnBrk="1" hangingPunct="1">
                <a:buFont typeface="Arial" charset="0"/>
                <a:buChar char="•"/>
              </a:pPr>
              <a:endParaRPr lang="de-DE" altLang="de-DE" sz="4000" b="1" dirty="0" smtClean="0"/>
            </a:p>
          </p:txBody>
        </p:sp>
      </p:grpSp>
      <p:pic>
        <p:nvPicPr>
          <p:cNvPr id="3079" name="Picture 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3928" r="4826" b="13390"/>
          <a:stretch>
            <a:fillRect/>
          </a:stretch>
        </p:blipFill>
        <p:spPr bwMode="auto">
          <a:xfrm>
            <a:off x="0" y="-177800"/>
            <a:ext cx="257651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1654175" y="8351058"/>
            <a:ext cx="278701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600" i="1" dirty="0" smtClean="0"/>
              <a:t>1. </a:t>
            </a:r>
            <a:r>
              <a:rPr lang="de-DE" altLang="de-DE" sz="2800" i="1" dirty="0" smtClean="0"/>
              <a:t>Limnologische Forschungsstation &amp; Department of Hydrology, </a:t>
            </a:r>
            <a:r>
              <a:rPr lang="en-AU" altLang="de-DE" sz="2800" i="1" dirty="0" smtClean="0"/>
              <a:t>Universität Bayreuth, </a:t>
            </a:r>
            <a:r>
              <a:rPr lang="en-AU" altLang="de-DE" sz="2600" i="1" dirty="0" smtClean="0"/>
              <a:t>2. </a:t>
            </a:r>
            <a:r>
              <a:rPr lang="en-CA" sz="2800" dirty="0" smtClean="0"/>
              <a:t>UMR </a:t>
            </a:r>
            <a:r>
              <a:rPr lang="en-CA" sz="2800" dirty="0"/>
              <a:t>SAS, AGROCAMPUS OUEST, INRA, 35000 Rennes, France</a:t>
            </a:r>
            <a:r>
              <a:rPr lang="en-CA" sz="2800" dirty="0" smtClean="0"/>
              <a:t> </a:t>
            </a:r>
            <a:r>
              <a:rPr lang="en-AU" altLang="de-DE" sz="2600" i="1" dirty="0" smtClean="0"/>
              <a:t>   </a:t>
            </a:r>
          </a:p>
          <a:p>
            <a:pPr eaLnBrk="1" hangingPunct="1"/>
            <a:r>
              <a:rPr lang="de-DE" altLang="de-DE" sz="2600" dirty="0" smtClean="0"/>
              <a:t>benjamin-silas.gilfedder@uni-bayreuth.de</a:t>
            </a:r>
          </a:p>
          <a:p>
            <a:pPr eaLnBrk="1" hangingPunct="1"/>
            <a:r>
              <a:rPr lang="de-DE" altLang="de-DE" sz="2600" dirty="0" smtClean="0"/>
              <a:t> </a:t>
            </a:r>
          </a:p>
          <a:p>
            <a:pPr eaLnBrk="1" hangingPunct="1"/>
            <a:endParaRPr lang="de-DE" altLang="de-DE" sz="2600" dirty="0"/>
          </a:p>
        </p:txBody>
      </p:sp>
      <p:grpSp>
        <p:nvGrpSpPr>
          <p:cNvPr id="3081" name="Group 70"/>
          <p:cNvGrpSpPr>
            <a:grpSpLocks/>
          </p:cNvGrpSpPr>
          <p:nvPr/>
        </p:nvGrpSpPr>
        <p:grpSpPr bwMode="auto">
          <a:xfrm>
            <a:off x="14286527" y="16921956"/>
            <a:ext cx="15597090" cy="4159250"/>
            <a:chOff x="1160" y="8108"/>
            <a:chExt cx="7574" cy="2620"/>
          </a:xfrm>
        </p:grpSpPr>
        <p:sp>
          <p:nvSpPr>
            <p:cNvPr id="3102" name="Text Box 6"/>
            <p:cNvSpPr txBox="1">
              <a:spLocks noChangeArrowheads="1"/>
            </p:cNvSpPr>
            <p:nvPr/>
          </p:nvSpPr>
          <p:spPr bwMode="auto">
            <a:xfrm>
              <a:off x="1160" y="8108"/>
              <a:ext cx="6529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98307" rIns="0" bIns="198307">
              <a:spAutoFit/>
            </a:bodyPr>
            <a:lstStyle>
              <a:lvl1pPr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4800" b="1" u="sng" dirty="0" smtClean="0">
                  <a:solidFill>
                    <a:schemeClr val="hlink"/>
                  </a:solidFill>
                </a:rPr>
                <a:t>Results and discussion</a:t>
              </a:r>
              <a:endParaRPr lang="de-DE" altLang="de-DE" sz="3600" b="1" u="sng" dirty="0">
                <a:solidFill>
                  <a:schemeClr val="hlink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031" y="8797"/>
              <a:ext cx="2703" cy="1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98307" rIns="0" bIns="198307"/>
            <a:lstStyle>
              <a:lvl1pPr defTabSz="39624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985963" defTabSz="39624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962400" defTabSz="39624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5949950" defTabSz="39624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7929563" defTabSz="39624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8386763" defTabSz="3962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8843963" defTabSz="3962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9301163" defTabSz="3962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9758363" defTabSz="3962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571500" indent="-571500">
                <a:buFont typeface="Arial" panose="020B0604020202020204" pitchFamily="34" charset="0"/>
                <a:buChar char="•"/>
                <a:defRPr/>
              </a:pPr>
              <a:r>
                <a:rPr lang="de-DE" altLang="de-DE" sz="4000" dirty="0" smtClean="0"/>
                <a:t>Groundwater flux dominated by a single spring (Rn peak)</a:t>
              </a:r>
            </a:p>
            <a:p>
              <a:pPr marL="571500" indent="-571500">
                <a:buFont typeface="Arial" panose="020B0604020202020204" pitchFamily="34" charset="0"/>
                <a:buChar char="•"/>
                <a:defRPr/>
              </a:pPr>
              <a:r>
                <a:rPr lang="de-DE" altLang="de-DE" sz="4000" dirty="0" smtClean="0"/>
                <a:t>Residence time </a:t>
              </a:r>
              <a:r>
                <a:rPr lang="de-DE" altLang="de-DE" sz="4000" dirty="0"/>
                <a:t>influenced by </a:t>
              </a:r>
              <a:r>
                <a:rPr lang="de-DE" altLang="de-DE" sz="4000" dirty="0" smtClean="0"/>
                <a:t>residence time </a:t>
              </a:r>
              <a:r>
                <a:rPr lang="de-DE" altLang="de-DE" sz="4000" dirty="0"/>
                <a:t>distribution(pdf</a:t>
              </a:r>
              <a:r>
                <a:rPr lang="de-DE" altLang="de-DE" sz="4000" dirty="0" smtClean="0"/>
                <a:t>)</a:t>
              </a:r>
            </a:p>
            <a:p>
              <a:pPr marL="571500" indent="-571500">
                <a:buFont typeface="Arial" panose="020B0604020202020204" pitchFamily="34" charset="0"/>
                <a:buChar char="•"/>
                <a:defRPr/>
              </a:pPr>
              <a:r>
                <a:rPr lang="de-DE" altLang="de-DE" sz="4000" dirty="0" smtClean="0"/>
                <a:t>Hyporheic flux insensitive to pdf</a:t>
              </a:r>
            </a:p>
            <a:p>
              <a:pPr algn="just">
                <a:defRPr/>
              </a:pPr>
              <a:endParaRPr lang="de-DE" altLang="de-DE" sz="4000" dirty="0" smtClean="0"/>
            </a:p>
          </p:txBody>
        </p:sp>
      </p:grpSp>
      <p:grpSp>
        <p:nvGrpSpPr>
          <p:cNvPr id="3082" name="Group 70"/>
          <p:cNvGrpSpPr>
            <a:grpSpLocks/>
          </p:cNvGrpSpPr>
          <p:nvPr/>
        </p:nvGrpSpPr>
        <p:grpSpPr bwMode="auto">
          <a:xfrm>
            <a:off x="1085850" y="16706850"/>
            <a:ext cx="12165973" cy="3827463"/>
            <a:chOff x="1123" y="8339"/>
            <a:chExt cx="7326" cy="2411"/>
          </a:xfrm>
        </p:grpSpPr>
        <p:sp>
          <p:nvSpPr>
            <p:cNvPr id="3100" name="Text Box 6"/>
            <p:cNvSpPr txBox="1">
              <a:spLocks noChangeArrowheads="1"/>
            </p:cNvSpPr>
            <p:nvPr/>
          </p:nvSpPr>
          <p:spPr bwMode="auto">
            <a:xfrm>
              <a:off x="1123" y="8339"/>
              <a:ext cx="7326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198307" rIns="0" bIns="198307">
              <a:spAutoFit/>
            </a:bodyPr>
            <a:lstStyle>
              <a:lvl1pPr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4800" b="1" u="sng" dirty="0" smtClean="0">
                  <a:solidFill>
                    <a:schemeClr val="hlink"/>
                  </a:solidFill>
                </a:rPr>
                <a:t>Hyporheic zone and nitrate reduction</a:t>
              </a:r>
              <a:endParaRPr lang="de-DE" altLang="de-DE" sz="3600" b="1" u="sng" dirty="0">
                <a:solidFill>
                  <a:schemeClr val="hlink"/>
                </a:solidFill>
              </a:endParaRPr>
            </a:p>
          </p:txBody>
        </p:sp>
        <p:sp>
          <p:nvSpPr>
            <p:cNvPr id="3101" name="Text Box 7"/>
            <p:cNvSpPr txBox="1">
              <a:spLocks noChangeArrowheads="1"/>
            </p:cNvSpPr>
            <p:nvPr/>
          </p:nvSpPr>
          <p:spPr bwMode="auto">
            <a:xfrm>
              <a:off x="1123" y="8819"/>
              <a:ext cx="6393" cy="1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98307" rIns="0" bIns="198307"/>
            <a:lstStyle>
              <a:lvl1pPr marL="571500" indent="-5715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Font typeface="Arial" charset="0"/>
                <a:buChar char="•"/>
              </a:pPr>
              <a:r>
                <a:rPr lang="de-DE" altLang="de-DE" sz="4000" dirty="0" smtClean="0"/>
                <a:t>Hyporheic zone reactive area between groundwater and stream or river</a:t>
              </a:r>
            </a:p>
            <a:p>
              <a:pPr algn="just" eaLnBrk="1" hangingPunct="1">
                <a:buFont typeface="Arial" charset="0"/>
                <a:buChar char="•"/>
              </a:pPr>
              <a:r>
                <a:rPr lang="de-DE" altLang="de-DE" sz="4000" dirty="0" smtClean="0"/>
                <a:t>Exchange of water and nutrients drives biogeochemistry</a:t>
              </a:r>
            </a:p>
            <a:p>
              <a:pPr algn="just" eaLnBrk="1" hangingPunct="1">
                <a:buFont typeface="Arial" charset="0"/>
                <a:buChar char="•"/>
              </a:pPr>
              <a:r>
                <a:rPr lang="de-DE" altLang="de-DE" sz="4000" dirty="0" smtClean="0"/>
                <a:t>May act as a natural filter for redox sensitive elements such as NO</a:t>
              </a:r>
              <a:r>
                <a:rPr lang="de-DE" altLang="de-DE" sz="4000" baseline="-25000" dirty="0" smtClean="0"/>
                <a:t>3</a:t>
              </a:r>
              <a:r>
                <a:rPr lang="de-DE" altLang="de-DE" sz="4000" baseline="30000" dirty="0" smtClean="0"/>
                <a:t>-</a:t>
              </a:r>
            </a:p>
            <a:p>
              <a:pPr algn="just" eaLnBrk="1" hangingPunct="1">
                <a:buFont typeface="Arial" charset="0"/>
                <a:buChar char="•"/>
              </a:pPr>
              <a:r>
                <a:rPr lang="de-DE" altLang="de-DE" sz="4000" dirty="0" smtClean="0"/>
                <a:t>Most measurements on small scales using tracer additions or pure modelling. </a:t>
              </a:r>
            </a:p>
            <a:p>
              <a:pPr algn="just" eaLnBrk="1" hangingPunct="1">
                <a:buFont typeface="Arial" charset="0"/>
                <a:buChar char="•"/>
              </a:pPr>
              <a:r>
                <a:rPr lang="de-DE" altLang="de-DE" sz="4000" dirty="0" smtClean="0"/>
                <a:t>Previous studies assume RT=exposure time</a:t>
              </a:r>
              <a:endParaRPr lang="de-DE" altLang="de-DE" sz="4000" dirty="0"/>
            </a:p>
          </p:txBody>
        </p:sp>
      </p:grpSp>
      <p:grpSp>
        <p:nvGrpSpPr>
          <p:cNvPr id="3083" name="Group 70"/>
          <p:cNvGrpSpPr>
            <a:grpSpLocks/>
          </p:cNvGrpSpPr>
          <p:nvPr/>
        </p:nvGrpSpPr>
        <p:grpSpPr bwMode="auto">
          <a:xfrm>
            <a:off x="747395" y="22958425"/>
            <a:ext cx="10952341" cy="4254499"/>
            <a:chOff x="1013" y="7658"/>
            <a:chExt cx="6531" cy="2680"/>
          </a:xfrm>
        </p:grpSpPr>
        <p:sp>
          <p:nvSpPr>
            <p:cNvPr id="3098" name="Text Box 6"/>
            <p:cNvSpPr txBox="1">
              <a:spLocks noChangeArrowheads="1"/>
            </p:cNvSpPr>
            <p:nvPr/>
          </p:nvSpPr>
          <p:spPr bwMode="auto">
            <a:xfrm>
              <a:off x="1015" y="7658"/>
              <a:ext cx="6529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98307" rIns="0" bIns="198307">
              <a:spAutoFit/>
            </a:bodyPr>
            <a:lstStyle>
              <a:lvl1pPr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4800" b="1" u="sng" dirty="0" smtClean="0">
                  <a:solidFill>
                    <a:schemeClr val="hlink"/>
                  </a:solidFill>
                </a:rPr>
                <a:t>Aims</a:t>
              </a:r>
              <a:endParaRPr lang="de-DE" altLang="de-DE" sz="3600" b="1" u="sng" dirty="0">
                <a:solidFill>
                  <a:schemeClr val="hlink"/>
                </a:solidFill>
              </a:endParaRPr>
            </a:p>
          </p:txBody>
        </p:sp>
        <p:sp>
          <p:nvSpPr>
            <p:cNvPr id="3099" name="Text Box 7"/>
            <p:cNvSpPr txBox="1">
              <a:spLocks noChangeArrowheads="1"/>
            </p:cNvSpPr>
            <p:nvPr/>
          </p:nvSpPr>
          <p:spPr bwMode="auto">
            <a:xfrm>
              <a:off x="1013" y="8407"/>
              <a:ext cx="6393" cy="1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98307" rIns="0" bIns="198307"/>
            <a:lstStyle>
              <a:lvl1pPr marL="571500" indent="-5715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buFont typeface="Arial" charset="0"/>
                <a:buChar char="•"/>
              </a:pPr>
              <a:endParaRPr lang="de-DE" altLang="de-DE" sz="4000" dirty="0"/>
            </a:p>
          </p:txBody>
        </p:sp>
      </p:grpSp>
      <p:grpSp>
        <p:nvGrpSpPr>
          <p:cNvPr id="3086" name="Group 70"/>
          <p:cNvGrpSpPr>
            <a:grpSpLocks/>
          </p:cNvGrpSpPr>
          <p:nvPr/>
        </p:nvGrpSpPr>
        <p:grpSpPr bwMode="auto">
          <a:xfrm>
            <a:off x="13618991" y="9685338"/>
            <a:ext cx="15673559" cy="3827462"/>
            <a:chOff x="1123" y="8339"/>
            <a:chExt cx="6529" cy="2411"/>
          </a:xfrm>
        </p:grpSpPr>
        <p:sp>
          <p:nvSpPr>
            <p:cNvPr id="3096" name="Text Box 6"/>
            <p:cNvSpPr txBox="1">
              <a:spLocks noChangeArrowheads="1"/>
            </p:cNvSpPr>
            <p:nvPr/>
          </p:nvSpPr>
          <p:spPr bwMode="auto">
            <a:xfrm>
              <a:off x="1123" y="8339"/>
              <a:ext cx="6529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98307" rIns="0" bIns="198307">
              <a:spAutoFit/>
            </a:bodyPr>
            <a:lstStyle>
              <a:lvl1pPr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962400" eaLnBrk="0" hangingPunct="0">
                <a:defRPr sz="7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962400" eaLnBrk="0" fontAlgn="base" hangingPunct="0">
                <a:spcBef>
                  <a:spcPct val="0"/>
                </a:spcBef>
                <a:spcAft>
                  <a:spcPct val="0"/>
                </a:spcAft>
                <a:defRPr sz="7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4800" b="1" u="sng" dirty="0" smtClean="0">
                  <a:solidFill>
                    <a:schemeClr val="hlink"/>
                  </a:solidFill>
                </a:rPr>
                <a:t>Answers</a:t>
              </a:r>
              <a:endParaRPr lang="de-DE" altLang="de-DE" sz="3600" b="1" u="sng" dirty="0">
                <a:solidFill>
                  <a:schemeClr val="hlink"/>
                </a:solidFill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123" y="8819"/>
              <a:ext cx="6529" cy="1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98307" rIns="0" bIns="198307"/>
            <a:lstStyle>
              <a:lvl1pPr defTabSz="39624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985963" defTabSz="39624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962400" defTabSz="39624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5949950" defTabSz="39624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7929563" defTabSz="39624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8386763" defTabSz="3962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8843963" defTabSz="3962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9301163" defTabSz="3962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9758363" defTabSz="3962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571500" indent="-571500" algn="just">
                <a:buFont typeface="Arial" panose="020B0604020202020204" pitchFamily="34" charset="0"/>
                <a:buChar char="•"/>
                <a:defRPr/>
              </a:pPr>
              <a:r>
                <a:rPr lang="de-DE" altLang="de-DE" sz="4000" b="1" dirty="0" smtClean="0"/>
                <a:t>Radon sensitive tracer for detecting groundwater discharge to streams. Quantitative flux using mass-balance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  <a:defRPr/>
              </a:pPr>
              <a:r>
                <a:rPr lang="de-DE" altLang="de-DE" sz="4000" b="1" dirty="0" smtClean="0"/>
                <a:t> Residence times (RT) and hyporheic exchange volume estimated in the fitting process using PEST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  <a:defRPr/>
              </a:pPr>
              <a:r>
                <a:rPr lang="de-DE" altLang="de-DE" sz="4000" b="1" dirty="0" smtClean="0"/>
                <a:t>The RT distribution as a significant effect on the mean RT as well as nitrate loss in the hyporheic zone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  <a:defRPr/>
              </a:pPr>
              <a:r>
                <a:rPr lang="de-DE" altLang="de-DE" sz="4000" b="1" dirty="0" smtClean="0">
                  <a:solidFill>
                    <a:srgbClr val="FF0000"/>
                  </a:solidFill>
                </a:rPr>
                <a:t>Using the exposure time rather than RT reduces the hyporheic nitrate loss due to removal of large part of oxic flow paths</a:t>
              </a:r>
            </a:p>
            <a:p>
              <a:pPr algn="just">
                <a:defRPr/>
              </a:pPr>
              <a:endParaRPr lang="de-DE" altLang="de-DE" sz="4000" dirty="0" smtClean="0"/>
            </a:p>
          </p:txBody>
        </p:sp>
      </p:grp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6183" y="23902050"/>
            <a:ext cx="10676069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98307" rIns="0" bIns="198307"/>
          <a:lstStyle>
            <a:lvl1pPr marL="571500" indent="-5715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de-DE" altLang="de-DE" sz="4000" dirty="0" smtClean="0"/>
              <a:t>Use radon as a natural tracer to:</a:t>
            </a:r>
          </a:p>
          <a:p>
            <a:pPr lvl="2" algn="just" eaLnBrk="1" hangingPunct="1">
              <a:buFont typeface="Arial" charset="0"/>
              <a:buChar char="•"/>
            </a:pPr>
            <a:r>
              <a:rPr lang="de-DE" altLang="de-DE" sz="4000" dirty="0" smtClean="0"/>
              <a:t> Quantify groundwater discharge to </a:t>
            </a:r>
            <a:r>
              <a:rPr lang="en-US" sz="4000" dirty="0" smtClean="0"/>
              <a:t>Vilqué, a stream near Rennes</a:t>
            </a:r>
          </a:p>
          <a:p>
            <a:pPr lvl="2" algn="just" eaLnBrk="1" hangingPunct="1">
              <a:buFont typeface="Arial" charset="0"/>
              <a:buChar char="•"/>
            </a:pPr>
            <a:r>
              <a:rPr lang="en-US" altLang="de-DE" sz="4000" dirty="0" smtClean="0"/>
              <a:t>Estimate hyporheic parameters e.g. residence time (RT) of stream water in HZ</a:t>
            </a:r>
            <a:endParaRPr lang="de-DE" altLang="de-DE" sz="4000" dirty="0" smtClean="0"/>
          </a:p>
          <a:p>
            <a:pPr algn="just" eaLnBrk="1" hangingPunct="1">
              <a:buFont typeface="Arial" charset="0"/>
              <a:buChar char="•"/>
            </a:pPr>
            <a:r>
              <a:rPr lang="de-DE" altLang="de-DE" sz="4000" dirty="0" smtClean="0"/>
              <a:t>Use RT to calculate nitrate loss over reach scales using residence time distribution</a:t>
            </a:r>
          </a:p>
          <a:p>
            <a:pPr algn="just" eaLnBrk="1" hangingPunct="1">
              <a:buFont typeface="Arial" charset="0"/>
              <a:buChar char="•"/>
            </a:pPr>
            <a:r>
              <a:rPr lang="de-DE" altLang="de-DE" sz="4000" dirty="0" smtClean="0"/>
              <a:t>Calculate nitrate loss by extending RT distribution to an exposure time distribution using a ‚lag‘ before NO</a:t>
            </a:r>
            <a:r>
              <a:rPr lang="de-DE" altLang="de-DE" sz="4000" baseline="-25000" dirty="0" smtClean="0"/>
              <a:t>3</a:t>
            </a:r>
            <a:r>
              <a:rPr lang="de-DE" altLang="de-DE" sz="4000" baseline="30000" dirty="0" smtClean="0"/>
              <a:t>-</a:t>
            </a:r>
            <a:r>
              <a:rPr lang="de-DE" altLang="de-DE" sz="4000" dirty="0" smtClean="0"/>
              <a:t> reduction starts</a:t>
            </a:r>
          </a:p>
          <a:p>
            <a:pPr algn="just" eaLnBrk="1" hangingPunct="1">
              <a:buFont typeface="Arial" charset="0"/>
              <a:buChar char="•"/>
            </a:pPr>
            <a:endParaRPr lang="de-DE" altLang="de-DE" sz="4000" dirty="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4557" y="30159353"/>
            <a:ext cx="10948987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98307" rIns="0" bIns="198307">
            <a:spAutoFit/>
          </a:bodyPr>
          <a:lstStyle>
            <a:lvl1pPr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4800" b="1" u="sng" dirty="0" smtClean="0">
                <a:solidFill>
                  <a:schemeClr val="hlink"/>
                </a:solidFill>
              </a:rPr>
              <a:t>Methods</a:t>
            </a:r>
            <a:endParaRPr lang="de-DE" altLang="de-DE" sz="3600" b="1" u="sng" dirty="0">
              <a:solidFill>
                <a:schemeClr val="hlink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8515791" y="31282993"/>
            <a:ext cx="5103200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98307" rIns="0" bIns="198307"/>
          <a:lstStyle>
            <a:lvl1pPr marL="571500" indent="-5715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de-DE" altLang="de-DE" sz="4000" dirty="0" smtClean="0"/>
              <a:t>Radon mapping</a:t>
            </a:r>
          </a:p>
          <a:p>
            <a:pPr algn="just" eaLnBrk="1" hangingPunct="1">
              <a:buFont typeface="Arial" charset="0"/>
              <a:buChar char="•"/>
            </a:pPr>
            <a:r>
              <a:rPr lang="de-DE" altLang="de-DE" sz="4000" dirty="0" smtClean="0"/>
              <a:t>Nitrate sampling</a:t>
            </a:r>
          </a:p>
          <a:p>
            <a:pPr algn="just" eaLnBrk="1" hangingPunct="1">
              <a:buFont typeface="Arial" charset="0"/>
              <a:buChar char="•"/>
            </a:pPr>
            <a:r>
              <a:rPr lang="de-DE" altLang="de-DE" sz="4000" dirty="0" smtClean="0"/>
              <a:t>Discharge</a:t>
            </a:r>
          </a:p>
          <a:p>
            <a:pPr algn="just" eaLnBrk="1" hangingPunct="1">
              <a:buFont typeface="Arial" charset="0"/>
              <a:buChar char="•"/>
            </a:pPr>
            <a:endParaRPr lang="de-DE" altLang="de-DE" sz="4000" dirty="0"/>
          </a:p>
        </p:txBody>
      </p:sp>
      <p:pic>
        <p:nvPicPr>
          <p:cNvPr id="38" name="Bild 33" descr="C:\Users\frei\Desktop\map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22" y="31225969"/>
            <a:ext cx="8305128" cy="97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8640903" y="30207927"/>
            <a:ext cx="362654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98307" rIns="0" bIns="198307">
            <a:spAutoFit/>
          </a:bodyPr>
          <a:lstStyle>
            <a:lvl1pPr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4800" b="1" u="sng" dirty="0" smtClean="0">
                <a:solidFill>
                  <a:schemeClr val="hlink"/>
                </a:solidFill>
              </a:rPr>
              <a:t>Field work</a:t>
            </a:r>
            <a:endParaRPr lang="de-DE" altLang="de-DE" sz="3600" b="1" u="sng" dirty="0">
              <a:solidFill>
                <a:schemeClr val="hlink"/>
              </a:solidFill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3251823" y="33837046"/>
            <a:ext cx="15326106" cy="711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98307" rIns="0" bIns="198307">
            <a:spAutoFit/>
          </a:bodyPr>
          <a:lstStyle>
            <a:lvl1pPr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62400" eaLnBrk="0" hangingPunct="0">
              <a:defRPr sz="7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624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4800" b="1" u="sng" dirty="0" smtClean="0">
                <a:solidFill>
                  <a:schemeClr val="hlink"/>
                </a:solidFill>
              </a:rPr>
              <a:t>Radon mass-balance</a:t>
            </a:r>
          </a:p>
          <a:p>
            <a:pPr eaLnBrk="1" hangingPunct="1"/>
            <a:endParaRPr lang="de-DE" altLang="de-DE" sz="4800" b="1" u="sng" dirty="0" smtClean="0">
              <a:solidFill>
                <a:schemeClr val="hlink"/>
              </a:solidFill>
            </a:endParaRPr>
          </a:p>
          <a:p>
            <a:pPr eaLnBrk="1" hangingPunct="1"/>
            <a:endParaRPr lang="de-DE" altLang="de-DE" sz="4800" b="1" u="sng" dirty="0">
              <a:solidFill>
                <a:schemeClr val="hlink"/>
              </a:solidFill>
            </a:endParaRPr>
          </a:p>
          <a:p>
            <a:pPr eaLnBrk="1" hangingPunct="1"/>
            <a:r>
              <a:rPr lang="de-DE" altLang="de-DE" sz="4000" dirty="0" smtClean="0"/>
              <a:t>Solved inversly using PEST for I (groundwater flux) and hyporheic parameters </a:t>
            </a:r>
            <a:r>
              <a:rPr lang="el-GR" altLang="de-DE" sz="4000" dirty="0" smtClean="0"/>
              <a:t>α</a:t>
            </a:r>
            <a:r>
              <a:rPr lang="de-DE" altLang="de-DE" sz="4000" baseline="-25000" dirty="0" smtClean="0"/>
              <a:t>1</a:t>
            </a:r>
            <a:r>
              <a:rPr lang="de-DE" altLang="de-DE" sz="4000" dirty="0" smtClean="0"/>
              <a:t> and </a:t>
            </a:r>
            <a:r>
              <a:rPr lang="el-GR" altLang="de-DE" sz="4000" dirty="0" smtClean="0"/>
              <a:t>α</a:t>
            </a:r>
            <a:r>
              <a:rPr lang="de-DE" altLang="de-DE" sz="4000" baseline="-25000" dirty="0" smtClean="0"/>
              <a:t>2.</a:t>
            </a:r>
            <a:r>
              <a:rPr lang="de-DE" altLang="de-DE" sz="4000" dirty="0" smtClean="0"/>
              <a:t> and fitted to Rn measurements.</a:t>
            </a:r>
          </a:p>
          <a:p>
            <a:pPr eaLnBrk="1" hangingPunct="1"/>
            <a:endParaRPr lang="de-DE" altLang="de-DE" sz="4000" dirty="0"/>
          </a:p>
          <a:p>
            <a:pPr eaLnBrk="1" hangingPunct="1"/>
            <a:endParaRPr lang="de-DE" altLang="de-DE" sz="4000" dirty="0" smtClean="0"/>
          </a:p>
          <a:p>
            <a:pPr eaLnBrk="1" hangingPunct="1"/>
            <a:r>
              <a:rPr lang="de-DE" altLang="de-DE" sz="4800" b="1" u="sng" dirty="0" smtClean="0">
                <a:solidFill>
                  <a:schemeClr val="hlink"/>
                </a:solidFill>
              </a:rPr>
              <a:t>Quantification of nitrate loss</a:t>
            </a:r>
          </a:p>
          <a:p>
            <a:pPr eaLnBrk="1" hangingPunct="1"/>
            <a:endParaRPr lang="de-DE" altLang="de-DE" sz="4800" b="1" u="sng" dirty="0">
              <a:solidFill>
                <a:schemeClr val="hlink"/>
              </a:solidFill>
            </a:endParaRPr>
          </a:p>
          <a:p>
            <a:pPr eaLnBrk="1" hangingPunct="1"/>
            <a:endParaRPr lang="de-DE" altLang="de-DE" sz="3600" b="1" u="sng" dirty="0">
              <a:solidFill>
                <a:schemeClr val="hlink"/>
              </a:solidFill>
            </a:endParaRPr>
          </a:p>
        </p:txBody>
      </p:sp>
      <p:pic>
        <p:nvPicPr>
          <p:cNvPr id="5" name="Picture 3" descr="C:\Users\ben\Pictures\Renne\Photos\20170330_1042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926" y="33448341"/>
            <a:ext cx="3847992" cy="684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222949"/>
              </p:ext>
            </p:extLst>
          </p:nvPr>
        </p:nvGraphicFramePr>
        <p:xfrm>
          <a:off x="13251823" y="35007195"/>
          <a:ext cx="8302447" cy="1043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r:id="rId6" imgW="3492500" imgH="431800" progId="Equation.3">
                  <p:embed/>
                </p:oleObj>
              </mc:Choice>
              <mc:Fallback>
                <p:oleObj r:id="rId6" imgW="34925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1823" y="35007195"/>
                        <a:ext cx="8302447" cy="1043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30243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152400"/>
            <a:ext cx="30243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46600"/>
              </p:ext>
            </p:extLst>
          </p:nvPr>
        </p:nvGraphicFramePr>
        <p:xfrm>
          <a:off x="18362145" y="40363344"/>
          <a:ext cx="4130927" cy="583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r:id="rId8" imgW="1562100" imgH="228600" progId="Equation.3">
                  <p:embed/>
                </p:oleObj>
              </mc:Choice>
              <mc:Fallback>
                <p:oleObj r:id="rId8" imgW="15621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2145" y="40363344"/>
                        <a:ext cx="4130927" cy="583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30243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25280"/>
              </p:ext>
            </p:extLst>
          </p:nvPr>
        </p:nvGraphicFramePr>
        <p:xfrm>
          <a:off x="12961455" y="39310615"/>
          <a:ext cx="6607128" cy="117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r:id="rId10" imgW="2667000" imgH="482600" progId="Equation.3">
                  <p:embed/>
                </p:oleObj>
              </mc:Choice>
              <mc:Fallback>
                <p:oleObj r:id="rId10" imgW="2667000" imgH="482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1455" y="39310615"/>
                        <a:ext cx="6607128" cy="1178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30243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618049"/>
              </p:ext>
            </p:extLst>
          </p:nvPr>
        </p:nvGraphicFramePr>
        <p:xfrm>
          <a:off x="12922870" y="37651357"/>
          <a:ext cx="4320552" cy="101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r:id="rId12" imgW="2298700" imgH="533400" progId="Equation.3">
                  <p:embed/>
                </p:oleObj>
              </mc:Choice>
              <mc:Fallback>
                <p:oleObj r:id="rId12" imgW="2298700" imgH="533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870" y="37651357"/>
                        <a:ext cx="4320552" cy="1017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30243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55258"/>
              </p:ext>
            </p:extLst>
          </p:nvPr>
        </p:nvGraphicFramePr>
        <p:xfrm>
          <a:off x="17941585" y="37537459"/>
          <a:ext cx="4405376" cy="111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r:id="rId14" imgW="2019300" imgH="508000" progId="Equation.3">
                  <p:embed/>
                </p:oleObj>
              </mc:Choice>
              <mc:Fallback>
                <p:oleObj r:id="rId14" imgW="2019300" imgH="508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1585" y="37537459"/>
                        <a:ext cx="4405376" cy="1116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302434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34050"/>
              </p:ext>
            </p:extLst>
          </p:nvPr>
        </p:nvGraphicFramePr>
        <p:xfrm>
          <a:off x="22661592" y="37768893"/>
          <a:ext cx="1428443" cy="90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r:id="rId16" imgW="698197" imgH="431613" progId="Equation.3">
                  <p:embed/>
                </p:oleObj>
              </mc:Choice>
              <mc:Fallback>
                <p:oleObj r:id="rId16" imgW="698197" imgH="431613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1592" y="37768893"/>
                        <a:ext cx="1428443" cy="9001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Bild 33" descr="Y:\frei\2.png"/>
          <p:cNvPicPr/>
          <p:nvPr/>
        </p:nvPicPr>
        <p:blipFill rotWithShape="1">
          <a:blip r:embed="rId18" cstate="print"/>
          <a:srcRect l="14362" b="38677"/>
          <a:stretch/>
        </p:blipFill>
        <p:spPr bwMode="auto">
          <a:xfrm>
            <a:off x="25481274" y="33448341"/>
            <a:ext cx="5198055" cy="28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25923997" y="36868778"/>
            <a:ext cx="4326322" cy="2351844"/>
            <a:chOff x="25822973" y="23775984"/>
            <a:chExt cx="3467100" cy="1884760"/>
          </a:xfrm>
        </p:grpSpPr>
        <p:pic>
          <p:nvPicPr>
            <p:cNvPr id="58" name="Bild 33" descr="Y:\frei\2.png"/>
            <p:cNvPicPr/>
            <p:nvPr/>
          </p:nvPicPr>
          <p:blipFill rotWithShape="1">
            <a:blip r:embed="rId18" cstate="print"/>
            <a:srcRect l="20357" t="58484" r="12436"/>
            <a:stretch/>
          </p:blipFill>
          <p:spPr bwMode="auto">
            <a:xfrm>
              <a:off x="25822973" y="24015490"/>
              <a:ext cx="3467100" cy="1645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27286488" y="23775984"/>
              <a:ext cx="540069" cy="3600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640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7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0" name="Bild 31" descr="C:\Users\frei\Desktop\fig.pn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618991" y="18015744"/>
            <a:ext cx="10452944" cy="64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Bild 50" descr="C:\Users\frei\Desktop\fig.png"/>
          <p:cNvPicPr/>
          <p:nvPr/>
        </p:nvPicPr>
        <p:blipFill rotWithShape="1">
          <a:blip r:embed="rId20" cstate="print"/>
          <a:srcRect b="30852"/>
          <a:stretch/>
        </p:blipFill>
        <p:spPr bwMode="auto">
          <a:xfrm>
            <a:off x="13643317" y="24391123"/>
            <a:ext cx="5042422" cy="626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8996450" y="25026984"/>
            <a:ext cx="10601813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98307" rIns="0" bIns="198307"/>
          <a:lstStyle>
            <a:lvl1pPr defTabSz="3962400">
              <a:defRPr>
                <a:solidFill>
                  <a:schemeClr val="tx1"/>
                </a:solidFill>
                <a:latin typeface="Arial" charset="0"/>
              </a:defRPr>
            </a:lvl1pPr>
            <a:lvl2pPr marL="1985963" defTabSz="3962400">
              <a:defRPr>
                <a:solidFill>
                  <a:schemeClr val="tx1"/>
                </a:solidFill>
                <a:latin typeface="Arial" charset="0"/>
              </a:defRPr>
            </a:lvl2pPr>
            <a:lvl3pPr marL="3962400" defTabSz="3962400">
              <a:defRPr>
                <a:solidFill>
                  <a:schemeClr val="tx1"/>
                </a:solidFill>
                <a:latin typeface="Arial" charset="0"/>
              </a:defRPr>
            </a:lvl3pPr>
            <a:lvl4pPr marL="5949950" defTabSz="3962400">
              <a:defRPr>
                <a:solidFill>
                  <a:schemeClr val="tx1"/>
                </a:solidFill>
                <a:latin typeface="Arial" charset="0"/>
              </a:defRPr>
            </a:lvl4pPr>
            <a:lvl5pPr marL="7929563" defTabSz="3962400">
              <a:defRPr>
                <a:solidFill>
                  <a:schemeClr val="tx1"/>
                </a:solidFill>
                <a:latin typeface="Arial" charset="0"/>
              </a:defRPr>
            </a:lvl5pPr>
            <a:lvl6pPr marL="8386763" defTabSz="396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8843963" defTabSz="396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9301163" defTabSz="396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9758363" defTabSz="3962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de-DE" altLang="de-DE" sz="4000" dirty="0" smtClean="0"/>
              <a:t>Nitrate loss over 2.5 km reach 0.1-0.3 kg h</a:t>
            </a:r>
            <a:r>
              <a:rPr lang="de-DE" altLang="de-DE" sz="4000" baseline="30000" dirty="0" smtClean="0"/>
              <a:t>-1</a:t>
            </a:r>
            <a:r>
              <a:rPr lang="de-DE" altLang="de-DE" sz="4000" dirty="0" smtClean="0"/>
              <a:t> using RT. Depends on pdf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de-DE" altLang="de-DE" sz="4000" dirty="0" smtClean="0"/>
              <a:t>Loss reduced to 0.01-0.2 kg h</a:t>
            </a:r>
            <a:r>
              <a:rPr lang="de-DE" altLang="de-DE" sz="4000" baseline="30000" dirty="0" smtClean="0"/>
              <a:t>-1</a:t>
            </a:r>
            <a:r>
              <a:rPr lang="de-DE" altLang="de-DE" sz="4000" dirty="0" smtClean="0"/>
              <a:t> when </a:t>
            </a:r>
            <a:r>
              <a:rPr lang="de-DE" altLang="de-DE" sz="4000" dirty="0"/>
              <a:t>incorporating exposure </a:t>
            </a:r>
            <a:r>
              <a:rPr lang="de-DE" altLang="de-DE" sz="4000" dirty="0" smtClean="0"/>
              <a:t>time due to O</a:t>
            </a:r>
            <a:r>
              <a:rPr lang="de-DE" altLang="de-DE" sz="4000" baseline="-25000" dirty="0" smtClean="0"/>
              <a:t>2</a:t>
            </a:r>
            <a:r>
              <a:rPr lang="de-DE" altLang="de-DE" sz="4000" dirty="0" smtClean="0"/>
              <a:t> availabiliy at top of hyporheic zone, limits nitrate reduction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de-DE" altLang="de-DE" sz="4000" dirty="0" smtClean="0"/>
              <a:t>Power law distrubuion effected most by exposure times due to large power weighting in short residence times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de-DE" altLang="de-DE" sz="4000" dirty="0" smtClean="0"/>
          </a:p>
        </p:txBody>
      </p:sp>
      <p:pic>
        <p:nvPicPr>
          <p:cNvPr id="48" name="Bild 58" descr="C:\Users\frei\Desktop\fig.png"/>
          <p:cNvPicPr/>
          <p:nvPr/>
        </p:nvPicPr>
        <p:blipFill rotWithShape="1">
          <a:blip r:embed="rId21" cstate="print"/>
          <a:srcRect b="50000"/>
          <a:stretch/>
        </p:blipFill>
        <p:spPr bwMode="auto">
          <a:xfrm>
            <a:off x="13321501" y="30747996"/>
            <a:ext cx="7360704" cy="32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004021" y="31282993"/>
            <a:ext cx="90845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Mass-loss only significant in small</a:t>
            </a:r>
          </a:p>
          <a:p>
            <a:r>
              <a:rPr lang="de-DE" sz="4000" dirty="0"/>
              <a:t>a</a:t>
            </a:r>
            <a:r>
              <a:rPr lang="de-DE" sz="4000" dirty="0" smtClean="0"/>
              <a:t>rea of RT-lag combinations </a:t>
            </a:r>
          </a:p>
          <a:p>
            <a:r>
              <a:rPr lang="de-DE" sz="4000" dirty="0"/>
              <a:t>d</a:t>
            </a:r>
            <a:r>
              <a:rPr lang="de-DE" sz="4000" dirty="0" smtClean="0"/>
              <a:t>ue to exposure timeslimiting reduction</a:t>
            </a:r>
            <a:endParaRPr lang="de-DE" sz="4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4041593" y="30436525"/>
            <a:ext cx="720092" cy="3114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40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7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1629" y="41369353"/>
            <a:ext cx="23234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Frei, S</a:t>
            </a:r>
            <a:r>
              <a:rPr lang="en-US" sz="3000" dirty="0"/>
              <a:t>; </a:t>
            </a:r>
            <a:r>
              <a:rPr lang="en-US" sz="3000" dirty="0" err="1"/>
              <a:t>Durejka</a:t>
            </a:r>
            <a:r>
              <a:rPr lang="en-US" sz="3000" dirty="0"/>
              <a:t>, S; Le Lay, H; Thomas, Z; </a:t>
            </a:r>
            <a:r>
              <a:rPr lang="en-US" sz="3000" dirty="0" err="1"/>
              <a:t>Gilfedder</a:t>
            </a:r>
            <a:r>
              <a:rPr lang="en-US" sz="3000" dirty="0"/>
              <a:t>, B (2019): Quantification of </a:t>
            </a:r>
            <a:r>
              <a:rPr lang="en-US" sz="3000" dirty="0" err="1"/>
              <a:t>Hyporheic</a:t>
            </a:r>
            <a:r>
              <a:rPr lang="en-US" sz="3000" dirty="0"/>
              <a:t> Nitrate Removal at the Reach </a:t>
            </a:r>
            <a:r>
              <a:rPr lang="en-US" sz="3000" dirty="0" smtClean="0"/>
              <a:t>Scale: Exposure </a:t>
            </a:r>
            <a:r>
              <a:rPr lang="en-US" sz="3000" dirty="0"/>
              <a:t>Times vs. Residence Times, Water Resources </a:t>
            </a:r>
            <a:r>
              <a:rPr lang="en-US" sz="3000" dirty="0" smtClean="0"/>
              <a:t>Research, DOI</a:t>
            </a:r>
            <a:r>
              <a:rPr lang="en-US" sz="3000" dirty="0"/>
              <a:t>: https://doi.org/10.1029/2019WR025540</a:t>
            </a:r>
            <a:r>
              <a:rPr lang="en-US" sz="3000" dirty="0">
                <a:hlinkClick r:id="rId22"/>
              </a:rPr>
              <a:t> 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CC99"/>
      </a:accent1>
      <a:accent2>
        <a:srgbClr val="009933"/>
      </a:accent2>
      <a:accent3>
        <a:srgbClr val="FFFFFF"/>
      </a:accent3>
      <a:accent4>
        <a:srgbClr val="000000"/>
      </a:accent4>
      <a:accent5>
        <a:srgbClr val="C0E2CA"/>
      </a:accent5>
      <a:accent6>
        <a:srgbClr val="008A2D"/>
      </a:accent6>
      <a:hlink>
        <a:srgbClr val="009933"/>
      </a:hlink>
      <a:folHlink>
        <a:srgbClr val="009933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4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4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CC99"/>
        </a:accent1>
        <a:accent2>
          <a:srgbClr val="009933"/>
        </a:accent2>
        <a:accent3>
          <a:srgbClr val="FFFFFF"/>
        </a:accent3>
        <a:accent4>
          <a:srgbClr val="000000"/>
        </a:accent4>
        <a:accent5>
          <a:srgbClr val="C0E2CA"/>
        </a:accent5>
        <a:accent6>
          <a:srgbClr val="008A2D"/>
        </a:accent6>
        <a:hlink>
          <a:srgbClr val="009933"/>
        </a:hlink>
        <a:folHlink>
          <a:srgbClr val="00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441</Words>
  <Application>Microsoft Office PowerPoint</Application>
  <PresentationFormat>Benutzerdefiniert</PresentationFormat>
  <Paragraphs>49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Benutzerdefiniertes Design</vt:lpstr>
      <vt:lpstr>Equation.3</vt:lpstr>
      <vt:lpstr>PowerPoint-Präsentation</vt:lpstr>
    </vt:vector>
  </TitlesOfParts>
  <Company>Schlags &amp; Schlößer Kommunikation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Michael Weiß</dc:creator>
  <cp:lastModifiedBy>Saluisto PC</cp:lastModifiedBy>
  <cp:revision>103</cp:revision>
  <cp:lastPrinted>2020-04-09T07:25:07Z</cp:lastPrinted>
  <dcterms:created xsi:type="dcterms:W3CDTF">2008-07-04T08:15:26Z</dcterms:created>
  <dcterms:modified xsi:type="dcterms:W3CDTF">2020-04-09T07:29:50Z</dcterms:modified>
</cp:coreProperties>
</file>