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4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42803763" cy="30275213"/>
  <p:notesSz cx="6858000" cy="9144000"/>
  <p:defaultTextStyle>
    <a:defPPr>
      <a:defRPr lang="de-DE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813"/>
    <a:srgbClr val="FFFFFF"/>
    <a:srgbClr val="CCC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727E2-67D9-4CED-964A-A159C40E5233}" v="2" dt="2020-05-04T10:03:35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1" autoAdjust="0"/>
    <p:restoredTop sz="96395" autoAdjust="0"/>
  </p:normalViewPr>
  <p:slideViewPr>
    <p:cSldViewPr snapToGrid="0" showGuides="1">
      <p:cViewPr>
        <p:scale>
          <a:sx n="33" d="100"/>
          <a:sy n="33" d="100"/>
        </p:scale>
        <p:origin x="612" y="-618"/>
      </p:cViewPr>
      <p:guideLst>
        <p:guide orient="horz" pos="9536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zi Stefano" userId="f788741d-ab65-4f51-889d-9d87dbe7c344" providerId="ADAL" clId="{7F1727E2-67D9-4CED-964A-A159C40E5233}"/>
    <pc:docChg chg="modSld">
      <pc:chgData name="Terzi Stefano" userId="f788741d-ab65-4f51-889d-9d87dbe7c344" providerId="ADAL" clId="{7F1727E2-67D9-4CED-964A-A159C40E5233}" dt="2020-05-04T10:06:47.652" v="33" actId="1076"/>
      <pc:docMkLst>
        <pc:docMk/>
      </pc:docMkLst>
      <pc:sldChg chg="addSp modSp mod">
        <pc:chgData name="Terzi Stefano" userId="f788741d-ab65-4f51-889d-9d87dbe7c344" providerId="ADAL" clId="{7F1727E2-67D9-4CED-964A-A159C40E5233}" dt="2020-05-04T10:06:47.652" v="33" actId="1076"/>
        <pc:sldMkLst>
          <pc:docMk/>
          <pc:sldMk cId="3480215171" sldId="257"/>
        </pc:sldMkLst>
        <pc:spChg chg="mod">
          <ac:chgData name="Terzi Stefano" userId="f788741d-ab65-4f51-889d-9d87dbe7c344" providerId="ADAL" clId="{7F1727E2-67D9-4CED-964A-A159C40E5233}" dt="2020-05-04T10:02:30.050" v="29"/>
          <ac:spMkLst>
            <pc:docMk/>
            <pc:sldMk cId="3480215171" sldId="257"/>
            <ac:spMk id="50" creationId="{00000000-0000-0000-0000-000000000000}"/>
          </ac:spMkLst>
        </pc:spChg>
        <pc:spChg chg="mod">
          <ac:chgData name="Terzi Stefano" userId="f788741d-ab65-4f51-889d-9d87dbe7c344" providerId="ADAL" clId="{7F1727E2-67D9-4CED-964A-A159C40E5233}" dt="2020-05-04T10:01:18.232" v="28" actId="20577"/>
          <ac:spMkLst>
            <pc:docMk/>
            <pc:sldMk cId="3480215171" sldId="257"/>
            <ac:spMk id="74" creationId="{00000000-0000-0000-0000-000000000000}"/>
          </ac:spMkLst>
        </pc:spChg>
        <pc:picChg chg="add mod">
          <ac:chgData name="Terzi Stefano" userId="f788741d-ab65-4f51-889d-9d87dbe7c344" providerId="ADAL" clId="{7F1727E2-67D9-4CED-964A-A159C40E5233}" dt="2020-05-04T10:06:47.652" v="33" actId="1076"/>
          <ac:picMkLst>
            <pc:docMk/>
            <pc:sldMk cId="3480215171" sldId="257"/>
            <ac:picMk id="5" creationId="{8D548F4D-B5E7-4CA2-A3A1-D390CBC8B3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1853910" y="876940"/>
            <a:ext cx="39093699" cy="231754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VORLAGEN FÜR PLAKATE A0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856155" y="3458357"/>
            <a:ext cx="39093699" cy="7227202"/>
          </a:xfrm>
        </p:spPr>
        <p:txBody>
          <a:bodyPr>
            <a:normAutofit/>
          </a:bodyPr>
          <a:lstStyle>
            <a:lvl1pPr marL="1211980" indent="-1211980">
              <a:lnSpc>
                <a:spcPts val="8483"/>
              </a:lnSpc>
              <a:buFont typeface="Arial" panose="020B0604020202020204" pitchFamily="34" charset="0"/>
              <a:buChar char="•"/>
              <a:defRPr sz="8483" baseline="0"/>
            </a:lvl1pPr>
          </a:lstStyle>
          <a:p>
            <a:pPr lvl="0"/>
            <a:r>
              <a:rPr lang="de-DE" dirty="0"/>
              <a:t>Vertikaler Raster im Hintergrund (Ansicht Führungslinien)</a:t>
            </a:r>
          </a:p>
          <a:p>
            <a:pPr lvl="0"/>
            <a:r>
              <a:rPr lang="de-DE" dirty="0"/>
              <a:t>Drei Folienmaster sind eingerichtet. Bitte immer mit diesen arbeiten.</a:t>
            </a:r>
          </a:p>
          <a:p>
            <a:pPr lvl="0"/>
            <a:r>
              <a:rPr lang="de-DE" dirty="0"/>
              <a:t>Abstand zwischen den einzelnen Elementen abmessen oder mit gelben Kästchen positionieren:</a:t>
            </a:r>
            <a:br>
              <a:rPr lang="de-DE" dirty="0"/>
            </a:br>
            <a:r>
              <a:rPr lang="de-DE" dirty="0"/>
              <a:t>– zwischen Bildern: 1cm</a:t>
            </a:r>
            <a:br>
              <a:rPr lang="de-DE" dirty="0"/>
            </a:br>
            <a:r>
              <a:rPr lang="de-DE" dirty="0"/>
              <a:t>– zwischen Bildern und Strich darunter: 2 cm</a:t>
            </a:r>
            <a:br>
              <a:rPr lang="de-DE" dirty="0"/>
            </a:br>
            <a:r>
              <a:rPr lang="de-DE" dirty="0"/>
              <a:t>– zwischen Bildern und Text darunter: 2 cm</a:t>
            </a:r>
            <a:br>
              <a:rPr lang="de-DE" dirty="0"/>
            </a:br>
            <a:r>
              <a:rPr lang="de-DE" dirty="0"/>
              <a:t>– zwischen Strich und nächster Headline: 3 cm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23240713" y="6174245"/>
            <a:ext cx="1017952" cy="509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15" name="Rechteck 14"/>
          <p:cNvSpPr/>
          <p:nvPr userDrawn="1"/>
        </p:nvSpPr>
        <p:spPr>
          <a:xfrm>
            <a:off x="23919260" y="7432503"/>
            <a:ext cx="1526928" cy="763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16" name="Rechteck 15"/>
          <p:cNvSpPr/>
          <p:nvPr userDrawn="1"/>
        </p:nvSpPr>
        <p:spPr>
          <a:xfrm>
            <a:off x="13868922" y="5921465"/>
            <a:ext cx="508976" cy="254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19" name="Rechteck 18"/>
          <p:cNvSpPr/>
          <p:nvPr userDrawn="1"/>
        </p:nvSpPr>
        <p:spPr>
          <a:xfrm>
            <a:off x="22783058" y="6834098"/>
            <a:ext cx="1017952" cy="509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</p:spTree>
    <p:extLst>
      <p:ext uri="{BB962C8B-B14F-4D97-AF65-F5344CB8AC3E}">
        <p14:creationId xmlns:p14="http://schemas.microsoft.com/office/powerpoint/2010/main" val="167289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80"/>
          <p:cNvSpPr/>
          <p:nvPr userDrawn="1"/>
        </p:nvSpPr>
        <p:spPr>
          <a:xfrm>
            <a:off x="1" y="0"/>
            <a:ext cx="42803763" cy="47226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887388" y="876940"/>
            <a:ext cx="26062466" cy="2008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TITLE </a:t>
            </a:r>
            <a:br>
              <a:rPr lang="de-DE" dirty="0"/>
            </a:b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0"/>
          </p:nvPr>
        </p:nvSpPr>
        <p:spPr>
          <a:xfrm>
            <a:off x="1856155" y="6351922"/>
            <a:ext cx="6006128" cy="6747667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1" name="Inhaltsplatzhalter 40"/>
          <p:cNvSpPr>
            <a:spLocks noGrp="1"/>
          </p:cNvSpPr>
          <p:nvPr>
            <p:ph sz="quarter" idx="25" hasCustomPrompt="1"/>
          </p:nvPr>
        </p:nvSpPr>
        <p:spPr>
          <a:xfrm>
            <a:off x="28425865" y="6351923"/>
            <a:ext cx="12523989" cy="3424066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26"/>
          </p:nvPr>
        </p:nvSpPr>
        <p:spPr>
          <a:xfrm>
            <a:off x="21910247" y="6351922"/>
            <a:ext cx="6005916" cy="8249978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27" hasCustomPrompt="1"/>
          </p:nvPr>
        </p:nvSpPr>
        <p:spPr>
          <a:xfrm>
            <a:off x="21910248" y="5333503"/>
            <a:ext cx="16523585" cy="1018516"/>
          </a:xfrm>
        </p:spPr>
        <p:txBody>
          <a:bodyPr lIns="0" tIns="0" rIns="0" bIns="0">
            <a:no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 cap="all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❷ </a:t>
            </a:r>
            <a:r>
              <a:rPr lang="de-DE" dirty="0" err="1"/>
              <a:t>Method</a:t>
            </a:r>
            <a:endParaRPr lang="de-DE" dirty="0"/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856155" y="14484588"/>
            <a:ext cx="19037361" cy="1036283"/>
          </a:xfrm>
        </p:spPr>
        <p:txBody>
          <a:bodyPr>
            <a:norm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❸ RESULTS</a:t>
            </a:r>
          </a:p>
        </p:txBody>
      </p:sp>
      <p:cxnSp>
        <p:nvCxnSpPr>
          <p:cNvPr id="52" name="Gerader Verbinder 51"/>
          <p:cNvCxnSpPr/>
          <p:nvPr userDrawn="1"/>
        </p:nvCxnSpPr>
        <p:spPr>
          <a:xfrm>
            <a:off x="1856155" y="13245088"/>
            <a:ext cx="19037361" cy="0"/>
          </a:xfrm>
          <a:prstGeom prst="line">
            <a:avLst/>
          </a:prstGeom>
          <a:ln w="127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 userDrawn="1"/>
        </p:nvCxnSpPr>
        <p:spPr>
          <a:xfrm>
            <a:off x="21912493" y="14190032"/>
            <a:ext cx="19037361" cy="0"/>
          </a:xfrm>
          <a:prstGeom prst="line">
            <a:avLst/>
          </a:prstGeom>
          <a:ln w="127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platzhalter 55"/>
          <p:cNvSpPr>
            <a:spLocks noGrp="1"/>
          </p:cNvSpPr>
          <p:nvPr>
            <p:ph type="body" sz="quarter" idx="29" hasCustomPrompt="1"/>
          </p:nvPr>
        </p:nvSpPr>
        <p:spPr>
          <a:xfrm>
            <a:off x="21910248" y="15993774"/>
            <a:ext cx="19039606" cy="1018516"/>
          </a:xfrm>
        </p:spPr>
        <p:txBody>
          <a:bodyPr>
            <a:norm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❹ CONSCLUSION</a:t>
            </a:r>
          </a:p>
        </p:txBody>
      </p:sp>
      <p:sp>
        <p:nvSpPr>
          <p:cNvPr id="58" name="Textplatzhalter 57"/>
          <p:cNvSpPr>
            <a:spLocks noGrp="1"/>
          </p:cNvSpPr>
          <p:nvPr>
            <p:ph type="body" sz="quarter" idx="30"/>
          </p:nvPr>
        </p:nvSpPr>
        <p:spPr>
          <a:xfrm>
            <a:off x="1856155" y="15538641"/>
            <a:ext cx="6006128" cy="5702293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0" name="Textplatzhalter 59"/>
          <p:cNvSpPr>
            <a:spLocks noGrp="1"/>
          </p:cNvSpPr>
          <p:nvPr>
            <p:ph type="body" sz="quarter" idx="31"/>
          </p:nvPr>
        </p:nvSpPr>
        <p:spPr>
          <a:xfrm>
            <a:off x="8371770" y="15541202"/>
            <a:ext cx="6006128" cy="5699732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32"/>
          </p:nvPr>
        </p:nvSpPr>
        <p:spPr>
          <a:xfrm>
            <a:off x="14887388" y="15539748"/>
            <a:ext cx="6006128" cy="5822453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4" name="Textplatzhalter 63"/>
          <p:cNvSpPr>
            <a:spLocks noGrp="1"/>
          </p:cNvSpPr>
          <p:nvPr>
            <p:ph type="body" sz="quarter" idx="33"/>
          </p:nvPr>
        </p:nvSpPr>
        <p:spPr>
          <a:xfrm>
            <a:off x="21910247" y="17015429"/>
            <a:ext cx="6005916" cy="11796720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6" name="Inhaltsplatzhalter 65"/>
          <p:cNvSpPr>
            <a:spLocks noGrp="1"/>
          </p:cNvSpPr>
          <p:nvPr>
            <p:ph sz="quarter" idx="34" hasCustomPrompt="1"/>
          </p:nvPr>
        </p:nvSpPr>
        <p:spPr>
          <a:xfrm>
            <a:off x="28425865" y="17015429"/>
            <a:ext cx="12523989" cy="5754614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68" name="Inhaltsplatzhalter 67"/>
          <p:cNvSpPr>
            <a:spLocks noGrp="1"/>
          </p:cNvSpPr>
          <p:nvPr>
            <p:ph sz="quarter" idx="35" hasCustomPrompt="1"/>
          </p:nvPr>
        </p:nvSpPr>
        <p:spPr>
          <a:xfrm>
            <a:off x="28425865" y="23057534"/>
            <a:ext cx="12523989" cy="5754614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70" name="Inhaltsplatzhalter 69"/>
          <p:cNvSpPr>
            <a:spLocks noGrp="1"/>
          </p:cNvSpPr>
          <p:nvPr>
            <p:ph sz="quarter" idx="36" hasCustomPrompt="1"/>
          </p:nvPr>
        </p:nvSpPr>
        <p:spPr>
          <a:xfrm>
            <a:off x="1856155" y="21770999"/>
            <a:ext cx="19037361" cy="356480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72" name="Inhaltsplatzhalter 71"/>
          <p:cNvSpPr>
            <a:spLocks noGrp="1"/>
          </p:cNvSpPr>
          <p:nvPr>
            <p:ph sz="quarter" idx="37" hasCustomPrompt="1"/>
          </p:nvPr>
        </p:nvSpPr>
        <p:spPr>
          <a:xfrm>
            <a:off x="1856155" y="25629287"/>
            <a:ext cx="6006128" cy="3182862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74" name="Inhaltsplatzhalter 73"/>
          <p:cNvSpPr>
            <a:spLocks noGrp="1"/>
          </p:cNvSpPr>
          <p:nvPr>
            <p:ph sz="quarter" idx="38" hasCustomPrompt="1"/>
          </p:nvPr>
        </p:nvSpPr>
        <p:spPr>
          <a:xfrm>
            <a:off x="8371771" y="25629287"/>
            <a:ext cx="12521745" cy="3182862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76" name="Textplatzhalter 75"/>
          <p:cNvSpPr>
            <a:spLocks noGrp="1"/>
          </p:cNvSpPr>
          <p:nvPr>
            <p:ph type="body" sz="quarter" idx="39" hasCustomPrompt="1"/>
          </p:nvPr>
        </p:nvSpPr>
        <p:spPr>
          <a:xfrm>
            <a:off x="14887388" y="3136456"/>
            <a:ext cx="26062466" cy="889292"/>
          </a:xfrm>
        </p:spPr>
        <p:txBody>
          <a:bodyPr/>
          <a:lstStyle>
            <a:lvl1pPr marL="0" marR="0" indent="0" algn="l" defTabSz="1292779" rtl="0" eaLnBrk="1" fontAlgn="auto" latinLnBrk="0" hangingPunct="1">
              <a:lnSpc>
                <a:spcPts val="5585"/>
              </a:lnSpc>
              <a:spcBef>
                <a:spcPts val="1414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de-DE" dirty="0"/>
              <a:t>Author one¹, Autor two², Author three³</a:t>
            </a:r>
            <a:br>
              <a:rPr lang="de-DE" dirty="0"/>
            </a:br>
            <a:r>
              <a:rPr lang="de-DE" dirty="0"/>
              <a:t>¹Organisational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, ²Organisational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, ³Organisational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78" name="Bildplatzhalter 77"/>
          <p:cNvSpPr>
            <a:spLocks noGrp="1"/>
          </p:cNvSpPr>
          <p:nvPr>
            <p:ph type="pic" sz="quarter" idx="40" hasCustomPrompt="1"/>
          </p:nvPr>
        </p:nvSpPr>
        <p:spPr>
          <a:xfrm>
            <a:off x="1856155" y="3258507"/>
            <a:ext cx="4580783" cy="101851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2</a:t>
            </a:r>
          </a:p>
        </p:txBody>
      </p:sp>
      <p:sp>
        <p:nvSpPr>
          <p:cNvPr id="84" name="Bildplatzhalter 77"/>
          <p:cNvSpPr>
            <a:spLocks noGrp="1"/>
          </p:cNvSpPr>
          <p:nvPr>
            <p:ph type="pic" sz="quarter" idx="41" hasCustomPrompt="1"/>
          </p:nvPr>
        </p:nvSpPr>
        <p:spPr>
          <a:xfrm>
            <a:off x="7352584" y="3258507"/>
            <a:ext cx="4580783" cy="101851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2</a:t>
            </a:r>
          </a:p>
        </p:txBody>
      </p:sp>
      <p:sp>
        <p:nvSpPr>
          <p:cNvPr id="93" name="Inhaltsplatzhalter 92"/>
          <p:cNvSpPr>
            <a:spLocks noGrp="1"/>
          </p:cNvSpPr>
          <p:nvPr>
            <p:ph sz="quarter" idx="42" hasCustomPrompt="1"/>
          </p:nvPr>
        </p:nvSpPr>
        <p:spPr>
          <a:xfrm>
            <a:off x="8371770" y="6351922"/>
            <a:ext cx="12521745" cy="674766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97" name="Inhaltsplatzhalter 96"/>
          <p:cNvSpPr>
            <a:spLocks noGrp="1"/>
          </p:cNvSpPr>
          <p:nvPr>
            <p:ph sz="quarter" idx="43" hasCustomPrompt="1"/>
          </p:nvPr>
        </p:nvSpPr>
        <p:spPr>
          <a:xfrm>
            <a:off x="28425865" y="10057843"/>
            <a:ext cx="6008372" cy="213888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99" name="Inhaltsplatzhalter 98"/>
          <p:cNvSpPr>
            <a:spLocks noGrp="1"/>
          </p:cNvSpPr>
          <p:nvPr>
            <p:ph sz="quarter" idx="44" hasCustomPrompt="1"/>
          </p:nvPr>
        </p:nvSpPr>
        <p:spPr>
          <a:xfrm>
            <a:off x="28425865" y="12477220"/>
            <a:ext cx="6008372" cy="215117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101" name="Inhaltsplatzhalter 100"/>
          <p:cNvSpPr>
            <a:spLocks noGrp="1"/>
          </p:cNvSpPr>
          <p:nvPr>
            <p:ph sz="quarter" idx="45" hasCustomPrompt="1"/>
          </p:nvPr>
        </p:nvSpPr>
        <p:spPr>
          <a:xfrm>
            <a:off x="34941480" y="10057843"/>
            <a:ext cx="6008373" cy="4570554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102" name="Rechteck 101"/>
          <p:cNvSpPr/>
          <p:nvPr userDrawn="1"/>
        </p:nvSpPr>
        <p:spPr>
          <a:xfrm flipV="1">
            <a:off x="-1" y="29321919"/>
            <a:ext cx="42803763" cy="9532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107" name="Textplatzhalter 106"/>
          <p:cNvSpPr>
            <a:spLocks noGrp="1"/>
          </p:cNvSpPr>
          <p:nvPr>
            <p:ph type="body" sz="quarter" idx="46" hasCustomPrompt="1"/>
          </p:nvPr>
        </p:nvSpPr>
        <p:spPr>
          <a:xfrm>
            <a:off x="1856155" y="5333504"/>
            <a:ext cx="19037361" cy="1018419"/>
          </a:xfrm>
        </p:spPr>
        <p:txBody>
          <a:bodyPr>
            <a:normAutofit/>
          </a:bodyPr>
          <a:lstStyle>
            <a:lvl1pPr>
              <a:defRPr sz="8483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❶ INTRODUCTION</a:t>
            </a:r>
          </a:p>
        </p:txBody>
      </p:sp>
      <p:sp>
        <p:nvSpPr>
          <p:cNvPr id="109" name="Textplatzhalter 108"/>
          <p:cNvSpPr>
            <a:spLocks noGrp="1"/>
          </p:cNvSpPr>
          <p:nvPr>
            <p:ph type="body" sz="quarter" idx="47" hasCustomPrompt="1"/>
          </p:nvPr>
        </p:nvSpPr>
        <p:spPr>
          <a:xfrm>
            <a:off x="1856155" y="29321919"/>
            <a:ext cx="39093699" cy="953294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dirty="0"/>
              <a:t>Conference, Name, Data, </a:t>
            </a:r>
            <a:r>
              <a:rPr lang="de-DE" dirty="0" err="1"/>
              <a:t>ecc</a:t>
            </a:r>
            <a:r>
              <a:rPr lang="de-DE" dirty="0"/>
              <a:t>.</a:t>
            </a:r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1" y="1114271"/>
            <a:ext cx="4953521" cy="18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16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80"/>
          <p:cNvSpPr/>
          <p:nvPr userDrawn="1"/>
        </p:nvSpPr>
        <p:spPr>
          <a:xfrm>
            <a:off x="1" y="0"/>
            <a:ext cx="42803763" cy="47226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54" name="Rechteck 53"/>
          <p:cNvSpPr/>
          <p:nvPr userDrawn="1"/>
        </p:nvSpPr>
        <p:spPr>
          <a:xfrm flipV="1">
            <a:off x="-1" y="29321919"/>
            <a:ext cx="42803763" cy="9532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887388" y="876940"/>
            <a:ext cx="26062466" cy="2008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TITLE FOR THE POSTER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856155" y="5333504"/>
            <a:ext cx="19037361" cy="1018419"/>
          </a:xfrm>
        </p:spPr>
        <p:txBody>
          <a:bodyPr lIns="0" tIns="0" rIns="0" bIns="0">
            <a:no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❶ XXX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1856155" y="11419313"/>
            <a:ext cx="6006128" cy="3234911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endParaRPr lang="de-DE" dirty="0"/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21910247" y="6351923"/>
            <a:ext cx="6005916" cy="8252808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rporempore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sequam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hillaut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qui blab</a:t>
            </a:r>
            <a:endParaRPr lang="de-DE" dirty="0"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27" hasCustomPrompt="1"/>
          </p:nvPr>
        </p:nvSpPr>
        <p:spPr>
          <a:xfrm>
            <a:off x="21910248" y="5333503"/>
            <a:ext cx="16523585" cy="1018516"/>
          </a:xfrm>
        </p:spPr>
        <p:txBody>
          <a:bodyPr lIns="0" tIns="0" rIns="0" bIns="0">
            <a:no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 cap="all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❷ XXX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856154" y="15987846"/>
            <a:ext cx="32578082" cy="1079274"/>
          </a:xfrm>
        </p:spPr>
        <p:txBody>
          <a:bodyPr>
            <a:norm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❸ XXXXXXXX XXXXX </a:t>
            </a:r>
            <a:r>
              <a:rPr lang="de-DE" dirty="0" err="1"/>
              <a:t>XXXXX</a:t>
            </a:r>
            <a:endParaRPr lang="de-DE" dirty="0"/>
          </a:p>
        </p:txBody>
      </p:sp>
      <p:sp>
        <p:nvSpPr>
          <p:cNvPr id="64" name="Textplatzhalter 63"/>
          <p:cNvSpPr>
            <a:spLocks noGrp="1"/>
          </p:cNvSpPr>
          <p:nvPr>
            <p:ph type="body" sz="quarter" idx="33" hasCustomPrompt="1"/>
          </p:nvPr>
        </p:nvSpPr>
        <p:spPr>
          <a:xfrm>
            <a:off x="34943938" y="16996787"/>
            <a:ext cx="6005916" cy="11815361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rporempore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sequam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hillaut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qui blab in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erundis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quature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doluptas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venisinus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sae</a:t>
            </a:r>
            <a:endParaRPr lang="de-DE" dirty="0"/>
          </a:p>
        </p:txBody>
      </p:sp>
      <p:sp>
        <p:nvSpPr>
          <p:cNvPr id="76" name="Textplatzhalter 75"/>
          <p:cNvSpPr>
            <a:spLocks noGrp="1"/>
          </p:cNvSpPr>
          <p:nvPr>
            <p:ph type="body" sz="quarter" idx="39" hasCustomPrompt="1"/>
          </p:nvPr>
        </p:nvSpPr>
        <p:spPr>
          <a:xfrm>
            <a:off x="14887388" y="3282295"/>
            <a:ext cx="26062466" cy="889292"/>
          </a:xfrm>
        </p:spPr>
        <p:txBody>
          <a:bodyPr/>
          <a:lstStyle>
            <a:lvl1pPr marL="0" marR="0" indent="0" algn="l" defTabSz="1292779" rtl="0" eaLnBrk="1" fontAlgn="auto" latinLnBrk="0" hangingPunct="1">
              <a:lnSpc>
                <a:spcPts val="5585"/>
              </a:lnSpc>
              <a:spcBef>
                <a:spcPts val="1414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de-DE" dirty="0"/>
              <a:t>Author one¹, Autor two², Author three³</a:t>
            </a:r>
            <a:br>
              <a:rPr lang="de-DE" dirty="0"/>
            </a:br>
            <a:r>
              <a:rPr lang="de-DE" dirty="0"/>
              <a:t>¹Organisational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, ²Organisational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, ³Organisational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45" hasCustomPrompt="1"/>
          </p:nvPr>
        </p:nvSpPr>
        <p:spPr>
          <a:xfrm>
            <a:off x="1856154" y="17087334"/>
            <a:ext cx="32578082" cy="11724815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50" name="Inhaltsplatzhalter 40"/>
          <p:cNvSpPr>
            <a:spLocks noGrp="1"/>
          </p:cNvSpPr>
          <p:nvPr>
            <p:ph sz="quarter" idx="25" hasCustomPrompt="1"/>
          </p:nvPr>
        </p:nvSpPr>
        <p:spPr>
          <a:xfrm>
            <a:off x="28425865" y="6351923"/>
            <a:ext cx="12523989" cy="3424066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51" name="Inhaltsplatzhalter 96"/>
          <p:cNvSpPr>
            <a:spLocks noGrp="1"/>
          </p:cNvSpPr>
          <p:nvPr>
            <p:ph sz="quarter" idx="46" hasCustomPrompt="1"/>
          </p:nvPr>
        </p:nvSpPr>
        <p:spPr>
          <a:xfrm>
            <a:off x="28425865" y="10057843"/>
            <a:ext cx="6008372" cy="215161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55" name="Inhaltsplatzhalter 98"/>
          <p:cNvSpPr>
            <a:spLocks noGrp="1"/>
          </p:cNvSpPr>
          <p:nvPr>
            <p:ph sz="quarter" idx="47" hasCustomPrompt="1"/>
          </p:nvPr>
        </p:nvSpPr>
        <p:spPr>
          <a:xfrm>
            <a:off x="28425865" y="12477220"/>
            <a:ext cx="6008372" cy="215117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57" name="Inhaltsplatzhalter 100"/>
          <p:cNvSpPr>
            <a:spLocks noGrp="1"/>
          </p:cNvSpPr>
          <p:nvPr>
            <p:ph sz="quarter" idx="48" hasCustomPrompt="1"/>
          </p:nvPr>
        </p:nvSpPr>
        <p:spPr>
          <a:xfrm>
            <a:off x="34941480" y="10057843"/>
            <a:ext cx="6008373" cy="4570554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cxnSp>
        <p:nvCxnSpPr>
          <p:cNvPr id="61" name="Gerader Verbinder 60"/>
          <p:cNvCxnSpPr/>
          <p:nvPr userDrawn="1"/>
        </p:nvCxnSpPr>
        <p:spPr>
          <a:xfrm>
            <a:off x="21912493" y="15175885"/>
            <a:ext cx="19037361" cy="0"/>
          </a:xfrm>
          <a:prstGeom prst="line">
            <a:avLst/>
          </a:prstGeom>
          <a:ln w="127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 userDrawn="1"/>
        </p:nvCxnSpPr>
        <p:spPr>
          <a:xfrm>
            <a:off x="1855034" y="15175885"/>
            <a:ext cx="19037361" cy="0"/>
          </a:xfrm>
          <a:prstGeom prst="line">
            <a:avLst/>
          </a:prstGeom>
          <a:ln w="127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platzhalt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8370649" y="11419312"/>
            <a:ext cx="6006128" cy="3234911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endParaRPr lang="de-DE" dirty="0"/>
          </a:p>
        </p:txBody>
      </p:sp>
      <p:sp>
        <p:nvSpPr>
          <p:cNvPr id="67" name="Textplatzhalter 30"/>
          <p:cNvSpPr>
            <a:spLocks noGrp="1"/>
          </p:cNvSpPr>
          <p:nvPr>
            <p:ph type="body" sz="quarter" idx="50" hasCustomPrompt="1"/>
          </p:nvPr>
        </p:nvSpPr>
        <p:spPr>
          <a:xfrm>
            <a:off x="14886265" y="11419312"/>
            <a:ext cx="6006128" cy="3234911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endParaRPr lang="de-DE" dirty="0"/>
          </a:p>
        </p:txBody>
      </p:sp>
      <p:sp>
        <p:nvSpPr>
          <p:cNvPr id="75" name="Inhaltsplatzhalter 96"/>
          <p:cNvSpPr>
            <a:spLocks noGrp="1"/>
          </p:cNvSpPr>
          <p:nvPr>
            <p:ph sz="quarter" idx="51" hasCustomPrompt="1"/>
          </p:nvPr>
        </p:nvSpPr>
        <p:spPr>
          <a:xfrm>
            <a:off x="1856155" y="6351922"/>
            <a:ext cx="6008372" cy="215161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77" name="Inhaltsplatzhalter 98"/>
          <p:cNvSpPr>
            <a:spLocks noGrp="1"/>
          </p:cNvSpPr>
          <p:nvPr>
            <p:ph sz="quarter" idx="52" hasCustomPrompt="1"/>
          </p:nvPr>
        </p:nvSpPr>
        <p:spPr>
          <a:xfrm>
            <a:off x="1856155" y="8771299"/>
            <a:ext cx="6008372" cy="215117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79" name="Inhaltsplatzhalter 100"/>
          <p:cNvSpPr>
            <a:spLocks noGrp="1"/>
          </p:cNvSpPr>
          <p:nvPr>
            <p:ph sz="quarter" idx="53" hasCustomPrompt="1"/>
          </p:nvPr>
        </p:nvSpPr>
        <p:spPr>
          <a:xfrm>
            <a:off x="8371770" y="6351923"/>
            <a:ext cx="12521745" cy="4570554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92" name="Textplatzhalter 108"/>
          <p:cNvSpPr>
            <a:spLocks noGrp="1"/>
          </p:cNvSpPr>
          <p:nvPr>
            <p:ph type="body" sz="quarter" idx="54" hasCustomPrompt="1"/>
          </p:nvPr>
        </p:nvSpPr>
        <p:spPr>
          <a:xfrm>
            <a:off x="1856155" y="29321919"/>
            <a:ext cx="39093699" cy="953294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dirty="0"/>
              <a:t>Conference, Name, Data, </a:t>
            </a:r>
            <a:r>
              <a:rPr lang="de-DE" dirty="0" err="1"/>
              <a:t>ecc</a:t>
            </a:r>
            <a:r>
              <a:rPr lang="de-DE" dirty="0"/>
              <a:t>.</a:t>
            </a:r>
          </a:p>
        </p:txBody>
      </p:sp>
      <p:sp>
        <p:nvSpPr>
          <p:cNvPr id="33" name="Bildplatzhalter 77"/>
          <p:cNvSpPr>
            <a:spLocks noGrp="1"/>
          </p:cNvSpPr>
          <p:nvPr>
            <p:ph type="pic" sz="quarter" idx="40" hasCustomPrompt="1"/>
          </p:nvPr>
        </p:nvSpPr>
        <p:spPr>
          <a:xfrm>
            <a:off x="1856155" y="3258507"/>
            <a:ext cx="4580783" cy="101851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2</a:t>
            </a:r>
          </a:p>
        </p:txBody>
      </p:sp>
      <p:sp>
        <p:nvSpPr>
          <p:cNvPr id="34" name="Bildplatzhalter 77"/>
          <p:cNvSpPr>
            <a:spLocks noGrp="1"/>
          </p:cNvSpPr>
          <p:nvPr>
            <p:ph type="pic" sz="quarter" idx="41" hasCustomPrompt="1"/>
          </p:nvPr>
        </p:nvSpPr>
        <p:spPr>
          <a:xfrm>
            <a:off x="7352584" y="3258507"/>
            <a:ext cx="4580783" cy="101851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2</a:t>
            </a:r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55" y="856981"/>
            <a:ext cx="4953521" cy="18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hteck 80"/>
          <p:cNvSpPr/>
          <p:nvPr userDrawn="1"/>
        </p:nvSpPr>
        <p:spPr>
          <a:xfrm>
            <a:off x="1" y="0"/>
            <a:ext cx="42803763" cy="47226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54" name="Rechteck 53"/>
          <p:cNvSpPr/>
          <p:nvPr userDrawn="1"/>
        </p:nvSpPr>
        <p:spPr>
          <a:xfrm flipV="1">
            <a:off x="-1" y="29321919"/>
            <a:ext cx="42803763" cy="9532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62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887388" y="876940"/>
            <a:ext cx="26062466" cy="2008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TITLE FOR THE POSTER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856155" y="5333504"/>
            <a:ext cx="19037361" cy="1018419"/>
          </a:xfrm>
        </p:spPr>
        <p:txBody>
          <a:bodyPr lIns="0" tIns="0" rIns="0" bIns="0">
            <a:no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❶ XXX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1856155" y="6351924"/>
            <a:ext cx="6006128" cy="4789945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rporempore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sequam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hillaut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qui blab in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erundis</a:t>
            </a:r>
            <a:endParaRPr lang="de-DE" dirty="0"/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27" hasCustomPrompt="1"/>
          </p:nvPr>
        </p:nvSpPr>
        <p:spPr>
          <a:xfrm>
            <a:off x="21910248" y="5333503"/>
            <a:ext cx="16523585" cy="1018516"/>
          </a:xfrm>
        </p:spPr>
        <p:txBody>
          <a:bodyPr lIns="0" tIns="0" rIns="0" bIns="0">
            <a:no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 cap="all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❷ XXX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856154" y="15987846"/>
            <a:ext cx="32578082" cy="1079274"/>
          </a:xfrm>
        </p:spPr>
        <p:txBody>
          <a:bodyPr>
            <a:normAutofit/>
          </a:bodyPr>
          <a:lstStyle>
            <a:lvl1pPr>
              <a:lnSpc>
                <a:spcPts val="7776"/>
              </a:lnSpc>
              <a:spcBef>
                <a:spcPts val="0"/>
              </a:spcBef>
              <a:defRPr sz="8483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❸ XXXXXXXX XXXXX </a:t>
            </a:r>
            <a:r>
              <a:rPr lang="de-DE" dirty="0" err="1"/>
              <a:t>XXXXX</a:t>
            </a:r>
            <a:endParaRPr lang="de-DE" dirty="0"/>
          </a:p>
        </p:txBody>
      </p:sp>
      <p:sp>
        <p:nvSpPr>
          <p:cNvPr id="64" name="Textplatzhalter 63"/>
          <p:cNvSpPr>
            <a:spLocks noGrp="1"/>
          </p:cNvSpPr>
          <p:nvPr>
            <p:ph type="body" sz="quarter" idx="33" hasCustomPrompt="1"/>
          </p:nvPr>
        </p:nvSpPr>
        <p:spPr>
          <a:xfrm>
            <a:off x="1856367" y="17123796"/>
            <a:ext cx="6005916" cy="5041653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exeribus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magnis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vellani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blabo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Et que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velitatum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ea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dolupta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et, id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magnime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nobitio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de-DE" dirty="0"/>
          </a:p>
        </p:txBody>
      </p:sp>
      <p:sp>
        <p:nvSpPr>
          <p:cNvPr id="76" name="Textplatzhalter 75"/>
          <p:cNvSpPr>
            <a:spLocks noGrp="1"/>
          </p:cNvSpPr>
          <p:nvPr>
            <p:ph type="body" sz="quarter" idx="39" hasCustomPrompt="1"/>
          </p:nvPr>
        </p:nvSpPr>
        <p:spPr>
          <a:xfrm>
            <a:off x="14887388" y="3282295"/>
            <a:ext cx="26062466" cy="889292"/>
          </a:xfrm>
        </p:spPr>
        <p:txBody>
          <a:bodyPr/>
          <a:lstStyle>
            <a:lvl1pPr marL="0" marR="0" indent="0" algn="l" defTabSz="1292779" rtl="0" eaLnBrk="1" fontAlgn="auto" latinLnBrk="0" hangingPunct="1">
              <a:lnSpc>
                <a:spcPts val="5585"/>
              </a:lnSpc>
              <a:spcBef>
                <a:spcPts val="1414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de-DE" dirty="0"/>
              <a:t>Author one¹, Autor two², Author three³</a:t>
            </a:r>
            <a:br>
              <a:rPr lang="de-DE" dirty="0"/>
            </a:br>
            <a:r>
              <a:rPr lang="de-DE" dirty="0"/>
              <a:t>¹Organisational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, ²Organisational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, ³Organisational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45" hasCustomPrompt="1"/>
          </p:nvPr>
        </p:nvSpPr>
        <p:spPr>
          <a:xfrm>
            <a:off x="1856155" y="22592214"/>
            <a:ext cx="39093699" cy="6219934"/>
          </a:xfr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cxnSp>
        <p:nvCxnSpPr>
          <p:cNvPr id="61" name="Gerader Verbinder 60"/>
          <p:cNvCxnSpPr/>
          <p:nvPr userDrawn="1"/>
        </p:nvCxnSpPr>
        <p:spPr>
          <a:xfrm>
            <a:off x="21912493" y="15175885"/>
            <a:ext cx="19037361" cy="0"/>
          </a:xfrm>
          <a:prstGeom prst="line">
            <a:avLst/>
          </a:prstGeom>
          <a:ln w="127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 userDrawn="1"/>
        </p:nvCxnSpPr>
        <p:spPr>
          <a:xfrm>
            <a:off x="1855034" y="15175885"/>
            <a:ext cx="19037361" cy="0"/>
          </a:xfrm>
          <a:prstGeom prst="line">
            <a:avLst/>
          </a:prstGeom>
          <a:ln w="127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platzhalt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8370649" y="6351923"/>
            <a:ext cx="6006128" cy="4789945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rporempore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sequam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hillaut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qui blab in</a:t>
            </a:r>
            <a:endParaRPr lang="de-DE" dirty="0"/>
          </a:p>
        </p:txBody>
      </p:sp>
      <p:sp>
        <p:nvSpPr>
          <p:cNvPr id="67" name="Textplatzhalter 30"/>
          <p:cNvSpPr>
            <a:spLocks noGrp="1"/>
          </p:cNvSpPr>
          <p:nvPr>
            <p:ph type="body" sz="quarter" idx="50" hasCustomPrompt="1"/>
          </p:nvPr>
        </p:nvSpPr>
        <p:spPr>
          <a:xfrm>
            <a:off x="14886265" y="6351923"/>
            <a:ext cx="6006128" cy="8229519"/>
          </a:xfrm>
        </p:spPr>
        <p:txBody>
          <a:bodyPr lIns="0" tIns="0" rIns="0" bIns="0">
            <a:noAutofit/>
          </a:bodyPr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rporempore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sequam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hillaut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qui blab in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volupic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volore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minciti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il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elis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idel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eumque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velecul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51" hasCustomPrompt="1"/>
          </p:nvPr>
        </p:nvSpPr>
        <p:spPr>
          <a:xfrm>
            <a:off x="21910247" y="6351923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39" name="Inhaltsplatzhalter 5"/>
          <p:cNvSpPr>
            <a:spLocks noGrp="1"/>
          </p:cNvSpPr>
          <p:nvPr>
            <p:ph sz="quarter" idx="52" hasCustomPrompt="1"/>
          </p:nvPr>
        </p:nvSpPr>
        <p:spPr>
          <a:xfrm>
            <a:off x="21910247" y="9191975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40" name="Inhaltsplatzhalter 5"/>
          <p:cNvSpPr>
            <a:spLocks noGrp="1"/>
          </p:cNvSpPr>
          <p:nvPr>
            <p:ph sz="quarter" idx="53" hasCustomPrompt="1"/>
          </p:nvPr>
        </p:nvSpPr>
        <p:spPr>
          <a:xfrm>
            <a:off x="21910247" y="12038020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42" name="Inhaltsplatzhalter 5"/>
          <p:cNvSpPr>
            <a:spLocks noGrp="1"/>
          </p:cNvSpPr>
          <p:nvPr>
            <p:ph sz="quarter" idx="54" hasCustomPrompt="1"/>
          </p:nvPr>
        </p:nvSpPr>
        <p:spPr>
          <a:xfrm>
            <a:off x="28425865" y="6351923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44" name="Inhaltsplatzhalter 5"/>
          <p:cNvSpPr>
            <a:spLocks noGrp="1"/>
          </p:cNvSpPr>
          <p:nvPr>
            <p:ph sz="quarter" idx="55" hasCustomPrompt="1"/>
          </p:nvPr>
        </p:nvSpPr>
        <p:spPr>
          <a:xfrm>
            <a:off x="28425865" y="9191975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46" name="Inhaltsplatzhalter 5"/>
          <p:cNvSpPr>
            <a:spLocks noGrp="1"/>
          </p:cNvSpPr>
          <p:nvPr>
            <p:ph sz="quarter" idx="56" hasCustomPrompt="1"/>
          </p:nvPr>
        </p:nvSpPr>
        <p:spPr>
          <a:xfrm>
            <a:off x="28425865" y="12038020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47" name="Inhaltsplatzhalter 5"/>
          <p:cNvSpPr>
            <a:spLocks noGrp="1"/>
          </p:cNvSpPr>
          <p:nvPr>
            <p:ph sz="quarter" idx="57" hasCustomPrompt="1"/>
          </p:nvPr>
        </p:nvSpPr>
        <p:spPr>
          <a:xfrm>
            <a:off x="34941480" y="6351923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48" name="Inhaltsplatzhalter 5"/>
          <p:cNvSpPr>
            <a:spLocks noGrp="1"/>
          </p:cNvSpPr>
          <p:nvPr>
            <p:ph sz="quarter" idx="58" hasCustomPrompt="1"/>
          </p:nvPr>
        </p:nvSpPr>
        <p:spPr>
          <a:xfrm>
            <a:off x="34941480" y="9191975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52" name="Inhaltsplatzhalter 5"/>
          <p:cNvSpPr>
            <a:spLocks noGrp="1"/>
          </p:cNvSpPr>
          <p:nvPr>
            <p:ph sz="quarter" idx="59" hasCustomPrompt="1"/>
          </p:nvPr>
        </p:nvSpPr>
        <p:spPr>
          <a:xfrm>
            <a:off x="34941480" y="12038020"/>
            <a:ext cx="6008373" cy="257175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60" hasCustomPrompt="1"/>
          </p:nvPr>
        </p:nvSpPr>
        <p:spPr>
          <a:xfrm>
            <a:off x="1856155" y="11404716"/>
            <a:ext cx="12521744" cy="3168663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Grafik oder Bild einfügen</a:t>
            </a:r>
          </a:p>
        </p:txBody>
      </p:sp>
      <p:sp>
        <p:nvSpPr>
          <p:cNvPr id="53" name="Textplatzhalter 63"/>
          <p:cNvSpPr>
            <a:spLocks noGrp="1"/>
          </p:cNvSpPr>
          <p:nvPr>
            <p:ph type="body" sz="quarter" idx="61" hasCustomPrompt="1"/>
          </p:nvPr>
        </p:nvSpPr>
        <p:spPr>
          <a:xfrm>
            <a:off x="8370649" y="17123933"/>
            <a:ext cx="6005916" cy="5041653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endParaRPr lang="de-DE" dirty="0"/>
          </a:p>
        </p:txBody>
      </p:sp>
      <p:sp>
        <p:nvSpPr>
          <p:cNvPr id="56" name="Textplatzhalter 63"/>
          <p:cNvSpPr>
            <a:spLocks noGrp="1"/>
          </p:cNvSpPr>
          <p:nvPr>
            <p:ph type="body" sz="quarter" idx="62" hasCustomPrompt="1"/>
          </p:nvPr>
        </p:nvSpPr>
        <p:spPr>
          <a:xfrm>
            <a:off x="14886265" y="17123933"/>
            <a:ext cx="6005916" cy="5041653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endParaRPr lang="de-DE" dirty="0"/>
          </a:p>
        </p:txBody>
      </p:sp>
      <p:sp>
        <p:nvSpPr>
          <p:cNvPr id="58" name="Textplatzhalter 63"/>
          <p:cNvSpPr>
            <a:spLocks noGrp="1"/>
          </p:cNvSpPr>
          <p:nvPr>
            <p:ph type="body" sz="quarter" idx="63" hasCustomPrompt="1"/>
          </p:nvPr>
        </p:nvSpPr>
        <p:spPr>
          <a:xfrm>
            <a:off x="21910913" y="17123796"/>
            <a:ext cx="6005916" cy="5041653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rporempore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sequam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hillaut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qui blab in</a:t>
            </a:r>
            <a:endParaRPr lang="de-DE" dirty="0"/>
          </a:p>
        </p:txBody>
      </p:sp>
      <p:sp>
        <p:nvSpPr>
          <p:cNvPr id="59" name="Textplatzhalter 63"/>
          <p:cNvSpPr>
            <a:spLocks noGrp="1"/>
          </p:cNvSpPr>
          <p:nvPr>
            <p:ph type="body" sz="quarter" idx="64" hasCustomPrompt="1"/>
          </p:nvPr>
        </p:nvSpPr>
        <p:spPr>
          <a:xfrm>
            <a:off x="34943938" y="17123796"/>
            <a:ext cx="6005916" cy="5041653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rporempore</a:t>
            </a:r>
            <a:endParaRPr lang="de-DE" dirty="0"/>
          </a:p>
        </p:txBody>
      </p:sp>
      <p:sp>
        <p:nvSpPr>
          <p:cNvPr id="60" name="Textplatzhalter 63"/>
          <p:cNvSpPr>
            <a:spLocks noGrp="1"/>
          </p:cNvSpPr>
          <p:nvPr>
            <p:ph type="body" sz="quarter" idx="65" hasCustomPrompt="1"/>
          </p:nvPr>
        </p:nvSpPr>
        <p:spPr>
          <a:xfrm>
            <a:off x="28528336" y="17123796"/>
            <a:ext cx="6005916" cy="5041653"/>
          </a:xfrm>
        </p:spPr>
        <p:txBody>
          <a:bodyPr/>
          <a:lstStyle>
            <a:lvl1pPr>
              <a:lnSpc>
                <a:spcPts val="5585"/>
              </a:lnSpc>
              <a:spcBef>
                <a:spcPts val="0"/>
              </a:spcBef>
              <a:defRPr lang="en-GB" sz="4524" smtClean="0">
                <a:effectLst/>
              </a:defRPr>
            </a:lvl1pPr>
          </a:lstStyle>
          <a:p>
            <a:pPr lvl="0"/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Deniam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facerum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lam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labore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dolut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quoditem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Iquist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estium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eosam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et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molecto</a:t>
            </a:r>
            <a:r>
              <a:rPr lang="en-GB" sz="4524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4524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rporempore</a:t>
            </a:r>
            <a:endParaRPr lang="de-DE" dirty="0"/>
          </a:p>
        </p:txBody>
      </p:sp>
      <p:sp>
        <p:nvSpPr>
          <p:cNvPr id="66" name="Textplatzhalter 108"/>
          <p:cNvSpPr>
            <a:spLocks noGrp="1"/>
          </p:cNvSpPr>
          <p:nvPr>
            <p:ph type="body" sz="quarter" idx="47" hasCustomPrompt="1"/>
          </p:nvPr>
        </p:nvSpPr>
        <p:spPr>
          <a:xfrm>
            <a:off x="1856155" y="29321919"/>
            <a:ext cx="39093699" cy="953294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dirty="0"/>
              <a:t>Conference, Name, Data, </a:t>
            </a:r>
            <a:r>
              <a:rPr lang="de-DE" dirty="0" err="1"/>
              <a:t>ecc</a:t>
            </a:r>
            <a:r>
              <a:rPr lang="de-DE" dirty="0"/>
              <a:t>.</a:t>
            </a:r>
          </a:p>
        </p:txBody>
      </p:sp>
      <p:sp>
        <p:nvSpPr>
          <p:cNvPr id="41" name="Bildplatzhalter 77"/>
          <p:cNvSpPr>
            <a:spLocks noGrp="1"/>
          </p:cNvSpPr>
          <p:nvPr>
            <p:ph type="pic" sz="quarter" idx="40" hasCustomPrompt="1"/>
          </p:nvPr>
        </p:nvSpPr>
        <p:spPr>
          <a:xfrm>
            <a:off x="1856155" y="3258507"/>
            <a:ext cx="4580783" cy="101851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2</a:t>
            </a:r>
          </a:p>
        </p:txBody>
      </p:sp>
      <p:sp>
        <p:nvSpPr>
          <p:cNvPr id="43" name="Bildplatzhalter 77"/>
          <p:cNvSpPr>
            <a:spLocks noGrp="1"/>
          </p:cNvSpPr>
          <p:nvPr>
            <p:ph type="pic" sz="quarter" idx="41" hasCustomPrompt="1"/>
          </p:nvPr>
        </p:nvSpPr>
        <p:spPr>
          <a:xfrm>
            <a:off x="7352584" y="3258507"/>
            <a:ext cx="4580783" cy="101851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2</a:t>
            </a:r>
          </a:p>
        </p:txBody>
      </p:sp>
      <p:pic>
        <p:nvPicPr>
          <p:cNvPr id="50" name="Bild 4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55" y="856981"/>
            <a:ext cx="4953521" cy="18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3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56155" y="592862"/>
            <a:ext cx="39093699" cy="23175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56155" y="5333504"/>
            <a:ext cx="19037361" cy="234786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87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1292779" rtl="0" eaLnBrk="1" latinLnBrk="0" hangingPunct="1">
        <a:lnSpc>
          <a:spcPts val="18379"/>
        </a:lnSpc>
        <a:spcBef>
          <a:spcPct val="0"/>
        </a:spcBef>
        <a:buNone/>
        <a:defRPr sz="1837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92779" rtl="0" eaLnBrk="1" latinLnBrk="0" hangingPunct="1">
        <a:lnSpc>
          <a:spcPts val="5585"/>
        </a:lnSpc>
        <a:spcBef>
          <a:spcPts val="1414"/>
        </a:spcBef>
        <a:buFontTx/>
        <a:buNone/>
        <a:defRPr sz="4524" kern="1200">
          <a:solidFill>
            <a:schemeClr val="accent5"/>
          </a:solidFill>
          <a:latin typeface="+mn-lt"/>
          <a:ea typeface="+mn-ea"/>
          <a:cs typeface="+mn-cs"/>
        </a:defRPr>
      </a:lvl1pPr>
      <a:lvl2pPr marL="646389" indent="0" algn="l" defTabSz="1292779" rtl="0" eaLnBrk="1" latinLnBrk="0" hangingPunct="1">
        <a:lnSpc>
          <a:spcPts val="5585"/>
        </a:lnSpc>
        <a:spcBef>
          <a:spcPts val="707"/>
        </a:spcBef>
        <a:buFontTx/>
        <a:buNone/>
        <a:defRPr sz="4524" kern="1200">
          <a:solidFill>
            <a:schemeClr val="accent5"/>
          </a:solidFill>
          <a:latin typeface="+mn-lt"/>
          <a:ea typeface="+mn-ea"/>
          <a:cs typeface="+mn-cs"/>
        </a:defRPr>
      </a:lvl2pPr>
      <a:lvl3pPr marL="1292779" indent="0" algn="l" defTabSz="1292779" rtl="0" eaLnBrk="1" latinLnBrk="0" hangingPunct="1">
        <a:lnSpc>
          <a:spcPts val="5585"/>
        </a:lnSpc>
        <a:spcBef>
          <a:spcPts val="707"/>
        </a:spcBef>
        <a:buFontTx/>
        <a:buNone/>
        <a:defRPr sz="4524" kern="1200">
          <a:solidFill>
            <a:schemeClr val="accent5"/>
          </a:solidFill>
          <a:latin typeface="+mn-lt"/>
          <a:ea typeface="+mn-ea"/>
          <a:cs typeface="+mn-cs"/>
        </a:defRPr>
      </a:lvl3pPr>
      <a:lvl4pPr marL="1939168" indent="0" algn="l" defTabSz="1292779" rtl="0" eaLnBrk="1" latinLnBrk="0" hangingPunct="1">
        <a:lnSpc>
          <a:spcPts val="5585"/>
        </a:lnSpc>
        <a:spcBef>
          <a:spcPts val="707"/>
        </a:spcBef>
        <a:buFontTx/>
        <a:buNone/>
        <a:defRPr sz="4524" kern="1200">
          <a:solidFill>
            <a:schemeClr val="accent5"/>
          </a:solidFill>
          <a:latin typeface="+mn-lt"/>
          <a:ea typeface="+mn-ea"/>
          <a:cs typeface="+mn-cs"/>
        </a:defRPr>
      </a:lvl4pPr>
      <a:lvl5pPr marL="2585557" indent="0" algn="l" defTabSz="1292779" rtl="0" eaLnBrk="1" latinLnBrk="0" hangingPunct="1">
        <a:lnSpc>
          <a:spcPts val="5585"/>
        </a:lnSpc>
        <a:spcBef>
          <a:spcPts val="707"/>
        </a:spcBef>
        <a:buFontTx/>
        <a:buNone/>
        <a:defRPr sz="4524" kern="1200">
          <a:solidFill>
            <a:schemeClr val="accent5"/>
          </a:solidFill>
          <a:latin typeface="+mn-lt"/>
          <a:ea typeface="+mn-ea"/>
          <a:cs typeface="+mn-cs"/>
        </a:defRPr>
      </a:lvl5pPr>
      <a:lvl6pPr marL="3555141" indent="-323195" algn="l" defTabSz="1292779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4201531" indent="-323195" algn="l" defTabSz="1292779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847920" indent="-323195" algn="l" defTabSz="1292779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494310" indent="-323195" algn="l" defTabSz="1292779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646389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2pPr>
      <a:lvl3pPr marL="1292779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3pPr>
      <a:lvl4pPr marL="1939168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4pPr>
      <a:lvl5pPr marL="2585557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5pPr>
      <a:lvl6pPr marL="3231947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3878336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524726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171115" algn="l" defTabSz="1292779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161" userDrawn="1">
          <p15:clr>
            <a:srgbClr val="F26B43"/>
          </p15:clr>
        </p15:guide>
        <p15:guide id="2" pos="13481" userDrawn="1">
          <p15:clr>
            <a:srgbClr val="F26B43"/>
          </p15:clr>
        </p15:guide>
        <p15:guide id="3" pos="13802" userDrawn="1">
          <p15:clr>
            <a:srgbClr val="F26B43"/>
          </p15:clr>
        </p15:guide>
        <p15:guide id="4" pos="9378" userDrawn="1">
          <p15:clr>
            <a:srgbClr val="F26B43"/>
          </p15:clr>
        </p15:guide>
        <p15:guide id="5" pos="9057" userDrawn="1">
          <p15:clr>
            <a:srgbClr val="F26B43"/>
          </p15:clr>
        </p15:guide>
        <p15:guide id="6" pos="5274" userDrawn="1">
          <p15:clr>
            <a:srgbClr val="F26B43"/>
          </p15:clr>
        </p15:guide>
        <p15:guide id="7" pos="4953" userDrawn="1">
          <p15:clr>
            <a:srgbClr val="F26B43"/>
          </p15:clr>
        </p15:guide>
        <p15:guide id="8" pos="1169" userDrawn="1">
          <p15:clr>
            <a:srgbClr val="F26B43"/>
          </p15:clr>
        </p15:guide>
        <p15:guide id="9" pos="17587" userDrawn="1">
          <p15:clr>
            <a:srgbClr val="F26B43"/>
          </p15:clr>
        </p15:guide>
        <p15:guide id="10" pos="17906" userDrawn="1">
          <p15:clr>
            <a:srgbClr val="F26B43"/>
          </p15:clr>
        </p15:guide>
        <p15:guide id="11" pos="21691" userDrawn="1">
          <p15:clr>
            <a:srgbClr val="F26B43"/>
          </p15:clr>
        </p15:guide>
        <p15:guide id="12" pos="22010" userDrawn="1">
          <p15:clr>
            <a:srgbClr val="F26B43"/>
          </p15:clr>
        </p15:guide>
        <p15:guide id="13" pos="25795" userDrawn="1">
          <p15:clr>
            <a:srgbClr val="F26B43"/>
          </p15:clr>
        </p15:guide>
        <p15:guide id="14" orient="horz" pos="552" userDrawn="1">
          <p15:clr>
            <a:srgbClr val="F26B43"/>
          </p15:clr>
        </p15:guide>
        <p15:guide id="15" orient="horz" pos="2975" userDrawn="1">
          <p15:clr>
            <a:srgbClr val="F26B43"/>
          </p15:clr>
        </p15:guide>
        <p15:guide id="16" orient="horz" pos="3360" userDrawn="1">
          <p15:clr>
            <a:srgbClr val="F26B43"/>
          </p15:clr>
        </p15:guide>
        <p15:guide id="17" orient="horz" pos="18471" userDrawn="1">
          <p15:clr>
            <a:srgbClr val="F26B43"/>
          </p15:clr>
        </p15:guide>
        <p15:guide id="18" orient="horz" pos="181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el 49"/>
          <p:cNvSpPr>
            <a:spLocks noGrp="1"/>
          </p:cNvSpPr>
          <p:nvPr>
            <p:ph type="title"/>
          </p:nvPr>
        </p:nvSpPr>
        <p:spPr>
          <a:xfrm>
            <a:off x="11176000" y="616077"/>
            <a:ext cx="29773855" cy="2008225"/>
          </a:xfrm>
          <a:solidFill>
            <a:srgbClr val="CCCECD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8000" dirty="0"/>
              <a:t>A multi-risk assessment of water scarcity in the south-eastern Italian Alps using a System Dynamics approach</a:t>
            </a:r>
          </a:p>
        </p:txBody>
      </p:sp>
      <p:sp>
        <p:nvSpPr>
          <p:cNvPr id="54" name="Textplatzhalter 53"/>
          <p:cNvSpPr>
            <a:spLocks noGrp="1"/>
          </p:cNvSpPr>
          <p:nvPr>
            <p:ph type="body" sz="quarter" idx="27"/>
          </p:nvPr>
        </p:nvSpPr>
        <p:spPr>
          <a:xfrm>
            <a:off x="21910247" y="5489648"/>
            <a:ext cx="16523585" cy="1018516"/>
          </a:xfrm>
        </p:spPr>
        <p:txBody>
          <a:bodyPr/>
          <a:lstStyle/>
          <a:p>
            <a:r>
              <a:rPr lang="en-GB" dirty="0"/>
              <a:t>❷ </a:t>
            </a:r>
            <a:r>
              <a:rPr lang="en-GB" cap="none" dirty="0"/>
              <a:t>The Noce river case study (Italy)</a:t>
            </a:r>
            <a:endParaRPr lang="en-GB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28"/>
          </p:nvPr>
        </p:nvSpPr>
        <p:spPr>
          <a:xfrm>
            <a:off x="1856155" y="14332188"/>
            <a:ext cx="19037361" cy="1036283"/>
          </a:xfrm>
        </p:spPr>
        <p:txBody>
          <a:bodyPr anchor="ctr"/>
          <a:lstStyle/>
          <a:p>
            <a:r>
              <a:rPr lang="en-GB" dirty="0"/>
              <a:t>❸ System Dynamics Modelling </a:t>
            </a:r>
          </a:p>
        </p:txBody>
      </p:sp>
      <p:sp>
        <p:nvSpPr>
          <p:cNvPr id="56" name="Textplatzhalter 55"/>
          <p:cNvSpPr>
            <a:spLocks noGrp="1"/>
          </p:cNvSpPr>
          <p:nvPr>
            <p:ph type="body" sz="quarter" idx="29"/>
          </p:nvPr>
        </p:nvSpPr>
        <p:spPr>
          <a:xfrm>
            <a:off x="21910248" y="14812674"/>
            <a:ext cx="19034686" cy="1018516"/>
          </a:xfrm>
        </p:spPr>
        <p:txBody>
          <a:bodyPr anchor="ctr">
            <a:normAutofit fontScale="92500"/>
          </a:bodyPr>
          <a:lstStyle/>
          <a:p>
            <a:r>
              <a:rPr lang="en-GB" dirty="0"/>
              <a:t>❹ Future scenarios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sz="quarter" idx="39"/>
          </p:nvPr>
        </p:nvSpPr>
        <p:spPr>
          <a:xfrm>
            <a:off x="11176001" y="2864981"/>
            <a:ext cx="18785656" cy="182941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Terzi S.1,2, </a:t>
            </a:r>
            <a:r>
              <a:rPr lang="en-GB" sz="2800" dirty="0" err="1"/>
              <a:t>Sušnik</a:t>
            </a:r>
            <a:r>
              <a:rPr lang="en-GB" sz="2800" dirty="0"/>
              <a:t> J.3, Masia S. 3, Schneiderbauer S.2, Torresan S.4, </a:t>
            </a:r>
            <a:r>
              <a:rPr lang="en-GB" sz="2800" dirty="0" err="1"/>
              <a:t>Critto</a:t>
            </a:r>
            <a:r>
              <a:rPr lang="en-GB" sz="2800" dirty="0"/>
              <a:t> A.1,4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1Department of Environmental Sciences, Informatics and Statistics, University Ca' </a:t>
            </a:r>
            <a:r>
              <a:rPr lang="en-GB" sz="2000" dirty="0" err="1"/>
              <a:t>Foscari</a:t>
            </a:r>
            <a:r>
              <a:rPr lang="en-GB" sz="2000" dirty="0"/>
              <a:t> Venice, Via Torino 155, I-30172 </a:t>
            </a:r>
            <a:r>
              <a:rPr lang="en-GB" sz="2000" dirty="0" err="1"/>
              <a:t>Venezia-Mestre</a:t>
            </a:r>
            <a:r>
              <a:rPr lang="en-GB" sz="2000" dirty="0"/>
              <a:t>, Venice, Italy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2Eurac Research, Institute for Earth Observation, </a:t>
            </a:r>
            <a:r>
              <a:rPr lang="en-GB" sz="2000" dirty="0" err="1"/>
              <a:t>Viale</a:t>
            </a:r>
            <a:r>
              <a:rPr lang="en-GB" sz="2000" dirty="0"/>
              <a:t> </a:t>
            </a:r>
            <a:r>
              <a:rPr lang="en-GB" sz="2000" dirty="0" err="1"/>
              <a:t>Druso</a:t>
            </a:r>
            <a:r>
              <a:rPr lang="en-GB" sz="2000" dirty="0"/>
              <a:t> 1, 39100, Bolzano, Italy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3Integrated Water System and Governance Department, IHE Delft Institute for Water Education, 2601DA, Delft, Netherlands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4 Fondazione Centro-Euro </a:t>
            </a:r>
            <a:r>
              <a:rPr lang="en-GB" sz="2000" dirty="0" err="1"/>
              <a:t>Mediterraneo</a:t>
            </a:r>
            <a:r>
              <a:rPr lang="en-GB" sz="2000" dirty="0"/>
              <a:t> sui </a:t>
            </a:r>
            <a:r>
              <a:rPr lang="en-GB" sz="2000" dirty="0" err="1"/>
              <a:t>Cambiamenti</a:t>
            </a:r>
            <a:r>
              <a:rPr lang="en-GB" sz="2000" dirty="0"/>
              <a:t> </a:t>
            </a:r>
            <a:r>
              <a:rPr lang="en-GB" sz="2000" dirty="0" err="1"/>
              <a:t>Climatici</a:t>
            </a:r>
            <a:r>
              <a:rPr lang="en-GB" sz="2000" dirty="0"/>
              <a:t> (CMCC), via Augusto </a:t>
            </a:r>
            <a:r>
              <a:rPr lang="en-GB" sz="2000" dirty="0" err="1"/>
              <a:t>Imperatore</a:t>
            </a:r>
            <a:r>
              <a:rPr lang="en-GB" sz="2000" dirty="0"/>
              <a:t> 16, I-73100, Lecce, Italy</a:t>
            </a:r>
          </a:p>
        </p:txBody>
      </p:sp>
      <p:sp>
        <p:nvSpPr>
          <p:cNvPr id="74" name="Textplatzhalter 73"/>
          <p:cNvSpPr>
            <a:spLocks noGrp="1"/>
          </p:cNvSpPr>
          <p:nvPr>
            <p:ph type="body" sz="quarter" idx="47"/>
          </p:nvPr>
        </p:nvSpPr>
        <p:spPr>
          <a:xfrm>
            <a:off x="1856156" y="29321919"/>
            <a:ext cx="20999736" cy="953294"/>
          </a:xfrm>
        </p:spPr>
        <p:txBody>
          <a:bodyPr/>
          <a:lstStyle/>
          <a:p>
            <a:r>
              <a:rPr lang="en-GB" dirty="0"/>
              <a:t>EGU – Online 4-8th May 2020</a:t>
            </a:r>
          </a:p>
        </p:txBody>
      </p:sp>
      <p:pic>
        <p:nvPicPr>
          <p:cNvPr id="29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45" b="51213"/>
          <a:stretch/>
        </p:blipFill>
        <p:spPr>
          <a:xfrm>
            <a:off x="7497993" y="568763"/>
            <a:ext cx="2024020" cy="2026812"/>
          </a:xfrm>
          <a:prstGeom prst="rect">
            <a:avLst/>
          </a:prstGeom>
        </p:spPr>
      </p:pic>
      <p:sp>
        <p:nvSpPr>
          <p:cNvPr id="45" name="Textplatzhalter 99"/>
          <p:cNvSpPr>
            <a:spLocks noGrp="1"/>
          </p:cNvSpPr>
          <p:nvPr>
            <p:ph type="body" sz="quarter" idx="46"/>
          </p:nvPr>
        </p:nvSpPr>
        <p:spPr>
          <a:xfrm>
            <a:off x="1208215" y="5437863"/>
            <a:ext cx="13465175" cy="1070301"/>
          </a:xfrm>
        </p:spPr>
        <p:txBody>
          <a:bodyPr anchor="ctr"/>
          <a:lstStyle/>
          <a:p>
            <a:r>
              <a:rPr lang="en-GB" cap="none" dirty="0"/>
              <a:t>❶ Water scarcity in the Alps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6" y="7505529"/>
            <a:ext cx="4688423" cy="24770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05" y="10298553"/>
            <a:ext cx="4696366" cy="2474519"/>
          </a:xfrm>
          <a:prstGeom prst="rect">
            <a:avLst/>
          </a:prstGeom>
        </p:spPr>
      </p:pic>
      <p:sp>
        <p:nvSpPr>
          <p:cNvPr id="49" name="Textplatzhalter 50"/>
          <p:cNvSpPr>
            <a:spLocks noGrp="1"/>
          </p:cNvSpPr>
          <p:nvPr>
            <p:ph type="body" sz="quarter" idx="20"/>
          </p:nvPr>
        </p:nvSpPr>
        <p:spPr>
          <a:xfrm>
            <a:off x="1797156" y="6667334"/>
            <a:ext cx="6034647" cy="8245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600" dirty="0"/>
              <a:t>Recent events mainly due to: </a:t>
            </a:r>
          </a:p>
        </p:txBody>
      </p:sp>
      <p:sp>
        <p:nvSpPr>
          <p:cNvPr id="59" name="Textplatzhalter 39"/>
          <p:cNvSpPr txBox="1">
            <a:spLocks/>
          </p:cNvSpPr>
          <p:nvPr/>
        </p:nvSpPr>
        <p:spPr>
          <a:xfrm>
            <a:off x="13706071" y="9417980"/>
            <a:ext cx="2907569" cy="976162"/>
          </a:xfrm>
          <a:prstGeom prst="rect">
            <a:avLst/>
          </a:prstGeom>
        </p:spPr>
        <p:txBody>
          <a:bodyPr/>
          <a:lstStyle>
            <a:lvl1pPr marL="0" indent="0" algn="l" defTabSz="1292779" rtl="0" eaLnBrk="1" latinLnBrk="0" hangingPunct="1">
              <a:lnSpc>
                <a:spcPts val="5585"/>
              </a:lnSpc>
              <a:spcBef>
                <a:spcPts val="1414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638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29277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939168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585557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55514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153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92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431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n-GB" sz="4800" b="1" dirty="0"/>
              <a:t>Objectives</a:t>
            </a:r>
            <a:endParaRPr lang="en-GB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97156" y="10504761"/>
            <a:ext cx="6404789" cy="2062103"/>
            <a:chOff x="10991405" y="7503258"/>
            <a:chExt cx="6263344" cy="2062103"/>
          </a:xfrm>
        </p:grpSpPr>
        <p:sp>
          <p:nvSpPr>
            <p:cNvPr id="52" name="Freeform 410"/>
            <p:cNvSpPr>
              <a:spLocks noEditPoints="1"/>
            </p:cNvSpPr>
            <p:nvPr/>
          </p:nvSpPr>
          <p:spPr bwMode="auto">
            <a:xfrm>
              <a:off x="10991405" y="7791977"/>
              <a:ext cx="739204" cy="945980"/>
            </a:xfrm>
            <a:custGeom>
              <a:avLst/>
              <a:gdLst>
                <a:gd name="T0" fmla="*/ 67 w 135"/>
                <a:gd name="T1" fmla="*/ 161 h 186"/>
                <a:gd name="T2" fmla="*/ 25 w 135"/>
                <a:gd name="T3" fmla="*/ 119 h 186"/>
                <a:gd name="T4" fmla="*/ 21 w 135"/>
                <a:gd name="T5" fmla="*/ 114 h 186"/>
                <a:gd name="T6" fmla="*/ 17 w 135"/>
                <a:gd name="T7" fmla="*/ 119 h 186"/>
                <a:gd name="T8" fmla="*/ 67 w 135"/>
                <a:gd name="T9" fmla="*/ 169 h 186"/>
                <a:gd name="T10" fmla="*/ 71 w 135"/>
                <a:gd name="T11" fmla="*/ 165 h 186"/>
                <a:gd name="T12" fmla="*/ 67 w 135"/>
                <a:gd name="T13" fmla="*/ 161 h 186"/>
                <a:gd name="T14" fmla="*/ 67 w 135"/>
                <a:gd name="T15" fmla="*/ 0 h 186"/>
                <a:gd name="T16" fmla="*/ 0 w 135"/>
                <a:gd name="T17" fmla="*/ 119 h 186"/>
                <a:gd name="T18" fmla="*/ 67 w 135"/>
                <a:gd name="T19" fmla="*/ 186 h 186"/>
                <a:gd name="T20" fmla="*/ 135 w 135"/>
                <a:gd name="T21" fmla="*/ 119 h 186"/>
                <a:gd name="T22" fmla="*/ 67 w 135"/>
                <a:gd name="T23" fmla="*/ 0 h 186"/>
                <a:gd name="T24" fmla="*/ 67 w 135"/>
                <a:gd name="T25" fmla="*/ 178 h 186"/>
                <a:gd name="T26" fmla="*/ 8 w 135"/>
                <a:gd name="T27" fmla="*/ 116 h 186"/>
                <a:gd name="T28" fmla="*/ 67 w 135"/>
                <a:gd name="T29" fmla="*/ 10 h 186"/>
                <a:gd name="T30" fmla="*/ 126 w 135"/>
                <a:gd name="T31" fmla="*/ 116 h 186"/>
                <a:gd name="T32" fmla="*/ 67 w 135"/>
                <a:gd name="T33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186">
                  <a:moveTo>
                    <a:pt x="67" y="161"/>
                  </a:moveTo>
                  <a:cubicBezTo>
                    <a:pt x="44" y="161"/>
                    <a:pt x="25" y="142"/>
                    <a:pt x="25" y="119"/>
                  </a:cubicBezTo>
                  <a:cubicBezTo>
                    <a:pt x="25" y="116"/>
                    <a:pt x="23" y="114"/>
                    <a:pt x="21" y="114"/>
                  </a:cubicBezTo>
                  <a:cubicBezTo>
                    <a:pt x="18" y="114"/>
                    <a:pt x="17" y="116"/>
                    <a:pt x="17" y="119"/>
                  </a:cubicBezTo>
                  <a:cubicBezTo>
                    <a:pt x="17" y="147"/>
                    <a:pt x="39" y="169"/>
                    <a:pt x="67" y="169"/>
                  </a:cubicBezTo>
                  <a:cubicBezTo>
                    <a:pt x="70" y="169"/>
                    <a:pt x="71" y="167"/>
                    <a:pt x="71" y="165"/>
                  </a:cubicBezTo>
                  <a:cubicBezTo>
                    <a:pt x="71" y="163"/>
                    <a:pt x="70" y="161"/>
                    <a:pt x="67" y="161"/>
                  </a:cubicBezTo>
                  <a:close/>
                  <a:moveTo>
                    <a:pt x="67" y="0"/>
                  </a:moveTo>
                  <a:cubicBezTo>
                    <a:pt x="59" y="0"/>
                    <a:pt x="0" y="72"/>
                    <a:pt x="0" y="119"/>
                  </a:cubicBezTo>
                  <a:cubicBezTo>
                    <a:pt x="0" y="156"/>
                    <a:pt x="30" y="186"/>
                    <a:pt x="67" y="186"/>
                  </a:cubicBezTo>
                  <a:cubicBezTo>
                    <a:pt x="104" y="186"/>
                    <a:pt x="135" y="156"/>
                    <a:pt x="135" y="119"/>
                  </a:cubicBezTo>
                  <a:cubicBezTo>
                    <a:pt x="135" y="72"/>
                    <a:pt x="76" y="0"/>
                    <a:pt x="67" y="0"/>
                  </a:cubicBezTo>
                  <a:close/>
                  <a:moveTo>
                    <a:pt x="67" y="178"/>
                  </a:moveTo>
                  <a:cubicBezTo>
                    <a:pt x="35" y="178"/>
                    <a:pt x="8" y="150"/>
                    <a:pt x="8" y="116"/>
                  </a:cubicBezTo>
                  <a:cubicBezTo>
                    <a:pt x="8" y="76"/>
                    <a:pt x="63" y="10"/>
                    <a:pt x="67" y="10"/>
                  </a:cubicBezTo>
                  <a:cubicBezTo>
                    <a:pt x="71" y="10"/>
                    <a:pt x="126" y="76"/>
                    <a:pt x="126" y="116"/>
                  </a:cubicBezTo>
                  <a:cubicBezTo>
                    <a:pt x="126" y="150"/>
                    <a:pt x="100" y="178"/>
                    <a:pt x="67" y="178"/>
                  </a:cubicBezTo>
                  <a:close/>
                </a:path>
              </a:pathLst>
            </a:custGeom>
            <a:solidFill>
              <a:srgbClr val="848B94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2346943" y="7503258"/>
              <a:ext cx="490780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3200" dirty="0">
                  <a:solidFill>
                    <a:schemeClr val="accent5"/>
                  </a:solidFill>
                </a:rPr>
                <a:t>High water demand for agricultural, hydropower and domestic uses during spring and summer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7161" y="7959240"/>
            <a:ext cx="6404784" cy="1569660"/>
            <a:chOff x="3690076" y="7501356"/>
            <a:chExt cx="6404784" cy="1569660"/>
          </a:xfrm>
        </p:grpSpPr>
        <p:sp>
          <p:nvSpPr>
            <p:cNvPr id="58" name="Freeform 419"/>
            <p:cNvSpPr>
              <a:spLocks noEditPoints="1"/>
            </p:cNvSpPr>
            <p:nvPr/>
          </p:nvSpPr>
          <p:spPr bwMode="auto">
            <a:xfrm>
              <a:off x="3690076" y="7701745"/>
              <a:ext cx="1030044" cy="1168881"/>
            </a:xfrm>
            <a:custGeom>
              <a:avLst/>
              <a:gdLst>
                <a:gd name="T0" fmla="*/ 68 w 186"/>
                <a:gd name="T1" fmla="*/ 118 h 185"/>
                <a:gd name="T2" fmla="*/ 59 w 186"/>
                <a:gd name="T3" fmla="*/ 126 h 185"/>
                <a:gd name="T4" fmla="*/ 68 w 186"/>
                <a:gd name="T5" fmla="*/ 135 h 185"/>
                <a:gd name="T6" fmla="*/ 76 w 186"/>
                <a:gd name="T7" fmla="*/ 126 h 185"/>
                <a:gd name="T8" fmla="*/ 68 w 186"/>
                <a:gd name="T9" fmla="*/ 118 h 185"/>
                <a:gd name="T10" fmla="*/ 25 w 186"/>
                <a:gd name="T11" fmla="*/ 135 h 185"/>
                <a:gd name="T12" fmla="*/ 17 w 186"/>
                <a:gd name="T13" fmla="*/ 143 h 185"/>
                <a:gd name="T14" fmla="*/ 25 w 186"/>
                <a:gd name="T15" fmla="*/ 152 h 185"/>
                <a:gd name="T16" fmla="*/ 34 w 186"/>
                <a:gd name="T17" fmla="*/ 143 h 185"/>
                <a:gd name="T18" fmla="*/ 25 w 186"/>
                <a:gd name="T19" fmla="*/ 135 h 185"/>
                <a:gd name="T20" fmla="*/ 93 w 186"/>
                <a:gd name="T21" fmla="*/ 152 h 185"/>
                <a:gd name="T22" fmla="*/ 84 w 186"/>
                <a:gd name="T23" fmla="*/ 160 h 185"/>
                <a:gd name="T24" fmla="*/ 93 w 186"/>
                <a:gd name="T25" fmla="*/ 169 h 185"/>
                <a:gd name="T26" fmla="*/ 101 w 186"/>
                <a:gd name="T27" fmla="*/ 160 h 185"/>
                <a:gd name="T28" fmla="*/ 93 w 186"/>
                <a:gd name="T29" fmla="*/ 152 h 185"/>
                <a:gd name="T30" fmla="*/ 42 w 186"/>
                <a:gd name="T31" fmla="*/ 160 h 185"/>
                <a:gd name="T32" fmla="*/ 34 w 186"/>
                <a:gd name="T33" fmla="*/ 169 h 185"/>
                <a:gd name="T34" fmla="*/ 42 w 186"/>
                <a:gd name="T35" fmla="*/ 177 h 185"/>
                <a:gd name="T36" fmla="*/ 51 w 186"/>
                <a:gd name="T37" fmla="*/ 169 h 185"/>
                <a:gd name="T38" fmla="*/ 42 w 186"/>
                <a:gd name="T39" fmla="*/ 160 h 185"/>
                <a:gd name="T40" fmla="*/ 135 w 186"/>
                <a:gd name="T41" fmla="*/ 169 h 185"/>
                <a:gd name="T42" fmla="*/ 127 w 186"/>
                <a:gd name="T43" fmla="*/ 177 h 185"/>
                <a:gd name="T44" fmla="*/ 135 w 186"/>
                <a:gd name="T45" fmla="*/ 185 h 185"/>
                <a:gd name="T46" fmla="*/ 143 w 186"/>
                <a:gd name="T47" fmla="*/ 177 h 185"/>
                <a:gd name="T48" fmla="*/ 135 w 186"/>
                <a:gd name="T49" fmla="*/ 169 h 185"/>
                <a:gd name="T50" fmla="*/ 135 w 186"/>
                <a:gd name="T51" fmla="*/ 135 h 185"/>
                <a:gd name="T52" fmla="*/ 127 w 186"/>
                <a:gd name="T53" fmla="*/ 126 h 185"/>
                <a:gd name="T54" fmla="*/ 118 w 186"/>
                <a:gd name="T55" fmla="*/ 135 h 185"/>
                <a:gd name="T56" fmla="*/ 127 w 186"/>
                <a:gd name="T57" fmla="*/ 143 h 185"/>
                <a:gd name="T58" fmla="*/ 135 w 186"/>
                <a:gd name="T59" fmla="*/ 135 h 185"/>
                <a:gd name="T60" fmla="*/ 160 w 186"/>
                <a:gd name="T61" fmla="*/ 43 h 185"/>
                <a:gd name="T62" fmla="*/ 160 w 186"/>
                <a:gd name="T63" fmla="*/ 42 h 185"/>
                <a:gd name="T64" fmla="*/ 135 w 186"/>
                <a:gd name="T65" fmla="*/ 17 h 185"/>
                <a:gd name="T66" fmla="*/ 118 w 186"/>
                <a:gd name="T67" fmla="*/ 23 h 185"/>
                <a:gd name="T68" fmla="*/ 76 w 186"/>
                <a:gd name="T69" fmla="*/ 0 h 185"/>
                <a:gd name="T70" fmla="*/ 26 w 186"/>
                <a:gd name="T71" fmla="*/ 43 h 185"/>
                <a:gd name="T72" fmla="*/ 0 w 186"/>
                <a:gd name="T73" fmla="*/ 76 h 185"/>
                <a:gd name="T74" fmla="*/ 34 w 186"/>
                <a:gd name="T75" fmla="*/ 109 h 185"/>
                <a:gd name="T76" fmla="*/ 152 w 186"/>
                <a:gd name="T77" fmla="*/ 109 h 185"/>
                <a:gd name="T78" fmla="*/ 186 w 186"/>
                <a:gd name="T79" fmla="*/ 76 h 185"/>
                <a:gd name="T80" fmla="*/ 160 w 186"/>
                <a:gd name="T81" fmla="*/ 43 h 185"/>
                <a:gd name="T82" fmla="*/ 152 w 186"/>
                <a:gd name="T83" fmla="*/ 101 h 185"/>
                <a:gd name="T84" fmla="*/ 34 w 186"/>
                <a:gd name="T85" fmla="*/ 101 h 185"/>
                <a:gd name="T86" fmla="*/ 8 w 186"/>
                <a:gd name="T87" fmla="*/ 76 h 185"/>
                <a:gd name="T88" fmla="*/ 28 w 186"/>
                <a:gd name="T89" fmla="*/ 51 h 185"/>
                <a:gd name="T90" fmla="*/ 34 w 186"/>
                <a:gd name="T91" fmla="*/ 44 h 185"/>
                <a:gd name="T92" fmla="*/ 76 w 186"/>
                <a:gd name="T93" fmla="*/ 8 h 185"/>
                <a:gd name="T94" fmla="*/ 107 w 186"/>
                <a:gd name="T95" fmla="*/ 23 h 185"/>
                <a:gd name="T96" fmla="*/ 117 w 186"/>
                <a:gd name="T97" fmla="*/ 31 h 185"/>
                <a:gd name="T98" fmla="*/ 118 w 186"/>
                <a:gd name="T99" fmla="*/ 31 h 185"/>
                <a:gd name="T100" fmla="*/ 124 w 186"/>
                <a:gd name="T101" fmla="*/ 29 h 185"/>
                <a:gd name="T102" fmla="*/ 135 w 186"/>
                <a:gd name="T103" fmla="*/ 25 h 185"/>
                <a:gd name="T104" fmla="*/ 152 w 186"/>
                <a:gd name="T105" fmla="*/ 42 h 185"/>
                <a:gd name="T106" fmla="*/ 152 w 186"/>
                <a:gd name="T107" fmla="*/ 43 h 185"/>
                <a:gd name="T108" fmla="*/ 158 w 186"/>
                <a:gd name="T109" fmla="*/ 51 h 185"/>
                <a:gd name="T110" fmla="*/ 177 w 186"/>
                <a:gd name="T111" fmla="*/ 76 h 185"/>
                <a:gd name="T112" fmla="*/ 152 w 186"/>
                <a:gd name="T113" fmla="*/ 101 h 185"/>
                <a:gd name="T114" fmla="*/ 160 w 186"/>
                <a:gd name="T115" fmla="*/ 143 h 185"/>
                <a:gd name="T116" fmla="*/ 152 w 186"/>
                <a:gd name="T117" fmla="*/ 152 h 185"/>
                <a:gd name="T118" fmla="*/ 160 w 186"/>
                <a:gd name="T119" fmla="*/ 160 h 185"/>
                <a:gd name="T120" fmla="*/ 169 w 186"/>
                <a:gd name="T121" fmla="*/ 152 h 185"/>
                <a:gd name="T122" fmla="*/ 160 w 186"/>
                <a:gd name="T123" fmla="*/ 14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85">
                  <a:moveTo>
                    <a:pt x="68" y="118"/>
                  </a:moveTo>
                  <a:cubicBezTo>
                    <a:pt x="63" y="118"/>
                    <a:pt x="59" y="122"/>
                    <a:pt x="59" y="126"/>
                  </a:cubicBezTo>
                  <a:cubicBezTo>
                    <a:pt x="59" y="131"/>
                    <a:pt x="63" y="135"/>
                    <a:pt x="68" y="135"/>
                  </a:cubicBezTo>
                  <a:cubicBezTo>
                    <a:pt x="72" y="135"/>
                    <a:pt x="76" y="131"/>
                    <a:pt x="76" y="126"/>
                  </a:cubicBezTo>
                  <a:cubicBezTo>
                    <a:pt x="76" y="122"/>
                    <a:pt x="72" y="118"/>
                    <a:pt x="68" y="118"/>
                  </a:cubicBezTo>
                  <a:close/>
                  <a:moveTo>
                    <a:pt x="25" y="135"/>
                  </a:moveTo>
                  <a:cubicBezTo>
                    <a:pt x="21" y="135"/>
                    <a:pt x="17" y="139"/>
                    <a:pt x="17" y="143"/>
                  </a:cubicBezTo>
                  <a:cubicBezTo>
                    <a:pt x="17" y="148"/>
                    <a:pt x="21" y="152"/>
                    <a:pt x="25" y="152"/>
                  </a:cubicBezTo>
                  <a:cubicBezTo>
                    <a:pt x="30" y="152"/>
                    <a:pt x="34" y="148"/>
                    <a:pt x="34" y="143"/>
                  </a:cubicBezTo>
                  <a:cubicBezTo>
                    <a:pt x="34" y="139"/>
                    <a:pt x="30" y="135"/>
                    <a:pt x="25" y="135"/>
                  </a:cubicBezTo>
                  <a:close/>
                  <a:moveTo>
                    <a:pt x="93" y="152"/>
                  </a:moveTo>
                  <a:cubicBezTo>
                    <a:pt x="88" y="152"/>
                    <a:pt x="84" y="155"/>
                    <a:pt x="84" y="160"/>
                  </a:cubicBezTo>
                  <a:cubicBezTo>
                    <a:pt x="84" y="165"/>
                    <a:pt x="88" y="169"/>
                    <a:pt x="93" y="169"/>
                  </a:cubicBezTo>
                  <a:cubicBezTo>
                    <a:pt x="98" y="169"/>
                    <a:pt x="101" y="165"/>
                    <a:pt x="101" y="160"/>
                  </a:cubicBezTo>
                  <a:cubicBezTo>
                    <a:pt x="101" y="155"/>
                    <a:pt x="98" y="152"/>
                    <a:pt x="93" y="152"/>
                  </a:cubicBezTo>
                  <a:close/>
                  <a:moveTo>
                    <a:pt x="42" y="160"/>
                  </a:moveTo>
                  <a:cubicBezTo>
                    <a:pt x="38" y="160"/>
                    <a:pt x="34" y="164"/>
                    <a:pt x="34" y="169"/>
                  </a:cubicBezTo>
                  <a:cubicBezTo>
                    <a:pt x="34" y="173"/>
                    <a:pt x="38" y="177"/>
                    <a:pt x="42" y="177"/>
                  </a:cubicBezTo>
                  <a:cubicBezTo>
                    <a:pt x="47" y="177"/>
                    <a:pt x="51" y="173"/>
                    <a:pt x="51" y="169"/>
                  </a:cubicBezTo>
                  <a:cubicBezTo>
                    <a:pt x="51" y="164"/>
                    <a:pt x="47" y="160"/>
                    <a:pt x="42" y="160"/>
                  </a:cubicBezTo>
                  <a:close/>
                  <a:moveTo>
                    <a:pt x="135" y="169"/>
                  </a:moveTo>
                  <a:cubicBezTo>
                    <a:pt x="130" y="169"/>
                    <a:pt x="127" y="172"/>
                    <a:pt x="127" y="177"/>
                  </a:cubicBezTo>
                  <a:cubicBezTo>
                    <a:pt x="127" y="182"/>
                    <a:pt x="130" y="185"/>
                    <a:pt x="135" y="185"/>
                  </a:cubicBezTo>
                  <a:cubicBezTo>
                    <a:pt x="140" y="185"/>
                    <a:pt x="143" y="182"/>
                    <a:pt x="143" y="177"/>
                  </a:cubicBezTo>
                  <a:cubicBezTo>
                    <a:pt x="143" y="172"/>
                    <a:pt x="140" y="169"/>
                    <a:pt x="135" y="169"/>
                  </a:cubicBezTo>
                  <a:close/>
                  <a:moveTo>
                    <a:pt x="135" y="135"/>
                  </a:moveTo>
                  <a:cubicBezTo>
                    <a:pt x="135" y="130"/>
                    <a:pt x="131" y="126"/>
                    <a:pt x="127" y="126"/>
                  </a:cubicBezTo>
                  <a:cubicBezTo>
                    <a:pt x="122" y="126"/>
                    <a:pt x="118" y="130"/>
                    <a:pt x="118" y="135"/>
                  </a:cubicBezTo>
                  <a:cubicBezTo>
                    <a:pt x="118" y="139"/>
                    <a:pt x="122" y="143"/>
                    <a:pt x="127" y="143"/>
                  </a:cubicBezTo>
                  <a:cubicBezTo>
                    <a:pt x="131" y="143"/>
                    <a:pt x="135" y="139"/>
                    <a:pt x="135" y="135"/>
                  </a:cubicBezTo>
                  <a:close/>
                  <a:moveTo>
                    <a:pt x="160" y="43"/>
                  </a:moveTo>
                  <a:cubicBezTo>
                    <a:pt x="160" y="43"/>
                    <a:pt x="160" y="42"/>
                    <a:pt x="160" y="42"/>
                  </a:cubicBezTo>
                  <a:cubicBezTo>
                    <a:pt x="160" y="28"/>
                    <a:pt x="149" y="17"/>
                    <a:pt x="135" y="17"/>
                  </a:cubicBezTo>
                  <a:cubicBezTo>
                    <a:pt x="129" y="17"/>
                    <a:pt x="123" y="19"/>
                    <a:pt x="118" y="23"/>
                  </a:cubicBezTo>
                  <a:cubicBezTo>
                    <a:pt x="109" y="9"/>
                    <a:pt x="94" y="0"/>
                    <a:pt x="76" y="0"/>
                  </a:cubicBezTo>
                  <a:cubicBezTo>
                    <a:pt x="51" y="0"/>
                    <a:pt x="30" y="19"/>
                    <a:pt x="26" y="43"/>
                  </a:cubicBezTo>
                  <a:cubicBezTo>
                    <a:pt x="11" y="46"/>
                    <a:pt x="0" y="60"/>
                    <a:pt x="0" y="76"/>
                  </a:cubicBezTo>
                  <a:cubicBezTo>
                    <a:pt x="0" y="94"/>
                    <a:pt x="15" y="109"/>
                    <a:pt x="34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71" y="109"/>
                    <a:pt x="186" y="94"/>
                    <a:pt x="186" y="76"/>
                  </a:cubicBezTo>
                  <a:cubicBezTo>
                    <a:pt x="186" y="60"/>
                    <a:pt x="175" y="47"/>
                    <a:pt x="160" y="43"/>
                  </a:cubicBezTo>
                  <a:close/>
                  <a:moveTo>
                    <a:pt x="152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20" y="101"/>
                    <a:pt x="8" y="90"/>
                    <a:pt x="8" y="76"/>
                  </a:cubicBezTo>
                  <a:cubicBezTo>
                    <a:pt x="8" y="64"/>
                    <a:pt x="16" y="54"/>
                    <a:pt x="28" y="51"/>
                  </a:cubicBezTo>
                  <a:cubicBezTo>
                    <a:pt x="31" y="50"/>
                    <a:pt x="34" y="48"/>
                    <a:pt x="34" y="44"/>
                  </a:cubicBezTo>
                  <a:cubicBezTo>
                    <a:pt x="37" y="24"/>
                    <a:pt x="55" y="8"/>
                    <a:pt x="76" y="8"/>
                  </a:cubicBezTo>
                  <a:cubicBezTo>
                    <a:pt x="90" y="8"/>
                    <a:pt x="99" y="11"/>
                    <a:pt x="107" y="23"/>
                  </a:cubicBezTo>
                  <a:cubicBezTo>
                    <a:pt x="108" y="25"/>
                    <a:pt x="115" y="31"/>
                    <a:pt x="117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20" y="31"/>
                    <a:pt x="122" y="31"/>
                    <a:pt x="124" y="29"/>
                  </a:cubicBezTo>
                  <a:cubicBezTo>
                    <a:pt x="127" y="27"/>
                    <a:pt x="131" y="25"/>
                    <a:pt x="135" y="25"/>
                  </a:cubicBezTo>
                  <a:cubicBezTo>
                    <a:pt x="144" y="25"/>
                    <a:pt x="152" y="33"/>
                    <a:pt x="152" y="42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7"/>
                    <a:pt x="154" y="50"/>
                    <a:pt x="158" y="51"/>
                  </a:cubicBezTo>
                  <a:cubicBezTo>
                    <a:pt x="169" y="54"/>
                    <a:pt x="177" y="64"/>
                    <a:pt x="177" y="76"/>
                  </a:cubicBezTo>
                  <a:cubicBezTo>
                    <a:pt x="177" y="90"/>
                    <a:pt x="166" y="101"/>
                    <a:pt x="152" y="101"/>
                  </a:cubicBezTo>
                  <a:close/>
                  <a:moveTo>
                    <a:pt x="160" y="143"/>
                  </a:moveTo>
                  <a:cubicBezTo>
                    <a:pt x="156" y="143"/>
                    <a:pt x="152" y="147"/>
                    <a:pt x="152" y="152"/>
                  </a:cubicBezTo>
                  <a:cubicBezTo>
                    <a:pt x="152" y="156"/>
                    <a:pt x="156" y="160"/>
                    <a:pt x="160" y="160"/>
                  </a:cubicBezTo>
                  <a:cubicBezTo>
                    <a:pt x="165" y="160"/>
                    <a:pt x="169" y="156"/>
                    <a:pt x="169" y="152"/>
                  </a:cubicBezTo>
                  <a:cubicBezTo>
                    <a:pt x="169" y="147"/>
                    <a:pt x="165" y="143"/>
                    <a:pt x="160" y="143"/>
                  </a:cubicBezTo>
                  <a:close/>
                </a:path>
              </a:pathLst>
            </a:custGeom>
            <a:solidFill>
              <a:srgbClr val="848B94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93314" y="7501356"/>
              <a:ext cx="490154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Aft>
                  <a:spcPts val="4200"/>
                </a:spcAft>
              </a:pPr>
              <a:r>
                <a:rPr lang="en-GB" sz="3200" dirty="0">
                  <a:solidFill>
                    <a:schemeClr val="accent5"/>
                  </a:solidFill>
                </a:rPr>
                <a:t>Decreasing snowfall and relatively mild temperature in winter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6338303" y="10940099"/>
            <a:ext cx="4754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4200"/>
              </a:spcAft>
              <a:buFont typeface="+mj-lt"/>
              <a:buAutoNum type="arabicPeriod" startAt="2"/>
            </a:pPr>
            <a:r>
              <a:rPr lang="en-GB" sz="3200" dirty="0">
                <a:solidFill>
                  <a:schemeClr val="accent5"/>
                </a:solidFill>
              </a:rPr>
              <a:t>Evaluate water availability and demand for climate scenarios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6338303" y="6809920"/>
            <a:ext cx="4864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14350">
              <a:spcBef>
                <a:spcPts val="0"/>
              </a:spcBef>
              <a:spcAft>
                <a:spcPts val="420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accent5"/>
                </a:solidFill>
              </a:rPr>
              <a:t>Contribute to improve water management and preparation for future conditions</a:t>
            </a:r>
          </a:p>
        </p:txBody>
      </p:sp>
      <p:cxnSp>
        <p:nvCxnSpPr>
          <p:cNvPr id="71" name="Curved Connector 70"/>
          <p:cNvCxnSpPr>
            <a:cxnSpLocks/>
            <a:stCxn id="59" idx="2"/>
            <a:endCxn id="67" idx="1"/>
          </p:cNvCxnSpPr>
          <p:nvPr/>
        </p:nvCxnSpPr>
        <p:spPr>
          <a:xfrm rot="16200000" flipH="1">
            <a:off x="15083686" y="10470311"/>
            <a:ext cx="1330787" cy="1178447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cxnSpLocks/>
            <a:stCxn id="59" idx="0"/>
            <a:endCxn id="68" idx="1"/>
          </p:cNvCxnSpPr>
          <p:nvPr/>
        </p:nvCxnSpPr>
        <p:spPr>
          <a:xfrm rot="5400000" flipH="1" flipV="1">
            <a:off x="14960575" y="8040253"/>
            <a:ext cx="1577008" cy="1178447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platzhalter 56"/>
          <p:cNvSpPr txBox="1">
            <a:spLocks/>
          </p:cNvSpPr>
          <p:nvPr/>
        </p:nvSpPr>
        <p:spPr>
          <a:xfrm>
            <a:off x="1856155" y="15718132"/>
            <a:ext cx="8683582" cy="2076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395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395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95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95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95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System dynamics models (SDM) describe how a complex system evolves during time representing variables accumulation and their fluxes variations through mass balance equations.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6"/>
          </p:nvPr>
        </p:nvSpPr>
        <p:spPr>
          <a:xfrm>
            <a:off x="33601899" y="6958580"/>
            <a:ext cx="6927144" cy="2576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From high water availability upstream to high water demand areas downstream: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Hydropower, agriculture, domestic and ecology are the main users at risk</a:t>
            </a:r>
            <a:endParaRPr lang="en-GB" sz="4800" dirty="0"/>
          </a:p>
        </p:txBody>
      </p:sp>
      <p:sp>
        <p:nvSpPr>
          <p:cNvPr id="76" name="Textplatzhalter 52"/>
          <p:cNvSpPr txBox="1">
            <a:spLocks/>
          </p:cNvSpPr>
          <p:nvPr/>
        </p:nvSpPr>
        <p:spPr>
          <a:xfrm>
            <a:off x="35816277" y="10293593"/>
            <a:ext cx="2498388" cy="643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92779" rtl="0" eaLnBrk="1" latinLnBrk="0" hangingPunct="1">
              <a:lnSpc>
                <a:spcPts val="5585"/>
              </a:lnSpc>
              <a:spcBef>
                <a:spcPts val="0"/>
              </a:spcBef>
              <a:buFontTx/>
              <a:buNone/>
              <a:defRPr lang="en-GB" sz="4524" kern="1200" smtClean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64638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29277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939168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585557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55514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153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92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431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b="1" dirty="0"/>
              <a:t>Problem</a:t>
            </a:r>
            <a:endParaRPr lang="en-GB" sz="3600" b="1" dirty="0"/>
          </a:p>
        </p:txBody>
      </p:sp>
      <p:pic>
        <p:nvPicPr>
          <p:cNvPr id="77" name="Bild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1430" y="11055883"/>
            <a:ext cx="1948082" cy="2159318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8386829" y="11550368"/>
            <a:ext cx="28768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2779"/>
            <a:r>
              <a:rPr lang="en-GB" sz="3200" dirty="0">
                <a:solidFill>
                  <a:schemeClr val="accent5"/>
                </a:solidFill>
              </a:rPr>
              <a:t>Climate change effects on water availability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3130674" y="11523896"/>
            <a:ext cx="2757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92779"/>
            <a:r>
              <a:rPr lang="en-GB" sz="3200" dirty="0">
                <a:solidFill>
                  <a:schemeClr val="accent5"/>
                </a:solidFill>
              </a:rPr>
              <a:t>Anthropogenic pressures on water demand</a:t>
            </a:r>
          </a:p>
        </p:txBody>
      </p:sp>
      <p:cxnSp>
        <p:nvCxnSpPr>
          <p:cNvPr id="80" name="Curved Connector 79"/>
          <p:cNvCxnSpPr>
            <a:cxnSpLocks/>
            <a:stCxn id="76" idx="1"/>
            <a:endCxn id="79" idx="0"/>
          </p:cNvCxnSpPr>
          <p:nvPr/>
        </p:nvCxnSpPr>
        <p:spPr>
          <a:xfrm rot="10800000" flipV="1">
            <a:off x="34509353" y="10615314"/>
            <a:ext cx="1306924" cy="908582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cxnSpLocks/>
            <a:stCxn id="76" idx="3"/>
            <a:endCxn id="78" idx="0"/>
          </p:cNvCxnSpPr>
          <p:nvPr/>
        </p:nvCxnSpPr>
        <p:spPr>
          <a:xfrm>
            <a:off x="38314665" y="10615314"/>
            <a:ext cx="1510589" cy="93505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311"/>
          <p:cNvSpPr>
            <a:spLocks noEditPoints="1"/>
          </p:cNvSpPr>
          <p:nvPr/>
        </p:nvSpPr>
        <p:spPr bwMode="auto">
          <a:xfrm>
            <a:off x="30449651" y="29441278"/>
            <a:ext cx="704361" cy="702279"/>
          </a:xfrm>
          <a:custGeom>
            <a:avLst/>
            <a:gdLst>
              <a:gd name="T0" fmla="*/ 137 w 186"/>
              <a:gd name="T1" fmla="*/ 60 h 185"/>
              <a:gd name="T2" fmla="*/ 126 w 186"/>
              <a:gd name="T3" fmla="*/ 64 h 185"/>
              <a:gd name="T4" fmla="*/ 113 w 186"/>
              <a:gd name="T5" fmla="*/ 59 h 185"/>
              <a:gd name="T6" fmla="*/ 96 w 186"/>
              <a:gd name="T7" fmla="*/ 76 h 185"/>
              <a:gd name="T8" fmla="*/ 97 w 186"/>
              <a:gd name="T9" fmla="*/ 80 h 185"/>
              <a:gd name="T10" fmla="*/ 61 w 186"/>
              <a:gd name="T11" fmla="*/ 62 h 185"/>
              <a:gd name="T12" fmla="*/ 59 w 186"/>
              <a:gd name="T13" fmla="*/ 70 h 185"/>
              <a:gd name="T14" fmla="*/ 66 w 186"/>
              <a:gd name="T15" fmla="*/ 84 h 185"/>
              <a:gd name="T16" fmla="*/ 58 w 186"/>
              <a:gd name="T17" fmla="*/ 82 h 185"/>
              <a:gd name="T18" fmla="*/ 58 w 186"/>
              <a:gd name="T19" fmla="*/ 83 h 185"/>
              <a:gd name="T20" fmla="*/ 72 w 186"/>
              <a:gd name="T21" fmla="*/ 99 h 185"/>
              <a:gd name="T22" fmla="*/ 68 w 186"/>
              <a:gd name="T23" fmla="*/ 100 h 185"/>
              <a:gd name="T24" fmla="*/ 64 w 186"/>
              <a:gd name="T25" fmla="*/ 100 h 185"/>
              <a:gd name="T26" fmla="*/ 81 w 186"/>
              <a:gd name="T27" fmla="*/ 111 h 185"/>
              <a:gd name="T28" fmla="*/ 59 w 186"/>
              <a:gd name="T29" fmla="*/ 119 h 185"/>
              <a:gd name="T30" fmla="*/ 55 w 186"/>
              <a:gd name="T31" fmla="*/ 118 h 185"/>
              <a:gd name="T32" fmla="*/ 82 w 186"/>
              <a:gd name="T33" fmla="*/ 126 h 185"/>
              <a:gd name="T34" fmla="*/ 131 w 186"/>
              <a:gd name="T35" fmla="*/ 78 h 185"/>
              <a:gd name="T36" fmla="*/ 131 w 186"/>
              <a:gd name="T37" fmla="*/ 75 h 185"/>
              <a:gd name="T38" fmla="*/ 139 w 186"/>
              <a:gd name="T39" fmla="*/ 67 h 185"/>
              <a:gd name="T40" fmla="*/ 129 w 186"/>
              <a:gd name="T41" fmla="*/ 69 h 185"/>
              <a:gd name="T42" fmla="*/ 137 w 186"/>
              <a:gd name="T43" fmla="*/ 60 h 185"/>
              <a:gd name="T44" fmla="*/ 93 w 186"/>
              <a:gd name="T45" fmla="*/ 0 h 185"/>
              <a:gd name="T46" fmla="*/ 0 w 186"/>
              <a:gd name="T47" fmla="*/ 92 h 185"/>
              <a:gd name="T48" fmla="*/ 93 w 186"/>
              <a:gd name="T49" fmla="*/ 185 h 185"/>
              <a:gd name="T50" fmla="*/ 186 w 186"/>
              <a:gd name="T51" fmla="*/ 92 h 185"/>
              <a:gd name="T52" fmla="*/ 93 w 186"/>
              <a:gd name="T53" fmla="*/ 0 h 185"/>
              <a:gd name="T54" fmla="*/ 93 w 186"/>
              <a:gd name="T55" fmla="*/ 177 h 185"/>
              <a:gd name="T56" fmla="*/ 9 w 186"/>
              <a:gd name="T57" fmla="*/ 92 h 185"/>
              <a:gd name="T58" fmla="*/ 93 w 186"/>
              <a:gd name="T59" fmla="*/ 8 h 185"/>
              <a:gd name="T60" fmla="*/ 177 w 186"/>
              <a:gd name="T61" fmla="*/ 92 h 185"/>
              <a:gd name="T62" fmla="*/ 93 w 186"/>
              <a:gd name="T63" fmla="*/ 17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6" h="185">
                <a:moveTo>
                  <a:pt x="137" y="60"/>
                </a:moveTo>
                <a:cubicBezTo>
                  <a:pt x="134" y="62"/>
                  <a:pt x="130" y="63"/>
                  <a:pt x="126" y="64"/>
                </a:cubicBezTo>
                <a:cubicBezTo>
                  <a:pt x="123" y="61"/>
                  <a:pt x="118" y="59"/>
                  <a:pt x="113" y="59"/>
                </a:cubicBezTo>
                <a:cubicBezTo>
                  <a:pt x="104" y="59"/>
                  <a:pt x="96" y="66"/>
                  <a:pt x="96" y="76"/>
                </a:cubicBezTo>
                <a:cubicBezTo>
                  <a:pt x="96" y="77"/>
                  <a:pt x="96" y="78"/>
                  <a:pt x="97" y="80"/>
                </a:cubicBezTo>
                <a:cubicBezTo>
                  <a:pt x="82" y="79"/>
                  <a:pt x="69" y="72"/>
                  <a:pt x="61" y="62"/>
                </a:cubicBezTo>
                <a:cubicBezTo>
                  <a:pt x="59" y="64"/>
                  <a:pt x="59" y="67"/>
                  <a:pt x="59" y="70"/>
                </a:cubicBezTo>
                <a:cubicBezTo>
                  <a:pt x="59" y="76"/>
                  <a:pt x="62" y="81"/>
                  <a:pt x="66" y="84"/>
                </a:cubicBezTo>
                <a:cubicBezTo>
                  <a:pt x="63" y="84"/>
                  <a:pt x="61" y="84"/>
                  <a:pt x="58" y="82"/>
                </a:cubicBezTo>
                <a:cubicBezTo>
                  <a:pt x="58" y="82"/>
                  <a:pt x="58" y="82"/>
                  <a:pt x="58" y="83"/>
                </a:cubicBezTo>
                <a:cubicBezTo>
                  <a:pt x="58" y="91"/>
                  <a:pt x="64" y="98"/>
                  <a:pt x="72" y="99"/>
                </a:cubicBezTo>
                <a:cubicBezTo>
                  <a:pt x="71" y="100"/>
                  <a:pt x="69" y="100"/>
                  <a:pt x="68" y="100"/>
                </a:cubicBezTo>
                <a:cubicBezTo>
                  <a:pt x="67" y="100"/>
                  <a:pt x="66" y="100"/>
                  <a:pt x="64" y="100"/>
                </a:cubicBezTo>
                <a:cubicBezTo>
                  <a:pt x="67" y="106"/>
                  <a:pt x="73" y="111"/>
                  <a:pt x="81" y="111"/>
                </a:cubicBezTo>
                <a:cubicBezTo>
                  <a:pt x="75" y="116"/>
                  <a:pt x="67" y="119"/>
                  <a:pt x="59" y="119"/>
                </a:cubicBezTo>
                <a:cubicBezTo>
                  <a:pt x="58" y="119"/>
                  <a:pt x="56" y="119"/>
                  <a:pt x="55" y="118"/>
                </a:cubicBezTo>
                <a:cubicBezTo>
                  <a:pt x="63" y="123"/>
                  <a:pt x="72" y="126"/>
                  <a:pt x="82" y="126"/>
                </a:cubicBezTo>
                <a:cubicBezTo>
                  <a:pt x="113" y="126"/>
                  <a:pt x="131" y="100"/>
                  <a:pt x="131" y="78"/>
                </a:cubicBezTo>
                <a:cubicBezTo>
                  <a:pt x="131" y="77"/>
                  <a:pt x="131" y="76"/>
                  <a:pt x="131" y="75"/>
                </a:cubicBezTo>
                <a:cubicBezTo>
                  <a:pt x="134" y="73"/>
                  <a:pt x="137" y="70"/>
                  <a:pt x="139" y="67"/>
                </a:cubicBezTo>
                <a:cubicBezTo>
                  <a:pt x="136" y="68"/>
                  <a:pt x="133" y="69"/>
                  <a:pt x="129" y="69"/>
                </a:cubicBezTo>
                <a:cubicBezTo>
                  <a:pt x="133" y="67"/>
                  <a:pt x="136" y="64"/>
                  <a:pt x="137" y="60"/>
                </a:cubicBezTo>
                <a:close/>
                <a:moveTo>
                  <a:pt x="93" y="0"/>
                </a:moveTo>
                <a:cubicBezTo>
                  <a:pt x="42" y="0"/>
                  <a:pt x="0" y="41"/>
                  <a:pt x="0" y="92"/>
                </a:cubicBezTo>
                <a:cubicBezTo>
                  <a:pt x="0" y="144"/>
                  <a:pt x="42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9" y="139"/>
                  <a:pt x="9" y="92"/>
                </a:cubicBezTo>
                <a:cubicBezTo>
                  <a:pt x="9" y="46"/>
                  <a:pt x="46" y="8"/>
                  <a:pt x="93" y="8"/>
                </a:cubicBezTo>
                <a:cubicBezTo>
                  <a:pt x="140" y="8"/>
                  <a:pt x="177" y="46"/>
                  <a:pt x="177" y="92"/>
                </a:cubicBezTo>
                <a:cubicBezTo>
                  <a:pt x="177" y="139"/>
                  <a:pt x="140" y="177"/>
                  <a:pt x="93" y="177"/>
                </a:cubicBezTo>
                <a:close/>
              </a:path>
            </a:pathLst>
          </a:custGeom>
          <a:solidFill>
            <a:srgbClr val="848B94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4" name="Textplatzhalter 57"/>
          <p:cNvSpPr txBox="1">
            <a:spLocks/>
          </p:cNvSpPr>
          <p:nvPr/>
        </p:nvSpPr>
        <p:spPr>
          <a:xfrm>
            <a:off x="31443561" y="29399512"/>
            <a:ext cx="9849193" cy="7858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1292779" rtl="0" eaLnBrk="1" latinLnBrk="0" hangingPunct="1">
              <a:lnSpc>
                <a:spcPts val="5585"/>
              </a:lnSpc>
              <a:spcBef>
                <a:spcPts val="0"/>
              </a:spcBef>
              <a:buFontTx/>
              <a:buNone/>
              <a:defRPr lang="en-GB" sz="4524" kern="1200" smtClean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64638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29277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939168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585557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55514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153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92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431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/>
            <a:r>
              <a:rPr lang="en-GB" sz="3600" dirty="0"/>
              <a:t>Follow me on Twitter to get updates on my research</a:t>
            </a:r>
          </a:p>
        </p:txBody>
      </p:sp>
      <p:sp>
        <p:nvSpPr>
          <p:cNvPr id="87" name="Freeform 474"/>
          <p:cNvSpPr>
            <a:spLocks noEditPoints="1"/>
          </p:cNvSpPr>
          <p:nvPr/>
        </p:nvSpPr>
        <p:spPr bwMode="auto">
          <a:xfrm>
            <a:off x="17069585" y="9304658"/>
            <a:ext cx="1213546" cy="1202806"/>
          </a:xfrm>
          <a:custGeom>
            <a:avLst/>
            <a:gdLst>
              <a:gd name="T0" fmla="*/ 157 w 186"/>
              <a:gd name="T1" fmla="*/ 159 h 185"/>
              <a:gd name="T2" fmla="*/ 186 w 186"/>
              <a:gd name="T3" fmla="*/ 93 h 185"/>
              <a:gd name="T4" fmla="*/ 93 w 186"/>
              <a:gd name="T5" fmla="*/ 0 h 185"/>
              <a:gd name="T6" fmla="*/ 0 w 186"/>
              <a:gd name="T7" fmla="*/ 93 h 185"/>
              <a:gd name="T8" fmla="*/ 29 w 186"/>
              <a:gd name="T9" fmla="*/ 159 h 185"/>
              <a:gd name="T10" fmla="*/ 18 w 186"/>
              <a:gd name="T11" fmla="*/ 178 h 185"/>
              <a:gd name="T12" fmla="*/ 17 w 186"/>
              <a:gd name="T13" fmla="*/ 181 h 185"/>
              <a:gd name="T14" fmla="*/ 21 w 186"/>
              <a:gd name="T15" fmla="*/ 185 h 185"/>
              <a:gd name="T16" fmla="*/ 24 w 186"/>
              <a:gd name="T17" fmla="*/ 184 h 185"/>
              <a:gd name="T18" fmla="*/ 25 w 186"/>
              <a:gd name="T19" fmla="*/ 182 h 185"/>
              <a:gd name="T20" fmla="*/ 35 w 186"/>
              <a:gd name="T21" fmla="*/ 165 h 185"/>
              <a:gd name="T22" fmla="*/ 93 w 186"/>
              <a:gd name="T23" fmla="*/ 185 h 185"/>
              <a:gd name="T24" fmla="*/ 151 w 186"/>
              <a:gd name="T25" fmla="*/ 165 h 185"/>
              <a:gd name="T26" fmla="*/ 161 w 186"/>
              <a:gd name="T27" fmla="*/ 182 h 185"/>
              <a:gd name="T28" fmla="*/ 165 w 186"/>
              <a:gd name="T29" fmla="*/ 185 h 185"/>
              <a:gd name="T30" fmla="*/ 169 w 186"/>
              <a:gd name="T31" fmla="*/ 181 h 185"/>
              <a:gd name="T32" fmla="*/ 168 w 186"/>
              <a:gd name="T33" fmla="*/ 178 h 185"/>
              <a:gd name="T34" fmla="*/ 157 w 186"/>
              <a:gd name="T35" fmla="*/ 159 h 185"/>
              <a:gd name="T36" fmla="*/ 93 w 186"/>
              <a:gd name="T37" fmla="*/ 177 h 185"/>
              <a:gd name="T38" fmla="*/ 9 w 186"/>
              <a:gd name="T39" fmla="*/ 93 h 185"/>
              <a:gd name="T40" fmla="*/ 93 w 186"/>
              <a:gd name="T41" fmla="*/ 8 h 185"/>
              <a:gd name="T42" fmla="*/ 177 w 186"/>
              <a:gd name="T43" fmla="*/ 93 h 185"/>
              <a:gd name="T44" fmla="*/ 93 w 186"/>
              <a:gd name="T45" fmla="*/ 177 h 185"/>
              <a:gd name="T46" fmla="*/ 93 w 186"/>
              <a:gd name="T47" fmla="*/ 34 h 185"/>
              <a:gd name="T48" fmla="*/ 34 w 186"/>
              <a:gd name="T49" fmla="*/ 93 h 185"/>
              <a:gd name="T50" fmla="*/ 93 w 186"/>
              <a:gd name="T51" fmla="*/ 152 h 185"/>
              <a:gd name="T52" fmla="*/ 152 w 186"/>
              <a:gd name="T53" fmla="*/ 93 h 185"/>
              <a:gd name="T54" fmla="*/ 93 w 186"/>
              <a:gd name="T55" fmla="*/ 34 h 185"/>
              <a:gd name="T56" fmla="*/ 93 w 186"/>
              <a:gd name="T57" fmla="*/ 143 h 185"/>
              <a:gd name="T58" fmla="*/ 42 w 186"/>
              <a:gd name="T59" fmla="*/ 93 h 185"/>
              <a:gd name="T60" fmla="*/ 93 w 186"/>
              <a:gd name="T61" fmla="*/ 42 h 185"/>
              <a:gd name="T62" fmla="*/ 144 w 186"/>
              <a:gd name="T63" fmla="*/ 93 h 185"/>
              <a:gd name="T64" fmla="*/ 93 w 186"/>
              <a:gd name="T65" fmla="*/ 143 h 185"/>
              <a:gd name="T66" fmla="*/ 93 w 186"/>
              <a:gd name="T67" fmla="*/ 67 h 185"/>
              <a:gd name="T68" fmla="*/ 68 w 186"/>
              <a:gd name="T69" fmla="*/ 93 h 185"/>
              <a:gd name="T70" fmla="*/ 93 w 186"/>
              <a:gd name="T71" fmla="*/ 118 h 185"/>
              <a:gd name="T72" fmla="*/ 118 w 186"/>
              <a:gd name="T73" fmla="*/ 93 h 185"/>
              <a:gd name="T74" fmla="*/ 93 w 186"/>
              <a:gd name="T75" fmla="*/ 67 h 185"/>
              <a:gd name="T76" fmla="*/ 93 w 186"/>
              <a:gd name="T77" fmla="*/ 109 h 185"/>
              <a:gd name="T78" fmla="*/ 76 w 186"/>
              <a:gd name="T79" fmla="*/ 93 h 185"/>
              <a:gd name="T80" fmla="*/ 93 w 186"/>
              <a:gd name="T81" fmla="*/ 76 h 185"/>
              <a:gd name="T82" fmla="*/ 110 w 186"/>
              <a:gd name="T83" fmla="*/ 93 h 185"/>
              <a:gd name="T84" fmla="*/ 93 w 186"/>
              <a:gd name="T85" fmla="*/ 10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6" h="185">
                <a:moveTo>
                  <a:pt x="157" y="159"/>
                </a:moveTo>
                <a:cubicBezTo>
                  <a:pt x="175" y="143"/>
                  <a:pt x="186" y="119"/>
                  <a:pt x="186" y="93"/>
                </a:cubicBezTo>
                <a:cubicBezTo>
                  <a:pt x="186" y="41"/>
                  <a:pt x="144" y="0"/>
                  <a:pt x="93" y="0"/>
                </a:cubicBezTo>
                <a:cubicBezTo>
                  <a:pt x="42" y="0"/>
                  <a:pt x="0" y="41"/>
                  <a:pt x="0" y="93"/>
                </a:cubicBezTo>
                <a:cubicBezTo>
                  <a:pt x="0" y="119"/>
                  <a:pt x="11" y="143"/>
                  <a:pt x="29" y="159"/>
                </a:cubicBezTo>
                <a:cubicBezTo>
                  <a:pt x="18" y="178"/>
                  <a:pt x="18" y="178"/>
                  <a:pt x="18" y="178"/>
                </a:cubicBezTo>
                <a:cubicBezTo>
                  <a:pt x="18" y="179"/>
                  <a:pt x="17" y="180"/>
                  <a:pt x="17" y="181"/>
                </a:cubicBezTo>
                <a:cubicBezTo>
                  <a:pt x="17" y="183"/>
                  <a:pt x="19" y="185"/>
                  <a:pt x="21" y="185"/>
                </a:cubicBezTo>
                <a:cubicBezTo>
                  <a:pt x="22" y="185"/>
                  <a:pt x="24" y="185"/>
                  <a:pt x="24" y="184"/>
                </a:cubicBezTo>
                <a:cubicBezTo>
                  <a:pt x="25" y="184"/>
                  <a:pt x="25" y="183"/>
                  <a:pt x="25" y="182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51" y="178"/>
                  <a:pt x="71" y="185"/>
                  <a:pt x="93" y="185"/>
                </a:cubicBezTo>
                <a:cubicBezTo>
                  <a:pt x="115" y="185"/>
                  <a:pt x="135" y="178"/>
                  <a:pt x="151" y="165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61" y="184"/>
                  <a:pt x="163" y="185"/>
                  <a:pt x="165" y="185"/>
                </a:cubicBezTo>
                <a:cubicBezTo>
                  <a:pt x="167" y="185"/>
                  <a:pt x="169" y="183"/>
                  <a:pt x="169" y="181"/>
                </a:cubicBezTo>
                <a:cubicBezTo>
                  <a:pt x="169" y="180"/>
                  <a:pt x="168" y="179"/>
                  <a:pt x="168" y="178"/>
                </a:cubicBezTo>
                <a:lnTo>
                  <a:pt x="157" y="159"/>
                </a:lnTo>
                <a:close/>
                <a:moveTo>
                  <a:pt x="93" y="177"/>
                </a:moveTo>
                <a:cubicBezTo>
                  <a:pt x="46" y="177"/>
                  <a:pt x="9" y="139"/>
                  <a:pt x="9" y="93"/>
                </a:cubicBezTo>
                <a:cubicBezTo>
                  <a:pt x="9" y="46"/>
                  <a:pt x="46" y="8"/>
                  <a:pt x="93" y="8"/>
                </a:cubicBezTo>
                <a:cubicBezTo>
                  <a:pt x="140" y="8"/>
                  <a:pt x="177" y="46"/>
                  <a:pt x="177" y="93"/>
                </a:cubicBezTo>
                <a:cubicBezTo>
                  <a:pt x="177" y="139"/>
                  <a:pt x="140" y="177"/>
                  <a:pt x="93" y="177"/>
                </a:cubicBezTo>
                <a:close/>
                <a:moveTo>
                  <a:pt x="93" y="34"/>
                </a:moveTo>
                <a:cubicBezTo>
                  <a:pt x="60" y="34"/>
                  <a:pt x="34" y="60"/>
                  <a:pt x="34" y="93"/>
                </a:cubicBezTo>
                <a:cubicBezTo>
                  <a:pt x="34" y="125"/>
                  <a:pt x="60" y="152"/>
                  <a:pt x="93" y="152"/>
                </a:cubicBezTo>
                <a:cubicBezTo>
                  <a:pt x="126" y="152"/>
                  <a:pt x="152" y="125"/>
                  <a:pt x="152" y="93"/>
                </a:cubicBezTo>
                <a:cubicBezTo>
                  <a:pt x="152" y="60"/>
                  <a:pt x="126" y="34"/>
                  <a:pt x="93" y="34"/>
                </a:cubicBezTo>
                <a:close/>
                <a:moveTo>
                  <a:pt x="93" y="143"/>
                </a:moveTo>
                <a:cubicBezTo>
                  <a:pt x="65" y="143"/>
                  <a:pt x="42" y="121"/>
                  <a:pt x="42" y="93"/>
                </a:cubicBezTo>
                <a:cubicBezTo>
                  <a:pt x="42" y="65"/>
                  <a:pt x="65" y="42"/>
                  <a:pt x="93" y="42"/>
                </a:cubicBezTo>
                <a:cubicBezTo>
                  <a:pt x="121" y="42"/>
                  <a:pt x="144" y="65"/>
                  <a:pt x="144" y="93"/>
                </a:cubicBezTo>
                <a:cubicBezTo>
                  <a:pt x="144" y="121"/>
                  <a:pt x="121" y="143"/>
                  <a:pt x="93" y="143"/>
                </a:cubicBezTo>
                <a:close/>
                <a:moveTo>
                  <a:pt x="93" y="67"/>
                </a:moveTo>
                <a:cubicBezTo>
                  <a:pt x="79" y="67"/>
                  <a:pt x="68" y="79"/>
                  <a:pt x="68" y="93"/>
                </a:cubicBezTo>
                <a:cubicBezTo>
                  <a:pt x="68" y="107"/>
                  <a:pt x="79" y="118"/>
                  <a:pt x="93" y="118"/>
                </a:cubicBezTo>
                <a:cubicBezTo>
                  <a:pt x="107" y="118"/>
                  <a:pt x="118" y="107"/>
                  <a:pt x="118" y="93"/>
                </a:cubicBezTo>
                <a:cubicBezTo>
                  <a:pt x="118" y="79"/>
                  <a:pt x="107" y="67"/>
                  <a:pt x="93" y="67"/>
                </a:cubicBezTo>
                <a:close/>
                <a:moveTo>
                  <a:pt x="93" y="109"/>
                </a:moveTo>
                <a:cubicBezTo>
                  <a:pt x="84" y="109"/>
                  <a:pt x="76" y="102"/>
                  <a:pt x="76" y="93"/>
                </a:cubicBezTo>
                <a:cubicBezTo>
                  <a:pt x="76" y="83"/>
                  <a:pt x="84" y="76"/>
                  <a:pt x="93" y="76"/>
                </a:cubicBezTo>
                <a:cubicBezTo>
                  <a:pt x="102" y="76"/>
                  <a:pt x="110" y="83"/>
                  <a:pt x="110" y="93"/>
                </a:cubicBezTo>
                <a:cubicBezTo>
                  <a:pt x="110" y="102"/>
                  <a:pt x="102" y="109"/>
                  <a:pt x="93" y="109"/>
                </a:cubicBezTo>
                <a:close/>
              </a:path>
            </a:pathLst>
          </a:custGeom>
          <a:solidFill>
            <a:srgbClr val="848B94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30475880" y="16317809"/>
            <a:ext cx="10787798" cy="1256485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 demand</a:t>
            </a:r>
          </a:p>
        </p:txBody>
      </p:sp>
      <p:sp>
        <p:nvSpPr>
          <p:cNvPr id="98" name="Oval 97"/>
          <p:cNvSpPr/>
          <p:nvPr/>
        </p:nvSpPr>
        <p:spPr>
          <a:xfrm>
            <a:off x="29946990" y="15800304"/>
            <a:ext cx="1236662" cy="12356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4.2</a:t>
            </a:r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30735109" y="17293434"/>
            <a:ext cx="4697060" cy="724887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>
                <a:solidFill>
                  <a:schemeClr val="accent5"/>
                </a:solidFill>
              </a:rPr>
              <a:t>Hydropower: </a:t>
            </a:r>
          </a:p>
          <a:p>
            <a:r>
              <a:rPr lang="en-GB" sz="3200" dirty="0">
                <a:solidFill>
                  <a:schemeClr val="accent5"/>
                </a:solidFill>
              </a:rPr>
              <a:t>Future reduction of turbined water (1 reservoir) up to</a:t>
            </a:r>
            <a:endParaRPr lang="en-GB" sz="3600" dirty="0">
              <a:solidFill>
                <a:schemeClr val="accent5"/>
              </a:solidFill>
            </a:endParaRPr>
          </a:p>
          <a:p>
            <a:r>
              <a:rPr lang="en-GB" sz="3200" dirty="0">
                <a:solidFill>
                  <a:schemeClr val="accent5"/>
                </a:solidFill>
              </a:rPr>
              <a:t>-5.6% for RCP 4.5 (2041-2070)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5869780" y="17293434"/>
            <a:ext cx="5063156" cy="724887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>
                <a:solidFill>
                  <a:schemeClr val="accent5"/>
                </a:solidFill>
              </a:rPr>
              <a:t>Agriculture</a:t>
            </a:r>
            <a:r>
              <a:rPr lang="en-GB" sz="3200" dirty="0">
                <a:solidFill>
                  <a:schemeClr val="accent5"/>
                </a:solidFill>
              </a:rPr>
              <a:t>: RCP4.5 scenario</a:t>
            </a:r>
          </a:p>
          <a:p>
            <a:pPr marL="180000" indent="-3600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/>
                </a:solidFill>
              </a:rPr>
              <a:t>+17% average percentage increase of RCP4.5 (2041-2070) for irrigation periods</a:t>
            </a:r>
          </a:p>
          <a:p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112" name="Plus 111"/>
          <p:cNvSpPr/>
          <p:nvPr/>
        </p:nvSpPr>
        <p:spPr>
          <a:xfrm>
            <a:off x="34964158" y="23462635"/>
            <a:ext cx="1373148" cy="136306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3" name="Content Placeholder 4"/>
          <p:cNvPicPr>
            <a:picLocks noGrp="1" noChangeAspect="1"/>
          </p:cNvPicPr>
          <p:nvPr>
            <p:ph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933" y="1981767"/>
            <a:ext cx="3048000" cy="2286000"/>
          </a:xfrm>
        </p:spPr>
      </p:pic>
      <p:sp>
        <p:nvSpPr>
          <p:cNvPr id="114" name="Textplatzhalter 57"/>
          <p:cNvSpPr txBox="1">
            <a:spLocks/>
          </p:cNvSpPr>
          <p:nvPr/>
        </p:nvSpPr>
        <p:spPr>
          <a:xfrm>
            <a:off x="32920111" y="1981767"/>
            <a:ext cx="8024822" cy="228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1292779" rtl="0" eaLnBrk="1" latinLnBrk="0" hangingPunct="1">
              <a:lnSpc>
                <a:spcPts val="5585"/>
              </a:lnSpc>
              <a:spcBef>
                <a:spcPts val="0"/>
              </a:spcBef>
              <a:buFontTx/>
              <a:buNone/>
              <a:defRPr lang="en-GB" sz="4524" kern="1200" smtClean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64638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29277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939168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585557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55514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153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92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431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/>
            <a:r>
              <a:rPr lang="en-GB" sz="3600" dirty="0"/>
              <a:t>Stefano Terzi</a:t>
            </a:r>
          </a:p>
          <a:p>
            <a:pPr marL="108000"/>
            <a:r>
              <a:rPr lang="en-GB" sz="3600" dirty="0"/>
              <a:t>PhD candidate </a:t>
            </a:r>
          </a:p>
          <a:p>
            <a:pPr marL="108000"/>
            <a:r>
              <a:rPr lang="en-GB" sz="3600" dirty="0"/>
              <a:t>stefano.terzi@eurac.edu</a:t>
            </a:r>
          </a:p>
        </p:txBody>
      </p:sp>
      <p:pic>
        <p:nvPicPr>
          <p:cNvPr id="115" name="Picture 1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r="13959"/>
          <a:stretch/>
        </p:blipFill>
        <p:spPr bwMode="auto">
          <a:xfrm>
            <a:off x="23262824" y="25301207"/>
            <a:ext cx="5832773" cy="3444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/>
          <p:cNvPicPr/>
          <p:nvPr/>
        </p:nvPicPr>
        <p:blipFill rotWithShape="1">
          <a:blip r:embed="rId8"/>
          <a:srcRect r="14197"/>
          <a:stretch/>
        </p:blipFill>
        <p:spPr>
          <a:xfrm>
            <a:off x="30750106" y="20394247"/>
            <a:ext cx="4561360" cy="2815942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22353123" y="18638439"/>
            <a:ext cx="7685145" cy="102442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 availability</a:t>
            </a:r>
          </a:p>
          <a:p>
            <a:pPr marL="144000">
              <a:spcBef>
                <a:spcPts val="600"/>
              </a:spcBef>
            </a:pPr>
            <a:r>
              <a:rPr lang="en-GB" sz="3200" dirty="0">
                <a:solidFill>
                  <a:schemeClr val="accent5"/>
                </a:solidFill>
              </a:rPr>
              <a:t>GeoTransf hydrological model</a:t>
            </a:r>
          </a:p>
          <a:p>
            <a:pPr algn="ctr"/>
            <a:endParaRPr lang="en-GB" sz="3600" dirty="0">
              <a:solidFill>
                <a:schemeClr val="accent5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1756521" y="18082148"/>
            <a:ext cx="1236662" cy="12356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4.1</a:t>
            </a:r>
            <a:endParaRPr lang="en-GB" dirty="0"/>
          </a:p>
        </p:txBody>
      </p:sp>
      <p:sp>
        <p:nvSpPr>
          <p:cNvPr id="105" name="Rectangle 104"/>
          <p:cNvSpPr/>
          <p:nvPr/>
        </p:nvSpPr>
        <p:spPr>
          <a:xfrm>
            <a:off x="22545613" y="20384831"/>
            <a:ext cx="7334011" cy="319625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>
                <a:solidFill>
                  <a:schemeClr val="accent5"/>
                </a:solidFill>
              </a:rPr>
              <a:t>Streamflow:</a:t>
            </a:r>
          </a:p>
          <a:p>
            <a:pPr marL="144000"/>
            <a:endParaRPr lang="en-GB" sz="3200" dirty="0">
              <a:solidFill>
                <a:schemeClr val="accent5"/>
              </a:solidFill>
            </a:endParaRPr>
          </a:p>
          <a:p>
            <a:pPr marL="144000"/>
            <a:r>
              <a:rPr lang="en-GB" sz="3200" dirty="0">
                <a:solidFill>
                  <a:schemeClr val="accent5"/>
                </a:solidFill>
              </a:rPr>
              <a:t>Peaks reduction </a:t>
            </a:r>
          </a:p>
          <a:p>
            <a:pPr marL="144000"/>
            <a:r>
              <a:rPr lang="en-GB" sz="3200" dirty="0">
                <a:solidFill>
                  <a:schemeClr val="accent5"/>
                </a:solidFill>
              </a:rPr>
              <a:t>and </a:t>
            </a:r>
          </a:p>
          <a:p>
            <a:pPr marL="144000"/>
            <a:r>
              <a:rPr lang="en-GB" sz="3200" dirty="0">
                <a:solidFill>
                  <a:schemeClr val="accent5"/>
                </a:solidFill>
              </a:rPr>
              <a:t>anticipation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2526226" y="23880228"/>
            <a:ext cx="7342679" cy="488836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>
                <a:solidFill>
                  <a:schemeClr val="accent5"/>
                </a:solidFill>
              </a:rPr>
              <a:t>Reservoirs</a:t>
            </a:r>
            <a:r>
              <a:rPr lang="en-GB" sz="3200" dirty="0">
                <a:solidFill>
                  <a:schemeClr val="accent5"/>
                </a:solidFill>
              </a:rPr>
              <a:t> volume: (1 reservoir)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/>
                </a:solidFill>
              </a:rPr>
              <a:t>Decrease up to -15% RCP4.5(2021-2050)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5"/>
                </a:solidFill>
              </a:rPr>
              <a:t>General decrease April-September</a:t>
            </a: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109" name="Down Arrow 108"/>
          <p:cNvSpPr/>
          <p:nvPr/>
        </p:nvSpPr>
        <p:spPr>
          <a:xfrm>
            <a:off x="23850442" y="23196242"/>
            <a:ext cx="541512" cy="762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5392513" y="20458529"/>
            <a:ext cx="4487111" cy="3040429"/>
            <a:chOff x="33335054" y="17775350"/>
            <a:chExt cx="8605970" cy="5831335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5054" y="18207737"/>
              <a:ext cx="8295440" cy="539894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94" t="35945" b="40775"/>
            <a:stretch/>
          </p:blipFill>
          <p:spPr>
            <a:xfrm>
              <a:off x="39948842" y="17775350"/>
              <a:ext cx="1992182" cy="15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27" name="Rectangle 126"/>
          <p:cNvSpPr/>
          <p:nvPr/>
        </p:nvSpPr>
        <p:spPr>
          <a:xfrm>
            <a:off x="22390384" y="16134690"/>
            <a:ext cx="7556606" cy="1548188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>
                <a:solidFill>
                  <a:schemeClr val="accent5"/>
                </a:solidFill>
              </a:rPr>
              <a:t>Preliminary results from assessment of water availability and demand in different parts of the catchment.</a:t>
            </a:r>
          </a:p>
        </p:txBody>
      </p:sp>
      <p:sp>
        <p:nvSpPr>
          <p:cNvPr id="110" name="Right Arrow 109"/>
          <p:cNvSpPr/>
          <p:nvPr/>
        </p:nvSpPr>
        <p:spPr>
          <a:xfrm>
            <a:off x="29839289" y="23577736"/>
            <a:ext cx="959461" cy="56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148192" y="15133508"/>
            <a:ext cx="3857410" cy="1698864"/>
            <a:chOff x="38770836" y="17435954"/>
            <a:chExt cx="3357514" cy="1300202"/>
          </a:xfrm>
        </p:grpSpPr>
        <p:sp>
          <p:nvSpPr>
            <p:cNvPr id="21" name="Oval 20"/>
            <p:cNvSpPr/>
            <p:nvPr/>
          </p:nvSpPr>
          <p:spPr>
            <a:xfrm rot="1789310">
              <a:off x="39368472" y="17435954"/>
              <a:ext cx="2251225" cy="13002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 rot="2047497">
              <a:off x="38770836" y="17796731"/>
              <a:ext cx="3357514" cy="494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accent1"/>
                  </a:solidFill>
                </a:rPr>
                <a:t>Preliminary results!</a:t>
              </a:r>
            </a:p>
          </p:txBody>
        </p:sp>
      </p:grpSp>
      <p:pic>
        <p:nvPicPr>
          <p:cNvPr id="91" name="Picture 90"/>
          <p:cNvPicPr/>
          <p:nvPr/>
        </p:nvPicPr>
        <p:blipFill rotWithShape="1">
          <a:blip r:embed="rId8"/>
          <a:srcRect l="85381" t="39782" r="195" b="43813"/>
          <a:stretch/>
        </p:blipFill>
        <p:spPr>
          <a:xfrm>
            <a:off x="33130674" y="23366618"/>
            <a:ext cx="1680200" cy="1012296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 rotWithShape="1">
          <a:blip r:embed="rId8"/>
          <a:srcRect l="85381" t="39782" r="195" b="43813"/>
          <a:stretch/>
        </p:blipFill>
        <p:spPr>
          <a:xfrm>
            <a:off x="27283047" y="27192731"/>
            <a:ext cx="1578136" cy="95080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1E944EF-F761-41BC-B20A-863085B90D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06" y="2987298"/>
            <a:ext cx="2487194" cy="1320286"/>
          </a:xfrm>
          <a:prstGeom prst="rect">
            <a:avLst/>
          </a:prstGeom>
        </p:spPr>
      </p:pic>
      <p:pic>
        <p:nvPicPr>
          <p:cNvPr id="13" name="Picture 12" descr="A picture containing black, drawing&#10;&#10;Description automatically generated">
            <a:extLst>
              <a:ext uri="{FF2B5EF4-FFF2-40B4-BE49-F238E27FC236}">
                <a16:creationId xmlns:a16="http://schemas.microsoft.com/office/drawing/2014/main" id="{622920D9-29AE-4683-BC35-55377A6F8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71" y="29409699"/>
            <a:ext cx="841635" cy="841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2CFC5F-10FF-4E01-9A5D-FBA19ACA1E3B}"/>
              </a:ext>
            </a:extLst>
          </p:cNvPr>
          <p:cNvSpPr/>
          <p:nvPr/>
        </p:nvSpPr>
        <p:spPr>
          <a:xfrm>
            <a:off x="1826654" y="18357476"/>
            <a:ext cx="8303869" cy="302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Climate projections</a:t>
            </a:r>
          </a:p>
          <a:p>
            <a:r>
              <a:rPr lang="en-GB" sz="3600" dirty="0">
                <a:solidFill>
                  <a:schemeClr val="accent5"/>
                </a:solidFill>
              </a:rPr>
              <a:t>       COSMO-CLM - RCP 4.5 and 8.5, </a:t>
            </a:r>
          </a:p>
          <a:p>
            <a:r>
              <a:rPr lang="en-GB" sz="3600" dirty="0">
                <a:solidFill>
                  <a:schemeClr val="accent5"/>
                </a:solidFill>
              </a:rPr>
              <a:t>       Medium term: 2021-2050</a:t>
            </a:r>
          </a:p>
          <a:p>
            <a:r>
              <a:rPr lang="en-GB" sz="3600" dirty="0">
                <a:solidFill>
                  <a:schemeClr val="accent5"/>
                </a:solidFill>
              </a:rPr>
              <a:t>       Long term: 2041-2070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D8FC901-5F37-4477-B9B3-0EFD7DA790FA}"/>
              </a:ext>
            </a:extLst>
          </p:cNvPr>
          <p:cNvSpPr/>
          <p:nvPr/>
        </p:nvSpPr>
        <p:spPr>
          <a:xfrm>
            <a:off x="1830152" y="22258320"/>
            <a:ext cx="7624330" cy="2906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Hydrological modelling</a:t>
            </a:r>
          </a:p>
          <a:p>
            <a:pPr algn="ctr"/>
            <a:r>
              <a:rPr lang="en-GB" sz="3600" dirty="0">
                <a:solidFill>
                  <a:schemeClr val="accent5"/>
                </a:solidFill>
              </a:rPr>
              <a:t>GeoTransf model</a:t>
            </a:r>
          </a:p>
          <a:p>
            <a:pPr algn="ctr"/>
            <a:r>
              <a:rPr lang="en-GB" sz="3600" dirty="0">
                <a:solidFill>
                  <a:schemeClr val="accent5"/>
                </a:solidFill>
              </a:rPr>
              <a:t>(Noce catchment)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83CA903-85C2-421D-B131-41F85B02D4FB}"/>
              </a:ext>
            </a:extLst>
          </p:cNvPr>
          <p:cNvSpPr/>
          <p:nvPr/>
        </p:nvSpPr>
        <p:spPr>
          <a:xfrm>
            <a:off x="10852876" y="19912333"/>
            <a:ext cx="10571700" cy="6749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 Dynamics modelling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FC73C8C-97A9-4C72-9177-EC662145D4A9}"/>
              </a:ext>
            </a:extLst>
          </p:cNvPr>
          <p:cNvSpPr/>
          <p:nvPr/>
        </p:nvSpPr>
        <p:spPr>
          <a:xfrm rot="16200000">
            <a:off x="9751729" y="23028255"/>
            <a:ext cx="827441" cy="1623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row: Down 94">
            <a:extLst>
              <a:ext uri="{FF2B5EF4-FFF2-40B4-BE49-F238E27FC236}">
                <a16:creationId xmlns:a16="http://schemas.microsoft.com/office/drawing/2014/main" id="{F188A73E-2E8E-490A-A897-4A98C52D3A37}"/>
              </a:ext>
            </a:extLst>
          </p:cNvPr>
          <p:cNvSpPr/>
          <p:nvPr/>
        </p:nvSpPr>
        <p:spPr>
          <a:xfrm>
            <a:off x="8357427" y="21253135"/>
            <a:ext cx="715475" cy="1235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EEF30D67-F0C9-493D-BB6C-AFF385D82EA3}"/>
              </a:ext>
            </a:extLst>
          </p:cNvPr>
          <p:cNvSpPr/>
          <p:nvPr/>
        </p:nvSpPr>
        <p:spPr>
          <a:xfrm>
            <a:off x="7701736" y="19986509"/>
            <a:ext cx="2034085" cy="49242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Precipitation</a:t>
            </a:r>
          </a:p>
        </p:txBody>
      </p:sp>
      <p:sp>
        <p:nvSpPr>
          <p:cNvPr id="102" name="Flowchart: Terminator 101">
            <a:extLst>
              <a:ext uri="{FF2B5EF4-FFF2-40B4-BE49-F238E27FC236}">
                <a16:creationId xmlns:a16="http://schemas.microsoft.com/office/drawing/2014/main" id="{60A9A72E-0D6A-417E-BDD2-06C53F4B392C}"/>
              </a:ext>
            </a:extLst>
          </p:cNvPr>
          <p:cNvSpPr/>
          <p:nvPr/>
        </p:nvSpPr>
        <p:spPr>
          <a:xfrm>
            <a:off x="7701736" y="20648994"/>
            <a:ext cx="2034085" cy="49242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Temperature</a:t>
            </a:r>
          </a:p>
        </p:txBody>
      </p:sp>
      <p:sp>
        <p:nvSpPr>
          <p:cNvPr id="103" name="Flowchart: Terminator 102">
            <a:extLst>
              <a:ext uri="{FF2B5EF4-FFF2-40B4-BE49-F238E27FC236}">
                <a16:creationId xmlns:a16="http://schemas.microsoft.com/office/drawing/2014/main" id="{3DD62299-BD64-4EAA-BB70-5AA07D231ABA}"/>
              </a:ext>
            </a:extLst>
          </p:cNvPr>
          <p:cNvSpPr/>
          <p:nvPr/>
        </p:nvSpPr>
        <p:spPr>
          <a:xfrm>
            <a:off x="7389175" y="24395770"/>
            <a:ext cx="1921796" cy="49242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Streamflow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81E4086-86E2-4DC6-B680-D7455DE191F9}"/>
              </a:ext>
            </a:extLst>
          </p:cNvPr>
          <p:cNvSpPr/>
          <p:nvPr/>
        </p:nvSpPr>
        <p:spPr>
          <a:xfrm>
            <a:off x="11280477" y="21122770"/>
            <a:ext cx="3828217" cy="1243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accent5"/>
                </a:solidFill>
              </a:rPr>
              <a:t>Hydropower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schemeClr val="accent5"/>
                </a:solidFill>
              </a:rPr>
              <a:t>statistical model </a:t>
            </a:r>
          </a:p>
          <a:p>
            <a:pPr algn="ctr"/>
            <a:r>
              <a:rPr lang="en-GB" sz="2400" dirty="0">
                <a:solidFill>
                  <a:schemeClr val="accent5"/>
                </a:solidFill>
              </a:rPr>
              <a:t>(linear mixed effect model)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734E0EC-493C-469F-9B8A-5112EBFBD452}"/>
              </a:ext>
            </a:extLst>
          </p:cNvPr>
          <p:cNvSpPr/>
          <p:nvPr/>
        </p:nvSpPr>
        <p:spPr>
          <a:xfrm>
            <a:off x="11280477" y="22516326"/>
            <a:ext cx="3828217" cy="13045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accent5"/>
                </a:solidFill>
              </a:rPr>
              <a:t>Agriculture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2400" i="1" dirty="0">
                <a:solidFill>
                  <a:schemeClr val="accent5"/>
                </a:solidFill>
              </a:rPr>
              <a:t>SIMETAW</a:t>
            </a:r>
            <a:r>
              <a:rPr lang="en-GB" sz="2400" dirty="0">
                <a:solidFill>
                  <a:schemeClr val="accent5"/>
                </a:solidFill>
              </a:rPr>
              <a:t> model </a:t>
            </a:r>
          </a:p>
          <a:p>
            <a:pPr algn="ctr"/>
            <a:r>
              <a:rPr lang="en-GB" sz="2400" dirty="0">
                <a:solidFill>
                  <a:schemeClr val="accent5"/>
                </a:solidFill>
              </a:rPr>
              <a:t>(soil and water balance)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0F0E320-5EFE-4215-840D-E026A22D8DF9}"/>
              </a:ext>
            </a:extLst>
          </p:cNvPr>
          <p:cNvSpPr/>
          <p:nvPr/>
        </p:nvSpPr>
        <p:spPr>
          <a:xfrm>
            <a:off x="11280477" y="24009542"/>
            <a:ext cx="3828217" cy="13471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accent5"/>
                </a:solidFill>
              </a:rPr>
              <a:t>Population</a:t>
            </a:r>
          </a:p>
          <a:p>
            <a:pPr algn="ctr"/>
            <a:r>
              <a:rPr lang="en-GB" sz="2400" i="1" dirty="0">
                <a:solidFill>
                  <a:schemeClr val="accent5"/>
                </a:solidFill>
              </a:rPr>
              <a:t>statistical model</a:t>
            </a:r>
          </a:p>
          <a:p>
            <a:pPr algn="ctr"/>
            <a:r>
              <a:rPr lang="en-GB" sz="2400" i="1" dirty="0">
                <a:solidFill>
                  <a:schemeClr val="accent5"/>
                </a:solidFill>
              </a:rPr>
              <a:t>(linear mixed effect model)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8E5BE95-15D9-429F-B77B-121B8F842CAD}"/>
              </a:ext>
            </a:extLst>
          </p:cNvPr>
          <p:cNvSpPr/>
          <p:nvPr/>
        </p:nvSpPr>
        <p:spPr>
          <a:xfrm>
            <a:off x="11280477" y="25555177"/>
            <a:ext cx="3828217" cy="946379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accent5"/>
                </a:solidFill>
              </a:rPr>
              <a:t>Ecology</a:t>
            </a:r>
          </a:p>
          <a:p>
            <a:pPr algn="ctr"/>
            <a:r>
              <a:rPr lang="en-GB" sz="2400" i="1" dirty="0">
                <a:solidFill>
                  <a:schemeClr val="accent5"/>
                </a:solidFill>
              </a:rPr>
              <a:t>threshold mechanisms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F75AF52-95DB-4D11-8F00-3D3A058ACAEA}"/>
              </a:ext>
            </a:extLst>
          </p:cNvPr>
          <p:cNvSpPr/>
          <p:nvPr/>
        </p:nvSpPr>
        <p:spPr>
          <a:xfrm>
            <a:off x="18028560" y="21325463"/>
            <a:ext cx="2567804" cy="8334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5"/>
                </a:solidFill>
              </a:rPr>
              <a:t>Hydropower demand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D26E831-0A51-43E7-B672-D038208FBF54}"/>
              </a:ext>
            </a:extLst>
          </p:cNvPr>
          <p:cNvSpPr/>
          <p:nvPr/>
        </p:nvSpPr>
        <p:spPr>
          <a:xfrm>
            <a:off x="18028560" y="22763941"/>
            <a:ext cx="2567804" cy="8334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5"/>
                </a:solidFill>
              </a:rPr>
              <a:t>Agriculture demand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D20B056-D031-46CE-9961-BED80457A2E4}"/>
              </a:ext>
            </a:extLst>
          </p:cNvPr>
          <p:cNvSpPr/>
          <p:nvPr/>
        </p:nvSpPr>
        <p:spPr>
          <a:xfrm>
            <a:off x="18028560" y="24269096"/>
            <a:ext cx="2567804" cy="8334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5"/>
                </a:solidFill>
              </a:rPr>
              <a:t>Domestic</a:t>
            </a:r>
          </a:p>
          <a:p>
            <a:pPr algn="ctr"/>
            <a:r>
              <a:rPr lang="en-GB" sz="2800" dirty="0">
                <a:solidFill>
                  <a:schemeClr val="accent5"/>
                </a:solidFill>
              </a:rPr>
              <a:t>demand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49EB2E2-CE69-457B-B67F-C31CA7DD418B}"/>
              </a:ext>
            </a:extLst>
          </p:cNvPr>
          <p:cNvSpPr/>
          <p:nvPr/>
        </p:nvSpPr>
        <p:spPr>
          <a:xfrm>
            <a:off x="18028560" y="25555177"/>
            <a:ext cx="2567804" cy="946379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5"/>
                </a:solidFill>
              </a:rPr>
              <a:t>Ecological</a:t>
            </a:r>
          </a:p>
          <a:p>
            <a:pPr algn="ctr"/>
            <a:r>
              <a:rPr lang="en-GB" sz="2800" dirty="0">
                <a:solidFill>
                  <a:schemeClr val="accent5"/>
                </a:solidFill>
              </a:rPr>
              <a:t>demand</a:t>
            </a:r>
          </a:p>
        </p:txBody>
      </p:sp>
      <p:sp>
        <p:nvSpPr>
          <p:cNvPr id="132" name="Flowchart: Terminator 131">
            <a:extLst>
              <a:ext uri="{FF2B5EF4-FFF2-40B4-BE49-F238E27FC236}">
                <a16:creationId xmlns:a16="http://schemas.microsoft.com/office/drawing/2014/main" id="{A54F739A-79AC-420B-AEA3-41A4F225953B}"/>
              </a:ext>
            </a:extLst>
          </p:cNvPr>
          <p:cNvSpPr/>
          <p:nvPr/>
        </p:nvSpPr>
        <p:spPr>
          <a:xfrm>
            <a:off x="16646781" y="20976204"/>
            <a:ext cx="1278761" cy="69518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Water turbined</a:t>
            </a:r>
          </a:p>
        </p:txBody>
      </p:sp>
      <p:sp>
        <p:nvSpPr>
          <p:cNvPr id="133" name="Flowchart: Terminator 132">
            <a:extLst>
              <a:ext uri="{FF2B5EF4-FFF2-40B4-BE49-F238E27FC236}">
                <a16:creationId xmlns:a16="http://schemas.microsoft.com/office/drawing/2014/main" id="{6CBA64D1-78D3-4D1B-AF91-72DABA9623BD}"/>
              </a:ext>
            </a:extLst>
          </p:cNvPr>
          <p:cNvSpPr/>
          <p:nvPr/>
        </p:nvSpPr>
        <p:spPr>
          <a:xfrm>
            <a:off x="15268889" y="20976204"/>
            <a:ext cx="1278761" cy="69518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Reservoir volume</a:t>
            </a:r>
          </a:p>
        </p:txBody>
      </p:sp>
      <p:sp>
        <p:nvSpPr>
          <p:cNvPr id="134" name="Flowchart: Terminator 133">
            <a:extLst>
              <a:ext uri="{FF2B5EF4-FFF2-40B4-BE49-F238E27FC236}">
                <a16:creationId xmlns:a16="http://schemas.microsoft.com/office/drawing/2014/main" id="{72A14767-65D4-406A-B497-1A62B9AA39B1}"/>
              </a:ext>
            </a:extLst>
          </p:cNvPr>
          <p:cNvSpPr/>
          <p:nvPr/>
        </p:nvSpPr>
        <p:spPr>
          <a:xfrm>
            <a:off x="16276455" y="22516325"/>
            <a:ext cx="1656002" cy="5564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Net water application</a:t>
            </a:r>
          </a:p>
        </p:txBody>
      </p:sp>
      <p:sp>
        <p:nvSpPr>
          <p:cNvPr id="135" name="Flowchart: Terminator 134">
            <a:extLst>
              <a:ext uri="{FF2B5EF4-FFF2-40B4-BE49-F238E27FC236}">
                <a16:creationId xmlns:a16="http://schemas.microsoft.com/office/drawing/2014/main" id="{1D4DD010-4733-4873-A5C7-8118279B0861}"/>
              </a:ext>
            </a:extLst>
          </p:cNvPr>
          <p:cNvSpPr/>
          <p:nvPr/>
        </p:nvSpPr>
        <p:spPr>
          <a:xfrm>
            <a:off x="15159190" y="24114316"/>
            <a:ext cx="1498161" cy="483077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Inhabitants</a:t>
            </a:r>
          </a:p>
        </p:txBody>
      </p:sp>
      <p:sp>
        <p:nvSpPr>
          <p:cNvPr id="136" name="Flowchart: Terminator 135">
            <a:extLst>
              <a:ext uri="{FF2B5EF4-FFF2-40B4-BE49-F238E27FC236}">
                <a16:creationId xmlns:a16="http://schemas.microsoft.com/office/drawing/2014/main" id="{674B9D1B-D90F-44E9-9FDA-F93410D2D9CD}"/>
              </a:ext>
            </a:extLst>
          </p:cNvPr>
          <p:cNvSpPr/>
          <p:nvPr/>
        </p:nvSpPr>
        <p:spPr>
          <a:xfrm>
            <a:off x="16743903" y="24134361"/>
            <a:ext cx="1156964" cy="4630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Tourists</a:t>
            </a:r>
          </a:p>
        </p:txBody>
      </p:sp>
      <p:sp>
        <p:nvSpPr>
          <p:cNvPr id="137" name="Flowchart: Terminator 136">
            <a:extLst>
              <a:ext uri="{FF2B5EF4-FFF2-40B4-BE49-F238E27FC236}">
                <a16:creationId xmlns:a16="http://schemas.microsoft.com/office/drawing/2014/main" id="{BC7CD9B4-6C32-49D4-94D7-29D1887442AE}"/>
              </a:ext>
            </a:extLst>
          </p:cNvPr>
          <p:cNvSpPr/>
          <p:nvPr/>
        </p:nvSpPr>
        <p:spPr>
          <a:xfrm>
            <a:off x="15468442" y="25360606"/>
            <a:ext cx="2303101" cy="594418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Minimum ecological flow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B6D892-AC03-4753-98B5-D07FDD1F668A}"/>
              </a:ext>
            </a:extLst>
          </p:cNvPr>
          <p:cNvCxnSpPr>
            <a:cxnSpLocks/>
            <a:stCxn id="108" idx="3"/>
            <a:endCxn id="124" idx="1"/>
          </p:cNvCxnSpPr>
          <p:nvPr/>
        </p:nvCxnSpPr>
        <p:spPr>
          <a:xfrm flipV="1">
            <a:off x="15108694" y="21742169"/>
            <a:ext cx="2919866" cy="2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F156BB3-4687-4B08-A609-18D58CC70A92}"/>
              </a:ext>
            </a:extLst>
          </p:cNvPr>
          <p:cNvCxnSpPr>
            <a:cxnSpLocks/>
            <a:stCxn id="111" idx="3"/>
            <a:endCxn id="126" idx="1"/>
          </p:cNvCxnSpPr>
          <p:nvPr/>
        </p:nvCxnSpPr>
        <p:spPr>
          <a:xfrm>
            <a:off x="15108694" y="23168616"/>
            <a:ext cx="2919866" cy="12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65AD7AA-0D15-41ED-A666-F4E2B83028AC}"/>
              </a:ext>
            </a:extLst>
          </p:cNvPr>
          <p:cNvCxnSpPr>
            <a:cxnSpLocks/>
            <a:stCxn id="120" idx="3"/>
            <a:endCxn id="128" idx="1"/>
          </p:cNvCxnSpPr>
          <p:nvPr/>
        </p:nvCxnSpPr>
        <p:spPr>
          <a:xfrm>
            <a:off x="15108694" y="24683099"/>
            <a:ext cx="2919866" cy="2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F9AA16A7-8615-443C-A8DD-CE6038AE2E81}"/>
              </a:ext>
            </a:extLst>
          </p:cNvPr>
          <p:cNvCxnSpPr>
            <a:cxnSpLocks/>
            <a:stCxn id="123" idx="3"/>
            <a:endCxn id="131" idx="1"/>
          </p:cNvCxnSpPr>
          <p:nvPr/>
        </p:nvCxnSpPr>
        <p:spPr>
          <a:xfrm>
            <a:off x="15108694" y="26028367"/>
            <a:ext cx="291986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7502BB-8E47-4D68-AADF-50D1387112FD}"/>
              </a:ext>
            </a:extLst>
          </p:cNvPr>
          <p:cNvSpPr/>
          <p:nvPr/>
        </p:nvSpPr>
        <p:spPr>
          <a:xfrm>
            <a:off x="7736044" y="27770185"/>
            <a:ext cx="4766932" cy="9498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Total water availability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C457FAA-D667-42CD-98FC-C7792F7DBF71}"/>
              </a:ext>
            </a:extLst>
          </p:cNvPr>
          <p:cNvSpPr/>
          <p:nvPr/>
        </p:nvSpPr>
        <p:spPr>
          <a:xfrm>
            <a:off x="16831549" y="27770185"/>
            <a:ext cx="4228640" cy="9498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Total water demand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8B6D08DE-5617-40E8-AA13-3DF49BB495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10247" y="6911139"/>
            <a:ext cx="10983835" cy="5949858"/>
          </a:xfrm>
          <a:prstGeom prst="rect">
            <a:avLst/>
          </a:prstGeom>
        </p:spPr>
      </p:pic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8BF4ADA-426A-41FD-ACC3-6B40DFDE572C}"/>
              </a:ext>
            </a:extLst>
          </p:cNvPr>
          <p:cNvCxnSpPr>
            <a:cxnSpLocks/>
            <a:stCxn id="133" idx="2"/>
            <a:endCxn id="141" idx="0"/>
          </p:cNvCxnSpPr>
          <p:nvPr/>
        </p:nvCxnSpPr>
        <p:spPr>
          <a:xfrm rot="5400000">
            <a:off x="9964490" y="21826405"/>
            <a:ext cx="6098800" cy="5788760"/>
          </a:xfrm>
          <a:prstGeom prst="bentConnector3">
            <a:avLst>
              <a:gd name="adj1" fmla="val 1227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CDF0EE1B-7CE0-45C7-8290-D4F058B8D1B3}"/>
              </a:ext>
            </a:extLst>
          </p:cNvPr>
          <p:cNvCxnSpPr>
            <a:cxnSpLocks/>
            <a:stCxn id="103" idx="2"/>
            <a:endCxn id="141" idx="0"/>
          </p:cNvCxnSpPr>
          <p:nvPr/>
        </p:nvCxnSpPr>
        <p:spPr>
          <a:xfrm rot="16200000" flipH="1">
            <a:off x="7793797" y="25444471"/>
            <a:ext cx="2881989" cy="176943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CCB6BFAA-4BCC-4306-958A-0425725C0322}"/>
              </a:ext>
            </a:extLst>
          </p:cNvPr>
          <p:cNvCxnSpPr>
            <a:cxnSpLocks/>
            <a:stCxn id="124" idx="3"/>
            <a:endCxn id="142" idx="3"/>
          </p:cNvCxnSpPr>
          <p:nvPr/>
        </p:nvCxnSpPr>
        <p:spPr>
          <a:xfrm>
            <a:off x="20596364" y="21742169"/>
            <a:ext cx="463825" cy="6502945"/>
          </a:xfrm>
          <a:prstGeom prst="bentConnector3">
            <a:avLst>
              <a:gd name="adj1" fmla="val 2286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6506A2B7-B98F-4329-9E06-6F2753073CF5}"/>
              </a:ext>
            </a:extLst>
          </p:cNvPr>
          <p:cNvCxnSpPr>
            <a:cxnSpLocks/>
            <a:stCxn id="126" idx="3"/>
            <a:endCxn id="142" idx="3"/>
          </p:cNvCxnSpPr>
          <p:nvPr/>
        </p:nvCxnSpPr>
        <p:spPr>
          <a:xfrm>
            <a:off x="20596364" y="23180648"/>
            <a:ext cx="463825" cy="5064466"/>
          </a:xfrm>
          <a:prstGeom prst="bentConnector3">
            <a:avLst>
              <a:gd name="adj1" fmla="val 2286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37A1CD8A-490C-489D-9E12-495734A35F10}"/>
              </a:ext>
            </a:extLst>
          </p:cNvPr>
          <p:cNvCxnSpPr>
            <a:cxnSpLocks/>
            <a:stCxn id="128" idx="3"/>
            <a:endCxn id="142" idx="3"/>
          </p:cNvCxnSpPr>
          <p:nvPr/>
        </p:nvCxnSpPr>
        <p:spPr>
          <a:xfrm>
            <a:off x="20596364" y="24685803"/>
            <a:ext cx="463825" cy="3559311"/>
          </a:xfrm>
          <a:prstGeom prst="bentConnector3">
            <a:avLst>
              <a:gd name="adj1" fmla="val 2286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1CE8FF04-F0EC-4008-84E3-CF8C7EEA7D9A}"/>
              </a:ext>
            </a:extLst>
          </p:cNvPr>
          <p:cNvCxnSpPr>
            <a:cxnSpLocks/>
            <a:stCxn id="131" idx="3"/>
            <a:endCxn id="142" idx="3"/>
          </p:cNvCxnSpPr>
          <p:nvPr/>
        </p:nvCxnSpPr>
        <p:spPr>
          <a:xfrm>
            <a:off x="20596364" y="26028367"/>
            <a:ext cx="463825" cy="2216747"/>
          </a:xfrm>
          <a:prstGeom prst="bentConnector3">
            <a:avLst>
              <a:gd name="adj1" fmla="val 2286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F6EFAF6-16BF-4C2D-8295-73416204A29B}"/>
              </a:ext>
            </a:extLst>
          </p:cNvPr>
          <p:cNvCxnSpPr>
            <a:cxnSpLocks/>
            <a:stCxn id="141" idx="3"/>
            <a:endCxn id="142" idx="1"/>
          </p:cNvCxnSpPr>
          <p:nvPr/>
        </p:nvCxnSpPr>
        <p:spPr>
          <a:xfrm>
            <a:off x="12502976" y="28245114"/>
            <a:ext cx="432857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platzhalter 56">
            <a:extLst>
              <a:ext uri="{FF2B5EF4-FFF2-40B4-BE49-F238E27FC236}">
                <a16:creationId xmlns:a16="http://schemas.microsoft.com/office/drawing/2014/main" id="{08C0193D-90DF-457D-BF50-D326845FB0EF}"/>
              </a:ext>
            </a:extLst>
          </p:cNvPr>
          <p:cNvSpPr txBox="1">
            <a:spLocks/>
          </p:cNvSpPr>
          <p:nvPr/>
        </p:nvSpPr>
        <p:spPr>
          <a:xfrm>
            <a:off x="12502976" y="15718132"/>
            <a:ext cx="7910404" cy="1896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395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395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95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95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95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The integrated framework is bringing together different modelling approaches to quantify climate change effects on water availability and demand from different sectors.</a:t>
            </a:r>
          </a:p>
        </p:txBody>
      </p:sp>
      <p:sp>
        <p:nvSpPr>
          <p:cNvPr id="73" name="Oval 72"/>
          <p:cNvSpPr/>
          <p:nvPr/>
        </p:nvSpPr>
        <p:spPr>
          <a:xfrm>
            <a:off x="1194919" y="17756917"/>
            <a:ext cx="1236662" cy="12356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3.1</a:t>
            </a:r>
            <a:endParaRPr lang="en-GB" dirty="0"/>
          </a:p>
        </p:txBody>
      </p:sp>
      <p:sp>
        <p:nvSpPr>
          <p:cNvPr id="106" name="Oval 105"/>
          <p:cNvSpPr/>
          <p:nvPr/>
        </p:nvSpPr>
        <p:spPr>
          <a:xfrm>
            <a:off x="1206509" y="21657761"/>
            <a:ext cx="1247285" cy="12356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3.2</a:t>
            </a:r>
            <a:endParaRPr lang="en-GB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4661BAD-EE01-4341-A843-1FCA3A0672FD}"/>
              </a:ext>
            </a:extLst>
          </p:cNvPr>
          <p:cNvSpPr/>
          <p:nvPr/>
        </p:nvSpPr>
        <p:spPr>
          <a:xfrm>
            <a:off x="10556998" y="19326417"/>
            <a:ext cx="1247285" cy="12356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3.3</a:t>
            </a:r>
            <a:endParaRPr lang="en-GB" dirty="0"/>
          </a:p>
        </p:txBody>
      </p:sp>
      <p:sp>
        <p:nvSpPr>
          <p:cNvPr id="130" name="Textplatzhalter 52">
            <a:extLst>
              <a:ext uri="{FF2B5EF4-FFF2-40B4-BE49-F238E27FC236}">
                <a16:creationId xmlns:a16="http://schemas.microsoft.com/office/drawing/2014/main" id="{DEF61C02-156C-4357-9B9C-4CCE8A6497F5}"/>
              </a:ext>
            </a:extLst>
          </p:cNvPr>
          <p:cNvSpPr txBox="1">
            <a:spLocks/>
          </p:cNvSpPr>
          <p:nvPr/>
        </p:nvSpPr>
        <p:spPr>
          <a:xfrm>
            <a:off x="23850442" y="12913660"/>
            <a:ext cx="7593119" cy="973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92779" rtl="0" eaLnBrk="1" latinLnBrk="0" hangingPunct="1">
              <a:lnSpc>
                <a:spcPts val="5585"/>
              </a:lnSpc>
              <a:spcBef>
                <a:spcPts val="0"/>
              </a:spcBef>
              <a:buFontTx/>
              <a:buNone/>
              <a:defRPr lang="en-GB" sz="4524" kern="1200" smtClean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64638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292779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939168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585557" indent="0" algn="l" defTabSz="1292779" rtl="0" eaLnBrk="1" latinLnBrk="0" hangingPunct="1">
              <a:lnSpc>
                <a:spcPts val="5585"/>
              </a:lnSpc>
              <a:spcBef>
                <a:spcPts val="707"/>
              </a:spcBef>
              <a:buFontTx/>
              <a:buNone/>
              <a:defRPr sz="4524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55514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1531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792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4310" indent="-323195" algn="l" defTabSz="1292779" rtl="0" eaLnBrk="1" latinLnBrk="0" hangingPunct="1">
              <a:lnSpc>
                <a:spcPct val="90000"/>
              </a:lnSpc>
              <a:spcBef>
                <a:spcPts val="707"/>
              </a:spcBef>
              <a:buFont typeface="Arial" panose="020B0604020202020204" pitchFamily="34" charset="0"/>
              <a:buChar char="•"/>
              <a:defRPr sz="25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 dirty="0"/>
              <a:t>Case study subdivision in three areas with different water availability and demands</a:t>
            </a:r>
            <a:endParaRPr lang="en-GB" sz="4400" dirty="0"/>
          </a:p>
        </p:txBody>
      </p:sp>
      <p:pic>
        <p:nvPicPr>
          <p:cNvPr id="46" name="Picture 4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FCF9C0-848B-4B47-B458-A870BBD8FB7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3"/>
          <a:stretch/>
        </p:blipFill>
        <p:spPr>
          <a:xfrm>
            <a:off x="35924240" y="19593626"/>
            <a:ext cx="4954235" cy="4063090"/>
          </a:xfrm>
          <a:prstGeom prst="rect">
            <a:avLst/>
          </a:prstGeom>
        </p:spPr>
      </p:pic>
      <p:pic>
        <p:nvPicPr>
          <p:cNvPr id="150" name="Picture 1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60C65A-1F01-40F3-B750-29517311A2A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6" t="42718" b="44597"/>
          <a:stretch/>
        </p:blipFill>
        <p:spPr>
          <a:xfrm>
            <a:off x="36598738" y="23686462"/>
            <a:ext cx="3605237" cy="735214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2ADCF3D5-6354-42AC-B628-31F8AF70404F}"/>
              </a:ext>
            </a:extLst>
          </p:cNvPr>
          <p:cNvSpPr/>
          <p:nvPr/>
        </p:nvSpPr>
        <p:spPr>
          <a:xfrm>
            <a:off x="30634760" y="24926055"/>
            <a:ext cx="10310174" cy="380579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200" b="1" dirty="0">
                <a:solidFill>
                  <a:schemeClr val="accent5"/>
                </a:solidFill>
              </a:rPr>
              <a:t>Domestic: </a:t>
            </a:r>
            <a:endParaRPr lang="en-GB" sz="3200" dirty="0">
              <a:solidFill>
                <a:schemeClr val="accent5"/>
              </a:solidFill>
            </a:endParaRPr>
          </a:p>
          <a:p>
            <a:r>
              <a:rPr lang="en-GB" sz="3200" dirty="0">
                <a:solidFill>
                  <a:schemeClr val="accent5"/>
                </a:solidFill>
              </a:rPr>
              <a:t>Projected population decrease </a:t>
            </a:r>
          </a:p>
          <a:p>
            <a:r>
              <a:rPr lang="en-GB" sz="3200" dirty="0">
                <a:solidFill>
                  <a:schemeClr val="accent5"/>
                </a:solidFill>
              </a:rPr>
              <a:t>up to 21% over the whole </a:t>
            </a:r>
          </a:p>
          <a:p>
            <a:r>
              <a:rPr lang="en-GB" sz="3200" dirty="0">
                <a:solidFill>
                  <a:schemeClr val="accent5"/>
                </a:solidFill>
              </a:rPr>
              <a:t>catchment could </a:t>
            </a:r>
          </a:p>
          <a:p>
            <a:r>
              <a:rPr lang="en-GB" sz="3200" dirty="0">
                <a:solidFill>
                  <a:schemeClr val="accent5"/>
                </a:solidFill>
              </a:rPr>
              <a:t>counterbalance increase </a:t>
            </a:r>
          </a:p>
          <a:p>
            <a:r>
              <a:rPr lang="en-GB" sz="3200" dirty="0">
                <a:solidFill>
                  <a:schemeClr val="accent5"/>
                </a:solidFill>
              </a:rPr>
              <a:t>of agricultural water </a:t>
            </a:r>
          </a:p>
          <a:p>
            <a:r>
              <a:rPr lang="en-GB" sz="3200" dirty="0">
                <a:solidFill>
                  <a:schemeClr val="accent5"/>
                </a:solidFill>
              </a:rPr>
              <a:t>demand.</a:t>
            </a:r>
          </a:p>
        </p:txBody>
      </p:sp>
      <p:pic>
        <p:nvPicPr>
          <p:cNvPr id="62" name="Picture 6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9DBDA6-94F5-423E-B18E-44DA24F4DD1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314" y="25041587"/>
            <a:ext cx="4844161" cy="3633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48F4D-B5E7-4CA2-A3A1-D390CBC8B3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750" y="29335411"/>
            <a:ext cx="2617847" cy="9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1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ERUAC_designfarben_1-2017">
      <a:dk1>
        <a:sysClr val="windowText" lastClr="000000"/>
      </a:dk1>
      <a:lt1>
        <a:sysClr val="window" lastClr="FFFFFF"/>
      </a:lt1>
      <a:dk2>
        <a:srgbClr val="D04D2A"/>
      </a:dk2>
      <a:lt2>
        <a:srgbClr val="CCCECD"/>
      </a:lt2>
      <a:accent1>
        <a:srgbClr val="D04D2A"/>
      </a:accent1>
      <a:accent2>
        <a:srgbClr val="6BAEE2"/>
      </a:accent2>
      <a:accent3>
        <a:srgbClr val="EFC14B"/>
      </a:accent3>
      <a:accent4>
        <a:srgbClr val="8DBF60"/>
      </a:accent4>
      <a:accent5>
        <a:srgbClr val="848B94"/>
      </a:accent5>
      <a:accent6>
        <a:srgbClr val="F7CBAC"/>
      </a:accent6>
      <a:hlink>
        <a:srgbClr val="6BAEE2"/>
      </a:hlink>
      <a:folHlink>
        <a:srgbClr val="D014B5"/>
      </a:folHlink>
    </a:clrScheme>
    <a:fontScheme name="EURAC_designschriftart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AC_plakat_A0_DEF_1-2017" id="{35FA3575-F462-4142-BC13-80EA30023699}" vid="{650E2550-FB12-384C-8181-9EB8DE27F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EuracResearch-Plakat_A0</Template>
  <TotalTime>0</TotalTime>
  <Words>527</Words>
  <Application>Microsoft Office PowerPoint</Application>
  <PresentationFormat>Custom</PresentationFormat>
  <Paragraphs>96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A multi-risk assessment of water scarcity in the south-eastern Italian Alps using a System Dynamics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VORLAGEN FÜR PLAKATE A0</dc:title>
  <dc:creator>Innerbichler Stephanie</dc:creator>
  <cp:lastModifiedBy>Terzi Stefano</cp:lastModifiedBy>
  <cp:revision>276</cp:revision>
  <dcterms:created xsi:type="dcterms:W3CDTF">2017-04-06T08:24:21Z</dcterms:created>
  <dcterms:modified xsi:type="dcterms:W3CDTF">2020-05-04T10:06:51Z</dcterms:modified>
</cp:coreProperties>
</file>