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1"/>
  </p:sldMasterIdLst>
  <p:notesMasterIdLst>
    <p:notesMasterId r:id="rId15"/>
  </p:notesMasterIdLst>
  <p:handoutMasterIdLst>
    <p:handoutMasterId r:id="rId16"/>
  </p:handoutMasterIdLst>
  <p:sldIdLst>
    <p:sldId id="304" r:id="rId2"/>
    <p:sldId id="322" r:id="rId3"/>
    <p:sldId id="325" r:id="rId4"/>
    <p:sldId id="324" r:id="rId5"/>
    <p:sldId id="334" r:id="rId6"/>
    <p:sldId id="323" r:id="rId7"/>
    <p:sldId id="340" r:id="rId8"/>
    <p:sldId id="339" r:id="rId9"/>
    <p:sldId id="338" r:id="rId10"/>
    <p:sldId id="328" r:id="rId11"/>
    <p:sldId id="337" r:id="rId12"/>
    <p:sldId id="336" r:id="rId13"/>
    <p:sldId id="333" r:id="rId14"/>
  </p:sldIdLst>
  <p:sldSz cx="9906000" cy="6858000" type="A4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79">
          <p15:clr>
            <a:srgbClr val="A4A3A4"/>
          </p15:clr>
        </p15:guide>
        <p15:guide id="2" orient="horz" pos="2275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9ECC6"/>
    <a:srgbClr val="EE2CFF"/>
    <a:srgbClr val="004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11" autoAdjust="0"/>
    <p:restoredTop sz="96040" autoAdjust="0"/>
  </p:normalViewPr>
  <p:slideViewPr>
    <p:cSldViewPr snapToGrid="0" snapToObjects="1">
      <p:cViewPr varScale="1">
        <p:scale>
          <a:sx n="126" d="100"/>
          <a:sy n="126" d="100"/>
        </p:scale>
        <p:origin x="-1624" y="-112"/>
      </p:cViewPr>
      <p:guideLst>
        <p:guide orient="horz" pos="3979"/>
        <p:guide orient="horz" pos="2275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xmlns="" id="{80F60684-3A57-8049-8F37-460230FF77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sv-SE" alt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6A36C985-D968-FB48-9713-8256117858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A5018D6-D798-9343-BC53-8E466114A051}" type="datetimeFigureOut">
              <a:rPr lang="sv-SE" altLang="sv-SE"/>
              <a:pPr/>
              <a:t>20-05-20</a:t>
            </a:fld>
            <a:endParaRPr lang="sv-SE" alt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64A0E919-920C-FA4C-9922-25A3790AE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sv-SE" alt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03C9C4CC-44FF-4348-8C70-4B8A392E86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315EB52-4668-CF49-8C11-AB7407848C9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8764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xmlns="" id="{C8E8F523-BD20-B44B-93D3-256ED7DF65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sv-SE" alt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EABF00DC-703A-274C-A6BF-D2BB01C910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endParaRPr lang="sv-SE" alt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xmlns="" id="{AAC37E52-E58D-DE47-907B-3EB0898B4B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xmlns="" id="{F586C4AE-8928-E549-84E3-1E707D6EA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17359D2E-3E6F-E14F-92E2-A1C7BC0ED7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sv-SE" alt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45598F86-0BDA-DB43-8773-0E190DD69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02FB66E-E8C2-C347-ADD8-2EB1F6D118F1}" type="slidenum">
              <a:rPr lang="en-GB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78893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FB66E-E8C2-C347-ADD8-2EB1F6D118F1}" type="slidenum">
              <a:rPr lang="en-GB" altLang="sv-SE" smtClean="0"/>
              <a:pPr/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99089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FB66E-E8C2-C347-ADD8-2EB1F6D118F1}" type="slidenum">
              <a:rPr lang="en-GB" altLang="sv-SE" smtClean="0"/>
              <a:pPr/>
              <a:t>11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80025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FB66E-E8C2-C347-ADD8-2EB1F6D118F1}" type="slidenum">
              <a:rPr lang="en-GB" altLang="sv-SE" smtClean="0"/>
              <a:pPr/>
              <a:t>12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25029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FB66E-E8C2-C347-ADD8-2EB1F6D118F1}" type="slidenum">
              <a:rPr lang="en-GB" altLang="sv-SE" smtClean="0"/>
              <a:pPr/>
              <a:t>13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2502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FB66E-E8C2-C347-ADD8-2EB1F6D118F1}" type="slidenum">
              <a:rPr lang="en-GB" altLang="sv-SE" smtClean="0"/>
              <a:pPr/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7749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FB66E-E8C2-C347-ADD8-2EB1F6D118F1}" type="slidenum">
              <a:rPr lang="en-GB" altLang="sv-SE" smtClean="0"/>
              <a:pPr/>
              <a:t>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260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FB66E-E8C2-C347-ADD8-2EB1F6D118F1}" type="slidenum">
              <a:rPr lang="en-GB" altLang="sv-SE" smtClean="0"/>
              <a:pPr/>
              <a:t>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28845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FB66E-E8C2-C347-ADD8-2EB1F6D118F1}" type="slidenum">
              <a:rPr lang="en-GB" altLang="sv-SE" smtClean="0"/>
              <a:pPr/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1003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FB66E-E8C2-C347-ADD8-2EB1F6D118F1}" type="slidenum">
              <a:rPr lang="en-GB" altLang="sv-SE" smtClean="0"/>
              <a:pPr/>
              <a:t>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2700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FB66E-E8C2-C347-ADD8-2EB1F6D118F1}" type="slidenum">
              <a:rPr lang="en-GB" altLang="sv-SE" smtClean="0"/>
              <a:pPr/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25201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FB66E-E8C2-C347-ADD8-2EB1F6D118F1}" type="slidenum">
              <a:rPr lang="en-GB" altLang="sv-SE" smtClean="0"/>
              <a:pPr/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25201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FB66E-E8C2-C347-ADD8-2EB1F6D118F1}" type="slidenum">
              <a:rPr lang="en-GB" altLang="sv-SE" smtClean="0"/>
              <a:pPr/>
              <a:t>10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8002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3">
            <a:extLst>
              <a:ext uri="{FF2B5EF4-FFF2-40B4-BE49-F238E27FC236}">
                <a16:creationId xmlns:a16="http://schemas.microsoft.com/office/drawing/2014/main" xmlns="" id="{30A593DB-E026-5346-A318-3605A8408EB9}"/>
              </a:ext>
            </a:extLst>
          </p:cNvPr>
          <p:cNvCxnSpPr/>
          <p:nvPr/>
        </p:nvCxnSpPr>
        <p:spPr>
          <a:xfrm>
            <a:off x="4240213" y="3954463"/>
            <a:ext cx="14255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ak 3">
            <a:extLst>
              <a:ext uri="{FF2B5EF4-FFF2-40B4-BE49-F238E27FC236}">
                <a16:creationId xmlns:a16="http://schemas.microsoft.com/office/drawing/2014/main" xmlns="" id="{1D6BD6A1-6209-FE45-82C6-7D0F2472BC0D}"/>
              </a:ext>
            </a:extLst>
          </p:cNvPr>
          <p:cNvCxnSpPr/>
          <p:nvPr userDrawn="1"/>
        </p:nvCxnSpPr>
        <p:spPr>
          <a:xfrm>
            <a:off x="4706938" y="3440113"/>
            <a:ext cx="1425575" cy="0"/>
          </a:xfrm>
          <a:prstGeom prst="line">
            <a:avLst/>
          </a:prstGeom>
          <a:ln w="12700" cmpd="sng">
            <a:solidFill>
              <a:srgbClr val="002D7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647825" y="2402775"/>
            <a:ext cx="7524750" cy="709612"/>
          </a:xfrm>
          <a:prstGeom prst="rect">
            <a:avLst/>
          </a:prstGeom>
        </p:spPr>
        <p:txBody>
          <a:bodyPr anchor="ctr" anchorCtr="0"/>
          <a:lstStyle>
            <a:lvl1pPr>
              <a:defRPr sz="2800" b="0" cap="all" spc="300" baseline="0">
                <a:solidFill>
                  <a:srgbClr val="3F3F3F"/>
                </a:solidFill>
              </a:defRPr>
            </a:lvl1pPr>
          </a:lstStyle>
          <a:p>
            <a:r>
              <a:rPr lang="sv-SE" dirty="0"/>
              <a:t>Click to edit Master title style</a:t>
            </a:r>
          </a:p>
        </p:txBody>
      </p:sp>
      <p:sp>
        <p:nvSpPr>
          <p:cNvPr id="9" name="Platshållare för text 12"/>
          <p:cNvSpPr>
            <a:spLocks noGrp="1"/>
          </p:cNvSpPr>
          <p:nvPr>
            <p:ph type="body" sz="quarter" idx="10"/>
          </p:nvPr>
        </p:nvSpPr>
        <p:spPr>
          <a:xfrm>
            <a:off x="1647825" y="3763247"/>
            <a:ext cx="7524750" cy="55279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 cap="all" spc="300" baseline="0">
                <a:solidFill>
                  <a:srgbClr val="3F3F3F"/>
                </a:solidFill>
              </a:defRPr>
            </a:lvl1pPr>
          </a:lstStyle>
          <a:p>
            <a:pPr lvl="0"/>
            <a:r>
              <a:rPr lang="sv-SE" dirty="0"/>
              <a:t>Click to edit Master text styles</a:t>
            </a:r>
          </a:p>
        </p:txBody>
      </p:sp>
      <p:sp>
        <p:nvSpPr>
          <p:cNvPr id="10" name="Platshållare för text 18"/>
          <p:cNvSpPr>
            <a:spLocks noGrp="1"/>
          </p:cNvSpPr>
          <p:nvPr>
            <p:ph type="body" sz="quarter" idx="11"/>
          </p:nvPr>
        </p:nvSpPr>
        <p:spPr>
          <a:xfrm>
            <a:off x="3529807" y="6058572"/>
            <a:ext cx="3779837" cy="3152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71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1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2"/>
          <p:cNvSpPr>
            <a:spLocks noGrp="1"/>
          </p:cNvSpPr>
          <p:nvPr>
            <p:ph type="pic" sz="quarter" idx="12"/>
          </p:nvPr>
        </p:nvSpPr>
        <p:spPr>
          <a:xfrm>
            <a:off x="2294314" y="1695797"/>
            <a:ext cx="6066382" cy="4504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4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552575" y="79242"/>
            <a:ext cx="7549861" cy="909973"/>
          </a:xfrm>
          <a:prstGeom prst="rect">
            <a:avLst/>
          </a:prstGeom>
        </p:spPr>
        <p:txBody>
          <a:bodyPr vert="horz" tIns="0" bIns="0" anchor="b" anchorCtr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800" b="0" cap="all" spc="300" baseline="0">
                <a:solidFill>
                  <a:srgbClr val="3F3F3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525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2 portrait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2"/>
          <p:cNvSpPr>
            <a:spLocks noGrp="1"/>
          </p:cNvSpPr>
          <p:nvPr>
            <p:ph type="pic" sz="quarter" idx="12"/>
          </p:nvPr>
        </p:nvSpPr>
        <p:spPr>
          <a:xfrm>
            <a:off x="1552575" y="1720799"/>
            <a:ext cx="3510000" cy="468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552575" y="79242"/>
            <a:ext cx="7549861" cy="909973"/>
          </a:xfrm>
          <a:prstGeom prst="rect">
            <a:avLst/>
          </a:prstGeom>
        </p:spPr>
        <p:txBody>
          <a:bodyPr vert="horz" tIns="0" bIns="0" anchor="b" anchorCtr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800" b="0" cap="all" spc="300" baseline="0">
                <a:solidFill>
                  <a:srgbClr val="3F3F3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bild 2"/>
          <p:cNvSpPr>
            <a:spLocks noGrp="1"/>
          </p:cNvSpPr>
          <p:nvPr>
            <p:ph type="pic" sz="quarter" idx="15"/>
          </p:nvPr>
        </p:nvSpPr>
        <p:spPr>
          <a:xfrm>
            <a:off x="5600873" y="1720799"/>
            <a:ext cx="3510000" cy="468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8898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2 landscape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2"/>
          <p:cNvSpPr>
            <a:spLocks noGrp="1"/>
          </p:cNvSpPr>
          <p:nvPr>
            <p:ph type="pic" sz="quarter" idx="12"/>
          </p:nvPr>
        </p:nvSpPr>
        <p:spPr>
          <a:xfrm>
            <a:off x="1552575" y="2343150"/>
            <a:ext cx="3600000" cy="270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552575" y="79242"/>
            <a:ext cx="7549861" cy="909973"/>
          </a:xfrm>
          <a:prstGeom prst="rect">
            <a:avLst/>
          </a:prstGeom>
        </p:spPr>
        <p:txBody>
          <a:bodyPr vert="horz" tIns="0" bIns="0" anchor="b" anchorCtr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800" b="0" cap="all" spc="300" baseline="0">
                <a:solidFill>
                  <a:srgbClr val="3F3F3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bild 2"/>
          <p:cNvSpPr>
            <a:spLocks noGrp="1"/>
          </p:cNvSpPr>
          <p:nvPr>
            <p:ph type="pic" sz="quarter" idx="15"/>
          </p:nvPr>
        </p:nvSpPr>
        <p:spPr>
          <a:xfrm>
            <a:off x="5502436" y="2343150"/>
            <a:ext cx="3600000" cy="270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6476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empty imag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552575" y="79242"/>
            <a:ext cx="7549861" cy="909973"/>
          </a:xfrm>
          <a:prstGeom prst="rect">
            <a:avLst/>
          </a:prstGeom>
        </p:spPr>
        <p:txBody>
          <a:bodyPr vert="horz" tIns="0" bIns="0" anchor="b" anchorCtr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800" b="0" cap="all" spc="300" baseline="0">
                <a:solidFill>
                  <a:srgbClr val="3F3F3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15245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01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1"/>
          </p:nvPr>
        </p:nvSpPr>
        <p:spPr>
          <a:xfrm>
            <a:off x="1552575" y="2000251"/>
            <a:ext cx="7610475" cy="4600438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spc="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552575" y="79242"/>
            <a:ext cx="7549861" cy="909973"/>
          </a:xfrm>
          <a:prstGeom prst="rect">
            <a:avLst/>
          </a:prstGeom>
        </p:spPr>
        <p:txBody>
          <a:bodyPr vert="horz" tIns="0" bIns="0" anchor="b" anchorCtr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800" b="0" cap="all" spc="300" baseline="0">
                <a:solidFill>
                  <a:srgbClr val="3F3F3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2615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1"/>
          </p:nvPr>
        </p:nvSpPr>
        <p:spPr>
          <a:xfrm>
            <a:off x="1552575" y="1990725"/>
            <a:ext cx="7549861" cy="4163331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4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endParaRPr lang="sv-SE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552575" y="79242"/>
            <a:ext cx="7549861" cy="909973"/>
          </a:xfrm>
          <a:prstGeom prst="rect">
            <a:avLst/>
          </a:prstGeom>
        </p:spPr>
        <p:txBody>
          <a:bodyPr vert="horz" tIns="0" bIns="0" anchor="b" anchorCtr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800" b="0" cap="all" spc="300" baseline="0">
                <a:solidFill>
                  <a:srgbClr val="3F3F3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8122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ulleted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1"/>
          </p:nvPr>
        </p:nvSpPr>
        <p:spPr>
          <a:xfrm>
            <a:off x="1552576" y="1981200"/>
            <a:ext cx="3686176" cy="4463141"/>
          </a:xfrm>
          <a:prstGeom prst="rect">
            <a:avLst/>
          </a:prstGeom>
        </p:spPr>
        <p:txBody>
          <a:bodyPr vert="horz"/>
          <a:lstStyle>
            <a:lvl1pPr marL="270000" indent="-2700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6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552575" y="79242"/>
            <a:ext cx="7549861" cy="909973"/>
          </a:xfrm>
          <a:prstGeom prst="rect">
            <a:avLst/>
          </a:prstGeom>
        </p:spPr>
        <p:txBody>
          <a:bodyPr vert="horz" tIns="0" bIns="0" anchor="b" anchorCtr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800" b="0" cap="all" spc="300" baseline="0">
                <a:solidFill>
                  <a:srgbClr val="3F3F3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text 6"/>
          <p:cNvSpPr>
            <a:spLocks noGrp="1"/>
          </p:cNvSpPr>
          <p:nvPr>
            <p:ph type="body" sz="quarter" idx="15"/>
          </p:nvPr>
        </p:nvSpPr>
        <p:spPr>
          <a:xfrm>
            <a:off x="5416260" y="1981200"/>
            <a:ext cx="3686176" cy="4463141"/>
          </a:xfrm>
          <a:prstGeom prst="rect">
            <a:avLst/>
          </a:prstGeom>
        </p:spPr>
        <p:txBody>
          <a:bodyPr vert="horz"/>
          <a:lstStyle>
            <a:lvl1pPr marL="270000" indent="-2700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6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2695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ulleted lists, 2 pic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1"/>
          </p:nvPr>
        </p:nvSpPr>
        <p:spPr>
          <a:xfrm>
            <a:off x="1552575" y="1706881"/>
            <a:ext cx="3593800" cy="1600200"/>
          </a:xfrm>
          <a:prstGeom prst="rect">
            <a:avLst/>
          </a:prstGeom>
        </p:spPr>
        <p:txBody>
          <a:bodyPr vert="horz"/>
          <a:lstStyle>
            <a:lvl1pPr marL="270000" indent="-27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bild 2"/>
          <p:cNvSpPr>
            <a:spLocks noGrp="1"/>
          </p:cNvSpPr>
          <p:nvPr>
            <p:ph type="pic" sz="quarter" idx="15"/>
          </p:nvPr>
        </p:nvSpPr>
        <p:spPr>
          <a:xfrm>
            <a:off x="1546375" y="3592829"/>
            <a:ext cx="3600000" cy="270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10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552575" y="79242"/>
            <a:ext cx="7549861" cy="909973"/>
          </a:xfrm>
          <a:prstGeom prst="rect">
            <a:avLst/>
          </a:prstGeom>
        </p:spPr>
        <p:txBody>
          <a:bodyPr vert="horz" tIns="0" bIns="0" anchor="b" anchorCtr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800" b="0" cap="all" spc="300" baseline="0">
                <a:solidFill>
                  <a:srgbClr val="3F3F3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508636" y="1706881"/>
            <a:ext cx="3593800" cy="1600200"/>
          </a:xfrm>
          <a:prstGeom prst="rect">
            <a:avLst/>
          </a:prstGeom>
        </p:spPr>
        <p:txBody>
          <a:bodyPr vert="horz"/>
          <a:lstStyle>
            <a:lvl1pPr marL="270000" indent="-27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7"/>
          </p:nvPr>
        </p:nvSpPr>
        <p:spPr>
          <a:xfrm>
            <a:off x="5502436" y="3592829"/>
            <a:ext cx="3600000" cy="270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7942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, 1 portrait pic, 1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6"/>
          <p:cNvSpPr>
            <a:spLocks noGrp="1"/>
          </p:cNvSpPr>
          <p:nvPr>
            <p:ph type="body" sz="quarter" idx="11"/>
          </p:nvPr>
        </p:nvSpPr>
        <p:spPr>
          <a:xfrm>
            <a:off x="5478087" y="1688001"/>
            <a:ext cx="3624350" cy="4680000"/>
          </a:xfrm>
          <a:prstGeom prst="rect">
            <a:avLst/>
          </a:prstGeom>
        </p:spPr>
        <p:txBody>
          <a:bodyPr vert="horz"/>
          <a:lstStyle>
            <a:lvl1pPr marL="270000" indent="-27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endParaRPr lang="sv-SE" dirty="0"/>
          </a:p>
        </p:txBody>
      </p:sp>
      <p:sp>
        <p:nvSpPr>
          <p:cNvPr id="9" name="Platshållare för bild 2"/>
          <p:cNvSpPr>
            <a:spLocks noGrp="1"/>
          </p:cNvSpPr>
          <p:nvPr>
            <p:ph type="pic" sz="quarter" idx="12"/>
          </p:nvPr>
        </p:nvSpPr>
        <p:spPr>
          <a:xfrm>
            <a:off x="1552575" y="1688001"/>
            <a:ext cx="3510000" cy="468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10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552575" y="79242"/>
            <a:ext cx="7549861" cy="909973"/>
          </a:xfrm>
          <a:prstGeom prst="rect">
            <a:avLst/>
          </a:prstGeom>
        </p:spPr>
        <p:txBody>
          <a:bodyPr vert="horz" tIns="0" bIns="0" anchor="b" anchorCtr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800" b="0" cap="all" spc="300" baseline="0">
                <a:solidFill>
                  <a:srgbClr val="3F3F3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0310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, 1 portratit pic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6"/>
          <p:cNvSpPr>
            <a:spLocks noGrp="1"/>
          </p:cNvSpPr>
          <p:nvPr>
            <p:ph type="body" sz="quarter" idx="11"/>
          </p:nvPr>
        </p:nvSpPr>
        <p:spPr>
          <a:xfrm>
            <a:off x="5478087" y="1688001"/>
            <a:ext cx="3624350" cy="4680000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6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endParaRPr lang="sv-SE" dirty="0"/>
          </a:p>
        </p:txBody>
      </p:sp>
      <p:sp>
        <p:nvSpPr>
          <p:cNvPr id="9" name="Platshållare för bild 2"/>
          <p:cNvSpPr>
            <a:spLocks noGrp="1"/>
          </p:cNvSpPr>
          <p:nvPr>
            <p:ph type="pic" sz="quarter" idx="12"/>
          </p:nvPr>
        </p:nvSpPr>
        <p:spPr>
          <a:xfrm>
            <a:off x="1552575" y="1688001"/>
            <a:ext cx="3510000" cy="468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10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552575" y="79242"/>
            <a:ext cx="7549861" cy="909973"/>
          </a:xfrm>
          <a:prstGeom prst="rect">
            <a:avLst/>
          </a:prstGeom>
        </p:spPr>
        <p:txBody>
          <a:bodyPr vert="horz" tIns="0" bIns="0" anchor="b" anchorCtr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800" b="0" cap="all" spc="300" baseline="0">
                <a:solidFill>
                  <a:srgbClr val="3F3F3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1425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sida, 1 liggande bild, 1punktli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552575" y="79242"/>
            <a:ext cx="7549861" cy="909973"/>
          </a:xfrm>
          <a:prstGeom prst="rect">
            <a:avLst/>
          </a:prstGeom>
        </p:spPr>
        <p:txBody>
          <a:bodyPr vert="horz" tIns="0" bIns="0" anchor="b" anchorCtr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800" b="0" cap="all" spc="300" baseline="0">
                <a:solidFill>
                  <a:srgbClr val="3F3F3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text 6"/>
          <p:cNvSpPr>
            <a:spLocks noGrp="1"/>
          </p:cNvSpPr>
          <p:nvPr>
            <p:ph type="body" sz="quarter" idx="11"/>
          </p:nvPr>
        </p:nvSpPr>
        <p:spPr>
          <a:xfrm>
            <a:off x="5428211" y="2343150"/>
            <a:ext cx="3674226" cy="2700000"/>
          </a:xfrm>
          <a:prstGeom prst="rect">
            <a:avLst/>
          </a:prstGeom>
        </p:spPr>
        <p:txBody>
          <a:bodyPr vert="horz"/>
          <a:lstStyle>
            <a:lvl1pPr marL="270000" indent="-27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endParaRPr lang="sv-SE" dirty="0"/>
          </a:p>
        </p:txBody>
      </p:sp>
      <p:sp>
        <p:nvSpPr>
          <p:cNvPr id="10" name="Platshållare för bild 2"/>
          <p:cNvSpPr>
            <a:spLocks noGrp="1"/>
          </p:cNvSpPr>
          <p:nvPr>
            <p:ph type="pic" sz="quarter" idx="12"/>
          </p:nvPr>
        </p:nvSpPr>
        <p:spPr>
          <a:xfrm>
            <a:off x="1552575" y="2343150"/>
            <a:ext cx="3600000" cy="270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3246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1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2"/>
          <p:cNvSpPr>
            <a:spLocks noGrp="1"/>
          </p:cNvSpPr>
          <p:nvPr>
            <p:ph type="pic" sz="quarter" idx="12"/>
          </p:nvPr>
        </p:nvSpPr>
        <p:spPr>
          <a:xfrm>
            <a:off x="3572505" y="1680728"/>
            <a:ext cx="3510000" cy="468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552575" y="79242"/>
            <a:ext cx="7549861" cy="909973"/>
          </a:xfrm>
          <a:prstGeom prst="rect">
            <a:avLst/>
          </a:prstGeom>
        </p:spPr>
        <p:txBody>
          <a:bodyPr vert="horz" tIns="0" bIns="0" anchor="b" anchorCtr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800" b="0" cap="all" spc="300" baseline="0">
                <a:solidFill>
                  <a:srgbClr val="3F3F3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43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D7D32416-AF71-994F-AAE6-B340B38B0942}"/>
              </a:ext>
            </a:extLst>
          </p:cNvPr>
          <p:cNvSpPr/>
          <p:nvPr/>
        </p:nvSpPr>
        <p:spPr>
          <a:xfrm>
            <a:off x="0" y="0"/>
            <a:ext cx="963613" cy="6858000"/>
          </a:xfrm>
          <a:prstGeom prst="rect">
            <a:avLst/>
          </a:prstGeom>
          <a:solidFill>
            <a:srgbClr val="002D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sv-SE" altLang="sv-SE" sz="1800">
              <a:solidFill>
                <a:srgbClr val="FFFFFF"/>
              </a:solidFill>
            </a:endParaRPr>
          </a:p>
        </p:txBody>
      </p:sp>
      <p:pic>
        <p:nvPicPr>
          <p:cNvPr id="3075" name="Bildobjekt 1">
            <a:extLst>
              <a:ext uri="{FF2B5EF4-FFF2-40B4-BE49-F238E27FC236}">
                <a16:creationId xmlns:a16="http://schemas.microsoft.com/office/drawing/2014/main" xmlns="" id="{C496C9B8-D47D-C949-8C52-E87C3335F06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09550"/>
            <a:ext cx="7159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7" r:id="rId2"/>
    <p:sldLayoutId id="2147483836" r:id="rId3"/>
    <p:sldLayoutId id="2147483835" r:id="rId4"/>
    <p:sldLayoutId id="2147483834" r:id="rId5"/>
    <p:sldLayoutId id="2147483833" r:id="rId6"/>
    <p:sldLayoutId id="2147483832" r:id="rId7"/>
    <p:sldLayoutId id="2147483831" r:id="rId8"/>
    <p:sldLayoutId id="2147483830" r:id="rId9"/>
    <p:sldLayoutId id="2147483829" r:id="rId10"/>
    <p:sldLayoutId id="2147483828" r:id="rId11"/>
    <p:sldLayoutId id="2147483827" r:id="rId12"/>
    <p:sldLayoutId id="2147483826" r:id="rId13"/>
    <p:sldLayoutId id="2147483825" r:id="rId14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xmlns="" id="{F4B6C3FB-63D9-EB40-AEE0-715307F40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819" y="490405"/>
            <a:ext cx="7524750" cy="709613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Polar Mesosphere Winter Echoes and their relation to infrasound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xmlns="" id="{03AE6CE3-3DD3-B540-BFF0-A7DBA1A249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4420" y="4286650"/>
            <a:ext cx="7524750" cy="55245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sv-SE" sz="1400" b="1" cap="none" dirty="0">
                <a:solidFill>
                  <a:srgbClr val="0070C0"/>
                </a:solidFill>
              </a:rPr>
              <a:t>Evgenia Belova</a:t>
            </a:r>
            <a:r>
              <a:rPr lang="sv-SE" sz="1400" b="1" cap="none" baseline="30000" dirty="0">
                <a:solidFill>
                  <a:srgbClr val="0070C0"/>
                </a:solidFill>
              </a:rPr>
              <a:t>1</a:t>
            </a:r>
            <a:r>
              <a:rPr lang="sv-SE" sz="1400" b="1" cap="none" dirty="0">
                <a:solidFill>
                  <a:srgbClr val="0070C0"/>
                </a:solidFill>
              </a:rPr>
              <a:t>, Johan Kero</a:t>
            </a:r>
            <a:r>
              <a:rPr lang="sv-SE" sz="1400" b="1" cap="none" baseline="30000" dirty="0">
                <a:solidFill>
                  <a:srgbClr val="0070C0"/>
                </a:solidFill>
              </a:rPr>
              <a:t>1</a:t>
            </a:r>
            <a:r>
              <a:rPr lang="sv-SE" sz="1400" b="1" cap="none" dirty="0">
                <a:solidFill>
                  <a:srgbClr val="0070C0"/>
                </a:solidFill>
              </a:rPr>
              <a:t>, Sven Peter Näsholm</a:t>
            </a:r>
            <a:r>
              <a:rPr lang="sv-SE" sz="1400" b="1" cap="none" baseline="30000" dirty="0">
                <a:solidFill>
                  <a:srgbClr val="0070C0"/>
                </a:solidFill>
              </a:rPr>
              <a:t>2</a:t>
            </a:r>
            <a:r>
              <a:rPr lang="sv-SE" sz="1400" b="1" cap="none" dirty="0">
                <a:solidFill>
                  <a:srgbClr val="0070C0"/>
                </a:solidFill>
              </a:rPr>
              <a:t>, </a:t>
            </a:r>
            <a:r>
              <a:rPr lang="sv-SE" sz="1400" b="1" cap="none" dirty="0" err="1">
                <a:solidFill>
                  <a:srgbClr val="0070C0"/>
                </a:solidFill>
              </a:rPr>
              <a:t>Ekaterina</a:t>
            </a:r>
            <a:r>
              <a:rPr lang="sv-SE" sz="1400" b="1" cap="none" dirty="0">
                <a:solidFill>
                  <a:srgbClr val="0070C0"/>
                </a:solidFill>
              </a:rPr>
              <a:t> Vorobeva</a:t>
            </a:r>
            <a:r>
              <a:rPr lang="sv-SE" sz="1400" b="1" cap="none" baseline="30000" dirty="0">
                <a:solidFill>
                  <a:srgbClr val="0070C0"/>
                </a:solidFill>
              </a:rPr>
              <a:t>2,3</a:t>
            </a:r>
            <a:r>
              <a:rPr lang="sv-SE" sz="1400" b="1" cap="none" dirty="0">
                <a:solidFill>
                  <a:srgbClr val="0070C0"/>
                </a:solidFill>
              </a:rPr>
              <a:t>, Oleg A. Godin</a:t>
            </a:r>
            <a:r>
              <a:rPr lang="sv-SE" sz="1400" b="1" cap="none" baseline="30000" dirty="0">
                <a:solidFill>
                  <a:srgbClr val="0070C0"/>
                </a:solidFill>
              </a:rPr>
              <a:t>4</a:t>
            </a:r>
            <a:r>
              <a:rPr lang="sv-SE" sz="1400" b="1" cap="none" dirty="0">
                <a:solidFill>
                  <a:srgbClr val="0070C0"/>
                </a:solidFill>
              </a:rPr>
              <a:t>, Victoria Barabash</a:t>
            </a:r>
            <a:r>
              <a:rPr lang="sv-SE" sz="1400" b="1" cap="none" baseline="30000" dirty="0">
                <a:solidFill>
                  <a:srgbClr val="0070C0"/>
                </a:solidFill>
              </a:rPr>
              <a:t>5</a:t>
            </a:r>
            <a:r>
              <a:rPr lang="sv-SE" sz="1400" b="1" cap="none" dirty="0">
                <a:solidFill>
                  <a:srgbClr val="0070C0"/>
                </a:solidFill>
              </a:rPr>
              <a:t>,</a:t>
            </a:r>
          </a:p>
          <a:p>
            <a:r>
              <a:rPr lang="sv-SE" sz="1400" b="1" cap="none" dirty="0" smtClean="0">
                <a:solidFill>
                  <a:srgbClr val="0070C0"/>
                </a:solidFill>
              </a:rPr>
              <a:t>Rita Kajtar</a:t>
            </a:r>
            <a:r>
              <a:rPr lang="sv-SE" sz="1400" b="1" cap="none" baseline="30000" dirty="0" smtClean="0">
                <a:solidFill>
                  <a:srgbClr val="0070C0"/>
                </a:solidFill>
              </a:rPr>
              <a:t>5</a:t>
            </a:r>
            <a:r>
              <a:rPr lang="sv-SE" sz="1400" b="1" cap="none" dirty="0" smtClean="0">
                <a:solidFill>
                  <a:srgbClr val="0070C0"/>
                </a:solidFill>
              </a:rPr>
              <a:t>, and Alexis Le Pichon</a:t>
            </a:r>
            <a:r>
              <a:rPr lang="sv-SE" sz="1400" b="1" cap="none" baseline="30000" dirty="0" smtClean="0">
                <a:solidFill>
                  <a:srgbClr val="0070C0"/>
                </a:solidFill>
              </a:rPr>
              <a:t>6</a:t>
            </a:r>
            <a:endParaRPr lang="sv-SE" sz="1400" b="1" cap="none" baseline="30000" dirty="0">
              <a:solidFill>
                <a:srgbClr val="0070C0"/>
              </a:solidFill>
            </a:endParaRPr>
          </a:p>
          <a:p>
            <a:pPr algn="l" eaLnBrk="1" hangingPunct="1"/>
            <a:endParaRPr lang="sv-SE" altLang="sv-SE" sz="1100" cap="none" dirty="0" smtClean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algn="l" eaLnBrk="1" hangingPunct="1"/>
            <a:r>
              <a:rPr lang="sv-SE" altLang="sv-SE" sz="1100" cap="none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1 </a:t>
            </a:r>
            <a:r>
              <a:rPr lang="sv-SE" altLang="sv-SE" sz="11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Swedish </a:t>
            </a:r>
            <a:r>
              <a:rPr lang="sv-SE" altLang="sv-SE" sz="1100" cap="none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Institute</a:t>
            </a:r>
            <a:r>
              <a:rPr lang="sv-SE" altLang="sv-SE" sz="11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  <a:r>
              <a:rPr lang="sv-SE" altLang="sv-SE" sz="1100" cap="none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of</a:t>
            </a:r>
            <a:r>
              <a:rPr lang="sv-SE" altLang="sv-SE" sz="11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Space </a:t>
            </a:r>
            <a:r>
              <a:rPr lang="sv-SE" altLang="sv-SE" sz="1100" cap="none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Physics</a:t>
            </a:r>
            <a:r>
              <a:rPr lang="sv-SE" altLang="sv-SE" sz="11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, Kiruna, Sweden</a:t>
            </a:r>
          </a:p>
          <a:p>
            <a:pPr algn="l" eaLnBrk="1" hangingPunct="1"/>
            <a:r>
              <a:rPr lang="sv-SE" altLang="sv-SE" sz="11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2 NORSAR, </a:t>
            </a:r>
            <a:r>
              <a:rPr lang="sv-SE" altLang="sv-SE" sz="1100" cap="none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Kjeller</a:t>
            </a:r>
            <a:r>
              <a:rPr lang="sv-SE" altLang="sv-SE" sz="11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, </a:t>
            </a:r>
            <a:r>
              <a:rPr lang="sv-SE" altLang="sv-SE" sz="1100" cap="none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Norway</a:t>
            </a:r>
            <a:endParaRPr lang="sv-SE" altLang="sv-SE" sz="1100" cap="none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algn="l" eaLnBrk="1" hangingPunct="1"/>
            <a:r>
              <a:rPr lang="sv-SE" altLang="sv-SE" sz="11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3 </a:t>
            </a:r>
            <a:r>
              <a:rPr lang="sv-SE" altLang="sv-SE" sz="1100" cap="none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Norwegian</a:t>
            </a:r>
            <a:r>
              <a:rPr lang="sv-SE" altLang="sv-SE" sz="11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University </a:t>
            </a:r>
            <a:r>
              <a:rPr lang="sv-SE" altLang="sv-SE" sz="1100" cap="none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of</a:t>
            </a:r>
            <a:r>
              <a:rPr lang="sv-SE" altLang="sv-SE" sz="11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Science and </a:t>
            </a:r>
            <a:r>
              <a:rPr lang="sv-SE" altLang="sv-SE" sz="1100" cap="none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Technology</a:t>
            </a:r>
            <a:r>
              <a:rPr lang="sv-SE" altLang="sv-SE" sz="11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(NTNU), </a:t>
            </a:r>
            <a:r>
              <a:rPr lang="sv-SE" altLang="sv-SE" sz="1100" cap="none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Tronheim</a:t>
            </a:r>
            <a:r>
              <a:rPr lang="sv-SE" altLang="sv-SE" sz="11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, </a:t>
            </a:r>
            <a:r>
              <a:rPr lang="sv-SE" altLang="sv-SE" sz="1100" cap="none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Norway</a:t>
            </a:r>
            <a:endParaRPr lang="sv-SE" altLang="sv-SE" sz="1100" cap="none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algn="l" eaLnBrk="1" hangingPunct="1"/>
            <a:r>
              <a:rPr lang="sv-SE" altLang="sv-SE" sz="11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4 Naval </a:t>
            </a:r>
            <a:r>
              <a:rPr lang="sv-SE" altLang="sv-SE" sz="1100" cap="none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Postgraduate</a:t>
            </a:r>
            <a:r>
              <a:rPr lang="sv-SE" altLang="sv-SE" sz="11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  <a:r>
              <a:rPr lang="sv-SE" altLang="sv-SE" sz="1100" cap="none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School</a:t>
            </a:r>
            <a:r>
              <a:rPr lang="sv-SE" altLang="sv-SE" sz="11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, Monterey, USA</a:t>
            </a:r>
          </a:p>
          <a:p>
            <a:pPr algn="l" eaLnBrk="1" hangingPunct="1"/>
            <a:r>
              <a:rPr lang="sv-SE" altLang="sv-SE" sz="11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5 Luleå University </a:t>
            </a:r>
            <a:r>
              <a:rPr lang="sv-SE" altLang="sv-SE" sz="1100" cap="none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of</a:t>
            </a:r>
            <a:r>
              <a:rPr lang="sv-SE" altLang="sv-SE" sz="11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  <a:r>
              <a:rPr lang="sv-SE" altLang="sv-SE" sz="1100" cap="none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Technology</a:t>
            </a:r>
            <a:r>
              <a:rPr lang="sv-SE" altLang="sv-SE" sz="11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, Division </a:t>
            </a:r>
            <a:r>
              <a:rPr lang="sv-SE" altLang="sv-SE" sz="1100" cap="none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of</a:t>
            </a:r>
            <a:r>
              <a:rPr lang="sv-SE" altLang="sv-SE" sz="11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Space </a:t>
            </a:r>
            <a:r>
              <a:rPr lang="sv-SE" altLang="sv-SE" sz="1100" cap="none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Technology</a:t>
            </a:r>
            <a:r>
              <a:rPr lang="sv-SE" altLang="sv-SE" sz="1100" cap="none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, Kiruna, </a:t>
            </a:r>
            <a:r>
              <a:rPr lang="sv-SE" altLang="sv-SE" sz="1100" cap="none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Sweden</a:t>
            </a:r>
          </a:p>
          <a:p>
            <a:pPr algn="l" eaLnBrk="1" hangingPunct="1"/>
            <a:r>
              <a:rPr lang="sv-SE" altLang="sv-SE" sz="1100" cap="none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6 CEA, DAM, DIF, </a:t>
            </a:r>
            <a:r>
              <a:rPr lang="sv-SE" altLang="sv-SE" sz="1100" cap="none" dirty="0" err="1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Arpajon</a:t>
            </a:r>
            <a:r>
              <a:rPr lang="sv-SE" altLang="sv-SE" sz="1100" cap="none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, </a:t>
            </a:r>
            <a:r>
              <a:rPr lang="sv-SE" altLang="sv-SE" sz="1100" cap="none" dirty="0" err="1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France</a:t>
            </a:r>
            <a:endParaRPr lang="sv-SE" altLang="sv-SE" sz="1100" cap="none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C64868D5-D7F4-5140-8134-DEA97C4CD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25" y="1732751"/>
            <a:ext cx="1832301" cy="539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66056B-D1C7-C147-B5F6-D799FDCD11C0}"/>
              </a:ext>
            </a:extLst>
          </p:cNvPr>
          <p:cNvSpPr/>
          <p:nvPr/>
        </p:nvSpPr>
        <p:spPr>
          <a:xfrm>
            <a:off x="1799498" y="2383627"/>
            <a:ext cx="6972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EGU Online General Assembly 2020 session AS1.21 -  "Infrasound, acoustic-gravity waves, and atmospheric dynamics"</a:t>
            </a:r>
            <a:endParaRPr lang="en-GB" sz="1400" b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021F36-4B9F-044A-9277-718013307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799" y="5985939"/>
            <a:ext cx="714467" cy="72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EDD6B2B-6D9F-D848-915C-3B8566ADD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734" y="6070357"/>
            <a:ext cx="1243865" cy="6341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9F1A920-5C9B-3B4F-8DFA-96DEB7463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479" y="6250191"/>
            <a:ext cx="1730039" cy="324000"/>
          </a:xfrm>
          <a:prstGeom prst="rect">
            <a:avLst/>
          </a:prstGeom>
        </p:spPr>
      </p:pic>
      <p:pic>
        <p:nvPicPr>
          <p:cNvPr id="17" name="Picture 16" descr="NPS stroked crest.png">
            <a:extLst>
              <a:ext uri="{FF2B5EF4-FFF2-40B4-BE49-F238E27FC236}">
                <a16:creationId xmlns:a16="http://schemas.microsoft.com/office/drawing/2014/main" xmlns="" id="{298EBED8-8BDE-3B48-A49A-16D6B1C7AE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96" y="5985939"/>
            <a:ext cx="958437" cy="6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736412-FE70-5149-87B1-C2DF28693C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4166" y="6129939"/>
            <a:ext cx="1654056" cy="5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51099"/>
            <a:ext cx="106144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Authors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All rights reserved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/>
          <a:srcRect t="8080" b="8203"/>
          <a:stretch/>
        </p:blipFill>
        <p:spPr>
          <a:xfrm>
            <a:off x="3101552" y="6070357"/>
            <a:ext cx="1041473" cy="611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45FBB0-0559-7344-92EC-DAC4FBEE7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455" y="119269"/>
            <a:ext cx="8671034" cy="739471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Aft>
                <a:spcPct val="0"/>
              </a:spcAft>
            </a:pPr>
            <a:endParaRPr lang="en-GB" altLang="sv-SE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just" fontAlgn="base">
              <a:spcAft>
                <a:spcPct val="0"/>
              </a:spcAft>
            </a:pPr>
            <a:endParaRPr lang="en-GB" altLang="sv-SE" sz="18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31E568AE-9913-4045-982C-035173B12E2D}"/>
              </a:ext>
            </a:extLst>
          </p:cNvPr>
          <p:cNvSpPr txBox="1">
            <a:spLocks/>
          </p:cNvSpPr>
          <p:nvPr/>
        </p:nvSpPr>
        <p:spPr>
          <a:xfrm>
            <a:off x="963502" y="0"/>
            <a:ext cx="8824797" cy="5246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kern="1200" spc="0" baseline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sv-SE" sz="2200" b="1" u="sng" dirty="0">
                <a:solidFill>
                  <a:srgbClr val="3B66AD"/>
                </a:solidFill>
                <a:ea typeface="ＭＳ Ｐゴシック" panose="020B0600070205080204" pitchFamily="34" charset="-128"/>
              </a:rPr>
              <a:t>S</a:t>
            </a:r>
            <a:r>
              <a:rPr lang="en-GB" altLang="sv-SE" sz="2200" b="1" u="sng" dirty="0" smtClean="0">
                <a:solidFill>
                  <a:srgbClr val="3B66AD"/>
                </a:solidFill>
                <a:ea typeface="ＭＳ Ｐゴシック" panose="020B0600070205080204" pitchFamily="34" charset="-128"/>
              </a:rPr>
              <a:t>tate </a:t>
            </a:r>
            <a:r>
              <a:rPr lang="en-GB" altLang="sv-SE" sz="2200" b="1" u="sng" dirty="0">
                <a:solidFill>
                  <a:srgbClr val="3B66AD"/>
                </a:solidFill>
                <a:ea typeface="ＭＳ Ｐゴシック" panose="020B0600070205080204" pitchFamily="34" charset="-128"/>
              </a:rPr>
              <a:t>of the mesosphere </a:t>
            </a:r>
            <a:r>
              <a:rPr lang="en-GB" altLang="sv-SE" sz="2200" b="1" u="sng" dirty="0" smtClean="0">
                <a:solidFill>
                  <a:srgbClr val="3B66AD"/>
                </a:solidFill>
                <a:ea typeface="ＭＳ Ｐゴシック" panose="020B0600070205080204" pitchFamily="34" charset="-128"/>
              </a:rPr>
              <a:t>over </a:t>
            </a:r>
            <a:r>
              <a:rPr lang="en-GB" altLang="sv-SE" sz="2200" b="1" u="sng" dirty="0" err="1" smtClean="0">
                <a:solidFill>
                  <a:srgbClr val="3B66AD"/>
                </a:solidFill>
                <a:ea typeface="ＭＳ Ｐゴシック" panose="020B0600070205080204" pitchFamily="34" charset="-128"/>
              </a:rPr>
              <a:t>Kiruna</a:t>
            </a:r>
            <a:r>
              <a:rPr lang="en-GB" altLang="sv-SE" sz="2200" b="1" u="sng" dirty="0" smtClean="0">
                <a:solidFill>
                  <a:srgbClr val="3B66AD"/>
                </a:solidFill>
                <a:ea typeface="ＭＳ Ｐゴシック" panose="020B0600070205080204" pitchFamily="34" charset="-128"/>
              </a:rPr>
              <a:t> from the ECMWF ERA5 </a:t>
            </a:r>
            <a:r>
              <a:rPr lang="en-GB" altLang="sv-SE" sz="2200" b="1" u="sng" dirty="0" smtClean="0">
                <a:solidFill>
                  <a:srgbClr val="3B66AD"/>
                </a:solidFill>
                <a:ea typeface="ＭＳ Ｐゴシック" panose="020B0600070205080204" pitchFamily="34" charset="-128"/>
              </a:rPr>
              <a:t>reanalysis </a:t>
            </a:r>
            <a:r>
              <a:rPr lang="en-GB" altLang="sv-SE" sz="2200" b="1" u="sng" dirty="0" smtClean="0">
                <a:solidFill>
                  <a:srgbClr val="3B66AD"/>
                </a:solidFill>
                <a:ea typeface="ＭＳ Ｐゴシック" panose="020B0600070205080204" pitchFamily="34" charset="-128"/>
              </a:rPr>
              <a:t>during PMWE on 22 December 2016</a:t>
            </a:r>
            <a:endParaRPr lang="en-GB" altLang="sv-SE" sz="2200" b="1" u="sng" dirty="0">
              <a:solidFill>
                <a:srgbClr val="3B66AD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31152" y="1747473"/>
            <a:ext cx="565100" cy="936211"/>
          </a:xfrm>
          <a:prstGeom prst="ellipse">
            <a:avLst/>
          </a:prstGeom>
          <a:noFill/>
          <a:ln w="19050" cmpd="sng">
            <a:solidFill>
              <a:srgbClr val="EE2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0434" y="2215579"/>
            <a:ext cx="743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E2CFF"/>
                </a:solidFill>
              </a:rPr>
              <a:t>PMWE</a:t>
            </a:r>
            <a:endParaRPr lang="en-US" sz="1400" dirty="0">
              <a:solidFill>
                <a:srgbClr val="EE2CFF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307045" y="858740"/>
            <a:ext cx="8082994" cy="6035746"/>
            <a:chOff x="1307045" y="858740"/>
            <a:chExt cx="8082994" cy="6035746"/>
          </a:xfrm>
        </p:grpSpPr>
        <p:pic>
          <p:nvPicPr>
            <p:cNvPr id="12" name="Picture 11" descr="20161222_u_pmwe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3" r="4293"/>
            <a:stretch/>
          </p:blipFill>
          <p:spPr>
            <a:xfrm>
              <a:off x="1307045" y="980069"/>
              <a:ext cx="3470795" cy="287997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18928" y="858740"/>
              <a:ext cx="170110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Zonal wind (m/s)</a:t>
              </a:r>
              <a:endParaRPr lang="en-US" sz="1600" dirty="0"/>
            </a:p>
          </p:txBody>
        </p:sp>
        <p:pic>
          <p:nvPicPr>
            <p:cNvPr id="22" name="Picture 21" descr="20161222_v_pmwe.png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63" r="3858"/>
            <a:stretch/>
          </p:blipFill>
          <p:spPr>
            <a:xfrm>
              <a:off x="1328921" y="4014509"/>
              <a:ext cx="3448920" cy="287997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76593" y="3882946"/>
              <a:ext cx="2134418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Meridional</a:t>
              </a:r>
              <a:r>
                <a:rPr lang="en-US" sz="1600" dirty="0" smtClean="0"/>
                <a:t> wind (m/s)</a:t>
              </a:r>
              <a:endParaRPr lang="en-US" sz="16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080287" y="1925648"/>
              <a:ext cx="1970799" cy="877295"/>
              <a:chOff x="2276593" y="1925648"/>
              <a:chExt cx="1774493" cy="877295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276593" y="1925648"/>
                <a:ext cx="1774493" cy="877295"/>
              </a:xfrm>
              <a:prstGeom prst="ellipse">
                <a:avLst/>
              </a:prstGeom>
              <a:noFill/>
              <a:ln w="19050" cmpd="sng">
                <a:solidFill>
                  <a:srgbClr val="EE2C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80857" y="2231000"/>
                <a:ext cx="7431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EE2CFF"/>
                    </a:solidFill>
                  </a:rPr>
                  <a:t>PMWE</a:t>
                </a:r>
                <a:endParaRPr lang="en-US" sz="1400" dirty="0">
                  <a:solidFill>
                    <a:srgbClr val="EE2CFF"/>
                  </a:solidFill>
                </a:endParaRPr>
              </a:p>
            </p:txBody>
          </p:sp>
        </p:grpSp>
        <p:pic>
          <p:nvPicPr>
            <p:cNvPr id="24" name="Picture 23" descr="20161222_shear_pmwe.png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2" t="-1403" r="4414"/>
            <a:stretch/>
          </p:blipFill>
          <p:spPr>
            <a:xfrm>
              <a:off x="5696137" y="4012429"/>
              <a:ext cx="3693902" cy="287997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858931" y="3909722"/>
              <a:ext cx="207711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Wind shear (m/s/km)</a:t>
              </a:r>
              <a:endParaRPr lang="en-US" sz="1600" dirty="0"/>
            </a:p>
          </p:txBody>
        </p:sp>
        <p:pic>
          <p:nvPicPr>
            <p:cNvPr id="25" name="Picture 24" descr="20161222_temp_pmwe.png"/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5" r="3951"/>
            <a:stretch/>
          </p:blipFill>
          <p:spPr>
            <a:xfrm>
              <a:off x="5698027" y="982369"/>
              <a:ext cx="3692011" cy="290057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745819" y="858740"/>
              <a:ext cx="1667043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Temperature (K)</a:t>
              </a:r>
              <a:endParaRPr lang="en-US" sz="16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525534" y="1944752"/>
              <a:ext cx="1946315" cy="877295"/>
              <a:chOff x="2276593" y="1925648"/>
              <a:chExt cx="1774493" cy="87729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276593" y="1925648"/>
                <a:ext cx="1774493" cy="877295"/>
              </a:xfrm>
              <a:prstGeom prst="ellipse">
                <a:avLst/>
              </a:prstGeom>
              <a:noFill/>
              <a:ln w="19050" cmpd="sng">
                <a:solidFill>
                  <a:srgbClr val="EE2C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880857" y="2231000"/>
                <a:ext cx="7431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EE2CFF"/>
                    </a:solidFill>
                  </a:rPr>
                  <a:t>PMWE</a:t>
                </a:r>
                <a:endParaRPr lang="en-US" sz="1400" dirty="0">
                  <a:solidFill>
                    <a:srgbClr val="EE2CFF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080287" y="4989700"/>
              <a:ext cx="1959663" cy="877295"/>
              <a:chOff x="2276593" y="1925648"/>
              <a:chExt cx="1774493" cy="877295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276593" y="1925648"/>
                <a:ext cx="1774493" cy="877295"/>
              </a:xfrm>
              <a:prstGeom prst="ellipse">
                <a:avLst/>
              </a:prstGeom>
              <a:noFill/>
              <a:ln w="19050" cmpd="sng">
                <a:solidFill>
                  <a:srgbClr val="EE2C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64682" y="2272652"/>
                <a:ext cx="7431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EE2CFF"/>
                    </a:solidFill>
                  </a:rPr>
                  <a:t>PMWE</a:t>
                </a:r>
                <a:endParaRPr lang="en-US" sz="1400" dirty="0">
                  <a:solidFill>
                    <a:srgbClr val="EE2CFF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525534" y="4989700"/>
              <a:ext cx="1946316" cy="877295"/>
              <a:chOff x="2276593" y="1925648"/>
              <a:chExt cx="1774493" cy="877295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2276593" y="1925648"/>
                <a:ext cx="1774493" cy="877295"/>
              </a:xfrm>
              <a:prstGeom prst="ellipse">
                <a:avLst/>
              </a:prstGeom>
              <a:noFill/>
              <a:ln w="19050" cmpd="sng">
                <a:solidFill>
                  <a:srgbClr val="EE2C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130414" y="2291030"/>
                <a:ext cx="7431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EE2CFF"/>
                    </a:solidFill>
                  </a:rPr>
                  <a:t>PMWE</a:t>
                </a:r>
                <a:endParaRPr lang="en-US" sz="1400" dirty="0">
                  <a:solidFill>
                    <a:srgbClr val="EE2CFF"/>
                  </a:solidFill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0" y="6451099"/>
            <a:ext cx="106144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Authors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All rights reserved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3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45FBB0-0559-7344-92EC-DAC4FBEE7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455" y="119269"/>
            <a:ext cx="8671034" cy="739471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Aft>
                <a:spcPct val="0"/>
              </a:spcAft>
            </a:pPr>
            <a:endParaRPr lang="en-GB" altLang="sv-SE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just" fontAlgn="base">
              <a:spcAft>
                <a:spcPct val="0"/>
              </a:spcAft>
            </a:pPr>
            <a:endParaRPr lang="en-GB" altLang="sv-SE" sz="18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31E568AE-9913-4045-982C-035173B12E2D}"/>
              </a:ext>
            </a:extLst>
          </p:cNvPr>
          <p:cNvSpPr txBox="1">
            <a:spLocks/>
          </p:cNvSpPr>
          <p:nvPr/>
        </p:nvSpPr>
        <p:spPr>
          <a:xfrm>
            <a:off x="963502" y="0"/>
            <a:ext cx="8824797" cy="5246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kern="1200" spc="0" baseline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sv-SE" sz="2200" b="1" u="sng" dirty="0">
                <a:solidFill>
                  <a:srgbClr val="3B66AD"/>
                </a:solidFill>
                <a:ea typeface="ＭＳ Ｐゴシック" panose="020B0600070205080204" pitchFamily="34" charset="-128"/>
              </a:rPr>
              <a:t>S</a:t>
            </a:r>
            <a:r>
              <a:rPr lang="en-GB" altLang="sv-SE" sz="2200" b="1" u="sng" dirty="0" smtClean="0">
                <a:solidFill>
                  <a:srgbClr val="3B66AD"/>
                </a:solidFill>
                <a:ea typeface="ＭＳ Ｐゴシック" panose="020B0600070205080204" pitchFamily="34" charset="-128"/>
              </a:rPr>
              <a:t>tate </a:t>
            </a:r>
            <a:r>
              <a:rPr lang="en-GB" altLang="sv-SE" sz="2200" b="1" u="sng" dirty="0">
                <a:solidFill>
                  <a:srgbClr val="3B66AD"/>
                </a:solidFill>
                <a:ea typeface="ＭＳ Ｐゴシック" panose="020B0600070205080204" pitchFamily="34" charset="-128"/>
              </a:rPr>
              <a:t>of the mesosphere </a:t>
            </a:r>
            <a:r>
              <a:rPr lang="en-GB" altLang="sv-SE" sz="2200" b="1" u="sng" dirty="0" smtClean="0">
                <a:solidFill>
                  <a:srgbClr val="3B66AD"/>
                </a:solidFill>
                <a:ea typeface="ＭＳ Ｐゴシック" panose="020B0600070205080204" pitchFamily="34" charset="-128"/>
              </a:rPr>
              <a:t>over </a:t>
            </a:r>
            <a:r>
              <a:rPr lang="en-GB" altLang="sv-SE" sz="2200" b="1" u="sng" dirty="0" err="1" smtClean="0">
                <a:solidFill>
                  <a:srgbClr val="3B66AD"/>
                </a:solidFill>
                <a:ea typeface="ＭＳ Ｐゴシック" panose="020B0600070205080204" pitchFamily="34" charset="-128"/>
              </a:rPr>
              <a:t>Kiruna</a:t>
            </a:r>
            <a:r>
              <a:rPr lang="en-GB" altLang="sv-SE" sz="2200" b="1" u="sng" dirty="0" smtClean="0">
                <a:solidFill>
                  <a:srgbClr val="3B66AD"/>
                </a:solidFill>
                <a:ea typeface="ＭＳ Ｐゴシック" panose="020B0600070205080204" pitchFamily="34" charset="-128"/>
              </a:rPr>
              <a:t> from the ECMWF ERA5 reanalysis during PMWE on 27 January 2017</a:t>
            </a:r>
            <a:endParaRPr lang="mr-IN" altLang="sv-SE" sz="2200" b="1" u="sng" dirty="0">
              <a:solidFill>
                <a:srgbClr val="3B66AD"/>
              </a:solidFill>
              <a:ea typeface="ＭＳ Ｐゴシック" panose="020B0600070205080204" pitchFamily="34" charset="-128"/>
            </a:endParaRPr>
          </a:p>
          <a:p>
            <a:pPr fontAlgn="base">
              <a:spcAft>
                <a:spcPct val="0"/>
              </a:spcAft>
            </a:pPr>
            <a:endParaRPr lang="mr-IN" altLang="sv-SE" sz="2200" b="1" u="sng" dirty="0">
              <a:solidFill>
                <a:srgbClr val="3B66AD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24455" y="826066"/>
            <a:ext cx="8165583" cy="6031934"/>
            <a:chOff x="1224455" y="826066"/>
            <a:chExt cx="8165583" cy="6031934"/>
          </a:xfrm>
        </p:grpSpPr>
        <p:pic>
          <p:nvPicPr>
            <p:cNvPr id="7" name="Picture 6" descr="20170127_temp_pmwe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61" r="4080"/>
            <a:stretch/>
          </p:blipFill>
          <p:spPr>
            <a:xfrm>
              <a:off x="5696136" y="977900"/>
              <a:ext cx="3693902" cy="2880000"/>
            </a:xfrm>
            <a:prstGeom prst="rect">
              <a:avLst/>
            </a:prstGeom>
          </p:spPr>
        </p:pic>
        <p:pic>
          <p:nvPicPr>
            <p:cNvPr id="6" name="Picture 5" descr="20170127_shear_pmwe.png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64" r="4283"/>
            <a:stretch/>
          </p:blipFill>
          <p:spPr>
            <a:xfrm>
              <a:off x="5696136" y="3978000"/>
              <a:ext cx="3693902" cy="2880000"/>
            </a:xfrm>
            <a:prstGeom prst="rect">
              <a:avLst/>
            </a:prstGeom>
          </p:spPr>
        </p:pic>
        <p:pic>
          <p:nvPicPr>
            <p:cNvPr id="5" name="Picture 4" descr="20170127_v_pmwe.png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1" r="4173"/>
            <a:stretch/>
          </p:blipFill>
          <p:spPr>
            <a:xfrm>
              <a:off x="1224455" y="3978000"/>
              <a:ext cx="3691593" cy="2880000"/>
            </a:xfrm>
            <a:prstGeom prst="rect">
              <a:avLst/>
            </a:prstGeom>
          </p:spPr>
        </p:pic>
        <p:pic>
          <p:nvPicPr>
            <p:cNvPr id="2" name="Picture 1" descr="20170127_u_pmwe.png"/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1" r="4066"/>
            <a:stretch/>
          </p:blipFill>
          <p:spPr>
            <a:xfrm>
              <a:off x="1328920" y="995343"/>
              <a:ext cx="3587128" cy="2867025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1817513" y="826066"/>
              <a:ext cx="7118528" cy="4911062"/>
              <a:chOff x="1817514" y="899517"/>
              <a:chExt cx="7118528" cy="491106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276593" y="3925110"/>
                <a:ext cx="2134418" cy="33855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Meridional</a:t>
                </a:r>
                <a:r>
                  <a:rPr lang="en-US" sz="1600" dirty="0" smtClean="0"/>
                  <a:t> wind (m/s)</a:t>
                </a:r>
                <a:endParaRPr lang="en-US" sz="1600" dirty="0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1817514" y="1925648"/>
                <a:ext cx="1955579" cy="786121"/>
                <a:chOff x="2039995" y="1925648"/>
                <a:chExt cx="1760789" cy="786121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2039995" y="1925648"/>
                  <a:ext cx="1760789" cy="786121"/>
                </a:xfrm>
                <a:prstGeom prst="ellipse">
                  <a:avLst/>
                </a:prstGeom>
                <a:noFill/>
                <a:ln w="19050" cmpd="sng">
                  <a:solidFill>
                    <a:srgbClr val="EE2C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627866" y="2100782"/>
                  <a:ext cx="7431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EE2CFF"/>
                      </a:solidFill>
                    </a:rPr>
                    <a:t>PMWE</a:t>
                  </a:r>
                  <a:endParaRPr lang="en-US" sz="1400" dirty="0">
                    <a:solidFill>
                      <a:srgbClr val="EE2CFF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6858931" y="3909722"/>
                <a:ext cx="207711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Wind shear (m/s/km)</a:t>
                </a:r>
                <a:endParaRPr lang="en-US" sz="1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45819" y="899517"/>
                <a:ext cx="1667043" cy="33855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Temperature (K)</a:t>
                </a:r>
                <a:endParaRPr lang="en-US" sz="1600" dirty="0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6339405" y="1969911"/>
                <a:ext cx="2068060" cy="877295"/>
                <a:chOff x="2106895" y="1950807"/>
                <a:chExt cx="1885490" cy="877295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106895" y="1950807"/>
                  <a:ext cx="1885490" cy="877295"/>
                </a:xfrm>
                <a:prstGeom prst="ellipse">
                  <a:avLst/>
                </a:prstGeom>
                <a:noFill/>
                <a:ln w="19050" cmpd="sng">
                  <a:solidFill>
                    <a:srgbClr val="EE2C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733715" y="2384888"/>
                  <a:ext cx="7431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EE2CFF"/>
                      </a:solidFill>
                    </a:rPr>
                    <a:t>PMWE</a:t>
                  </a:r>
                  <a:endParaRPr lang="en-US" sz="1400" dirty="0">
                    <a:solidFill>
                      <a:srgbClr val="EE2CFF"/>
                    </a:solidFill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817514" y="5035148"/>
                <a:ext cx="2069316" cy="775430"/>
                <a:chOff x="2038650" y="1971096"/>
                <a:chExt cx="1873785" cy="77543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2038650" y="1971096"/>
                  <a:ext cx="1873785" cy="775430"/>
                </a:xfrm>
                <a:prstGeom prst="ellipse">
                  <a:avLst/>
                </a:prstGeom>
                <a:noFill/>
                <a:ln w="19050" cmpd="sng">
                  <a:solidFill>
                    <a:srgbClr val="EE2C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727496" y="2234970"/>
                  <a:ext cx="7431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EE2CFF"/>
                      </a:solidFill>
                    </a:rPr>
                    <a:t>PMWE</a:t>
                  </a:r>
                  <a:endParaRPr lang="en-US" sz="1400" dirty="0">
                    <a:solidFill>
                      <a:srgbClr val="EE2CFF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6339405" y="5028709"/>
                <a:ext cx="2068060" cy="781870"/>
                <a:chOff x="2106895" y="1964657"/>
                <a:chExt cx="1885489" cy="78187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2106895" y="1964657"/>
                  <a:ext cx="1885489" cy="781870"/>
                </a:xfrm>
                <a:prstGeom prst="ellipse">
                  <a:avLst/>
                </a:prstGeom>
                <a:noFill/>
                <a:ln w="19050" cmpd="sng">
                  <a:solidFill>
                    <a:srgbClr val="EE2C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733714" y="2366934"/>
                  <a:ext cx="7431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EE2CFF"/>
                      </a:solidFill>
                    </a:rPr>
                    <a:t>PMWE</a:t>
                  </a:r>
                  <a:endParaRPr lang="en-US" sz="1400" dirty="0">
                    <a:solidFill>
                      <a:srgbClr val="EE2CFF"/>
                    </a:solidFill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2276593" y="935656"/>
                <a:ext cx="170110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Zonal wind (m/s)</a:t>
                </a:r>
                <a:endParaRPr lang="en-US" sz="1600" dirty="0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0" y="6451099"/>
            <a:ext cx="106144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Authors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All rights reserved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45FBB0-0559-7344-92EC-DAC4FBEE7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455" y="-348343"/>
            <a:ext cx="8671034" cy="141949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Aft>
                <a:spcPct val="0"/>
              </a:spcAft>
            </a:pPr>
            <a:endParaRPr lang="en-GB" altLang="sv-SE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just" fontAlgn="base">
              <a:spcAft>
                <a:spcPct val="0"/>
              </a:spcAft>
            </a:pPr>
            <a:endParaRPr lang="en-GB" altLang="sv-SE" sz="18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B8178A-7401-B145-A17F-EA763C500102}"/>
              </a:ext>
            </a:extLst>
          </p:cNvPr>
          <p:cNvSpPr txBox="1"/>
          <p:nvPr/>
        </p:nvSpPr>
        <p:spPr>
          <a:xfrm>
            <a:off x="1224455" y="130088"/>
            <a:ext cx="822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Geophysical conditions in </a:t>
            </a:r>
            <a:r>
              <a:rPr lang="en-GB" b="1" u="sng" dirty="0" err="1" smtClean="0"/>
              <a:t>Kiruna</a:t>
            </a:r>
            <a:r>
              <a:rPr lang="en-GB" b="1" u="sng" dirty="0" smtClean="0"/>
              <a:t> during PMWE events</a:t>
            </a:r>
            <a:endParaRPr lang="en-GB" b="1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B2FA5F-4F5C-E243-BFB4-B011F7CF9523}"/>
              </a:ext>
            </a:extLst>
          </p:cNvPr>
          <p:cNvSpPr txBox="1"/>
          <p:nvPr/>
        </p:nvSpPr>
        <p:spPr>
          <a:xfrm>
            <a:off x="5596735" y="7972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22/12/2016</a:t>
            </a:r>
          </a:p>
        </p:txBody>
      </p:sp>
      <p:pic>
        <p:nvPicPr>
          <p:cNvPr id="8" name="Picture 7" descr="Kiruna riogram with quiet day curv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4"/>
          <a:stretch/>
        </p:blipFill>
        <p:spPr bwMode="auto">
          <a:xfrm>
            <a:off x="1086342" y="591753"/>
            <a:ext cx="4275880" cy="308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Kiruna riogram with quiet day curve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75" y="3527788"/>
            <a:ext cx="4463995" cy="309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B2FA5F-4F5C-E243-BFB4-B011F7CF9523}"/>
              </a:ext>
            </a:extLst>
          </p:cNvPr>
          <p:cNvSpPr txBox="1"/>
          <p:nvPr/>
        </p:nvSpPr>
        <p:spPr>
          <a:xfrm>
            <a:off x="5595608" y="3828312"/>
            <a:ext cx="13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27/01/2017</a:t>
            </a:r>
            <a:endParaRPr lang="en-GB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5550370" y="1267784"/>
            <a:ext cx="3517342" cy="1241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Cosmic noise absorption CNA~ </a:t>
            </a:r>
          </a:p>
          <a:p>
            <a:r>
              <a:rPr lang="en-US" sz="1600" dirty="0" smtClean="0"/>
              <a:t>electron density   N</a:t>
            </a:r>
            <a:r>
              <a:rPr lang="en-US" sz="1600" baseline="-25000" dirty="0" smtClean="0"/>
              <a:t>e</a:t>
            </a:r>
          </a:p>
          <a:p>
            <a:endParaRPr lang="en-US" sz="1600" baseline="-25000" dirty="0"/>
          </a:p>
          <a:p>
            <a:r>
              <a:rPr lang="en-US" sz="1600" dirty="0" smtClean="0"/>
              <a:t>CNA is up to 2 dB =&gt; N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 is enhanced</a:t>
            </a:r>
          </a:p>
          <a:p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702770" y="4423422"/>
            <a:ext cx="3930415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aseline="-25000" dirty="0"/>
          </a:p>
          <a:p>
            <a:r>
              <a:rPr lang="en-US" sz="1600" dirty="0" smtClean="0"/>
              <a:t>CNA is up to 1 dB =&gt; N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 is slightly enhanced</a:t>
            </a:r>
          </a:p>
          <a:p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000963" y="2182519"/>
            <a:ext cx="2701807" cy="780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302000" y="4807185"/>
            <a:ext cx="2427444" cy="1185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451099"/>
            <a:ext cx="106144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Authors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All rights reserved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45FBB0-0559-7344-92EC-DAC4FBEE7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455" y="-348343"/>
            <a:ext cx="8671034" cy="141949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Aft>
                <a:spcPct val="0"/>
              </a:spcAft>
            </a:pPr>
            <a:endParaRPr lang="en-GB" altLang="sv-SE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just" fontAlgn="base">
              <a:spcAft>
                <a:spcPct val="0"/>
              </a:spcAft>
            </a:pPr>
            <a:endParaRPr lang="en-GB" altLang="sv-SE" sz="18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B8178A-7401-B145-A17F-EA763C500102}"/>
              </a:ext>
            </a:extLst>
          </p:cNvPr>
          <p:cNvSpPr txBox="1"/>
          <p:nvPr/>
        </p:nvSpPr>
        <p:spPr>
          <a:xfrm>
            <a:off x="4303285" y="130573"/>
            <a:ext cx="203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Conclusions</a:t>
            </a:r>
            <a:endParaRPr lang="en-GB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224455" y="637609"/>
            <a:ext cx="8193831" cy="624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Two cases of strong polar mesosphere winter echoes (PMWE) moving with high horizontal speed (&gt;400 m/s) as observed with atmospheric radar ESRAD located near </a:t>
            </a:r>
            <a:r>
              <a:rPr lang="en-US" sz="1600" dirty="0" err="1" smtClean="0"/>
              <a:t>Kiruna</a:t>
            </a:r>
            <a:r>
              <a:rPr lang="en-US" sz="1600" dirty="0" smtClean="0"/>
              <a:t>, have been studied.</a:t>
            </a:r>
          </a:p>
          <a:p>
            <a:pPr marL="285750" indent="-285750" algn="just">
              <a:buFont typeface="Arial"/>
              <a:buChar char="•"/>
            </a:pPr>
            <a:endParaRPr lang="en-US" sz="16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Generation mechanisms of such PMWE related to infrasound are proposed.</a:t>
            </a:r>
          </a:p>
          <a:p>
            <a:pPr algn="just"/>
            <a:r>
              <a:rPr lang="en-US" sz="1600" dirty="0" smtClean="0"/>
              <a:t>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Analysis of </a:t>
            </a:r>
            <a:r>
              <a:rPr lang="en-US" sz="1600" dirty="0" err="1" smtClean="0"/>
              <a:t>microbaroms</a:t>
            </a:r>
            <a:r>
              <a:rPr lang="en-US" sz="1600" dirty="0" smtClean="0"/>
              <a:t> detected near </a:t>
            </a:r>
            <a:r>
              <a:rPr lang="en-US" sz="1600" dirty="0" err="1" smtClean="0"/>
              <a:t>Kiruna</a:t>
            </a:r>
            <a:r>
              <a:rPr lang="en-US" sz="1600" dirty="0" smtClean="0"/>
              <a:t> during the PMWE events reveals:</a:t>
            </a:r>
          </a:p>
          <a:p>
            <a:pPr algn="just"/>
            <a:r>
              <a:rPr lang="en-US" sz="1600" dirty="0" smtClean="0"/>
              <a:t>	 - amplitudes are 0.1-1 Pa</a:t>
            </a:r>
          </a:p>
          <a:p>
            <a:pPr algn="just"/>
            <a:r>
              <a:rPr lang="en-US" sz="1600" dirty="0" smtClean="0"/>
              <a:t>	- trace velocities &gt; 400 m/s indicate that IS signals might come from 	mesospheric 	heights</a:t>
            </a:r>
          </a:p>
          <a:p>
            <a:pPr algn="just"/>
            <a:r>
              <a:rPr lang="en-US" sz="1600" dirty="0"/>
              <a:t>	</a:t>
            </a:r>
            <a:r>
              <a:rPr lang="en-US" sz="1600" dirty="0" smtClean="0"/>
              <a:t>- </a:t>
            </a:r>
            <a:r>
              <a:rPr lang="en-US" sz="1600" dirty="0" err="1" smtClean="0"/>
              <a:t>backazimuth</a:t>
            </a:r>
            <a:r>
              <a:rPr lang="en-US" sz="1600" dirty="0" smtClean="0"/>
              <a:t> values indicating the arrival from west </a:t>
            </a:r>
            <a:r>
              <a:rPr lang="mr-IN" sz="1600" dirty="0" smtClean="0"/>
              <a:t>–</a:t>
            </a:r>
            <a:r>
              <a:rPr lang="en-US" sz="1600" dirty="0" smtClean="0"/>
              <a:t> northwest suggest </a:t>
            </a:r>
            <a:r>
              <a:rPr lang="en-US" sz="1600" dirty="0"/>
              <a:t>	</a:t>
            </a:r>
            <a:r>
              <a:rPr lang="en-US" sz="1600" dirty="0" smtClean="0"/>
              <a:t>a source 	location in Northern Atlantic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There are appreciable temperature gradients and/or horizontal wind shear derived using the ECMWF ERA5 reanalysis, at the altitudes and during periods where and when PMWE were observed </a:t>
            </a:r>
            <a:endParaRPr lang="en-US" sz="1600" dirty="0"/>
          </a:p>
          <a:p>
            <a:pPr marL="285750" indent="-285750" algn="just">
              <a:buFont typeface="Arial"/>
              <a:buChar char="•"/>
            </a:pPr>
            <a:endParaRPr lang="en-US" sz="16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The ionosphere  was disturbed  during the events implying that the electron concentration and may be its gradients were enhanced</a:t>
            </a:r>
          </a:p>
          <a:p>
            <a:pPr marL="285750" indent="-285750" algn="just">
              <a:buFont typeface="Arial"/>
              <a:buChar char="•"/>
            </a:pPr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Thus we can suggest that infrasound waves (</a:t>
            </a:r>
            <a:r>
              <a:rPr lang="en-US" sz="1600" dirty="0" err="1" smtClean="0"/>
              <a:t>microbaroms</a:t>
            </a:r>
            <a:r>
              <a:rPr lang="en-US" sz="1600" dirty="0" smtClean="0"/>
              <a:t>) propagated into the disturbed mesosphere generate disturbances in the atmospheric parameters at the radar Bragg scale that, in turn, result in plasma disturbances which scatter the radar EM waves </a:t>
            </a:r>
          </a:p>
          <a:p>
            <a:pPr algn="just"/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51099"/>
            <a:ext cx="106144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Authors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All rights reserved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7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7EE08E1-C48F-D042-A266-ABFA48A646C6}"/>
              </a:ext>
            </a:extLst>
          </p:cNvPr>
          <p:cNvSpPr/>
          <p:nvPr/>
        </p:nvSpPr>
        <p:spPr>
          <a:xfrm>
            <a:off x="757646" y="976206"/>
            <a:ext cx="8734697" cy="3722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1759" lvl="1" defTabSz="315906" eaLnBrk="0" hangingPunct="0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100000"/>
              <a:tabLst>
                <a:tab pos="258976" algn="l"/>
                <a:tab pos="573765" algn="l"/>
                <a:tab pos="889671" algn="l"/>
                <a:tab pos="1205576" algn="l"/>
                <a:tab pos="1521482" algn="l"/>
                <a:tab pos="1837388" algn="l"/>
                <a:tab pos="2153294" algn="l"/>
                <a:tab pos="2469200" algn="l"/>
                <a:tab pos="2785106" algn="l"/>
                <a:tab pos="3101011" algn="l"/>
                <a:tab pos="3416916" algn="l"/>
                <a:tab pos="3732823" algn="l"/>
                <a:tab pos="4048728" algn="l"/>
                <a:tab pos="4364634" algn="l"/>
                <a:tab pos="4680540" algn="l"/>
                <a:tab pos="4996445" algn="l"/>
                <a:tab pos="5312352" algn="l"/>
                <a:tab pos="5628257" algn="l"/>
                <a:tab pos="5944163" algn="l"/>
                <a:tab pos="6260069" algn="l"/>
                <a:tab pos="6575974" algn="l"/>
              </a:tabLst>
            </a:pPr>
            <a:r>
              <a:rPr lang="en-GB" sz="2000" dirty="0" smtClean="0">
                <a:cs typeface="Arial" pitchFamily="34" charset="0"/>
              </a:rPr>
              <a:t>1.	Introduction </a:t>
            </a:r>
            <a:endParaRPr lang="en-GB" sz="2000" dirty="0">
              <a:cs typeface="Arial" pitchFamily="34" charset="0"/>
            </a:endParaRPr>
          </a:p>
          <a:p>
            <a:pPr marL="481759" lvl="1" defTabSz="315906" eaLnBrk="0" hangingPunct="0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100000"/>
              <a:tabLst>
                <a:tab pos="258976" algn="l"/>
                <a:tab pos="573765" algn="l"/>
                <a:tab pos="889671" algn="l"/>
                <a:tab pos="1205576" algn="l"/>
                <a:tab pos="1521482" algn="l"/>
                <a:tab pos="1837388" algn="l"/>
                <a:tab pos="2153294" algn="l"/>
                <a:tab pos="2469200" algn="l"/>
                <a:tab pos="2785106" algn="l"/>
                <a:tab pos="3101011" algn="l"/>
                <a:tab pos="3416916" algn="l"/>
                <a:tab pos="3732823" algn="l"/>
                <a:tab pos="4048728" algn="l"/>
                <a:tab pos="4364634" algn="l"/>
                <a:tab pos="4680540" algn="l"/>
                <a:tab pos="4996445" algn="l"/>
                <a:tab pos="5312352" algn="l"/>
                <a:tab pos="5628257" algn="l"/>
                <a:tab pos="5944163" algn="l"/>
                <a:tab pos="6260069" algn="l"/>
                <a:tab pos="6575974" algn="l"/>
              </a:tabLst>
            </a:pPr>
            <a:r>
              <a:rPr lang="en-GB" sz="2000" dirty="0" smtClean="0">
                <a:cs typeface="Arial" pitchFamily="34" charset="0"/>
              </a:rPr>
              <a:t>2.	Recent PMWE </a:t>
            </a:r>
            <a:r>
              <a:rPr lang="en-GB" sz="2000" dirty="0">
                <a:cs typeface="Arial" pitchFamily="34" charset="0"/>
              </a:rPr>
              <a:t>cases with a high </a:t>
            </a:r>
            <a:r>
              <a:rPr lang="en-GB" sz="2000" dirty="0" smtClean="0">
                <a:cs typeface="Arial" pitchFamily="34" charset="0"/>
              </a:rPr>
              <a:t>travel speed </a:t>
            </a:r>
            <a:endParaRPr lang="en-GB" sz="2000" dirty="0">
              <a:cs typeface="Arial" pitchFamily="34" charset="0"/>
            </a:endParaRPr>
          </a:p>
          <a:p>
            <a:pPr marL="481759" lvl="1" defTabSz="315906" eaLnBrk="0" hangingPunct="0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100000"/>
              <a:tabLst>
                <a:tab pos="258976" algn="l"/>
                <a:tab pos="573765" algn="l"/>
                <a:tab pos="889671" algn="l"/>
                <a:tab pos="1205576" algn="l"/>
                <a:tab pos="1521482" algn="l"/>
                <a:tab pos="1837388" algn="l"/>
                <a:tab pos="2153294" algn="l"/>
                <a:tab pos="2469200" algn="l"/>
                <a:tab pos="2785106" algn="l"/>
                <a:tab pos="3101011" algn="l"/>
                <a:tab pos="3416916" algn="l"/>
                <a:tab pos="3732823" algn="l"/>
                <a:tab pos="4048728" algn="l"/>
                <a:tab pos="4364634" algn="l"/>
                <a:tab pos="4680540" algn="l"/>
                <a:tab pos="4996445" algn="l"/>
                <a:tab pos="5312352" algn="l"/>
                <a:tab pos="5628257" algn="l"/>
                <a:tab pos="5944163" algn="l"/>
                <a:tab pos="6260069" algn="l"/>
                <a:tab pos="6575974" algn="l"/>
              </a:tabLst>
            </a:pPr>
            <a:r>
              <a:rPr lang="en-GB" sz="2000" dirty="0" smtClean="0">
                <a:cs typeface="Arial" pitchFamily="34" charset="0"/>
              </a:rPr>
              <a:t>3.	Mechanisms </a:t>
            </a:r>
            <a:r>
              <a:rPr lang="en-GB" sz="2000" dirty="0">
                <a:cs typeface="Arial" pitchFamily="34" charset="0"/>
              </a:rPr>
              <a:t>of PMWE generation related to </a:t>
            </a:r>
            <a:r>
              <a:rPr lang="en-GB" sz="2000" dirty="0" smtClean="0">
                <a:cs typeface="Arial" pitchFamily="34" charset="0"/>
              </a:rPr>
              <a:t>infrasound</a:t>
            </a:r>
            <a:endParaRPr lang="en-GB" sz="2000" dirty="0">
              <a:cs typeface="Arial" pitchFamily="34" charset="0"/>
            </a:endParaRPr>
          </a:p>
          <a:p>
            <a:pPr marL="481759" lvl="1" defTabSz="315906" eaLnBrk="0" hangingPunct="0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100000"/>
              <a:tabLst>
                <a:tab pos="258976" algn="l"/>
                <a:tab pos="573765" algn="l"/>
                <a:tab pos="889671" algn="l"/>
                <a:tab pos="1205576" algn="l"/>
                <a:tab pos="1521482" algn="l"/>
                <a:tab pos="1837388" algn="l"/>
                <a:tab pos="2153294" algn="l"/>
                <a:tab pos="2469200" algn="l"/>
                <a:tab pos="2785106" algn="l"/>
                <a:tab pos="3101011" algn="l"/>
                <a:tab pos="3416916" algn="l"/>
                <a:tab pos="3732823" algn="l"/>
                <a:tab pos="4048728" algn="l"/>
                <a:tab pos="4364634" algn="l"/>
                <a:tab pos="4680540" algn="l"/>
                <a:tab pos="4996445" algn="l"/>
                <a:tab pos="5312352" algn="l"/>
                <a:tab pos="5628257" algn="l"/>
                <a:tab pos="5944163" algn="l"/>
                <a:tab pos="6260069" algn="l"/>
                <a:tab pos="6575974" algn="l"/>
              </a:tabLst>
            </a:pPr>
            <a:r>
              <a:rPr lang="en-GB" sz="2000" dirty="0">
                <a:cs typeface="Arial" pitchFamily="34" charset="0"/>
              </a:rPr>
              <a:t>4</a:t>
            </a:r>
            <a:r>
              <a:rPr lang="en-GB" sz="2000" dirty="0" smtClean="0">
                <a:cs typeface="Arial" pitchFamily="34" charset="0"/>
              </a:rPr>
              <a:t>.	Characteristics </a:t>
            </a:r>
            <a:r>
              <a:rPr lang="en-GB" sz="2000" dirty="0">
                <a:cs typeface="Arial" pitchFamily="34" charset="0"/>
              </a:rPr>
              <a:t>of microbaroms (</a:t>
            </a:r>
            <a:r>
              <a:rPr lang="en-GB" sz="2000" dirty="0" smtClean="0">
                <a:cs typeface="Arial" pitchFamily="34" charset="0"/>
              </a:rPr>
              <a:t>0.1 </a:t>
            </a:r>
            <a:r>
              <a:rPr lang="en-GB" sz="2000" dirty="0">
                <a:cs typeface="Arial" pitchFamily="34" charset="0"/>
              </a:rPr>
              <a:t>– </a:t>
            </a:r>
            <a:r>
              <a:rPr lang="en-GB" sz="2000" dirty="0" smtClean="0">
                <a:cs typeface="Arial" pitchFamily="34" charset="0"/>
              </a:rPr>
              <a:t>0.3 </a:t>
            </a:r>
            <a:r>
              <a:rPr lang="en-GB" sz="2000" dirty="0">
                <a:cs typeface="Arial" pitchFamily="34" charset="0"/>
              </a:rPr>
              <a:t>Hz) observed at </a:t>
            </a:r>
            <a:r>
              <a:rPr lang="en-GB" sz="2000" dirty="0" smtClean="0">
                <a:cs typeface="Arial" pitchFamily="34" charset="0"/>
              </a:rPr>
              <a:t>I37NO 		and </a:t>
            </a:r>
            <a:r>
              <a:rPr lang="en-GB" sz="2000" dirty="0">
                <a:cs typeface="Arial" pitchFamily="34" charset="0"/>
              </a:rPr>
              <a:t>with Kiruna </a:t>
            </a:r>
            <a:r>
              <a:rPr lang="en-GB" sz="2000" dirty="0" err="1">
                <a:cs typeface="Arial" pitchFamily="34" charset="0"/>
              </a:rPr>
              <a:t>microbarometers</a:t>
            </a:r>
            <a:r>
              <a:rPr lang="en-GB" sz="2000" dirty="0">
                <a:cs typeface="Arial" pitchFamily="34" charset="0"/>
              </a:rPr>
              <a:t> </a:t>
            </a:r>
            <a:r>
              <a:rPr lang="en-GB" sz="2000" dirty="0" smtClean="0">
                <a:cs typeface="Arial" pitchFamily="34" charset="0"/>
              </a:rPr>
              <a:t>for </a:t>
            </a:r>
            <a:r>
              <a:rPr lang="en-GB" sz="2000" dirty="0">
                <a:cs typeface="Arial" pitchFamily="34" charset="0"/>
              </a:rPr>
              <a:t>the selected periods:</a:t>
            </a:r>
          </a:p>
          <a:p>
            <a:pPr marL="1281859" lvl="2" indent="-342900" defTabSz="315906" eaLnBrk="0" hangingPunct="0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100000"/>
              <a:buFontTx/>
              <a:buChar char="-"/>
              <a:tabLst>
                <a:tab pos="258976" algn="l"/>
                <a:tab pos="573765" algn="l"/>
                <a:tab pos="889671" algn="l"/>
                <a:tab pos="1205576" algn="l"/>
                <a:tab pos="1521482" algn="l"/>
                <a:tab pos="1837388" algn="l"/>
                <a:tab pos="2153294" algn="l"/>
                <a:tab pos="2469200" algn="l"/>
                <a:tab pos="2785106" algn="l"/>
                <a:tab pos="3101011" algn="l"/>
                <a:tab pos="3416916" algn="l"/>
                <a:tab pos="3732823" algn="l"/>
                <a:tab pos="4048728" algn="l"/>
                <a:tab pos="4364634" algn="l"/>
                <a:tab pos="4680540" algn="l"/>
                <a:tab pos="4996445" algn="l"/>
                <a:tab pos="5312352" algn="l"/>
                <a:tab pos="5628257" algn="l"/>
                <a:tab pos="5944163" algn="l"/>
                <a:tab pos="6260069" algn="l"/>
                <a:tab pos="6575974" algn="l"/>
              </a:tabLst>
            </a:pPr>
            <a:r>
              <a:rPr lang="en-GB" sz="2000" dirty="0" smtClean="0">
                <a:cs typeface="Arial" pitchFamily="34" charset="0"/>
              </a:rPr>
              <a:t>amplitude</a:t>
            </a:r>
            <a:endParaRPr lang="en-GB" sz="2000" dirty="0">
              <a:cs typeface="Arial" pitchFamily="34" charset="0"/>
            </a:endParaRPr>
          </a:p>
          <a:p>
            <a:pPr marL="1281859" lvl="2" indent="-342900" defTabSz="315906" eaLnBrk="0" hangingPunct="0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100000"/>
              <a:buFontTx/>
              <a:buChar char="-"/>
              <a:tabLst>
                <a:tab pos="258976" algn="l"/>
                <a:tab pos="573765" algn="l"/>
                <a:tab pos="889671" algn="l"/>
                <a:tab pos="1205576" algn="l"/>
                <a:tab pos="1521482" algn="l"/>
                <a:tab pos="1837388" algn="l"/>
                <a:tab pos="2153294" algn="l"/>
                <a:tab pos="2469200" algn="l"/>
                <a:tab pos="2785106" algn="l"/>
                <a:tab pos="3101011" algn="l"/>
                <a:tab pos="3416916" algn="l"/>
                <a:tab pos="3732823" algn="l"/>
                <a:tab pos="4048728" algn="l"/>
                <a:tab pos="4364634" algn="l"/>
                <a:tab pos="4680540" algn="l"/>
                <a:tab pos="4996445" algn="l"/>
                <a:tab pos="5312352" algn="l"/>
                <a:tab pos="5628257" algn="l"/>
                <a:tab pos="5944163" algn="l"/>
                <a:tab pos="6260069" algn="l"/>
                <a:tab pos="6575974" algn="l"/>
              </a:tabLst>
            </a:pPr>
            <a:r>
              <a:rPr lang="en-GB" sz="2000" dirty="0">
                <a:cs typeface="Arial" pitchFamily="34" charset="0"/>
              </a:rPr>
              <a:t>t</a:t>
            </a:r>
            <a:r>
              <a:rPr lang="en-GB" sz="2000" dirty="0" smtClean="0">
                <a:cs typeface="Arial" pitchFamily="34" charset="0"/>
              </a:rPr>
              <a:t>race velocity</a:t>
            </a:r>
          </a:p>
          <a:p>
            <a:pPr marL="1281859" lvl="2" indent="-342900" defTabSz="315906" eaLnBrk="0" hangingPunct="0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100000"/>
              <a:buFontTx/>
              <a:buChar char="-"/>
              <a:tabLst>
                <a:tab pos="258976" algn="l"/>
                <a:tab pos="573765" algn="l"/>
                <a:tab pos="889671" algn="l"/>
                <a:tab pos="1205576" algn="l"/>
                <a:tab pos="1521482" algn="l"/>
                <a:tab pos="1837388" algn="l"/>
                <a:tab pos="2153294" algn="l"/>
                <a:tab pos="2469200" algn="l"/>
                <a:tab pos="2785106" algn="l"/>
                <a:tab pos="3101011" algn="l"/>
                <a:tab pos="3416916" algn="l"/>
                <a:tab pos="3732823" algn="l"/>
                <a:tab pos="4048728" algn="l"/>
                <a:tab pos="4364634" algn="l"/>
                <a:tab pos="4680540" algn="l"/>
                <a:tab pos="4996445" algn="l"/>
                <a:tab pos="5312352" algn="l"/>
                <a:tab pos="5628257" algn="l"/>
                <a:tab pos="5944163" algn="l"/>
                <a:tab pos="6260069" algn="l"/>
                <a:tab pos="6575974" algn="l"/>
              </a:tabLst>
            </a:pPr>
            <a:r>
              <a:rPr lang="en-GB" sz="2000" dirty="0" smtClean="0">
                <a:cs typeface="Arial" pitchFamily="34" charset="0"/>
              </a:rPr>
              <a:t>back </a:t>
            </a:r>
            <a:r>
              <a:rPr lang="en-GB" sz="2000" dirty="0">
                <a:cs typeface="Arial" pitchFamily="34" charset="0"/>
              </a:rPr>
              <a:t>azimuth </a:t>
            </a:r>
            <a:endParaRPr lang="en-GB" sz="2000" dirty="0" smtClean="0">
              <a:cs typeface="Arial" pitchFamily="34" charset="0"/>
            </a:endParaRPr>
          </a:p>
          <a:p>
            <a:pPr marL="481759" lvl="1" defTabSz="315906" eaLnBrk="0" hangingPunct="0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100000"/>
              <a:tabLst>
                <a:tab pos="258976" algn="l"/>
                <a:tab pos="573765" algn="l"/>
                <a:tab pos="889671" algn="l"/>
                <a:tab pos="1205576" algn="l"/>
                <a:tab pos="1521482" algn="l"/>
                <a:tab pos="1837388" algn="l"/>
                <a:tab pos="2153294" algn="l"/>
                <a:tab pos="2469200" algn="l"/>
                <a:tab pos="2785106" algn="l"/>
                <a:tab pos="3101011" algn="l"/>
                <a:tab pos="3416916" algn="l"/>
                <a:tab pos="3732823" algn="l"/>
                <a:tab pos="4048728" algn="l"/>
                <a:tab pos="4364634" algn="l"/>
                <a:tab pos="4680540" algn="l"/>
                <a:tab pos="4996445" algn="l"/>
                <a:tab pos="5312352" algn="l"/>
                <a:tab pos="5628257" algn="l"/>
                <a:tab pos="5944163" algn="l"/>
                <a:tab pos="6260069" algn="l"/>
                <a:tab pos="6575974" algn="l"/>
              </a:tabLst>
            </a:pPr>
            <a:r>
              <a:rPr lang="en-GB" sz="2000" dirty="0" smtClean="0">
                <a:cs typeface="Arial" pitchFamily="34" charset="0"/>
              </a:rPr>
              <a:t>5. 	Atmospheric and geophysical conditions in </a:t>
            </a:r>
            <a:r>
              <a:rPr lang="en-GB" sz="2000" dirty="0">
                <a:cs typeface="Arial" pitchFamily="34" charset="0"/>
              </a:rPr>
              <a:t>the mesosphere for the </a:t>
            </a:r>
            <a:r>
              <a:rPr lang="en-GB" sz="2000" dirty="0" smtClean="0">
                <a:cs typeface="Arial" pitchFamily="34" charset="0"/>
              </a:rPr>
              <a:t>		PMWE </a:t>
            </a:r>
            <a:r>
              <a:rPr lang="en-GB" sz="2000" dirty="0">
                <a:cs typeface="Arial" pitchFamily="34" charset="0"/>
              </a:rPr>
              <a:t>events </a:t>
            </a:r>
            <a:endParaRPr lang="en-GB" sz="2000" dirty="0" smtClean="0">
              <a:cs typeface="Arial" pitchFamily="34" charset="0"/>
            </a:endParaRPr>
          </a:p>
          <a:p>
            <a:pPr marL="481759" lvl="1" defTabSz="315906" eaLnBrk="0" hangingPunct="0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100000"/>
              <a:tabLst>
                <a:tab pos="258976" algn="l"/>
                <a:tab pos="573765" algn="l"/>
                <a:tab pos="889671" algn="l"/>
                <a:tab pos="1205576" algn="l"/>
                <a:tab pos="1521482" algn="l"/>
                <a:tab pos="1837388" algn="l"/>
                <a:tab pos="2153294" algn="l"/>
                <a:tab pos="2469200" algn="l"/>
                <a:tab pos="2785106" algn="l"/>
                <a:tab pos="3101011" algn="l"/>
                <a:tab pos="3416916" algn="l"/>
                <a:tab pos="3732823" algn="l"/>
                <a:tab pos="4048728" algn="l"/>
                <a:tab pos="4364634" algn="l"/>
                <a:tab pos="4680540" algn="l"/>
                <a:tab pos="4996445" algn="l"/>
                <a:tab pos="5312352" algn="l"/>
                <a:tab pos="5628257" algn="l"/>
                <a:tab pos="5944163" algn="l"/>
                <a:tab pos="6260069" algn="l"/>
                <a:tab pos="6575974" algn="l"/>
              </a:tabLst>
            </a:pPr>
            <a:r>
              <a:rPr lang="en-GB" sz="2000" dirty="0" smtClean="0">
                <a:cs typeface="Arial" pitchFamily="34" charset="0"/>
              </a:rPr>
              <a:t>6.	Conclusions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B8178A-7401-B145-A17F-EA763C500102}"/>
              </a:ext>
            </a:extLst>
          </p:cNvPr>
          <p:cNvSpPr txBox="1"/>
          <p:nvPr/>
        </p:nvSpPr>
        <p:spPr>
          <a:xfrm>
            <a:off x="1645920" y="361406"/>
            <a:ext cx="1244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Outline</a:t>
            </a:r>
            <a:endParaRPr lang="en-GB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51099"/>
            <a:ext cx="106144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Authors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All rights reserved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8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45FBB0-0559-7344-92EC-DAC4FBEE7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455" y="-348343"/>
            <a:ext cx="8671034" cy="141949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Aft>
                <a:spcPct val="0"/>
              </a:spcAft>
            </a:pPr>
            <a:endParaRPr lang="en-GB" altLang="sv-SE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just" fontAlgn="base">
              <a:spcAft>
                <a:spcPct val="0"/>
              </a:spcAft>
            </a:pPr>
            <a:endParaRPr lang="en-GB" altLang="sv-SE" sz="18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7EBD3B-92A0-B84A-B42C-90D44A30C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018"/>
          <a:stretch/>
        </p:blipFill>
        <p:spPr>
          <a:xfrm>
            <a:off x="1224455" y="2455333"/>
            <a:ext cx="7128000" cy="2590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B8178A-7401-B145-A17F-EA763C500102}"/>
              </a:ext>
            </a:extLst>
          </p:cNvPr>
          <p:cNvSpPr txBox="1"/>
          <p:nvPr/>
        </p:nvSpPr>
        <p:spPr>
          <a:xfrm>
            <a:off x="1645920" y="361406"/>
            <a:ext cx="6544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Polar Mesosphere Summer / Winter Echoes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02838E-CE9A-5D40-98B1-3169DF0AEA9D}"/>
              </a:ext>
            </a:extLst>
          </p:cNvPr>
          <p:cNvSpPr txBox="1"/>
          <p:nvPr/>
        </p:nvSpPr>
        <p:spPr>
          <a:xfrm>
            <a:off x="1243713" y="5658387"/>
            <a:ext cx="750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70C0"/>
                </a:solidFill>
                <a:latin typeface="Calibri" panose="020F0502020204030204"/>
                <a:ea typeface="+mn-ea"/>
              </a:rPr>
              <a:t>Atmospheric radar MARA at Troll, Antarctica, 2012-2013 (Kirkwood et al, 2015)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1D7F4E-00F1-3D40-9E07-8C00F5CC8694}"/>
              </a:ext>
            </a:extLst>
          </p:cNvPr>
          <p:cNvSpPr txBox="1"/>
          <p:nvPr/>
        </p:nvSpPr>
        <p:spPr>
          <a:xfrm>
            <a:off x="1339387" y="1078943"/>
            <a:ext cx="829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PMSE/PMWE are strong signals </a:t>
            </a:r>
            <a:r>
              <a:rPr lang="en-GB" sz="2000" dirty="0" smtClean="0"/>
              <a:t>observed by VHF/UHF radars from the mesospheric heights at polar latitudes during summer/non-summer seasons.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28518" y="2238963"/>
            <a:ext cx="1056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PMSE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8148" y="2238963"/>
            <a:ext cx="1056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PMSE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6963" y="2796806"/>
            <a:ext cx="114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PMWE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51099"/>
            <a:ext cx="106144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Authors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All rights reserved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4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097EDE-881D-B54D-A7C7-EFB3DFA42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30" y="2312457"/>
            <a:ext cx="6624000" cy="39254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F70CCF-55C3-5F4B-A330-97D05AAECDFF}"/>
              </a:ext>
            </a:extLst>
          </p:cNvPr>
          <p:cNvSpPr txBox="1"/>
          <p:nvPr/>
        </p:nvSpPr>
        <p:spPr>
          <a:xfrm>
            <a:off x="3395208" y="6136476"/>
            <a:ext cx="25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Kirkwood et al. 2006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43945CB-DCB8-2E42-8B46-A1077541930C}"/>
              </a:ext>
            </a:extLst>
          </p:cNvPr>
          <p:cNvSpPr/>
          <p:nvPr/>
        </p:nvSpPr>
        <p:spPr>
          <a:xfrm>
            <a:off x="1388278" y="104677"/>
            <a:ext cx="80874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u="sng" dirty="0"/>
              <a:t>Polar Mesosphere Winter Echoes with high horizontal travel </a:t>
            </a:r>
            <a:r>
              <a:rPr lang="en-GB" b="1" u="sng" dirty="0" smtClean="0"/>
              <a:t>velocity</a:t>
            </a:r>
          </a:p>
          <a:p>
            <a:pPr algn="just"/>
            <a:endParaRPr lang="en-GB" b="1" dirty="0" smtClean="0"/>
          </a:p>
          <a:p>
            <a:pPr algn="just"/>
            <a:r>
              <a:rPr lang="en-GB" sz="1800" dirty="0" smtClean="0"/>
              <a:t>Some strong PMWE have high horizontal travel speed. Below there are PMWE as observed on 11 November 2004 with </a:t>
            </a:r>
            <a:r>
              <a:rPr lang="en-GB" sz="1800" dirty="0"/>
              <a:t>the ESRAD atmospheric radar in </a:t>
            </a:r>
            <a:r>
              <a:rPr lang="en-GB" sz="1800" dirty="0" err="1" smtClean="0"/>
              <a:t>Kiruna</a:t>
            </a:r>
            <a:r>
              <a:rPr lang="en-GB" sz="1800" dirty="0" smtClean="0"/>
              <a:t>, Swedish </a:t>
            </a:r>
            <a:r>
              <a:rPr lang="en-GB" sz="1800" dirty="0"/>
              <a:t>Arctic. The </a:t>
            </a:r>
            <a:r>
              <a:rPr lang="en-GB" sz="1800" dirty="0" err="1"/>
              <a:t>zonal</a:t>
            </a:r>
            <a:r>
              <a:rPr lang="en-GB" sz="1800" dirty="0"/>
              <a:t> velocity is &gt; 300 m/s.</a:t>
            </a:r>
          </a:p>
          <a:p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51099"/>
            <a:ext cx="106144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Authors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All rights reserved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2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45FBB0-0559-7344-92EC-DAC4FBEE7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455" y="-348343"/>
            <a:ext cx="8671034" cy="141949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Aft>
                <a:spcPct val="0"/>
              </a:spcAft>
            </a:pPr>
            <a:endParaRPr lang="en-GB" altLang="sv-SE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just" fontAlgn="base">
              <a:spcAft>
                <a:spcPct val="0"/>
              </a:spcAft>
            </a:pPr>
            <a:endParaRPr lang="en-GB" altLang="sv-SE" sz="18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07830" y="195823"/>
            <a:ext cx="8798170" cy="4909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300" b="1" u="sng" cap="none" dirty="0" smtClean="0">
                <a:solidFill>
                  <a:srgbClr val="0070C0"/>
                </a:solidFill>
                <a:cs typeface="Arial" pitchFamily="34" charset="0"/>
              </a:rPr>
              <a:t>Physical mechanisms </a:t>
            </a:r>
            <a:r>
              <a:rPr lang="en-GB" sz="2300" b="1" u="sng" cap="none" dirty="0" smtClean="0">
                <a:solidFill>
                  <a:srgbClr val="0070C0"/>
                </a:solidFill>
                <a:cs typeface="Arial" pitchFamily="34" charset="0"/>
              </a:rPr>
              <a:t>of generation of PMWE with high horizontal travel velocity</a:t>
            </a:r>
            <a:endParaRPr lang="en-US" sz="2300" b="1" u="sng" cap="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7EE08E1-C48F-D042-A266-ABFA48A646C6}"/>
              </a:ext>
            </a:extLst>
          </p:cNvPr>
          <p:cNvSpPr/>
          <p:nvPr/>
        </p:nvSpPr>
        <p:spPr>
          <a:xfrm>
            <a:off x="385704" y="638639"/>
            <a:ext cx="9375969" cy="1026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6176" lvl="1" algn="just" defTabSz="315906" eaLnBrk="0" hangingPunct="0">
              <a:spcBef>
                <a:spcPts val="563"/>
              </a:spcBef>
              <a:buClr>
                <a:srgbClr val="000000"/>
              </a:buClr>
              <a:buSzPct val="100000"/>
              <a:tabLst>
                <a:tab pos="258976" algn="l"/>
                <a:tab pos="573765" algn="l"/>
                <a:tab pos="889671" algn="l"/>
                <a:tab pos="1205576" algn="l"/>
                <a:tab pos="1521482" algn="l"/>
                <a:tab pos="1837388" algn="l"/>
                <a:tab pos="2153294" algn="l"/>
                <a:tab pos="2469200" algn="l"/>
                <a:tab pos="2785106" algn="l"/>
                <a:tab pos="3101011" algn="l"/>
                <a:tab pos="3416916" algn="l"/>
                <a:tab pos="3732823" algn="l"/>
                <a:tab pos="4048728" algn="l"/>
                <a:tab pos="4364634" algn="l"/>
                <a:tab pos="4680540" algn="l"/>
                <a:tab pos="4996445" algn="l"/>
                <a:tab pos="5312352" algn="l"/>
                <a:tab pos="5628257" algn="l"/>
                <a:tab pos="5944163" algn="l"/>
                <a:tab pos="6260069" algn="l"/>
                <a:tab pos="6575974" algn="l"/>
              </a:tabLst>
            </a:pPr>
            <a:r>
              <a:rPr lang="sv-SE" sz="1800" b="1" dirty="0">
                <a:solidFill>
                  <a:srgbClr val="3B66AD"/>
                </a:solidFill>
                <a:cs typeface="Arial" pitchFamily="34" charset="0"/>
              </a:rPr>
              <a:t>Scatterers moving at speeds of hundreds of m/s cannot be attributed to atmospheric turbulence or </a:t>
            </a:r>
            <a:r>
              <a:rPr lang="sv-SE" sz="1800" b="1" dirty="0" err="1">
                <a:solidFill>
                  <a:srgbClr val="3B66AD"/>
                </a:solidFill>
                <a:cs typeface="Arial" pitchFamily="34" charset="0"/>
              </a:rPr>
              <a:t>microparticles</a:t>
            </a:r>
            <a:r>
              <a:rPr lang="sv-SE" sz="1800" b="1" dirty="0">
                <a:solidFill>
                  <a:srgbClr val="3B66AD"/>
                </a:solidFill>
                <a:cs typeface="Arial" pitchFamily="34" charset="0"/>
              </a:rPr>
              <a:t> </a:t>
            </a:r>
            <a:r>
              <a:rPr lang="sv-SE" sz="1800" b="1" dirty="0" err="1">
                <a:solidFill>
                  <a:srgbClr val="3B66AD"/>
                </a:solidFill>
                <a:cs typeface="Arial" pitchFamily="34" charset="0"/>
              </a:rPr>
              <a:t>moving</a:t>
            </a:r>
            <a:r>
              <a:rPr lang="sv-SE" sz="1800" b="1" dirty="0">
                <a:solidFill>
                  <a:srgbClr val="3B66AD"/>
                </a:solidFill>
                <a:cs typeface="Arial" pitchFamily="34" charset="0"/>
              </a:rPr>
              <a:t> </a:t>
            </a:r>
            <a:r>
              <a:rPr lang="sv-SE" sz="1800" b="1" dirty="0" err="1">
                <a:solidFill>
                  <a:srgbClr val="3B66AD"/>
                </a:solidFill>
                <a:cs typeface="Arial" pitchFamily="34" charset="0"/>
              </a:rPr>
              <a:t>with</a:t>
            </a:r>
            <a:r>
              <a:rPr lang="sv-SE" sz="1800" b="1" dirty="0">
                <a:solidFill>
                  <a:srgbClr val="3B66AD"/>
                </a:solidFill>
                <a:cs typeface="Arial" pitchFamily="34" charset="0"/>
              </a:rPr>
              <a:t> </a:t>
            </a:r>
            <a:r>
              <a:rPr lang="sv-SE" sz="1800" b="1" dirty="0" err="1" smtClean="0">
                <a:solidFill>
                  <a:srgbClr val="3B66AD"/>
                </a:solidFill>
                <a:cs typeface="Arial" pitchFamily="34" charset="0"/>
              </a:rPr>
              <a:t>wind</a:t>
            </a:r>
            <a:r>
              <a:rPr lang="sv-SE" sz="1800" b="1" dirty="0" smtClean="0">
                <a:solidFill>
                  <a:srgbClr val="3B66AD"/>
                </a:solidFill>
                <a:cs typeface="Arial" pitchFamily="34" charset="0"/>
              </a:rPr>
              <a:t>.</a:t>
            </a:r>
          </a:p>
          <a:p>
            <a:pPr marL="716176" lvl="1" algn="just" defTabSz="315906" eaLnBrk="0" hangingPunct="0">
              <a:spcBef>
                <a:spcPts val="563"/>
              </a:spcBef>
              <a:buClr>
                <a:srgbClr val="000000"/>
              </a:buClr>
              <a:buSzPct val="100000"/>
              <a:tabLst>
                <a:tab pos="258976" algn="l"/>
                <a:tab pos="573765" algn="l"/>
                <a:tab pos="889671" algn="l"/>
                <a:tab pos="1205576" algn="l"/>
                <a:tab pos="1521482" algn="l"/>
                <a:tab pos="1837388" algn="l"/>
                <a:tab pos="2153294" algn="l"/>
                <a:tab pos="2469200" algn="l"/>
                <a:tab pos="2785106" algn="l"/>
                <a:tab pos="3101011" algn="l"/>
                <a:tab pos="3416916" algn="l"/>
                <a:tab pos="3732823" algn="l"/>
                <a:tab pos="4048728" algn="l"/>
                <a:tab pos="4364634" algn="l"/>
                <a:tab pos="4680540" algn="l"/>
                <a:tab pos="4996445" algn="l"/>
                <a:tab pos="5312352" algn="l"/>
                <a:tab pos="5628257" algn="l"/>
                <a:tab pos="5944163" algn="l"/>
                <a:tab pos="6260069" algn="l"/>
                <a:tab pos="6575974" algn="l"/>
              </a:tabLst>
            </a:pPr>
            <a:endParaRPr lang="en-GB" sz="2000" dirty="0">
              <a:solidFill>
                <a:srgbClr val="3B66AD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7185" y="1241079"/>
            <a:ext cx="8617186" cy="5616921"/>
            <a:chOff x="997185" y="1241079"/>
            <a:chExt cx="8617186" cy="5616921"/>
          </a:xfrm>
        </p:grpSpPr>
        <p:sp>
          <p:nvSpPr>
            <p:cNvPr id="2" name="Rectangle 1"/>
            <p:cNvSpPr/>
            <p:nvPr/>
          </p:nvSpPr>
          <p:spPr>
            <a:xfrm>
              <a:off x="997185" y="1241079"/>
              <a:ext cx="4470869" cy="5616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4320" lvl="1" algn="ctr" defTabSz="315906" eaLnBrk="0" hangingPunct="0">
                <a:spcBef>
                  <a:spcPts val="0"/>
                </a:spcBef>
                <a:buClr>
                  <a:srgbClr val="000000"/>
                </a:buClr>
                <a:buSzPct val="100000"/>
                <a:tabLst>
                  <a:tab pos="258976" algn="l"/>
                  <a:tab pos="573765" algn="l"/>
                  <a:tab pos="889671" algn="l"/>
                  <a:tab pos="1205576" algn="l"/>
                  <a:tab pos="1521482" algn="l"/>
                  <a:tab pos="1837388" algn="l"/>
                  <a:tab pos="2153294" algn="l"/>
                  <a:tab pos="2469200" algn="l"/>
                  <a:tab pos="2785106" algn="l"/>
                  <a:tab pos="3101011" algn="l"/>
                  <a:tab pos="3416916" algn="l"/>
                  <a:tab pos="3732823" algn="l"/>
                  <a:tab pos="4048728" algn="l"/>
                  <a:tab pos="4364634" algn="l"/>
                  <a:tab pos="4680540" algn="l"/>
                  <a:tab pos="4996445" algn="l"/>
                  <a:tab pos="5312352" algn="l"/>
                  <a:tab pos="5628257" algn="l"/>
                  <a:tab pos="5944163" algn="l"/>
                  <a:tab pos="6260069" algn="l"/>
                  <a:tab pos="6575974" algn="l"/>
                </a:tabLst>
              </a:pPr>
              <a:r>
                <a:rPr lang="en-GB" sz="1800" b="1" dirty="0">
                  <a:solidFill>
                    <a:srgbClr val="0070C0"/>
                  </a:solidFill>
                  <a:cs typeface="Arial" pitchFamily="34" charset="0"/>
                </a:rPr>
                <a:t>Hypothetical EM scattering mechanisms related to infrasound:</a:t>
              </a:r>
            </a:p>
            <a:p>
              <a:pPr marL="274320" lvl="1" algn="just" defTabSz="315906" eaLnBrk="0" hangingPunct="0">
                <a:spcBef>
                  <a:spcPts val="0"/>
                </a:spcBef>
                <a:buClr>
                  <a:srgbClr val="000000"/>
                </a:buClr>
                <a:buSzPct val="100000"/>
                <a:tabLst>
                  <a:tab pos="258976" algn="l"/>
                  <a:tab pos="573765" algn="l"/>
                  <a:tab pos="889671" algn="l"/>
                  <a:tab pos="1205576" algn="l"/>
                  <a:tab pos="1521482" algn="l"/>
                  <a:tab pos="1837388" algn="l"/>
                  <a:tab pos="2153294" algn="l"/>
                  <a:tab pos="2469200" algn="l"/>
                  <a:tab pos="2785106" algn="l"/>
                  <a:tab pos="3101011" algn="l"/>
                  <a:tab pos="3416916" algn="l"/>
                  <a:tab pos="3732823" algn="l"/>
                  <a:tab pos="4048728" algn="l"/>
                  <a:tab pos="4364634" algn="l"/>
                  <a:tab pos="4680540" algn="l"/>
                  <a:tab pos="4996445" algn="l"/>
                  <a:tab pos="5312352" algn="l"/>
                  <a:tab pos="5628257" algn="l"/>
                  <a:tab pos="5944163" algn="l"/>
                  <a:tab pos="6260069" algn="l"/>
                  <a:tab pos="6575974" algn="l"/>
                </a:tabLst>
              </a:pPr>
              <a:r>
                <a:rPr lang="en-GB" sz="1700" b="1" dirty="0" smtClean="0">
                  <a:solidFill>
                    <a:srgbClr val="0070C0"/>
                  </a:solidFill>
                  <a:cs typeface="Arial" pitchFamily="34" charset="0"/>
                </a:rPr>
                <a:t>-------------------------------------------------------</a:t>
              </a:r>
              <a:endParaRPr lang="en-GB" sz="1700" b="1" dirty="0">
                <a:solidFill>
                  <a:srgbClr val="0070C0"/>
                </a:solidFill>
                <a:cs typeface="Arial" pitchFamily="34" charset="0"/>
              </a:endParaRPr>
            </a:p>
            <a:p>
              <a:pPr marL="274320" lvl="1" algn="just" defTabSz="315906" eaLnBrk="0" hangingPunct="0">
                <a:spcBef>
                  <a:spcPts val="0"/>
                </a:spcBef>
                <a:buClr>
                  <a:srgbClr val="000000"/>
                </a:buClr>
                <a:buSzPct val="100000"/>
                <a:tabLst>
                  <a:tab pos="258976" algn="l"/>
                  <a:tab pos="573765" algn="l"/>
                  <a:tab pos="889671" algn="l"/>
                  <a:tab pos="1205576" algn="l"/>
                  <a:tab pos="1521482" algn="l"/>
                  <a:tab pos="1837388" algn="l"/>
                  <a:tab pos="2153294" algn="l"/>
                  <a:tab pos="2469200" algn="l"/>
                  <a:tab pos="2785106" algn="l"/>
                  <a:tab pos="3101011" algn="l"/>
                  <a:tab pos="3416916" algn="l"/>
                  <a:tab pos="3732823" algn="l"/>
                  <a:tab pos="4048728" algn="l"/>
                  <a:tab pos="4364634" algn="l"/>
                  <a:tab pos="4680540" algn="l"/>
                  <a:tab pos="4996445" algn="l"/>
                  <a:tab pos="5312352" algn="l"/>
                  <a:tab pos="5628257" algn="l"/>
                  <a:tab pos="5944163" algn="l"/>
                  <a:tab pos="6260069" algn="l"/>
                  <a:tab pos="6575974" algn="l"/>
                </a:tabLst>
              </a:pPr>
              <a:r>
                <a:rPr lang="en-GB" sz="1700" b="1" dirty="0" smtClean="0">
                  <a:solidFill>
                    <a:srgbClr val="0070C0"/>
                  </a:solidFill>
                  <a:cs typeface="Arial" pitchFamily="34" charset="0"/>
                </a:rPr>
                <a:t>1</a:t>
              </a:r>
              <a:r>
                <a:rPr lang="en-GB" sz="1700" b="1" dirty="0">
                  <a:solidFill>
                    <a:srgbClr val="0070C0"/>
                  </a:solidFill>
                  <a:cs typeface="Arial" pitchFamily="34" charset="0"/>
                </a:rPr>
                <a:t>. Bragg scattering by viscous and thermal </a:t>
              </a:r>
              <a:r>
                <a:rPr lang="en-GB" sz="1700" b="1" dirty="0" smtClean="0">
                  <a:solidFill>
                    <a:srgbClr val="0070C0"/>
                  </a:solidFill>
                  <a:cs typeface="Arial" pitchFamily="34" charset="0"/>
                </a:rPr>
                <a:t>waves </a:t>
              </a:r>
              <a:r>
                <a:rPr lang="en-GB" sz="1700" b="1" dirty="0">
                  <a:solidFill>
                    <a:srgbClr val="0070C0"/>
                  </a:solidFill>
                  <a:cs typeface="Arial" pitchFamily="34" charset="0"/>
                </a:rPr>
                <a:t>generated at infrasound </a:t>
              </a:r>
              <a:r>
                <a:rPr lang="en-GB" sz="1700" b="1" dirty="0" smtClean="0">
                  <a:solidFill>
                    <a:srgbClr val="0070C0"/>
                  </a:solidFill>
                  <a:cs typeface="Arial" pitchFamily="34" charset="0"/>
                </a:rPr>
                <a:t>reflection from </a:t>
              </a:r>
              <a:r>
                <a:rPr lang="en-GB" sz="1700" b="1" dirty="0">
                  <a:solidFill>
                    <a:srgbClr val="0070C0"/>
                  </a:solidFill>
                  <a:cs typeface="Arial" pitchFamily="34" charset="0"/>
                </a:rPr>
                <a:t>temperature or wind velocity jumps </a:t>
              </a:r>
              <a:r>
                <a:rPr lang="en-GB" sz="1700" b="1" dirty="0" smtClean="0">
                  <a:solidFill>
                    <a:srgbClr val="0070C0"/>
                  </a:solidFill>
                  <a:cs typeface="Arial" pitchFamily="34" charset="0"/>
                </a:rPr>
                <a:t>(</a:t>
              </a:r>
              <a:r>
                <a:rPr lang="en-GB" sz="1700" b="1" dirty="0">
                  <a:solidFill>
                    <a:srgbClr val="0070C0"/>
                  </a:solidFill>
                  <a:cs typeface="Arial" pitchFamily="34" charset="0"/>
                </a:rPr>
                <a:t>Hocking et al., 1991). </a:t>
              </a:r>
            </a:p>
            <a:p>
              <a:pPr marL="274320" lvl="1" algn="just" defTabSz="315906" eaLnBrk="0" hangingPunct="0">
                <a:spcBef>
                  <a:spcPts val="0"/>
                </a:spcBef>
                <a:buClr>
                  <a:srgbClr val="000000"/>
                </a:buClr>
                <a:buSzPct val="100000"/>
                <a:tabLst>
                  <a:tab pos="258976" algn="l"/>
                  <a:tab pos="573765" algn="l"/>
                  <a:tab pos="889671" algn="l"/>
                  <a:tab pos="1205576" algn="l"/>
                  <a:tab pos="1521482" algn="l"/>
                  <a:tab pos="1837388" algn="l"/>
                  <a:tab pos="2153294" algn="l"/>
                  <a:tab pos="2469200" algn="l"/>
                  <a:tab pos="2785106" algn="l"/>
                  <a:tab pos="3101011" algn="l"/>
                  <a:tab pos="3416916" algn="l"/>
                  <a:tab pos="3732823" algn="l"/>
                  <a:tab pos="4048728" algn="l"/>
                  <a:tab pos="4364634" algn="l"/>
                  <a:tab pos="4680540" algn="l"/>
                  <a:tab pos="4996445" algn="l"/>
                  <a:tab pos="5312352" algn="l"/>
                  <a:tab pos="5628257" algn="l"/>
                  <a:tab pos="5944163" algn="l"/>
                  <a:tab pos="6260069" algn="l"/>
                  <a:tab pos="6575974" algn="l"/>
                </a:tabLst>
              </a:pPr>
              <a:endParaRPr lang="en-GB" sz="1700" b="1" dirty="0">
                <a:solidFill>
                  <a:srgbClr val="0070C0"/>
                </a:solidFill>
                <a:cs typeface="Arial" pitchFamily="34" charset="0"/>
              </a:endParaRPr>
            </a:p>
            <a:p>
              <a:pPr marL="274320" lvl="1" algn="just" defTabSz="315906" eaLnBrk="0" hangingPunct="0">
                <a:spcBef>
                  <a:spcPts val="0"/>
                </a:spcBef>
                <a:buClr>
                  <a:srgbClr val="000000"/>
                </a:buClr>
                <a:buSzPct val="100000"/>
                <a:tabLst>
                  <a:tab pos="258976" algn="l"/>
                  <a:tab pos="573765" algn="l"/>
                  <a:tab pos="889671" algn="l"/>
                  <a:tab pos="1205576" algn="l"/>
                  <a:tab pos="1521482" algn="l"/>
                  <a:tab pos="1837388" algn="l"/>
                  <a:tab pos="2153294" algn="l"/>
                  <a:tab pos="2469200" algn="l"/>
                  <a:tab pos="2785106" algn="l"/>
                  <a:tab pos="3101011" algn="l"/>
                  <a:tab pos="3416916" algn="l"/>
                  <a:tab pos="3732823" algn="l"/>
                  <a:tab pos="4048728" algn="l"/>
                  <a:tab pos="4364634" algn="l"/>
                  <a:tab pos="4680540" algn="l"/>
                  <a:tab pos="4996445" algn="l"/>
                  <a:tab pos="5312352" algn="l"/>
                  <a:tab pos="5628257" algn="l"/>
                  <a:tab pos="5944163" algn="l"/>
                  <a:tab pos="6260069" algn="l"/>
                  <a:tab pos="6575974" algn="l"/>
                </a:tabLst>
              </a:pPr>
              <a:r>
                <a:rPr lang="en-GB" sz="1700" b="1" dirty="0" smtClean="0">
                  <a:solidFill>
                    <a:srgbClr val="0070C0"/>
                  </a:solidFill>
                  <a:cs typeface="Arial" pitchFamily="34" charset="0"/>
                </a:rPr>
                <a:t>2</a:t>
              </a:r>
              <a:r>
                <a:rPr lang="en-GB" sz="1700" b="1" dirty="0">
                  <a:solidFill>
                    <a:srgbClr val="0070C0"/>
                  </a:solidFill>
                  <a:cs typeface="Arial" pitchFamily="34" charset="0"/>
                </a:rPr>
                <a:t>. Bragg scattering by viscous and thermal </a:t>
              </a:r>
              <a:r>
                <a:rPr lang="en-GB" sz="1700" b="1" dirty="0" smtClean="0">
                  <a:solidFill>
                    <a:srgbClr val="0070C0"/>
                  </a:solidFill>
                  <a:cs typeface="Arial" pitchFamily="34" charset="0"/>
                </a:rPr>
                <a:t>waves </a:t>
              </a:r>
              <a:r>
                <a:rPr lang="en-GB" sz="1700" b="1" dirty="0">
                  <a:solidFill>
                    <a:srgbClr val="0070C0"/>
                  </a:solidFill>
                  <a:cs typeface="Arial" pitchFamily="34" charset="0"/>
                </a:rPr>
                <a:t>generated at </a:t>
              </a:r>
              <a:r>
                <a:rPr lang="en-GB" sz="1700" b="1" dirty="0" err="1" smtClean="0">
                  <a:solidFill>
                    <a:srgbClr val="0070C0"/>
                  </a:solidFill>
                  <a:cs typeface="Arial" pitchFamily="34" charset="0"/>
                </a:rPr>
                <a:t>microbarom</a:t>
              </a:r>
              <a:r>
                <a:rPr lang="en-GB" sz="1700" b="1" dirty="0" smtClean="0">
                  <a:solidFill>
                    <a:srgbClr val="0070C0"/>
                  </a:solidFill>
                  <a:cs typeface="Arial" pitchFamily="34" charset="0"/>
                </a:rPr>
                <a:t> propagation through </a:t>
              </a:r>
              <a:r>
                <a:rPr lang="en-GB" sz="1700" b="1" dirty="0">
                  <a:solidFill>
                    <a:srgbClr val="0070C0"/>
                  </a:solidFill>
                  <a:cs typeface="Arial" pitchFamily="34" charset="0"/>
                </a:rPr>
                <a:t>regions with large </a:t>
              </a:r>
              <a:r>
                <a:rPr lang="en-GB" sz="1700" b="1" dirty="0" smtClean="0">
                  <a:solidFill>
                    <a:srgbClr val="0070C0"/>
                  </a:solidFill>
                  <a:cs typeface="Arial" pitchFamily="34" charset="0"/>
                </a:rPr>
                <a:t>wind </a:t>
              </a:r>
              <a:r>
                <a:rPr lang="en-GB" sz="1700" b="1" dirty="0">
                  <a:solidFill>
                    <a:srgbClr val="0070C0"/>
                  </a:solidFill>
                  <a:cs typeface="Arial" pitchFamily="34" charset="0"/>
                </a:rPr>
                <a:t>shear or temperature gradients. </a:t>
              </a:r>
            </a:p>
            <a:p>
              <a:pPr marL="274320" lvl="1" algn="just" defTabSz="315906" eaLnBrk="0" hangingPunct="0">
                <a:spcBef>
                  <a:spcPts val="0"/>
                </a:spcBef>
                <a:buClr>
                  <a:srgbClr val="000000"/>
                </a:buClr>
                <a:buSzPct val="100000"/>
                <a:tabLst>
                  <a:tab pos="258976" algn="l"/>
                  <a:tab pos="573765" algn="l"/>
                  <a:tab pos="889671" algn="l"/>
                  <a:tab pos="1205576" algn="l"/>
                  <a:tab pos="1521482" algn="l"/>
                  <a:tab pos="1837388" algn="l"/>
                  <a:tab pos="2153294" algn="l"/>
                  <a:tab pos="2469200" algn="l"/>
                  <a:tab pos="2785106" algn="l"/>
                  <a:tab pos="3101011" algn="l"/>
                  <a:tab pos="3416916" algn="l"/>
                  <a:tab pos="3732823" algn="l"/>
                  <a:tab pos="4048728" algn="l"/>
                  <a:tab pos="4364634" algn="l"/>
                  <a:tab pos="4680540" algn="l"/>
                  <a:tab pos="4996445" algn="l"/>
                  <a:tab pos="5312352" algn="l"/>
                  <a:tab pos="5628257" algn="l"/>
                  <a:tab pos="5944163" algn="l"/>
                  <a:tab pos="6260069" algn="l"/>
                  <a:tab pos="6575974" algn="l"/>
                </a:tabLst>
              </a:pPr>
              <a:endParaRPr lang="en-GB" sz="1700" b="1" dirty="0">
                <a:solidFill>
                  <a:srgbClr val="0070C0"/>
                </a:solidFill>
                <a:cs typeface="Arial" pitchFamily="34" charset="0"/>
              </a:endParaRPr>
            </a:p>
            <a:p>
              <a:pPr marL="274320" lvl="1" algn="just" defTabSz="315906" eaLnBrk="0" hangingPunct="0">
                <a:spcBef>
                  <a:spcPts val="0"/>
                </a:spcBef>
                <a:buClr>
                  <a:srgbClr val="000000"/>
                </a:buClr>
                <a:buSzPct val="100000"/>
                <a:tabLst>
                  <a:tab pos="258976" algn="l"/>
                  <a:tab pos="573765" algn="l"/>
                  <a:tab pos="889671" algn="l"/>
                  <a:tab pos="1205576" algn="l"/>
                  <a:tab pos="1521482" algn="l"/>
                  <a:tab pos="1837388" algn="l"/>
                  <a:tab pos="2153294" algn="l"/>
                  <a:tab pos="2469200" algn="l"/>
                  <a:tab pos="2785106" algn="l"/>
                  <a:tab pos="3101011" algn="l"/>
                  <a:tab pos="3416916" algn="l"/>
                  <a:tab pos="3732823" algn="l"/>
                  <a:tab pos="4048728" algn="l"/>
                  <a:tab pos="4364634" algn="l"/>
                  <a:tab pos="4680540" algn="l"/>
                  <a:tab pos="4996445" algn="l"/>
                  <a:tab pos="5312352" algn="l"/>
                  <a:tab pos="5628257" algn="l"/>
                  <a:tab pos="5944163" algn="l"/>
                  <a:tab pos="6260069" algn="l"/>
                  <a:tab pos="6575974" algn="l"/>
                </a:tabLst>
              </a:pPr>
              <a:endParaRPr lang="en-GB" sz="1700" b="1" dirty="0" smtClean="0">
                <a:solidFill>
                  <a:srgbClr val="0070C0"/>
                </a:solidFill>
                <a:cs typeface="Arial" pitchFamily="34" charset="0"/>
              </a:endParaRPr>
            </a:p>
            <a:p>
              <a:pPr marL="274320" lvl="1" algn="just" defTabSz="315906" eaLnBrk="0" hangingPunct="0">
                <a:spcBef>
                  <a:spcPts val="0"/>
                </a:spcBef>
                <a:buClr>
                  <a:srgbClr val="000000"/>
                </a:buClr>
                <a:buSzPct val="100000"/>
                <a:tabLst>
                  <a:tab pos="258976" algn="l"/>
                  <a:tab pos="573765" algn="l"/>
                  <a:tab pos="889671" algn="l"/>
                  <a:tab pos="1205576" algn="l"/>
                  <a:tab pos="1521482" algn="l"/>
                  <a:tab pos="1837388" algn="l"/>
                  <a:tab pos="2153294" algn="l"/>
                  <a:tab pos="2469200" algn="l"/>
                  <a:tab pos="2785106" algn="l"/>
                  <a:tab pos="3101011" algn="l"/>
                  <a:tab pos="3416916" algn="l"/>
                  <a:tab pos="3732823" algn="l"/>
                  <a:tab pos="4048728" algn="l"/>
                  <a:tab pos="4364634" algn="l"/>
                  <a:tab pos="4680540" algn="l"/>
                  <a:tab pos="4996445" algn="l"/>
                  <a:tab pos="5312352" algn="l"/>
                  <a:tab pos="5628257" algn="l"/>
                  <a:tab pos="5944163" algn="l"/>
                  <a:tab pos="6260069" algn="l"/>
                  <a:tab pos="6575974" algn="l"/>
                </a:tabLst>
              </a:pPr>
              <a:endParaRPr lang="en-GB" sz="1700" b="1" dirty="0" smtClean="0">
                <a:solidFill>
                  <a:srgbClr val="0070C0"/>
                </a:solidFill>
                <a:cs typeface="Arial" pitchFamily="34" charset="0"/>
              </a:endParaRPr>
            </a:p>
            <a:p>
              <a:pPr marL="274320" lvl="1" algn="just" defTabSz="315906" eaLnBrk="0" hangingPunct="0">
                <a:spcBef>
                  <a:spcPts val="0"/>
                </a:spcBef>
                <a:buClr>
                  <a:srgbClr val="000000"/>
                </a:buClr>
                <a:buSzPct val="100000"/>
                <a:tabLst>
                  <a:tab pos="258976" algn="l"/>
                  <a:tab pos="573765" algn="l"/>
                  <a:tab pos="889671" algn="l"/>
                  <a:tab pos="1205576" algn="l"/>
                  <a:tab pos="1521482" algn="l"/>
                  <a:tab pos="1837388" algn="l"/>
                  <a:tab pos="2153294" algn="l"/>
                  <a:tab pos="2469200" algn="l"/>
                  <a:tab pos="2785106" algn="l"/>
                  <a:tab pos="3101011" algn="l"/>
                  <a:tab pos="3416916" algn="l"/>
                  <a:tab pos="3732823" algn="l"/>
                  <a:tab pos="4048728" algn="l"/>
                  <a:tab pos="4364634" algn="l"/>
                  <a:tab pos="4680540" algn="l"/>
                  <a:tab pos="4996445" algn="l"/>
                  <a:tab pos="5312352" algn="l"/>
                  <a:tab pos="5628257" algn="l"/>
                  <a:tab pos="5944163" algn="l"/>
                  <a:tab pos="6260069" algn="l"/>
                  <a:tab pos="6575974" algn="l"/>
                </a:tabLst>
              </a:pPr>
              <a:r>
                <a:rPr lang="en-GB" sz="1700" b="1" dirty="0" smtClean="0">
                  <a:solidFill>
                    <a:srgbClr val="0070C0"/>
                  </a:solidFill>
                  <a:cs typeface="Arial" pitchFamily="34" charset="0"/>
                </a:rPr>
                <a:t>3</a:t>
              </a:r>
              <a:r>
                <a:rPr lang="en-GB" sz="1700" b="1" dirty="0">
                  <a:solidFill>
                    <a:srgbClr val="0070C0"/>
                  </a:solidFill>
                  <a:cs typeface="Arial" pitchFamily="34" charset="0"/>
                </a:rPr>
                <a:t>. Scattering by the Bragg component of the </a:t>
              </a:r>
              <a:r>
                <a:rPr lang="en-GB" sz="1700" b="1" dirty="0" smtClean="0">
                  <a:solidFill>
                    <a:srgbClr val="0070C0"/>
                  </a:solidFill>
                  <a:cs typeface="Arial" pitchFamily="34" charset="0"/>
                </a:rPr>
                <a:t>continuous </a:t>
              </a:r>
              <a:r>
                <a:rPr lang="en-GB" sz="1700" b="1" dirty="0">
                  <a:solidFill>
                    <a:srgbClr val="0070C0"/>
                  </a:solidFill>
                  <a:cs typeface="Arial" pitchFamily="34" charset="0"/>
                </a:rPr>
                <a:t>spatial spectrum of an acoustic </a:t>
              </a:r>
              <a:r>
                <a:rPr lang="en-GB" sz="1700" b="1" dirty="0" smtClean="0">
                  <a:solidFill>
                    <a:srgbClr val="0070C0"/>
                  </a:solidFill>
                  <a:cs typeface="Arial" pitchFamily="34" charset="0"/>
                </a:rPr>
                <a:t>wave </a:t>
              </a:r>
              <a:r>
                <a:rPr lang="en-GB" sz="1700" b="1" dirty="0">
                  <a:solidFill>
                    <a:srgbClr val="0070C0"/>
                  </a:solidFill>
                  <a:cs typeface="Arial" pitchFamily="34" charset="0"/>
                </a:rPr>
                <a:t>in a stratified atmosphere, particularly </a:t>
              </a:r>
              <a:r>
                <a:rPr lang="en-GB" sz="1700" b="1" dirty="0" smtClean="0">
                  <a:solidFill>
                    <a:srgbClr val="0070C0"/>
                  </a:solidFill>
                  <a:cs typeface="Arial" pitchFamily="34" charset="0"/>
                </a:rPr>
                <a:t>in </a:t>
              </a:r>
              <a:r>
                <a:rPr lang="en-GB" sz="1700" b="1" dirty="0">
                  <a:solidFill>
                    <a:srgbClr val="0070C0"/>
                  </a:solidFill>
                  <a:cs typeface="Arial" pitchFamily="34" charset="0"/>
                </a:rPr>
                <a:t>the vicinity of caustics and turning points. </a:t>
              </a:r>
              <a:endParaRPr lang="en-GB" sz="1700" b="1" dirty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09166" y="1241079"/>
              <a:ext cx="4005205" cy="5586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1" i="1" dirty="0" smtClean="0">
                  <a:solidFill>
                    <a:srgbClr val="008000"/>
                  </a:solidFill>
                </a:rPr>
                <a:t>PRO</a:t>
              </a:r>
              <a:r>
                <a:rPr lang="en-US" sz="1700" b="1" i="1" dirty="0" smtClean="0">
                  <a:solidFill>
                    <a:schemeClr val="accent5"/>
                  </a:solidFill>
                </a:rPr>
                <a:t> </a:t>
              </a:r>
              <a:r>
                <a:rPr lang="en-US" sz="1700" b="1" i="1" dirty="0" smtClean="0"/>
                <a:t>and</a:t>
              </a:r>
              <a:r>
                <a:rPr lang="en-US" sz="1700" b="1" i="1" dirty="0" smtClean="0">
                  <a:solidFill>
                    <a:schemeClr val="accent5"/>
                  </a:solidFill>
                </a:rPr>
                <a:t> CONTRA </a:t>
              </a:r>
              <a:r>
                <a:rPr lang="en-US" sz="1700" b="1" i="1" dirty="0" smtClean="0">
                  <a:solidFill>
                    <a:srgbClr val="3B66AD"/>
                  </a:solidFill>
                </a:rPr>
                <a:t>arguments</a:t>
              </a:r>
            </a:p>
            <a:p>
              <a:pPr algn="just"/>
              <a:r>
                <a:rPr lang="en-US" sz="1700" b="1" dirty="0" smtClean="0"/>
                <a:t>-----------------------------------------------------</a:t>
              </a:r>
              <a:endParaRPr lang="en-US" sz="1700" b="1" dirty="0" smtClean="0"/>
            </a:p>
            <a:p>
              <a:pPr algn="just"/>
              <a:endParaRPr lang="en-US" sz="1700" b="1" i="1" dirty="0">
                <a:solidFill>
                  <a:schemeClr val="accent5"/>
                </a:solidFill>
              </a:endParaRPr>
            </a:p>
            <a:p>
              <a:pPr algn="just"/>
              <a:r>
                <a:rPr lang="en-US" sz="1700" b="1" i="1" dirty="0" smtClean="0">
                  <a:solidFill>
                    <a:schemeClr val="accent5"/>
                  </a:solidFill>
                </a:rPr>
                <a:t>Atmosphere </a:t>
              </a:r>
              <a:r>
                <a:rPr lang="en-US" sz="1700" b="1" i="1" dirty="0">
                  <a:solidFill>
                    <a:schemeClr val="accent5"/>
                  </a:solidFill>
                </a:rPr>
                <a:t>does not support stationary discontinuities in either temperature or wind </a:t>
              </a:r>
              <a:r>
                <a:rPr lang="en-US" sz="1700" b="1" i="1" dirty="0" smtClean="0">
                  <a:solidFill>
                    <a:schemeClr val="accent5"/>
                  </a:solidFill>
                </a:rPr>
                <a:t>velocity.</a:t>
              </a:r>
              <a:endParaRPr lang="en-US" sz="1700" b="1" i="1" dirty="0">
                <a:solidFill>
                  <a:schemeClr val="accent5"/>
                </a:solidFill>
              </a:endParaRPr>
            </a:p>
            <a:p>
              <a:pPr algn="just"/>
              <a:endParaRPr lang="en-US" sz="1700" b="1" i="1" dirty="0"/>
            </a:p>
            <a:p>
              <a:pPr algn="just"/>
              <a:endParaRPr lang="en-US" sz="1700" b="1" i="1" dirty="0"/>
            </a:p>
            <a:p>
              <a:pPr algn="just"/>
              <a:r>
                <a:rPr lang="en-US" sz="1700" b="1" i="1" dirty="0">
                  <a:solidFill>
                    <a:srgbClr val="008000"/>
                  </a:solidFill>
                </a:rPr>
                <a:t>The speed and anisotropy of the </a:t>
              </a:r>
              <a:r>
                <a:rPr lang="en-US" sz="1700" b="1" i="1" dirty="0" err="1" smtClean="0">
                  <a:solidFill>
                    <a:srgbClr val="008000"/>
                  </a:solidFill>
                </a:rPr>
                <a:t>scatterers</a:t>
              </a:r>
              <a:r>
                <a:rPr lang="en-US" sz="17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sz="1700" b="1" i="1" dirty="0">
                  <a:solidFill>
                    <a:srgbClr val="008000"/>
                  </a:solidFill>
                </a:rPr>
                <a:t>are readily explained</a:t>
              </a:r>
              <a:r>
                <a:rPr lang="en-US" sz="1700" b="1" i="1" dirty="0">
                  <a:solidFill>
                    <a:schemeClr val="accent2"/>
                  </a:solidFill>
                </a:rPr>
                <a:t>. </a:t>
              </a:r>
              <a:r>
                <a:rPr lang="en-US" sz="1700" b="1" i="1" dirty="0">
                  <a:solidFill>
                    <a:schemeClr val="accent5"/>
                  </a:solidFill>
                </a:rPr>
                <a:t>Explanation of the observed PMWE </a:t>
              </a:r>
              <a:r>
                <a:rPr lang="en-US" sz="1700" b="1" i="1" dirty="0" smtClean="0">
                  <a:solidFill>
                    <a:schemeClr val="accent5"/>
                  </a:solidFill>
                </a:rPr>
                <a:t>strength </a:t>
              </a:r>
              <a:r>
                <a:rPr lang="en-US" sz="1700" b="1" i="1" dirty="0">
                  <a:solidFill>
                    <a:schemeClr val="accent5"/>
                  </a:solidFill>
                </a:rPr>
                <a:t>requires very large gradients in the background neutral atmosphere or electron </a:t>
              </a:r>
              <a:r>
                <a:rPr lang="en-US" sz="1700" b="1" i="1" dirty="0" smtClean="0">
                  <a:solidFill>
                    <a:schemeClr val="accent5"/>
                  </a:solidFill>
                </a:rPr>
                <a:t>concentration.</a:t>
              </a:r>
              <a:endParaRPr lang="en-US" sz="1700" b="1" i="1" dirty="0">
                <a:solidFill>
                  <a:schemeClr val="accent5"/>
                </a:solidFill>
              </a:endParaRPr>
            </a:p>
            <a:p>
              <a:pPr algn="just"/>
              <a:endParaRPr lang="en-US" sz="1700" b="1" i="1" dirty="0" smtClean="0">
                <a:solidFill>
                  <a:srgbClr val="008000"/>
                </a:solidFill>
              </a:endParaRPr>
            </a:p>
            <a:p>
              <a:pPr algn="just"/>
              <a:r>
                <a:rPr lang="en-US" sz="1700" b="1" i="1" dirty="0" smtClean="0">
                  <a:solidFill>
                    <a:srgbClr val="008000"/>
                  </a:solidFill>
                </a:rPr>
                <a:t>The </a:t>
              </a:r>
              <a:r>
                <a:rPr lang="en-US" sz="1700" b="1" i="1" dirty="0">
                  <a:solidFill>
                    <a:srgbClr val="008000"/>
                  </a:solidFill>
                </a:rPr>
                <a:t>speed and anisotropy of the </a:t>
              </a:r>
              <a:r>
                <a:rPr lang="en-US" sz="1700" b="1" i="1" dirty="0" err="1" smtClean="0">
                  <a:solidFill>
                    <a:srgbClr val="008000"/>
                  </a:solidFill>
                </a:rPr>
                <a:t>scatterers</a:t>
              </a:r>
              <a:r>
                <a:rPr lang="en-US" sz="1700" b="1" i="1" dirty="0" smtClean="0">
                  <a:solidFill>
                    <a:srgbClr val="008000"/>
                  </a:solidFill>
                </a:rPr>
                <a:t> </a:t>
              </a:r>
              <a:r>
                <a:rPr lang="en-US" sz="1700" b="1" i="1" dirty="0">
                  <a:solidFill>
                    <a:srgbClr val="008000"/>
                  </a:solidFill>
                </a:rPr>
                <a:t>are readily explained. Explanation of the observed PMWE </a:t>
              </a:r>
              <a:r>
                <a:rPr lang="en-US" sz="1700" b="1" i="1" dirty="0" smtClean="0">
                  <a:solidFill>
                    <a:srgbClr val="008000"/>
                  </a:solidFill>
                </a:rPr>
                <a:t>strength </a:t>
              </a:r>
              <a:r>
                <a:rPr lang="en-US" sz="1700" b="1" i="1" dirty="0">
                  <a:solidFill>
                    <a:srgbClr val="008000"/>
                  </a:solidFill>
                </a:rPr>
                <a:t>is achieved with realistic </a:t>
              </a:r>
              <a:r>
                <a:rPr lang="en-US" sz="1700" b="1" i="1" dirty="0" err="1">
                  <a:solidFill>
                    <a:srgbClr val="008000"/>
                  </a:solidFill>
                </a:rPr>
                <a:t>microbarom</a:t>
              </a:r>
              <a:r>
                <a:rPr lang="en-US" sz="1700" b="1" i="1" dirty="0">
                  <a:solidFill>
                    <a:srgbClr val="008000"/>
                  </a:solidFill>
                </a:rPr>
                <a:t> </a:t>
              </a:r>
              <a:r>
                <a:rPr lang="en-US" sz="1700" b="1" i="1" dirty="0" smtClean="0">
                  <a:solidFill>
                    <a:srgbClr val="008000"/>
                  </a:solidFill>
                </a:rPr>
                <a:t>amplitudes. </a:t>
              </a:r>
              <a:endParaRPr lang="en-US" sz="1700" b="1" i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451099"/>
            <a:ext cx="106144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Authors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All rights reserved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2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45FBB0-0559-7344-92EC-DAC4FBEE7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4966" y="114031"/>
            <a:ext cx="8351816" cy="52465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sv-SE" altLang="sv-SE" sz="2200" b="1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Recent </a:t>
            </a:r>
            <a:r>
              <a:rPr lang="sv-SE" altLang="sv-SE" sz="2200" b="1" u="sng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observations </a:t>
            </a:r>
            <a:r>
              <a:rPr lang="sv-SE" altLang="sv-SE" sz="2200" b="1" u="sng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of</a:t>
            </a:r>
            <a:r>
              <a:rPr lang="sv-SE" altLang="sv-SE" sz="2200" b="1" u="sng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PMWE </a:t>
            </a:r>
            <a:r>
              <a:rPr lang="sv-SE" altLang="sv-SE" sz="2200" b="1" u="sng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with</a:t>
            </a:r>
            <a:r>
              <a:rPr lang="sv-SE" altLang="sv-SE" sz="2200" b="1" u="sng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sv-SE" altLang="sv-SE" sz="2200" b="1" u="sng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high</a:t>
            </a:r>
            <a:r>
              <a:rPr lang="sv-SE" altLang="sv-SE" sz="2200" b="1" u="sng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sv-SE" altLang="sv-SE" sz="2200" b="1" u="sng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horizontal</a:t>
            </a:r>
            <a:r>
              <a:rPr lang="sv-SE" altLang="sv-SE" sz="2200" b="1" u="sng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speed &gt; 300 m/s </a:t>
            </a:r>
            <a:r>
              <a:rPr lang="sv-SE" altLang="sv-SE" sz="2200" b="1" u="sng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with</a:t>
            </a:r>
            <a:r>
              <a:rPr lang="sv-SE" altLang="sv-SE" sz="2200" b="1" u="sng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sv-SE" altLang="sv-SE" sz="2200" b="1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</a:t>
            </a:r>
            <a:r>
              <a:rPr lang="sv-SE" altLang="sv-SE" sz="2200" b="1" u="sng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atmospheric</a:t>
            </a:r>
            <a:r>
              <a:rPr lang="sv-SE" altLang="sv-SE" sz="2200" b="1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radar </a:t>
            </a:r>
            <a:r>
              <a:rPr lang="sv-SE" altLang="sv-SE" sz="2200" b="1" u="sng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ESRAD </a:t>
            </a:r>
            <a:endParaRPr lang="en-GB" altLang="sv-SE" sz="2200" b="1" u="sng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46703" y="1693165"/>
            <a:ext cx="7758365" cy="3755037"/>
            <a:chOff x="1646703" y="1693165"/>
            <a:chExt cx="7758365" cy="37550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7EC3E20C-38A6-D245-83A4-FFA9E627D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" t="24990" r="9514" b="24454"/>
            <a:stretch/>
          </p:blipFill>
          <p:spPr>
            <a:xfrm>
              <a:off x="1646703" y="1693165"/>
              <a:ext cx="3890786" cy="375503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126C3D1-C7CA-6244-9602-6AD08B535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0" t="25576" r="10762" b="24649"/>
            <a:stretch/>
          </p:blipFill>
          <p:spPr>
            <a:xfrm>
              <a:off x="5514281" y="1693166"/>
              <a:ext cx="3890787" cy="375503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936769" y="5939731"/>
            <a:ext cx="520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ESRAD is located near </a:t>
            </a:r>
            <a:r>
              <a:rPr lang="en-US" sz="1800" dirty="0" err="1" smtClean="0"/>
              <a:t>Kiruna</a:t>
            </a:r>
            <a:r>
              <a:rPr lang="en-US" sz="1800" dirty="0" smtClean="0"/>
              <a:t>, northern Sweden.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51099"/>
            <a:ext cx="106144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Authors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All rights reserved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71" y="744693"/>
            <a:ext cx="7652658" cy="5761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9629" y="283028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altLang="sv-SE" b="1" dirty="0"/>
              <a:t>Observation </a:t>
            </a:r>
            <a:r>
              <a:rPr lang="en-GB" altLang="sv-SE" b="1" dirty="0" smtClean="0"/>
              <a:t>geography</a:t>
            </a:r>
            <a:endParaRPr lang="en-GB" altLang="sv-SE" b="1" dirty="0"/>
          </a:p>
        </p:txBody>
      </p:sp>
      <p:sp>
        <p:nvSpPr>
          <p:cNvPr id="7" name="5-Point Star 6"/>
          <p:cNvSpPr/>
          <p:nvPr/>
        </p:nvSpPr>
        <p:spPr>
          <a:xfrm>
            <a:off x="5595257" y="3156858"/>
            <a:ext cx="283029" cy="217714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5-Point Star 7"/>
          <p:cNvSpPr/>
          <p:nvPr/>
        </p:nvSpPr>
        <p:spPr>
          <a:xfrm>
            <a:off x="6313714" y="4722550"/>
            <a:ext cx="283029" cy="217714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5-Point Star 8"/>
          <p:cNvSpPr/>
          <p:nvPr/>
        </p:nvSpPr>
        <p:spPr>
          <a:xfrm>
            <a:off x="6749143" y="4441372"/>
            <a:ext cx="283029" cy="217714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Box 9"/>
          <p:cNvSpPr txBox="1"/>
          <p:nvPr/>
        </p:nvSpPr>
        <p:spPr>
          <a:xfrm>
            <a:off x="6199785" y="4200051"/>
            <a:ext cx="1846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rgbClr val="002060"/>
                </a:solidFill>
              </a:rPr>
              <a:t>ESRAD </a:t>
            </a:r>
            <a:r>
              <a:rPr lang="sv-SE" sz="1200" dirty="0" err="1" smtClean="0">
                <a:solidFill>
                  <a:srgbClr val="002060"/>
                </a:solidFill>
              </a:rPr>
              <a:t>radar@</a:t>
            </a:r>
            <a:r>
              <a:rPr lang="sv-SE" sz="1200" dirty="0" err="1" smtClean="0">
                <a:solidFill>
                  <a:srgbClr val="002060"/>
                </a:solidFill>
              </a:rPr>
              <a:t>Esrange</a:t>
            </a:r>
            <a:endParaRPr lang="sv-SE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43536" y="4698929"/>
            <a:ext cx="1743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>
                <a:solidFill>
                  <a:srgbClr val="002060"/>
                </a:solidFill>
              </a:rPr>
              <a:t>microbarometers</a:t>
            </a:r>
            <a:r>
              <a:rPr lang="sv-SE" sz="1200" dirty="0" err="1" smtClean="0">
                <a:solidFill>
                  <a:srgbClr val="002060"/>
                </a:solidFill>
              </a:rPr>
              <a:t>@</a:t>
            </a:r>
            <a:r>
              <a:rPr lang="sv-SE" sz="1200" dirty="0" err="1" smtClean="0">
                <a:solidFill>
                  <a:srgbClr val="002060"/>
                </a:solidFill>
              </a:rPr>
              <a:t>IRF</a:t>
            </a:r>
            <a:endParaRPr lang="sv-SE" sz="12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5336" y="2976906"/>
            <a:ext cx="1351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rgbClr val="002060"/>
                </a:solidFill>
              </a:rPr>
              <a:t>IS37@Bardufoss</a:t>
            </a:r>
            <a:endParaRPr lang="sv-SE" sz="1200" dirty="0">
              <a:solidFill>
                <a:srgbClr val="002060"/>
              </a:solidFill>
            </a:endParaRPr>
          </a:p>
        </p:txBody>
      </p:sp>
      <p:pic>
        <p:nvPicPr>
          <p:cNvPr id="13" name="Picture 5" descr="IRF_010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5141" y="5409036"/>
            <a:ext cx="2201515" cy="1209480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109" y="2171644"/>
            <a:ext cx="1541548" cy="197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23" y="1275055"/>
            <a:ext cx="1856477" cy="125734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6596743" y="5015771"/>
            <a:ext cx="378398" cy="329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081584" y="4142072"/>
            <a:ext cx="1343610" cy="447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566053" y="2569496"/>
            <a:ext cx="123459" cy="5310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05030" y="5932780"/>
            <a:ext cx="10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Sweden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4321476" y="4015385"/>
            <a:ext cx="96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Norway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6451099"/>
            <a:ext cx="106144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Authors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All rights reserved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8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45FBB0-0559-7344-92EC-DAC4FBEE7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455" y="-348343"/>
            <a:ext cx="8671034" cy="141949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Aft>
                <a:spcPct val="0"/>
              </a:spcAft>
            </a:pPr>
            <a:endParaRPr lang="en-GB" altLang="sv-SE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just" fontAlgn="base">
              <a:spcAft>
                <a:spcPct val="0"/>
              </a:spcAft>
            </a:pPr>
            <a:endParaRPr lang="en-GB" altLang="sv-SE" sz="18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92472968-CFC2-8041-B0A8-F7D0B65A6B97}"/>
              </a:ext>
            </a:extLst>
          </p:cNvPr>
          <p:cNvSpPr txBox="1">
            <a:spLocks/>
          </p:cNvSpPr>
          <p:nvPr/>
        </p:nvSpPr>
        <p:spPr>
          <a:xfrm>
            <a:off x="1224455" y="99078"/>
            <a:ext cx="8414131" cy="5246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kern="1200" spc="0" baseline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sv-SE" altLang="sv-SE" sz="2200" b="1" u="sng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Amplitude</a:t>
            </a:r>
            <a:r>
              <a:rPr lang="sv-SE" altLang="sv-SE" sz="2200" b="1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back-</a:t>
            </a:r>
            <a:r>
              <a:rPr lang="sv-SE" altLang="sv-SE" sz="2200" b="1" u="sng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azimuth</a:t>
            </a:r>
            <a:r>
              <a:rPr lang="sv-SE" altLang="sv-SE" sz="2200" b="1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and </a:t>
            </a:r>
            <a:r>
              <a:rPr lang="sv-SE" altLang="sv-SE" sz="2200" b="1" u="sng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trace</a:t>
            </a:r>
            <a:r>
              <a:rPr lang="sv-SE" altLang="sv-SE" sz="2200" b="1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sv-SE" altLang="sv-SE" sz="2200" b="1" u="sng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velocity</a:t>
            </a:r>
            <a:r>
              <a:rPr lang="sv-SE" altLang="sv-SE" sz="2200" b="1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sv-SE" altLang="sv-SE" sz="2200" b="1" u="sng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of</a:t>
            </a:r>
            <a:r>
              <a:rPr lang="sv-SE" altLang="sv-SE" sz="2200" b="1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sv-SE" altLang="sv-SE" sz="2200" b="1" u="sng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microbaroms</a:t>
            </a:r>
            <a:r>
              <a:rPr lang="sv-SE" altLang="sv-SE" sz="2200" b="1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at 0.1-0.3 Hz at </a:t>
            </a:r>
            <a:r>
              <a:rPr lang="sv-SE" altLang="sv-SE" sz="2200" b="1" u="sng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Kiruna station </a:t>
            </a:r>
            <a:r>
              <a:rPr lang="sv-SE" altLang="sv-SE" sz="2200" b="1" u="sng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(67.5°N 20.1°E) </a:t>
            </a:r>
            <a:endParaRPr lang="en-GB" altLang="sv-SE" sz="2200" b="1" u="sng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E20D83-C5C3-C64B-BCC4-A736EADC5321}"/>
              </a:ext>
            </a:extLst>
          </p:cNvPr>
          <p:cNvGrpSpPr/>
          <p:nvPr/>
        </p:nvGrpSpPr>
        <p:grpSpPr>
          <a:xfrm>
            <a:off x="1636895" y="993429"/>
            <a:ext cx="8001691" cy="2597726"/>
            <a:chOff x="1636895" y="993429"/>
            <a:chExt cx="8001691" cy="259772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07E20EAD-367A-ED4F-99BB-D61B1509816C}"/>
                </a:ext>
              </a:extLst>
            </p:cNvPr>
            <p:cNvGrpSpPr/>
            <p:nvPr/>
          </p:nvGrpSpPr>
          <p:grpSpPr>
            <a:xfrm>
              <a:off x="1636895" y="1071155"/>
              <a:ext cx="8001691" cy="2520000"/>
              <a:chOff x="1636895" y="1071155"/>
              <a:chExt cx="8001691" cy="25200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910C9057-7B61-1247-A5A7-280F577387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359"/>
              <a:stretch/>
            </p:blipFill>
            <p:spPr>
              <a:xfrm>
                <a:off x="5847305" y="1071155"/>
                <a:ext cx="3791281" cy="252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DEF4E4F6-364D-1342-9297-BD3F609EAD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6895" y="1071155"/>
                <a:ext cx="3923077" cy="252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2" name="Down Arrow 11">
                <a:extLst>
                  <a:ext uri="{FF2B5EF4-FFF2-40B4-BE49-F238E27FC236}">
                    <a16:creationId xmlns:a16="http://schemas.microsoft.com/office/drawing/2014/main" xmlns="" id="{52EBBE6B-D897-EC48-94EA-DD54341936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42052" y="1410576"/>
                <a:ext cx="106989" cy="216000"/>
              </a:xfrm>
              <a:prstGeom prst="downArrow">
                <a:avLst/>
              </a:prstGeom>
              <a:solidFill>
                <a:srgbClr val="EE2CFF"/>
              </a:solidFill>
              <a:ln>
                <a:solidFill>
                  <a:srgbClr val="EE2C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rgbClr val="EE2CFF"/>
                    </a:solidFill>
                  </a:ln>
                </a:endParaRPr>
              </a:p>
            </p:txBody>
          </p:sp>
          <p:sp>
            <p:nvSpPr>
              <p:cNvPr id="13" name="Down Arrow 12">
                <a:extLst>
                  <a:ext uri="{FF2B5EF4-FFF2-40B4-BE49-F238E27FC236}">
                    <a16:creationId xmlns:a16="http://schemas.microsoft.com/office/drawing/2014/main" xmlns="" id="{FB15777C-C980-A547-9177-0B5F7D5E25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63835" y="1390021"/>
                <a:ext cx="106989" cy="216000"/>
              </a:xfrm>
              <a:prstGeom prst="downArrow">
                <a:avLst/>
              </a:prstGeom>
              <a:solidFill>
                <a:srgbClr val="EE2CFF"/>
              </a:solidFill>
              <a:ln>
                <a:solidFill>
                  <a:srgbClr val="EE2C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rgbClr val="EE2CFF"/>
                    </a:solidFill>
                  </a:ln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3870C60-541B-2E46-ABB0-15139FD957E8}"/>
                </a:ext>
              </a:extLst>
            </p:cNvPr>
            <p:cNvSpPr txBox="1"/>
            <p:nvPr/>
          </p:nvSpPr>
          <p:spPr>
            <a:xfrm>
              <a:off x="3669395" y="2922587"/>
              <a:ext cx="11993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EE2CFF"/>
                  </a:solidFill>
                </a:rPr>
                <a:t>22 Dec 2016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05F9D72-2B05-F046-9820-4FC458652C5B}"/>
                </a:ext>
              </a:extLst>
            </p:cNvPr>
            <p:cNvSpPr txBox="1"/>
            <p:nvPr/>
          </p:nvSpPr>
          <p:spPr>
            <a:xfrm>
              <a:off x="2183626" y="1002246"/>
              <a:ext cx="26416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Amplitude</a:t>
              </a:r>
              <a:r>
                <a:rPr lang="en-GB" sz="1600" dirty="0"/>
                <a:t> </a:t>
              </a:r>
              <a:r>
                <a:rPr lang="en-GB" sz="1600" dirty="0" smtClean="0">
                  <a:solidFill>
                    <a:srgbClr val="EE2CFF"/>
                  </a:solidFill>
                </a:rPr>
                <a:t>&gt;0.1 Pa</a:t>
              </a:r>
              <a:endParaRPr lang="en-GB" sz="1600" dirty="0">
                <a:solidFill>
                  <a:srgbClr val="EE2CFF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CA14228-5526-5A43-B153-E19ACFAB239C}"/>
                </a:ext>
              </a:extLst>
            </p:cNvPr>
            <p:cNvSpPr txBox="1"/>
            <p:nvPr/>
          </p:nvSpPr>
          <p:spPr>
            <a:xfrm>
              <a:off x="6519143" y="993429"/>
              <a:ext cx="28236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Trace </a:t>
              </a:r>
              <a:r>
                <a:rPr lang="en-GB" sz="1600" dirty="0" smtClean="0"/>
                <a:t>velocity </a:t>
              </a:r>
              <a:r>
                <a:rPr lang="en-GB" sz="1600" dirty="0" smtClean="0">
                  <a:solidFill>
                    <a:srgbClr val="EE2CFF"/>
                  </a:solidFill>
                </a:rPr>
                <a:t>&gt;0.4 </a:t>
              </a:r>
              <a:r>
                <a:rPr lang="en-GB" sz="1600" dirty="0">
                  <a:solidFill>
                    <a:srgbClr val="EE2CFF"/>
                  </a:solidFill>
                </a:rPr>
                <a:t>km/s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93BCE32-131F-F547-89FF-391FA035457A}"/>
              </a:ext>
            </a:extLst>
          </p:cNvPr>
          <p:cNvGrpSpPr/>
          <p:nvPr/>
        </p:nvGrpSpPr>
        <p:grpSpPr>
          <a:xfrm>
            <a:off x="1636894" y="3761207"/>
            <a:ext cx="8001691" cy="2626497"/>
            <a:chOff x="1726164" y="3761207"/>
            <a:chExt cx="7912421" cy="262649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4517AF80-08D4-5246-B79C-28B8D51A2717}"/>
                </a:ext>
              </a:extLst>
            </p:cNvPr>
            <p:cNvGrpSpPr/>
            <p:nvPr/>
          </p:nvGrpSpPr>
          <p:grpSpPr>
            <a:xfrm>
              <a:off x="1726164" y="3867704"/>
              <a:ext cx="7912421" cy="2520000"/>
              <a:chOff x="1726164" y="3867704"/>
              <a:chExt cx="7912421" cy="25200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AEFCDAA9-E458-F34C-A139-1BF74FEEBD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3359"/>
              <a:stretch/>
            </p:blipFill>
            <p:spPr>
              <a:xfrm>
                <a:off x="5889602" y="3867704"/>
                <a:ext cx="3748983" cy="252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4A17E3E2-AC9D-984D-BC33-D58A50BE6B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26164" y="3867704"/>
                <a:ext cx="3879311" cy="2520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4" name="Down Arrow 13">
                <a:extLst>
                  <a:ext uri="{FF2B5EF4-FFF2-40B4-BE49-F238E27FC236}">
                    <a16:creationId xmlns:a16="http://schemas.microsoft.com/office/drawing/2014/main" xmlns="" id="{75499512-E2B9-4949-942C-2B50AC09F5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0932" y="4099761"/>
                <a:ext cx="106989" cy="216000"/>
              </a:xfrm>
              <a:prstGeom prst="downArrow">
                <a:avLst/>
              </a:prstGeom>
              <a:solidFill>
                <a:srgbClr val="EE2CFF"/>
              </a:solidFill>
              <a:ln>
                <a:solidFill>
                  <a:srgbClr val="EE2C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rgbClr val="EE2CFF"/>
                    </a:solidFill>
                  </a:ln>
                </a:endParaRPr>
              </a:p>
            </p:txBody>
          </p:sp>
          <p:sp>
            <p:nvSpPr>
              <p:cNvPr id="15" name="Down Arrow 14">
                <a:extLst>
                  <a:ext uri="{FF2B5EF4-FFF2-40B4-BE49-F238E27FC236}">
                    <a16:creationId xmlns:a16="http://schemas.microsoft.com/office/drawing/2014/main" xmlns="" id="{B2A8525F-D6C4-524D-A847-B2FFE6CCC4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17785" y="4099761"/>
                <a:ext cx="106989" cy="216000"/>
              </a:xfrm>
              <a:prstGeom prst="downArrow">
                <a:avLst/>
              </a:prstGeom>
              <a:solidFill>
                <a:srgbClr val="EE2CFF"/>
              </a:solidFill>
              <a:ln>
                <a:solidFill>
                  <a:srgbClr val="EE2C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rgbClr val="EE2CFF"/>
                    </a:solidFill>
                  </a:ln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9B153D9-53E5-2146-BD57-BFAF4724B861}"/>
                </a:ext>
              </a:extLst>
            </p:cNvPr>
            <p:cNvSpPr txBox="1"/>
            <p:nvPr/>
          </p:nvSpPr>
          <p:spPr>
            <a:xfrm>
              <a:off x="2924780" y="5127704"/>
              <a:ext cx="1168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EE2CFF"/>
                  </a:solidFill>
                </a:rPr>
                <a:t>27 Jan 2017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3EEE163-74FE-9C46-8780-D941E4E752A3}"/>
                </a:ext>
              </a:extLst>
            </p:cNvPr>
            <p:cNvSpPr txBox="1"/>
            <p:nvPr/>
          </p:nvSpPr>
          <p:spPr>
            <a:xfrm>
              <a:off x="6519143" y="3761207"/>
              <a:ext cx="26416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Trace </a:t>
              </a:r>
              <a:r>
                <a:rPr lang="en-GB" sz="1600" dirty="0" smtClean="0"/>
                <a:t>velocity </a:t>
              </a:r>
              <a:r>
                <a:rPr lang="en-GB" sz="1600" dirty="0" smtClean="0">
                  <a:solidFill>
                    <a:srgbClr val="EE2CFF"/>
                  </a:solidFill>
                </a:rPr>
                <a:t>&gt;0.5 km</a:t>
              </a:r>
              <a:r>
                <a:rPr lang="en-GB" sz="1600" dirty="0">
                  <a:solidFill>
                    <a:srgbClr val="EE2CFF"/>
                  </a:solidFill>
                </a:rPr>
                <a:t>/s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F069B57-987C-C644-AD83-2E72DE4AD4C1}"/>
                </a:ext>
              </a:extLst>
            </p:cNvPr>
            <p:cNvSpPr txBox="1"/>
            <p:nvPr/>
          </p:nvSpPr>
          <p:spPr>
            <a:xfrm>
              <a:off x="2277633" y="3761207"/>
              <a:ext cx="26416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Amplitude</a:t>
              </a:r>
              <a:r>
                <a:rPr lang="en-GB" sz="1600" dirty="0"/>
                <a:t> </a:t>
              </a:r>
              <a:r>
                <a:rPr lang="en-GB" sz="1600" dirty="0" smtClean="0">
                  <a:solidFill>
                    <a:srgbClr val="EE2CFF"/>
                  </a:solidFill>
                </a:rPr>
                <a:t>1 Pa</a:t>
              </a:r>
              <a:endParaRPr lang="en-GB" sz="1600" dirty="0">
                <a:solidFill>
                  <a:srgbClr val="EE2CFF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0" y="6451099"/>
            <a:ext cx="106144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Authors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All rights reserved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4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45FBB0-0559-7344-92EC-DAC4FBEE7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455" y="-348343"/>
            <a:ext cx="8671034" cy="141949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Aft>
                <a:spcPct val="0"/>
              </a:spcAft>
            </a:pPr>
            <a:endParaRPr lang="en-GB" altLang="sv-SE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just" fontAlgn="base">
              <a:spcAft>
                <a:spcPct val="0"/>
              </a:spcAft>
            </a:pPr>
            <a:endParaRPr lang="en-GB" altLang="sv-SE" sz="18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92472968-CFC2-8041-B0A8-F7D0B65A6B97}"/>
              </a:ext>
            </a:extLst>
          </p:cNvPr>
          <p:cNvSpPr txBox="1">
            <a:spLocks/>
          </p:cNvSpPr>
          <p:nvPr/>
        </p:nvSpPr>
        <p:spPr>
          <a:xfrm>
            <a:off x="1224455" y="99078"/>
            <a:ext cx="8414131" cy="5246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kern="1200" spc="0" baseline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sv-SE" altLang="sv-SE" sz="2200" b="1" u="sng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Back</a:t>
            </a:r>
            <a:r>
              <a:rPr lang="sv-SE" altLang="sv-SE" sz="2200" b="1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-</a:t>
            </a:r>
            <a:r>
              <a:rPr lang="sv-SE" altLang="sv-SE" sz="2200" b="1" u="sng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azimuth</a:t>
            </a:r>
            <a:r>
              <a:rPr lang="sv-SE" altLang="sv-SE" sz="2200" b="1" u="sng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, </a:t>
            </a:r>
            <a:r>
              <a:rPr lang="sv-SE" altLang="sv-SE" sz="2200" b="1" u="sng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trace</a:t>
            </a:r>
            <a:r>
              <a:rPr lang="sv-SE" altLang="sv-SE" sz="2200" b="1" u="sng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sv-SE" altLang="sv-SE" sz="2200" b="1" u="sng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velocity</a:t>
            </a:r>
            <a:r>
              <a:rPr lang="sv-SE" altLang="sv-SE" sz="2200" b="1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sv-SE" altLang="sv-SE" sz="2200" b="1" u="sng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and </a:t>
            </a:r>
            <a:r>
              <a:rPr lang="sv-SE" altLang="sv-SE" sz="2200" b="1" u="sng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inclination</a:t>
            </a:r>
            <a:r>
              <a:rPr lang="sv-SE" altLang="sv-SE" sz="2200" b="1" u="sng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sv-SE" altLang="sv-SE" sz="2200" b="1" u="sng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angle</a:t>
            </a:r>
            <a:r>
              <a:rPr lang="sv-SE" altLang="sv-SE" sz="2200" b="1" u="sng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sv-SE" altLang="sv-SE" sz="2200" b="1" u="sng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of</a:t>
            </a:r>
            <a:r>
              <a:rPr lang="sv-SE" altLang="sv-SE" sz="2200" b="1" u="sng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sv-SE" altLang="sv-SE" sz="2200" b="1" u="sng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microbaroms</a:t>
            </a:r>
            <a:r>
              <a:rPr lang="sv-SE" altLang="sv-SE" sz="2200" b="1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at </a:t>
            </a:r>
            <a:r>
              <a:rPr lang="sv-SE" altLang="sv-SE" sz="2200" b="1" u="sng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0.15-0.25 </a:t>
            </a:r>
            <a:r>
              <a:rPr lang="sv-SE" altLang="sv-SE" sz="2200" b="1" u="sng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Hz at </a:t>
            </a:r>
            <a:r>
              <a:rPr lang="sv-SE" altLang="sv-SE" sz="2200" b="1" u="sng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IS37 (69°N 18°E) </a:t>
            </a:r>
            <a:endParaRPr lang="en-GB" altLang="sv-SE" sz="2200" b="1" u="sng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" name="Picture 1" descr="EGU_for_evgenia_2016.1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29" y="1175184"/>
            <a:ext cx="7364764" cy="2520000"/>
          </a:xfrm>
          <a:prstGeom prst="rect">
            <a:avLst/>
          </a:prstGeom>
        </p:spPr>
      </p:pic>
      <p:pic>
        <p:nvPicPr>
          <p:cNvPr id="6" name="Picture 5" descr="EGU_for_evgenia_2017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28" y="3871425"/>
            <a:ext cx="7364765" cy="252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2329" y="6469684"/>
            <a:ext cx="3429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Color indicates coherence over the array</a:t>
            </a:r>
            <a:endParaRPr lang="en-US" sz="1400" dirty="0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xmlns="" id="{52EBBE6B-D897-EC48-94EA-DD5434193648}"/>
              </a:ext>
            </a:extLst>
          </p:cNvPr>
          <p:cNvSpPr>
            <a:spLocks noChangeAspect="1"/>
          </p:cNvSpPr>
          <p:nvPr/>
        </p:nvSpPr>
        <p:spPr>
          <a:xfrm>
            <a:off x="5108722" y="3871425"/>
            <a:ext cx="150845" cy="304541"/>
          </a:xfrm>
          <a:prstGeom prst="downArrow">
            <a:avLst/>
          </a:prstGeom>
          <a:solidFill>
            <a:srgbClr val="EE2CFF"/>
          </a:solidFill>
          <a:ln>
            <a:solidFill>
              <a:srgbClr val="EE2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EE2CFF"/>
                </a:solidFill>
              </a:ln>
            </a:endParaRPr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xmlns="" id="{52EBBE6B-D897-EC48-94EA-DD5434193648}"/>
              </a:ext>
            </a:extLst>
          </p:cNvPr>
          <p:cNvSpPr>
            <a:spLocks noChangeAspect="1"/>
          </p:cNvSpPr>
          <p:nvPr/>
        </p:nvSpPr>
        <p:spPr>
          <a:xfrm>
            <a:off x="6518844" y="1194576"/>
            <a:ext cx="213978" cy="432000"/>
          </a:xfrm>
          <a:prstGeom prst="downArrow">
            <a:avLst/>
          </a:prstGeom>
          <a:solidFill>
            <a:srgbClr val="EE2CFF"/>
          </a:solidFill>
          <a:ln>
            <a:solidFill>
              <a:srgbClr val="EE2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EE2CFF"/>
                </a:solidFill>
              </a:ln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3870C60-541B-2E46-ABB0-15139FD957E8}"/>
              </a:ext>
            </a:extLst>
          </p:cNvPr>
          <p:cNvSpPr txBox="1"/>
          <p:nvPr/>
        </p:nvSpPr>
        <p:spPr>
          <a:xfrm>
            <a:off x="5991299" y="3362559"/>
            <a:ext cx="11993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EE2CFF"/>
                </a:solidFill>
              </a:rPr>
              <a:t>22 Dec 2016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9B153D9-53E5-2146-BD57-BFAF4724B861}"/>
              </a:ext>
            </a:extLst>
          </p:cNvPr>
          <p:cNvSpPr txBox="1"/>
          <p:nvPr/>
        </p:nvSpPr>
        <p:spPr>
          <a:xfrm>
            <a:off x="4393740" y="6005523"/>
            <a:ext cx="116891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EE2CFF"/>
                </a:solidFill>
              </a:rPr>
              <a:t>27 Jan 2017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6451099"/>
            <a:ext cx="1061442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 Authors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All rights reserved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84935"/>
      </p:ext>
    </p:extLst>
  </p:cSld>
  <p:clrMapOvr>
    <a:masterClrMapping/>
  </p:clrMapOvr>
</p:sld>
</file>

<file path=ppt/theme/theme1.xml><?xml version="1.0" encoding="utf-8"?>
<a:theme xmlns:a="http://schemas.openxmlformats.org/drawingml/2006/main" name="Blue stripe">
  <a:themeElements>
    <a:clrScheme name="FRILUFTSFRÄMJANDET 1">
      <a:dk1>
        <a:srgbClr val="3B66AD"/>
      </a:dk1>
      <a:lt1>
        <a:sysClr val="window" lastClr="FFFFFF"/>
      </a:lt1>
      <a:dk2>
        <a:srgbClr val="E84F1C"/>
      </a:dk2>
      <a:lt2>
        <a:srgbClr val="FBD600"/>
      </a:lt2>
      <a:accent1>
        <a:srgbClr val="3B66AD"/>
      </a:accent1>
      <a:accent2>
        <a:srgbClr val="75B22A"/>
      </a:accent2>
      <a:accent3>
        <a:srgbClr val="D0BA8A"/>
      </a:accent3>
      <a:accent4>
        <a:srgbClr val="DC0063"/>
      </a:accent4>
      <a:accent5>
        <a:srgbClr val="54544A"/>
      </a:accent5>
      <a:accent6>
        <a:srgbClr val="00A49D"/>
      </a:accent6>
      <a:hlink>
        <a:srgbClr val="FFFFFF"/>
      </a:hlink>
      <a:folHlink>
        <a:srgbClr val="FFFFF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50346</TotalTime>
  <Words>936</Words>
  <Application>Microsoft Macintosh PowerPoint</Application>
  <PresentationFormat>A4 Paper (210x297 mm)</PresentationFormat>
  <Paragraphs>152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Blue stripe</vt:lpstr>
      <vt:lpstr>Polar Mesosphere Winter Echoes and their relation to infrasound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huvudrubrik</dc:title>
  <dc:creator>Johan Svensson (IRF)</dc:creator>
  <cp:lastModifiedBy>Evgenia Belova</cp:lastModifiedBy>
  <cp:revision>588</cp:revision>
  <cp:lastPrinted>2020-04-23T16:14:13Z</cp:lastPrinted>
  <dcterms:created xsi:type="dcterms:W3CDTF">2014-05-22T08:22:39Z</dcterms:created>
  <dcterms:modified xsi:type="dcterms:W3CDTF">2020-05-20T07:54:31Z</dcterms:modified>
</cp:coreProperties>
</file>