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098338" cy="7561263"/>
  <p:notesSz cx="6858000" cy="9144000"/>
  <p:defaultTextStyle>
    <a:defPPr>
      <a:defRPr lang="ru-RU"/>
    </a:defPPr>
    <a:lvl1pPr marL="0" algn="l" defTabSz="104288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9" algn="l" defTabSz="104288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80" algn="l" defTabSz="104288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8" algn="l" defTabSz="104288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57" algn="l" defTabSz="104288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97" algn="l" defTabSz="104288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37" algn="l" defTabSz="104288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75" algn="l" defTabSz="104288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515" algn="l" defTabSz="104288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762" y="294"/>
      </p:cViewPr>
      <p:guideLst>
        <p:guide orient="horz" pos="2382"/>
        <p:guide pos="381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7376" y="2348895"/>
            <a:ext cx="10283587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14752" y="4284718"/>
            <a:ext cx="8468836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71295" y="302803"/>
            <a:ext cx="2722126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4919" y="302803"/>
            <a:ext cx="7964739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5688" y="4858812"/>
            <a:ext cx="10283587" cy="1501752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5688" y="3204786"/>
            <a:ext cx="10283587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3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7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6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0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5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4919" y="1764295"/>
            <a:ext cx="5343432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49989" y="1764295"/>
            <a:ext cx="5343432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4918" y="1692535"/>
            <a:ext cx="5345533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9" indent="0">
              <a:buNone/>
              <a:defRPr sz="2300" b="1"/>
            </a:lvl2pPr>
            <a:lvl3pPr marL="1042880" indent="0">
              <a:buNone/>
              <a:defRPr sz="2100" b="1"/>
            </a:lvl3pPr>
            <a:lvl4pPr marL="1564318" indent="0">
              <a:buNone/>
              <a:defRPr sz="1800" b="1"/>
            </a:lvl4pPr>
            <a:lvl5pPr marL="2085757" indent="0">
              <a:buNone/>
              <a:defRPr sz="1800" b="1"/>
            </a:lvl5pPr>
            <a:lvl6pPr marL="2607197" indent="0">
              <a:buNone/>
              <a:defRPr sz="1800" b="1"/>
            </a:lvl6pPr>
            <a:lvl7pPr marL="3128637" indent="0">
              <a:buNone/>
              <a:defRPr sz="1800" b="1"/>
            </a:lvl7pPr>
            <a:lvl8pPr marL="3650075" indent="0">
              <a:buNone/>
              <a:defRPr sz="1800" b="1"/>
            </a:lvl8pPr>
            <a:lvl9pPr marL="4171515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4918" y="2397901"/>
            <a:ext cx="5345533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45788" y="1692535"/>
            <a:ext cx="5347634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9" indent="0">
              <a:buNone/>
              <a:defRPr sz="2300" b="1"/>
            </a:lvl2pPr>
            <a:lvl3pPr marL="1042880" indent="0">
              <a:buNone/>
              <a:defRPr sz="2100" b="1"/>
            </a:lvl3pPr>
            <a:lvl4pPr marL="1564318" indent="0">
              <a:buNone/>
              <a:defRPr sz="1800" b="1"/>
            </a:lvl4pPr>
            <a:lvl5pPr marL="2085757" indent="0">
              <a:buNone/>
              <a:defRPr sz="1800" b="1"/>
            </a:lvl5pPr>
            <a:lvl6pPr marL="2607197" indent="0">
              <a:buNone/>
              <a:defRPr sz="1800" b="1"/>
            </a:lvl6pPr>
            <a:lvl7pPr marL="3128637" indent="0">
              <a:buNone/>
              <a:defRPr sz="1800" b="1"/>
            </a:lvl7pPr>
            <a:lvl8pPr marL="3650075" indent="0">
              <a:buNone/>
              <a:defRPr sz="1800" b="1"/>
            </a:lvl8pPr>
            <a:lvl9pPr marL="4171515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45788" y="2397901"/>
            <a:ext cx="5347634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4919" y="301050"/>
            <a:ext cx="3980270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30114" y="301051"/>
            <a:ext cx="6763306" cy="6453328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4919" y="1582266"/>
            <a:ext cx="3980270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439" indent="0">
              <a:buNone/>
              <a:defRPr sz="1400"/>
            </a:lvl2pPr>
            <a:lvl3pPr marL="1042880" indent="0">
              <a:buNone/>
              <a:defRPr sz="1100"/>
            </a:lvl3pPr>
            <a:lvl4pPr marL="1564318" indent="0">
              <a:buNone/>
              <a:defRPr sz="1000"/>
            </a:lvl4pPr>
            <a:lvl5pPr marL="2085757" indent="0">
              <a:buNone/>
              <a:defRPr sz="1000"/>
            </a:lvl5pPr>
            <a:lvl6pPr marL="2607197" indent="0">
              <a:buNone/>
              <a:defRPr sz="1000"/>
            </a:lvl6pPr>
            <a:lvl7pPr marL="3128637" indent="0">
              <a:buNone/>
              <a:defRPr sz="1000"/>
            </a:lvl7pPr>
            <a:lvl8pPr marL="3650075" indent="0">
              <a:buNone/>
              <a:defRPr sz="1000"/>
            </a:lvl8pPr>
            <a:lvl9pPr marL="4171515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71359" y="5292885"/>
            <a:ext cx="7259003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71359" y="675613"/>
            <a:ext cx="7259003" cy="4536758"/>
          </a:xfrm>
        </p:spPr>
        <p:txBody>
          <a:bodyPr/>
          <a:lstStyle>
            <a:lvl1pPr marL="0" indent="0">
              <a:buNone/>
              <a:defRPr sz="3600"/>
            </a:lvl1pPr>
            <a:lvl2pPr marL="521439" indent="0">
              <a:buNone/>
              <a:defRPr sz="3200"/>
            </a:lvl2pPr>
            <a:lvl3pPr marL="1042880" indent="0">
              <a:buNone/>
              <a:defRPr sz="2700"/>
            </a:lvl3pPr>
            <a:lvl4pPr marL="1564318" indent="0">
              <a:buNone/>
              <a:defRPr sz="2300"/>
            </a:lvl4pPr>
            <a:lvl5pPr marL="2085757" indent="0">
              <a:buNone/>
              <a:defRPr sz="2300"/>
            </a:lvl5pPr>
            <a:lvl6pPr marL="2607197" indent="0">
              <a:buNone/>
              <a:defRPr sz="2300"/>
            </a:lvl6pPr>
            <a:lvl7pPr marL="3128637" indent="0">
              <a:buNone/>
              <a:defRPr sz="2300"/>
            </a:lvl7pPr>
            <a:lvl8pPr marL="3650075" indent="0">
              <a:buNone/>
              <a:defRPr sz="2300"/>
            </a:lvl8pPr>
            <a:lvl9pPr marL="4171515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71359" y="5917740"/>
            <a:ext cx="7259003" cy="887399"/>
          </a:xfrm>
        </p:spPr>
        <p:txBody>
          <a:bodyPr/>
          <a:lstStyle>
            <a:lvl1pPr marL="0" indent="0">
              <a:buNone/>
              <a:defRPr sz="1600"/>
            </a:lvl1pPr>
            <a:lvl2pPr marL="521439" indent="0">
              <a:buNone/>
              <a:defRPr sz="1400"/>
            </a:lvl2pPr>
            <a:lvl3pPr marL="1042880" indent="0">
              <a:buNone/>
              <a:defRPr sz="1100"/>
            </a:lvl3pPr>
            <a:lvl4pPr marL="1564318" indent="0">
              <a:buNone/>
              <a:defRPr sz="1000"/>
            </a:lvl4pPr>
            <a:lvl5pPr marL="2085757" indent="0">
              <a:buNone/>
              <a:defRPr sz="1000"/>
            </a:lvl5pPr>
            <a:lvl6pPr marL="2607197" indent="0">
              <a:buNone/>
              <a:defRPr sz="1000"/>
            </a:lvl6pPr>
            <a:lvl7pPr marL="3128637" indent="0">
              <a:buNone/>
              <a:defRPr sz="1000"/>
            </a:lvl7pPr>
            <a:lvl8pPr marL="3650075" indent="0">
              <a:buNone/>
              <a:defRPr sz="1000"/>
            </a:lvl8pPr>
            <a:lvl9pPr marL="4171515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4917" y="302801"/>
            <a:ext cx="10888505" cy="1260211"/>
          </a:xfrm>
          <a:prstGeom prst="rect">
            <a:avLst/>
          </a:prstGeom>
        </p:spPr>
        <p:txBody>
          <a:bodyPr vert="horz" lIns="104287" tIns="52143" rIns="104287" bIns="5214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4917" y="1764295"/>
            <a:ext cx="10888505" cy="4990084"/>
          </a:xfrm>
          <a:prstGeom prst="rect">
            <a:avLst/>
          </a:prstGeom>
        </p:spPr>
        <p:txBody>
          <a:bodyPr vert="horz" lIns="104287" tIns="52143" rIns="104287" bIns="5214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4917" y="7008173"/>
            <a:ext cx="2822945" cy="402567"/>
          </a:xfrm>
          <a:prstGeom prst="rect">
            <a:avLst/>
          </a:prstGeom>
        </p:spPr>
        <p:txBody>
          <a:bodyPr vert="horz" lIns="104287" tIns="52143" rIns="104287" bIns="5214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33599" y="7008173"/>
            <a:ext cx="3831141" cy="402567"/>
          </a:xfrm>
          <a:prstGeom prst="rect">
            <a:avLst/>
          </a:prstGeom>
        </p:spPr>
        <p:txBody>
          <a:bodyPr vert="horz" lIns="104287" tIns="52143" rIns="104287" bIns="5214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70476" y="7008173"/>
            <a:ext cx="2822945" cy="402567"/>
          </a:xfrm>
          <a:prstGeom prst="rect">
            <a:avLst/>
          </a:prstGeom>
        </p:spPr>
        <p:txBody>
          <a:bodyPr vert="horz" lIns="104287" tIns="52143" rIns="104287" bIns="5214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288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80" indent="-391080" algn="l" defTabSz="104288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9" indent="-325899" algn="l" defTabSz="104288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9" indent="-260719" algn="l" defTabSz="104288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38" indent="-260719" algn="l" defTabSz="1042880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76" indent="-260719" algn="l" defTabSz="1042880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17" indent="-260719" algn="l" defTabSz="104288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56" indent="-260719" algn="l" defTabSz="104288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94" indent="-260719" algn="l" defTabSz="104288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34" indent="-260719" algn="l" defTabSz="104288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8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9" algn="l" defTabSz="10428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80" algn="l" defTabSz="10428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8" algn="l" defTabSz="10428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57" algn="l" defTabSz="10428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97" algn="l" defTabSz="10428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37" algn="l" defTabSz="10428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75" algn="l" defTabSz="10428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515" algn="l" defTabSz="104288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6046" y="121098"/>
            <a:ext cx="2046699" cy="415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Open Sans"/>
              </a:rPr>
              <a:t>EGU2020-5066</a:t>
            </a:r>
            <a:endParaRPr lang="en-US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376760" y="-35793"/>
            <a:ext cx="9721577" cy="904901"/>
          </a:xfrm>
          <a:prstGeom prst="rect">
            <a:avLst/>
          </a:prstGeom>
          <a:solidFill>
            <a:srgbClr val="00B050"/>
          </a:solidFill>
        </p:spPr>
        <p:txBody>
          <a:bodyPr vert="horz" lIns="104287" tIns="52143" rIns="104287" bIns="52143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dirty="0" smtClean="0">
                <a:latin typeface="+mj-lt"/>
                <a:ea typeface="+mj-ea"/>
                <a:cs typeface="+mj-cs"/>
              </a:rPr>
              <a:t>Photosynthesis in a widespread and important sub-Arctic moss and</a:t>
            </a:r>
            <a:r>
              <a:rPr lang="ru-RU" sz="24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400" dirty="0" smtClean="0">
                <a:latin typeface="+mj-lt"/>
                <a:ea typeface="+mj-ea"/>
                <a:cs typeface="+mj-cs"/>
              </a:rPr>
              <a:t>lichens species in pine ecosystems of the ZOTTO tower footprint</a:t>
            </a:r>
            <a:r>
              <a:rPr lang="ru-RU" sz="24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400" dirty="0" smtClean="0">
                <a:latin typeface="+mj-lt"/>
                <a:ea typeface="+mj-ea"/>
                <a:cs typeface="+mj-cs"/>
              </a:rPr>
              <a:t>area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16721" y="953735"/>
            <a:ext cx="947073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b="1" dirty="0" smtClean="0">
                <a:latin typeface="Open Sans"/>
              </a:rPr>
              <a:t>Daria Polosukhina </a:t>
            </a:r>
            <a:r>
              <a:rPr lang="fi-FI" dirty="0" smtClean="0">
                <a:latin typeface="Open Sans"/>
              </a:rPr>
              <a:t>, Oxana Masyagina </a:t>
            </a:r>
            <a:r>
              <a:rPr lang="ru-RU" dirty="0" smtClean="0">
                <a:latin typeface="Open Sans"/>
              </a:rPr>
              <a:t> </a:t>
            </a:r>
            <a:r>
              <a:rPr lang="fi-FI" dirty="0" smtClean="0">
                <a:latin typeface="Open Sans"/>
              </a:rPr>
              <a:t>and Anatoly Prokushkin </a:t>
            </a:r>
            <a:r>
              <a:rPr lang="fi-FI" dirty="0" smtClean="0">
                <a:solidFill>
                  <a:srgbClr val="0070C0"/>
                </a:solidFill>
                <a:latin typeface="Open Sans"/>
              </a:rPr>
              <a:t>dana_polo@mail.ru </a:t>
            </a:r>
            <a:r>
              <a:rPr lang="fi-FI" dirty="0" smtClean="0">
                <a:latin typeface="Open Sans"/>
              </a:rPr>
              <a:t>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45" y="7012022"/>
            <a:ext cx="1052145" cy="40915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04353" y="7012021"/>
            <a:ext cx="334594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EGU General Assembly 2020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l="1543" r="2057"/>
          <a:stretch>
            <a:fillRect/>
          </a:stretch>
        </p:blipFill>
        <p:spPr bwMode="auto">
          <a:xfrm>
            <a:off x="72505" y="1836415"/>
            <a:ext cx="6317197" cy="3989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Прямоугольник 14"/>
          <p:cNvSpPr/>
          <p:nvPr/>
        </p:nvSpPr>
        <p:spPr>
          <a:xfrm>
            <a:off x="144513" y="6012879"/>
            <a:ext cx="6192688" cy="830997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1600" dirty="0" smtClean="0"/>
              <a:t>The moss-lichen layer accounted for 78-96% of the total </a:t>
            </a:r>
            <a:r>
              <a:rPr lang="en-US" sz="1600" dirty="0" err="1" smtClean="0"/>
              <a:t>phytomass</a:t>
            </a:r>
            <a:r>
              <a:rPr lang="en-US" sz="1600" dirty="0" smtClean="0"/>
              <a:t> of</a:t>
            </a:r>
            <a:r>
              <a:rPr lang="ru-RU" sz="1600" dirty="0" smtClean="0"/>
              <a:t> </a:t>
            </a:r>
            <a:r>
              <a:rPr lang="en-US" sz="1600" dirty="0" smtClean="0"/>
              <a:t>ground floor in</a:t>
            </a:r>
            <a:r>
              <a:rPr lang="ru-RU" sz="1600" dirty="0" smtClean="0"/>
              <a:t> </a:t>
            </a:r>
            <a:r>
              <a:rPr lang="en-US" sz="1600" dirty="0" smtClean="0"/>
              <a:t>studied pine forests and comparable (486 g/m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 ) to the</a:t>
            </a:r>
            <a:r>
              <a:rPr lang="ru-RU" sz="1600" dirty="0" smtClean="0"/>
              <a:t> </a:t>
            </a:r>
            <a:r>
              <a:rPr lang="en-US" sz="1600" dirty="0" smtClean="0"/>
              <a:t>photosynthetic </a:t>
            </a:r>
            <a:r>
              <a:rPr lang="en-US" sz="1600" dirty="0" err="1" smtClean="0"/>
              <a:t>phytomass</a:t>
            </a:r>
            <a:r>
              <a:rPr lang="en-US" sz="1600" dirty="0" smtClean="0"/>
              <a:t> of the tree</a:t>
            </a:r>
            <a:r>
              <a:rPr lang="ru-RU" sz="1600" dirty="0" smtClean="0"/>
              <a:t> </a:t>
            </a:r>
            <a:r>
              <a:rPr lang="en-US" sz="1600" dirty="0" smtClean="0"/>
              <a:t>canopy (pine needles)</a:t>
            </a:r>
            <a:endParaRPr lang="ru-RU" sz="1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553225" y="1764407"/>
            <a:ext cx="5401097" cy="5755422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dirty="0" smtClean="0"/>
              <a:t> </a:t>
            </a:r>
            <a:r>
              <a:rPr lang="en-US" sz="1600" dirty="0" smtClean="0"/>
              <a:t>The aim of this work was to determine the stocks of moss-lichen stratum and photoassimilation</a:t>
            </a:r>
            <a:r>
              <a:rPr lang="ru-RU" sz="1600" dirty="0" smtClean="0"/>
              <a:t> </a:t>
            </a:r>
            <a:r>
              <a:rPr lang="en-US" sz="1600" dirty="0" smtClean="0"/>
              <a:t>activity of its dominant species during the growing season.</a:t>
            </a:r>
            <a:endParaRPr lang="ru-RU" sz="1600" dirty="0" smtClean="0"/>
          </a:p>
          <a:p>
            <a:endParaRPr lang="ru-RU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The study has been conducted in</a:t>
            </a:r>
            <a:r>
              <a:rPr lang="ru-RU" sz="1600" dirty="0" smtClean="0"/>
              <a:t> </a:t>
            </a:r>
            <a:r>
              <a:rPr lang="en-US" sz="1600" dirty="0" smtClean="0"/>
              <a:t>Central Siberia near Zotino tall tower observatory (ZOTTO, 60 ° N, 89 ° E) in lichen- and</a:t>
            </a:r>
            <a:r>
              <a:rPr lang="ru-RU" sz="1600" dirty="0" smtClean="0"/>
              <a:t> </a:t>
            </a:r>
            <a:r>
              <a:rPr lang="en-US" sz="1600" dirty="0" err="1" smtClean="0"/>
              <a:t>feathermoss</a:t>
            </a:r>
            <a:r>
              <a:rPr lang="en-US" sz="1600" dirty="0" smtClean="0"/>
              <a:t>-dominated pine forests. </a:t>
            </a:r>
            <a:endParaRPr lang="ru-RU" sz="1600" dirty="0" smtClean="0"/>
          </a:p>
          <a:p>
            <a:endParaRPr lang="ru-RU" sz="1600" dirty="0" smtClean="0"/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</a:t>
            </a:r>
            <a:r>
              <a:rPr lang="en-US" sz="1600" dirty="0" smtClean="0"/>
              <a:t>First, to assess the </a:t>
            </a:r>
            <a:r>
              <a:rPr lang="en-US" sz="1600" dirty="0" err="1" smtClean="0"/>
              <a:t>phyto</a:t>
            </a:r>
            <a:r>
              <a:rPr lang="en-US" sz="1600" dirty="0" smtClean="0"/>
              <a:t> (bio) mass stocks the grass-shrub</a:t>
            </a:r>
            <a:r>
              <a:rPr lang="ru-RU" sz="1600" dirty="0" smtClean="0"/>
              <a:t> </a:t>
            </a:r>
            <a:r>
              <a:rPr lang="en-US" sz="1600" dirty="0" smtClean="0"/>
              <a:t>and moss-lichen layers were sampled in 100 replicates in each type of forest from 20x25 cm</a:t>
            </a:r>
            <a:r>
              <a:rPr lang="ru-RU" sz="1600" dirty="0" smtClean="0"/>
              <a:t> </a:t>
            </a:r>
            <a:r>
              <a:rPr lang="en-US" sz="1600" dirty="0" smtClean="0"/>
              <a:t>subplots (S = 50 cm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 ). </a:t>
            </a:r>
            <a:endParaRPr lang="ru-RU" sz="1600" dirty="0" smtClean="0"/>
          </a:p>
          <a:p>
            <a:endParaRPr lang="ru-RU" sz="1600" dirty="0" smtClean="0"/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</a:t>
            </a:r>
            <a:r>
              <a:rPr lang="en-US" sz="1600" dirty="0" smtClean="0"/>
              <a:t>The intensity of CO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photoassimilation was determined in situ by Walz</a:t>
            </a:r>
            <a:r>
              <a:rPr lang="ru-RU" sz="1600" dirty="0" smtClean="0"/>
              <a:t> </a:t>
            </a:r>
            <a:r>
              <a:rPr lang="en-US" sz="1600" dirty="0" smtClean="0"/>
              <a:t>GFS-3000 (Heinz Walz GmbH, </a:t>
            </a:r>
            <a:r>
              <a:rPr lang="en-US" sz="1600" dirty="0" err="1" smtClean="0"/>
              <a:t>Effeltrich</a:t>
            </a:r>
            <a:r>
              <a:rPr lang="en-US" sz="1600" dirty="0" smtClean="0"/>
              <a:t>, Germany) infrared gas analyzer.</a:t>
            </a:r>
            <a:endParaRPr lang="ru-RU" sz="1600" dirty="0" smtClean="0"/>
          </a:p>
          <a:p>
            <a:endParaRPr lang="ru-RU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</a:t>
            </a:r>
            <a:r>
              <a:rPr lang="ru-RU" sz="1600" dirty="0" smtClean="0"/>
              <a:t> </a:t>
            </a:r>
            <a:r>
              <a:rPr lang="en-US" sz="1600" dirty="0" smtClean="0"/>
              <a:t>Photosynthetic activity of</a:t>
            </a:r>
            <a:r>
              <a:rPr lang="ru-RU" sz="1600" dirty="0" smtClean="0"/>
              <a:t> </a:t>
            </a:r>
            <a:r>
              <a:rPr lang="en-US" sz="1600" dirty="0" smtClean="0"/>
              <a:t>lichens and </a:t>
            </a:r>
            <a:r>
              <a:rPr lang="en-US" sz="1600" dirty="0" err="1" smtClean="0"/>
              <a:t>feathermosses</a:t>
            </a:r>
            <a:r>
              <a:rPr lang="en-US" sz="1600" dirty="0" smtClean="0"/>
              <a:t> was measured during the growing season of 2018 in June, July, August</a:t>
            </a:r>
            <a:r>
              <a:rPr lang="ru-RU" sz="1600" dirty="0" smtClean="0"/>
              <a:t> </a:t>
            </a:r>
            <a:r>
              <a:rPr lang="en-US" sz="1600" dirty="0" smtClean="0"/>
              <a:t>and September around the mid-day time. </a:t>
            </a:r>
            <a:endParaRPr lang="ru-RU" sz="1600" dirty="0" smtClean="0"/>
          </a:p>
          <a:p>
            <a:endParaRPr lang="ru-RU" sz="1600" dirty="0" smtClean="0"/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</a:t>
            </a:r>
            <a:r>
              <a:rPr lang="en-US" sz="1600" dirty="0" smtClean="0"/>
              <a:t>For every time point we also analyzed CO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exchange</a:t>
            </a:r>
            <a:r>
              <a:rPr lang="ru-RU" sz="1600" dirty="0" smtClean="0"/>
              <a:t> </a:t>
            </a:r>
            <a:r>
              <a:rPr lang="en-US" sz="1600" dirty="0" smtClean="0"/>
              <a:t>dependence from temperature, </a:t>
            </a:r>
            <a:r>
              <a:rPr lang="en-US" sz="1600" dirty="0" err="1" smtClean="0"/>
              <a:t>photosynthetically</a:t>
            </a:r>
            <a:r>
              <a:rPr lang="en-US" sz="1600" dirty="0" smtClean="0"/>
              <a:t> active radiation (PAR) and CO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concentration.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25033" y="7181557"/>
            <a:ext cx="7273305" cy="415498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The study was supported by RFBR grant </a:t>
            </a:r>
            <a:r>
              <a:rPr lang="ru-RU" dirty="0" smtClean="0"/>
              <a:t>№</a:t>
            </a:r>
            <a:r>
              <a:rPr lang="en-US" dirty="0" smtClean="0"/>
              <a:t> 18-05-60203-Arctika</a:t>
            </a:r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45" y="7092999"/>
            <a:ext cx="1052145" cy="4091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04353" y="7109549"/>
            <a:ext cx="334594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EGU General Assembly 2020</a:t>
            </a:r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86046" y="121098"/>
            <a:ext cx="2046699" cy="4154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Open Sans"/>
              </a:rPr>
              <a:t>EGU2020-5066</a:t>
            </a:r>
            <a:endParaRPr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2008" y="828303"/>
            <a:ext cx="3528889" cy="6001643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dirty="0" smtClean="0"/>
              <a:t> </a:t>
            </a:r>
            <a:r>
              <a:rPr lang="en-US" sz="1600" dirty="0" smtClean="0"/>
              <a:t>Temperature increased the intensity of CO</a:t>
            </a:r>
            <a:r>
              <a:rPr lang="en-US" sz="1600" baseline="-25000" dirty="0" smtClean="0"/>
              <a:t> 2 </a:t>
            </a:r>
            <a:r>
              <a:rPr lang="en-US" sz="1600" dirty="0" smtClean="0"/>
              <a:t>assimilation and no inhibition was observed at</a:t>
            </a:r>
            <a:r>
              <a:rPr lang="ru-RU" sz="1600" dirty="0" smtClean="0"/>
              <a:t> </a:t>
            </a:r>
            <a:r>
              <a:rPr lang="en-US" sz="1600" dirty="0" smtClean="0"/>
              <a:t>maximum T used in our study (+40 ° C). </a:t>
            </a:r>
            <a:endParaRPr lang="ru-RU" sz="1600" dirty="0" smtClean="0"/>
          </a:p>
          <a:p>
            <a:endParaRPr lang="ru-RU" sz="1600" dirty="0" smtClean="0"/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</a:t>
            </a:r>
            <a:r>
              <a:rPr lang="en-US" sz="1600" dirty="0" smtClean="0"/>
              <a:t>There were no differences in the temperature</a:t>
            </a:r>
            <a:r>
              <a:rPr lang="ru-RU" sz="1600" dirty="0" smtClean="0"/>
              <a:t> </a:t>
            </a:r>
            <a:r>
              <a:rPr lang="en-US" sz="1600" dirty="0" smtClean="0"/>
              <a:t>dependence of CO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photoassimilation between </a:t>
            </a:r>
            <a:r>
              <a:rPr lang="en-US" sz="1600" dirty="0" err="1" smtClean="0"/>
              <a:t>feathermosses</a:t>
            </a:r>
            <a:r>
              <a:rPr lang="en-US" sz="1600" dirty="0" smtClean="0"/>
              <a:t> and lichens. </a:t>
            </a:r>
            <a:endParaRPr lang="ru-RU" sz="1600" dirty="0" smtClean="0"/>
          </a:p>
          <a:p>
            <a:endParaRPr lang="ru-RU" sz="1600" dirty="0" smtClean="0"/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</a:t>
            </a:r>
            <a:r>
              <a:rPr lang="en-US" sz="1600" dirty="0" smtClean="0"/>
              <a:t>However, they differed</a:t>
            </a:r>
            <a:r>
              <a:rPr lang="ru-RU" sz="1600" dirty="0" smtClean="0"/>
              <a:t> </a:t>
            </a:r>
            <a:r>
              <a:rPr lang="en-US" sz="1600" dirty="0" smtClean="0"/>
              <a:t>in dependence from PAR. </a:t>
            </a:r>
            <a:endParaRPr lang="ru-RU" sz="1600" dirty="0" smtClean="0"/>
          </a:p>
          <a:p>
            <a:endParaRPr lang="ru-RU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Mosses showed 2-fold larger response of CO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assimilation intensity to</a:t>
            </a:r>
            <a:r>
              <a:rPr lang="ru-RU" sz="1600" dirty="0" smtClean="0"/>
              <a:t> </a:t>
            </a:r>
            <a:r>
              <a:rPr lang="en-US" sz="1600" dirty="0" smtClean="0"/>
              <a:t>increase of PAR comparatively to lichens.</a:t>
            </a:r>
            <a:endParaRPr lang="ru-RU" sz="1600" dirty="0" smtClean="0"/>
          </a:p>
          <a:p>
            <a:endParaRPr lang="ru-RU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</a:t>
            </a:r>
            <a:r>
              <a:rPr lang="ru-RU" sz="1600" dirty="0" smtClean="0"/>
              <a:t> </a:t>
            </a:r>
            <a:r>
              <a:rPr lang="en-US" sz="1600" dirty="0" smtClean="0"/>
              <a:t>The rate of photosynthesis of both moss and lichen</a:t>
            </a:r>
            <a:r>
              <a:rPr lang="ru-RU" sz="1600" dirty="0" smtClean="0"/>
              <a:t> </a:t>
            </a:r>
            <a:r>
              <a:rPr lang="en-US" sz="1600" dirty="0" smtClean="0"/>
              <a:t>showed log growth with increasing CO 2 levels up to 2000 ppm. </a:t>
            </a:r>
            <a:endParaRPr lang="ru-RU" sz="1600" dirty="0" smtClean="0"/>
          </a:p>
          <a:p>
            <a:endParaRPr lang="ru-RU" sz="1600" dirty="0" smtClean="0"/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</a:t>
            </a:r>
            <a:r>
              <a:rPr lang="en-US" sz="1600" dirty="0" smtClean="0"/>
              <a:t>Compensation point was varying</a:t>
            </a:r>
          </a:p>
          <a:p>
            <a:r>
              <a:rPr lang="en-US" sz="1600" dirty="0" smtClean="0"/>
              <a:t>from 170 to 284 ppm.</a:t>
            </a:r>
            <a:endParaRPr lang="ru-RU" sz="1600" dirty="0"/>
          </a:p>
        </p:txBody>
      </p:sp>
      <p:pic>
        <p:nvPicPr>
          <p:cNvPr id="1027" name="Picture 3" descr="C:\Users\Даша\Documents\1.Универ\ИЛ\Конкурсы и гранты\!Итоговые\2020\Конференции\EGU\итог_1.png"/>
          <p:cNvPicPr>
            <a:picLocks noChangeAspect="1" noChangeArrowheads="1"/>
          </p:cNvPicPr>
          <p:nvPr/>
        </p:nvPicPr>
        <p:blipFill>
          <a:blip r:embed="rId3" cstate="print"/>
          <a:srcRect r="2548"/>
          <a:stretch>
            <a:fillRect/>
          </a:stretch>
        </p:blipFill>
        <p:spPr bwMode="auto">
          <a:xfrm>
            <a:off x="3860530" y="-35793"/>
            <a:ext cx="8237311" cy="6408712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888929" y="6300911"/>
            <a:ext cx="82094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Photoassimilation intensity of </a:t>
            </a:r>
            <a:r>
              <a:rPr lang="en-US" sz="1600" i="1" dirty="0" smtClean="0"/>
              <a:t>Cladonia </a:t>
            </a:r>
            <a:r>
              <a:rPr lang="en-US" sz="1600" i="1" dirty="0" err="1" smtClean="0"/>
              <a:t>stellaris</a:t>
            </a:r>
            <a:r>
              <a:rPr lang="en-US" sz="1600" i="1" dirty="0" smtClean="0"/>
              <a:t> </a:t>
            </a:r>
            <a:r>
              <a:rPr lang="en-US" sz="1600" i="1" dirty="0" smtClean="0"/>
              <a:t>(</a:t>
            </a:r>
            <a:r>
              <a:rPr lang="en-US" sz="1600" i="1" dirty="0" err="1" smtClean="0"/>
              <a:t>Opiz</a:t>
            </a:r>
            <a:r>
              <a:rPr lang="en-US" sz="1600" i="1" dirty="0" smtClean="0"/>
              <a:t>) </a:t>
            </a:r>
            <a:r>
              <a:rPr lang="en-US" sz="1600" dirty="0" smtClean="0"/>
              <a:t>and </a:t>
            </a:r>
            <a:r>
              <a:rPr lang="en-US" sz="1600" i="1" dirty="0" smtClean="0"/>
              <a:t>Pleurozium schreberi (</a:t>
            </a:r>
            <a:r>
              <a:rPr lang="en-US" sz="1600" i="1" dirty="0" err="1" smtClean="0"/>
              <a:t>Brid</a:t>
            </a:r>
            <a:r>
              <a:rPr lang="en-US" sz="1600" i="1" dirty="0" smtClean="0"/>
              <a:t>.) </a:t>
            </a:r>
            <a:r>
              <a:rPr lang="en-US" sz="1600" i="1" dirty="0" smtClean="0"/>
              <a:t>Mitt. </a:t>
            </a:r>
            <a:r>
              <a:rPr lang="en-US" sz="1600" dirty="0" smtClean="0"/>
              <a:t>depending </a:t>
            </a:r>
            <a:r>
              <a:rPr lang="en-US" sz="1600" dirty="0" smtClean="0"/>
              <a:t>on changes in environmental factors: a and </a:t>
            </a:r>
            <a:r>
              <a:rPr lang="en-US" sz="1600" dirty="0" smtClean="0"/>
              <a:t>d </a:t>
            </a:r>
            <a:r>
              <a:rPr lang="en-US" sz="1600" dirty="0" smtClean="0"/>
              <a:t>- PAR, </a:t>
            </a:r>
            <a:r>
              <a:rPr lang="en-US" sz="1600" dirty="0" smtClean="0"/>
              <a:t>b and </a:t>
            </a:r>
            <a:r>
              <a:rPr lang="en-US" sz="1600" dirty="0" smtClean="0"/>
              <a:t>e - air temperature, c and f - </a:t>
            </a:r>
            <a:r>
              <a:rPr lang="en-US" sz="1600" dirty="0" smtClean="0"/>
              <a:t>CO</a:t>
            </a:r>
            <a:r>
              <a:rPr lang="en-US" sz="1600" baseline="-25000" dirty="0" smtClean="0"/>
              <a:t>2 </a:t>
            </a:r>
            <a:r>
              <a:rPr lang="en-US" sz="1600" dirty="0" smtClean="0"/>
              <a:t>concentration</a:t>
            </a:r>
            <a:r>
              <a:rPr lang="en-US" sz="1600" smtClean="0"/>
              <a:t>, </a:t>
            </a:r>
            <a:r>
              <a:rPr lang="en-US" sz="1600" smtClean="0"/>
              <a:t>respectively.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406</Words>
  <Application>Microsoft Office PowerPoint</Application>
  <PresentationFormat>Произвольный</PresentationFormat>
  <Paragraphs>32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Даша</dc:creator>
  <cp:lastModifiedBy>Даша</cp:lastModifiedBy>
  <cp:revision>2</cp:revision>
  <dcterms:created xsi:type="dcterms:W3CDTF">2020-05-05T09:32:13Z</dcterms:created>
  <dcterms:modified xsi:type="dcterms:W3CDTF">2020-05-05T10:51:52Z</dcterms:modified>
</cp:coreProperties>
</file>