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14"/>
  </p:notesMasterIdLst>
  <p:handoutMasterIdLst>
    <p:handoutMasterId r:id="rId15"/>
  </p:handoutMasterIdLst>
  <p:sldIdLst>
    <p:sldId id="296" r:id="rId2"/>
    <p:sldId id="310" r:id="rId3"/>
    <p:sldId id="311" r:id="rId4"/>
    <p:sldId id="313" r:id="rId5"/>
    <p:sldId id="312" r:id="rId6"/>
    <p:sldId id="314" r:id="rId7"/>
    <p:sldId id="315" r:id="rId8"/>
    <p:sldId id="316" r:id="rId9"/>
    <p:sldId id="317" r:id="rId10"/>
    <p:sldId id="318" r:id="rId11"/>
    <p:sldId id="320" r:id="rId12"/>
    <p:sldId id="319" r:id="rId13"/>
  </p:sldIdLst>
  <p:sldSz cx="9144000" cy="6858000" type="screen4x3"/>
  <p:notesSz cx="6724650" cy="9774238"/>
  <p:defaultTextStyle>
    <a:defPPr>
      <a:defRPr lang="en-GB"/>
    </a:defPPr>
    <a:lvl1pPr algn="l" rtl="0" fontAlgn="base">
      <a:spcBef>
        <a:spcPct val="20000"/>
      </a:spcBef>
      <a:spcAft>
        <a:spcPct val="0"/>
      </a:spcAft>
      <a:buClr>
        <a:schemeClr val="tx1"/>
      </a:buClr>
      <a:buFont typeface="Wingdings" pitchFamily="-66" charset="2"/>
      <a:defRPr sz="2600" kern="1200">
        <a:solidFill>
          <a:schemeClr val="bg2"/>
        </a:solidFill>
        <a:latin typeface="Arial" charset="0"/>
        <a:ea typeface="Geneva" pitchFamily="-66" charset="0"/>
        <a:cs typeface="Geneva" pitchFamily="-66" charset="0"/>
      </a:defRPr>
    </a:lvl1pPr>
    <a:lvl2pPr marL="457200" algn="l" rtl="0" fontAlgn="base">
      <a:spcBef>
        <a:spcPct val="20000"/>
      </a:spcBef>
      <a:spcAft>
        <a:spcPct val="0"/>
      </a:spcAft>
      <a:buClr>
        <a:schemeClr val="tx1"/>
      </a:buClr>
      <a:buFont typeface="Wingdings" pitchFamily="-66" charset="2"/>
      <a:defRPr sz="2600" kern="1200">
        <a:solidFill>
          <a:schemeClr val="bg2"/>
        </a:solidFill>
        <a:latin typeface="Arial" charset="0"/>
        <a:ea typeface="Geneva" pitchFamily="-66" charset="0"/>
        <a:cs typeface="Geneva" pitchFamily="-66" charset="0"/>
      </a:defRPr>
    </a:lvl2pPr>
    <a:lvl3pPr marL="914400" algn="l" rtl="0" fontAlgn="base">
      <a:spcBef>
        <a:spcPct val="20000"/>
      </a:spcBef>
      <a:spcAft>
        <a:spcPct val="0"/>
      </a:spcAft>
      <a:buClr>
        <a:schemeClr val="tx1"/>
      </a:buClr>
      <a:buFont typeface="Wingdings" pitchFamily="-66" charset="2"/>
      <a:defRPr sz="2600" kern="1200">
        <a:solidFill>
          <a:schemeClr val="bg2"/>
        </a:solidFill>
        <a:latin typeface="Arial" charset="0"/>
        <a:ea typeface="Geneva" pitchFamily="-66" charset="0"/>
        <a:cs typeface="Geneva" pitchFamily="-66" charset="0"/>
      </a:defRPr>
    </a:lvl3pPr>
    <a:lvl4pPr marL="1371600" algn="l" rtl="0" fontAlgn="base">
      <a:spcBef>
        <a:spcPct val="20000"/>
      </a:spcBef>
      <a:spcAft>
        <a:spcPct val="0"/>
      </a:spcAft>
      <a:buClr>
        <a:schemeClr val="tx1"/>
      </a:buClr>
      <a:buFont typeface="Wingdings" pitchFamily="-66" charset="2"/>
      <a:defRPr sz="2600" kern="1200">
        <a:solidFill>
          <a:schemeClr val="bg2"/>
        </a:solidFill>
        <a:latin typeface="Arial" charset="0"/>
        <a:ea typeface="Geneva" pitchFamily="-66" charset="0"/>
        <a:cs typeface="Geneva" pitchFamily="-66" charset="0"/>
      </a:defRPr>
    </a:lvl4pPr>
    <a:lvl5pPr marL="1828800" algn="l" rtl="0" fontAlgn="base">
      <a:spcBef>
        <a:spcPct val="20000"/>
      </a:spcBef>
      <a:spcAft>
        <a:spcPct val="0"/>
      </a:spcAft>
      <a:buClr>
        <a:schemeClr val="tx1"/>
      </a:buClr>
      <a:buFont typeface="Wingdings" pitchFamily="-66" charset="2"/>
      <a:defRPr sz="2600" kern="1200">
        <a:solidFill>
          <a:schemeClr val="bg2"/>
        </a:solidFill>
        <a:latin typeface="Arial" charset="0"/>
        <a:ea typeface="Geneva" pitchFamily="-66" charset="0"/>
        <a:cs typeface="Geneva" pitchFamily="-66" charset="0"/>
      </a:defRPr>
    </a:lvl5pPr>
    <a:lvl6pPr marL="2286000" algn="l" defTabSz="914400" rtl="0" eaLnBrk="1" latinLnBrk="0" hangingPunct="1">
      <a:defRPr sz="2600" kern="1200">
        <a:solidFill>
          <a:schemeClr val="bg2"/>
        </a:solidFill>
        <a:latin typeface="Arial" charset="0"/>
        <a:ea typeface="Geneva" pitchFamily="-66" charset="0"/>
        <a:cs typeface="Geneva" pitchFamily="-66" charset="0"/>
      </a:defRPr>
    </a:lvl6pPr>
    <a:lvl7pPr marL="2743200" algn="l" defTabSz="914400" rtl="0" eaLnBrk="1" latinLnBrk="0" hangingPunct="1">
      <a:defRPr sz="2600" kern="1200">
        <a:solidFill>
          <a:schemeClr val="bg2"/>
        </a:solidFill>
        <a:latin typeface="Arial" charset="0"/>
        <a:ea typeface="Geneva" pitchFamily="-66" charset="0"/>
        <a:cs typeface="Geneva" pitchFamily="-66" charset="0"/>
      </a:defRPr>
    </a:lvl7pPr>
    <a:lvl8pPr marL="3200400" algn="l" defTabSz="914400" rtl="0" eaLnBrk="1" latinLnBrk="0" hangingPunct="1">
      <a:defRPr sz="2600" kern="1200">
        <a:solidFill>
          <a:schemeClr val="bg2"/>
        </a:solidFill>
        <a:latin typeface="Arial" charset="0"/>
        <a:ea typeface="Geneva" pitchFamily="-66" charset="0"/>
        <a:cs typeface="Geneva" pitchFamily="-66" charset="0"/>
      </a:defRPr>
    </a:lvl8pPr>
    <a:lvl9pPr marL="3657600" algn="l" defTabSz="914400" rtl="0" eaLnBrk="1" latinLnBrk="0" hangingPunct="1">
      <a:defRPr sz="2600" kern="1200">
        <a:solidFill>
          <a:schemeClr val="bg2"/>
        </a:solidFill>
        <a:latin typeface="Arial" charset="0"/>
        <a:ea typeface="Geneva" pitchFamily="-66" charset="0"/>
        <a:cs typeface="Geneva" pitchFamily="-66" charset="0"/>
      </a:defRPr>
    </a:lvl9pPr>
  </p:defaultTextStyle>
  <p:extLst>
    <p:ext uri="{EFAFB233-063F-42B5-8137-9DF3F51BA10A}">
      <p15:sldGuideLst xmlns:p15="http://schemas.microsoft.com/office/powerpoint/2012/main">
        <p15:guide id="1" orient="horz" pos="2082">
          <p15:clr>
            <a:srgbClr val="A4A3A4"/>
          </p15:clr>
        </p15:guide>
        <p15:guide id="2" pos="97">
          <p15:clr>
            <a:srgbClr val="A4A3A4"/>
          </p15:clr>
        </p15:guide>
        <p15:guide id="3" pos="2883">
          <p15:clr>
            <a:srgbClr val="A4A3A4"/>
          </p15:clr>
        </p15:guide>
        <p15:guide id="4" pos="4505">
          <p15:clr>
            <a:srgbClr val="A4A3A4"/>
          </p15:clr>
        </p15:guide>
        <p15:guide id="5" pos="5218">
          <p15:clr>
            <a:srgbClr val="A4A3A4"/>
          </p15:clr>
        </p15:guide>
      </p15:sldGuideLst>
    </p:ext>
    <p:ext uri="{2D200454-40CA-4A62-9FC3-DE9A4176ACB9}">
      <p15:notesGuideLst xmlns:p15="http://schemas.microsoft.com/office/powerpoint/2012/main">
        <p15:guide id="1" orient="horz" pos="3079">
          <p15:clr>
            <a:srgbClr val="A4A3A4"/>
          </p15:clr>
        </p15:guide>
        <p15:guide id="2"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a Raeke" initials="J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0FF"/>
    <a:srgbClr val="00FF00"/>
    <a:srgbClr val="00FFFF"/>
    <a:srgbClr val="663300"/>
    <a:srgbClr val="00589C"/>
    <a:srgbClr val="F1E113"/>
    <a:srgbClr val="FBF6BB"/>
    <a:srgbClr val="808080"/>
    <a:srgbClr val="BBE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3" autoAdjust="0"/>
    <p:restoredTop sz="87744" autoAdjust="0"/>
  </p:normalViewPr>
  <p:slideViewPr>
    <p:cSldViewPr snapToGrid="0">
      <p:cViewPr varScale="1">
        <p:scale>
          <a:sx n="96" d="100"/>
          <a:sy n="96" d="100"/>
        </p:scale>
        <p:origin x="72" y="84"/>
      </p:cViewPr>
      <p:guideLst>
        <p:guide orient="horz" pos="2082"/>
        <p:guide pos="97"/>
        <p:guide pos="2883"/>
        <p:guide pos="4505"/>
        <p:guide pos="52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96" d="100"/>
          <a:sy n="96" d="100"/>
        </p:scale>
        <p:origin x="-2088" y="-120"/>
      </p:cViewPr>
      <p:guideLst>
        <p:guide orient="horz" pos="3079"/>
        <p:guide pos="211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t"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14339" name="Rectangle 3"/>
          <p:cNvSpPr>
            <a:spLocks noGrp="1" noChangeArrowheads="1"/>
          </p:cNvSpPr>
          <p:nvPr>
            <p:ph type="dt" sz="quarter" idx="1"/>
          </p:nvPr>
        </p:nvSpPr>
        <p:spPr bwMode="auto">
          <a:xfrm>
            <a:off x="3810635" y="0"/>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t"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endParaRPr lang="en-GB"/>
          </a:p>
        </p:txBody>
      </p:sp>
      <p:sp>
        <p:nvSpPr>
          <p:cNvPr id="14340" name="Rectangle 4"/>
          <p:cNvSpPr>
            <a:spLocks noGrp="1" noChangeArrowheads="1"/>
          </p:cNvSpPr>
          <p:nvPr>
            <p:ph type="ftr" sz="quarter" idx="2"/>
          </p:nvPr>
        </p:nvSpPr>
        <p:spPr bwMode="auto">
          <a:xfrm>
            <a:off x="0" y="9285527"/>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b"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14341" name="Rectangle 5"/>
          <p:cNvSpPr>
            <a:spLocks noGrp="1" noChangeArrowheads="1"/>
          </p:cNvSpPr>
          <p:nvPr>
            <p:ph type="sldNum" sz="quarter" idx="3"/>
          </p:nvPr>
        </p:nvSpPr>
        <p:spPr bwMode="auto">
          <a:xfrm>
            <a:off x="3810635" y="9285527"/>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b"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fld id="{94583003-1E72-4167-83C9-3F2964345847}" type="slidenum">
              <a:rPr lang="en-GB"/>
              <a:pPr>
                <a:defRPr/>
              </a:pPr>
              <a:t>‹Nr.›</a:t>
            </a:fld>
            <a:endParaRPr lang="en-GB"/>
          </a:p>
        </p:txBody>
      </p:sp>
    </p:spTree>
    <p:extLst>
      <p:ext uri="{BB962C8B-B14F-4D97-AF65-F5344CB8AC3E}">
        <p14:creationId xmlns:p14="http://schemas.microsoft.com/office/powerpoint/2010/main" val="12920971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t"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3075" name="Rectangle 3"/>
          <p:cNvSpPr>
            <a:spLocks noGrp="1" noChangeArrowheads="1"/>
          </p:cNvSpPr>
          <p:nvPr>
            <p:ph type="dt" idx="1"/>
          </p:nvPr>
        </p:nvSpPr>
        <p:spPr bwMode="auto">
          <a:xfrm>
            <a:off x="3810635" y="0"/>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t"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endParaRPr lang="en-GB"/>
          </a:p>
        </p:txBody>
      </p:sp>
      <p:sp>
        <p:nvSpPr>
          <p:cNvPr id="9220" name="Rectangle 4"/>
          <p:cNvSpPr>
            <a:spLocks noGrp="1" noRot="1" noChangeAspect="1" noChangeArrowheads="1" noTextEdit="1"/>
          </p:cNvSpPr>
          <p:nvPr>
            <p:ph type="sldImg" idx="2"/>
          </p:nvPr>
        </p:nvSpPr>
        <p:spPr bwMode="auto">
          <a:xfrm>
            <a:off x="919163" y="733425"/>
            <a:ext cx="4886325" cy="36655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896622" y="4642764"/>
            <a:ext cx="4931410" cy="43984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t" anchorCtr="0" compatLnSpc="1">
            <a:prstTxWarp prst="textNoShape">
              <a:avLst/>
            </a:prstTxWarp>
          </a:bodyPr>
          <a:lstStyle/>
          <a:p>
            <a:pPr lvl="0"/>
            <a:r>
              <a:rPr lang="en-GB" noProof="0" smtClean="0"/>
              <a:t>Mastertextformat bearbeiten</a:t>
            </a:r>
          </a:p>
          <a:p>
            <a:pPr lvl="1"/>
            <a:r>
              <a:rPr lang="en-GB" noProof="0" smtClean="0"/>
              <a:t>Zweite Ebene</a:t>
            </a:r>
          </a:p>
          <a:p>
            <a:pPr lvl="2"/>
            <a:r>
              <a:rPr lang="en-GB" noProof="0" smtClean="0"/>
              <a:t>Dritte Ebene</a:t>
            </a:r>
          </a:p>
          <a:p>
            <a:pPr lvl="3"/>
            <a:r>
              <a:rPr lang="en-GB" noProof="0" smtClean="0"/>
              <a:t>Vierte Ebene</a:t>
            </a:r>
          </a:p>
          <a:p>
            <a:pPr lvl="4"/>
            <a:r>
              <a:rPr lang="en-GB" noProof="0" smtClean="0"/>
              <a:t>Fünfte Ebene</a:t>
            </a:r>
          </a:p>
        </p:txBody>
      </p:sp>
      <p:sp>
        <p:nvSpPr>
          <p:cNvPr id="3078" name="Rectangle 6"/>
          <p:cNvSpPr>
            <a:spLocks noGrp="1" noChangeArrowheads="1"/>
          </p:cNvSpPr>
          <p:nvPr>
            <p:ph type="ftr" sz="quarter" idx="4"/>
          </p:nvPr>
        </p:nvSpPr>
        <p:spPr bwMode="auto">
          <a:xfrm>
            <a:off x="0" y="9285527"/>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b" anchorCtr="0" compatLnSpc="1">
            <a:prstTxWarp prst="textNoShape">
              <a:avLst/>
            </a:prstTxWarp>
          </a:bodyPr>
          <a:lstStyle>
            <a:lvl1pPr eaLnBrk="0" hangingPunct="0">
              <a:spcBef>
                <a:spcPct val="0"/>
              </a:spcBef>
              <a:buClrTx/>
              <a:buFontTx/>
              <a:buNone/>
              <a:defRPr sz="1200" smtClean="0">
                <a:solidFill>
                  <a:schemeClr val="tx1"/>
                </a:solidFill>
              </a:defRPr>
            </a:lvl1pPr>
          </a:lstStyle>
          <a:p>
            <a:pPr>
              <a:defRPr/>
            </a:pPr>
            <a:endParaRPr lang="en-GB"/>
          </a:p>
        </p:txBody>
      </p:sp>
      <p:sp>
        <p:nvSpPr>
          <p:cNvPr id="3079" name="Rectangle 7"/>
          <p:cNvSpPr>
            <a:spLocks noGrp="1" noChangeArrowheads="1"/>
          </p:cNvSpPr>
          <p:nvPr>
            <p:ph type="sldNum" sz="quarter" idx="5"/>
          </p:nvPr>
        </p:nvSpPr>
        <p:spPr bwMode="auto">
          <a:xfrm>
            <a:off x="3810635" y="9285527"/>
            <a:ext cx="2914015" cy="488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0279" tIns="45139" rIns="90279" bIns="45139" numCol="1" anchor="b" anchorCtr="0" compatLnSpc="1">
            <a:prstTxWarp prst="textNoShape">
              <a:avLst/>
            </a:prstTxWarp>
          </a:bodyPr>
          <a:lstStyle>
            <a:lvl1pPr algn="r" eaLnBrk="0" hangingPunct="0">
              <a:spcBef>
                <a:spcPct val="0"/>
              </a:spcBef>
              <a:buClrTx/>
              <a:buFontTx/>
              <a:buNone/>
              <a:defRPr sz="1200" smtClean="0">
                <a:solidFill>
                  <a:schemeClr val="tx1"/>
                </a:solidFill>
              </a:defRPr>
            </a:lvl1pPr>
          </a:lstStyle>
          <a:p>
            <a:pPr>
              <a:defRPr/>
            </a:pPr>
            <a:fld id="{61BDC5A0-B9A8-4119-A468-D617F99CF703}" type="slidenum">
              <a:rPr lang="en-GB"/>
              <a:pPr>
                <a:defRPr/>
              </a:pPr>
              <a:t>‹Nr.›</a:t>
            </a:fld>
            <a:endParaRPr lang="en-GB"/>
          </a:p>
        </p:txBody>
      </p:sp>
    </p:spTree>
    <p:extLst>
      <p:ext uri="{BB962C8B-B14F-4D97-AF65-F5344CB8AC3E}">
        <p14:creationId xmlns:p14="http://schemas.microsoft.com/office/powerpoint/2010/main" val="3234985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Geneva" pitchFamily="-66" charset="0"/>
        <a:cs typeface="Geneva" pitchFamily="-66" charset="0"/>
      </a:defRPr>
    </a:lvl1pPr>
    <a:lvl2pPr marL="457200" algn="l" rtl="0" eaLnBrk="0" fontAlgn="base" hangingPunct="0">
      <a:spcBef>
        <a:spcPct val="30000"/>
      </a:spcBef>
      <a:spcAft>
        <a:spcPct val="0"/>
      </a:spcAft>
      <a:defRPr sz="1200" kern="1200">
        <a:solidFill>
          <a:schemeClr val="tx1"/>
        </a:solidFill>
        <a:latin typeface="Arial" charset="0"/>
        <a:ea typeface="Geneva" pitchFamily="-66" charset="0"/>
        <a:cs typeface="Geneva" pitchFamily="-66" charset="0"/>
      </a:defRPr>
    </a:lvl2pPr>
    <a:lvl3pPr marL="914400" algn="l" rtl="0" eaLnBrk="0" fontAlgn="base" hangingPunct="0">
      <a:spcBef>
        <a:spcPct val="30000"/>
      </a:spcBef>
      <a:spcAft>
        <a:spcPct val="0"/>
      </a:spcAft>
      <a:defRPr sz="1200" kern="1200">
        <a:solidFill>
          <a:schemeClr val="tx1"/>
        </a:solidFill>
        <a:latin typeface="Arial" charset="0"/>
        <a:ea typeface="Geneva" pitchFamily="-66" charset="0"/>
        <a:cs typeface="Geneva" pitchFamily="-66" charset="0"/>
      </a:defRPr>
    </a:lvl3pPr>
    <a:lvl4pPr marL="1371600" algn="l" rtl="0" eaLnBrk="0" fontAlgn="base" hangingPunct="0">
      <a:spcBef>
        <a:spcPct val="30000"/>
      </a:spcBef>
      <a:spcAft>
        <a:spcPct val="0"/>
      </a:spcAft>
      <a:defRPr sz="1200" kern="1200">
        <a:solidFill>
          <a:schemeClr val="tx1"/>
        </a:solidFill>
        <a:latin typeface="Arial" charset="0"/>
        <a:ea typeface="Geneva" pitchFamily="-66" charset="0"/>
        <a:cs typeface="Geneva" pitchFamily="-66" charset="0"/>
      </a:defRPr>
    </a:lvl4pPr>
    <a:lvl5pPr marL="1828800" algn="l" rtl="0" eaLnBrk="0" fontAlgn="base" hangingPunct="0">
      <a:spcBef>
        <a:spcPct val="30000"/>
      </a:spcBef>
      <a:spcAft>
        <a:spcPct val="0"/>
      </a:spcAft>
      <a:defRPr sz="1200" kern="1200">
        <a:solidFill>
          <a:schemeClr val="tx1"/>
        </a:solidFill>
        <a:latin typeface="Arial" charset="0"/>
        <a:ea typeface="Geneva" pitchFamily="-66" charset="0"/>
        <a:cs typeface="Geneva" pitchFamily="-66"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2" name="Grafik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937760"/>
            <a:ext cx="9144000" cy="1920240"/>
          </a:xfrm>
          <a:prstGeom prst="rect">
            <a:avLst/>
          </a:prstGeom>
        </p:spPr>
      </p:pic>
      <p:sp>
        <p:nvSpPr>
          <p:cNvPr id="5132" name="Rectangle 12"/>
          <p:cNvSpPr>
            <a:spLocks noGrp="1" noChangeArrowheads="1"/>
          </p:cNvSpPr>
          <p:nvPr>
            <p:ph type="ctrTitle" sz="quarter"/>
          </p:nvPr>
        </p:nvSpPr>
        <p:spPr>
          <a:xfrm>
            <a:off x="381000" y="5257800"/>
            <a:ext cx="5715000" cy="6858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1600">
                <a:solidFill>
                  <a:schemeClr val="bg1"/>
                </a:solidFill>
              </a:defRPr>
            </a:lvl1pPr>
          </a:lstStyle>
          <a:p>
            <a:pPr lvl="0"/>
            <a:r>
              <a:rPr lang="de-DE" noProof="0" dirty="0" smtClean="0"/>
              <a:t>Titelmasterformat durch Klicken bearbeiten</a:t>
            </a:r>
            <a:endParaRPr lang="en-GB" noProof="0" dirty="0" smtClean="0"/>
          </a:p>
        </p:txBody>
      </p:sp>
      <p:sp>
        <p:nvSpPr>
          <p:cNvPr id="5133" name="Rectangle 13"/>
          <p:cNvSpPr>
            <a:spLocks noGrp="1" noChangeArrowheads="1"/>
          </p:cNvSpPr>
          <p:nvPr>
            <p:ph type="subTitle" sz="quarter" idx="1"/>
          </p:nvPr>
        </p:nvSpPr>
        <p:spPr>
          <a:xfrm>
            <a:off x="381000" y="6019800"/>
            <a:ext cx="2663825" cy="381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lstStyle>
            <a:lvl1pPr marL="0" indent="0">
              <a:defRPr sz="900">
                <a:solidFill>
                  <a:schemeClr val="bg1"/>
                </a:solidFill>
              </a:defRPr>
            </a:lvl1pPr>
          </a:lstStyle>
          <a:p>
            <a:pPr lvl="0"/>
            <a:r>
              <a:rPr lang="de-DE" noProof="0" smtClean="0"/>
              <a:t>Formatvorlage des Untertitelmasters durch Klicken bearbeiten</a:t>
            </a:r>
            <a:endParaRPr lang="en-GB" noProof="0" smtClean="0"/>
          </a:p>
        </p:txBody>
      </p:sp>
      <p:pic>
        <p:nvPicPr>
          <p:cNvPr id="7" name="Grafik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26662" y="5303434"/>
            <a:ext cx="2136338" cy="987943"/>
          </a:xfrm>
          <a:prstGeom prst="rect">
            <a:avLst/>
          </a:prstGeom>
        </p:spPr>
      </p:pic>
    </p:spTree>
    <p:extLst>
      <p:ext uri="{BB962C8B-B14F-4D97-AF65-F5344CB8AC3E}">
        <p14:creationId xmlns:p14="http://schemas.microsoft.com/office/powerpoint/2010/main" val="280572038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210300" y="381000"/>
            <a:ext cx="1943100" cy="50292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81000" y="381000"/>
            <a:ext cx="5676900" cy="5029200"/>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Rectangle 15"/>
          <p:cNvSpPr>
            <a:spLocks noGrp="1" noChangeArrowheads="1"/>
          </p:cNvSpPr>
          <p:nvPr>
            <p:ph type="sldNum" sz="quarter" idx="10"/>
          </p:nvPr>
        </p:nvSpPr>
        <p:spPr>
          <a:ln/>
        </p:spPr>
        <p:txBody>
          <a:bodyPr/>
          <a:lstStyle>
            <a:lvl1pPr>
              <a:defRPr/>
            </a:lvl1pPr>
          </a:lstStyle>
          <a:p>
            <a:pPr>
              <a:defRPr/>
            </a:pPr>
            <a:r>
              <a:rPr lang="en-GB"/>
              <a:t>SEITE </a:t>
            </a:r>
            <a:fld id="{231C0D16-B7AB-439E-AE2A-FC90962682B9}" type="slidenum">
              <a:rPr lang="en-GB"/>
              <a:pPr>
                <a:defRPr/>
              </a:pPr>
              <a:t>‹Nr.›</a:t>
            </a:fld>
            <a:endParaRPr lang="en-GB"/>
          </a:p>
        </p:txBody>
      </p:sp>
    </p:spTree>
    <p:extLst>
      <p:ext uri="{BB962C8B-B14F-4D97-AF65-F5344CB8AC3E}">
        <p14:creationId xmlns:p14="http://schemas.microsoft.com/office/powerpoint/2010/main" val="2422861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5"/>
          <p:cNvSpPr>
            <a:spLocks noGrp="1" noChangeArrowheads="1"/>
          </p:cNvSpPr>
          <p:nvPr>
            <p:ph type="sldNum" sz="quarter" idx="10"/>
          </p:nvPr>
        </p:nvSpPr>
        <p:spPr>
          <a:ln/>
        </p:spPr>
        <p:txBody>
          <a:bodyPr/>
          <a:lstStyle>
            <a:lvl1pPr>
              <a:defRPr/>
            </a:lvl1pPr>
          </a:lstStyle>
          <a:p>
            <a:pPr>
              <a:defRPr/>
            </a:pPr>
            <a:r>
              <a:rPr lang="en-GB"/>
              <a:t>SEITE </a:t>
            </a:r>
            <a:fld id="{F6849136-4288-414E-B449-7221B40E9947}" type="slidenum">
              <a:rPr lang="en-GB"/>
              <a:pPr>
                <a:defRPr/>
              </a:pPr>
              <a:t>‹Nr.›</a:t>
            </a:fld>
            <a:endParaRPr lang="en-GB"/>
          </a:p>
        </p:txBody>
      </p:sp>
      <p:sp>
        <p:nvSpPr>
          <p:cNvPr id="3" name="Rechteck 2"/>
          <p:cNvSpPr/>
          <p:nvPr userDrawn="1"/>
        </p:nvSpPr>
        <p:spPr bwMode="auto">
          <a:xfrm>
            <a:off x="6516216" y="5445224"/>
            <a:ext cx="2448272" cy="1224136"/>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pPr>
            <a:endParaRPr kumimoji="0" lang="de-DE" sz="2600" b="0" i="0" u="none" strike="noStrike" cap="none" normalizeH="0" baseline="0" smtClean="0">
              <a:ln>
                <a:noFill/>
              </a:ln>
              <a:solidFill>
                <a:schemeClr val="bg2"/>
              </a:solidFill>
              <a:effectLst/>
              <a:latin typeface="Arial" charset="0"/>
              <a:ea typeface="Geneva" pitchFamily="-66" charset="0"/>
              <a:cs typeface="Geneva" pitchFamily="-66" charset="0"/>
            </a:endParaRPr>
          </a:p>
        </p:txBody>
      </p:sp>
    </p:spTree>
    <p:extLst>
      <p:ext uri="{BB962C8B-B14F-4D97-AF65-F5344CB8AC3E}">
        <p14:creationId xmlns:p14="http://schemas.microsoft.com/office/powerpoint/2010/main" val="87360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sz="3200">
                <a:latin typeface="Calibri" panose="020F0502020204030204" pitchFamily="34" charset="0"/>
              </a:defRPr>
            </a:lvl1pPr>
          </a:lstStyle>
          <a:p>
            <a:r>
              <a:rPr lang="de-DE" dirty="0" smtClean="0"/>
              <a:t>Titelmasterformat durch Klicken bearbeiten</a:t>
            </a:r>
            <a:endParaRPr lang="de-DE" dirty="0"/>
          </a:p>
        </p:txBody>
      </p:sp>
      <p:sp>
        <p:nvSpPr>
          <p:cNvPr id="3" name="Inhaltsplatzhalter 2"/>
          <p:cNvSpPr>
            <a:spLocks noGrp="1"/>
          </p:cNvSpPr>
          <p:nvPr>
            <p:ph idx="1"/>
          </p:nvPr>
        </p:nvSpPr>
        <p:spPr/>
        <p:txBody>
          <a:bodyPr/>
          <a:lstStyle>
            <a:lvl1pPr>
              <a:defRPr sz="2400">
                <a:latin typeface="Calibri" panose="020F0502020204030204" pitchFamily="34" charset="0"/>
              </a:defRPr>
            </a:lvl1pPr>
            <a:lvl2pPr>
              <a:defRPr sz="2400">
                <a:latin typeface="Calibri" panose="020F0502020204030204" pitchFamily="34" charset="0"/>
              </a:defRPr>
            </a:lvl2pPr>
            <a:lvl3pPr>
              <a:defRPr sz="2400">
                <a:latin typeface="Calibri" panose="020F0502020204030204" pitchFamily="34" charset="0"/>
              </a:defRPr>
            </a:lvl3pPr>
            <a:lvl4pPr>
              <a:defRPr sz="2400">
                <a:latin typeface="Calibri" panose="020F0502020204030204" pitchFamily="34" charset="0"/>
              </a:defRPr>
            </a:lvl4pPr>
            <a:lvl5pPr>
              <a:defRPr sz="2400">
                <a:latin typeface="Calibri" panose="020F0502020204030204" pitchFamily="34" charset="0"/>
              </a:defRPr>
            </a:lvl5p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15"/>
          <p:cNvSpPr>
            <a:spLocks noGrp="1" noChangeArrowheads="1"/>
          </p:cNvSpPr>
          <p:nvPr>
            <p:ph type="sldNum" sz="quarter" idx="10"/>
          </p:nvPr>
        </p:nvSpPr>
        <p:spPr>
          <a:ln/>
        </p:spPr>
        <p:txBody>
          <a:bodyPr/>
          <a:lstStyle>
            <a:lvl1pPr>
              <a:defRPr/>
            </a:lvl1pPr>
          </a:lstStyle>
          <a:p>
            <a:pPr>
              <a:defRPr/>
            </a:pPr>
            <a:r>
              <a:rPr lang="en-GB"/>
              <a:t>SEITE </a:t>
            </a:r>
            <a:fld id="{7596CAD6-BF42-4126-A058-230CC4F69C51}" type="slidenum">
              <a:rPr lang="en-GB"/>
              <a:pPr>
                <a:defRPr/>
              </a:pPr>
              <a:t>‹Nr.›</a:t>
            </a:fld>
            <a:endParaRPr lang="en-GB"/>
          </a:p>
        </p:txBody>
      </p:sp>
    </p:spTree>
    <p:extLst>
      <p:ext uri="{BB962C8B-B14F-4D97-AF65-F5344CB8AC3E}">
        <p14:creationId xmlns:p14="http://schemas.microsoft.com/office/powerpoint/2010/main" val="278929329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Rectangle 15"/>
          <p:cNvSpPr>
            <a:spLocks noGrp="1" noChangeArrowheads="1"/>
          </p:cNvSpPr>
          <p:nvPr>
            <p:ph type="sldNum" sz="quarter" idx="10"/>
          </p:nvPr>
        </p:nvSpPr>
        <p:spPr>
          <a:ln/>
        </p:spPr>
        <p:txBody>
          <a:bodyPr/>
          <a:lstStyle>
            <a:lvl1pPr>
              <a:defRPr/>
            </a:lvl1pPr>
          </a:lstStyle>
          <a:p>
            <a:pPr>
              <a:defRPr/>
            </a:pPr>
            <a:r>
              <a:rPr lang="en-GB"/>
              <a:t>SEITE </a:t>
            </a:r>
            <a:fld id="{98B2711D-5AB7-4E86-83EE-647BA784D828}" type="slidenum">
              <a:rPr lang="en-GB"/>
              <a:pPr>
                <a:defRPr/>
              </a:pPr>
              <a:t>‹Nr.›</a:t>
            </a:fld>
            <a:endParaRPr lang="en-GB"/>
          </a:p>
        </p:txBody>
      </p:sp>
    </p:spTree>
    <p:extLst>
      <p:ext uri="{BB962C8B-B14F-4D97-AF65-F5344CB8AC3E}">
        <p14:creationId xmlns:p14="http://schemas.microsoft.com/office/powerpoint/2010/main" val="3760621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810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343400" y="19050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5"/>
          <p:cNvSpPr>
            <a:spLocks noGrp="1" noChangeArrowheads="1"/>
          </p:cNvSpPr>
          <p:nvPr>
            <p:ph type="sldNum" sz="quarter" idx="10"/>
          </p:nvPr>
        </p:nvSpPr>
        <p:spPr>
          <a:ln/>
        </p:spPr>
        <p:txBody>
          <a:bodyPr/>
          <a:lstStyle>
            <a:lvl1pPr>
              <a:defRPr/>
            </a:lvl1pPr>
          </a:lstStyle>
          <a:p>
            <a:pPr>
              <a:defRPr/>
            </a:pPr>
            <a:r>
              <a:rPr lang="en-GB"/>
              <a:t>SEITE </a:t>
            </a:r>
            <a:fld id="{B29BB13A-CB8F-460B-BA68-81002069F191}" type="slidenum">
              <a:rPr lang="en-GB"/>
              <a:pPr>
                <a:defRPr/>
              </a:pPr>
              <a:t>‹Nr.›</a:t>
            </a:fld>
            <a:endParaRPr lang="en-GB"/>
          </a:p>
        </p:txBody>
      </p:sp>
    </p:spTree>
    <p:extLst>
      <p:ext uri="{BB962C8B-B14F-4D97-AF65-F5344CB8AC3E}">
        <p14:creationId xmlns:p14="http://schemas.microsoft.com/office/powerpoint/2010/main" val="3177485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5"/>
          <p:cNvSpPr>
            <a:spLocks noGrp="1" noChangeArrowheads="1"/>
          </p:cNvSpPr>
          <p:nvPr>
            <p:ph type="sldNum" sz="quarter" idx="10"/>
          </p:nvPr>
        </p:nvSpPr>
        <p:spPr>
          <a:ln/>
        </p:spPr>
        <p:txBody>
          <a:bodyPr/>
          <a:lstStyle>
            <a:lvl1pPr>
              <a:defRPr/>
            </a:lvl1pPr>
          </a:lstStyle>
          <a:p>
            <a:pPr>
              <a:defRPr/>
            </a:pPr>
            <a:r>
              <a:rPr lang="en-GB"/>
              <a:t>SEITE </a:t>
            </a:r>
            <a:fld id="{B1FB11E1-CE76-4C25-91FB-213D234EE67E}" type="slidenum">
              <a:rPr lang="en-GB"/>
              <a:pPr>
                <a:defRPr/>
              </a:pPr>
              <a:t>‹Nr.›</a:t>
            </a:fld>
            <a:endParaRPr lang="en-GB"/>
          </a:p>
        </p:txBody>
      </p:sp>
    </p:spTree>
    <p:extLst>
      <p:ext uri="{BB962C8B-B14F-4D97-AF65-F5344CB8AC3E}">
        <p14:creationId xmlns:p14="http://schemas.microsoft.com/office/powerpoint/2010/main" val="132531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5"/>
          <p:cNvSpPr>
            <a:spLocks noGrp="1" noChangeArrowheads="1"/>
          </p:cNvSpPr>
          <p:nvPr>
            <p:ph type="sldNum" sz="quarter" idx="10"/>
          </p:nvPr>
        </p:nvSpPr>
        <p:spPr>
          <a:ln/>
        </p:spPr>
        <p:txBody>
          <a:bodyPr/>
          <a:lstStyle>
            <a:lvl1pPr>
              <a:defRPr/>
            </a:lvl1pPr>
          </a:lstStyle>
          <a:p>
            <a:pPr>
              <a:defRPr/>
            </a:pPr>
            <a:r>
              <a:rPr lang="en-GB"/>
              <a:t>SEITE </a:t>
            </a:r>
            <a:fld id="{3725B70A-17EF-45BF-8C44-5BBA427E7E08}" type="slidenum">
              <a:rPr lang="en-GB"/>
              <a:pPr>
                <a:defRPr/>
              </a:pPr>
              <a:t>‹Nr.›</a:t>
            </a:fld>
            <a:endParaRPr lang="en-GB"/>
          </a:p>
        </p:txBody>
      </p:sp>
    </p:spTree>
    <p:extLst>
      <p:ext uri="{BB962C8B-B14F-4D97-AF65-F5344CB8AC3E}">
        <p14:creationId xmlns:p14="http://schemas.microsoft.com/office/powerpoint/2010/main" val="240703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sldNum" sz="quarter" idx="10"/>
          </p:nvPr>
        </p:nvSpPr>
        <p:spPr>
          <a:ln/>
        </p:spPr>
        <p:txBody>
          <a:bodyPr/>
          <a:lstStyle>
            <a:lvl1pPr>
              <a:defRPr/>
            </a:lvl1pPr>
          </a:lstStyle>
          <a:p>
            <a:pPr>
              <a:defRPr/>
            </a:pPr>
            <a:r>
              <a:rPr lang="en-GB"/>
              <a:t>SEITE </a:t>
            </a:r>
            <a:fld id="{3270D393-F692-4D3C-912A-02238C623B33}" type="slidenum">
              <a:rPr lang="en-GB"/>
              <a:pPr>
                <a:defRPr/>
              </a:pPr>
              <a:t>‹Nr.›</a:t>
            </a:fld>
            <a:endParaRPr lang="en-GB"/>
          </a:p>
        </p:txBody>
      </p:sp>
    </p:spTree>
    <p:extLst>
      <p:ext uri="{BB962C8B-B14F-4D97-AF65-F5344CB8AC3E}">
        <p14:creationId xmlns:p14="http://schemas.microsoft.com/office/powerpoint/2010/main" val="1406169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e-DE" noProof="0" smtClean="0"/>
              <a:t>Bild durch Klicken auf Symbol hinzufügen</a:t>
            </a:r>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Rectangle 15"/>
          <p:cNvSpPr>
            <a:spLocks noGrp="1" noChangeArrowheads="1"/>
          </p:cNvSpPr>
          <p:nvPr>
            <p:ph type="sldNum" sz="quarter" idx="10"/>
          </p:nvPr>
        </p:nvSpPr>
        <p:spPr>
          <a:ln/>
        </p:spPr>
        <p:txBody>
          <a:bodyPr/>
          <a:lstStyle>
            <a:lvl1pPr>
              <a:defRPr/>
            </a:lvl1pPr>
          </a:lstStyle>
          <a:p>
            <a:pPr>
              <a:defRPr/>
            </a:pPr>
            <a:r>
              <a:rPr lang="en-GB"/>
              <a:t>SEITE </a:t>
            </a:r>
            <a:fld id="{8F2EB67C-4897-40E1-A387-6D3317DF3979}" type="slidenum">
              <a:rPr lang="en-GB"/>
              <a:pPr>
                <a:defRPr/>
              </a:pPr>
              <a:t>‹Nr.›</a:t>
            </a:fld>
            <a:endParaRPr lang="en-GB"/>
          </a:p>
        </p:txBody>
      </p:sp>
    </p:spTree>
    <p:extLst>
      <p:ext uri="{BB962C8B-B14F-4D97-AF65-F5344CB8AC3E}">
        <p14:creationId xmlns:p14="http://schemas.microsoft.com/office/powerpoint/2010/main" val="1986327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5"/>
          <p:cNvSpPr>
            <a:spLocks noGrp="1" noChangeArrowheads="1"/>
          </p:cNvSpPr>
          <p:nvPr>
            <p:ph type="sldNum" sz="quarter" idx="10"/>
          </p:nvPr>
        </p:nvSpPr>
        <p:spPr>
          <a:ln/>
        </p:spPr>
        <p:txBody>
          <a:bodyPr/>
          <a:lstStyle>
            <a:lvl1pPr>
              <a:defRPr/>
            </a:lvl1pPr>
          </a:lstStyle>
          <a:p>
            <a:pPr>
              <a:defRPr/>
            </a:pPr>
            <a:r>
              <a:rPr lang="en-GB"/>
              <a:t>SEITE </a:t>
            </a:r>
            <a:fld id="{0462D1AF-5D6A-4F84-845F-5B8DE226752D}" type="slidenum">
              <a:rPr lang="en-GB"/>
              <a:pPr>
                <a:defRPr/>
              </a:pPr>
              <a:t>‹Nr.›</a:t>
            </a:fld>
            <a:endParaRPr lang="en-GB"/>
          </a:p>
        </p:txBody>
      </p:sp>
    </p:spTree>
    <p:extLst>
      <p:ext uri="{BB962C8B-B14F-4D97-AF65-F5344CB8AC3E}">
        <p14:creationId xmlns:p14="http://schemas.microsoft.com/office/powerpoint/2010/main" val="8963830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fik 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6640891"/>
            <a:ext cx="9144000" cy="222504"/>
          </a:xfrm>
          <a:prstGeom prst="rect">
            <a:avLst/>
          </a:prstGeom>
        </p:spPr>
      </p:pic>
      <p:sp>
        <p:nvSpPr>
          <p:cNvPr id="1027" name="Rectangle 10"/>
          <p:cNvSpPr>
            <a:spLocks noGrp="1" noChangeArrowheads="1"/>
          </p:cNvSpPr>
          <p:nvPr>
            <p:ph type="title"/>
          </p:nvPr>
        </p:nvSpPr>
        <p:spPr bwMode="auto">
          <a:xfrm>
            <a:off x="381000" y="381000"/>
            <a:ext cx="7772400"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err="1" smtClean="0"/>
              <a:t>Mastertitelformat</a:t>
            </a:r>
            <a:r>
              <a:rPr lang="en-GB" dirty="0" smtClean="0"/>
              <a:t> </a:t>
            </a:r>
            <a:r>
              <a:rPr lang="en-GB" dirty="0" err="1" smtClean="0"/>
              <a:t>bearbeiten</a:t>
            </a:r>
            <a:endParaRPr lang="en-GB" dirty="0" smtClean="0"/>
          </a:p>
        </p:txBody>
      </p:sp>
      <p:sp>
        <p:nvSpPr>
          <p:cNvPr id="1028" name="Rectangle 11"/>
          <p:cNvSpPr>
            <a:spLocks noGrp="1" noChangeArrowheads="1"/>
          </p:cNvSpPr>
          <p:nvPr>
            <p:ph type="body" idx="1"/>
          </p:nvPr>
        </p:nvSpPr>
        <p:spPr bwMode="auto">
          <a:xfrm>
            <a:off x="381000" y="1905000"/>
            <a:ext cx="777240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none" lIns="0" tIns="0" rIns="0" bIns="0" numCol="1" anchor="t" anchorCtr="0" compatLnSpc="1">
            <a:prstTxWarp prst="textNoShape">
              <a:avLst/>
            </a:prstTxWarp>
          </a:bodyPr>
          <a:lstStyle/>
          <a:p>
            <a:pPr lvl="0"/>
            <a:r>
              <a:rPr lang="en-GB" dirty="0" err="1" smtClean="0"/>
              <a:t>Mastertextformat</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39" name="Rectangle 15"/>
          <p:cNvSpPr>
            <a:spLocks noGrp="1" noChangeArrowheads="1"/>
          </p:cNvSpPr>
          <p:nvPr>
            <p:ph type="sldNum" sz="quarter" idx="4"/>
          </p:nvPr>
        </p:nvSpPr>
        <p:spPr bwMode="auto">
          <a:xfrm>
            <a:off x="381000" y="6635576"/>
            <a:ext cx="1905000" cy="17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0" tIns="0" rIns="0" bIns="0" numCol="1" anchor="t" anchorCtr="0" compatLnSpc="1">
            <a:prstTxWarp prst="textNoShape">
              <a:avLst/>
            </a:prstTxWarp>
          </a:bodyPr>
          <a:lstStyle>
            <a:lvl1pPr>
              <a:defRPr sz="800" smtClean="0">
                <a:solidFill>
                  <a:schemeClr val="bg1"/>
                </a:solidFill>
              </a:defRPr>
            </a:lvl1pPr>
          </a:lstStyle>
          <a:p>
            <a:pPr>
              <a:defRPr/>
            </a:pPr>
            <a:r>
              <a:rPr lang="en-GB"/>
              <a:t>SEITE </a:t>
            </a:r>
            <a:fld id="{2FF6FD07-7230-446A-B183-D8E7E0C23007}" type="slidenum">
              <a:rPr lang="en-GB"/>
              <a:pPr>
                <a:defRPr/>
              </a:pPr>
              <a:t>‹Nr.›</a:t>
            </a:fld>
            <a:endParaRPr lang="en-GB"/>
          </a:p>
        </p:txBody>
      </p:sp>
      <p:pic>
        <p:nvPicPr>
          <p:cNvPr id="9" name="Grafik 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575376" y="5988518"/>
            <a:ext cx="1187623" cy="459101"/>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7" r:id="rId7"/>
    <p:sldLayoutId id="2147483668" r:id="rId8"/>
    <p:sldLayoutId id="2147483669" r:id="rId9"/>
    <p:sldLayoutId id="2147483670" r:id="rId10"/>
    <p:sldLayoutId id="2147483666" r:id="rId11"/>
  </p:sldLayoutIdLst>
  <p:timing>
    <p:tnLst>
      <p:par>
        <p:cTn id="1" dur="indefinite" restart="never" nodeType="tmRoot"/>
      </p:par>
    </p:tnLst>
  </p:timing>
  <p:hf hdr="0" ftr="0" dt="0"/>
  <p:txStyles>
    <p:titleStyle>
      <a:lvl1pPr algn="l" rtl="0" eaLnBrk="1" fontAlgn="base" hangingPunct="1">
        <a:spcBef>
          <a:spcPct val="0"/>
        </a:spcBef>
        <a:spcAft>
          <a:spcPct val="0"/>
        </a:spcAft>
        <a:defRPr sz="3200" b="1">
          <a:solidFill>
            <a:schemeClr val="accent1"/>
          </a:solidFill>
          <a:latin typeface="Calibri" panose="020F0502020204030204" pitchFamily="34" charset="0"/>
          <a:ea typeface="+mj-ea"/>
          <a:cs typeface="+mj-cs"/>
        </a:defRPr>
      </a:lvl1pPr>
      <a:lvl2pPr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2pPr>
      <a:lvl3pPr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3pPr>
      <a:lvl4pPr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4pPr>
      <a:lvl5pPr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5pPr>
      <a:lvl6pPr marL="457200"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6pPr>
      <a:lvl7pPr marL="914400"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7pPr>
      <a:lvl8pPr marL="1371600"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8pPr>
      <a:lvl9pPr marL="1828800" algn="l" rtl="0" eaLnBrk="1" fontAlgn="base" hangingPunct="1">
        <a:spcBef>
          <a:spcPct val="0"/>
        </a:spcBef>
        <a:spcAft>
          <a:spcPct val="0"/>
        </a:spcAft>
        <a:defRPr sz="3000" b="1">
          <a:solidFill>
            <a:schemeClr val="accent1"/>
          </a:solidFill>
          <a:latin typeface="Arial" charset="0"/>
          <a:ea typeface="Geneva" pitchFamily="-66" charset="0"/>
          <a:cs typeface="Geneva" pitchFamily="-66" charset="0"/>
        </a:defRPr>
      </a:lvl9pPr>
    </p:titleStyle>
    <p:bodyStyle>
      <a:lvl1pPr marL="342900" indent="-342900" algn="l" rtl="0" eaLnBrk="1" fontAlgn="base" hangingPunct="1">
        <a:spcBef>
          <a:spcPct val="0"/>
        </a:spcBef>
        <a:spcAft>
          <a:spcPct val="0"/>
        </a:spcAft>
        <a:buClr>
          <a:schemeClr val="tx1"/>
        </a:buClr>
        <a:buFont typeface="Wingdings" pitchFamily="-66" charset="2"/>
        <a:defRPr sz="2400">
          <a:solidFill>
            <a:schemeClr val="accent2">
              <a:lumMod val="75000"/>
            </a:schemeClr>
          </a:solidFill>
          <a:latin typeface="Calibri" panose="020F0502020204030204" pitchFamily="34" charset="0"/>
          <a:ea typeface="+mn-ea"/>
          <a:cs typeface="+mn-cs"/>
        </a:defRPr>
      </a:lvl1pPr>
      <a:lvl2pPr marL="742950" indent="-285750" algn="l" rtl="0" eaLnBrk="1" fontAlgn="base" hangingPunct="1">
        <a:spcBef>
          <a:spcPct val="0"/>
        </a:spcBef>
        <a:spcAft>
          <a:spcPct val="0"/>
        </a:spcAft>
        <a:buClr>
          <a:schemeClr val="tx1"/>
        </a:buClr>
        <a:buFont typeface="Wingdings" pitchFamily="-66" charset="2"/>
        <a:defRPr sz="2400">
          <a:solidFill>
            <a:schemeClr val="accent2">
              <a:lumMod val="75000"/>
            </a:schemeClr>
          </a:solidFill>
          <a:latin typeface="Calibri" panose="020F0502020204030204" pitchFamily="34" charset="0"/>
          <a:ea typeface="+mn-ea"/>
          <a:cs typeface="+mn-cs"/>
        </a:defRPr>
      </a:lvl2pPr>
      <a:lvl3pPr marL="1143000" indent="-228600" algn="l" rtl="0" eaLnBrk="1" fontAlgn="base" hangingPunct="1">
        <a:spcBef>
          <a:spcPct val="0"/>
        </a:spcBef>
        <a:spcAft>
          <a:spcPct val="0"/>
        </a:spcAft>
        <a:buClr>
          <a:schemeClr val="tx1"/>
        </a:buClr>
        <a:buFont typeface="Wingdings" pitchFamily="-66" charset="2"/>
        <a:defRPr sz="2400">
          <a:solidFill>
            <a:schemeClr val="accent2">
              <a:lumMod val="75000"/>
            </a:schemeClr>
          </a:solidFill>
          <a:latin typeface="Calibri" panose="020F0502020204030204" pitchFamily="34" charset="0"/>
          <a:ea typeface="+mn-ea"/>
          <a:cs typeface="+mn-cs"/>
        </a:defRPr>
      </a:lvl3pPr>
      <a:lvl4pPr marL="1600200" indent="-228600" algn="l" rtl="0" eaLnBrk="1" fontAlgn="base" hangingPunct="1">
        <a:spcBef>
          <a:spcPct val="0"/>
        </a:spcBef>
        <a:spcAft>
          <a:spcPct val="0"/>
        </a:spcAft>
        <a:buClr>
          <a:schemeClr val="tx1"/>
        </a:buClr>
        <a:buFont typeface="Wingdings" pitchFamily="-66" charset="2"/>
        <a:defRPr sz="2400">
          <a:solidFill>
            <a:schemeClr val="accent2">
              <a:lumMod val="75000"/>
            </a:schemeClr>
          </a:solidFill>
          <a:latin typeface="Calibri" panose="020F0502020204030204" pitchFamily="34" charset="0"/>
          <a:ea typeface="+mn-ea"/>
          <a:cs typeface="+mn-cs"/>
        </a:defRPr>
      </a:lvl4pPr>
      <a:lvl5pPr marL="2057400" indent="-228600" algn="l" rtl="0" eaLnBrk="1" fontAlgn="base" hangingPunct="1">
        <a:spcBef>
          <a:spcPct val="0"/>
        </a:spcBef>
        <a:spcAft>
          <a:spcPct val="0"/>
        </a:spcAft>
        <a:buClr>
          <a:schemeClr val="tx1"/>
        </a:buClr>
        <a:buFont typeface="Wingdings" pitchFamily="-66" charset="2"/>
        <a:defRPr sz="2400">
          <a:solidFill>
            <a:schemeClr val="accent2">
              <a:lumMod val="75000"/>
            </a:schemeClr>
          </a:solidFill>
          <a:latin typeface="Calibri" panose="020F0502020204030204" pitchFamily="34" charset="0"/>
          <a:ea typeface="+mn-ea"/>
          <a:cs typeface="+mn-cs"/>
        </a:defRPr>
      </a:lvl5pPr>
      <a:lvl6pPr marL="2514600" indent="-228600" algn="l" rtl="0" eaLnBrk="1" fontAlgn="base" hangingPunct="1">
        <a:spcBef>
          <a:spcPct val="0"/>
        </a:spcBef>
        <a:spcAft>
          <a:spcPct val="0"/>
        </a:spcAft>
        <a:buClr>
          <a:schemeClr val="tx1"/>
        </a:buClr>
        <a:buFont typeface="Wingdings" pitchFamily="-66" charset="2"/>
        <a:defRPr sz="2600">
          <a:solidFill>
            <a:schemeClr val="tx1"/>
          </a:solidFill>
          <a:latin typeface="+mn-lt"/>
          <a:ea typeface="+mn-ea"/>
          <a:cs typeface="+mn-cs"/>
        </a:defRPr>
      </a:lvl6pPr>
      <a:lvl7pPr marL="2971800" indent="-228600" algn="l" rtl="0" eaLnBrk="1" fontAlgn="base" hangingPunct="1">
        <a:spcBef>
          <a:spcPct val="0"/>
        </a:spcBef>
        <a:spcAft>
          <a:spcPct val="0"/>
        </a:spcAft>
        <a:buClr>
          <a:schemeClr val="tx1"/>
        </a:buClr>
        <a:buFont typeface="Wingdings" pitchFamily="-66" charset="2"/>
        <a:defRPr sz="2600">
          <a:solidFill>
            <a:schemeClr val="tx1"/>
          </a:solidFill>
          <a:latin typeface="+mn-lt"/>
          <a:ea typeface="+mn-ea"/>
          <a:cs typeface="+mn-cs"/>
        </a:defRPr>
      </a:lvl7pPr>
      <a:lvl8pPr marL="3429000" indent="-228600" algn="l" rtl="0" eaLnBrk="1" fontAlgn="base" hangingPunct="1">
        <a:spcBef>
          <a:spcPct val="0"/>
        </a:spcBef>
        <a:spcAft>
          <a:spcPct val="0"/>
        </a:spcAft>
        <a:buClr>
          <a:schemeClr val="tx1"/>
        </a:buClr>
        <a:buFont typeface="Wingdings" pitchFamily="-66" charset="2"/>
        <a:defRPr sz="2600">
          <a:solidFill>
            <a:schemeClr val="tx1"/>
          </a:solidFill>
          <a:latin typeface="+mn-lt"/>
          <a:ea typeface="+mn-ea"/>
          <a:cs typeface="+mn-cs"/>
        </a:defRPr>
      </a:lvl8pPr>
      <a:lvl9pPr marL="3886200" indent="-228600" algn="l" rtl="0" eaLnBrk="1" fontAlgn="base" hangingPunct="1">
        <a:spcBef>
          <a:spcPct val="0"/>
        </a:spcBef>
        <a:spcAft>
          <a:spcPct val="0"/>
        </a:spcAft>
        <a:buClr>
          <a:schemeClr val="tx1"/>
        </a:buClr>
        <a:buFont typeface="Wingdings" pitchFamily="-66" charset="2"/>
        <a:defRPr sz="26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1.xml"/><Relationship Id="rId4" Type="http://schemas.openxmlformats.org/officeDocument/2006/relationships/image" Target="../media/image26.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weltkarte.com/typo3temp/pics/1a35c18052.png" TargetMode="External"/><Relationship Id="rId2" Type="http://schemas.openxmlformats.org/officeDocument/2006/relationships/image" Target="../media/image8.png"/><Relationship Id="rId1" Type="http://schemas.openxmlformats.org/officeDocument/2006/relationships/slideLayout" Target="../slideLayouts/slideLayout1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1.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1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11.xml"/><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0" y="0"/>
            <a:ext cx="9144000" cy="1257973"/>
          </a:xfrm>
          <a:prstGeom prst="rect">
            <a:avLst/>
          </a:prstGeom>
        </p:spPr>
        <p:txBody>
          <a:bodyPr wrap="square">
            <a:spAutoFit/>
          </a:bodyPr>
          <a:lstStyle/>
          <a:p>
            <a:pPr marL="0" marR="0">
              <a:lnSpc>
                <a:spcPct val="107000"/>
              </a:lnSpc>
              <a:spcBef>
                <a:spcPts val="0"/>
              </a:spcBef>
              <a:spcAft>
                <a:spcPts val="800"/>
              </a:spcAft>
            </a:pPr>
            <a:r>
              <a:rPr lang="en-US" sz="2400" b="1" dirty="0">
                <a:latin typeface="Arial" panose="020B0604020202020204" pitchFamily="34" charset="0"/>
                <a:ea typeface="Calibri" panose="020F0502020204030204" pitchFamily="34" charset="0"/>
                <a:cs typeface="Times New Roman" panose="02020603050405020304" pitchFamily="18" charset="0"/>
              </a:rPr>
              <a:t>Resolution of photo chemically induced changes of dissolved organic matter as function of cumulated radiation in a sample of a </a:t>
            </a:r>
            <a:r>
              <a:rPr lang="en-US" sz="2400" b="1" dirty="0" err="1">
                <a:latin typeface="Arial" panose="020B0604020202020204" pitchFamily="34" charset="0"/>
                <a:ea typeface="Calibri" panose="020F0502020204030204" pitchFamily="34" charset="0"/>
                <a:cs typeface="Times New Roman" panose="02020603050405020304" pitchFamily="18" charset="0"/>
              </a:rPr>
              <a:t>humic</a:t>
            </a:r>
            <a:r>
              <a:rPr lang="en-US" sz="2400" b="1" dirty="0">
                <a:latin typeface="Arial" panose="020B0604020202020204" pitchFamily="34" charset="0"/>
                <a:ea typeface="Calibri" panose="020F0502020204030204" pitchFamily="34" charset="0"/>
                <a:cs typeface="Times New Roman" panose="02020603050405020304" pitchFamily="18" charset="0"/>
              </a:rPr>
              <a:t>-rich and forested stream</a:t>
            </a:r>
            <a:endParaRPr lang="de-DE"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0" y="1199606"/>
            <a:ext cx="9144000" cy="355803"/>
          </a:xfrm>
          <a:prstGeom prst="rect">
            <a:avLst/>
          </a:prstGeom>
        </p:spPr>
        <p:txBody>
          <a:bodyPr wrap="square">
            <a:spAutoFit/>
          </a:bodyPr>
          <a:lstStyle/>
          <a:p>
            <a:pPr marL="0" marR="0">
              <a:lnSpc>
                <a:spcPct val="107000"/>
              </a:lnSpc>
              <a:spcBef>
                <a:spcPts val="0"/>
              </a:spcBef>
              <a:spcAft>
                <a:spcPts val="800"/>
              </a:spcAft>
            </a:pPr>
            <a:r>
              <a:rPr lang="de-DE" sz="1600" dirty="0">
                <a:latin typeface="Arial" panose="020B0604020202020204" pitchFamily="34" charset="0"/>
                <a:ea typeface="Calibri" panose="020F0502020204030204" pitchFamily="34" charset="0"/>
                <a:cs typeface="Times New Roman" panose="02020603050405020304" pitchFamily="18" charset="0"/>
              </a:rPr>
              <a:t>Peter Herzsprung, Christin </a:t>
            </a:r>
            <a:r>
              <a:rPr lang="de-DE" sz="1600" dirty="0" err="1">
                <a:latin typeface="Arial" panose="020B0604020202020204" pitchFamily="34" charset="0"/>
                <a:ea typeface="Calibri" panose="020F0502020204030204" pitchFamily="34" charset="0"/>
                <a:cs typeface="Times New Roman" panose="02020603050405020304" pitchFamily="18" charset="0"/>
              </a:rPr>
              <a:t>Wilske</a:t>
            </a:r>
            <a:r>
              <a:rPr lang="de-DE" sz="1600" dirty="0">
                <a:latin typeface="Arial" panose="020B0604020202020204" pitchFamily="34" charset="0"/>
                <a:ea typeface="Calibri" panose="020F0502020204030204" pitchFamily="34" charset="0"/>
                <a:cs typeface="Times New Roman" panose="02020603050405020304" pitchFamily="18" charset="0"/>
              </a:rPr>
              <a:t>, Wolf von </a:t>
            </a:r>
            <a:r>
              <a:rPr lang="de-DE" sz="1600" dirty="0" err="1">
                <a:latin typeface="Arial" panose="020B0604020202020204" pitchFamily="34" charset="0"/>
                <a:ea typeface="Calibri" panose="020F0502020204030204" pitchFamily="34" charset="0"/>
                <a:cs typeface="Times New Roman" panose="02020603050405020304" pitchFamily="18" charset="0"/>
              </a:rPr>
              <a:t>Tümpling</a:t>
            </a:r>
            <a:r>
              <a:rPr lang="de-DE" sz="1600" dirty="0">
                <a:latin typeface="Arial" panose="020B0604020202020204" pitchFamily="34" charset="0"/>
                <a:ea typeface="Calibri" panose="020F0502020204030204" pitchFamily="34" charset="0"/>
                <a:cs typeface="Times New Roman" panose="02020603050405020304" pitchFamily="18" charset="0"/>
              </a:rPr>
              <a:t>, Norbert </a:t>
            </a:r>
            <a:r>
              <a:rPr lang="de-DE" sz="1600" dirty="0" err="1">
                <a:latin typeface="Arial" panose="020B0604020202020204" pitchFamily="34" charset="0"/>
                <a:ea typeface="Calibri" panose="020F0502020204030204" pitchFamily="34" charset="0"/>
                <a:cs typeface="Times New Roman" panose="02020603050405020304" pitchFamily="18" charset="0"/>
              </a:rPr>
              <a:t>Kamjunke</a:t>
            </a:r>
            <a:r>
              <a:rPr lang="de-DE" sz="1600" dirty="0">
                <a:latin typeface="Arial" panose="020B0604020202020204" pitchFamily="34" charset="0"/>
                <a:ea typeface="Calibri" panose="020F0502020204030204" pitchFamily="34" charset="0"/>
                <a:cs typeface="Times New Roman" panose="02020603050405020304" pitchFamily="18" charset="0"/>
              </a:rPr>
              <a:t>, Oliver J. </a:t>
            </a:r>
            <a:r>
              <a:rPr lang="de-DE" sz="1600" dirty="0" err="1">
                <a:latin typeface="Arial" panose="020B0604020202020204" pitchFamily="34" charset="0"/>
                <a:ea typeface="Calibri" panose="020F0502020204030204" pitchFamily="34" charset="0"/>
                <a:cs typeface="Times New Roman" panose="02020603050405020304" pitchFamily="18" charset="0"/>
              </a:rPr>
              <a:t>Lechtenfeld</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fik 5"/>
          <p:cNvPicPr>
            <a:picLocks noChangeAspect="1"/>
          </p:cNvPicPr>
          <p:nvPr/>
        </p:nvPicPr>
        <p:blipFill>
          <a:blip r:embed="rId2"/>
          <a:stretch>
            <a:fillRect/>
          </a:stretch>
        </p:blipFill>
        <p:spPr>
          <a:xfrm>
            <a:off x="1617196" y="1527245"/>
            <a:ext cx="5089823" cy="1159516"/>
          </a:xfrm>
          <a:prstGeom prst="rect">
            <a:avLst/>
          </a:prstGeom>
        </p:spPr>
      </p:pic>
      <p:pic>
        <p:nvPicPr>
          <p:cNvPr id="9" name="Grafik 8"/>
          <p:cNvPicPr>
            <a:picLocks noChangeAspect="1"/>
          </p:cNvPicPr>
          <p:nvPr/>
        </p:nvPicPr>
        <p:blipFill>
          <a:blip r:embed="rId3"/>
          <a:stretch>
            <a:fillRect/>
          </a:stretch>
        </p:blipFill>
        <p:spPr>
          <a:xfrm>
            <a:off x="1245545" y="2511664"/>
            <a:ext cx="6380940" cy="2715855"/>
          </a:xfrm>
          <a:prstGeom prst="rect">
            <a:avLst/>
          </a:prstGeom>
        </p:spPr>
      </p:pic>
      <p:pic>
        <p:nvPicPr>
          <p:cNvPr id="12" name="Grafik 11"/>
          <p:cNvPicPr>
            <a:picLocks noChangeAspect="1"/>
          </p:cNvPicPr>
          <p:nvPr/>
        </p:nvPicPr>
        <p:blipFill>
          <a:blip r:embed="rId4"/>
          <a:stretch>
            <a:fillRect/>
          </a:stretch>
        </p:blipFill>
        <p:spPr>
          <a:xfrm>
            <a:off x="722784" y="5227519"/>
            <a:ext cx="6219825" cy="1323975"/>
          </a:xfrm>
          <a:prstGeom prst="rect">
            <a:avLst/>
          </a:prstGeom>
        </p:spPr>
      </p:pic>
      <p:sp>
        <p:nvSpPr>
          <p:cNvPr id="13" name="Rechteck 12"/>
          <p:cNvSpPr/>
          <p:nvPr/>
        </p:nvSpPr>
        <p:spPr bwMode="auto">
          <a:xfrm>
            <a:off x="6108970" y="5227519"/>
            <a:ext cx="739302" cy="288064"/>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pPr>
            <a:endParaRPr kumimoji="0" lang="de-DE" sz="2600" b="0" i="0" u="none" strike="noStrike" cap="none" normalizeH="0" baseline="0" smtClean="0">
              <a:ln>
                <a:noFill/>
              </a:ln>
              <a:solidFill>
                <a:schemeClr val="bg2"/>
              </a:solidFill>
              <a:effectLst/>
              <a:latin typeface="Arial" charset="0"/>
              <a:ea typeface="Geneva" pitchFamily="-66" charset="0"/>
              <a:cs typeface="Geneva" pitchFamily="-66" charset="0"/>
            </a:endParaRPr>
          </a:p>
        </p:txBody>
      </p:sp>
    </p:spTree>
    <p:extLst>
      <p:ext uri="{BB962C8B-B14F-4D97-AF65-F5344CB8AC3E}">
        <p14:creationId xmlns:p14="http://schemas.microsoft.com/office/powerpoint/2010/main" val="32299729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10</a:t>
            </a:fld>
            <a:endParaRPr lang="en-GB"/>
          </a:p>
        </p:txBody>
      </p:sp>
      <p:pic>
        <p:nvPicPr>
          <p:cNvPr id="3" name="Grafik 2"/>
          <p:cNvPicPr>
            <a:picLocks noChangeAspect="1"/>
          </p:cNvPicPr>
          <p:nvPr/>
        </p:nvPicPr>
        <p:blipFill>
          <a:blip r:embed="rId2"/>
          <a:stretch>
            <a:fillRect/>
          </a:stretch>
        </p:blipFill>
        <p:spPr>
          <a:xfrm>
            <a:off x="0" y="1309283"/>
            <a:ext cx="4560124" cy="2946610"/>
          </a:xfrm>
          <a:prstGeom prst="rect">
            <a:avLst/>
          </a:prstGeom>
        </p:spPr>
      </p:pic>
      <p:pic>
        <p:nvPicPr>
          <p:cNvPr id="4" name="Grafik 3"/>
          <p:cNvPicPr>
            <a:picLocks noChangeAspect="1"/>
          </p:cNvPicPr>
          <p:nvPr/>
        </p:nvPicPr>
        <p:blipFill>
          <a:blip r:embed="rId3"/>
          <a:stretch>
            <a:fillRect/>
          </a:stretch>
        </p:blipFill>
        <p:spPr>
          <a:xfrm>
            <a:off x="4572005" y="764999"/>
            <a:ext cx="4560124" cy="2946610"/>
          </a:xfrm>
          <a:prstGeom prst="rect">
            <a:avLst/>
          </a:prstGeom>
        </p:spPr>
      </p:pic>
      <p:pic>
        <p:nvPicPr>
          <p:cNvPr id="5" name="Grafik 4"/>
          <p:cNvPicPr>
            <a:picLocks noChangeAspect="1"/>
          </p:cNvPicPr>
          <p:nvPr/>
        </p:nvPicPr>
        <p:blipFill>
          <a:blip r:embed="rId4"/>
          <a:stretch>
            <a:fillRect/>
          </a:stretch>
        </p:blipFill>
        <p:spPr>
          <a:xfrm>
            <a:off x="4571230" y="3669769"/>
            <a:ext cx="4560124" cy="2946610"/>
          </a:xfrm>
          <a:prstGeom prst="rect">
            <a:avLst/>
          </a:prstGeom>
        </p:spPr>
      </p:pic>
      <p:sp>
        <p:nvSpPr>
          <p:cNvPr id="6" name="Rechteck 5"/>
          <p:cNvSpPr/>
          <p:nvPr/>
        </p:nvSpPr>
        <p:spPr>
          <a:xfrm>
            <a:off x="110324" y="4697310"/>
            <a:ext cx="4449800" cy="1186607"/>
          </a:xfrm>
          <a:prstGeom prst="rect">
            <a:avLst/>
          </a:prstGeom>
        </p:spPr>
        <p:txBody>
          <a:bodyPr wrap="square">
            <a:spAutoFit/>
          </a:bodyPr>
          <a:lstStyle/>
          <a:p>
            <a:pPr marL="0" marR="0">
              <a:lnSpc>
                <a:spcPct val="107000"/>
              </a:lnSpc>
              <a:spcBef>
                <a:spcPts val="0"/>
              </a:spcBef>
              <a:spcAft>
                <a:spcPts val="800"/>
              </a:spcAft>
            </a:pPr>
            <a:r>
              <a:rPr lang="en-US" sz="1800" b="1"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10</a:t>
            </a:r>
            <a:r>
              <a:rPr lang="en-US" sz="1800" b="1"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4</a:t>
            </a:r>
            <a:r>
              <a:rPr lang="en-US" sz="1800" b="1"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6</a:t>
            </a:r>
            <a:r>
              <a:rPr lang="en-US" sz="1800" b="1" dirty="0" smtClean="0">
                <a:solidFill>
                  <a:srgbClr val="00FF00"/>
                </a:solidFill>
                <a:latin typeface="Arial" panose="020B0604020202020204" pitchFamily="34" charset="0"/>
                <a:ea typeface="Calibri" panose="020F0502020204030204" pitchFamily="34" charset="0"/>
                <a:cs typeface="Times New Roman" panose="02020603050405020304" pitchFamily="18" charset="0"/>
              </a:rPr>
              <a:t> photo degraded; sign. = 0.001</a:t>
            </a:r>
          </a:p>
          <a:p>
            <a:pPr>
              <a:lnSpc>
                <a:spcPct val="107000"/>
              </a:lnSpc>
              <a:spcBef>
                <a:spcPts val="0"/>
              </a:spcBef>
              <a:spcAft>
                <a:spcPts val="800"/>
              </a:spcAft>
            </a:pPr>
            <a:r>
              <a:rPr lang="en-US" sz="1800" b="1"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15</a:t>
            </a:r>
            <a:r>
              <a:rPr lang="en-US" sz="1800" b="1"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6</a:t>
            </a:r>
            <a:r>
              <a:rPr lang="en-US" sz="1800" b="1"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8</a:t>
            </a:r>
            <a:r>
              <a:rPr lang="en-US" sz="1800" b="1" dirty="0" smtClean="0">
                <a:solidFill>
                  <a:srgbClr val="0000FF"/>
                </a:solidFill>
                <a:latin typeface="Arial" panose="020B0604020202020204" pitchFamily="34" charset="0"/>
                <a:ea typeface="Calibri" panose="020F0502020204030204" pitchFamily="34" charset="0"/>
                <a:cs typeface="Times New Roman" panose="02020603050405020304" pitchFamily="18" charset="0"/>
              </a:rPr>
              <a:t> photo degraded; sign. = 0.001</a:t>
            </a:r>
            <a:endParaRPr lang="en-US" sz="1800" b="1"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21</a:t>
            </a:r>
            <a:r>
              <a:rPr lang="en-US" sz="1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12</a:t>
            </a:r>
            <a:r>
              <a:rPr lang="en-US" sz="1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9</a:t>
            </a:r>
            <a:r>
              <a:rPr lang="en-US" sz="1800"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photo degraded; sign. = 0.001</a:t>
            </a:r>
            <a:endParaRPr lang="en-US" sz="1800" b="1" dirty="0">
              <a:solidFill>
                <a:srgbClr val="FF0000"/>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651753" y="270178"/>
            <a:ext cx="6928142" cy="458780"/>
          </a:xfrm>
          <a:prstGeom prst="rect">
            <a:avLst/>
          </a:prstGeom>
        </p:spPr>
        <p:txBody>
          <a:bodyPr wrap="square">
            <a:spAutoFit/>
          </a:bodyPr>
          <a:lstStyle/>
          <a:p>
            <a:pPr marL="0" marR="0">
              <a:lnSpc>
                <a:spcPct val="107000"/>
              </a:lnSpc>
              <a:spcBef>
                <a:spcPts val="0"/>
              </a:spcBef>
              <a:spcAft>
                <a:spcPts val="800"/>
              </a:spcAft>
            </a:pPr>
            <a:r>
              <a:rPr lang="en-US" sz="2400" b="1" dirty="0" smtClean="0">
                <a:latin typeface="Arial" panose="020B0604020202020204" pitchFamily="34" charset="0"/>
                <a:ea typeface="Calibri" panose="020F0502020204030204" pitchFamily="34" charset="0"/>
                <a:cs typeface="Times New Roman" panose="02020603050405020304" pitchFamily="18" charset="0"/>
              </a:rPr>
              <a:t>Examples for reaction sequences</a:t>
            </a:r>
          </a:p>
        </p:txBody>
      </p:sp>
    </p:spTree>
    <p:extLst>
      <p:ext uri="{BB962C8B-B14F-4D97-AF65-F5344CB8AC3E}">
        <p14:creationId xmlns:p14="http://schemas.microsoft.com/office/powerpoint/2010/main" val="1690870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11</a:t>
            </a:fld>
            <a:endParaRPr lang="en-GB"/>
          </a:p>
        </p:txBody>
      </p:sp>
      <p:sp>
        <p:nvSpPr>
          <p:cNvPr id="3" name="Rechteck 2"/>
          <p:cNvSpPr/>
          <p:nvPr/>
        </p:nvSpPr>
        <p:spPr>
          <a:xfrm>
            <a:off x="603115" y="531138"/>
            <a:ext cx="8083685" cy="5105821"/>
          </a:xfrm>
          <a:prstGeom prst="rect">
            <a:avLst/>
          </a:prstGeom>
        </p:spPr>
        <p:txBody>
          <a:bodyPr wrap="square">
            <a:spAutoFit/>
          </a:bodyPr>
          <a:lstStyle/>
          <a:p>
            <a:pPr marL="0" marR="0">
              <a:lnSpc>
                <a:spcPct val="107000"/>
              </a:lnSpc>
              <a:spcBef>
                <a:spcPts val="0"/>
              </a:spcBef>
              <a:spcAft>
                <a:spcPts val="80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Our observations:</a:t>
            </a:r>
          </a:p>
          <a:p>
            <a:pPr marL="0" marR="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We </a:t>
            </a:r>
            <a:r>
              <a:rPr lang="en-US" sz="1600" dirty="0">
                <a:latin typeface="Arial" panose="020B0604020202020204" pitchFamily="34" charset="0"/>
                <a:ea typeface="Calibri" panose="020F0502020204030204" pitchFamily="34" charset="0"/>
                <a:cs typeface="Times New Roman" panose="02020603050405020304" pitchFamily="18" charset="0"/>
              </a:rPr>
              <a:t>found components with different types of photo reaction behavior. Relative aliphatic components like </a:t>
            </a:r>
            <a:r>
              <a:rPr lang="en-US" sz="1600" dirty="0" smtClean="0">
                <a:latin typeface="Arial" panose="020B0604020202020204" pitchFamily="34" charset="0"/>
                <a:ea typeface="Calibri" panose="020F0502020204030204" pitchFamily="34" charset="0"/>
                <a:cs typeface="Times New Roman" panose="02020603050405020304" pitchFamily="18" charset="0"/>
              </a:rPr>
              <a:t>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10</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16</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5</a:t>
            </a:r>
            <a:r>
              <a:rPr lang="en-US" sz="1600" dirty="0" smtClean="0">
                <a:latin typeface="Arial" panose="020B0604020202020204" pitchFamily="34" charset="0"/>
                <a:ea typeface="Calibri" panose="020F0502020204030204" pitchFamily="34" charset="0"/>
                <a:cs typeface="Times New Roman" panose="02020603050405020304" pitchFamily="18" charset="0"/>
              </a:rPr>
              <a:t>; 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11</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16</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6</a:t>
            </a:r>
            <a:r>
              <a:rPr lang="en-US" sz="1600" dirty="0" smtClean="0">
                <a:latin typeface="Arial" panose="020B0604020202020204" pitchFamily="34" charset="0"/>
                <a:ea typeface="Calibri" panose="020F0502020204030204" pitchFamily="34" charset="0"/>
                <a:cs typeface="Times New Roman" panose="02020603050405020304" pitchFamily="18" charset="0"/>
              </a:rPr>
              <a:t>; 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16</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26</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7 </a:t>
            </a:r>
            <a:r>
              <a:rPr lang="en-US" sz="1600" dirty="0" smtClean="0">
                <a:latin typeface="Arial" panose="020B0604020202020204" pitchFamily="34" charset="0"/>
                <a:ea typeface="Calibri" panose="020F0502020204030204" pitchFamily="34" charset="0"/>
                <a:cs typeface="Times New Roman" panose="02020603050405020304" pitchFamily="18" charset="0"/>
              </a:rPr>
              <a:t>were </a:t>
            </a:r>
            <a:r>
              <a:rPr lang="en-US" sz="1600" dirty="0">
                <a:latin typeface="Arial" panose="020B0604020202020204" pitchFamily="34" charset="0"/>
                <a:ea typeface="Calibri" panose="020F0502020204030204" pitchFamily="34" charset="0"/>
                <a:cs typeface="Times New Roman" panose="02020603050405020304" pitchFamily="18" charset="0"/>
              </a:rPr>
              <a:t>identified as photo products showing a monotonous mass peak intensity increase with irradiation time. Highly unsaturated and oxygen-rich components like </a:t>
            </a:r>
            <a:r>
              <a:rPr lang="en-US" sz="1600" dirty="0" smtClean="0">
                <a:latin typeface="Arial" panose="020B0604020202020204" pitchFamily="34" charset="0"/>
                <a:ea typeface="Calibri" panose="020F0502020204030204" pitchFamily="34" charset="0"/>
                <a:cs typeface="Times New Roman" panose="02020603050405020304" pitchFamily="18" charset="0"/>
              </a:rPr>
              <a:t>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10</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4</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6</a:t>
            </a:r>
            <a:r>
              <a:rPr lang="en-US" sz="1600" dirty="0" smtClean="0">
                <a:latin typeface="Arial" panose="020B0604020202020204" pitchFamily="34" charset="0"/>
                <a:ea typeface="Calibri" panose="020F0502020204030204" pitchFamily="34" charset="0"/>
                <a:cs typeface="Times New Roman" panose="02020603050405020304" pitchFamily="18" charset="0"/>
              </a:rPr>
              <a:t>; 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15</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6</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8</a:t>
            </a:r>
            <a:r>
              <a:rPr lang="en-US" sz="1600" dirty="0" smtClean="0">
                <a:latin typeface="Arial" panose="020B0604020202020204" pitchFamily="34" charset="0"/>
                <a:ea typeface="Calibri" panose="020F0502020204030204" pitchFamily="34" charset="0"/>
                <a:cs typeface="Times New Roman" panose="02020603050405020304" pitchFamily="18" charset="0"/>
              </a:rPr>
              <a:t>; 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21</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12</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9</a:t>
            </a:r>
            <a:r>
              <a:rPr lang="en-US" sz="1600" dirty="0" smtClean="0">
                <a:latin typeface="Arial" panose="020B0604020202020204" pitchFamily="34" charset="0"/>
                <a:ea typeface="Calibri" panose="020F0502020204030204" pitchFamily="34" charset="0"/>
                <a:cs typeface="Times New Roman" panose="02020603050405020304" pitchFamily="18" charset="0"/>
              </a:rPr>
              <a:t> showed </a:t>
            </a:r>
            <a:r>
              <a:rPr lang="en-US" sz="1600" dirty="0">
                <a:latin typeface="Arial" panose="020B0604020202020204" pitchFamily="34" charset="0"/>
                <a:ea typeface="Calibri" panose="020F0502020204030204" pitchFamily="34" charset="0"/>
                <a:cs typeface="Times New Roman" panose="02020603050405020304" pitchFamily="18" charset="0"/>
              </a:rPr>
              <a:t>a more or less monotonous intensity decrease indicating photo degradation. Many similar components were positively correlated to the </a:t>
            </a:r>
            <a:r>
              <a:rPr lang="en-US" sz="1600" dirty="0" err="1">
                <a:latin typeface="Arial" panose="020B0604020202020204" pitchFamily="34" charset="0"/>
                <a:ea typeface="Calibri" panose="020F0502020204030204" pitchFamily="34" charset="0"/>
                <a:cs typeface="Times New Roman" panose="02020603050405020304" pitchFamily="18" charset="0"/>
              </a:rPr>
              <a:t>humic</a:t>
            </a:r>
            <a:r>
              <a:rPr lang="en-US" sz="1600" dirty="0">
                <a:latin typeface="Arial" panose="020B0604020202020204" pitchFamily="34" charset="0"/>
                <a:ea typeface="Calibri" panose="020F0502020204030204" pitchFamily="34" charset="0"/>
                <a:cs typeface="Times New Roman" panose="02020603050405020304" pitchFamily="18" charset="0"/>
              </a:rPr>
              <a:t>-like fluorescence intensity and the </a:t>
            </a:r>
            <a:r>
              <a:rPr lang="en-US" sz="1600" dirty="0" err="1">
                <a:latin typeface="Arial" panose="020B0604020202020204" pitchFamily="34" charset="0"/>
                <a:ea typeface="Calibri" panose="020F0502020204030204" pitchFamily="34" charset="0"/>
                <a:cs typeface="Times New Roman" panose="02020603050405020304" pitchFamily="18" charset="0"/>
              </a:rPr>
              <a:t>humification</a:t>
            </a:r>
            <a:r>
              <a:rPr lang="en-US" sz="1600" dirty="0">
                <a:latin typeface="Arial" panose="020B0604020202020204" pitchFamily="34" charset="0"/>
                <a:ea typeface="Calibri" panose="020F0502020204030204" pitchFamily="34" charset="0"/>
                <a:cs typeface="Times New Roman" panose="02020603050405020304" pitchFamily="18" charset="0"/>
              </a:rPr>
              <a:t> index (HIX). The strong degradation of these components can explain the high loss of fluorescence intensity and the drop of the HIX in our </a:t>
            </a:r>
            <a:r>
              <a:rPr lang="en-US" sz="1600" dirty="0" smtClean="0">
                <a:latin typeface="Arial" panose="020B0604020202020204" pitchFamily="34" charset="0"/>
                <a:ea typeface="Calibri" panose="020F0502020204030204" pitchFamily="34" charset="0"/>
                <a:cs typeface="Times New Roman" panose="02020603050405020304" pitchFamily="18" charset="0"/>
              </a:rPr>
              <a:t>experiment (further details see in </a:t>
            </a:r>
            <a:r>
              <a:rPr lang="en-US" sz="1600" dirty="0" err="1" smtClean="0">
                <a:latin typeface="Arial" panose="020B0604020202020204" pitchFamily="34" charset="0"/>
                <a:ea typeface="Calibri" panose="020F0502020204030204" pitchFamily="34" charset="0"/>
                <a:cs typeface="Times New Roman" panose="02020603050405020304" pitchFamily="18" charset="0"/>
              </a:rPr>
              <a:t>Wilske</a:t>
            </a:r>
            <a:r>
              <a:rPr lang="en-US" sz="1600" dirty="0" smtClean="0">
                <a:latin typeface="Arial" panose="020B0604020202020204" pitchFamily="34" charset="0"/>
                <a:ea typeface="Calibri" panose="020F0502020204030204" pitchFamily="34" charset="0"/>
                <a:cs typeface="Times New Roman" panose="02020603050405020304" pitchFamily="18" charset="0"/>
              </a:rPr>
              <a:t> et al., 2020). </a:t>
            </a:r>
            <a:r>
              <a:rPr lang="en-US" sz="1600" dirty="0">
                <a:latin typeface="Arial" panose="020B0604020202020204" pitchFamily="34" charset="0"/>
                <a:ea typeface="Calibri" panose="020F0502020204030204" pitchFamily="34" charset="0"/>
                <a:cs typeface="Times New Roman" panose="02020603050405020304" pitchFamily="18" charset="0"/>
              </a:rPr>
              <a:t>As a result of the high temporal resolution in our experiment (i.e. intensity change as function of cumulated irradiation) we found another type of photo reaction. Components like </a:t>
            </a:r>
            <a:r>
              <a:rPr lang="en-US" sz="1600" dirty="0" smtClean="0">
                <a:latin typeface="Arial" panose="020B0604020202020204" pitchFamily="34" charset="0"/>
                <a:ea typeface="Calibri" panose="020F0502020204030204" pitchFamily="34" charset="0"/>
                <a:cs typeface="Times New Roman" panose="02020603050405020304" pitchFamily="18" charset="0"/>
              </a:rPr>
              <a:t>C</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12</a:t>
            </a:r>
            <a:r>
              <a:rPr lang="en-US" sz="1600" dirty="0" smtClean="0">
                <a:latin typeface="Arial" panose="020B0604020202020204" pitchFamily="34" charset="0"/>
                <a:ea typeface="Calibri" panose="020F0502020204030204" pitchFamily="34" charset="0"/>
                <a:cs typeface="Times New Roman" panose="02020603050405020304" pitchFamily="18" charset="0"/>
              </a:rPr>
              <a:t>H</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12</a:t>
            </a:r>
            <a:r>
              <a:rPr lang="en-US" sz="1600" dirty="0" smtClean="0">
                <a:latin typeface="Arial" panose="020B0604020202020204" pitchFamily="34" charset="0"/>
                <a:ea typeface="Calibri" panose="020F0502020204030204" pitchFamily="34" charset="0"/>
                <a:cs typeface="Times New Roman" panose="02020603050405020304" pitchFamily="18" charset="0"/>
              </a:rPr>
              <a:t>O</a:t>
            </a:r>
            <a:r>
              <a:rPr lang="en-US" sz="1600" baseline="-25000" dirty="0" smtClean="0">
                <a:latin typeface="Arial" panose="020B0604020202020204" pitchFamily="34" charset="0"/>
                <a:ea typeface="Calibri" panose="020F0502020204030204" pitchFamily="34" charset="0"/>
                <a:cs typeface="Times New Roman" panose="02020603050405020304" pitchFamily="18" charset="0"/>
              </a:rPr>
              <a:t>8</a:t>
            </a:r>
            <a:r>
              <a:rPr lang="en-US" sz="1600" dirty="0" smtClean="0">
                <a:latin typeface="Arial" panose="020B0604020202020204" pitchFamily="34" charset="0"/>
                <a:ea typeface="Calibri" panose="020F0502020204030204" pitchFamily="34" charset="0"/>
                <a:cs typeface="Times New Roman" panose="02020603050405020304" pitchFamily="18" charset="0"/>
              </a:rPr>
              <a:t> </a:t>
            </a:r>
            <a:r>
              <a:rPr lang="en-US" sz="1600" dirty="0">
                <a:latin typeface="Arial" panose="020B0604020202020204" pitchFamily="34" charset="0"/>
                <a:ea typeface="Calibri" panose="020F0502020204030204" pitchFamily="34" charset="0"/>
                <a:cs typeface="Times New Roman" panose="02020603050405020304" pitchFamily="18" charset="0"/>
              </a:rPr>
              <a:t>showed first increasing and then decreasing intensity indicating the formation of intermediate products. </a:t>
            </a:r>
            <a:r>
              <a:rPr lang="en-US" sz="1600" dirty="0" smtClean="0">
                <a:latin typeface="Arial" panose="020B0604020202020204" pitchFamily="34" charset="0"/>
                <a:ea typeface="Calibri" panose="020F0502020204030204" pitchFamily="34" charset="0"/>
                <a:cs typeface="Times New Roman" panose="02020603050405020304" pitchFamily="18" charset="0"/>
              </a:rPr>
              <a:t>However such components were regarded (preliminarily) as non-reactive considering their </a:t>
            </a:r>
            <a:r>
              <a:rPr lang="en-US" sz="1600" dirty="0" err="1" smtClean="0">
                <a:latin typeface="Arial" panose="020B0604020202020204" pitchFamily="34" charset="0"/>
                <a:ea typeface="Calibri" panose="020F0502020204030204" pitchFamily="34" charset="0"/>
                <a:cs typeface="Times New Roman" panose="02020603050405020304" pitchFamily="18" charset="0"/>
              </a:rPr>
              <a:t>r</a:t>
            </a:r>
            <a:r>
              <a:rPr lang="en-US" sz="1600" baseline="-25000" dirty="0" err="1" smtClean="0">
                <a:latin typeface="Arial" panose="020B0604020202020204" pitchFamily="34" charset="0"/>
                <a:ea typeface="Calibri" panose="020F0502020204030204" pitchFamily="34" charset="0"/>
                <a:cs typeface="Times New Roman" panose="02020603050405020304" pitchFamily="18" charset="0"/>
              </a:rPr>
              <a:t>s</a:t>
            </a:r>
            <a:r>
              <a:rPr lang="en-US" sz="1600" dirty="0" smtClean="0">
                <a:latin typeface="Arial" panose="020B0604020202020204" pitchFamily="34" charset="0"/>
                <a:ea typeface="Calibri" panose="020F0502020204030204" pitchFamily="34" charset="0"/>
                <a:cs typeface="Times New Roman" panose="02020603050405020304" pitchFamily="18" charset="0"/>
              </a:rPr>
              <a:t> values after calculation of rank correlation.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latin typeface="Arial" panose="020B0604020202020204" pitchFamily="34" charset="0"/>
                <a:ea typeface="Calibri" panose="020F0502020204030204" pitchFamily="34" charset="0"/>
                <a:cs typeface="Times New Roman" panose="02020603050405020304" pitchFamily="18" charset="0"/>
              </a:rPr>
              <a:t>In general, the river DOM from the forested catchment area showed high potential for photochemical transformations which probably occur in the sunlight exposed </a:t>
            </a:r>
            <a:r>
              <a:rPr lang="en-US" sz="1600" dirty="0" smtClean="0">
                <a:latin typeface="Arial" panose="020B0604020202020204" pitchFamily="34" charset="0"/>
                <a:ea typeface="Calibri" panose="020F0502020204030204" pitchFamily="34" charset="0"/>
                <a:cs typeface="Times New Roman" panose="02020603050405020304" pitchFamily="18" charset="0"/>
              </a:rPr>
              <a:t>pre-dam </a:t>
            </a:r>
            <a:r>
              <a:rPr lang="en-US" sz="1600" dirty="0">
                <a:latin typeface="Arial" panose="020B0604020202020204" pitchFamily="34" charset="0"/>
                <a:ea typeface="Calibri" panose="020F0502020204030204" pitchFamily="34" charset="0"/>
                <a:cs typeface="Times New Roman" panose="02020603050405020304" pitchFamily="18" charset="0"/>
              </a:rPr>
              <a:t>of the drinking water reservoir. </a:t>
            </a:r>
            <a:endParaRPr lang="de-DE"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62650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12</a:t>
            </a:fld>
            <a:endParaRPr lang="en-GB"/>
          </a:p>
        </p:txBody>
      </p:sp>
      <p:sp>
        <p:nvSpPr>
          <p:cNvPr id="3" name="Rechteck 2"/>
          <p:cNvSpPr/>
          <p:nvPr/>
        </p:nvSpPr>
        <p:spPr>
          <a:xfrm>
            <a:off x="145143" y="174171"/>
            <a:ext cx="8926286" cy="6364515"/>
          </a:xfrm>
          <a:prstGeom prst="rect">
            <a:avLst/>
          </a:prstGeom>
        </p:spPr>
        <p:txBody>
          <a:bodyPr wrap="square">
            <a:spAutoFit/>
          </a:bodyPr>
          <a:lstStyle/>
          <a:p>
            <a:pPr marL="0" marR="0">
              <a:lnSpc>
                <a:spcPct val="107000"/>
              </a:lnSpc>
              <a:spcBef>
                <a:spcPts val="0"/>
              </a:spcBef>
              <a:spcAft>
                <a:spcPts val="800"/>
              </a:spcAft>
            </a:pPr>
            <a:r>
              <a:rPr lang="de-DE" sz="2000" b="1" dirty="0" smtClean="0"/>
              <a:t>Associated </a:t>
            </a:r>
            <a:r>
              <a:rPr lang="de-DE" sz="2000" b="1" dirty="0" err="1" smtClean="0"/>
              <a:t>literature</a:t>
            </a:r>
            <a:r>
              <a:rPr lang="de-DE" sz="2000" b="1" dirty="0" smtClean="0"/>
              <a:t>:</a:t>
            </a:r>
          </a:p>
          <a:p>
            <a:r>
              <a:rPr lang="en-US" sz="1600" b="1" dirty="0" err="1"/>
              <a:t>Photochemically</a:t>
            </a:r>
            <a:r>
              <a:rPr lang="en-US" sz="1600" b="1" dirty="0"/>
              <a:t> Induced Changes of Dissolved Organic Matter in a </a:t>
            </a:r>
            <a:r>
              <a:rPr lang="en-US" sz="1600" b="1" dirty="0" err="1"/>
              <a:t>Humic</a:t>
            </a:r>
            <a:r>
              <a:rPr lang="en-US" sz="1600" b="1" dirty="0"/>
              <a:t>-Rich and Forested Stream </a:t>
            </a:r>
          </a:p>
          <a:p>
            <a:r>
              <a:rPr lang="en-US" sz="1400" dirty="0" smtClean="0">
                <a:solidFill>
                  <a:srgbClr val="000000"/>
                </a:solidFill>
              </a:rPr>
              <a:t>By: </a:t>
            </a:r>
            <a:r>
              <a:rPr lang="en-US" sz="1400" dirty="0" err="1" smtClean="0">
                <a:solidFill>
                  <a:srgbClr val="000000"/>
                </a:solidFill>
              </a:rPr>
              <a:t>Wilske</a:t>
            </a:r>
            <a:r>
              <a:rPr lang="en-US" sz="1400" dirty="0">
                <a:solidFill>
                  <a:srgbClr val="000000"/>
                </a:solidFill>
              </a:rPr>
              <a:t>, </a:t>
            </a:r>
            <a:r>
              <a:rPr lang="en-US" sz="1400" dirty="0" smtClean="0">
                <a:solidFill>
                  <a:srgbClr val="000000"/>
                </a:solidFill>
              </a:rPr>
              <a:t>C (</a:t>
            </a:r>
            <a:r>
              <a:rPr lang="en-US" sz="1400" dirty="0" err="1" smtClean="0">
                <a:solidFill>
                  <a:srgbClr val="000000"/>
                </a:solidFill>
              </a:rPr>
              <a:t>Wilske</a:t>
            </a:r>
            <a:r>
              <a:rPr lang="en-US" sz="1400" dirty="0">
                <a:solidFill>
                  <a:srgbClr val="000000"/>
                </a:solidFill>
              </a:rPr>
              <a:t>, Christin</a:t>
            </a:r>
            <a:r>
              <a:rPr lang="en-US" sz="1400" dirty="0" smtClean="0">
                <a:solidFill>
                  <a:srgbClr val="000000"/>
                </a:solidFill>
              </a:rPr>
              <a:t>)</a:t>
            </a:r>
            <a:r>
              <a:rPr lang="en-US" sz="1400" b="1" baseline="30000" dirty="0" smtClean="0">
                <a:solidFill>
                  <a:srgbClr val="000000"/>
                </a:solidFill>
              </a:rPr>
              <a:t> </a:t>
            </a:r>
            <a:r>
              <a:rPr lang="en-US" sz="1400" dirty="0">
                <a:solidFill>
                  <a:srgbClr val="000000"/>
                </a:solidFill>
              </a:rPr>
              <a:t>; Herzsprung, P (Herzsprung, Peter</a:t>
            </a:r>
            <a:r>
              <a:rPr lang="en-US" sz="1400" dirty="0" smtClean="0">
                <a:solidFill>
                  <a:srgbClr val="000000"/>
                </a:solidFill>
              </a:rPr>
              <a:t>)</a:t>
            </a:r>
            <a:r>
              <a:rPr lang="en-US" sz="1400" b="1" baseline="30000" dirty="0" smtClean="0">
                <a:solidFill>
                  <a:srgbClr val="000000"/>
                </a:solidFill>
              </a:rPr>
              <a:t> </a:t>
            </a:r>
            <a:r>
              <a:rPr lang="en-US" sz="1400" dirty="0">
                <a:solidFill>
                  <a:srgbClr val="000000"/>
                </a:solidFill>
              </a:rPr>
              <a:t>; </a:t>
            </a:r>
            <a:r>
              <a:rPr lang="en-US" sz="1400" dirty="0" err="1">
                <a:solidFill>
                  <a:srgbClr val="000000"/>
                </a:solidFill>
              </a:rPr>
              <a:t>Lechtenfeld</a:t>
            </a:r>
            <a:r>
              <a:rPr lang="en-US" sz="1400" dirty="0">
                <a:solidFill>
                  <a:srgbClr val="000000"/>
                </a:solidFill>
              </a:rPr>
              <a:t>, OJ (</a:t>
            </a:r>
            <a:r>
              <a:rPr lang="en-US" sz="1400" dirty="0" err="1">
                <a:solidFill>
                  <a:srgbClr val="000000"/>
                </a:solidFill>
              </a:rPr>
              <a:t>Lechtenfeld</a:t>
            </a:r>
            <a:r>
              <a:rPr lang="en-US" sz="1400" dirty="0">
                <a:solidFill>
                  <a:srgbClr val="000000"/>
                </a:solidFill>
              </a:rPr>
              <a:t>, Oliver J</a:t>
            </a:r>
            <a:r>
              <a:rPr lang="en-US" sz="1400" dirty="0" smtClean="0">
                <a:solidFill>
                  <a:srgbClr val="000000"/>
                </a:solidFill>
              </a:rPr>
              <a:t>.)</a:t>
            </a:r>
            <a:r>
              <a:rPr lang="en-US" sz="1400" b="1" baseline="30000" dirty="0" smtClean="0">
                <a:solidFill>
                  <a:srgbClr val="000000"/>
                </a:solidFill>
              </a:rPr>
              <a:t> </a:t>
            </a:r>
            <a:r>
              <a:rPr lang="en-US" sz="1400" dirty="0">
                <a:solidFill>
                  <a:srgbClr val="000000"/>
                </a:solidFill>
              </a:rPr>
              <a:t>; </a:t>
            </a:r>
            <a:r>
              <a:rPr lang="en-US" sz="1400" dirty="0" err="1">
                <a:solidFill>
                  <a:srgbClr val="000000"/>
                </a:solidFill>
              </a:rPr>
              <a:t>Kamjunke</a:t>
            </a:r>
            <a:r>
              <a:rPr lang="en-US" sz="1400" dirty="0">
                <a:solidFill>
                  <a:srgbClr val="000000"/>
                </a:solidFill>
              </a:rPr>
              <a:t>, N (</a:t>
            </a:r>
            <a:r>
              <a:rPr lang="en-US" sz="1400" dirty="0" err="1">
                <a:solidFill>
                  <a:srgbClr val="000000"/>
                </a:solidFill>
              </a:rPr>
              <a:t>Kamjunke</a:t>
            </a:r>
            <a:r>
              <a:rPr lang="en-US" sz="1400" dirty="0">
                <a:solidFill>
                  <a:srgbClr val="000000"/>
                </a:solidFill>
              </a:rPr>
              <a:t>, Norbert</a:t>
            </a:r>
            <a:r>
              <a:rPr lang="en-US" sz="1400" dirty="0" smtClean="0">
                <a:solidFill>
                  <a:srgbClr val="000000"/>
                </a:solidFill>
              </a:rPr>
              <a:t>)</a:t>
            </a:r>
            <a:r>
              <a:rPr lang="en-US" sz="1400" b="1" baseline="30000" dirty="0" smtClean="0">
                <a:solidFill>
                  <a:srgbClr val="000000"/>
                </a:solidFill>
              </a:rPr>
              <a:t> </a:t>
            </a:r>
            <a:r>
              <a:rPr lang="en-US" sz="1400" dirty="0">
                <a:solidFill>
                  <a:srgbClr val="000000"/>
                </a:solidFill>
              </a:rPr>
              <a:t>; von </a:t>
            </a:r>
            <a:r>
              <a:rPr lang="en-US" sz="1400" dirty="0" err="1">
                <a:solidFill>
                  <a:srgbClr val="000000"/>
                </a:solidFill>
              </a:rPr>
              <a:t>Tumpling</a:t>
            </a:r>
            <a:r>
              <a:rPr lang="en-US" sz="1400" dirty="0">
                <a:solidFill>
                  <a:srgbClr val="000000"/>
                </a:solidFill>
              </a:rPr>
              <a:t>, W (von </a:t>
            </a:r>
            <a:r>
              <a:rPr lang="en-US" sz="1400" dirty="0" err="1">
                <a:solidFill>
                  <a:srgbClr val="000000"/>
                </a:solidFill>
              </a:rPr>
              <a:t>Tuempling</a:t>
            </a:r>
            <a:r>
              <a:rPr lang="en-US" sz="1400" dirty="0">
                <a:solidFill>
                  <a:srgbClr val="000000"/>
                </a:solidFill>
              </a:rPr>
              <a:t>, Wolf</a:t>
            </a:r>
            <a:r>
              <a:rPr lang="en-US" sz="1400" dirty="0" smtClean="0">
                <a:solidFill>
                  <a:srgbClr val="000000"/>
                </a:solidFill>
              </a:rPr>
              <a:t>)</a:t>
            </a:r>
            <a:r>
              <a:rPr lang="en-US" sz="1400" b="1" baseline="30000" dirty="0" smtClean="0">
                <a:solidFill>
                  <a:srgbClr val="000000"/>
                </a:solidFill>
              </a:rPr>
              <a:t> </a:t>
            </a:r>
            <a:endParaRPr lang="en-US" sz="1400" dirty="0">
              <a:solidFill>
                <a:srgbClr val="000000"/>
              </a:solidFill>
            </a:endParaRPr>
          </a:p>
          <a:p>
            <a:endParaRPr lang="en-US" sz="1400" dirty="0" smtClean="0"/>
          </a:p>
          <a:p>
            <a:r>
              <a:rPr lang="en-US" sz="1400" dirty="0" smtClean="0"/>
              <a:t>WATER </a:t>
            </a:r>
            <a:endParaRPr lang="en-US" sz="1400" dirty="0"/>
          </a:p>
          <a:p>
            <a:r>
              <a:rPr lang="en-US" sz="1400" dirty="0"/>
              <a:t>Volume: 12 </a:t>
            </a:r>
          </a:p>
          <a:p>
            <a:r>
              <a:rPr lang="en-US" sz="1400" dirty="0"/>
              <a:t>Issue: 2 </a:t>
            </a:r>
          </a:p>
          <a:p>
            <a:r>
              <a:rPr lang="en-US" sz="1400" dirty="0"/>
              <a:t>Article Number: 331 </a:t>
            </a:r>
          </a:p>
          <a:p>
            <a:r>
              <a:rPr lang="en-US" sz="1400" dirty="0"/>
              <a:t>DOI: 10.3390/w12020331 </a:t>
            </a:r>
          </a:p>
          <a:p>
            <a:r>
              <a:rPr lang="en-US" sz="1400" dirty="0"/>
              <a:t>Published: FEB 2020</a:t>
            </a:r>
            <a:r>
              <a:rPr lang="en-US" sz="1600" dirty="0"/>
              <a:t> </a:t>
            </a:r>
          </a:p>
          <a:p>
            <a:endParaRPr lang="en-US" sz="1600" dirty="0" smtClean="0"/>
          </a:p>
          <a:p>
            <a:r>
              <a:rPr lang="en-US" sz="1200" dirty="0" smtClean="0"/>
              <a:t>Abstract</a:t>
            </a:r>
            <a:endParaRPr lang="en-US" sz="1200" dirty="0"/>
          </a:p>
          <a:p>
            <a:r>
              <a:rPr lang="en-US" sz="1200" dirty="0"/>
              <a:t>Photochemical processing is an important way to transform terrestrial dissolved organic matter (DOM) but was rarely investigated by ultra-high resolution mass spectrometry. We performed an irradiation experiment with water from a shaded forest stream flowing into a lit reservoir. Bacterial activity explained only 1% of dissolved organic carbon (DOC) decline in a combined bacterial and </a:t>
            </a:r>
            <a:r>
              <a:rPr lang="en-US" sz="1200" dirty="0" err="1"/>
              <a:t>photodegradation</a:t>
            </a:r>
            <a:r>
              <a:rPr lang="en-US" sz="1200" dirty="0"/>
              <a:t> approach. </a:t>
            </a:r>
            <a:r>
              <a:rPr lang="en-US" sz="1200" dirty="0" err="1"/>
              <a:t>Photodegradation</a:t>
            </a:r>
            <a:r>
              <a:rPr lang="en-US" sz="1200" dirty="0"/>
              <a:t> decreased the DOC concentration by 30%, the specific ultraviolet (UV) absorption by 40%-50%, and fluorescence intensity by 80% during six days. The </a:t>
            </a:r>
            <a:r>
              <a:rPr lang="en-US" sz="1200" dirty="0" err="1"/>
              <a:t>humification</a:t>
            </a:r>
            <a:r>
              <a:rPr lang="en-US" sz="1200" dirty="0"/>
              <a:t> index (HIX) decreased whereas the fluorescence index (FI) did not change. Two </a:t>
            </a:r>
            <a:r>
              <a:rPr lang="en-US" sz="1200" dirty="0" err="1"/>
              <a:t>humic</a:t>
            </a:r>
            <a:r>
              <a:rPr lang="en-US" sz="1200" dirty="0"/>
              <a:t>-like components identified by parallel factor analysis (PARAFAC) of excitation emission matrices followed the decrease of fluorescent DOM. Changes of relative peak intensities of Fourier transform-ion cyclotron resonance mass spectroscopy (FT-ICR MS) elemental formula components as a function of cumulated radiation were evaluated both by Spearman's rank correlation and linear regression. The FT-ICR MS intensity changes indicate that high aromatic material was </a:t>
            </a:r>
            <a:r>
              <a:rPr lang="en-US" sz="1200" dirty="0" err="1"/>
              <a:t>photochemically</a:t>
            </a:r>
            <a:r>
              <a:rPr lang="en-US" sz="1200" dirty="0"/>
              <a:t> converted into smaller non-fluorescent molecules or degraded by the release of CO</a:t>
            </a:r>
            <a:r>
              <a:rPr lang="en-US" sz="1200" baseline="-25000" dirty="0"/>
              <a:t>2</a:t>
            </a:r>
            <a:r>
              <a:rPr lang="en-US" sz="1200" dirty="0"/>
              <a:t>. This study shows the molecular change of terrestrial DOM before the preparation of drinking water from reservoirs.</a:t>
            </a:r>
          </a:p>
          <a:p>
            <a:pPr marL="0" marR="0">
              <a:lnSpc>
                <a:spcPct val="107000"/>
              </a:lnSpc>
              <a:spcBef>
                <a:spcPts val="0"/>
              </a:spcBef>
              <a:spcAft>
                <a:spcPts val="800"/>
              </a:spcAft>
            </a:pPr>
            <a:endParaRPr lang="de-DE" sz="1600" dirty="0"/>
          </a:p>
        </p:txBody>
      </p:sp>
    </p:spTree>
    <p:extLst>
      <p:ext uri="{BB962C8B-B14F-4D97-AF65-F5344CB8AC3E}">
        <p14:creationId xmlns:p14="http://schemas.microsoft.com/office/powerpoint/2010/main" val="7363645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51753" y="612844"/>
            <a:ext cx="7782128" cy="4836709"/>
          </a:xfrm>
          <a:prstGeom prst="rect">
            <a:avLst/>
          </a:prstGeom>
        </p:spPr>
        <p:txBody>
          <a:bodyPr wrap="square">
            <a:spAutoFit/>
          </a:bodyPr>
          <a:lstStyle/>
          <a:p>
            <a:pPr marL="0" marR="0">
              <a:lnSpc>
                <a:spcPct val="107000"/>
              </a:lnSpc>
              <a:spcBef>
                <a:spcPts val="0"/>
              </a:spcBef>
              <a:spcAft>
                <a:spcPts val="800"/>
              </a:spcAft>
            </a:pPr>
            <a:r>
              <a:rPr lang="en-US" sz="2400" b="1" dirty="0" smtClean="0">
                <a:latin typeface="Arial" panose="020B0604020202020204" pitchFamily="34" charset="0"/>
                <a:ea typeface="Calibri" panose="020F0502020204030204" pitchFamily="34" charset="0"/>
                <a:cs typeface="Times New Roman" panose="02020603050405020304" pitchFamily="18" charset="0"/>
              </a:rPr>
              <a:t>Introduction</a:t>
            </a:r>
          </a:p>
          <a:p>
            <a:pPr marL="0" marR="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cs typeface="Times New Roman" panose="02020603050405020304" pitchFamily="18" charset="0"/>
              </a:rPr>
              <a:t>Photochemical </a:t>
            </a:r>
            <a:r>
              <a:rPr lang="en-US" sz="1600" dirty="0">
                <a:latin typeface="Arial" panose="020B0604020202020204" pitchFamily="34" charset="0"/>
                <a:ea typeface="Calibri" panose="020F0502020204030204" pitchFamily="34" charset="0"/>
                <a:cs typeface="Times New Roman" panose="02020603050405020304" pitchFamily="18" charset="0"/>
              </a:rPr>
              <a:t>processing is a major transformation pathway for </a:t>
            </a:r>
            <a:r>
              <a:rPr lang="en-US" sz="1600" dirty="0" err="1">
                <a:latin typeface="Arial" panose="020B0604020202020204" pitchFamily="34" charset="0"/>
                <a:ea typeface="Calibri" panose="020F0502020204030204" pitchFamily="34" charset="0"/>
                <a:cs typeface="Times New Roman" panose="02020603050405020304" pitchFamily="18" charset="0"/>
              </a:rPr>
              <a:t>allochthonous</a:t>
            </a:r>
            <a:r>
              <a:rPr lang="en-US" sz="1600" dirty="0">
                <a:latin typeface="Arial" panose="020B0604020202020204" pitchFamily="34" charset="0"/>
                <a:ea typeface="Calibri" panose="020F0502020204030204" pitchFamily="34" charset="0"/>
                <a:cs typeface="Times New Roman" panose="02020603050405020304" pitchFamily="18" charset="0"/>
              </a:rPr>
              <a:t> and autochthonous dissolved organic matter (DOM). DOM consists of thousands or even millions of different molecules and the isomer-resolved identification molecular structures is still far from any analytical realization. The highest analytical resolution of DOM can be achieved on a molecular mass basis via Fourier-transform ion cyclotron resonance mass spectrometry (FT-ICR-MS). With this technique, the molecular elemental compositions of thousands of DOM components can be assessed, given that they are extractable from water (via e.g. solid phase extraction, SPE-DOM) and </a:t>
            </a:r>
            <a:r>
              <a:rPr lang="en-US" sz="1600" dirty="0" err="1">
                <a:latin typeface="Arial" panose="020B0604020202020204" pitchFamily="34" charset="0"/>
                <a:ea typeface="Calibri" panose="020F0502020204030204" pitchFamily="34" charset="0"/>
                <a:cs typeface="Times New Roman" panose="02020603050405020304" pitchFamily="18" charset="0"/>
              </a:rPr>
              <a:t>ionizable</a:t>
            </a:r>
            <a:r>
              <a:rPr lang="en-US" sz="1600" dirty="0">
                <a:latin typeface="Arial" panose="020B0604020202020204" pitchFamily="34" charset="0"/>
                <a:ea typeface="Calibri" panose="020F0502020204030204" pitchFamily="34" charset="0"/>
                <a:cs typeface="Times New Roman" panose="02020603050405020304" pitchFamily="18" charset="0"/>
              </a:rPr>
              <a:t> (e.g. via electrospray ionization). </a:t>
            </a:r>
            <a:endParaRPr lang="de-DE" sz="1600" dirty="0">
              <a:latin typeface="Calibri" panose="020F0502020204030204" pitchFamily="34" charset="0"/>
              <a:ea typeface="Calibri" panose="020F0502020204030204" pitchFamily="34" charset="0"/>
              <a:cs typeface="Times New Roman" panose="02020603050405020304" pitchFamily="18" charset="0"/>
            </a:endParaRPr>
          </a:p>
          <a:p>
            <a:r>
              <a:rPr lang="en-US" sz="1600" dirty="0">
                <a:latin typeface="Arial" panose="020B0604020202020204" pitchFamily="34" charset="0"/>
                <a:ea typeface="Calibri" panose="020F0502020204030204" pitchFamily="34" charset="0"/>
              </a:rPr>
              <a:t>Increasing levels of DOC in drinking water reservoirs pose serious challenges for drinking water processing. Photochemical processes potentially influence the DOM quality in the reservoir water. The photo degradation and / or the photo production of DOM components in surface freshwater as function of cumulated radiation was rarely investigated. In order to fill this gap we performed an irradiation experiment with water from a shaded forest stream flowing into a large reservoir (</a:t>
            </a:r>
            <a:r>
              <a:rPr lang="en-US" sz="1600" dirty="0" err="1">
                <a:latin typeface="Arial" panose="020B0604020202020204" pitchFamily="34" charset="0"/>
                <a:ea typeface="Calibri" panose="020F0502020204030204" pitchFamily="34" charset="0"/>
              </a:rPr>
              <a:t>Muldenberg</a:t>
            </a:r>
            <a:r>
              <a:rPr lang="en-US" sz="1600" dirty="0">
                <a:latin typeface="Arial" panose="020B0604020202020204" pitchFamily="34" charset="0"/>
                <a:ea typeface="Calibri" panose="020F0502020204030204" pitchFamily="34" charset="0"/>
              </a:rPr>
              <a:t>, Germany). </a:t>
            </a:r>
            <a:endParaRPr lang="de-DE" sz="1600" dirty="0"/>
          </a:p>
        </p:txBody>
      </p:sp>
    </p:spTree>
    <p:extLst>
      <p:ext uri="{BB962C8B-B14F-4D97-AF65-F5344CB8AC3E}">
        <p14:creationId xmlns:p14="http://schemas.microsoft.com/office/powerpoint/2010/main" val="404169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036050" cy="6599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Oval 3"/>
          <p:cNvSpPr>
            <a:spLocks noChangeArrowheads="1"/>
          </p:cNvSpPr>
          <p:nvPr/>
        </p:nvSpPr>
        <p:spPr bwMode="auto">
          <a:xfrm>
            <a:off x="3203575" y="2924175"/>
            <a:ext cx="366713" cy="366713"/>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spcBef>
                <a:spcPct val="20000"/>
              </a:spcBef>
              <a:buClr>
                <a:schemeClr val="tx1"/>
              </a:buClr>
              <a:buFont typeface="Wingdings" panose="05000000000000000000" pitchFamily="2" charset="2"/>
              <a:buNone/>
            </a:pPr>
            <a:endParaRPr lang="de-DE" altLang="de-DE"/>
          </a:p>
        </p:txBody>
      </p:sp>
      <p:sp>
        <p:nvSpPr>
          <p:cNvPr id="18" name="Rectangle 9"/>
          <p:cNvSpPr>
            <a:spLocks noChangeArrowheads="1"/>
          </p:cNvSpPr>
          <p:nvPr/>
        </p:nvSpPr>
        <p:spPr bwMode="auto">
          <a:xfrm>
            <a:off x="2195513" y="6524625"/>
            <a:ext cx="5545137" cy="3333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19" name="Line 10"/>
          <p:cNvSpPr>
            <a:spLocks noChangeShapeType="1"/>
          </p:cNvSpPr>
          <p:nvPr/>
        </p:nvSpPr>
        <p:spPr bwMode="auto">
          <a:xfrm rot="21120000">
            <a:off x="3122613" y="6545263"/>
            <a:ext cx="2519362" cy="36036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ct val="20000"/>
              </a:spcBef>
              <a:buClr>
                <a:schemeClr val="tx1"/>
              </a:buClr>
              <a:buFont typeface="Wingdings" pitchFamily="2" charset="2"/>
              <a:buNone/>
              <a:defRPr/>
            </a:pPr>
            <a:endParaRPr lang="de-DE">
              <a:latin typeface="Arial" charset="0"/>
              <a:cs typeface="+mn-cs"/>
            </a:endParaRPr>
          </a:p>
        </p:txBody>
      </p:sp>
      <p:sp>
        <p:nvSpPr>
          <p:cNvPr id="22" name="Text Box 11"/>
          <p:cNvSpPr txBox="1">
            <a:spLocks noChangeArrowheads="1"/>
          </p:cNvSpPr>
          <p:nvPr/>
        </p:nvSpPr>
        <p:spPr bwMode="auto">
          <a:xfrm>
            <a:off x="3995738" y="6308725"/>
            <a:ext cx="7048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tx1"/>
                </a:solidFill>
              </a:rPr>
              <a:t>1 km</a:t>
            </a:r>
          </a:p>
        </p:txBody>
      </p:sp>
      <p:sp>
        <p:nvSpPr>
          <p:cNvPr id="23" name="Rectangle 12"/>
          <p:cNvSpPr>
            <a:spLocks noChangeArrowheads="1"/>
          </p:cNvSpPr>
          <p:nvPr/>
        </p:nvSpPr>
        <p:spPr bwMode="auto">
          <a:xfrm>
            <a:off x="7702550" y="5529263"/>
            <a:ext cx="1439863" cy="1296987"/>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spcBef>
                <a:spcPct val="20000"/>
              </a:spcBef>
              <a:buClr>
                <a:schemeClr val="tx1"/>
              </a:buClr>
              <a:buFont typeface="Wingdings" panose="05000000000000000000" pitchFamily="2" charset="2"/>
              <a:buNone/>
            </a:pPr>
            <a:endParaRPr lang="de-DE" altLang="de-DE"/>
          </a:p>
        </p:txBody>
      </p:sp>
      <p:sp>
        <p:nvSpPr>
          <p:cNvPr id="24" name="AutoShape 13"/>
          <p:cNvSpPr>
            <a:spLocks noChangeArrowheads="1"/>
          </p:cNvSpPr>
          <p:nvPr/>
        </p:nvSpPr>
        <p:spPr bwMode="auto">
          <a:xfrm>
            <a:off x="8027988" y="5876925"/>
            <a:ext cx="842962" cy="698500"/>
          </a:xfrm>
          <a:prstGeom prst="star4">
            <a:avLst>
              <a:gd name="adj" fmla="val 125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spcBef>
                <a:spcPct val="20000"/>
              </a:spcBef>
              <a:buClr>
                <a:schemeClr val="tx1"/>
              </a:buClr>
              <a:buFont typeface="Wingdings" panose="05000000000000000000" pitchFamily="2" charset="2"/>
              <a:buNone/>
            </a:pPr>
            <a:endParaRPr lang="de-DE" altLang="de-DE"/>
          </a:p>
        </p:txBody>
      </p:sp>
      <p:sp>
        <p:nvSpPr>
          <p:cNvPr id="25" name="Text Box 14"/>
          <p:cNvSpPr txBox="1">
            <a:spLocks noChangeArrowheads="1"/>
          </p:cNvSpPr>
          <p:nvPr/>
        </p:nvSpPr>
        <p:spPr bwMode="auto">
          <a:xfrm>
            <a:off x="8278813" y="5602288"/>
            <a:ext cx="3492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accent1"/>
                </a:solidFill>
              </a:rPr>
              <a:t>N</a:t>
            </a:r>
          </a:p>
        </p:txBody>
      </p:sp>
      <p:sp>
        <p:nvSpPr>
          <p:cNvPr id="26" name="Text Box 15"/>
          <p:cNvSpPr txBox="1">
            <a:spLocks noChangeArrowheads="1"/>
          </p:cNvSpPr>
          <p:nvPr/>
        </p:nvSpPr>
        <p:spPr bwMode="auto">
          <a:xfrm>
            <a:off x="8316913" y="6491288"/>
            <a:ext cx="336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accent1"/>
                </a:solidFill>
              </a:rPr>
              <a:t>S</a:t>
            </a:r>
          </a:p>
        </p:txBody>
      </p:sp>
      <p:sp>
        <p:nvSpPr>
          <p:cNvPr id="27" name="Text Box 16"/>
          <p:cNvSpPr txBox="1">
            <a:spLocks noChangeArrowheads="1"/>
          </p:cNvSpPr>
          <p:nvPr/>
        </p:nvSpPr>
        <p:spPr bwMode="auto">
          <a:xfrm>
            <a:off x="8782050" y="6034088"/>
            <a:ext cx="336550" cy="36671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accent1"/>
                </a:solidFill>
              </a:rPr>
              <a:t>E</a:t>
            </a:r>
          </a:p>
        </p:txBody>
      </p:sp>
      <p:sp>
        <p:nvSpPr>
          <p:cNvPr id="28" name="Text Box 17"/>
          <p:cNvSpPr txBox="1">
            <a:spLocks noChangeArrowheads="1"/>
          </p:cNvSpPr>
          <p:nvPr/>
        </p:nvSpPr>
        <p:spPr bwMode="auto">
          <a:xfrm>
            <a:off x="7702550" y="6016625"/>
            <a:ext cx="400050" cy="3667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accent1"/>
                </a:solidFill>
              </a:rPr>
              <a:t>W</a:t>
            </a:r>
          </a:p>
        </p:txBody>
      </p:sp>
      <p:sp>
        <p:nvSpPr>
          <p:cNvPr id="29" name="Line 18"/>
          <p:cNvSpPr>
            <a:spLocks noChangeShapeType="1"/>
          </p:cNvSpPr>
          <p:nvPr/>
        </p:nvSpPr>
        <p:spPr bwMode="auto">
          <a:xfrm>
            <a:off x="3101975" y="6610350"/>
            <a:ext cx="0" cy="2174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ct val="20000"/>
              </a:spcBef>
              <a:buClr>
                <a:schemeClr val="tx1"/>
              </a:buClr>
              <a:buFont typeface="Wingdings" pitchFamily="2" charset="2"/>
              <a:buNone/>
              <a:defRPr/>
            </a:pPr>
            <a:endParaRPr lang="de-DE">
              <a:latin typeface="Arial" charset="0"/>
              <a:cs typeface="+mn-cs"/>
            </a:endParaRPr>
          </a:p>
        </p:txBody>
      </p:sp>
      <p:sp>
        <p:nvSpPr>
          <p:cNvPr id="30" name="Line 19"/>
          <p:cNvSpPr>
            <a:spLocks noChangeShapeType="1"/>
          </p:cNvSpPr>
          <p:nvPr/>
        </p:nvSpPr>
        <p:spPr bwMode="auto">
          <a:xfrm>
            <a:off x="5656263" y="6611938"/>
            <a:ext cx="0" cy="217487"/>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ct val="20000"/>
              </a:spcBef>
              <a:buClr>
                <a:schemeClr val="tx1"/>
              </a:buClr>
              <a:buFont typeface="Wingdings" pitchFamily="2" charset="2"/>
              <a:buNone/>
              <a:defRPr/>
            </a:pPr>
            <a:endParaRPr lang="de-DE">
              <a:latin typeface="Arial" charset="0"/>
              <a:cs typeface="+mn-cs"/>
            </a:endParaRPr>
          </a:p>
        </p:txBody>
      </p:sp>
      <p:sp>
        <p:nvSpPr>
          <p:cNvPr id="31" name="Rectangle 20"/>
          <p:cNvSpPr>
            <a:spLocks noChangeArrowheads="1"/>
          </p:cNvSpPr>
          <p:nvPr/>
        </p:nvSpPr>
        <p:spPr bwMode="auto">
          <a:xfrm>
            <a:off x="6286500" y="176213"/>
            <a:ext cx="1944688" cy="3603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33" name="Rectangle 22"/>
          <p:cNvSpPr>
            <a:spLocks noChangeArrowheads="1"/>
          </p:cNvSpPr>
          <p:nvPr/>
        </p:nvSpPr>
        <p:spPr bwMode="auto">
          <a:xfrm>
            <a:off x="7596188" y="1484313"/>
            <a:ext cx="1295400" cy="28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37" name="Rectangle 26"/>
          <p:cNvSpPr>
            <a:spLocks noChangeArrowheads="1"/>
          </p:cNvSpPr>
          <p:nvPr/>
        </p:nvSpPr>
        <p:spPr bwMode="auto">
          <a:xfrm>
            <a:off x="7596188" y="1844675"/>
            <a:ext cx="647700" cy="2889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39" name="Rectangle 28"/>
          <p:cNvSpPr>
            <a:spLocks noChangeArrowheads="1"/>
          </p:cNvSpPr>
          <p:nvPr/>
        </p:nvSpPr>
        <p:spPr bwMode="auto">
          <a:xfrm>
            <a:off x="7524750" y="3429000"/>
            <a:ext cx="719138" cy="2873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41" name="Rectangle 30"/>
          <p:cNvSpPr>
            <a:spLocks noChangeArrowheads="1"/>
          </p:cNvSpPr>
          <p:nvPr/>
        </p:nvSpPr>
        <p:spPr bwMode="auto">
          <a:xfrm>
            <a:off x="7524750" y="3068638"/>
            <a:ext cx="1295400" cy="2873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0" tIns="0" rIns="0" bIns="0" anchor="ctr"/>
          <a:lstStyle/>
          <a:p>
            <a:pPr>
              <a:spcBef>
                <a:spcPct val="20000"/>
              </a:spcBef>
              <a:buClr>
                <a:schemeClr val="tx1"/>
              </a:buClr>
              <a:buFont typeface="Wingdings" pitchFamily="2" charset="2"/>
              <a:buNone/>
              <a:defRPr/>
            </a:pPr>
            <a:endParaRPr lang="de-DE">
              <a:latin typeface="Arial" charset="0"/>
              <a:cs typeface="+mn-cs"/>
            </a:endParaRPr>
          </a:p>
        </p:txBody>
      </p:sp>
      <p:sp>
        <p:nvSpPr>
          <p:cNvPr id="47" name="Text Box 36"/>
          <p:cNvSpPr txBox="1">
            <a:spLocks noChangeArrowheads="1"/>
          </p:cNvSpPr>
          <p:nvPr/>
        </p:nvSpPr>
        <p:spPr bwMode="auto">
          <a:xfrm>
            <a:off x="0" y="0"/>
            <a:ext cx="6156325" cy="457200"/>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2400" b="1">
                <a:solidFill>
                  <a:schemeClr val="bg1"/>
                </a:solidFill>
              </a:rPr>
              <a:t>Catchment area of reservoir Muldenberg</a:t>
            </a:r>
          </a:p>
        </p:txBody>
      </p:sp>
      <p:pic>
        <p:nvPicPr>
          <p:cNvPr id="48" name="Picture 37" descr="deutschland_politisch.png">
            <a:hlinkClick r:id="rId3" tooltip="&lt;a href=&quot;/uploads/pics/deutschland_politisch.png&quot; target=&quot;_blank&quot;&gt;Karte herunterladen&lt;/a&g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508500"/>
            <a:ext cx="200025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 Box 38"/>
          <p:cNvSpPr txBox="1">
            <a:spLocks noChangeArrowheads="1"/>
          </p:cNvSpPr>
          <p:nvPr/>
        </p:nvSpPr>
        <p:spPr bwMode="auto">
          <a:xfrm>
            <a:off x="2555875" y="5300663"/>
            <a:ext cx="996950" cy="3667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tx1"/>
                </a:solidFill>
              </a:rPr>
              <a:t>Saxony</a:t>
            </a:r>
          </a:p>
        </p:txBody>
      </p:sp>
      <p:sp>
        <p:nvSpPr>
          <p:cNvPr id="50" name="Line 40"/>
          <p:cNvSpPr>
            <a:spLocks noChangeShapeType="1"/>
          </p:cNvSpPr>
          <p:nvPr/>
        </p:nvSpPr>
        <p:spPr bwMode="auto">
          <a:xfrm flipH="1">
            <a:off x="1476375" y="5516563"/>
            <a:ext cx="1079500" cy="288925"/>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ct val="20000"/>
              </a:spcBef>
              <a:buClr>
                <a:schemeClr val="tx1"/>
              </a:buClr>
              <a:buFont typeface="Wingdings" pitchFamily="2" charset="2"/>
              <a:buNone/>
              <a:defRPr/>
            </a:pPr>
            <a:endParaRPr lang="de-DE">
              <a:latin typeface="Arial" charset="0"/>
              <a:cs typeface="+mn-cs"/>
            </a:endParaRPr>
          </a:p>
        </p:txBody>
      </p:sp>
      <p:sp>
        <p:nvSpPr>
          <p:cNvPr id="51" name="Oval 41"/>
          <p:cNvSpPr>
            <a:spLocks noChangeArrowheads="1"/>
          </p:cNvSpPr>
          <p:nvPr/>
        </p:nvSpPr>
        <p:spPr bwMode="auto">
          <a:xfrm>
            <a:off x="1292225" y="5837238"/>
            <a:ext cx="184150" cy="184150"/>
          </a:xfrm>
          <a:prstGeom prst="ellipse">
            <a:avLst/>
          </a:pr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spcBef>
                <a:spcPct val="20000"/>
              </a:spcBef>
              <a:buClr>
                <a:schemeClr val="tx1"/>
              </a:buClr>
              <a:buFont typeface="Wingdings" panose="05000000000000000000" pitchFamily="2" charset="2"/>
              <a:buNone/>
            </a:pPr>
            <a:endParaRPr lang="de-DE" altLang="de-DE"/>
          </a:p>
        </p:txBody>
      </p:sp>
      <p:sp>
        <p:nvSpPr>
          <p:cNvPr id="52" name="Line 42"/>
          <p:cNvSpPr>
            <a:spLocks noChangeShapeType="1"/>
          </p:cNvSpPr>
          <p:nvPr/>
        </p:nvSpPr>
        <p:spPr bwMode="auto">
          <a:xfrm flipH="1" flipV="1">
            <a:off x="1476375" y="5949950"/>
            <a:ext cx="1295400" cy="71438"/>
          </a:xfrm>
          <a:prstGeom prst="line">
            <a:avLst/>
          </a:prstGeom>
          <a:noFill/>
          <a:ln w="38100">
            <a:solidFill>
              <a:schemeClr val="accent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p>
            <a:pPr>
              <a:spcBef>
                <a:spcPct val="20000"/>
              </a:spcBef>
              <a:buClr>
                <a:schemeClr val="tx1"/>
              </a:buClr>
              <a:buFont typeface="Wingdings" pitchFamily="2" charset="2"/>
              <a:buNone/>
              <a:defRPr/>
            </a:pPr>
            <a:endParaRPr lang="de-DE">
              <a:latin typeface="Arial" charset="0"/>
              <a:cs typeface="+mn-cs"/>
            </a:endParaRPr>
          </a:p>
        </p:txBody>
      </p:sp>
      <p:sp>
        <p:nvSpPr>
          <p:cNvPr id="53" name="Text Box 43"/>
          <p:cNvSpPr txBox="1">
            <a:spLocks noChangeArrowheads="1"/>
          </p:cNvSpPr>
          <p:nvPr/>
        </p:nvSpPr>
        <p:spPr bwMode="auto">
          <a:xfrm>
            <a:off x="2771775" y="5805488"/>
            <a:ext cx="1547813" cy="366712"/>
          </a:xfrm>
          <a:prstGeom prst="rect">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bg1"/>
                </a:solidFill>
              </a:rPr>
              <a:t>Muldenberg</a:t>
            </a:r>
          </a:p>
        </p:txBody>
      </p:sp>
      <p:sp>
        <p:nvSpPr>
          <p:cNvPr id="54" name="Text Box 38"/>
          <p:cNvSpPr txBox="1">
            <a:spLocks noChangeArrowheads="1"/>
          </p:cNvSpPr>
          <p:nvPr/>
        </p:nvSpPr>
        <p:spPr bwMode="auto">
          <a:xfrm>
            <a:off x="250825" y="4508500"/>
            <a:ext cx="117475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1800" b="1">
                <a:solidFill>
                  <a:schemeClr val="tx1"/>
                </a:solidFill>
              </a:rPr>
              <a:t>Germany</a:t>
            </a:r>
          </a:p>
        </p:txBody>
      </p:sp>
      <p:sp>
        <p:nvSpPr>
          <p:cNvPr id="3" name="Textfeld 2"/>
          <p:cNvSpPr txBox="1"/>
          <p:nvPr/>
        </p:nvSpPr>
        <p:spPr>
          <a:xfrm>
            <a:off x="1617243" y="3322122"/>
            <a:ext cx="3172663" cy="369332"/>
          </a:xfrm>
          <a:prstGeom prst="rect">
            <a:avLst/>
          </a:prstGeom>
          <a:solidFill>
            <a:schemeClr val="bg1"/>
          </a:solidFill>
        </p:spPr>
        <p:txBody>
          <a:bodyPr wrap="none" rtlCol="0">
            <a:spAutoFit/>
          </a:bodyPr>
          <a:lstStyle/>
          <a:p>
            <a:r>
              <a:rPr lang="en-US" sz="1800" b="1" dirty="0" smtClean="0">
                <a:solidFill>
                  <a:srgbClr val="FF0000"/>
                </a:solidFill>
              </a:rPr>
              <a:t>Sampling: Red </a:t>
            </a:r>
            <a:r>
              <a:rPr lang="en-US" sz="1800" b="1" dirty="0" err="1" smtClean="0">
                <a:solidFill>
                  <a:srgbClr val="FF0000"/>
                </a:solidFill>
              </a:rPr>
              <a:t>Mulde</a:t>
            </a:r>
            <a:r>
              <a:rPr lang="en-US" sz="1800" b="1" dirty="0" smtClean="0">
                <a:solidFill>
                  <a:srgbClr val="FF0000"/>
                </a:solidFill>
              </a:rPr>
              <a:t> River</a:t>
            </a:r>
            <a:endParaRPr lang="de-DE" sz="1800" b="1" dirty="0" err="1" smtClean="0">
              <a:solidFill>
                <a:srgbClr val="FF0000"/>
              </a:solidFill>
            </a:endParaRPr>
          </a:p>
        </p:txBody>
      </p:sp>
      <p:sp>
        <p:nvSpPr>
          <p:cNvPr id="55" name="Textfeld 54"/>
          <p:cNvSpPr txBox="1"/>
          <p:nvPr/>
        </p:nvSpPr>
        <p:spPr>
          <a:xfrm>
            <a:off x="1211586" y="2069585"/>
            <a:ext cx="1159292" cy="369332"/>
          </a:xfrm>
          <a:prstGeom prst="rect">
            <a:avLst/>
          </a:prstGeom>
          <a:solidFill>
            <a:schemeClr val="bg1"/>
          </a:solidFill>
        </p:spPr>
        <p:txBody>
          <a:bodyPr wrap="none" rtlCol="0">
            <a:spAutoFit/>
          </a:bodyPr>
          <a:lstStyle/>
          <a:p>
            <a:r>
              <a:rPr lang="en-US" sz="1800" b="1" dirty="0" smtClean="0">
                <a:solidFill>
                  <a:schemeClr val="tx1"/>
                </a:solidFill>
              </a:rPr>
              <a:t>Forested</a:t>
            </a:r>
            <a:endParaRPr lang="de-DE" sz="1800" b="1" dirty="0" err="1" smtClean="0">
              <a:solidFill>
                <a:schemeClr val="tx1"/>
              </a:solidFill>
            </a:endParaRPr>
          </a:p>
        </p:txBody>
      </p:sp>
    </p:spTree>
    <p:extLst>
      <p:ext uri="{BB962C8B-B14F-4D97-AF65-F5344CB8AC3E}">
        <p14:creationId xmlns:p14="http://schemas.microsoft.com/office/powerpoint/2010/main" val="765715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4</a:t>
            </a:fld>
            <a:endParaRPr lang="en-GB"/>
          </a:p>
        </p:txBody>
      </p:sp>
      <p:pic>
        <p:nvPicPr>
          <p:cNvPr id="3" name="Picture 2" descr="P42839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284663"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P101046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9338" y="0"/>
            <a:ext cx="4284662"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5292725" y="1989138"/>
            <a:ext cx="1317625"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2400" b="1">
                <a:solidFill>
                  <a:schemeClr val="tx1"/>
                </a:solidFill>
              </a:rPr>
              <a:t>Effluent</a:t>
            </a:r>
          </a:p>
        </p:txBody>
      </p:sp>
      <p:sp>
        <p:nvSpPr>
          <p:cNvPr id="6" name="Text Box 5"/>
          <p:cNvSpPr txBox="1">
            <a:spLocks noChangeArrowheads="1"/>
          </p:cNvSpPr>
          <p:nvPr/>
        </p:nvSpPr>
        <p:spPr bwMode="auto">
          <a:xfrm>
            <a:off x="1547813" y="1700213"/>
            <a:ext cx="1592262"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2400" b="1">
                <a:solidFill>
                  <a:schemeClr val="tx1"/>
                </a:solidFill>
              </a:rPr>
              <a:t>Reservoir</a:t>
            </a:r>
          </a:p>
        </p:txBody>
      </p:sp>
      <p:pic>
        <p:nvPicPr>
          <p:cNvPr id="7" name="Picture 6" descr="DSC020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3357563"/>
            <a:ext cx="4284662" cy="321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SC024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357563"/>
            <a:ext cx="4289425"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8"/>
          <p:cNvSpPr txBox="1">
            <a:spLocks noChangeArrowheads="1"/>
          </p:cNvSpPr>
          <p:nvPr/>
        </p:nvSpPr>
        <p:spPr bwMode="auto">
          <a:xfrm>
            <a:off x="3132138" y="3500438"/>
            <a:ext cx="2401887"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800">
                <a:solidFill>
                  <a:schemeClr val="bg2"/>
                </a:solidFill>
                <a:latin typeface="Arial" panose="020B0604020202020204" pitchFamily="34" charset="0"/>
                <a:cs typeface="Arial" panose="020B0604020202020204" pitchFamily="34" charset="0"/>
              </a:defRPr>
            </a:lvl1pPr>
            <a:lvl2pPr marL="742950" indent="-285750" eaLnBrk="0" hangingPunct="0">
              <a:defRPr sz="2800">
                <a:solidFill>
                  <a:schemeClr val="bg2"/>
                </a:solidFill>
                <a:latin typeface="Arial" panose="020B0604020202020204" pitchFamily="34" charset="0"/>
                <a:cs typeface="Arial" panose="020B0604020202020204" pitchFamily="34" charset="0"/>
              </a:defRPr>
            </a:lvl2pPr>
            <a:lvl3pPr marL="1143000" indent="-228600" eaLnBrk="0" hangingPunct="0">
              <a:defRPr sz="2800">
                <a:solidFill>
                  <a:schemeClr val="bg2"/>
                </a:solidFill>
                <a:latin typeface="Arial" panose="020B0604020202020204" pitchFamily="34" charset="0"/>
                <a:cs typeface="Arial" panose="020B0604020202020204" pitchFamily="34" charset="0"/>
              </a:defRPr>
            </a:lvl3pPr>
            <a:lvl4pPr marL="1600200" indent="-228600" eaLnBrk="0" hangingPunct="0">
              <a:defRPr sz="2800">
                <a:solidFill>
                  <a:schemeClr val="bg2"/>
                </a:solidFill>
                <a:latin typeface="Arial" panose="020B0604020202020204" pitchFamily="34" charset="0"/>
                <a:cs typeface="Arial" panose="020B0604020202020204" pitchFamily="34" charset="0"/>
              </a:defRPr>
            </a:lvl4pPr>
            <a:lvl5pPr marL="2057400" indent="-228600" eaLnBrk="0" hangingPunct="0">
              <a:defRPr sz="28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800">
                <a:solidFill>
                  <a:schemeClr val="bg2"/>
                </a:solidFill>
                <a:latin typeface="Arial" panose="020B0604020202020204" pitchFamily="34" charset="0"/>
                <a:cs typeface="Arial" panose="020B0604020202020204" pitchFamily="34" charset="0"/>
              </a:defRPr>
            </a:lvl9pPr>
          </a:lstStyle>
          <a:p>
            <a:pPr eaLnBrk="1" hangingPunct="1"/>
            <a:r>
              <a:rPr lang="de-DE" altLang="de-DE" sz="2400" b="1">
                <a:solidFill>
                  <a:schemeClr val="tx1"/>
                </a:solidFill>
              </a:rPr>
              <a:t>Coloured water</a:t>
            </a:r>
          </a:p>
        </p:txBody>
      </p:sp>
    </p:spTree>
    <p:extLst>
      <p:ext uri="{BB962C8B-B14F-4D97-AF65-F5344CB8AC3E}">
        <p14:creationId xmlns:p14="http://schemas.microsoft.com/office/powerpoint/2010/main" val="2268524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hteck 20"/>
          <p:cNvSpPr/>
          <p:nvPr/>
        </p:nvSpPr>
        <p:spPr>
          <a:xfrm>
            <a:off x="418288" y="642027"/>
            <a:ext cx="8433881" cy="4951377"/>
          </a:xfrm>
          <a:prstGeom prst="rect">
            <a:avLst/>
          </a:prstGeom>
        </p:spPr>
        <p:txBody>
          <a:bodyPr wrap="square">
            <a:spAutoFit/>
          </a:bodyPr>
          <a:lstStyle/>
          <a:p>
            <a:pPr marL="0" marR="0">
              <a:lnSpc>
                <a:spcPct val="107000"/>
              </a:lnSpc>
              <a:spcBef>
                <a:spcPts val="0"/>
              </a:spcBef>
              <a:spcAft>
                <a:spcPts val="800"/>
              </a:spcAft>
            </a:pPr>
            <a:r>
              <a:rPr lang="en-US" sz="2400" b="1" dirty="0" smtClean="0">
                <a:latin typeface="Arial" panose="020B0604020202020204" pitchFamily="34" charset="0"/>
                <a:ea typeface="Calibri" panose="020F0502020204030204" pitchFamily="34" charset="0"/>
                <a:cs typeface="Times New Roman" panose="02020603050405020304" pitchFamily="18" charset="0"/>
              </a:rPr>
              <a:t>Methods, measurements</a:t>
            </a:r>
          </a:p>
          <a:p>
            <a:pPr marL="0" marR="0">
              <a:lnSpc>
                <a:spcPct val="107000"/>
              </a:lnSpc>
              <a:spcBef>
                <a:spcPts val="0"/>
              </a:spcBef>
              <a:spcAft>
                <a:spcPts val="800"/>
              </a:spcAft>
            </a:pPr>
            <a:r>
              <a:rPr lang="en-US" sz="1400" dirty="0" smtClean="0">
                <a:latin typeface="Arial" panose="020B0604020202020204" pitchFamily="34" charset="0"/>
                <a:ea typeface="Calibri" panose="020F0502020204030204" pitchFamily="34" charset="0"/>
              </a:rPr>
              <a:t>Round-bottom </a:t>
            </a:r>
            <a:r>
              <a:rPr lang="en-US" sz="1400" dirty="0">
                <a:latin typeface="Arial" panose="020B0604020202020204" pitchFamily="34" charset="0"/>
                <a:ea typeface="Calibri" panose="020F0502020204030204" pitchFamily="34" charset="0"/>
              </a:rPr>
              <a:t>quartz flasks have been used, so that the largest possible surface area of the contained water is irradiated with sunlight, to exclude shadows and reflections, according to [56]. The round-bottom flasks were placed (both groups) with about 1.5 m space in between on the flat house roof to exclude shadows of one to other placed flasks. The space between the different triplicates was about 30 cm. Air exchange in the flasks was ensured and the global radiation was logged. On 31 July 2018 the experiment began with the sunrise at 5:30 am. At the first two days, water samples alternating from the replicates were taken after two, four, eight and sixteen hours (20 mL for DOC, 2D fluorescence and bacterial production; 50 mL for the FT-ICR MS measurements). The total experiment runs for 6 d (for details see </a:t>
            </a:r>
            <a:r>
              <a:rPr lang="en-US" sz="1400" dirty="0" err="1" smtClean="0">
                <a:latin typeface="Arial" panose="020B0604020202020204" pitchFamily="34" charset="0"/>
                <a:ea typeface="Calibri" panose="020F0502020204030204" pitchFamily="34" charset="0"/>
              </a:rPr>
              <a:t>Wilske</a:t>
            </a:r>
            <a:r>
              <a:rPr lang="en-US" sz="1400" dirty="0" smtClean="0">
                <a:latin typeface="Arial" panose="020B0604020202020204" pitchFamily="34" charset="0"/>
                <a:ea typeface="Calibri" panose="020F0502020204030204" pitchFamily="34" charset="0"/>
              </a:rPr>
              <a:t> et al., 2020).</a:t>
            </a:r>
            <a:endParaRPr lang="en-US" sz="1400" dirty="0">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400" dirty="0">
                <a:latin typeface="Arial" panose="020B0604020202020204" pitchFamily="34" charset="0"/>
                <a:ea typeface="Calibri" panose="020F0502020204030204" pitchFamily="34" charset="0"/>
              </a:rPr>
              <a:t>The global radiation was measured with a LI-1400 </a:t>
            </a:r>
            <a:r>
              <a:rPr lang="en-US" sz="1400" dirty="0" err="1">
                <a:latin typeface="Arial" panose="020B0604020202020204" pitchFamily="34" charset="0"/>
                <a:ea typeface="Calibri" panose="020F0502020204030204" pitchFamily="34" charset="0"/>
              </a:rPr>
              <a:t>dataLogger</a:t>
            </a:r>
            <a:r>
              <a:rPr lang="en-US" sz="1400" dirty="0">
                <a:latin typeface="Arial" panose="020B0604020202020204" pitchFamily="34" charset="0"/>
                <a:ea typeface="Calibri" panose="020F0502020204030204" pitchFamily="34" charset="0"/>
              </a:rPr>
              <a:t> of LI-COR (LI-COR, Lincoln, NE, USA). Every 5 min the average was logged. The single values (W/m2) were summed over the entire time period.</a:t>
            </a:r>
          </a:p>
          <a:p>
            <a:pPr marL="0" marR="0">
              <a:lnSpc>
                <a:spcPct val="107000"/>
              </a:lnSpc>
              <a:spcBef>
                <a:spcPts val="0"/>
              </a:spcBef>
              <a:spcAft>
                <a:spcPts val="800"/>
              </a:spcAft>
            </a:pPr>
            <a:r>
              <a:rPr lang="en-US" sz="1400" dirty="0" smtClean="0">
                <a:latin typeface="Arial" panose="020B0604020202020204" pitchFamily="34" charset="0"/>
                <a:ea typeface="Calibri" panose="020F0502020204030204" pitchFamily="34" charset="0"/>
              </a:rPr>
              <a:t>DOC </a:t>
            </a:r>
            <a:r>
              <a:rPr lang="en-US" sz="1400" dirty="0">
                <a:latin typeface="Arial" panose="020B0604020202020204" pitchFamily="34" charset="0"/>
                <a:ea typeface="Calibri" panose="020F0502020204030204" pitchFamily="34" charset="0"/>
              </a:rPr>
              <a:t>concentration, UV absorption, excitation-emission-matrices (EEMs) including calculated PARAFAC components and fluorescence indices, and FT-ICR MS derived molecular formulas of SPE-DOM were recorded at 13 different time </a:t>
            </a:r>
            <a:r>
              <a:rPr lang="en-US" sz="1400" dirty="0" smtClean="0">
                <a:latin typeface="Arial" panose="020B0604020202020204" pitchFamily="34" charset="0"/>
                <a:ea typeface="Calibri" panose="020F0502020204030204" pitchFamily="34" charset="0"/>
              </a:rPr>
              <a:t>points (each time point in triplicate). </a:t>
            </a:r>
            <a:r>
              <a:rPr lang="en-US" sz="1400" dirty="0">
                <a:latin typeface="Arial" panose="020B0604020202020204" pitchFamily="34" charset="0"/>
                <a:ea typeface="Calibri" panose="020F0502020204030204" pitchFamily="34" charset="0"/>
              </a:rPr>
              <a:t>The cumulated radiation was recorded during six days of solar irradiation (sunny days in August at 50.401847 deg. latitude and 12.380528 deg. longitude). Changes in relative peak intensity of DOM components as function of cumulated radiation were evaluated </a:t>
            </a:r>
            <a:r>
              <a:rPr lang="en-US" sz="1400" dirty="0" smtClean="0">
                <a:latin typeface="Arial" panose="020B0604020202020204" pitchFamily="34" charset="0"/>
                <a:ea typeface="Calibri" panose="020F0502020204030204" pitchFamily="34" charset="0"/>
              </a:rPr>
              <a:t>by </a:t>
            </a:r>
            <a:r>
              <a:rPr lang="en-US" sz="1400" dirty="0">
                <a:latin typeface="Arial" panose="020B0604020202020204" pitchFamily="34" charset="0"/>
                <a:ea typeface="Calibri" panose="020F0502020204030204" pitchFamily="34" charset="0"/>
              </a:rPr>
              <a:t>Spearman`s rank </a:t>
            </a:r>
            <a:r>
              <a:rPr lang="en-US" sz="1400" dirty="0" smtClean="0">
                <a:latin typeface="Arial" panose="020B0604020202020204" pitchFamily="34" charset="0"/>
                <a:ea typeface="Calibri" panose="020F0502020204030204" pitchFamily="34" charset="0"/>
              </a:rPr>
              <a:t>correlation as demonstrated on the next pages.</a:t>
            </a:r>
            <a:endParaRPr lang="de-DE" sz="1400" dirty="0"/>
          </a:p>
        </p:txBody>
      </p:sp>
    </p:spTree>
    <p:extLst>
      <p:ext uri="{BB962C8B-B14F-4D97-AF65-F5344CB8AC3E}">
        <p14:creationId xmlns:p14="http://schemas.microsoft.com/office/powerpoint/2010/main" val="1064274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6</a:t>
            </a:fld>
            <a:endParaRPr lang="en-GB"/>
          </a:p>
        </p:txBody>
      </p:sp>
      <p:sp>
        <p:nvSpPr>
          <p:cNvPr id="4" name="Rectangle 1"/>
          <p:cNvSpPr>
            <a:spLocks noChangeArrowheads="1"/>
          </p:cNvSpPr>
          <p:nvPr/>
        </p:nvSpPr>
        <p:spPr bwMode="auto">
          <a:xfrm>
            <a:off x="2954338"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6" name="Rectangle 2"/>
          <p:cNvSpPr>
            <a:spLocks noChangeArrowheads="1"/>
          </p:cNvSpPr>
          <p:nvPr/>
        </p:nvSpPr>
        <p:spPr bwMode="auto">
          <a:xfrm>
            <a:off x="2954338" y="19050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7" name="Grafik 6"/>
          <p:cNvPicPr>
            <a:picLocks noChangeAspect="1"/>
          </p:cNvPicPr>
          <p:nvPr/>
        </p:nvPicPr>
        <p:blipFill>
          <a:blip r:embed="rId2"/>
          <a:stretch>
            <a:fillRect/>
          </a:stretch>
        </p:blipFill>
        <p:spPr>
          <a:xfrm>
            <a:off x="4198084" y="0"/>
            <a:ext cx="4945916" cy="6516687"/>
          </a:xfrm>
          <a:prstGeom prst="rect">
            <a:avLst/>
          </a:prstGeom>
        </p:spPr>
      </p:pic>
      <p:sp>
        <p:nvSpPr>
          <p:cNvPr id="9" name="Rechteck 8"/>
          <p:cNvSpPr/>
          <p:nvPr/>
        </p:nvSpPr>
        <p:spPr>
          <a:xfrm>
            <a:off x="132734" y="145292"/>
            <a:ext cx="3996814" cy="5010795"/>
          </a:xfrm>
          <a:prstGeom prst="rect">
            <a:avLst/>
          </a:prstGeom>
        </p:spPr>
        <p:txBody>
          <a:bodyPr wrap="square">
            <a:spAutoFit/>
          </a:bodyPr>
          <a:lstStyle/>
          <a:p>
            <a:pPr marL="0" marR="0">
              <a:lnSpc>
                <a:spcPct val="107000"/>
              </a:lnSpc>
              <a:spcBef>
                <a:spcPts val="0"/>
              </a:spcBef>
              <a:spcAft>
                <a:spcPts val="80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Data preparation for Spearman`s rank correlation</a:t>
            </a:r>
          </a:p>
          <a:p>
            <a:pPr marL="0" marR="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rPr>
              <a:t>All components are considered which are present in all 13 samples. For those components </a:t>
            </a:r>
            <a:r>
              <a:rPr lang="en-US" sz="1600" dirty="0" smtClean="0">
                <a:latin typeface="Arial" panose="020B0604020202020204" pitchFamily="34" charset="0"/>
                <a:ea typeface="Calibri" panose="020F0502020204030204" pitchFamily="34" charset="0"/>
              </a:rPr>
              <a:t>the </a:t>
            </a:r>
            <a:r>
              <a:rPr lang="en-US" sz="1600" dirty="0" smtClean="0">
                <a:latin typeface="Arial" panose="020B0604020202020204" pitchFamily="34" charset="0"/>
                <a:ea typeface="Calibri" panose="020F0502020204030204" pitchFamily="34" charset="0"/>
              </a:rPr>
              <a:t>intensity ranks are calculated (Rank </a:t>
            </a:r>
            <a:r>
              <a:rPr lang="en-US" sz="1600" dirty="0" smtClean="0">
                <a:latin typeface="Arial" panose="020B0604020202020204" pitchFamily="34" charset="0"/>
                <a:ea typeface="Calibri" panose="020F0502020204030204" pitchFamily="34" charset="0"/>
              </a:rPr>
              <a:t>column; 3214 components </a:t>
            </a:r>
            <a:r>
              <a:rPr lang="en-US" sz="1600" dirty="0" smtClean="0">
                <a:latin typeface="Arial" panose="020B0604020202020204" pitchFamily="34" charset="0"/>
                <a:ea typeface="Calibri" panose="020F0502020204030204" pitchFamily="34" charset="0"/>
                <a:sym typeface="Wingdings" panose="05000000000000000000" pitchFamily="2" charset="2"/>
              </a:rPr>
              <a:t> 3214 ranks</a:t>
            </a:r>
            <a:r>
              <a:rPr lang="en-US" sz="1600" dirty="0" smtClean="0">
                <a:latin typeface="Arial" panose="020B0604020202020204" pitchFamily="34" charset="0"/>
                <a:ea typeface="Calibri" panose="020F0502020204030204" pitchFamily="34" charset="0"/>
              </a:rPr>
              <a:t>). </a:t>
            </a:r>
            <a:endParaRPr lang="en-US" sz="1600" dirty="0">
              <a:latin typeface="Arial" panose="020B0604020202020204" pitchFamily="34" charset="0"/>
              <a:ea typeface="Calibri" panose="020F0502020204030204" pitchFamily="34" charset="0"/>
            </a:endParaRPr>
          </a:p>
          <a:p>
            <a:pPr marL="0" marR="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rPr>
              <a:t>Aux. Val. = 3215 – Rank</a:t>
            </a:r>
          </a:p>
          <a:p>
            <a:pPr marL="0" marR="0">
              <a:lnSpc>
                <a:spcPct val="107000"/>
              </a:lnSpc>
              <a:spcBef>
                <a:spcPts val="0"/>
              </a:spcBef>
              <a:spcAft>
                <a:spcPts val="800"/>
              </a:spcAft>
            </a:pPr>
            <a:r>
              <a:rPr lang="en-US" sz="1600" dirty="0" smtClean="0">
                <a:latin typeface="Arial" panose="020B0604020202020204" pitchFamily="34" charset="0"/>
                <a:ea typeface="Calibri" panose="020F0502020204030204" pitchFamily="34" charset="0"/>
              </a:rPr>
              <a:t>For each component the inter sample ranks are calculated from the Aux. Val. ranking </a:t>
            </a:r>
            <a:r>
              <a:rPr lang="en-US" sz="1600" dirty="0" smtClean="0">
                <a:latin typeface="Arial" panose="020B0604020202020204" pitchFamily="34" charset="0"/>
                <a:ea typeface="Calibri" panose="020F0502020204030204" pitchFamily="34" charset="0"/>
              </a:rPr>
              <a:t>(13 samples </a:t>
            </a:r>
            <a:r>
              <a:rPr lang="en-US" sz="1600" dirty="0" smtClean="0">
                <a:latin typeface="Arial" panose="020B0604020202020204" pitchFamily="34" charset="0"/>
                <a:ea typeface="Calibri" panose="020F0502020204030204" pitchFamily="34" charset="0"/>
                <a:sym typeface="Wingdings" panose="05000000000000000000" pitchFamily="2" charset="2"/>
              </a:rPr>
              <a:t> 13 ranks)</a:t>
            </a:r>
            <a:r>
              <a:rPr lang="en-US" sz="1600" dirty="0" smtClean="0">
                <a:latin typeface="Arial" panose="020B0604020202020204" pitchFamily="34" charset="0"/>
                <a:ea typeface="Calibri" panose="020F0502020204030204" pitchFamily="34" charset="0"/>
              </a:rPr>
              <a:t>. </a:t>
            </a:r>
            <a:r>
              <a:rPr lang="en-US" sz="1600" dirty="0" smtClean="0">
                <a:latin typeface="Arial" panose="020B0604020202020204" pitchFamily="34" charset="0"/>
                <a:ea typeface="Calibri" panose="020F0502020204030204" pitchFamily="34" charset="0"/>
              </a:rPr>
              <a:t>From inter sample ranks and radiation ranks the rank correlation coefficients </a:t>
            </a:r>
            <a:r>
              <a:rPr lang="en-US" sz="1600" dirty="0" err="1" smtClean="0">
                <a:latin typeface="Arial" panose="020B0604020202020204" pitchFamily="34" charset="0"/>
                <a:ea typeface="Calibri" panose="020F0502020204030204" pitchFamily="34" charset="0"/>
              </a:rPr>
              <a:t>r</a:t>
            </a:r>
            <a:r>
              <a:rPr lang="en-US" sz="1600" baseline="-25000" dirty="0" err="1" smtClean="0">
                <a:latin typeface="Arial" panose="020B0604020202020204" pitchFamily="34" charset="0"/>
                <a:ea typeface="Calibri" panose="020F0502020204030204" pitchFamily="34" charset="0"/>
              </a:rPr>
              <a:t>s</a:t>
            </a:r>
            <a:r>
              <a:rPr lang="en-US" sz="1600" dirty="0" smtClean="0">
                <a:latin typeface="Arial" panose="020B0604020202020204" pitchFamily="34" charset="0"/>
                <a:ea typeface="Calibri" panose="020F0502020204030204" pitchFamily="34" charset="0"/>
              </a:rPr>
              <a:t> are calculated for each component. The levels of significance can be assigned </a:t>
            </a:r>
            <a:r>
              <a:rPr lang="en-US" sz="1600" dirty="0">
                <a:latin typeface="Arial" panose="020B0604020202020204" pitchFamily="34" charset="0"/>
                <a:ea typeface="Calibri" panose="020F0502020204030204" pitchFamily="34" charset="0"/>
              </a:rPr>
              <a:t>to </a:t>
            </a:r>
            <a:r>
              <a:rPr lang="en-US" sz="1600" dirty="0" err="1">
                <a:latin typeface="Arial" panose="020B0604020202020204" pitchFamily="34" charset="0"/>
                <a:ea typeface="Calibri" panose="020F0502020204030204" pitchFamily="34" charset="0"/>
              </a:rPr>
              <a:t>r</a:t>
            </a:r>
            <a:r>
              <a:rPr lang="en-US" sz="1600" baseline="-25000" dirty="0" err="1">
                <a:latin typeface="Arial" panose="020B0604020202020204" pitchFamily="34" charset="0"/>
                <a:ea typeface="Calibri" panose="020F0502020204030204" pitchFamily="34" charset="0"/>
              </a:rPr>
              <a:t>s</a:t>
            </a:r>
            <a:r>
              <a:rPr lang="en-US" sz="1600" dirty="0">
                <a:latin typeface="Arial" panose="020B0604020202020204" pitchFamily="34" charset="0"/>
                <a:ea typeface="Calibri" panose="020F0502020204030204" pitchFamily="34" charset="0"/>
              </a:rPr>
              <a:t> </a:t>
            </a:r>
            <a:r>
              <a:rPr lang="en-US" sz="1600" dirty="0" smtClean="0">
                <a:latin typeface="Arial" panose="020B0604020202020204" pitchFamily="34" charset="0"/>
                <a:ea typeface="Calibri" panose="020F0502020204030204" pitchFamily="34" charset="0"/>
              </a:rPr>
              <a:t>as function of sample number n (n=13) as shown on the next </a:t>
            </a:r>
            <a:r>
              <a:rPr lang="en-US" sz="1600" dirty="0" smtClean="0">
                <a:latin typeface="Arial" panose="020B0604020202020204" pitchFamily="34" charset="0"/>
                <a:ea typeface="Calibri" panose="020F0502020204030204" pitchFamily="34" charset="0"/>
              </a:rPr>
              <a:t>page.</a:t>
            </a:r>
            <a:endParaRPr lang="de-DE" sz="1600" dirty="0"/>
          </a:p>
        </p:txBody>
      </p:sp>
    </p:spTree>
    <p:extLst>
      <p:ext uri="{BB962C8B-B14F-4D97-AF65-F5344CB8AC3E}">
        <p14:creationId xmlns:p14="http://schemas.microsoft.com/office/powerpoint/2010/main" val="1267784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7</a:t>
            </a:fld>
            <a:endParaRPr lang="en-GB"/>
          </a:p>
        </p:txBody>
      </p:sp>
      <p:pic>
        <p:nvPicPr>
          <p:cNvPr id="3" name="Grafik 2"/>
          <p:cNvPicPr>
            <a:picLocks noChangeAspect="1"/>
          </p:cNvPicPr>
          <p:nvPr/>
        </p:nvPicPr>
        <p:blipFill>
          <a:blip r:embed="rId2"/>
          <a:stretch>
            <a:fillRect/>
          </a:stretch>
        </p:blipFill>
        <p:spPr>
          <a:xfrm>
            <a:off x="2967750" y="614589"/>
            <a:ext cx="5895975" cy="5962650"/>
          </a:xfrm>
          <a:prstGeom prst="rect">
            <a:avLst/>
          </a:prstGeom>
        </p:spPr>
      </p:pic>
      <p:sp>
        <p:nvSpPr>
          <p:cNvPr id="4" name="Rechteck 3"/>
          <p:cNvSpPr/>
          <p:nvPr/>
        </p:nvSpPr>
        <p:spPr>
          <a:xfrm>
            <a:off x="58365" y="68746"/>
            <a:ext cx="8891081" cy="397738"/>
          </a:xfrm>
          <a:prstGeom prst="rect">
            <a:avLst/>
          </a:prstGeom>
        </p:spPr>
        <p:txBody>
          <a:bodyPr wrap="square">
            <a:spAutoFit/>
          </a:bodyPr>
          <a:lstStyle/>
          <a:p>
            <a:pPr marL="0" marR="0">
              <a:lnSpc>
                <a:spcPct val="107000"/>
              </a:lnSpc>
              <a:spcBef>
                <a:spcPts val="0"/>
              </a:spcBef>
              <a:spcAft>
                <a:spcPts val="800"/>
              </a:spcAft>
            </a:pPr>
            <a:r>
              <a:rPr lang="en-US" sz="2000" b="1" dirty="0" smtClean="0">
                <a:latin typeface="Arial" panose="020B0604020202020204" pitchFamily="34" charset="0"/>
                <a:ea typeface="Calibri" panose="020F0502020204030204" pitchFamily="34" charset="0"/>
                <a:cs typeface="Times New Roman" panose="02020603050405020304" pitchFamily="18" charset="0"/>
              </a:rPr>
              <a:t>The level of significance </a:t>
            </a:r>
            <a:r>
              <a:rPr lang="en-US" sz="2000" b="1" dirty="0">
                <a:latin typeface="Arial" panose="020B0604020202020204" pitchFamily="34" charset="0"/>
                <a:ea typeface="Calibri" panose="020F0502020204030204" pitchFamily="34" charset="0"/>
                <a:cs typeface="Times New Roman" panose="02020603050405020304" pitchFamily="18" charset="0"/>
              </a:rPr>
              <a:t>is a </a:t>
            </a:r>
            <a:r>
              <a:rPr lang="en-US" sz="2000" b="1" dirty="0" smtClean="0">
                <a:latin typeface="Arial" panose="020B0604020202020204" pitchFamily="34" charset="0"/>
                <a:ea typeface="Calibri" panose="020F0502020204030204" pitchFamily="34" charset="0"/>
                <a:cs typeface="Times New Roman" panose="02020603050405020304" pitchFamily="18" charset="0"/>
              </a:rPr>
              <a:t>function of </a:t>
            </a:r>
            <a:r>
              <a:rPr lang="en-US" sz="2000" b="1" dirty="0" err="1" smtClean="0">
                <a:latin typeface="Arial" panose="020B0604020202020204" pitchFamily="34" charset="0"/>
                <a:ea typeface="Calibri" panose="020F0502020204030204" pitchFamily="34" charset="0"/>
                <a:cs typeface="Times New Roman" panose="02020603050405020304" pitchFamily="18" charset="0"/>
              </a:rPr>
              <a:t>r</a:t>
            </a:r>
            <a:r>
              <a:rPr lang="en-US" sz="2000" b="1" baseline="-25000" dirty="0" err="1" smtClean="0">
                <a:latin typeface="Arial" panose="020B0604020202020204" pitchFamily="34" charset="0"/>
                <a:ea typeface="Calibri" panose="020F0502020204030204" pitchFamily="34" charset="0"/>
                <a:cs typeface="Times New Roman" panose="02020603050405020304" pitchFamily="18" charset="0"/>
              </a:rPr>
              <a:t>s</a:t>
            </a:r>
            <a:r>
              <a:rPr lang="en-US" sz="2000" b="1" dirty="0" smtClean="0">
                <a:latin typeface="Arial" panose="020B0604020202020204" pitchFamily="34" charset="0"/>
                <a:ea typeface="Calibri" panose="020F0502020204030204" pitchFamily="34" charset="0"/>
                <a:cs typeface="Times New Roman" panose="02020603050405020304" pitchFamily="18" charset="0"/>
              </a:rPr>
              <a:t> and the </a:t>
            </a:r>
            <a:r>
              <a:rPr lang="en-US" sz="2000" b="1" dirty="0" smtClean="0">
                <a:latin typeface="Arial" panose="020B0604020202020204" pitchFamily="34" charset="0"/>
                <a:ea typeface="Calibri" panose="020F0502020204030204" pitchFamily="34" charset="0"/>
                <a:cs typeface="Times New Roman" panose="02020603050405020304" pitchFamily="18" charset="0"/>
              </a:rPr>
              <a:t>number of samples</a:t>
            </a:r>
          </a:p>
        </p:txBody>
      </p:sp>
      <p:sp>
        <p:nvSpPr>
          <p:cNvPr id="5" name="Rechteck 4"/>
          <p:cNvSpPr/>
          <p:nvPr/>
        </p:nvSpPr>
        <p:spPr>
          <a:xfrm>
            <a:off x="58364" y="496108"/>
            <a:ext cx="2909386" cy="5949129"/>
          </a:xfrm>
          <a:prstGeom prst="rect">
            <a:avLst/>
          </a:prstGeom>
        </p:spPr>
        <p:txBody>
          <a:bodyPr wrap="square">
            <a:spAutoFit/>
          </a:bodyPr>
          <a:lstStyle/>
          <a:p>
            <a:pPr marL="0" marR="0">
              <a:lnSpc>
                <a:spcPct val="107000"/>
              </a:lnSpc>
              <a:spcBef>
                <a:spcPts val="0"/>
              </a:spcBef>
              <a:spcAft>
                <a:spcPts val="800"/>
              </a:spcAft>
            </a:pPr>
            <a:r>
              <a:rPr lang="en-US" sz="1600" b="1" dirty="0" smtClean="0">
                <a:latin typeface="Arial" panose="020B0604020202020204" pitchFamily="34" charset="0"/>
                <a:ea typeface="Calibri" panose="020F0502020204030204" pitchFamily="34" charset="0"/>
                <a:cs typeface="Times New Roman" panose="02020603050405020304" pitchFamily="18" charset="0"/>
              </a:rPr>
              <a:t>Examples:</a:t>
            </a:r>
          </a:p>
          <a:p>
            <a:pPr marL="0" marR="0">
              <a:lnSpc>
                <a:spcPct val="107000"/>
              </a:lnSpc>
              <a:spcBef>
                <a:spcPts val="0"/>
              </a:spcBef>
              <a:spcAft>
                <a:spcPts val="800"/>
              </a:spcAft>
            </a:pPr>
            <a:r>
              <a:rPr lang="en-US" sz="1400" b="1" dirty="0" err="1" smtClean="0">
                <a:latin typeface="Arial" panose="020B0604020202020204" pitchFamily="34" charset="0"/>
                <a:ea typeface="Calibri" panose="020F0502020204030204" pitchFamily="34" charset="0"/>
                <a:cs typeface="Times New Roman" panose="02020603050405020304" pitchFamily="18" charset="0"/>
              </a:rPr>
              <a:t>r</a:t>
            </a:r>
            <a:r>
              <a:rPr lang="en-US" sz="1400" b="1" baseline="-25000" dirty="0" err="1" smtClean="0">
                <a:latin typeface="Arial" panose="020B0604020202020204" pitchFamily="34" charset="0"/>
                <a:ea typeface="Calibri" panose="020F0502020204030204" pitchFamily="34" charset="0"/>
                <a:cs typeface="Times New Roman" panose="02020603050405020304" pitchFamily="18" charset="0"/>
              </a:rPr>
              <a:t>s</a:t>
            </a:r>
            <a:r>
              <a:rPr lang="en-US" sz="1400" b="1" dirty="0" smtClean="0">
                <a:latin typeface="Arial" panose="020B0604020202020204" pitchFamily="34" charset="0"/>
                <a:ea typeface="Calibri" panose="020F0502020204030204" pitchFamily="34" charset="0"/>
                <a:cs typeface="Times New Roman" panose="02020603050405020304" pitchFamily="18" charset="0"/>
              </a:rPr>
              <a:t> for  C</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11</a:t>
            </a:r>
            <a:r>
              <a:rPr lang="en-US" sz="1400" b="1" dirty="0" smtClean="0">
                <a:latin typeface="Arial" panose="020B0604020202020204" pitchFamily="34" charset="0"/>
                <a:ea typeface="Calibri" panose="020F0502020204030204" pitchFamily="34" charset="0"/>
                <a:cs typeface="Times New Roman" panose="02020603050405020304" pitchFamily="18" charset="0"/>
              </a:rPr>
              <a:t>H</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16</a:t>
            </a:r>
            <a:r>
              <a:rPr lang="en-US" sz="1400" b="1" dirty="0" smtClean="0">
                <a:latin typeface="Arial" panose="020B0604020202020204" pitchFamily="34" charset="0"/>
                <a:ea typeface="Calibri" panose="020F0502020204030204" pitchFamily="34" charset="0"/>
                <a:cs typeface="Times New Roman" panose="02020603050405020304" pitchFamily="18" charset="0"/>
              </a:rPr>
              <a:t>O</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6</a:t>
            </a:r>
            <a:r>
              <a:rPr lang="en-US" sz="1400" b="1" dirty="0" smtClean="0">
                <a:latin typeface="Arial" panose="020B0604020202020204" pitchFamily="34" charset="0"/>
                <a:ea typeface="Calibri" panose="020F0502020204030204" pitchFamily="34" charset="0"/>
                <a:cs typeface="Times New Roman" panose="02020603050405020304" pitchFamily="18" charset="0"/>
              </a:rPr>
              <a:t> = +0.984; N = 13;</a:t>
            </a:r>
          </a:p>
          <a:p>
            <a:pPr marL="0" marR="0">
              <a:lnSpc>
                <a:spcPct val="107000"/>
              </a:lnSpc>
              <a:spcBef>
                <a:spcPts val="0"/>
              </a:spcBef>
              <a:spcAft>
                <a:spcPts val="800"/>
              </a:spcAft>
            </a:pPr>
            <a:r>
              <a:rPr lang="en-US" sz="1400" b="1" dirty="0" smtClean="0">
                <a:latin typeface="Arial" panose="020B0604020202020204" pitchFamily="34" charset="0"/>
                <a:ea typeface="Calibri" panose="020F0502020204030204" pitchFamily="34" charset="0"/>
                <a:cs typeface="Times New Roman" panose="02020603050405020304" pitchFamily="18" charset="0"/>
              </a:rPr>
              <a:t>since |+0.984| ≥ 0.7912</a:t>
            </a:r>
          </a:p>
          <a:p>
            <a:pPr marL="285750" marR="0" indent="-285750">
              <a:lnSpc>
                <a:spcPct val="107000"/>
              </a:lnSpc>
              <a:spcBef>
                <a:spcPts val="0"/>
              </a:spcBef>
              <a:spcAft>
                <a:spcPts val="800"/>
              </a:spcAft>
              <a:buFont typeface="Symbol" panose="05050102010706020507" pitchFamily="18" charset="2"/>
              <a:buChar char="Þ"/>
            </a:pPr>
            <a:r>
              <a:rPr lang="en-US" sz="1400" b="1" dirty="0" smtClean="0">
                <a:latin typeface="Arial" panose="020B0604020202020204" pitchFamily="34" charset="0"/>
                <a:ea typeface="Calibri" panose="020F0502020204030204" pitchFamily="34" charset="0"/>
                <a:cs typeface="Times New Roman" panose="02020603050405020304" pitchFamily="18" charset="0"/>
              </a:rPr>
              <a:t>sign. = 0.001</a:t>
            </a:r>
          </a:p>
          <a:p>
            <a:pPr marL="0" marR="0">
              <a:lnSpc>
                <a:spcPct val="107000"/>
              </a:lnSpc>
              <a:spcBef>
                <a:spcPts val="0"/>
              </a:spcBef>
              <a:spcAft>
                <a:spcPts val="800"/>
              </a:spcAft>
            </a:pPr>
            <a:r>
              <a:rPr lang="en-US" sz="1400" b="1" dirty="0" err="1">
                <a:latin typeface="Arial" panose="020B0604020202020204" pitchFamily="34" charset="0"/>
                <a:ea typeface="Calibri" panose="020F0502020204030204" pitchFamily="34" charset="0"/>
                <a:cs typeface="Times New Roman" panose="02020603050405020304" pitchFamily="18" charset="0"/>
              </a:rPr>
              <a:t>r</a:t>
            </a:r>
            <a:r>
              <a:rPr lang="en-US" sz="1400" b="1" baseline="-25000" dirty="0" err="1">
                <a:latin typeface="Arial" panose="020B0604020202020204" pitchFamily="34" charset="0"/>
                <a:ea typeface="Calibri" panose="020F0502020204030204" pitchFamily="34" charset="0"/>
                <a:cs typeface="Times New Roman" panose="02020603050405020304" pitchFamily="18" charset="0"/>
              </a:rPr>
              <a:t>s</a:t>
            </a:r>
            <a:r>
              <a:rPr lang="en-US" sz="1400" b="1" dirty="0">
                <a:latin typeface="Arial" panose="020B0604020202020204" pitchFamily="34" charset="0"/>
                <a:ea typeface="Calibri" panose="020F0502020204030204" pitchFamily="34" charset="0"/>
                <a:cs typeface="Times New Roman" panose="02020603050405020304" pitchFamily="18" charset="0"/>
              </a:rPr>
              <a:t> for  </a:t>
            </a:r>
            <a:r>
              <a:rPr lang="en-US" sz="1400" b="1" dirty="0" smtClean="0">
                <a:latin typeface="Arial" panose="020B0604020202020204" pitchFamily="34" charset="0"/>
                <a:ea typeface="Calibri" panose="020F0502020204030204" pitchFamily="34" charset="0"/>
                <a:cs typeface="Times New Roman" panose="02020603050405020304" pitchFamily="18" charset="0"/>
              </a:rPr>
              <a:t>C</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12</a:t>
            </a:r>
            <a:r>
              <a:rPr lang="en-US" sz="1400" b="1" dirty="0" smtClean="0">
                <a:latin typeface="Arial" panose="020B0604020202020204" pitchFamily="34" charset="0"/>
                <a:ea typeface="Calibri" panose="020F0502020204030204" pitchFamily="34" charset="0"/>
                <a:cs typeface="Times New Roman" panose="02020603050405020304" pitchFamily="18" charset="0"/>
              </a:rPr>
              <a:t>H</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12</a:t>
            </a:r>
            <a:r>
              <a:rPr lang="en-US" sz="1400" b="1" dirty="0" smtClean="0">
                <a:latin typeface="Arial" panose="020B0604020202020204" pitchFamily="34" charset="0"/>
                <a:ea typeface="Calibri" panose="020F0502020204030204" pitchFamily="34" charset="0"/>
                <a:cs typeface="Times New Roman" panose="02020603050405020304" pitchFamily="18" charset="0"/>
              </a:rPr>
              <a:t>O</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8</a:t>
            </a:r>
            <a:r>
              <a:rPr lang="en-US" sz="1400" b="1" dirty="0" smtClean="0">
                <a:latin typeface="Arial" panose="020B0604020202020204" pitchFamily="34" charset="0"/>
                <a:ea typeface="Calibri" panose="020F0502020204030204" pitchFamily="34" charset="0"/>
                <a:cs typeface="Times New Roman" panose="02020603050405020304" pitchFamily="18" charset="0"/>
              </a:rPr>
              <a:t> </a:t>
            </a:r>
            <a:r>
              <a:rPr lang="en-US" sz="1400" b="1" dirty="0">
                <a:latin typeface="Arial" panose="020B0604020202020204" pitchFamily="34" charset="0"/>
                <a:ea typeface="Calibri" panose="020F0502020204030204" pitchFamily="34" charset="0"/>
                <a:cs typeface="Times New Roman" panose="02020603050405020304" pitchFamily="18" charset="0"/>
              </a:rPr>
              <a:t>= +</a:t>
            </a:r>
            <a:r>
              <a:rPr lang="en-US" sz="1400" b="1" dirty="0" smtClean="0">
                <a:latin typeface="Arial" panose="020B0604020202020204" pitchFamily="34" charset="0"/>
                <a:ea typeface="Calibri" panose="020F0502020204030204" pitchFamily="34" charset="0"/>
                <a:cs typeface="Times New Roman" panose="02020603050405020304" pitchFamily="18" charset="0"/>
              </a:rPr>
              <a:t>0.115; </a:t>
            </a:r>
            <a:r>
              <a:rPr lang="en-US" sz="1400" b="1" dirty="0">
                <a:latin typeface="Arial" panose="020B0604020202020204" pitchFamily="34" charset="0"/>
                <a:ea typeface="Calibri" panose="020F0502020204030204" pitchFamily="34" charset="0"/>
                <a:cs typeface="Times New Roman" panose="02020603050405020304" pitchFamily="18" charset="0"/>
              </a:rPr>
              <a:t>N = 13;</a:t>
            </a:r>
          </a:p>
          <a:p>
            <a:pPr marL="0" marR="0">
              <a:lnSpc>
                <a:spcPct val="107000"/>
              </a:lnSpc>
              <a:spcBef>
                <a:spcPts val="0"/>
              </a:spcBef>
              <a:spcAft>
                <a:spcPts val="800"/>
              </a:spcAft>
            </a:pPr>
            <a:r>
              <a:rPr lang="en-US" sz="1400" b="1" dirty="0">
                <a:latin typeface="Arial" panose="020B0604020202020204" pitchFamily="34" charset="0"/>
                <a:ea typeface="Calibri" panose="020F0502020204030204" pitchFamily="34" charset="0"/>
                <a:cs typeface="Times New Roman" panose="02020603050405020304" pitchFamily="18" charset="0"/>
              </a:rPr>
              <a:t>since </a:t>
            </a:r>
            <a:r>
              <a:rPr lang="en-US" sz="1400" b="1" dirty="0" smtClean="0">
                <a:latin typeface="Arial" panose="020B0604020202020204" pitchFamily="34" charset="0"/>
                <a:ea typeface="Calibri" panose="020F0502020204030204" pitchFamily="34" charset="0"/>
                <a:cs typeface="Times New Roman" panose="02020603050405020304" pitchFamily="18" charset="0"/>
              </a:rPr>
              <a:t>|+0.115| &lt; 0.3791</a:t>
            </a:r>
            <a:endParaRPr lang="en-US" sz="1400" b="1" dirty="0">
              <a:latin typeface="Arial" panose="020B0604020202020204" pitchFamily="34" charset="0"/>
              <a:ea typeface="Calibri" panose="020F0502020204030204" pitchFamily="34" charset="0"/>
              <a:cs typeface="Times New Roman" panose="02020603050405020304" pitchFamily="18" charset="0"/>
            </a:endParaRPr>
          </a:p>
          <a:p>
            <a:pPr marL="285750" marR="0" indent="-285750">
              <a:lnSpc>
                <a:spcPct val="107000"/>
              </a:lnSpc>
              <a:spcBef>
                <a:spcPts val="0"/>
              </a:spcBef>
              <a:spcAft>
                <a:spcPts val="800"/>
              </a:spcAft>
              <a:buFont typeface="Symbol" panose="05050102010706020507" pitchFamily="18" charset="2"/>
              <a:buChar char="Þ"/>
            </a:pPr>
            <a:r>
              <a:rPr lang="en-US" sz="1400" b="1" dirty="0">
                <a:latin typeface="Arial" panose="020B0604020202020204" pitchFamily="34" charset="0"/>
                <a:ea typeface="Calibri" panose="020F0502020204030204" pitchFamily="34" charset="0"/>
                <a:cs typeface="Times New Roman" panose="02020603050405020304" pitchFamily="18" charset="0"/>
              </a:rPr>
              <a:t>sign. = </a:t>
            </a:r>
            <a:r>
              <a:rPr lang="en-US" sz="1400" b="1" dirty="0" smtClean="0">
                <a:latin typeface="Arial" panose="020B0604020202020204" pitchFamily="34" charset="0"/>
                <a:ea typeface="Calibri" panose="020F0502020204030204" pitchFamily="34" charset="0"/>
                <a:cs typeface="Times New Roman" panose="02020603050405020304" pitchFamily="18" charset="0"/>
              </a:rPr>
              <a:t>non significant (non reactive)</a:t>
            </a:r>
          </a:p>
          <a:p>
            <a:pPr marL="0" marR="0">
              <a:lnSpc>
                <a:spcPct val="107000"/>
              </a:lnSpc>
              <a:spcBef>
                <a:spcPts val="0"/>
              </a:spcBef>
              <a:spcAft>
                <a:spcPts val="800"/>
              </a:spcAft>
            </a:pPr>
            <a:r>
              <a:rPr lang="en-US" sz="1400" b="1" dirty="0" err="1">
                <a:latin typeface="Arial" panose="020B0604020202020204" pitchFamily="34" charset="0"/>
                <a:ea typeface="Calibri" panose="020F0502020204030204" pitchFamily="34" charset="0"/>
                <a:cs typeface="Times New Roman" panose="02020603050405020304" pitchFamily="18" charset="0"/>
              </a:rPr>
              <a:t>r</a:t>
            </a:r>
            <a:r>
              <a:rPr lang="en-US" sz="1400" b="1" baseline="-25000" dirty="0" err="1">
                <a:latin typeface="Arial" panose="020B0604020202020204" pitchFamily="34" charset="0"/>
                <a:ea typeface="Calibri" panose="020F0502020204030204" pitchFamily="34" charset="0"/>
                <a:cs typeface="Times New Roman" panose="02020603050405020304" pitchFamily="18" charset="0"/>
              </a:rPr>
              <a:t>s</a:t>
            </a:r>
            <a:r>
              <a:rPr lang="en-US" sz="1400" b="1" dirty="0">
                <a:latin typeface="Arial" panose="020B0604020202020204" pitchFamily="34" charset="0"/>
                <a:ea typeface="Calibri" panose="020F0502020204030204" pitchFamily="34" charset="0"/>
                <a:cs typeface="Times New Roman" panose="02020603050405020304" pitchFamily="18" charset="0"/>
              </a:rPr>
              <a:t> for  </a:t>
            </a:r>
            <a:r>
              <a:rPr lang="en-US" sz="1400" b="1" dirty="0" smtClean="0">
                <a:latin typeface="Arial" panose="020B0604020202020204" pitchFamily="34" charset="0"/>
                <a:ea typeface="Calibri" panose="020F0502020204030204" pitchFamily="34" charset="0"/>
                <a:cs typeface="Times New Roman" panose="02020603050405020304" pitchFamily="18" charset="0"/>
              </a:rPr>
              <a:t>C</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15</a:t>
            </a:r>
            <a:r>
              <a:rPr lang="en-US" sz="1400" b="1" dirty="0" smtClean="0">
                <a:latin typeface="Arial" panose="020B0604020202020204" pitchFamily="34" charset="0"/>
                <a:ea typeface="Calibri" panose="020F0502020204030204" pitchFamily="34" charset="0"/>
                <a:cs typeface="Times New Roman" panose="02020603050405020304" pitchFamily="18" charset="0"/>
              </a:rPr>
              <a:t>H</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6</a:t>
            </a:r>
            <a:r>
              <a:rPr lang="en-US" sz="1400" b="1" dirty="0" smtClean="0">
                <a:latin typeface="Arial" panose="020B0604020202020204" pitchFamily="34" charset="0"/>
                <a:ea typeface="Calibri" panose="020F0502020204030204" pitchFamily="34" charset="0"/>
                <a:cs typeface="Times New Roman" panose="02020603050405020304" pitchFamily="18" charset="0"/>
              </a:rPr>
              <a:t>O</a:t>
            </a:r>
            <a:r>
              <a:rPr lang="en-US" sz="1400" b="1" baseline="-25000" dirty="0" smtClean="0">
                <a:latin typeface="Arial" panose="020B0604020202020204" pitchFamily="34" charset="0"/>
                <a:ea typeface="Calibri" panose="020F0502020204030204" pitchFamily="34" charset="0"/>
                <a:cs typeface="Times New Roman" panose="02020603050405020304" pitchFamily="18" charset="0"/>
              </a:rPr>
              <a:t>8</a:t>
            </a:r>
            <a:r>
              <a:rPr lang="en-US" sz="1400" b="1" dirty="0" smtClean="0">
                <a:latin typeface="Arial" panose="020B0604020202020204" pitchFamily="34" charset="0"/>
                <a:ea typeface="Calibri" panose="020F0502020204030204" pitchFamily="34" charset="0"/>
                <a:cs typeface="Times New Roman" panose="02020603050405020304" pitchFamily="18" charset="0"/>
              </a:rPr>
              <a:t> </a:t>
            </a:r>
            <a:r>
              <a:rPr lang="en-US" sz="1400" b="1" dirty="0">
                <a:latin typeface="Arial" panose="020B0604020202020204" pitchFamily="34" charset="0"/>
                <a:ea typeface="Calibri" panose="020F0502020204030204" pitchFamily="34" charset="0"/>
                <a:cs typeface="Times New Roman" panose="02020603050405020304" pitchFamily="18" charset="0"/>
              </a:rPr>
              <a:t>= </a:t>
            </a:r>
            <a:r>
              <a:rPr lang="en-US" sz="1400" b="1" dirty="0" smtClean="0">
                <a:latin typeface="Arial" panose="020B0604020202020204" pitchFamily="34" charset="0"/>
                <a:ea typeface="Calibri" panose="020F0502020204030204" pitchFamily="34" charset="0"/>
                <a:cs typeface="Times New Roman" panose="02020603050405020304" pitchFamily="18" charset="0"/>
              </a:rPr>
              <a:t>-0.989; </a:t>
            </a:r>
            <a:r>
              <a:rPr lang="en-US" sz="1400" b="1" dirty="0">
                <a:latin typeface="Arial" panose="020B0604020202020204" pitchFamily="34" charset="0"/>
                <a:ea typeface="Calibri" panose="020F0502020204030204" pitchFamily="34" charset="0"/>
                <a:cs typeface="Times New Roman" panose="02020603050405020304" pitchFamily="18" charset="0"/>
              </a:rPr>
              <a:t>N = 13;</a:t>
            </a:r>
          </a:p>
          <a:p>
            <a:pPr marL="0" marR="0">
              <a:lnSpc>
                <a:spcPct val="107000"/>
              </a:lnSpc>
              <a:spcBef>
                <a:spcPts val="0"/>
              </a:spcBef>
              <a:spcAft>
                <a:spcPts val="800"/>
              </a:spcAft>
            </a:pPr>
            <a:r>
              <a:rPr lang="en-US" sz="1400" b="1" dirty="0">
                <a:latin typeface="Arial" panose="020B0604020202020204" pitchFamily="34" charset="0"/>
                <a:ea typeface="Calibri" panose="020F0502020204030204" pitchFamily="34" charset="0"/>
                <a:cs typeface="Times New Roman" panose="02020603050405020304" pitchFamily="18" charset="0"/>
              </a:rPr>
              <a:t>since </a:t>
            </a:r>
            <a:r>
              <a:rPr lang="en-US" sz="1400" b="1" dirty="0" smtClean="0">
                <a:latin typeface="Arial" panose="020B0604020202020204" pitchFamily="34" charset="0"/>
                <a:ea typeface="Calibri" panose="020F0502020204030204" pitchFamily="34" charset="0"/>
                <a:cs typeface="Times New Roman" panose="02020603050405020304" pitchFamily="18" charset="0"/>
              </a:rPr>
              <a:t>|-0.989| </a:t>
            </a:r>
            <a:r>
              <a:rPr lang="en-US" sz="1400" b="1" dirty="0">
                <a:latin typeface="Arial" panose="020B0604020202020204" pitchFamily="34" charset="0"/>
                <a:ea typeface="Calibri" panose="020F0502020204030204" pitchFamily="34" charset="0"/>
                <a:cs typeface="Times New Roman" panose="02020603050405020304" pitchFamily="18" charset="0"/>
              </a:rPr>
              <a:t>≥</a:t>
            </a:r>
            <a:r>
              <a:rPr lang="en-US" sz="1400" b="1" dirty="0" smtClean="0">
                <a:latin typeface="Arial" panose="020B0604020202020204" pitchFamily="34" charset="0"/>
                <a:ea typeface="Calibri" panose="020F0502020204030204" pitchFamily="34" charset="0"/>
                <a:cs typeface="Times New Roman" panose="02020603050405020304" pitchFamily="18" charset="0"/>
              </a:rPr>
              <a:t> </a:t>
            </a:r>
            <a:r>
              <a:rPr lang="en-US" sz="1400" b="1" dirty="0">
                <a:latin typeface="Arial" panose="020B0604020202020204" pitchFamily="34" charset="0"/>
                <a:ea typeface="Calibri" panose="020F0502020204030204" pitchFamily="34" charset="0"/>
                <a:cs typeface="Times New Roman" panose="02020603050405020304" pitchFamily="18" charset="0"/>
              </a:rPr>
              <a:t>0.7912</a:t>
            </a:r>
          </a:p>
          <a:p>
            <a:pPr marL="285750" marR="0" indent="-285750">
              <a:lnSpc>
                <a:spcPct val="107000"/>
              </a:lnSpc>
              <a:spcBef>
                <a:spcPts val="0"/>
              </a:spcBef>
              <a:spcAft>
                <a:spcPts val="800"/>
              </a:spcAft>
              <a:buFont typeface="Symbol" panose="05050102010706020507" pitchFamily="18" charset="2"/>
              <a:buChar char="Þ"/>
            </a:pPr>
            <a:r>
              <a:rPr lang="en-US" sz="1400" b="1" dirty="0">
                <a:latin typeface="Arial" panose="020B0604020202020204" pitchFamily="34" charset="0"/>
                <a:ea typeface="Calibri" panose="020F0502020204030204" pitchFamily="34" charset="0"/>
                <a:cs typeface="Times New Roman" panose="02020603050405020304" pitchFamily="18" charset="0"/>
              </a:rPr>
              <a:t>sign. = </a:t>
            </a:r>
            <a:r>
              <a:rPr lang="en-US" sz="1400" b="1" dirty="0" smtClean="0">
                <a:latin typeface="Arial" panose="020B0604020202020204" pitchFamily="34" charset="0"/>
                <a:ea typeface="Calibri" panose="020F0502020204030204" pitchFamily="34" charset="0"/>
                <a:cs typeface="Times New Roman" panose="02020603050405020304" pitchFamily="18" charset="0"/>
              </a:rPr>
              <a:t>0.001</a:t>
            </a:r>
          </a:p>
          <a:p>
            <a:pPr marR="0">
              <a:lnSpc>
                <a:spcPct val="107000"/>
              </a:lnSpc>
              <a:spcBef>
                <a:spcPts val="0"/>
              </a:spcBef>
              <a:spcAft>
                <a:spcPts val="800"/>
              </a:spcAft>
            </a:pPr>
            <a:endParaRPr lang="en-US" sz="1400" b="1"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400" b="1" dirty="0" smtClean="0">
                <a:latin typeface="Arial" panose="020B0604020202020204" pitchFamily="34" charset="0"/>
                <a:ea typeface="Calibri" panose="020F0502020204030204" pitchFamily="34" charset="0"/>
                <a:cs typeface="Times New Roman" panose="02020603050405020304" pitchFamily="18" charset="0"/>
              </a:rPr>
              <a:t>Equation in excel: </a:t>
            </a:r>
          </a:p>
          <a:p>
            <a:pPr marR="0">
              <a:lnSpc>
                <a:spcPct val="107000"/>
              </a:lnSpc>
              <a:spcBef>
                <a:spcPts val="0"/>
              </a:spcBef>
              <a:spcAft>
                <a:spcPts val="800"/>
              </a:spcAft>
            </a:pPr>
            <a:r>
              <a:rPr lang="en-US" sz="1200" b="1" dirty="0" smtClean="0">
                <a:latin typeface="Arial" panose="020B0604020202020204" pitchFamily="34" charset="0"/>
                <a:ea typeface="Calibri" panose="020F0502020204030204" pitchFamily="34" charset="0"/>
                <a:cs typeface="Times New Roman" panose="02020603050405020304" pitchFamily="18" charset="0"/>
              </a:rPr>
              <a:t>If |</a:t>
            </a:r>
            <a:r>
              <a:rPr lang="en-US" sz="1200" b="1" dirty="0" err="1" smtClean="0">
                <a:latin typeface="Arial" panose="020B0604020202020204" pitchFamily="34" charset="0"/>
                <a:ea typeface="Calibri" panose="020F0502020204030204" pitchFamily="34" charset="0"/>
                <a:cs typeface="Times New Roman" panose="02020603050405020304" pitchFamily="18" charset="0"/>
              </a:rPr>
              <a:t>r</a:t>
            </a:r>
            <a:r>
              <a:rPr lang="en-US" sz="1200" b="1" baseline="-25000" dirty="0" err="1" smtClean="0">
                <a:latin typeface="Arial" panose="020B0604020202020204" pitchFamily="34" charset="0"/>
                <a:ea typeface="Calibri" panose="020F0502020204030204" pitchFamily="34" charset="0"/>
                <a:cs typeface="Times New Roman" panose="02020603050405020304" pitchFamily="18" charset="0"/>
              </a:rPr>
              <a:t>s</a:t>
            </a:r>
            <a:r>
              <a:rPr lang="en-US" sz="1200" b="1" dirty="0" smtClean="0">
                <a:latin typeface="Arial" panose="020B0604020202020204" pitchFamily="34" charset="0"/>
                <a:ea typeface="Calibri" panose="020F0502020204030204" pitchFamily="34" charset="0"/>
                <a:cs typeface="Times New Roman" panose="02020603050405020304" pitchFamily="18" charset="0"/>
              </a:rPr>
              <a:t>| </a:t>
            </a:r>
            <a:r>
              <a:rPr lang="en-US" sz="1200" b="1" dirty="0">
                <a:latin typeface="Arial" panose="020B0604020202020204" pitchFamily="34" charset="0"/>
                <a:ea typeface="Calibri" panose="020F0502020204030204" pitchFamily="34" charset="0"/>
                <a:cs typeface="Times New Roman" panose="02020603050405020304" pitchFamily="18" charset="0"/>
              </a:rPr>
              <a:t>≥</a:t>
            </a:r>
            <a:r>
              <a:rPr lang="en-US" sz="1200" b="1" dirty="0" smtClean="0">
                <a:latin typeface="Arial" panose="020B0604020202020204" pitchFamily="34" charset="0"/>
                <a:ea typeface="Calibri" panose="020F0502020204030204" pitchFamily="34" charset="0"/>
                <a:cs typeface="Times New Roman" panose="02020603050405020304" pitchFamily="18" charset="0"/>
              </a:rPr>
              <a:t> 0.7912; sign. = 0.001;0</a:t>
            </a:r>
          </a:p>
          <a:p>
            <a:pPr>
              <a:lnSpc>
                <a:spcPct val="107000"/>
              </a:lnSpc>
              <a:spcBef>
                <a:spcPts val="0"/>
              </a:spcBef>
              <a:spcAft>
                <a:spcPts val="800"/>
              </a:spcAft>
            </a:pPr>
            <a:r>
              <a:rPr lang="en-US" sz="1200" b="1" dirty="0" smtClean="0">
                <a:latin typeface="Arial" panose="020B0604020202020204" pitchFamily="34" charset="0"/>
                <a:ea typeface="Calibri" panose="020F0502020204030204" pitchFamily="34" charset="0"/>
                <a:cs typeface="Times New Roman" panose="02020603050405020304" pitchFamily="18" charset="0"/>
              </a:rPr>
              <a:t>If</a:t>
            </a:r>
            <a:r>
              <a:rPr lang="en-US" sz="1200" b="1" dirty="0">
                <a:latin typeface="Arial" panose="020B0604020202020204" pitchFamily="34" charset="0"/>
                <a:ea typeface="Calibri" panose="020F0502020204030204" pitchFamily="34" charset="0"/>
                <a:cs typeface="Times New Roman" panose="02020603050405020304" pitchFamily="18" charset="0"/>
              </a:rPr>
              <a:t> 0.7912</a:t>
            </a:r>
            <a:r>
              <a:rPr lang="en-US" sz="1200" b="1" dirty="0" smtClean="0">
                <a:latin typeface="Arial" panose="020B0604020202020204" pitchFamily="34" charset="0"/>
                <a:ea typeface="Calibri" panose="020F0502020204030204" pitchFamily="34" charset="0"/>
                <a:cs typeface="Times New Roman" panose="02020603050405020304" pitchFamily="18" charset="0"/>
              </a:rPr>
              <a:t> &gt; </a:t>
            </a:r>
            <a:r>
              <a:rPr lang="en-US" sz="1200" b="1" dirty="0">
                <a:latin typeface="Arial" panose="020B0604020202020204" pitchFamily="34" charset="0"/>
                <a:ea typeface="Calibri" panose="020F0502020204030204" pitchFamily="34" charset="0"/>
                <a:cs typeface="Times New Roman" panose="02020603050405020304" pitchFamily="18" charset="0"/>
              </a:rPr>
              <a:t>|</a:t>
            </a:r>
            <a:r>
              <a:rPr lang="en-US" sz="1200" b="1" dirty="0" err="1">
                <a:latin typeface="Arial" panose="020B0604020202020204" pitchFamily="34" charset="0"/>
                <a:ea typeface="Calibri" panose="020F0502020204030204" pitchFamily="34" charset="0"/>
                <a:cs typeface="Times New Roman" panose="02020603050405020304" pitchFamily="18" charset="0"/>
              </a:rPr>
              <a:t>r</a:t>
            </a:r>
            <a:r>
              <a:rPr lang="en-US" sz="1200" b="1" baseline="-25000" dirty="0" err="1">
                <a:latin typeface="Arial" panose="020B0604020202020204" pitchFamily="34" charset="0"/>
                <a:ea typeface="Calibri" panose="020F0502020204030204" pitchFamily="34" charset="0"/>
                <a:cs typeface="Times New Roman" panose="02020603050405020304" pitchFamily="18" charset="0"/>
              </a:rPr>
              <a:t>s</a:t>
            </a:r>
            <a:r>
              <a:rPr lang="en-US" sz="1200" b="1" dirty="0" smtClean="0">
                <a:latin typeface="Arial" panose="020B0604020202020204" pitchFamily="34" charset="0"/>
                <a:ea typeface="Calibri" panose="020F0502020204030204" pitchFamily="34" charset="0"/>
                <a:cs typeface="Times New Roman" panose="02020603050405020304" pitchFamily="18" charset="0"/>
              </a:rPr>
              <a:t>| </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smtClean="0">
                <a:latin typeface="Arial" panose="020B0604020202020204" pitchFamily="34" charset="0"/>
                <a:ea typeface="Calibri" panose="020F0502020204030204" pitchFamily="34" charset="0"/>
                <a:cs typeface="Times New Roman" panose="02020603050405020304" pitchFamily="18" charset="0"/>
              </a:rPr>
              <a:t>0.6978; sign</a:t>
            </a:r>
            <a:r>
              <a:rPr lang="en-US" sz="1200" b="1" dirty="0">
                <a:latin typeface="Arial" panose="020B0604020202020204" pitchFamily="34" charset="0"/>
                <a:ea typeface="Calibri" panose="020F0502020204030204" pitchFamily="34" charset="0"/>
                <a:cs typeface="Times New Roman" panose="02020603050405020304" pitchFamily="18" charset="0"/>
              </a:rPr>
              <a:t>. = </a:t>
            </a:r>
            <a:r>
              <a:rPr lang="en-US" sz="1200" b="1" dirty="0" smtClean="0">
                <a:latin typeface="Arial" panose="020B0604020202020204" pitchFamily="34" charset="0"/>
                <a:ea typeface="Calibri" panose="020F0502020204030204" pitchFamily="34" charset="0"/>
                <a:cs typeface="Times New Roman" panose="02020603050405020304" pitchFamily="18" charset="0"/>
              </a:rPr>
              <a:t>0.005;0 …</a:t>
            </a:r>
          </a:p>
          <a:p>
            <a:pPr>
              <a:lnSpc>
                <a:spcPct val="107000"/>
              </a:lnSpc>
              <a:spcBef>
                <a:spcPts val="0"/>
              </a:spcBef>
              <a:spcAft>
                <a:spcPts val="800"/>
              </a:spcAft>
            </a:pPr>
            <a:r>
              <a:rPr lang="en-US" sz="1200" b="1" dirty="0">
                <a:latin typeface="Arial" panose="020B0604020202020204" pitchFamily="34" charset="0"/>
                <a:ea typeface="Calibri" panose="020F0502020204030204" pitchFamily="34" charset="0"/>
                <a:cs typeface="Times New Roman" panose="02020603050405020304" pitchFamily="18" charset="0"/>
              </a:rPr>
              <a:t>If </a:t>
            </a:r>
            <a:r>
              <a:rPr lang="en-US" sz="1200" b="1" dirty="0" smtClean="0">
                <a:latin typeface="Arial" panose="020B0604020202020204" pitchFamily="34" charset="0"/>
                <a:ea typeface="Calibri" panose="020F0502020204030204" pitchFamily="34" charset="0"/>
                <a:cs typeface="Times New Roman" panose="02020603050405020304" pitchFamily="18" charset="0"/>
              </a:rPr>
              <a:t>0.4780 &gt; </a:t>
            </a:r>
            <a:r>
              <a:rPr lang="en-US" sz="1200" b="1" dirty="0">
                <a:latin typeface="Arial" panose="020B0604020202020204" pitchFamily="34" charset="0"/>
                <a:ea typeface="Calibri" panose="020F0502020204030204" pitchFamily="34" charset="0"/>
                <a:cs typeface="Times New Roman" panose="02020603050405020304" pitchFamily="18" charset="0"/>
              </a:rPr>
              <a:t>|</a:t>
            </a:r>
            <a:r>
              <a:rPr lang="en-US" sz="1200" b="1" dirty="0" err="1">
                <a:latin typeface="Arial" panose="020B0604020202020204" pitchFamily="34" charset="0"/>
                <a:ea typeface="Calibri" panose="020F0502020204030204" pitchFamily="34" charset="0"/>
                <a:cs typeface="Times New Roman" panose="02020603050405020304" pitchFamily="18" charset="0"/>
              </a:rPr>
              <a:t>r</a:t>
            </a:r>
            <a:r>
              <a:rPr lang="en-US" sz="1200" b="1" baseline="-25000" dirty="0" err="1">
                <a:latin typeface="Arial" panose="020B0604020202020204" pitchFamily="34" charset="0"/>
                <a:ea typeface="Calibri" panose="020F0502020204030204" pitchFamily="34" charset="0"/>
                <a:cs typeface="Times New Roman" panose="02020603050405020304" pitchFamily="18" charset="0"/>
              </a:rPr>
              <a:t>s</a:t>
            </a:r>
            <a:r>
              <a:rPr lang="en-US" sz="1200" b="1" dirty="0">
                <a:latin typeface="Arial" panose="020B0604020202020204" pitchFamily="34" charset="0"/>
                <a:ea typeface="Calibri" panose="020F0502020204030204" pitchFamily="34" charset="0"/>
                <a:cs typeface="Times New Roman" panose="02020603050405020304" pitchFamily="18" charset="0"/>
              </a:rPr>
              <a:t>| ≥</a:t>
            </a:r>
            <a:r>
              <a:rPr lang="en-US" sz="1200" b="1" dirty="0" smtClean="0">
                <a:latin typeface="Arial" panose="020B0604020202020204" pitchFamily="34" charset="0"/>
                <a:ea typeface="Calibri" panose="020F0502020204030204" pitchFamily="34" charset="0"/>
                <a:cs typeface="Times New Roman" panose="02020603050405020304" pitchFamily="18" charset="0"/>
              </a:rPr>
              <a:t> 0.3791; </a:t>
            </a:r>
            <a:r>
              <a:rPr lang="en-US" sz="1200" b="1" dirty="0">
                <a:latin typeface="Arial" panose="020B0604020202020204" pitchFamily="34" charset="0"/>
                <a:ea typeface="Calibri" panose="020F0502020204030204" pitchFamily="34" charset="0"/>
                <a:cs typeface="Times New Roman" panose="02020603050405020304" pitchFamily="18" charset="0"/>
              </a:rPr>
              <a:t>sign. = </a:t>
            </a:r>
            <a:r>
              <a:rPr lang="en-US" sz="1200" b="1" dirty="0" smtClean="0">
                <a:latin typeface="Arial" panose="020B0604020202020204" pitchFamily="34" charset="0"/>
                <a:ea typeface="Calibri" panose="020F0502020204030204" pitchFamily="34" charset="0"/>
                <a:cs typeface="Times New Roman" panose="02020603050405020304" pitchFamily="18" charset="0"/>
              </a:rPr>
              <a:t>0.1;0</a:t>
            </a:r>
            <a:endParaRPr lang="en-US" sz="1200" b="1" dirty="0">
              <a:latin typeface="Arial" panose="020B0604020202020204" pitchFamily="34" charset="0"/>
              <a:ea typeface="Calibri" panose="020F0502020204030204" pitchFamily="34" charset="0"/>
              <a:cs typeface="Times New Roman" panose="02020603050405020304" pitchFamily="18" charset="0"/>
            </a:endParaRPr>
          </a:p>
          <a:p>
            <a:pPr marR="0">
              <a:lnSpc>
                <a:spcPct val="107000"/>
              </a:lnSpc>
              <a:spcBef>
                <a:spcPts val="0"/>
              </a:spcBef>
              <a:spcAft>
                <a:spcPts val="800"/>
              </a:spcAft>
            </a:pPr>
            <a:r>
              <a:rPr lang="en-US" sz="1200" b="1" dirty="0" smtClean="0">
                <a:latin typeface="Arial" panose="020B0604020202020204" pitchFamily="34" charset="0"/>
                <a:ea typeface="Calibri" panose="020F0502020204030204" pitchFamily="34" charset="0"/>
                <a:cs typeface="Times New Roman" panose="02020603050405020304" pitchFamily="18" charset="0"/>
              </a:rPr>
              <a:t>If 0.3791 &gt; |</a:t>
            </a:r>
            <a:r>
              <a:rPr lang="en-US" sz="1200" b="1" dirty="0" err="1">
                <a:latin typeface="Arial" panose="020B0604020202020204" pitchFamily="34" charset="0"/>
                <a:ea typeface="Calibri" panose="020F0502020204030204" pitchFamily="34" charset="0"/>
                <a:cs typeface="Times New Roman" panose="02020603050405020304" pitchFamily="18" charset="0"/>
              </a:rPr>
              <a:t>r</a:t>
            </a:r>
            <a:r>
              <a:rPr lang="en-US" sz="1200" b="1" baseline="-25000" dirty="0" err="1">
                <a:latin typeface="Arial" panose="020B0604020202020204" pitchFamily="34" charset="0"/>
                <a:ea typeface="Calibri" panose="020F0502020204030204" pitchFamily="34" charset="0"/>
                <a:cs typeface="Times New Roman" panose="02020603050405020304" pitchFamily="18" charset="0"/>
              </a:rPr>
              <a:t>s</a:t>
            </a:r>
            <a:r>
              <a:rPr lang="en-US" sz="1200" b="1" dirty="0" smtClean="0">
                <a:latin typeface="Arial" panose="020B0604020202020204" pitchFamily="34" charset="0"/>
                <a:ea typeface="Calibri" panose="020F0502020204030204" pitchFamily="34" charset="0"/>
                <a:cs typeface="Times New Roman" panose="02020603050405020304" pitchFamily="18" charset="0"/>
              </a:rPr>
              <a:t>|; sign. = 1;0</a:t>
            </a:r>
          </a:p>
          <a:p>
            <a:pPr marR="0">
              <a:lnSpc>
                <a:spcPct val="107000"/>
              </a:lnSpc>
              <a:spcBef>
                <a:spcPts val="0"/>
              </a:spcBef>
              <a:spcAft>
                <a:spcPts val="800"/>
              </a:spcAft>
            </a:pPr>
            <a:r>
              <a:rPr lang="en-US" sz="1200" b="1" dirty="0" smtClean="0">
                <a:latin typeface="Arial" panose="020B0604020202020204" pitchFamily="34" charset="0"/>
                <a:ea typeface="Calibri" panose="020F0502020204030204" pitchFamily="34" charset="0"/>
                <a:cs typeface="Times New Roman" panose="02020603050405020304" pitchFamily="18" charset="0"/>
              </a:rPr>
              <a:t>for sign. = 1 </a:t>
            </a:r>
            <a:r>
              <a:rPr lang="en-US" sz="1200" b="1" dirty="0" smtClean="0">
                <a:latin typeface="Arial" panose="020B0604020202020204" pitchFamily="34" charset="0"/>
                <a:ea typeface="Calibri" panose="020F0502020204030204" pitchFamily="34" charset="0"/>
                <a:cs typeface="Times New Roman" panose="02020603050405020304" pitchFamily="18" charset="0"/>
                <a:sym typeface="Wingdings" panose="05000000000000000000" pitchFamily="2" charset="2"/>
              </a:rPr>
              <a:t> non significant</a:t>
            </a:r>
            <a:endParaRPr lang="en-US" sz="12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3416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p:cNvPicPr>
            <a:picLocks noChangeAspect="1"/>
          </p:cNvPicPr>
          <p:nvPr/>
        </p:nvPicPr>
        <p:blipFill>
          <a:blip r:embed="rId2"/>
          <a:stretch>
            <a:fillRect/>
          </a:stretch>
        </p:blipFill>
        <p:spPr>
          <a:xfrm>
            <a:off x="3583413" y="3871960"/>
            <a:ext cx="3931627" cy="2423287"/>
          </a:xfrm>
          <a:prstGeom prst="rect">
            <a:avLst/>
          </a:prstGeom>
        </p:spPr>
      </p:pic>
      <p:sp>
        <p:nvSpPr>
          <p:cNvPr id="12" name="Rechteck 11"/>
          <p:cNvSpPr/>
          <p:nvPr/>
        </p:nvSpPr>
        <p:spPr bwMode="auto">
          <a:xfrm>
            <a:off x="216568" y="3999880"/>
            <a:ext cx="3777915" cy="2605629"/>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pPr>
            <a:endParaRPr kumimoji="0" lang="de-DE" sz="2600" b="0" i="0" u="none" strike="noStrike" cap="none" normalizeH="0" baseline="0" smtClean="0">
              <a:ln>
                <a:noFill/>
              </a:ln>
              <a:solidFill>
                <a:schemeClr val="bg2"/>
              </a:solidFill>
              <a:effectLst/>
              <a:latin typeface="Arial" charset="0"/>
              <a:ea typeface="Geneva" pitchFamily="-66" charset="0"/>
              <a:cs typeface="Geneva" pitchFamily="-66" charset="0"/>
            </a:endParaRPr>
          </a:p>
        </p:txBody>
      </p:sp>
      <p:pic>
        <p:nvPicPr>
          <p:cNvPr id="7" name="Grafik 6"/>
          <p:cNvPicPr>
            <a:picLocks noChangeAspect="1"/>
          </p:cNvPicPr>
          <p:nvPr/>
        </p:nvPicPr>
        <p:blipFill>
          <a:blip r:embed="rId3"/>
          <a:stretch>
            <a:fillRect/>
          </a:stretch>
        </p:blipFill>
        <p:spPr>
          <a:xfrm>
            <a:off x="3583413" y="1504934"/>
            <a:ext cx="3931627" cy="2423287"/>
          </a:xfrm>
          <a:prstGeom prst="rect">
            <a:avLst/>
          </a:prstGeom>
        </p:spPr>
      </p:pic>
      <p:sp>
        <p:nvSpPr>
          <p:cNvPr id="9" name="Rechteck 8"/>
          <p:cNvSpPr/>
          <p:nvPr/>
        </p:nvSpPr>
        <p:spPr bwMode="auto">
          <a:xfrm>
            <a:off x="24399" y="1504933"/>
            <a:ext cx="3994148" cy="2535998"/>
          </a:xfrm>
          <a:prstGeom prst="rect">
            <a:avLst/>
          </a:prstGeom>
          <a:solidFill>
            <a:schemeClr val="bg1"/>
          </a:solidFill>
          <a:ln>
            <a:noFill/>
          </a:ln>
          <a:effectLst/>
          <a:extLst/>
        </p:spPr>
        <p:txBody>
          <a:bodyPr vert="horz" wrap="square" lIns="0" tIns="0" rIns="0" bIns="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pPr>
            <a:endParaRPr kumimoji="0" lang="de-DE" sz="2600" b="0" i="0" u="none" strike="noStrike" cap="none" normalizeH="0" baseline="0" smtClean="0">
              <a:ln>
                <a:noFill/>
              </a:ln>
              <a:solidFill>
                <a:schemeClr val="bg2"/>
              </a:solidFill>
              <a:effectLst/>
              <a:latin typeface="Arial" charset="0"/>
              <a:ea typeface="Geneva" pitchFamily="-66" charset="0"/>
              <a:cs typeface="Geneva" pitchFamily="-66" charset="0"/>
            </a:endParaRPr>
          </a:p>
        </p:txBody>
      </p:sp>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8</a:t>
            </a:fld>
            <a:endParaRPr lang="en-GB"/>
          </a:p>
        </p:txBody>
      </p:sp>
      <p:sp>
        <p:nvSpPr>
          <p:cNvPr id="3" name="Rechteck 2"/>
          <p:cNvSpPr/>
          <p:nvPr/>
        </p:nvSpPr>
        <p:spPr>
          <a:xfrm>
            <a:off x="381000" y="95486"/>
            <a:ext cx="7782128" cy="1182824"/>
          </a:xfrm>
          <a:prstGeom prst="rect">
            <a:avLst/>
          </a:prstGeom>
        </p:spPr>
        <p:txBody>
          <a:bodyPr wrap="square">
            <a:spAutoFit/>
          </a:bodyPr>
          <a:lstStyle/>
          <a:p>
            <a:pPr marL="0" marR="0">
              <a:lnSpc>
                <a:spcPct val="107000"/>
              </a:lnSpc>
              <a:spcBef>
                <a:spcPts val="0"/>
              </a:spcBef>
              <a:spcAft>
                <a:spcPts val="800"/>
              </a:spcAft>
            </a:pPr>
            <a:r>
              <a:rPr lang="en-US" sz="2400" b="1" dirty="0" smtClean="0">
                <a:latin typeface="Arial" panose="020B0604020202020204" pitchFamily="34" charset="0"/>
                <a:ea typeface="Calibri" panose="020F0502020204030204" pitchFamily="34" charset="0"/>
                <a:cs typeface="Times New Roman" panose="02020603050405020304" pitchFamily="18" charset="0"/>
              </a:rPr>
              <a:t>Results</a:t>
            </a:r>
          </a:p>
          <a:p>
            <a:pPr marL="0" marR="0">
              <a:lnSpc>
                <a:spcPct val="107000"/>
              </a:lnSpc>
              <a:spcBef>
                <a:spcPts val="0"/>
              </a:spcBef>
              <a:spcAft>
                <a:spcPts val="800"/>
              </a:spcAft>
            </a:pPr>
            <a:r>
              <a:rPr lang="en-US" sz="1800" b="1" dirty="0" smtClean="0">
                <a:latin typeface="Arial" panose="020B0604020202020204" pitchFamily="34" charset="0"/>
                <a:ea typeface="Calibri" panose="020F0502020204030204" pitchFamily="34" charset="0"/>
                <a:cs typeface="Times New Roman" panose="02020603050405020304" pitchFamily="18" charset="0"/>
              </a:rPr>
              <a:t>Rank correlation of CHO and CHNO components intensities with cumulated radiation</a:t>
            </a:r>
          </a:p>
        </p:txBody>
      </p:sp>
      <p:pic>
        <p:nvPicPr>
          <p:cNvPr id="6" name="Grafik 5"/>
          <p:cNvPicPr>
            <a:picLocks noChangeAspect="1"/>
          </p:cNvPicPr>
          <p:nvPr/>
        </p:nvPicPr>
        <p:blipFill>
          <a:blip r:embed="rId4"/>
          <a:stretch>
            <a:fillRect/>
          </a:stretch>
        </p:blipFill>
        <p:spPr>
          <a:xfrm>
            <a:off x="24404" y="1504932"/>
            <a:ext cx="3931627" cy="2423287"/>
          </a:xfrm>
          <a:prstGeom prst="rect">
            <a:avLst/>
          </a:prstGeom>
        </p:spPr>
      </p:pic>
      <p:pic>
        <p:nvPicPr>
          <p:cNvPr id="8" name="Grafik 7"/>
          <p:cNvPicPr>
            <a:picLocks noChangeAspect="1"/>
          </p:cNvPicPr>
          <p:nvPr/>
        </p:nvPicPr>
        <p:blipFill>
          <a:blip r:embed="rId5"/>
          <a:stretch>
            <a:fillRect/>
          </a:stretch>
        </p:blipFill>
        <p:spPr>
          <a:xfrm>
            <a:off x="7413076" y="2153827"/>
            <a:ext cx="1721958" cy="3308684"/>
          </a:xfrm>
          <a:prstGeom prst="rect">
            <a:avLst/>
          </a:prstGeom>
        </p:spPr>
      </p:pic>
      <p:pic>
        <p:nvPicPr>
          <p:cNvPr id="10" name="Grafik 9"/>
          <p:cNvPicPr>
            <a:picLocks noChangeAspect="1"/>
          </p:cNvPicPr>
          <p:nvPr/>
        </p:nvPicPr>
        <p:blipFill>
          <a:blip r:embed="rId6"/>
          <a:stretch>
            <a:fillRect/>
          </a:stretch>
        </p:blipFill>
        <p:spPr>
          <a:xfrm>
            <a:off x="24404" y="3871958"/>
            <a:ext cx="3931627" cy="2423287"/>
          </a:xfrm>
          <a:prstGeom prst="rect">
            <a:avLst/>
          </a:prstGeom>
        </p:spPr>
      </p:pic>
    </p:spTree>
    <p:extLst>
      <p:ext uri="{BB962C8B-B14F-4D97-AF65-F5344CB8AC3E}">
        <p14:creationId xmlns:p14="http://schemas.microsoft.com/office/powerpoint/2010/main" val="21402844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p>
            <a:pPr>
              <a:defRPr/>
            </a:pPr>
            <a:r>
              <a:rPr lang="en-GB" smtClean="0"/>
              <a:t>SEITE </a:t>
            </a:r>
            <a:fld id="{F6849136-4288-414E-B449-7221B40E9947}" type="slidenum">
              <a:rPr lang="en-GB" smtClean="0"/>
              <a:pPr>
                <a:defRPr/>
              </a:pPr>
              <a:t>9</a:t>
            </a:fld>
            <a:endParaRPr lang="en-GB"/>
          </a:p>
        </p:txBody>
      </p:sp>
      <p:pic>
        <p:nvPicPr>
          <p:cNvPr id="4" name="Grafik 3"/>
          <p:cNvPicPr>
            <a:picLocks noChangeAspect="1"/>
          </p:cNvPicPr>
          <p:nvPr/>
        </p:nvPicPr>
        <p:blipFill>
          <a:blip r:embed="rId2"/>
          <a:stretch>
            <a:fillRect/>
          </a:stretch>
        </p:blipFill>
        <p:spPr>
          <a:xfrm>
            <a:off x="4587068" y="715465"/>
            <a:ext cx="4560124" cy="2946610"/>
          </a:xfrm>
          <a:prstGeom prst="rect">
            <a:avLst/>
          </a:prstGeom>
        </p:spPr>
      </p:pic>
      <p:pic>
        <p:nvPicPr>
          <p:cNvPr id="5" name="Grafik 4"/>
          <p:cNvPicPr>
            <a:picLocks noChangeAspect="1"/>
          </p:cNvPicPr>
          <p:nvPr/>
        </p:nvPicPr>
        <p:blipFill>
          <a:blip r:embed="rId3"/>
          <a:stretch>
            <a:fillRect/>
          </a:stretch>
        </p:blipFill>
        <p:spPr>
          <a:xfrm>
            <a:off x="4571708" y="3662075"/>
            <a:ext cx="4560124" cy="2946610"/>
          </a:xfrm>
          <a:prstGeom prst="rect">
            <a:avLst/>
          </a:prstGeom>
        </p:spPr>
      </p:pic>
      <p:pic>
        <p:nvPicPr>
          <p:cNvPr id="3" name="Grafik 2"/>
          <p:cNvPicPr>
            <a:picLocks noChangeAspect="1"/>
          </p:cNvPicPr>
          <p:nvPr/>
        </p:nvPicPr>
        <p:blipFill>
          <a:blip r:embed="rId4"/>
          <a:stretch>
            <a:fillRect/>
          </a:stretch>
        </p:blipFill>
        <p:spPr>
          <a:xfrm>
            <a:off x="11584" y="1197249"/>
            <a:ext cx="4560124" cy="2946610"/>
          </a:xfrm>
          <a:prstGeom prst="rect">
            <a:avLst/>
          </a:prstGeom>
        </p:spPr>
      </p:pic>
      <p:sp>
        <p:nvSpPr>
          <p:cNvPr id="6" name="Rechteck 5"/>
          <p:cNvSpPr/>
          <p:nvPr/>
        </p:nvSpPr>
        <p:spPr>
          <a:xfrm>
            <a:off x="110324" y="4697310"/>
            <a:ext cx="4353391" cy="1585562"/>
          </a:xfrm>
          <a:prstGeom prst="rect">
            <a:avLst/>
          </a:prstGeom>
        </p:spPr>
        <p:txBody>
          <a:bodyPr wrap="square">
            <a:spAutoFit/>
          </a:bodyPr>
          <a:lstStyle/>
          <a:p>
            <a:pPr marL="0" marR="0">
              <a:lnSpc>
                <a:spcPct val="107000"/>
              </a:lnSpc>
              <a:spcBef>
                <a:spcPts val="0"/>
              </a:spcBef>
              <a:spcAft>
                <a:spcPts val="800"/>
              </a:spcAft>
            </a:pPr>
            <a:r>
              <a:rPr lang="en-US" sz="18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10</a:t>
            </a:r>
            <a:r>
              <a:rPr lang="en-US" sz="18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16</a:t>
            </a:r>
            <a:r>
              <a:rPr lang="en-US" sz="18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5</a:t>
            </a:r>
            <a:r>
              <a:rPr lang="en-US" sz="1800" b="1" dirty="0" smtClean="0">
                <a:solidFill>
                  <a:srgbClr val="00B050"/>
                </a:solidFill>
                <a:latin typeface="Arial" panose="020B0604020202020204" pitchFamily="34" charset="0"/>
                <a:ea typeface="Calibri" panose="020F0502020204030204" pitchFamily="34" charset="0"/>
                <a:cs typeface="Times New Roman" panose="02020603050405020304" pitchFamily="18" charset="0"/>
              </a:rPr>
              <a:t> photo product; sign. = 0.001</a:t>
            </a:r>
          </a:p>
          <a:p>
            <a:pPr>
              <a:lnSpc>
                <a:spcPct val="107000"/>
              </a:lnSpc>
              <a:spcBef>
                <a:spcPts val="0"/>
              </a:spcBef>
              <a:spcAft>
                <a:spcPts val="800"/>
              </a:spcAft>
            </a:pPr>
            <a:r>
              <a:rPr lang="en-US" sz="1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11</a:t>
            </a:r>
            <a:r>
              <a:rPr lang="en-US" sz="1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16</a:t>
            </a:r>
            <a:r>
              <a:rPr lang="en-US" sz="1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6</a:t>
            </a:r>
            <a:r>
              <a:rPr lang="en-US" sz="1800"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rPr>
              <a:t> photo product; sign. = 0.001</a:t>
            </a:r>
            <a:endParaRPr lang="en-US" sz="1800" b="1" dirty="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b="1"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12</a:t>
            </a:r>
            <a:r>
              <a:rPr lang="en-US" sz="1800" b="1"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12</a:t>
            </a:r>
            <a:r>
              <a:rPr lang="en-US" sz="1800" b="1"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8</a:t>
            </a:r>
            <a:r>
              <a:rPr lang="en-US" sz="1800" b="1" dirty="0" smtClean="0">
                <a:solidFill>
                  <a:srgbClr val="FFC000"/>
                </a:solidFill>
                <a:latin typeface="Arial" panose="020B0604020202020204" pitchFamily="34" charset="0"/>
                <a:ea typeface="Calibri" panose="020F0502020204030204" pitchFamily="34" charset="0"/>
                <a:cs typeface="Times New Roman" panose="02020603050405020304" pitchFamily="18" charset="0"/>
              </a:rPr>
              <a:t> non reactive; non sign.</a:t>
            </a:r>
            <a:endParaRPr lang="en-US" sz="1800" b="1" dirty="0">
              <a:solidFill>
                <a:srgbClr val="FFC000"/>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sz="1800" b="1"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C</a:t>
            </a:r>
            <a:r>
              <a:rPr lang="en-US" sz="1800" b="1" baseline="-25000"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16</a:t>
            </a:r>
            <a:r>
              <a:rPr lang="en-US" sz="1800" b="1"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H</a:t>
            </a:r>
            <a:r>
              <a:rPr lang="en-US" sz="1800" b="1" baseline="-25000"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27</a:t>
            </a:r>
            <a:r>
              <a:rPr lang="en-US" sz="1800" b="1"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O</a:t>
            </a:r>
            <a:r>
              <a:rPr lang="en-US" sz="1800" b="1" baseline="-25000"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7</a:t>
            </a:r>
            <a:r>
              <a:rPr lang="en-US" sz="1800" b="1"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 </a:t>
            </a:r>
            <a:r>
              <a:rPr lang="en-US" sz="1800" b="1" dirty="0">
                <a:solidFill>
                  <a:srgbClr val="00FFFF"/>
                </a:solidFill>
                <a:latin typeface="Arial" panose="020B0604020202020204" pitchFamily="34" charset="0"/>
                <a:ea typeface="Calibri" panose="020F0502020204030204" pitchFamily="34" charset="0"/>
                <a:cs typeface="Times New Roman" panose="02020603050405020304" pitchFamily="18" charset="0"/>
              </a:rPr>
              <a:t>photo </a:t>
            </a:r>
            <a:r>
              <a:rPr lang="en-US" sz="1800" b="1" dirty="0" smtClean="0">
                <a:solidFill>
                  <a:srgbClr val="00FFFF"/>
                </a:solidFill>
                <a:latin typeface="Arial" panose="020B0604020202020204" pitchFamily="34" charset="0"/>
                <a:ea typeface="Calibri" panose="020F0502020204030204" pitchFamily="34" charset="0"/>
                <a:cs typeface="Times New Roman" panose="02020603050405020304" pitchFamily="18" charset="0"/>
              </a:rPr>
              <a:t>product; sign. = 0.001</a:t>
            </a:r>
            <a:endParaRPr lang="en-US" sz="1800" b="1" dirty="0">
              <a:solidFill>
                <a:srgbClr val="00FFFF"/>
              </a:solidFill>
              <a:latin typeface="Arial" panose="020B0604020202020204" pitchFamily="34" charset="0"/>
              <a:ea typeface="Calibri" panose="020F0502020204030204" pitchFamily="34" charset="0"/>
              <a:cs typeface="Times New Roman" panose="02020603050405020304" pitchFamily="18" charset="0"/>
            </a:endParaRPr>
          </a:p>
        </p:txBody>
      </p:sp>
      <p:sp>
        <p:nvSpPr>
          <p:cNvPr id="7" name="Rechteck 6"/>
          <p:cNvSpPr/>
          <p:nvPr/>
        </p:nvSpPr>
        <p:spPr>
          <a:xfrm>
            <a:off x="651753" y="270178"/>
            <a:ext cx="6928142" cy="458780"/>
          </a:xfrm>
          <a:prstGeom prst="rect">
            <a:avLst/>
          </a:prstGeom>
        </p:spPr>
        <p:txBody>
          <a:bodyPr wrap="square">
            <a:spAutoFit/>
          </a:bodyPr>
          <a:lstStyle/>
          <a:p>
            <a:pPr marL="0" marR="0">
              <a:lnSpc>
                <a:spcPct val="107000"/>
              </a:lnSpc>
              <a:spcBef>
                <a:spcPts val="0"/>
              </a:spcBef>
              <a:spcAft>
                <a:spcPts val="800"/>
              </a:spcAft>
            </a:pPr>
            <a:r>
              <a:rPr lang="en-US" sz="2400" b="1" dirty="0" smtClean="0">
                <a:latin typeface="Arial" panose="020B0604020202020204" pitchFamily="34" charset="0"/>
                <a:ea typeface="Calibri" panose="020F0502020204030204" pitchFamily="34" charset="0"/>
                <a:cs typeface="Times New Roman" panose="02020603050405020304" pitchFamily="18" charset="0"/>
              </a:rPr>
              <a:t>Examples for reaction sequences</a:t>
            </a:r>
          </a:p>
        </p:txBody>
      </p:sp>
    </p:spTree>
    <p:extLst>
      <p:ext uri="{BB962C8B-B14F-4D97-AF65-F5344CB8AC3E}">
        <p14:creationId xmlns:p14="http://schemas.microsoft.com/office/powerpoint/2010/main" val="75625513"/>
      </p:ext>
    </p:extLst>
  </p:cSld>
  <p:clrMapOvr>
    <a:masterClrMapping/>
  </p:clrMapOvr>
</p:sld>
</file>

<file path=ppt/theme/theme1.xml><?xml version="1.0" encoding="utf-8"?>
<a:theme xmlns:a="http://schemas.openxmlformats.org/drawingml/2006/main" name="34994_UFZ-praesentation_4to3_weiss_d">
  <a:themeElements>
    <a:clrScheme name="UFZ1">
      <a:dk1>
        <a:srgbClr val="002B4E"/>
      </a:dk1>
      <a:lt1>
        <a:srgbClr val="FFFFFF"/>
      </a:lt1>
      <a:dk2>
        <a:srgbClr val="FFFFFF"/>
      </a:dk2>
      <a:lt2>
        <a:srgbClr val="606060"/>
      </a:lt2>
      <a:accent1>
        <a:srgbClr val="00589C"/>
      </a:accent1>
      <a:accent2>
        <a:srgbClr val="C0C0C0"/>
      </a:accent2>
      <a:accent3>
        <a:srgbClr val="D9D9D9"/>
      </a:accent3>
      <a:accent4>
        <a:srgbClr val="AAB4CB"/>
      </a:accent4>
      <a:accent5>
        <a:srgbClr val="003E6E"/>
      </a:accent5>
      <a:accent6>
        <a:srgbClr val="AEAEAE"/>
      </a:accent6>
      <a:hlink>
        <a:srgbClr val="FFCC00"/>
      </a:hlink>
      <a:folHlink>
        <a:srgbClr val="CC6600"/>
      </a:folHlink>
    </a:clrScheme>
    <a:fontScheme name="Leere Präsentation">
      <a:majorFont>
        <a:latin typeface="Arial"/>
        <a:ea typeface="Geneva"/>
        <a:cs typeface="Geneva"/>
      </a:majorFont>
      <a:minorFont>
        <a:latin typeface="Arial"/>
        <a:ea typeface="Geneva"/>
        <a:cs typeface="Geneva"/>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5">
            <a:lumMod val="20000"/>
            <a:lumOff val="80000"/>
          </a:schemeClr>
        </a:solidFill>
        <a:ln>
          <a:noFill/>
        </a:ln>
        <a:effectLst/>
        <a:extLst/>
      </a:spPr>
      <a:bodyPr vert="horz" wrap="square" lIns="0" tIns="0" rIns="0" bIns="0" numCol="1" rtlCol="0"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defRPr kumimoji="0" sz="2600" b="0" i="0" u="none" strike="noStrike" cap="none" normalizeH="0" baseline="0" smtClean="0">
            <a:ln>
              <a:noFill/>
            </a:ln>
            <a:solidFill>
              <a:schemeClr val="bg2"/>
            </a:solidFill>
            <a:effectLst/>
            <a:latin typeface="Arial" charset="0"/>
            <a:ea typeface="Geneva" pitchFamily="-66" charset="0"/>
            <a:cs typeface="Geneva" pitchFamily="-66"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tx1"/>
          </a:buClr>
          <a:buSzTx/>
          <a:buFont typeface="Wingdings" pitchFamily="-66" charset="2"/>
          <a:buNone/>
          <a:tabLst/>
          <a:defRPr kumimoji="0" lang="en-GB" sz="2600" b="0" i="0" u="none" strike="noStrike" cap="none" normalizeH="0" baseline="0" smtClean="0">
            <a:ln>
              <a:noFill/>
            </a:ln>
            <a:solidFill>
              <a:schemeClr val="bg2"/>
            </a:solidFill>
            <a:effectLst/>
            <a:latin typeface="Arial" charset="0"/>
            <a:ea typeface="Geneva" pitchFamily="-66" charset="0"/>
            <a:cs typeface="Geneva" pitchFamily="-66" charset="0"/>
          </a:defRPr>
        </a:defPPr>
      </a:lstStyle>
    </a:lnDef>
    <a:txDef>
      <a:spPr>
        <a:noFill/>
      </a:spPr>
      <a:bodyPr wrap="square" rtlCol="0">
        <a:spAutoFit/>
      </a:bodyPr>
      <a:lstStyle>
        <a:defPPr>
          <a:defRPr sz="1800" dirty="0" err="1" smtClean="0"/>
        </a:defPPr>
      </a:lstStyle>
    </a:txDef>
  </a:objectDefaults>
  <a:extraClrSchemeLst>
    <a:extraClrScheme>
      <a:clrScheme name="Leere Präsentation 1">
        <a:dk1>
          <a:srgbClr val="000000"/>
        </a:dk1>
        <a:lt1>
          <a:srgbClr val="FFFFFF"/>
        </a:lt1>
        <a:dk2>
          <a:srgbClr val="FFFFFF"/>
        </a:dk2>
        <a:lt2>
          <a:srgbClr val="808080"/>
        </a:lt2>
        <a:accent1>
          <a:srgbClr val="00589C"/>
        </a:accent1>
        <a:accent2>
          <a:srgbClr val="C0C0C0"/>
        </a:accent2>
        <a:accent3>
          <a:srgbClr val="FFFFFF"/>
        </a:accent3>
        <a:accent4>
          <a:srgbClr val="000000"/>
        </a:accent4>
        <a:accent5>
          <a:srgbClr val="AAB4CB"/>
        </a:accent5>
        <a:accent6>
          <a:srgbClr val="AEAEAE"/>
        </a:accent6>
        <a:hlink>
          <a:srgbClr val="00589C"/>
        </a:hlink>
        <a:folHlink>
          <a:srgbClr val="D42D1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34994_UFZ-praesentation_4to3_weiss_d</Template>
  <TotalTime>0</TotalTime>
  <Words>1411</Words>
  <Application>Microsoft Office PowerPoint</Application>
  <PresentationFormat>Bildschirmpräsentation (4:3)</PresentationFormat>
  <Paragraphs>80</Paragraphs>
  <Slides>12</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12</vt:i4>
      </vt:variant>
    </vt:vector>
  </HeadingPairs>
  <TitlesOfParts>
    <vt:vector size="19" baseType="lpstr">
      <vt:lpstr>Arial</vt:lpstr>
      <vt:lpstr>Calibri</vt:lpstr>
      <vt:lpstr>Geneva</vt:lpstr>
      <vt:lpstr>Symbol</vt:lpstr>
      <vt:lpstr>Times New Roman</vt:lpstr>
      <vt:lpstr>Wingdings</vt:lpstr>
      <vt:lpstr>34994_UFZ-praesentation_4to3_weiss_d</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UFZ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Analytik  Julia Raeke, Thorsten Reemtsma</dc:title>
  <dc:creator>Julia Raeke</dc:creator>
  <cp:lastModifiedBy>Peter Herzsprung pherz</cp:lastModifiedBy>
  <cp:revision>298</cp:revision>
  <cp:lastPrinted>2018-06-11T15:56:16Z</cp:lastPrinted>
  <dcterms:created xsi:type="dcterms:W3CDTF">2015-11-11T13:59:03Z</dcterms:created>
  <dcterms:modified xsi:type="dcterms:W3CDTF">2020-04-23T09:48:51Z</dcterms:modified>
</cp:coreProperties>
</file>