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66" r:id="rId3"/>
    <p:sldId id="262" r:id="rId4"/>
    <p:sldId id="264" r:id="rId5"/>
    <p:sldId id="261" r:id="rId6"/>
    <p:sldId id="263" r:id="rId7"/>
    <p:sldId id="267" r:id="rId8"/>
    <p:sldId id="268" r:id="rId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rentin Gouache" initials="CG" lastIdx="1" clrIdx="0">
    <p:extLst>
      <p:ext uri="{19B8F6BF-5375-455C-9EA6-DF929625EA0E}">
        <p15:presenceInfo xmlns:p15="http://schemas.microsoft.com/office/powerpoint/2012/main" userId="S-1-5-21-2016635700-1495810237-3208286788-3879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CDF"/>
    <a:srgbClr val="EDB197"/>
    <a:srgbClr val="666666"/>
    <a:srgbClr val="8D8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988" autoAdjust="0"/>
  </p:normalViewPr>
  <p:slideViewPr>
    <p:cSldViewPr>
      <p:cViewPr varScale="1">
        <p:scale>
          <a:sx n="138" d="100"/>
          <a:sy n="138" d="100"/>
        </p:scale>
        <p:origin x="834"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250D0-A5C6-490F-B334-EA9CCB33F85E}" type="datetimeFigureOut">
              <a:rPr lang="en-GB" smtClean="0"/>
              <a:t>27/04/2020</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F977A-2353-45EE-9319-80956FCEF72D}" type="slidenum">
              <a:rPr lang="en-GB" smtClean="0"/>
              <a:t>‹N°›</a:t>
            </a:fld>
            <a:endParaRPr lang="en-GB"/>
          </a:p>
        </p:txBody>
      </p:sp>
    </p:spTree>
    <p:extLst>
      <p:ext uri="{BB962C8B-B14F-4D97-AF65-F5344CB8AC3E}">
        <p14:creationId xmlns:p14="http://schemas.microsoft.com/office/powerpoint/2010/main" val="302363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E36F977A-2353-45EE-9319-80956FCEF72D}" type="slidenum">
              <a:rPr lang="en-GB" smtClean="0"/>
              <a:t>1</a:t>
            </a:fld>
            <a:endParaRPr lang="en-GB"/>
          </a:p>
        </p:txBody>
      </p:sp>
    </p:spTree>
    <p:extLst>
      <p:ext uri="{BB962C8B-B14F-4D97-AF65-F5344CB8AC3E}">
        <p14:creationId xmlns:p14="http://schemas.microsoft.com/office/powerpoint/2010/main" val="1407993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In order to overcome</a:t>
            </a:r>
            <a:r>
              <a:rPr lang="en-GB" baseline="0" dirty="0" smtClean="0"/>
              <a:t> the lack of seismic data in French mainland, w</a:t>
            </a:r>
            <a:r>
              <a:rPr lang="en-GB" dirty="0" smtClean="0"/>
              <a:t>e propose to generate</a:t>
            </a:r>
            <a:r>
              <a:rPr lang="en-GB" baseline="0" dirty="0" smtClean="0"/>
              <a:t> plausible synthetic earthquakes from recurrence rates computed thanks to the nonparametric normalized inter event time method.</a:t>
            </a:r>
            <a:endParaRPr lang="en-GB" dirty="0"/>
          </a:p>
        </p:txBody>
      </p:sp>
      <p:sp>
        <p:nvSpPr>
          <p:cNvPr id="4" name="Espace réservé du numéro de diapositive 3"/>
          <p:cNvSpPr>
            <a:spLocks noGrp="1"/>
          </p:cNvSpPr>
          <p:nvPr>
            <p:ph type="sldNum" sz="quarter" idx="10"/>
          </p:nvPr>
        </p:nvSpPr>
        <p:spPr/>
        <p:txBody>
          <a:bodyPr/>
          <a:lstStyle/>
          <a:p>
            <a:fld id="{E36F977A-2353-45EE-9319-80956FCEF72D}" type="slidenum">
              <a:rPr lang="en-GB" smtClean="0"/>
              <a:t>2</a:t>
            </a:fld>
            <a:endParaRPr lang="en-GB"/>
          </a:p>
        </p:txBody>
      </p:sp>
    </p:spTree>
    <p:extLst>
      <p:ext uri="{BB962C8B-B14F-4D97-AF65-F5344CB8AC3E}">
        <p14:creationId xmlns:p14="http://schemas.microsoft.com/office/powerpoint/2010/main" val="6126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From the initial </a:t>
            </a:r>
            <a:r>
              <a:rPr lang="en-GB" b="1" dirty="0" smtClean="0"/>
              <a:t>Catalogue</a:t>
            </a:r>
            <a:r>
              <a:rPr lang="en-GB" dirty="0" smtClean="0"/>
              <a:t> the</a:t>
            </a:r>
            <a:r>
              <a:rPr lang="en-GB" baseline="0" dirty="0" smtClean="0"/>
              <a:t> minimization of a residual between observed GR and computed one is applied (</a:t>
            </a:r>
            <a:r>
              <a:rPr lang="en-GB" b="1" baseline="0" dirty="0" smtClean="0"/>
              <a:t>Catalogue completeness</a:t>
            </a:r>
            <a:r>
              <a:rPr lang="en-GB" baseline="0" dirty="0" smtClean="0"/>
              <a:t>) in order to find the better couple of cut-off magnitude (</a:t>
            </a:r>
            <a:r>
              <a:rPr lang="en-GB" baseline="0" dirty="0" err="1" smtClean="0"/>
              <a:t>Mc</a:t>
            </a:r>
            <a:r>
              <a:rPr lang="en-GB" baseline="0" dirty="0" smtClean="0"/>
              <a:t>) and year (</a:t>
            </a:r>
            <a:r>
              <a:rPr lang="en-GB" baseline="0" dirty="0" err="1" smtClean="0"/>
              <a:t>Yc</a:t>
            </a:r>
            <a:r>
              <a:rPr lang="en-GB" baseline="0" dirty="0" smtClean="0"/>
              <a:t>). Cutting this initial catalogue by </a:t>
            </a:r>
            <a:r>
              <a:rPr lang="en-GB" baseline="0" dirty="0" err="1" smtClean="0"/>
              <a:t>Yc</a:t>
            </a:r>
            <a:r>
              <a:rPr lang="en-GB" baseline="0" dirty="0" smtClean="0"/>
              <a:t> and </a:t>
            </a:r>
            <a:r>
              <a:rPr lang="en-GB" baseline="0" dirty="0" err="1" smtClean="0"/>
              <a:t>Mc</a:t>
            </a:r>
            <a:r>
              <a:rPr lang="en-GB" baseline="0" dirty="0" smtClean="0"/>
              <a:t> leads to an exhaustive one (</a:t>
            </a:r>
            <a:r>
              <a:rPr lang="en-GB" b="1" baseline="0" dirty="0" smtClean="0"/>
              <a:t>Exhaustive catalogues</a:t>
            </a:r>
            <a:r>
              <a:rPr lang="en-GB" baseline="0" dirty="0" smtClean="0"/>
              <a:t>). Applying a Monte Carlo Markov Chain (</a:t>
            </a:r>
            <a:r>
              <a:rPr lang="en-GB" b="1" baseline="0" dirty="0" smtClean="0"/>
              <a:t>Magnitude uncertainties propagation</a:t>
            </a:r>
            <a:r>
              <a:rPr lang="en-GB" baseline="0" dirty="0" smtClean="0"/>
              <a:t>) aims to generate 1,000 stochastic initial catalogues of which only magnitudes differ. </a:t>
            </a:r>
            <a:r>
              <a:rPr lang="en-GB" baseline="0" dirty="0" err="1" smtClean="0"/>
              <a:t>Thess</a:t>
            </a:r>
            <a:r>
              <a:rPr lang="en-GB" baseline="0" dirty="0" smtClean="0"/>
              <a:t> last are drawn in an uniform law in </a:t>
            </a:r>
            <a:r>
              <a:rPr lang="en-GB" baseline="0" dirty="0" err="1" smtClean="0"/>
              <a:t>M</a:t>
            </a:r>
            <a:r>
              <a:rPr lang="en-GB" baseline="-25000" dirty="0" err="1" smtClean="0"/>
              <a:t>w</a:t>
            </a:r>
            <a:r>
              <a:rPr lang="en-GB" baseline="0" dirty="0" err="1" smtClean="0"/>
              <a:t>±Err_M</a:t>
            </a:r>
            <a:r>
              <a:rPr lang="en-GB" baseline="-25000" dirty="0" err="1" smtClean="0"/>
              <a:t>w</a:t>
            </a:r>
            <a:r>
              <a:rPr lang="en-GB" baseline="0" dirty="0" smtClean="0"/>
              <a:t>. In the end, 1,000 stochastic </a:t>
            </a:r>
            <a:r>
              <a:rPr lang="en-GB" b="1" baseline="0" dirty="0" smtClean="0"/>
              <a:t>Exhaustive catalogues </a:t>
            </a:r>
            <a:r>
              <a:rPr lang="en-GB" baseline="0" dirty="0" smtClean="0"/>
              <a:t>are found.</a:t>
            </a:r>
            <a:endParaRPr lang="en-GB" dirty="0"/>
          </a:p>
        </p:txBody>
      </p:sp>
      <p:sp>
        <p:nvSpPr>
          <p:cNvPr id="4" name="Espace réservé du numéro de diapositive 3"/>
          <p:cNvSpPr>
            <a:spLocks noGrp="1"/>
          </p:cNvSpPr>
          <p:nvPr>
            <p:ph type="sldNum" sz="quarter" idx="10"/>
          </p:nvPr>
        </p:nvSpPr>
        <p:spPr/>
        <p:txBody>
          <a:bodyPr/>
          <a:lstStyle/>
          <a:p>
            <a:fld id="{E36F977A-2353-45EE-9319-80956FCEF72D}" type="slidenum">
              <a:rPr lang="en-GB" smtClean="0"/>
              <a:t>3</a:t>
            </a:fld>
            <a:endParaRPr lang="en-GB"/>
          </a:p>
        </p:txBody>
      </p:sp>
    </p:spTree>
    <p:extLst>
      <p:ext uri="{BB962C8B-B14F-4D97-AF65-F5344CB8AC3E}">
        <p14:creationId xmlns:p14="http://schemas.microsoft.com/office/powerpoint/2010/main" val="74108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latin typeface="+mn-lt"/>
                <a:ea typeface="Cambria Math" panose="02040503050406030204" pitchFamily="18" charset="0"/>
              </a:rPr>
              <a:t>From the 1,000</a:t>
            </a:r>
            <a:r>
              <a:rPr lang="en-GB" baseline="0" dirty="0" smtClean="0">
                <a:latin typeface="+mn-lt"/>
                <a:ea typeface="Cambria Math" panose="02040503050406030204" pitchFamily="18" charset="0"/>
              </a:rPr>
              <a:t> stochastic </a:t>
            </a:r>
            <a:r>
              <a:rPr lang="en-GB" b="1" baseline="0" dirty="0" smtClean="0">
                <a:latin typeface="+mn-lt"/>
                <a:ea typeface="Cambria Math" panose="02040503050406030204" pitchFamily="18" charset="0"/>
              </a:rPr>
              <a:t>Exhaustive catalogues</a:t>
            </a:r>
            <a:r>
              <a:rPr lang="en-GB" b="0" baseline="0" dirty="0" smtClean="0">
                <a:latin typeface="+mn-lt"/>
                <a:ea typeface="Cambria Math" panose="02040503050406030204" pitchFamily="18" charset="0"/>
              </a:rPr>
              <a:t> the </a:t>
            </a:r>
            <a:r>
              <a:rPr lang="en-GB" b="1" baseline="0" dirty="0" smtClean="0">
                <a:latin typeface="+mn-lt"/>
                <a:ea typeface="Cambria Math" panose="02040503050406030204" pitchFamily="18" charset="0"/>
              </a:rPr>
              <a:t>Normalized inter event time method</a:t>
            </a:r>
            <a:r>
              <a:rPr lang="en-GB" b="0" baseline="0" dirty="0" smtClean="0">
                <a:latin typeface="+mn-lt"/>
                <a:ea typeface="Cambria Math" panose="02040503050406030204" pitchFamily="18" charset="0"/>
              </a:rPr>
              <a:t> (</a:t>
            </a:r>
            <a:r>
              <a:rPr lang="en-GB" dirty="0" smtClean="0">
                <a:latin typeface="+mn-lt"/>
                <a:ea typeface="Cambria Math" panose="02040503050406030204" pitchFamily="18" charset="0"/>
              </a:rPr>
              <a:t>N = number of earthquakes ;</a:t>
            </a:r>
            <a:r>
              <a:rPr lang="en-GB" baseline="0" dirty="0" smtClean="0">
                <a:latin typeface="+mn-lt"/>
                <a:ea typeface="Cambria Math" panose="02040503050406030204" pitchFamily="18" charset="0"/>
              </a:rPr>
              <a:t> </a:t>
            </a:r>
            <a:r>
              <a:rPr lang="en-GB" dirty="0" smtClean="0">
                <a:latin typeface="+mn-lt"/>
                <a:ea typeface="Cambria Math" panose="02040503050406030204" pitchFamily="18" charset="0"/>
              </a:rPr>
              <a:t>△ = 0,044 * ( 1 – 4 * ( </a:t>
            </a:r>
            <a:r>
              <a:rPr lang="el-GR" dirty="0" smtClean="0">
                <a:latin typeface="+mn-lt"/>
                <a:ea typeface="Cambria Math" panose="02040503050406030204" pitchFamily="18" charset="0"/>
              </a:rPr>
              <a:t>γ</a:t>
            </a:r>
            <a:r>
              <a:rPr lang="fr-FR" dirty="0" smtClean="0">
                <a:latin typeface="+mn-lt"/>
                <a:ea typeface="Cambria Math" panose="02040503050406030204" pitchFamily="18" charset="0"/>
              </a:rPr>
              <a:t> – 0,5</a:t>
            </a:r>
            <a:r>
              <a:rPr lang="en-GB" dirty="0" smtClean="0">
                <a:latin typeface="+mn-lt"/>
                <a:ea typeface="Cambria Math" panose="02040503050406030204" pitchFamily="18" charset="0"/>
              </a:rPr>
              <a:t> ) ^</a:t>
            </a:r>
            <a:r>
              <a:rPr lang="en-GB" baseline="0" dirty="0" smtClean="0">
                <a:latin typeface="+mn-lt"/>
                <a:ea typeface="Cambria Math" panose="02040503050406030204" pitchFamily="18" charset="0"/>
              </a:rPr>
              <a:t> 2 ) ; T = number of years) updated by our MIMP implementation is applied. This implementation’s gaol is to stabilize the main shock proportion above an uncertainties threshold (here 0.9), avoiding inconsistent values when data is sparse. From these unbiased </a:t>
            </a:r>
            <a:r>
              <a:rPr lang="en-GB" b="1" baseline="0" dirty="0" smtClean="0">
                <a:latin typeface="+mn-lt"/>
                <a:ea typeface="Cambria Math" panose="02040503050406030204" pitchFamily="18" charset="0"/>
              </a:rPr>
              <a:t>Main shock proportion distributions</a:t>
            </a:r>
            <a:r>
              <a:rPr lang="en-GB" baseline="0" dirty="0" smtClean="0">
                <a:latin typeface="+mn-lt"/>
                <a:ea typeface="Cambria Math" panose="02040503050406030204" pitchFamily="18" charset="0"/>
              </a:rPr>
              <a:t>, </a:t>
            </a:r>
            <a:r>
              <a:rPr lang="en-GB" b="1" baseline="0" dirty="0" smtClean="0">
                <a:latin typeface="+mn-lt"/>
                <a:ea typeface="Cambria Math" panose="02040503050406030204" pitchFamily="18" charset="0"/>
              </a:rPr>
              <a:t>Main shock frequency – magnitude distributions </a:t>
            </a:r>
            <a:r>
              <a:rPr lang="en-GB" baseline="0" dirty="0" smtClean="0">
                <a:latin typeface="+mn-lt"/>
                <a:ea typeface="Cambria Math" panose="02040503050406030204" pitchFamily="18" charset="0"/>
              </a:rPr>
              <a:t>are computed.</a:t>
            </a:r>
            <a:endParaRPr lang="en-GB" dirty="0">
              <a:latin typeface="+mn-lt"/>
            </a:endParaRPr>
          </a:p>
        </p:txBody>
      </p:sp>
      <p:sp>
        <p:nvSpPr>
          <p:cNvPr id="4" name="Espace réservé du numéro de diapositive 3"/>
          <p:cNvSpPr>
            <a:spLocks noGrp="1"/>
          </p:cNvSpPr>
          <p:nvPr>
            <p:ph type="sldNum" sz="quarter" idx="10"/>
          </p:nvPr>
        </p:nvSpPr>
        <p:spPr/>
        <p:txBody>
          <a:bodyPr/>
          <a:lstStyle/>
          <a:p>
            <a:fld id="{E36F977A-2353-45EE-9319-80956FCEF72D}" type="slidenum">
              <a:rPr lang="en-GB" smtClean="0"/>
              <a:t>4</a:t>
            </a:fld>
            <a:endParaRPr lang="en-GB"/>
          </a:p>
        </p:txBody>
      </p:sp>
    </p:spTree>
    <p:extLst>
      <p:ext uri="{BB962C8B-B14F-4D97-AF65-F5344CB8AC3E}">
        <p14:creationId xmlns:p14="http://schemas.microsoft.com/office/powerpoint/2010/main" val="2187464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smtClean="0"/>
              <a:t>From the pdf of annual number of main shocks per magnitude</a:t>
            </a:r>
            <a:r>
              <a:rPr lang="en-GB" baseline="0" dirty="0" smtClean="0"/>
              <a:t> step (</a:t>
            </a:r>
            <a:r>
              <a:rPr lang="en-GB" b="1" baseline="0" dirty="0" smtClean="0"/>
              <a:t>Temporal input</a:t>
            </a:r>
            <a:r>
              <a:rPr lang="en-GB" baseline="0" dirty="0" smtClean="0"/>
              <a:t>), year of occurrence and magnitude of the generated main shocks are drawn. Form the log</a:t>
            </a:r>
            <a:r>
              <a:rPr lang="en-GB" baseline="-25000" dirty="0" smtClean="0"/>
              <a:t>10</a:t>
            </a:r>
            <a:r>
              <a:rPr lang="en-GB" baseline="0" dirty="0" smtClean="0"/>
              <a:t> of the cumulative seismic moment (M</a:t>
            </a:r>
            <a:r>
              <a:rPr lang="en-GB" baseline="-25000" dirty="0" smtClean="0"/>
              <a:t>0</a:t>
            </a:r>
            <a:r>
              <a:rPr lang="en-GB" baseline="0" dirty="0" smtClean="0"/>
              <a:t>) of the past seismicity and from a seismotectonic model (Martin et al., 2002) (</a:t>
            </a:r>
            <a:r>
              <a:rPr lang="en-GB" b="1" baseline="0" dirty="0" smtClean="0"/>
              <a:t>Spatial input</a:t>
            </a:r>
            <a:r>
              <a:rPr lang="en-GB" baseline="0" dirty="0" smtClean="0"/>
              <a:t>) (X,Y) of the generated main shocks are drawn. The magnitude of the main shocks, drawn previously, limits the location of these main shocks because each zone is characterised by a maximal magnitude. Those are assumed from FCAT-17 catalogue and </a:t>
            </a:r>
            <a:r>
              <a:rPr lang="en-GB" baseline="0" dirty="0" err="1" smtClean="0"/>
              <a:t>Ameri</a:t>
            </a:r>
            <a:r>
              <a:rPr lang="en-GB" baseline="0" dirty="0" smtClean="0"/>
              <a:t> et al. (2015). Depths of the generated main shocks are drawn uniformly in an interval depending on the location (zone).</a:t>
            </a:r>
            <a:endParaRPr lang="en-GB" dirty="0"/>
          </a:p>
        </p:txBody>
      </p:sp>
      <p:sp>
        <p:nvSpPr>
          <p:cNvPr id="4" name="Espace réservé du numéro de diapositive 3"/>
          <p:cNvSpPr>
            <a:spLocks noGrp="1"/>
          </p:cNvSpPr>
          <p:nvPr>
            <p:ph type="sldNum" sz="quarter" idx="10"/>
          </p:nvPr>
        </p:nvSpPr>
        <p:spPr/>
        <p:txBody>
          <a:bodyPr/>
          <a:lstStyle/>
          <a:p>
            <a:fld id="{E36F977A-2353-45EE-9319-80956FCEF72D}" type="slidenum">
              <a:rPr lang="en-GB" smtClean="0"/>
              <a:t>5</a:t>
            </a:fld>
            <a:endParaRPr lang="en-GB"/>
          </a:p>
        </p:txBody>
      </p:sp>
    </p:spTree>
    <p:extLst>
      <p:ext uri="{BB962C8B-B14F-4D97-AF65-F5344CB8AC3E}">
        <p14:creationId xmlns:p14="http://schemas.microsoft.com/office/powerpoint/2010/main" val="2052733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each of the 1,000 main shock proportion calculations, the largest magnitude (red) is considered as the main shock </a:t>
                </a:r>
                <a:r>
                  <a:rPr lang="en-GB" baseline="0" dirty="0" smtClean="0">
                    <a:latin typeface="+mn-lt"/>
                  </a:rPr>
                  <a:t>magnitude and the largest magnitude which is below the uncertainties threshold (red line) is assumed to be the maximal magnitude of aftershocks (blue). Knowing that, it is possible to analyse the distribution of </a:t>
                </a:r>
                <a:r>
                  <a:rPr lang="el-GR" baseline="0" dirty="0" smtClean="0">
                    <a:latin typeface="+mn-lt"/>
                  </a:rPr>
                  <a:t>α</a:t>
                </a:r>
                <a:r>
                  <a:rPr lang="fr-FR" baseline="0" dirty="0" smtClean="0">
                    <a:latin typeface="+mn-lt"/>
                  </a:rPr>
                  <a:t> (</a:t>
                </a:r>
                <a:r>
                  <a:rPr lang="en-GB" sz="1200" b="1" dirty="0" smtClean="0">
                    <a:latin typeface="+mn-lt"/>
                  </a:rPr>
                  <a:t>B</a:t>
                </a:r>
                <a14:m>
                  <m:oMath xmlns:m="http://schemas.openxmlformats.org/officeDocument/2006/math">
                    <m:acc>
                      <m:accPr>
                        <m:chr m:val="̇"/>
                        <m:ctrlPr>
                          <a:rPr lang="fr-FR" sz="1200" b="1" i="1">
                            <a:latin typeface="Cambria Math" panose="02040503050406030204" pitchFamily="18" charset="0"/>
                          </a:rPr>
                        </m:ctrlPr>
                      </m:accPr>
                      <m:e>
                        <m:r>
                          <a:rPr lang="fr-FR" sz="1200" b="1" i="0">
                            <a:latin typeface="Cambria Math" panose="02040503050406030204" pitchFamily="18" charset="0"/>
                          </a:rPr>
                          <m:t>𝐚</m:t>
                        </m:r>
                      </m:e>
                    </m:acc>
                  </m:oMath>
                </a14:m>
                <a:r>
                  <a:rPr lang="en-GB" sz="1200" b="1" dirty="0" err="1" smtClean="0">
                    <a:latin typeface="+mn-lt"/>
                  </a:rPr>
                  <a:t>th</a:t>
                </a:r>
                <a:r>
                  <a:rPr lang="en-GB" sz="1200" b="1" dirty="0" smtClean="0">
                    <a:latin typeface="+mn-lt"/>
                  </a:rPr>
                  <a:t> law</a:t>
                </a:r>
                <a:r>
                  <a:rPr lang="fr-FR" baseline="0" dirty="0" smtClean="0">
                    <a:latin typeface="+mn-lt"/>
                  </a:rPr>
                  <a:t>) for </a:t>
                </a:r>
                <a:r>
                  <a:rPr lang="en-US" baseline="0" noProof="0" dirty="0" smtClean="0">
                    <a:latin typeface="+mn-lt"/>
                  </a:rPr>
                  <a:t>each</a:t>
                </a:r>
                <a:r>
                  <a:rPr lang="fr-FR" baseline="0" dirty="0" smtClean="0">
                    <a:latin typeface="+mn-lt"/>
                  </a:rPr>
                  <a:t> </a:t>
                </a:r>
                <a:r>
                  <a:rPr lang="fr-FR" baseline="0" dirty="0" smtClean="0"/>
                  <a:t>main shock magnitude. </a:t>
                </a:r>
                <a:endParaRPr lang="en-GB" dirty="0"/>
              </a:p>
            </p:txBody>
          </p:sp>
        </mc:Choice>
        <mc:Fallback xmlns="">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For</a:t>
                </a:r>
                <a:r>
                  <a:rPr lang="en-GB" baseline="0" dirty="0" smtClean="0"/>
                  <a:t> each of the 1,000 main shock proportion calculations, the largest magnitude (red) is considered as the main shock </a:t>
                </a:r>
                <a:r>
                  <a:rPr lang="en-GB" baseline="0" dirty="0" smtClean="0">
                    <a:latin typeface="+mn-lt"/>
                  </a:rPr>
                  <a:t>magnitude and the largest magnitude which is below the uncertainties threshold (red line) is assumed to be the maximal magnitude of aftershocks (blue). Knowing that, it is possible to analyse the distribution of </a:t>
                </a:r>
                <a:r>
                  <a:rPr lang="el-GR" baseline="0" dirty="0" smtClean="0">
                    <a:latin typeface="+mn-lt"/>
                  </a:rPr>
                  <a:t>α</a:t>
                </a:r>
                <a:r>
                  <a:rPr lang="fr-FR" baseline="0" dirty="0" smtClean="0">
                    <a:latin typeface="+mn-lt"/>
                  </a:rPr>
                  <a:t> (</a:t>
                </a:r>
                <a:r>
                  <a:rPr lang="en-GB" sz="1200" b="1" dirty="0" smtClean="0">
                    <a:latin typeface="+mn-lt"/>
                  </a:rPr>
                  <a:t>B</a:t>
                </a:r>
                <a:r>
                  <a:rPr lang="fr-FR" sz="1200" b="1" i="0">
                    <a:latin typeface="+mn-lt"/>
                  </a:rPr>
                  <a:t>𝐚 ̇</a:t>
                </a:r>
                <a:r>
                  <a:rPr lang="en-GB" sz="1200" b="1" dirty="0" err="1" smtClean="0">
                    <a:latin typeface="+mn-lt"/>
                  </a:rPr>
                  <a:t>th</a:t>
                </a:r>
                <a:r>
                  <a:rPr lang="en-GB" sz="1200" b="1" dirty="0" smtClean="0">
                    <a:latin typeface="+mn-lt"/>
                  </a:rPr>
                  <a:t> </a:t>
                </a:r>
                <a:r>
                  <a:rPr lang="en-GB" sz="1200" b="1" dirty="0" smtClean="0">
                    <a:latin typeface="+mn-lt"/>
                  </a:rPr>
                  <a:t>law</a:t>
                </a:r>
                <a:r>
                  <a:rPr lang="fr-FR" baseline="0" dirty="0" smtClean="0">
                    <a:latin typeface="+mn-lt"/>
                  </a:rPr>
                  <a:t>) for </a:t>
                </a:r>
                <a:r>
                  <a:rPr lang="en-US" baseline="0" noProof="0" dirty="0" smtClean="0">
                    <a:latin typeface="+mn-lt"/>
                  </a:rPr>
                  <a:t>each</a:t>
                </a:r>
                <a:r>
                  <a:rPr lang="fr-FR" baseline="0" dirty="0" smtClean="0">
                    <a:latin typeface="+mn-lt"/>
                  </a:rPr>
                  <a:t> </a:t>
                </a:r>
                <a:r>
                  <a:rPr lang="fr-FR" baseline="0" dirty="0" smtClean="0"/>
                  <a:t>main shock magnitude. </a:t>
                </a:r>
                <a:endParaRPr lang="en-GB" dirty="0"/>
              </a:p>
            </p:txBody>
          </p:sp>
        </mc:Fallback>
      </mc:AlternateContent>
      <p:sp>
        <p:nvSpPr>
          <p:cNvPr id="4" name="Espace réservé du numéro de diapositive 3"/>
          <p:cNvSpPr>
            <a:spLocks noGrp="1"/>
          </p:cNvSpPr>
          <p:nvPr>
            <p:ph type="sldNum" sz="quarter" idx="10"/>
          </p:nvPr>
        </p:nvSpPr>
        <p:spPr/>
        <p:txBody>
          <a:bodyPr/>
          <a:lstStyle/>
          <a:p>
            <a:fld id="{E36F977A-2353-45EE-9319-80956FCEF72D}" type="slidenum">
              <a:rPr lang="en-GB" smtClean="0"/>
              <a:t>6</a:t>
            </a:fld>
            <a:endParaRPr lang="en-GB"/>
          </a:p>
        </p:txBody>
      </p:sp>
    </p:spTree>
    <p:extLst>
      <p:ext uri="{BB962C8B-B14F-4D97-AF65-F5344CB8AC3E}">
        <p14:creationId xmlns:p14="http://schemas.microsoft.com/office/powerpoint/2010/main" val="1151719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4" name="Titre 7"/>
          <p:cNvSpPr>
            <a:spLocks noGrp="1"/>
          </p:cNvSpPr>
          <p:nvPr>
            <p:ph type="ctrTitle"/>
          </p:nvPr>
        </p:nvSpPr>
        <p:spPr>
          <a:xfrm>
            <a:off x="428596" y="1071552"/>
            <a:ext cx="8286776" cy="1143008"/>
          </a:xfrm>
          <a:prstGeom prst="rect">
            <a:avLst/>
          </a:prstGeom>
        </p:spPr>
        <p:txBody>
          <a:bodyPr anchor="ctr" anchorCtr="0"/>
          <a:lstStyle>
            <a:lvl1pPr algn="ctr">
              <a:defRPr sz="4400" baseline="0">
                <a:solidFill>
                  <a:schemeClr val="tx1"/>
                </a:solidFill>
                <a:latin typeface="Arial" pitchFamily="34" charset="0"/>
                <a:cs typeface="Arial" pitchFamily="34" charset="0"/>
              </a:defRPr>
            </a:lvl1pPr>
          </a:lstStyle>
          <a:p>
            <a:endParaRPr kumimoji="0" lang="en-US" dirty="0"/>
          </a:p>
        </p:txBody>
      </p:sp>
      <p:sp>
        <p:nvSpPr>
          <p:cNvPr id="25" name="Sous-titre 8"/>
          <p:cNvSpPr>
            <a:spLocks noGrp="1"/>
          </p:cNvSpPr>
          <p:nvPr>
            <p:ph type="subTitle" idx="1" hasCustomPrompt="1"/>
          </p:nvPr>
        </p:nvSpPr>
        <p:spPr>
          <a:xfrm>
            <a:off x="428596" y="2714626"/>
            <a:ext cx="3643338" cy="1752600"/>
          </a:xfrm>
          <a:prstGeom prst="rect">
            <a:avLst/>
          </a:prstGeom>
        </p:spPr>
        <p:txBody>
          <a:bodyPr/>
          <a:lstStyle>
            <a:lvl1pPr marL="64008" indent="0" algn="l">
              <a:buNone/>
              <a:defRPr sz="2000">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dirty="0" smtClean="0"/>
              <a:t>Noms</a:t>
            </a:r>
            <a:endParaRPr kumimoji="0" lang="en-US" dirty="0"/>
          </a:p>
        </p:txBody>
      </p:sp>
      <p:sp>
        <p:nvSpPr>
          <p:cNvPr id="26" name="ZoneTexte 25"/>
          <p:cNvSpPr txBox="1"/>
          <p:nvPr userDrawn="1"/>
        </p:nvSpPr>
        <p:spPr>
          <a:xfrm>
            <a:off x="5786478" y="4214824"/>
            <a:ext cx="1894878" cy="338554"/>
          </a:xfrm>
          <a:prstGeom prst="rect">
            <a:avLst/>
          </a:prstGeom>
          <a:noFill/>
        </p:spPr>
        <p:txBody>
          <a:bodyPr wrap="none" rtlCol="0">
            <a:spAutoFit/>
          </a:bodyPr>
          <a:lstStyle/>
          <a:p>
            <a:r>
              <a:rPr lang="fr-FR" sz="1600" b="0" dirty="0" smtClean="0">
                <a:latin typeface="+mn-lt"/>
              </a:rPr>
              <a:t>www.ring-team.org</a:t>
            </a:r>
          </a:p>
        </p:txBody>
      </p:sp>
      <p:pic>
        <p:nvPicPr>
          <p:cNvPr id="27" name="Image 26" descr="logo_georessource_couleur.jpg"/>
          <p:cNvPicPr>
            <a:picLocks noChangeAspect="1"/>
          </p:cNvPicPr>
          <p:nvPr userDrawn="1"/>
        </p:nvPicPr>
        <p:blipFill>
          <a:blip r:embed="rId2"/>
          <a:stretch>
            <a:fillRect/>
          </a:stretch>
        </p:blipFill>
        <p:spPr>
          <a:xfrm>
            <a:off x="5786478" y="2714626"/>
            <a:ext cx="1311688" cy="857256"/>
          </a:xfrm>
          <a:prstGeom prst="rect">
            <a:avLst/>
          </a:prstGeom>
        </p:spPr>
      </p:pic>
      <p:pic>
        <p:nvPicPr>
          <p:cNvPr id="28" name="Image 27" descr="logo_ring_demo.png"/>
          <p:cNvPicPr>
            <a:picLocks noChangeAspect="1"/>
          </p:cNvPicPr>
          <p:nvPr userDrawn="1"/>
        </p:nvPicPr>
        <p:blipFill>
          <a:blip r:embed="rId3"/>
          <a:stretch>
            <a:fillRect/>
          </a:stretch>
        </p:blipFill>
        <p:spPr>
          <a:xfrm>
            <a:off x="5914568" y="3643320"/>
            <a:ext cx="1638699" cy="593438"/>
          </a:xfrm>
          <a:prstGeom prst="rect">
            <a:avLst/>
          </a:prstGeom>
        </p:spPr>
      </p:pic>
      <p:pic>
        <p:nvPicPr>
          <p:cNvPr id="29" name="Image 28" descr="RING_QRCode.jpg"/>
          <p:cNvPicPr>
            <a:picLocks noChangeAspect="1"/>
          </p:cNvPicPr>
          <p:nvPr userDrawn="1"/>
        </p:nvPicPr>
        <p:blipFill>
          <a:blip r:embed="rId4"/>
          <a:stretch>
            <a:fillRect/>
          </a:stretch>
        </p:blipFill>
        <p:spPr>
          <a:xfrm>
            <a:off x="7643866" y="3643328"/>
            <a:ext cx="1071538" cy="1071538"/>
          </a:xfrm>
          <a:prstGeom prst="rect">
            <a:avLst/>
          </a:prstGeom>
        </p:spPr>
      </p:pic>
      <p:pic>
        <p:nvPicPr>
          <p:cNvPr id="30" name="Image 29" descr="universite-de-lorraine.jpg"/>
          <p:cNvPicPr>
            <a:picLocks noChangeAspect="1"/>
          </p:cNvPicPr>
          <p:nvPr userDrawn="1"/>
        </p:nvPicPr>
        <p:blipFill>
          <a:blip r:embed="rId5" cstate="print"/>
          <a:stretch>
            <a:fillRect/>
          </a:stretch>
        </p:blipFill>
        <p:spPr>
          <a:xfrm>
            <a:off x="7143800" y="2794994"/>
            <a:ext cx="1574059" cy="696521"/>
          </a:xfrm>
          <a:prstGeom prst="rect">
            <a:avLst/>
          </a:prstGeom>
        </p:spPr>
      </p:pic>
      <p:pic>
        <p:nvPicPr>
          <p:cNvPr id="2" name="Imag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4854756"/>
            <a:ext cx="827584" cy="289552"/>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3" name="Titre 1"/>
          <p:cNvSpPr>
            <a:spLocks noGrp="1"/>
          </p:cNvSpPr>
          <p:nvPr>
            <p:ph type="title"/>
          </p:nvPr>
        </p:nvSpPr>
        <p:spPr>
          <a:xfrm>
            <a:off x="0" y="0"/>
            <a:ext cx="9143968" cy="785794"/>
          </a:xfrm>
          <a:prstGeom prst="rect">
            <a:avLst/>
          </a:prstGeom>
        </p:spPr>
        <p:txBody>
          <a:bodyPr/>
          <a:lstStyle>
            <a:lvl1pPr>
              <a:defRPr sz="4400">
                <a:solidFill>
                  <a:schemeClr val="tx1"/>
                </a:solidFill>
                <a:latin typeface="+mn-lt"/>
                <a:cs typeface="Arial" pitchFamily="34" charset="0"/>
              </a:defRPr>
            </a:lvl1pPr>
          </a:lstStyle>
          <a:p>
            <a:r>
              <a:rPr lang="fr-FR" dirty="0" smtClean="0"/>
              <a:t>Cliquez pour modifier le style du titre</a:t>
            </a:r>
            <a:endParaRPr lang="fr-FR" dirty="0"/>
          </a:p>
        </p:txBody>
      </p:sp>
      <p:sp>
        <p:nvSpPr>
          <p:cNvPr id="4" name="Espace réservé du texte 3"/>
          <p:cNvSpPr>
            <a:spLocks noGrp="1"/>
          </p:cNvSpPr>
          <p:nvPr>
            <p:ph type="body" sz="quarter" idx="10"/>
          </p:nvPr>
        </p:nvSpPr>
        <p:spPr>
          <a:xfrm>
            <a:off x="357188" y="928676"/>
            <a:ext cx="8429624" cy="3714776"/>
          </a:xfrm>
          <a:prstGeom prst="rect">
            <a:avLst/>
          </a:prstGeom>
        </p:spPr>
        <p:txBody>
          <a:bodyPr/>
          <a:lstStyle>
            <a:lvl1pPr>
              <a:buClr>
                <a:srgbClr val="3D6C83"/>
              </a:buClr>
              <a:defRPr sz="2800">
                <a:latin typeface="Arial" pitchFamily="34" charset="0"/>
                <a:cs typeface="Arial" pitchFamily="34" charset="0"/>
              </a:defRPr>
            </a:lvl1pPr>
            <a:lvl2pPr>
              <a:defRPr sz="2400">
                <a:solidFill>
                  <a:srgbClr val="3D6C83"/>
                </a:solidFill>
                <a:latin typeface="Arial" pitchFamily="34" charset="0"/>
                <a:cs typeface="Arial" pitchFamily="34" charset="0"/>
              </a:defRPr>
            </a:lvl2pPr>
            <a:lvl3pPr>
              <a:defRPr sz="2000">
                <a:latin typeface="Arial" pitchFamily="34" charset="0"/>
                <a:cs typeface="Arial" pitchFamily="34" charset="0"/>
              </a:defRPr>
            </a:lvl3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5" name="ZoneTexte 4"/>
          <p:cNvSpPr txBox="1"/>
          <p:nvPr userDrawn="1"/>
        </p:nvSpPr>
        <p:spPr>
          <a:xfrm>
            <a:off x="827585" y="4820334"/>
            <a:ext cx="1695913" cy="323165"/>
          </a:xfrm>
          <a:prstGeom prst="rect">
            <a:avLst/>
          </a:prstGeom>
          <a:noFill/>
        </p:spPr>
        <p:txBody>
          <a:bodyPr wrap="none" rtlCol="0">
            <a:spAutoFit/>
          </a:bodyPr>
          <a:lstStyle/>
          <a:p>
            <a:r>
              <a:rPr lang="fr-FR" sz="1500" baseline="0" noProof="0" dirty="0" smtClean="0">
                <a:solidFill>
                  <a:schemeClr val="accent5">
                    <a:lumMod val="75000"/>
                  </a:schemeClr>
                </a:solidFill>
              </a:rPr>
              <a:t>Corentin GOUACHE</a:t>
            </a:r>
            <a:endParaRPr lang="fr-FR" sz="1500" dirty="0">
              <a:solidFill>
                <a:schemeClr val="accent5">
                  <a:lumMod val="75000"/>
                </a:schemeClr>
              </a:solidFill>
            </a:endParaRPr>
          </a:p>
        </p:txBody>
      </p:sp>
      <p:sp>
        <p:nvSpPr>
          <p:cNvPr id="6" name="ZoneTexte 5"/>
          <p:cNvSpPr txBox="1"/>
          <p:nvPr userDrawn="1"/>
        </p:nvSpPr>
        <p:spPr>
          <a:xfrm>
            <a:off x="5921898" y="4820335"/>
            <a:ext cx="3278462" cy="323165"/>
          </a:xfrm>
          <a:prstGeom prst="rect">
            <a:avLst/>
          </a:prstGeom>
          <a:noFill/>
        </p:spPr>
        <p:txBody>
          <a:bodyPr wrap="none" rtlCol="0">
            <a:spAutoFit/>
          </a:bodyPr>
          <a:lstStyle/>
          <a:p>
            <a:r>
              <a:rPr lang="fr-FR" sz="1500" noProof="0" dirty="0" err="1" smtClean="0">
                <a:solidFill>
                  <a:schemeClr val="accent5">
                    <a:lumMod val="75000"/>
                  </a:schemeClr>
                </a:solidFill>
                <a:latin typeface="Arial" pitchFamily="34" charset="0"/>
                <a:cs typeface="Arial" pitchFamily="34" charset="0"/>
              </a:rPr>
              <a:t>Stochastic</a:t>
            </a:r>
            <a:r>
              <a:rPr lang="fr-FR" sz="1500" baseline="0" noProof="0" dirty="0" smtClean="0">
                <a:solidFill>
                  <a:schemeClr val="accent5">
                    <a:lumMod val="75000"/>
                  </a:schemeClr>
                </a:solidFill>
                <a:latin typeface="Arial" pitchFamily="34" charset="0"/>
                <a:cs typeface="Arial" pitchFamily="34" charset="0"/>
              </a:rPr>
              <a:t> </a:t>
            </a:r>
            <a:r>
              <a:rPr lang="fr-FR" sz="1500" baseline="0" noProof="0" dirty="0" err="1" smtClean="0">
                <a:solidFill>
                  <a:schemeClr val="accent5">
                    <a:lumMod val="75000"/>
                  </a:schemeClr>
                </a:solidFill>
                <a:latin typeface="Arial" pitchFamily="34" charset="0"/>
                <a:cs typeface="Arial" pitchFamily="34" charset="0"/>
              </a:rPr>
              <a:t>generator</a:t>
            </a:r>
            <a:r>
              <a:rPr lang="fr-FR" sz="1500" baseline="0" noProof="0" dirty="0" smtClean="0">
                <a:solidFill>
                  <a:schemeClr val="accent5">
                    <a:lumMod val="75000"/>
                  </a:schemeClr>
                </a:solidFill>
                <a:latin typeface="Arial" pitchFamily="34" charset="0"/>
                <a:cs typeface="Arial" pitchFamily="34" charset="0"/>
              </a:rPr>
              <a:t> of </a:t>
            </a:r>
            <a:r>
              <a:rPr lang="fr-FR" sz="1500" baseline="0" noProof="0" dirty="0" err="1" smtClean="0">
                <a:solidFill>
                  <a:schemeClr val="accent5">
                    <a:lumMod val="75000"/>
                  </a:schemeClr>
                </a:solidFill>
                <a:latin typeface="Arial" pitchFamily="34" charset="0"/>
                <a:cs typeface="Arial" pitchFamily="34" charset="0"/>
              </a:rPr>
              <a:t>earthquakes</a:t>
            </a:r>
            <a:endParaRPr lang="fr-FR" sz="1500" noProof="0" dirty="0">
              <a:solidFill>
                <a:schemeClr val="accent5">
                  <a:lumMod val="75000"/>
                </a:schemeClr>
              </a:solidFill>
              <a:latin typeface="Arial" pitchFamily="34" charset="0"/>
              <a:cs typeface="Arial" pitchFamily="34" charset="0"/>
            </a:endParaRPr>
          </a:p>
        </p:txBody>
      </p:sp>
      <p:sp>
        <p:nvSpPr>
          <p:cNvPr id="7" name="ZoneTexte 6"/>
          <p:cNvSpPr txBox="1"/>
          <p:nvPr userDrawn="1"/>
        </p:nvSpPr>
        <p:spPr>
          <a:xfrm>
            <a:off x="4225985" y="4820353"/>
            <a:ext cx="505267" cy="323165"/>
          </a:xfrm>
          <a:prstGeom prst="rect">
            <a:avLst/>
          </a:prstGeom>
          <a:noFill/>
        </p:spPr>
        <p:txBody>
          <a:bodyPr wrap="none" rtlCol="0">
            <a:spAutoFit/>
          </a:bodyPr>
          <a:lstStyle/>
          <a:p>
            <a:fld id="{0AB3D189-9395-4B6D-8708-C393FB99B8A7}" type="slidenum">
              <a:rPr lang="fr-FR" sz="1500" smtClean="0">
                <a:solidFill>
                  <a:schemeClr val="accent5">
                    <a:lumMod val="75000"/>
                  </a:schemeClr>
                </a:solidFill>
              </a:rPr>
              <a:pPr/>
              <a:t>‹N°›</a:t>
            </a:fld>
            <a:endParaRPr lang="fr-FR" sz="1500" dirty="0">
              <a:solidFill>
                <a:schemeClr val="accent5">
                  <a:lumMod val="75000"/>
                </a:schemeClr>
              </a:solidFill>
            </a:endParaRP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854756"/>
            <a:ext cx="827584" cy="289552"/>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descr="fond2.tif"/>
          <p:cNvPicPr>
            <a:picLocks noChangeAspect="1"/>
          </p:cNvPicPr>
          <p:nvPr userDrawn="1"/>
        </p:nvPicPr>
        <p:blipFill>
          <a:blip r:embed="rId4" cstate="print"/>
          <a:srcRect l="50781" t="85716"/>
          <a:stretch>
            <a:fillRect/>
          </a:stretch>
        </p:blipFill>
        <p:spPr>
          <a:xfrm>
            <a:off x="0" y="4786352"/>
            <a:ext cx="9144000" cy="71414"/>
          </a:xfrm>
          <a:prstGeom prst="rect">
            <a:avLst/>
          </a:prstGeom>
        </p:spPr>
      </p:pic>
      <p:pic>
        <p:nvPicPr>
          <p:cNvPr id="8" name="Image 7" descr="gocad_bandeau_blanc.png"/>
          <p:cNvPicPr>
            <a:picLocks noChangeAspect="1"/>
          </p:cNvPicPr>
          <p:nvPr userDrawn="1"/>
        </p:nvPicPr>
        <p:blipFill>
          <a:blip r:embed="rId5">
            <a:lum bright="10000"/>
          </a:blip>
          <a:srcRect l="35411" b="5047"/>
          <a:stretch>
            <a:fillRect/>
          </a:stretch>
        </p:blipFill>
        <p:spPr>
          <a:xfrm>
            <a:off x="0" y="1"/>
            <a:ext cx="9144000" cy="785793"/>
          </a:xfrm>
          <a:prstGeom prst="rect">
            <a:avLst/>
          </a:prstGeom>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3" Type="http://schemas.openxmlformats.org/officeDocument/2006/relationships/image" Target="../media/image150.png"/><Relationship Id="rId3"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11" Type="http://schemas.openxmlformats.org/officeDocument/2006/relationships/image" Target="../media/image19.png"/><Relationship Id="rId5" Type="http://schemas.openxmlformats.org/officeDocument/2006/relationships/image" Target="../media/image160.png"/><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6.gif"/><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0.png"/><Relationship Id="rId10" Type="http://schemas.openxmlformats.org/officeDocument/2006/relationships/image" Target="../media/image10.png"/><Relationship Id="rId4" Type="http://schemas.openxmlformats.org/officeDocument/2006/relationships/image" Target="../media/image260.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79512" y="771550"/>
            <a:ext cx="8784976" cy="1914587"/>
          </a:xfrm>
        </p:spPr>
        <p:txBody>
          <a:bodyPr/>
          <a:lstStyle/>
          <a:p>
            <a:r>
              <a:rPr lang="en-US" dirty="0"/>
              <a:t>Stochastic generator of earthquakes in French </a:t>
            </a:r>
            <a:r>
              <a:rPr lang="en-US" dirty="0" smtClean="0"/>
              <a:t>mainland</a:t>
            </a:r>
            <a:br>
              <a:rPr lang="en-US" dirty="0" smtClean="0"/>
            </a:br>
            <a:r>
              <a:rPr lang="en-US" sz="1800" u="sng" dirty="0" smtClean="0">
                <a:solidFill>
                  <a:schemeClr val="tx2"/>
                </a:solidFill>
                <a:ea typeface="+mn-ea"/>
              </a:rPr>
              <a:t>Corentin Gouache</a:t>
            </a:r>
            <a:r>
              <a:rPr lang="en-US" sz="1800" baseline="30000" dirty="0" smtClean="0">
                <a:solidFill>
                  <a:schemeClr val="tx2"/>
                </a:solidFill>
                <a:ea typeface="+mn-ea"/>
              </a:rPr>
              <a:t>1*</a:t>
            </a:r>
            <a:r>
              <a:rPr lang="en-US" sz="1800" dirty="0" smtClean="0">
                <a:solidFill>
                  <a:schemeClr val="tx2"/>
                </a:solidFill>
                <a:ea typeface="+mn-ea"/>
              </a:rPr>
              <a:t>, Pierre Tinard</a:t>
            </a:r>
            <a:r>
              <a:rPr lang="en-US" sz="1800" baseline="30000" dirty="0" smtClean="0">
                <a:solidFill>
                  <a:schemeClr val="tx2"/>
                </a:solidFill>
                <a:ea typeface="+mn-ea"/>
              </a:rPr>
              <a:t>2</a:t>
            </a:r>
            <a:r>
              <a:rPr lang="en-US" sz="1800" dirty="0" smtClean="0">
                <a:solidFill>
                  <a:schemeClr val="tx2"/>
                </a:solidFill>
                <a:ea typeface="+mn-ea"/>
              </a:rPr>
              <a:t>, François Bonneau</a:t>
            </a:r>
            <a:r>
              <a:rPr lang="en-US" sz="1800" baseline="30000" dirty="0" smtClean="0">
                <a:solidFill>
                  <a:schemeClr val="tx2"/>
                </a:solidFill>
                <a:ea typeface="+mn-ea"/>
              </a:rPr>
              <a:t>1</a:t>
            </a:r>
            <a:r>
              <a:rPr lang="en-US" sz="1800" dirty="0" smtClean="0">
                <a:solidFill>
                  <a:schemeClr val="tx2"/>
                </a:solidFill>
                <a:ea typeface="+mn-ea"/>
              </a:rPr>
              <a:t>, Jean-Marc Montel</a:t>
            </a:r>
            <a:r>
              <a:rPr lang="en-US" sz="1800" baseline="30000" dirty="0" smtClean="0">
                <a:solidFill>
                  <a:schemeClr val="tx2"/>
                </a:solidFill>
                <a:ea typeface="+mn-ea"/>
              </a:rPr>
              <a:t>3</a:t>
            </a:r>
            <a:endParaRPr lang="fr-FR" sz="1800" u="sng" baseline="30000" dirty="0">
              <a:solidFill>
                <a:schemeClr val="tx2"/>
              </a:solidFill>
              <a:ea typeface="+mn-ea"/>
            </a:endParaRPr>
          </a:p>
        </p:txBody>
      </p:sp>
      <p:sp>
        <p:nvSpPr>
          <p:cNvPr id="5" name="Sous-titre 4"/>
          <p:cNvSpPr>
            <a:spLocks noGrp="1"/>
          </p:cNvSpPr>
          <p:nvPr>
            <p:ph type="subTitle" idx="1"/>
          </p:nvPr>
        </p:nvSpPr>
        <p:spPr>
          <a:xfrm>
            <a:off x="179512" y="2859782"/>
            <a:ext cx="5472608" cy="1944216"/>
          </a:xfrm>
        </p:spPr>
        <p:txBody>
          <a:bodyPr/>
          <a:lstStyle/>
          <a:p>
            <a:r>
              <a:rPr lang="en-US" sz="1100" baseline="30000" dirty="0" smtClean="0"/>
              <a:t>1</a:t>
            </a:r>
            <a:r>
              <a:rPr lang="en-US" sz="1100" dirty="0" smtClean="0"/>
              <a:t> </a:t>
            </a:r>
            <a:r>
              <a:rPr lang="en-US" sz="1100" dirty="0" err="1" smtClean="0"/>
              <a:t>Université</a:t>
            </a:r>
            <a:r>
              <a:rPr lang="en-US" sz="1100" dirty="0" smtClean="0"/>
              <a:t> de Lorraine, CNRS, ASGA, </a:t>
            </a:r>
            <a:r>
              <a:rPr lang="en-US" sz="1100" dirty="0" err="1" smtClean="0"/>
              <a:t>GeoRessources</a:t>
            </a:r>
            <a:r>
              <a:rPr lang="en-US" sz="1100" dirty="0" smtClean="0"/>
              <a:t>, Nancy, 54000, France</a:t>
            </a:r>
          </a:p>
          <a:p>
            <a:r>
              <a:rPr lang="en-US" sz="1100" baseline="30000" dirty="0" smtClean="0"/>
              <a:t>2</a:t>
            </a:r>
            <a:r>
              <a:rPr lang="en-US" sz="1100" dirty="0" smtClean="0"/>
              <a:t> </a:t>
            </a:r>
            <a:r>
              <a:rPr lang="en-US" sz="1100" dirty="0" err="1" smtClean="0"/>
              <a:t>Caisse</a:t>
            </a:r>
            <a:r>
              <a:rPr lang="en-US" sz="1100" dirty="0" smtClean="0"/>
              <a:t> </a:t>
            </a:r>
            <a:r>
              <a:rPr lang="en-US" sz="1100" dirty="0" err="1" smtClean="0"/>
              <a:t>Centrale</a:t>
            </a:r>
            <a:r>
              <a:rPr lang="en-US" sz="1100" dirty="0" smtClean="0"/>
              <a:t> de </a:t>
            </a:r>
            <a:r>
              <a:rPr lang="en-US" sz="1100" dirty="0" err="1" smtClean="0"/>
              <a:t>Réassurance</a:t>
            </a:r>
            <a:r>
              <a:rPr lang="en-US" sz="1100" dirty="0" smtClean="0"/>
              <a:t>, R&amp;D </a:t>
            </a:r>
            <a:r>
              <a:rPr lang="en-US" sz="1100" dirty="0" err="1" smtClean="0"/>
              <a:t>Modélisation</a:t>
            </a:r>
            <a:r>
              <a:rPr lang="en-US" sz="1100" dirty="0" smtClean="0"/>
              <a:t>, Paris, 75008, France</a:t>
            </a:r>
          </a:p>
          <a:p>
            <a:r>
              <a:rPr lang="en-US" sz="1100" baseline="30000" dirty="0" smtClean="0"/>
              <a:t>3</a:t>
            </a:r>
            <a:r>
              <a:rPr lang="en-US" sz="1100" dirty="0" smtClean="0"/>
              <a:t> </a:t>
            </a:r>
            <a:r>
              <a:rPr lang="en-US" sz="1100" dirty="0" err="1" smtClean="0"/>
              <a:t>Université</a:t>
            </a:r>
            <a:r>
              <a:rPr lang="en-US" sz="1100" dirty="0" smtClean="0"/>
              <a:t> de Lorraine, CRPG/CRNS, </a:t>
            </a:r>
            <a:r>
              <a:rPr lang="en-US" sz="1100" dirty="0" err="1" smtClean="0"/>
              <a:t>Vandoeuvre</a:t>
            </a:r>
            <a:r>
              <a:rPr lang="en-US" sz="1100" dirty="0" smtClean="0"/>
              <a:t>-</a:t>
            </a:r>
            <a:r>
              <a:rPr lang="en-US" sz="1100" dirty="0" err="1" smtClean="0"/>
              <a:t>lès</a:t>
            </a:r>
            <a:r>
              <a:rPr lang="en-US" sz="1100" dirty="0" smtClean="0"/>
              <a:t>-Nancy, 54500, France</a:t>
            </a:r>
          </a:p>
          <a:p>
            <a:r>
              <a:rPr lang="en-US" sz="1100" dirty="0" smtClean="0"/>
              <a:t>* corentin.gouache@univ-lorraine.fr</a:t>
            </a:r>
          </a:p>
          <a:p>
            <a:endParaRPr lang="en-US" sz="1100" dirty="0" smtClean="0"/>
          </a:p>
          <a:p>
            <a:r>
              <a:rPr lang="en-US" sz="1100" b="1" dirty="0" smtClean="0"/>
              <a:t>#</a:t>
            </a:r>
            <a:r>
              <a:rPr lang="en-US" sz="1100" b="1" dirty="0" smtClean="0"/>
              <a:t>shareEGU20 </a:t>
            </a:r>
            <a:r>
              <a:rPr lang="en-US" sz="1100" b="1" dirty="0" smtClean="0"/>
              <a:t>online meeting</a:t>
            </a:r>
          </a:p>
          <a:p>
            <a:r>
              <a:rPr lang="en-US" sz="1100" dirty="0" smtClean="0"/>
              <a:t>Session SM3.2 – </a:t>
            </a:r>
            <a:r>
              <a:rPr lang="en-US" sz="1100" i="1" dirty="0" smtClean="0"/>
              <a:t>Analysis and modeling of spatiotemporal earthquake occurrence: challenges and </a:t>
            </a:r>
            <a:r>
              <a:rPr lang="en-US" sz="1100" i="1" dirty="0" smtClean="0"/>
              <a:t>perspectives</a:t>
            </a:r>
          </a:p>
          <a:p>
            <a:r>
              <a:rPr lang="en-GB" sz="1100" b="1" dirty="0"/>
              <a:t>EGU2020-5150</a:t>
            </a:r>
            <a:endParaRPr lang="en-US" sz="1100" b="1" i="1" dirty="0" smtClean="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8283" y="3579862"/>
            <a:ext cx="1128386" cy="876300"/>
          </a:xfrm>
          <a:prstGeom prst="rect">
            <a:avLst/>
          </a:prstGeom>
        </p:spPr>
      </p:pic>
      <p:sp>
        <p:nvSpPr>
          <p:cNvPr id="3" name="Rectangle 2"/>
          <p:cNvSpPr/>
          <p:nvPr/>
        </p:nvSpPr>
        <p:spPr>
          <a:xfrm>
            <a:off x="7668344" y="4456162"/>
            <a:ext cx="1008112" cy="275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4629807"/>
            <a:ext cx="1263972" cy="370666"/>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184"/>
            <a:ext cx="1403648" cy="62954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Low seismicity context</a:t>
            </a:r>
            <a:endParaRPr lang="en-GB"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85794"/>
            <a:ext cx="5685374" cy="4076596"/>
          </a:xfrm>
          <a:prstGeom prst="rect">
            <a:avLst/>
          </a:prstGeom>
        </p:spPr>
      </p:pic>
      <p:sp>
        <p:nvSpPr>
          <p:cNvPr id="5" name="ZoneTexte 4"/>
          <p:cNvSpPr txBox="1"/>
          <p:nvPr/>
        </p:nvSpPr>
        <p:spPr>
          <a:xfrm>
            <a:off x="5685375" y="1059582"/>
            <a:ext cx="3458625" cy="3477875"/>
          </a:xfrm>
          <a:prstGeom prst="rect">
            <a:avLst/>
          </a:prstGeom>
          <a:noFill/>
        </p:spPr>
        <p:txBody>
          <a:bodyPr wrap="square" rtlCol="0">
            <a:spAutoFit/>
          </a:bodyPr>
          <a:lstStyle/>
          <a:p>
            <a:pPr algn="ctr"/>
            <a:r>
              <a:rPr lang="en-GB" sz="2000" dirty="0" smtClean="0"/>
              <a:t>French m</a:t>
            </a:r>
            <a:r>
              <a:rPr lang="en-GB" sz="2000" dirty="0" smtClean="0"/>
              <a:t>ainland </a:t>
            </a:r>
            <a:r>
              <a:rPr lang="en-GB" sz="2000" dirty="0" smtClean="0"/>
              <a:t>=</a:t>
            </a:r>
            <a:br>
              <a:rPr lang="en-GB" sz="2000" dirty="0" smtClean="0"/>
            </a:br>
            <a:r>
              <a:rPr lang="en-GB" sz="2000" dirty="0" smtClean="0"/>
              <a:t>low seismicity area</a:t>
            </a:r>
          </a:p>
          <a:p>
            <a:pPr algn="ctr"/>
            <a:endParaRPr lang="en-GB" dirty="0"/>
          </a:p>
          <a:p>
            <a:pPr marL="285750" indent="-285750">
              <a:buFont typeface="Arial" panose="020B0604020202020204" pitchFamily="34" charset="0"/>
              <a:buChar char="•"/>
            </a:pPr>
            <a:r>
              <a:rPr lang="en-GB" dirty="0" smtClean="0"/>
              <a:t>Not adapted classical laws / methods?</a:t>
            </a:r>
          </a:p>
          <a:p>
            <a:r>
              <a:rPr lang="en-GB" b="1" dirty="0" smtClean="0">
                <a:sym typeface="Wingdings" panose="05000000000000000000" pitchFamily="2" charset="2"/>
              </a:rPr>
              <a:t> Nonparametric normalized inter event time method</a:t>
            </a:r>
            <a:endParaRPr lang="en-GB" b="1"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Lack of data</a:t>
            </a:r>
            <a:endParaRPr lang="en-GB" dirty="0"/>
          </a:p>
          <a:p>
            <a:r>
              <a:rPr lang="en-GB" b="1" dirty="0" smtClean="0">
                <a:sym typeface="Wingdings" panose="05000000000000000000" pitchFamily="2" charset="2"/>
              </a:rPr>
              <a:t> Creation of realistic data through a generator of earthquakes</a:t>
            </a:r>
            <a:endParaRPr lang="en-GB" b="1"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184"/>
            <a:ext cx="1403648" cy="629543"/>
          </a:xfrm>
          <a:prstGeom prst="rect">
            <a:avLst/>
          </a:prstGeom>
        </p:spPr>
      </p:pic>
    </p:spTree>
    <p:extLst>
      <p:ext uri="{BB962C8B-B14F-4D97-AF65-F5344CB8AC3E}">
        <p14:creationId xmlns:p14="http://schemas.microsoft.com/office/powerpoint/2010/main" val="428763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Data pre-processing</a:t>
            </a:r>
            <a:endParaRPr lang="en-GB" dirty="0"/>
          </a:p>
        </p:txBody>
      </p:sp>
      <p:grpSp>
        <p:nvGrpSpPr>
          <p:cNvPr id="67" name="Groupe 66"/>
          <p:cNvGrpSpPr/>
          <p:nvPr/>
        </p:nvGrpSpPr>
        <p:grpSpPr>
          <a:xfrm>
            <a:off x="1616718" y="777342"/>
            <a:ext cx="2451226" cy="3821995"/>
            <a:chOff x="1616718" y="777342"/>
            <a:chExt cx="2451226" cy="3821995"/>
          </a:xfrm>
        </p:grpSpPr>
        <p:grpSp>
          <p:nvGrpSpPr>
            <p:cNvPr id="60" name="Groupe 59"/>
            <p:cNvGrpSpPr/>
            <p:nvPr/>
          </p:nvGrpSpPr>
          <p:grpSpPr>
            <a:xfrm>
              <a:off x="1616718" y="777342"/>
              <a:ext cx="2451226" cy="3821995"/>
              <a:chOff x="1616718" y="777342"/>
              <a:chExt cx="2451226" cy="3821995"/>
            </a:xfrm>
          </p:grpSpPr>
          <p:grpSp>
            <p:nvGrpSpPr>
              <p:cNvPr id="50" name="Groupe 49"/>
              <p:cNvGrpSpPr/>
              <p:nvPr/>
            </p:nvGrpSpPr>
            <p:grpSpPr>
              <a:xfrm>
                <a:off x="1616718" y="1700672"/>
                <a:ext cx="2451226" cy="2898665"/>
                <a:chOff x="1616718" y="1700672"/>
                <a:chExt cx="2451226" cy="2898665"/>
              </a:xfrm>
            </p:grpSpPr>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718" y="3977788"/>
                  <a:ext cx="2451226" cy="621549"/>
                </a:xfrm>
                <a:prstGeom prst="rect">
                  <a:avLst/>
                </a:prstGeom>
              </p:spPr>
            </p:pic>
            <p:cxnSp>
              <p:nvCxnSpPr>
                <p:cNvPr id="7" name="Connecteur droit avec flèche 6"/>
                <p:cNvCxnSpPr>
                  <a:stCxn id="25" idx="3"/>
                </p:cNvCxnSpPr>
                <p:nvPr/>
              </p:nvCxnSpPr>
              <p:spPr>
                <a:xfrm flipV="1">
                  <a:off x="1733768" y="1700672"/>
                  <a:ext cx="1794293" cy="10022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a:stCxn id="25" idx="3"/>
                </p:cNvCxnSpPr>
                <p:nvPr/>
              </p:nvCxnSpPr>
              <p:spPr>
                <a:xfrm flipV="1">
                  <a:off x="1733768" y="1934177"/>
                  <a:ext cx="1794293" cy="7687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25" idx="3"/>
                </p:cNvCxnSpPr>
                <p:nvPr/>
              </p:nvCxnSpPr>
              <p:spPr>
                <a:xfrm flipV="1">
                  <a:off x="1733768" y="2149591"/>
                  <a:ext cx="1794293" cy="5533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25" idx="3"/>
                </p:cNvCxnSpPr>
                <p:nvPr/>
              </p:nvCxnSpPr>
              <p:spPr>
                <a:xfrm>
                  <a:off x="1733768" y="2702910"/>
                  <a:ext cx="1743349" cy="973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a:stCxn id="25" idx="3"/>
                </p:cNvCxnSpPr>
                <p:nvPr/>
              </p:nvCxnSpPr>
              <p:spPr>
                <a:xfrm>
                  <a:off x="1733768" y="2702910"/>
                  <a:ext cx="1749720" cy="71948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1760377" y="2709941"/>
                  <a:ext cx="1723111" cy="5059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ZoneTexte 44"/>
                <p:cNvSpPr txBox="1"/>
                <p:nvPr/>
              </p:nvSpPr>
              <p:spPr>
                <a:xfrm>
                  <a:off x="2864852" y="2499742"/>
                  <a:ext cx="343364" cy="369332"/>
                </a:xfrm>
                <a:prstGeom prst="rect">
                  <a:avLst/>
                </a:prstGeom>
                <a:noFill/>
              </p:spPr>
              <p:txBody>
                <a:bodyPr wrap="none" rtlCol="0">
                  <a:spAutoFit/>
                </a:bodyPr>
                <a:lstStyle/>
                <a:p>
                  <a:r>
                    <a:rPr lang="en-GB" dirty="0" smtClean="0"/>
                    <a:t>…</a:t>
                  </a:r>
                  <a:endParaRPr lang="en-GB" dirty="0"/>
                </a:p>
              </p:txBody>
            </p:sp>
          </p:grpSp>
          <p:sp>
            <p:nvSpPr>
              <p:cNvPr id="51" name="ZoneTexte 50"/>
              <p:cNvSpPr txBox="1"/>
              <p:nvPr/>
            </p:nvSpPr>
            <p:spPr>
              <a:xfrm>
                <a:off x="1688691" y="777342"/>
                <a:ext cx="2016449" cy="923330"/>
              </a:xfrm>
              <a:prstGeom prst="rect">
                <a:avLst/>
              </a:prstGeom>
              <a:noFill/>
            </p:spPr>
            <p:txBody>
              <a:bodyPr wrap="none" rtlCol="0">
                <a:spAutoFit/>
              </a:bodyPr>
              <a:lstStyle/>
              <a:p>
                <a:pPr algn="ctr"/>
                <a:r>
                  <a:rPr lang="en-GB" sz="1500" b="1" dirty="0" smtClean="0"/>
                  <a:t>Magnitude uncertainty</a:t>
                </a:r>
              </a:p>
              <a:p>
                <a:pPr algn="ctr"/>
                <a:r>
                  <a:rPr lang="en-GB" sz="1500" b="1" dirty="0" smtClean="0"/>
                  <a:t>propagation</a:t>
                </a:r>
              </a:p>
              <a:p>
                <a:pPr algn="ctr"/>
                <a:r>
                  <a:rPr lang="en-GB" sz="1200" dirty="0" smtClean="0"/>
                  <a:t>Monte Carlo Markov Chain</a:t>
                </a:r>
                <a:endParaRPr lang="en-GB" sz="1200" dirty="0"/>
              </a:p>
              <a:p>
                <a:pPr algn="ctr"/>
                <a:r>
                  <a:rPr lang="en-GB" sz="1200" i="1" dirty="0" smtClean="0"/>
                  <a:t>N</a:t>
                </a:r>
                <a:r>
                  <a:rPr lang="en-GB" sz="1200" i="1" baseline="-25000" dirty="0" smtClean="0"/>
                  <a:t>MCMC</a:t>
                </a:r>
                <a:r>
                  <a:rPr lang="en-GB" sz="1200" i="1" dirty="0" smtClean="0"/>
                  <a:t> = 1,000</a:t>
                </a:r>
                <a:endParaRPr lang="en-GB" sz="1200" i="1" dirty="0"/>
              </a:p>
            </p:txBody>
          </p:sp>
        </p:grpSp>
        <p:sp>
          <p:nvSpPr>
            <p:cNvPr id="52" name="ZoneTexte 51"/>
            <p:cNvSpPr txBox="1"/>
            <p:nvPr/>
          </p:nvSpPr>
          <p:spPr>
            <a:xfrm>
              <a:off x="3121537" y="1667517"/>
              <a:ext cx="235962" cy="215444"/>
            </a:xfrm>
            <a:prstGeom prst="rect">
              <a:avLst/>
            </a:prstGeom>
            <a:noFill/>
          </p:spPr>
          <p:txBody>
            <a:bodyPr wrap="none" rtlCol="0">
              <a:spAutoFit/>
            </a:bodyPr>
            <a:lstStyle/>
            <a:p>
              <a:r>
                <a:rPr lang="en-GB" sz="800" dirty="0" smtClean="0"/>
                <a:t>1</a:t>
              </a:r>
              <a:endParaRPr lang="en-GB" sz="800" dirty="0"/>
            </a:p>
          </p:txBody>
        </p:sp>
        <p:sp>
          <p:nvSpPr>
            <p:cNvPr id="53" name="ZoneTexte 52"/>
            <p:cNvSpPr txBox="1"/>
            <p:nvPr/>
          </p:nvSpPr>
          <p:spPr>
            <a:xfrm>
              <a:off x="3125751" y="1865911"/>
              <a:ext cx="235962" cy="215444"/>
            </a:xfrm>
            <a:prstGeom prst="rect">
              <a:avLst/>
            </a:prstGeom>
            <a:noFill/>
          </p:spPr>
          <p:txBody>
            <a:bodyPr wrap="none" rtlCol="0">
              <a:spAutoFit/>
            </a:bodyPr>
            <a:lstStyle/>
            <a:p>
              <a:r>
                <a:rPr lang="en-GB" sz="800" dirty="0" smtClean="0"/>
                <a:t>2</a:t>
              </a:r>
              <a:endParaRPr lang="en-GB" sz="800" dirty="0"/>
            </a:p>
          </p:txBody>
        </p:sp>
        <p:sp>
          <p:nvSpPr>
            <p:cNvPr id="54" name="ZoneTexte 53"/>
            <p:cNvSpPr txBox="1"/>
            <p:nvPr/>
          </p:nvSpPr>
          <p:spPr>
            <a:xfrm>
              <a:off x="3134013" y="2048200"/>
              <a:ext cx="235962" cy="215444"/>
            </a:xfrm>
            <a:prstGeom prst="rect">
              <a:avLst/>
            </a:prstGeom>
            <a:noFill/>
          </p:spPr>
          <p:txBody>
            <a:bodyPr wrap="none" rtlCol="0">
              <a:spAutoFit/>
            </a:bodyPr>
            <a:lstStyle/>
            <a:p>
              <a:r>
                <a:rPr lang="en-GB" sz="800" dirty="0"/>
                <a:t>3</a:t>
              </a:r>
            </a:p>
          </p:txBody>
        </p:sp>
        <p:sp>
          <p:nvSpPr>
            <p:cNvPr id="55" name="ZoneTexte 54"/>
            <p:cNvSpPr txBox="1"/>
            <p:nvPr/>
          </p:nvSpPr>
          <p:spPr>
            <a:xfrm>
              <a:off x="3130096" y="2979675"/>
              <a:ext cx="522900" cy="215444"/>
            </a:xfrm>
            <a:prstGeom prst="rect">
              <a:avLst/>
            </a:prstGeom>
            <a:noFill/>
          </p:spPr>
          <p:txBody>
            <a:bodyPr wrap="none" rtlCol="0">
              <a:spAutoFit/>
            </a:bodyPr>
            <a:lstStyle/>
            <a:p>
              <a:r>
                <a:rPr lang="en-GB" sz="800" dirty="0" smtClean="0"/>
                <a:t>N</a:t>
              </a:r>
              <a:r>
                <a:rPr lang="en-GB" sz="800" baseline="-25000" dirty="0" smtClean="0"/>
                <a:t>MCMC</a:t>
              </a:r>
              <a:r>
                <a:rPr lang="en-GB" sz="800" dirty="0" smtClean="0"/>
                <a:t>-2</a:t>
              </a:r>
              <a:endParaRPr lang="en-GB" sz="800" dirty="0"/>
            </a:p>
          </p:txBody>
        </p:sp>
        <p:sp>
          <p:nvSpPr>
            <p:cNvPr id="56" name="ZoneTexte 55"/>
            <p:cNvSpPr txBox="1"/>
            <p:nvPr/>
          </p:nvSpPr>
          <p:spPr>
            <a:xfrm>
              <a:off x="3133211" y="3159427"/>
              <a:ext cx="522900" cy="215444"/>
            </a:xfrm>
            <a:prstGeom prst="rect">
              <a:avLst/>
            </a:prstGeom>
            <a:noFill/>
          </p:spPr>
          <p:txBody>
            <a:bodyPr wrap="none" rtlCol="0">
              <a:spAutoFit/>
            </a:bodyPr>
            <a:lstStyle/>
            <a:p>
              <a:r>
                <a:rPr lang="en-GB" sz="800" dirty="0" smtClean="0"/>
                <a:t>N</a:t>
              </a:r>
              <a:r>
                <a:rPr lang="en-GB" sz="800" baseline="-25000" dirty="0" smtClean="0"/>
                <a:t>MCMC</a:t>
              </a:r>
              <a:r>
                <a:rPr lang="en-GB" sz="800" dirty="0" smtClean="0"/>
                <a:t>-1</a:t>
              </a:r>
              <a:endParaRPr lang="en-GB" sz="800" dirty="0"/>
            </a:p>
          </p:txBody>
        </p:sp>
        <p:sp>
          <p:nvSpPr>
            <p:cNvPr id="57" name="ZoneTexte 56"/>
            <p:cNvSpPr txBox="1"/>
            <p:nvPr/>
          </p:nvSpPr>
          <p:spPr>
            <a:xfrm>
              <a:off x="3125677" y="3374871"/>
              <a:ext cx="439544" cy="215444"/>
            </a:xfrm>
            <a:prstGeom prst="rect">
              <a:avLst/>
            </a:prstGeom>
            <a:noFill/>
          </p:spPr>
          <p:txBody>
            <a:bodyPr wrap="none" rtlCol="0">
              <a:spAutoFit/>
            </a:bodyPr>
            <a:lstStyle/>
            <a:p>
              <a:r>
                <a:rPr lang="en-GB" sz="800" dirty="0" smtClean="0"/>
                <a:t>N</a:t>
              </a:r>
              <a:r>
                <a:rPr lang="en-GB" sz="800" baseline="-25000" dirty="0" smtClean="0"/>
                <a:t>MCMC</a:t>
              </a:r>
              <a:endParaRPr lang="en-GB" sz="800" baseline="-25000" dirty="0"/>
            </a:p>
          </p:txBody>
        </p:sp>
      </p:grpSp>
      <p:grpSp>
        <p:nvGrpSpPr>
          <p:cNvPr id="59" name="Groupe 58"/>
          <p:cNvGrpSpPr/>
          <p:nvPr/>
        </p:nvGrpSpPr>
        <p:grpSpPr>
          <a:xfrm>
            <a:off x="35496" y="781873"/>
            <a:ext cx="1698272" cy="3734093"/>
            <a:chOff x="35496" y="781873"/>
            <a:chExt cx="1698272" cy="3734093"/>
          </a:xfrm>
        </p:grpSpPr>
        <p:grpSp>
          <p:nvGrpSpPr>
            <p:cNvPr id="49" name="Groupe 48"/>
            <p:cNvGrpSpPr/>
            <p:nvPr/>
          </p:nvGrpSpPr>
          <p:grpSpPr>
            <a:xfrm>
              <a:off x="35496" y="781873"/>
              <a:ext cx="1698272" cy="2942005"/>
              <a:chOff x="35496" y="781873"/>
              <a:chExt cx="1698272" cy="2942005"/>
            </a:xfrm>
          </p:grpSpPr>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1681941"/>
                <a:ext cx="1698272" cy="2041937"/>
              </a:xfrm>
              <a:prstGeom prst="rect">
                <a:avLst/>
              </a:prstGeom>
            </p:spPr>
          </p:pic>
          <p:grpSp>
            <p:nvGrpSpPr>
              <p:cNvPr id="48" name="Groupe 47"/>
              <p:cNvGrpSpPr/>
              <p:nvPr/>
            </p:nvGrpSpPr>
            <p:grpSpPr>
              <a:xfrm>
                <a:off x="156028" y="781873"/>
                <a:ext cx="1446991" cy="957201"/>
                <a:chOff x="156028" y="781873"/>
                <a:chExt cx="1446991" cy="957201"/>
              </a:xfrm>
            </p:grpSpPr>
            <p:sp>
              <p:nvSpPr>
                <p:cNvPr id="46" name="ZoneTexte 45"/>
                <p:cNvSpPr txBox="1"/>
                <p:nvPr/>
              </p:nvSpPr>
              <p:spPr>
                <a:xfrm>
                  <a:off x="393680" y="781873"/>
                  <a:ext cx="980910" cy="507831"/>
                </a:xfrm>
                <a:prstGeom prst="rect">
                  <a:avLst/>
                </a:prstGeom>
                <a:noFill/>
              </p:spPr>
              <p:txBody>
                <a:bodyPr wrap="none" rtlCol="0">
                  <a:spAutoFit/>
                </a:bodyPr>
                <a:lstStyle/>
                <a:p>
                  <a:pPr algn="ctr"/>
                  <a:r>
                    <a:rPr lang="en-GB" sz="1500" b="1" dirty="0" smtClean="0"/>
                    <a:t>Catalogue</a:t>
                  </a:r>
                </a:p>
                <a:p>
                  <a:pPr algn="ctr"/>
                  <a:r>
                    <a:rPr lang="en-GB" sz="1200" dirty="0" smtClean="0"/>
                    <a:t>FCAT-17</a:t>
                  </a:r>
                  <a:endParaRPr lang="en-GB" sz="1200" dirty="0"/>
                </a:p>
              </p:txBody>
            </p:sp>
            <p:sp>
              <p:nvSpPr>
                <p:cNvPr id="47" name="ZoneTexte 46"/>
                <p:cNvSpPr txBox="1"/>
                <p:nvPr/>
              </p:nvSpPr>
              <p:spPr>
                <a:xfrm>
                  <a:off x="156028" y="1185076"/>
                  <a:ext cx="1446991" cy="553998"/>
                </a:xfrm>
                <a:prstGeom prst="rect">
                  <a:avLst/>
                </a:prstGeom>
                <a:noFill/>
              </p:spPr>
              <p:txBody>
                <a:bodyPr wrap="square" rtlCol="0">
                  <a:spAutoFit/>
                </a:bodyPr>
                <a:lstStyle/>
                <a:p>
                  <a:pPr algn="ctr"/>
                  <a:r>
                    <a:rPr lang="en-GB" sz="1000" dirty="0" smtClean="0">
                      <a:solidFill>
                        <a:schemeClr val="tx2">
                          <a:lumMod val="60000"/>
                          <a:lumOff val="40000"/>
                        </a:schemeClr>
                      </a:solidFill>
                    </a:rPr>
                    <a:t>[</a:t>
                  </a:r>
                  <a:r>
                    <a:rPr lang="en-GB" sz="1000" dirty="0" err="1" smtClean="0">
                      <a:solidFill>
                        <a:schemeClr val="tx2">
                          <a:lumMod val="60000"/>
                          <a:lumOff val="40000"/>
                        </a:schemeClr>
                      </a:solidFill>
                    </a:rPr>
                    <a:t>Manchuel</a:t>
                  </a:r>
                  <a:r>
                    <a:rPr lang="en-GB" sz="1000" dirty="0" smtClean="0">
                      <a:solidFill>
                        <a:schemeClr val="tx2">
                          <a:lumMod val="60000"/>
                          <a:lumOff val="40000"/>
                        </a:schemeClr>
                      </a:solidFill>
                    </a:rPr>
                    <a:t> et al., 2017]</a:t>
                  </a:r>
                </a:p>
                <a:p>
                  <a:pPr algn="ctr"/>
                  <a:r>
                    <a:rPr lang="en-GB" sz="1000" dirty="0" smtClean="0">
                      <a:solidFill>
                        <a:schemeClr val="tx2">
                          <a:lumMod val="60000"/>
                          <a:lumOff val="40000"/>
                        </a:schemeClr>
                      </a:solidFill>
                    </a:rPr>
                    <a:t> [</a:t>
                  </a:r>
                  <a:r>
                    <a:rPr lang="en-GB" sz="1000" dirty="0" err="1" smtClean="0">
                      <a:solidFill>
                        <a:schemeClr val="tx2">
                          <a:lumMod val="60000"/>
                          <a:lumOff val="40000"/>
                        </a:schemeClr>
                      </a:solidFill>
                    </a:rPr>
                    <a:t>Traversa</a:t>
                  </a:r>
                  <a:r>
                    <a:rPr lang="en-GB" sz="1000" dirty="0" smtClean="0">
                      <a:solidFill>
                        <a:schemeClr val="tx2">
                          <a:lumMod val="60000"/>
                          <a:lumOff val="40000"/>
                        </a:schemeClr>
                      </a:solidFill>
                    </a:rPr>
                    <a:t> et al., 2017]</a:t>
                  </a:r>
                </a:p>
                <a:p>
                  <a:pPr algn="ctr"/>
                  <a:r>
                    <a:rPr lang="en-GB" sz="1000" dirty="0">
                      <a:solidFill>
                        <a:schemeClr val="tx2">
                          <a:lumMod val="60000"/>
                          <a:lumOff val="40000"/>
                        </a:schemeClr>
                      </a:solidFill>
                    </a:rPr>
                    <a:t>[</a:t>
                  </a:r>
                  <a:r>
                    <a:rPr lang="en-GB" sz="1000" dirty="0" err="1" smtClean="0">
                      <a:solidFill>
                        <a:schemeClr val="tx2">
                          <a:lumMod val="60000"/>
                          <a:lumOff val="40000"/>
                        </a:schemeClr>
                      </a:solidFill>
                    </a:rPr>
                    <a:t>Baumont</a:t>
                  </a:r>
                  <a:r>
                    <a:rPr lang="en-GB" sz="1000" dirty="0" smtClean="0">
                      <a:solidFill>
                        <a:schemeClr val="tx2">
                          <a:lumMod val="60000"/>
                          <a:lumOff val="40000"/>
                        </a:schemeClr>
                      </a:solidFill>
                    </a:rPr>
                    <a:t> et al., 2018]</a:t>
                  </a:r>
                  <a:endParaRPr lang="en-GB" sz="1000" dirty="0">
                    <a:solidFill>
                      <a:schemeClr val="tx2">
                        <a:lumMod val="60000"/>
                        <a:lumOff val="40000"/>
                      </a:schemeClr>
                    </a:solidFill>
                  </a:endParaRPr>
                </a:p>
              </p:txBody>
            </p:sp>
          </p:grpSp>
        </p:grpSp>
        <p:sp>
          <p:nvSpPr>
            <p:cNvPr id="58" name="ZoneTexte 57"/>
            <p:cNvSpPr txBox="1"/>
            <p:nvPr/>
          </p:nvSpPr>
          <p:spPr>
            <a:xfrm>
              <a:off x="209651" y="3869635"/>
              <a:ext cx="1345112" cy="646331"/>
            </a:xfrm>
            <a:prstGeom prst="rect">
              <a:avLst/>
            </a:prstGeom>
            <a:noFill/>
          </p:spPr>
          <p:txBody>
            <a:bodyPr wrap="none" rtlCol="0">
              <a:spAutoFit/>
            </a:bodyPr>
            <a:lstStyle/>
            <a:p>
              <a:pPr algn="ctr"/>
              <a:r>
                <a:rPr lang="en-GB" sz="1200" dirty="0" smtClean="0"/>
                <a:t>4,165 earthquakes</a:t>
              </a:r>
            </a:p>
            <a:p>
              <a:pPr algn="ctr"/>
              <a:r>
                <a:rPr lang="en-GB" sz="1200" dirty="0" smtClean="0"/>
                <a:t>1356 - 1964</a:t>
              </a:r>
            </a:p>
            <a:p>
              <a:pPr algn="ctr"/>
              <a:r>
                <a:rPr lang="en-GB" sz="1200" dirty="0" smtClean="0"/>
                <a:t>M</a:t>
              </a:r>
              <a:r>
                <a:rPr lang="en-GB" sz="1200" baseline="-25000" dirty="0" smtClean="0"/>
                <a:t>w</a:t>
              </a:r>
              <a:r>
                <a:rPr lang="en-GB" sz="1200" dirty="0" smtClean="0"/>
                <a:t> = [0,4 – 6,7]</a:t>
              </a:r>
            </a:p>
          </p:txBody>
        </p:sp>
      </p:grpSp>
      <p:grpSp>
        <p:nvGrpSpPr>
          <p:cNvPr id="105" name="Groupe 104"/>
          <p:cNvGrpSpPr/>
          <p:nvPr/>
        </p:nvGrpSpPr>
        <p:grpSpPr>
          <a:xfrm>
            <a:off x="6588667" y="785399"/>
            <a:ext cx="2519837" cy="3056677"/>
            <a:chOff x="6588667" y="785399"/>
            <a:chExt cx="2519837" cy="3056677"/>
          </a:xfrm>
        </p:grpSpPr>
        <p:sp>
          <p:nvSpPr>
            <p:cNvPr id="74" name="Rectangle 73"/>
            <p:cNvSpPr/>
            <p:nvPr/>
          </p:nvSpPr>
          <p:spPr>
            <a:xfrm>
              <a:off x="7125370" y="785399"/>
              <a:ext cx="1934376" cy="692497"/>
            </a:xfrm>
            <a:prstGeom prst="rect">
              <a:avLst/>
            </a:prstGeom>
          </p:spPr>
          <p:txBody>
            <a:bodyPr wrap="none">
              <a:spAutoFit/>
            </a:bodyPr>
            <a:lstStyle/>
            <a:p>
              <a:pPr algn="ctr"/>
              <a:r>
                <a:rPr lang="en-GB" sz="1500" b="1" dirty="0"/>
                <a:t>E</a:t>
              </a:r>
              <a:r>
                <a:rPr lang="en-GB" sz="1500" b="1" dirty="0" smtClean="0"/>
                <a:t>xhaustive catalogues</a:t>
              </a:r>
            </a:p>
            <a:p>
              <a:pPr algn="ctr"/>
              <a:endParaRPr lang="en-GB" sz="1200" dirty="0"/>
            </a:p>
            <a:p>
              <a:pPr algn="ctr"/>
              <a:r>
                <a:rPr lang="en-GB" sz="1200" i="1" dirty="0" smtClean="0"/>
                <a:t>N</a:t>
              </a:r>
              <a:r>
                <a:rPr lang="en-GB" sz="1200" i="1" baseline="-25000" dirty="0" smtClean="0"/>
                <a:t>MCMC</a:t>
              </a:r>
              <a:r>
                <a:rPr lang="en-GB" sz="1200" i="1" dirty="0" smtClean="0"/>
                <a:t> = 1,000</a:t>
              </a:r>
            </a:p>
          </p:txBody>
        </p:sp>
        <p:pic>
          <p:nvPicPr>
            <p:cNvPr id="75" name="Imag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983" y="1656366"/>
              <a:ext cx="1946521" cy="2185710"/>
            </a:xfrm>
            <a:prstGeom prst="rect">
              <a:avLst/>
            </a:prstGeom>
          </p:spPr>
        </p:pic>
        <p:cxnSp>
          <p:nvCxnSpPr>
            <p:cNvPr id="92" name="Connecteur droit avec flèche 91"/>
            <p:cNvCxnSpPr/>
            <p:nvPr/>
          </p:nvCxnSpPr>
          <p:spPr>
            <a:xfrm>
              <a:off x="6660232" y="1700672"/>
              <a:ext cx="4320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p:cNvCxnSpPr/>
            <p:nvPr/>
          </p:nvCxnSpPr>
          <p:spPr>
            <a:xfrm>
              <a:off x="6660232" y="1937184"/>
              <a:ext cx="4320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p:nvPr/>
          </p:nvCxnSpPr>
          <p:spPr>
            <a:xfrm>
              <a:off x="6660232" y="2149591"/>
              <a:ext cx="4320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p:cNvCxnSpPr/>
            <p:nvPr/>
          </p:nvCxnSpPr>
          <p:spPr>
            <a:xfrm>
              <a:off x="6624405" y="3195119"/>
              <a:ext cx="4320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p:cNvCxnSpPr/>
            <p:nvPr/>
          </p:nvCxnSpPr>
          <p:spPr>
            <a:xfrm>
              <a:off x="6636847" y="3431289"/>
              <a:ext cx="4320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p:cNvCxnSpPr/>
            <p:nvPr/>
          </p:nvCxnSpPr>
          <p:spPr>
            <a:xfrm>
              <a:off x="6636847" y="3676612"/>
              <a:ext cx="43204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ZoneTexte 97"/>
            <p:cNvSpPr txBox="1"/>
            <p:nvPr/>
          </p:nvSpPr>
          <p:spPr>
            <a:xfrm>
              <a:off x="6727319" y="1531273"/>
              <a:ext cx="221038" cy="215444"/>
            </a:xfrm>
            <a:prstGeom prst="rect">
              <a:avLst/>
            </a:prstGeom>
            <a:noFill/>
          </p:spPr>
          <p:txBody>
            <a:bodyPr wrap="square" rtlCol="0">
              <a:spAutoFit/>
            </a:bodyPr>
            <a:lstStyle/>
            <a:p>
              <a:r>
                <a:rPr lang="en-GB" sz="800" dirty="0" smtClean="0"/>
                <a:t>1</a:t>
              </a:r>
              <a:endParaRPr lang="en-GB" sz="800" dirty="0"/>
            </a:p>
          </p:txBody>
        </p:sp>
        <p:sp>
          <p:nvSpPr>
            <p:cNvPr id="99" name="ZoneTexte 98"/>
            <p:cNvSpPr txBox="1"/>
            <p:nvPr/>
          </p:nvSpPr>
          <p:spPr>
            <a:xfrm>
              <a:off x="6733464" y="1771012"/>
              <a:ext cx="235962" cy="215444"/>
            </a:xfrm>
            <a:prstGeom prst="rect">
              <a:avLst/>
            </a:prstGeom>
            <a:noFill/>
          </p:spPr>
          <p:txBody>
            <a:bodyPr wrap="none" rtlCol="0">
              <a:spAutoFit/>
            </a:bodyPr>
            <a:lstStyle/>
            <a:p>
              <a:r>
                <a:rPr lang="en-GB" sz="800" dirty="0" smtClean="0"/>
                <a:t>2</a:t>
              </a:r>
              <a:endParaRPr lang="en-GB" sz="800" dirty="0"/>
            </a:p>
          </p:txBody>
        </p:sp>
        <p:sp>
          <p:nvSpPr>
            <p:cNvPr id="100" name="ZoneTexte 99"/>
            <p:cNvSpPr txBox="1"/>
            <p:nvPr/>
          </p:nvSpPr>
          <p:spPr>
            <a:xfrm>
              <a:off x="6733464" y="1982249"/>
              <a:ext cx="235962" cy="215444"/>
            </a:xfrm>
            <a:prstGeom prst="rect">
              <a:avLst/>
            </a:prstGeom>
            <a:noFill/>
          </p:spPr>
          <p:txBody>
            <a:bodyPr wrap="none" rtlCol="0">
              <a:spAutoFit/>
            </a:bodyPr>
            <a:lstStyle/>
            <a:p>
              <a:r>
                <a:rPr lang="en-GB" sz="800" dirty="0"/>
                <a:t>3</a:t>
              </a:r>
            </a:p>
          </p:txBody>
        </p:sp>
        <p:sp>
          <p:nvSpPr>
            <p:cNvPr id="101" name="ZoneTexte 100"/>
            <p:cNvSpPr txBox="1"/>
            <p:nvPr/>
          </p:nvSpPr>
          <p:spPr>
            <a:xfrm>
              <a:off x="6588667" y="2997701"/>
              <a:ext cx="522900" cy="215444"/>
            </a:xfrm>
            <a:prstGeom prst="rect">
              <a:avLst/>
            </a:prstGeom>
            <a:noFill/>
          </p:spPr>
          <p:txBody>
            <a:bodyPr wrap="none" rtlCol="0">
              <a:spAutoFit/>
            </a:bodyPr>
            <a:lstStyle/>
            <a:p>
              <a:r>
                <a:rPr lang="en-GB" sz="800" dirty="0" smtClean="0"/>
                <a:t>N</a:t>
              </a:r>
              <a:r>
                <a:rPr lang="en-GB" sz="800" baseline="-25000" dirty="0" smtClean="0"/>
                <a:t>MCMC</a:t>
              </a:r>
              <a:r>
                <a:rPr lang="en-GB" sz="800" dirty="0" smtClean="0"/>
                <a:t>-2</a:t>
              </a:r>
              <a:endParaRPr lang="en-GB" sz="800" dirty="0"/>
            </a:p>
          </p:txBody>
        </p:sp>
        <p:sp>
          <p:nvSpPr>
            <p:cNvPr id="102" name="ZoneTexte 101"/>
            <p:cNvSpPr txBox="1"/>
            <p:nvPr/>
          </p:nvSpPr>
          <p:spPr>
            <a:xfrm>
              <a:off x="6588667" y="3243023"/>
              <a:ext cx="522900" cy="215444"/>
            </a:xfrm>
            <a:prstGeom prst="rect">
              <a:avLst/>
            </a:prstGeom>
            <a:noFill/>
          </p:spPr>
          <p:txBody>
            <a:bodyPr wrap="none" rtlCol="0">
              <a:spAutoFit/>
            </a:bodyPr>
            <a:lstStyle/>
            <a:p>
              <a:r>
                <a:rPr lang="en-GB" sz="800" dirty="0" smtClean="0"/>
                <a:t>N</a:t>
              </a:r>
              <a:r>
                <a:rPr lang="en-GB" sz="800" baseline="-25000" dirty="0" smtClean="0"/>
                <a:t>MCMC</a:t>
              </a:r>
              <a:r>
                <a:rPr lang="en-GB" sz="800" dirty="0" smtClean="0"/>
                <a:t>-1</a:t>
              </a:r>
              <a:endParaRPr lang="en-GB" sz="800" dirty="0"/>
            </a:p>
          </p:txBody>
        </p:sp>
        <p:sp>
          <p:nvSpPr>
            <p:cNvPr id="103" name="ZoneTexte 102"/>
            <p:cNvSpPr txBox="1"/>
            <p:nvPr/>
          </p:nvSpPr>
          <p:spPr>
            <a:xfrm>
              <a:off x="6616909" y="3482593"/>
              <a:ext cx="439544" cy="215444"/>
            </a:xfrm>
            <a:prstGeom prst="rect">
              <a:avLst/>
            </a:prstGeom>
            <a:noFill/>
          </p:spPr>
          <p:txBody>
            <a:bodyPr wrap="none" rtlCol="0">
              <a:spAutoFit/>
            </a:bodyPr>
            <a:lstStyle/>
            <a:p>
              <a:r>
                <a:rPr lang="en-GB" sz="800" dirty="0" smtClean="0"/>
                <a:t>N</a:t>
              </a:r>
              <a:r>
                <a:rPr lang="en-GB" sz="800" baseline="-25000" dirty="0" smtClean="0"/>
                <a:t>MCMC</a:t>
              </a:r>
              <a:endParaRPr lang="en-GB" sz="800" baseline="-25000" dirty="0"/>
            </a:p>
          </p:txBody>
        </p:sp>
        <p:sp>
          <p:nvSpPr>
            <p:cNvPr id="104" name="ZoneTexte 103"/>
            <p:cNvSpPr txBox="1"/>
            <p:nvPr/>
          </p:nvSpPr>
          <p:spPr>
            <a:xfrm>
              <a:off x="6681312" y="2499742"/>
              <a:ext cx="321371" cy="369332"/>
            </a:xfrm>
            <a:prstGeom prst="rect">
              <a:avLst/>
            </a:prstGeom>
            <a:noFill/>
          </p:spPr>
          <p:txBody>
            <a:bodyPr wrap="square" rtlCol="0">
              <a:spAutoFit/>
            </a:bodyPr>
            <a:lstStyle/>
            <a:p>
              <a:r>
                <a:rPr lang="en-GB" dirty="0" smtClean="0"/>
                <a:t>…</a:t>
              </a:r>
              <a:endParaRPr lang="en-GB" dirty="0"/>
            </a:p>
          </p:txBody>
        </p:sp>
      </p:grpSp>
      <p:grpSp>
        <p:nvGrpSpPr>
          <p:cNvPr id="6" name="Groupe 5"/>
          <p:cNvGrpSpPr/>
          <p:nvPr/>
        </p:nvGrpSpPr>
        <p:grpSpPr>
          <a:xfrm>
            <a:off x="3632747" y="785399"/>
            <a:ext cx="2955477" cy="3730567"/>
            <a:chOff x="3632747" y="785399"/>
            <a:chExt cx="2955477" cy="3730567"/>
          </a:xfrm>
        </p:grpSpPr>
        <p:grpSp>
          <p:nvGrpSpPr>
            <p:cNvPr id="4" name="Groupe 3"/>
            <p:cNvGrpSpPr/>
            <p:nvPr/>
          </p:nvGrpSpPr>
          <p:grpSpPr>
            <a:xfrm>
              <a:off x="3632747" y="785399"/>
              <a:ext cx="2955477" cy="3730567"/>
              <a:chOff x="3632747" y="785399"/>
              <a:chExt cx="2955477" cy="3730567"/>
            </a:xfrm>
          </p:grpSpPr>
          <p:grpSp>
            <p:nvGrpSpPr>
              <p:cNvPr id="66" name="Groupe 65"/>
              <p:cNvGrpSpPr/>
              <p:nvPr/>
            </p:nvGrpSpPr>
            <p:grpSpPr>
              <a:xfrm>
                <a:off x="3632747" y="785399"/>
                <a:ext cx="2955477" cy="3730567"/>
                <a:chOff x="4092754" y="785399"/>
                <a:chExt cx="2955477" cy="3730567"/>
              </a:xfrm>
            </p:grpSpPr>
            <p:grpSp>
              <p:nvGrpSpPr>
                <p:cNvPr id="64" name="Groupe 63"/>
                <p:cNvGrpSpPr/>
                <p:nvPr/>
              </p:nvGrpSpPr>
              <p:grpSpPr>
                <a:xfrm>
                  <a:off x="4092754" y="785399"/>
                  <a:ext cx="2955477" cy="3010487"/>
                  <a:chOff x="4092754" y="785399"/>
                  <a:chExt cx="2955477" cy="3010487"/>
                </a:xfrm>
              </p:grpSpPr>
              <p:grpSp>
                <p:nvGrpSpPr>
                  <p:cNvPr id="62" name="Groupe 61"/>
                  <p:cNvGrpSpPr/>
                  <p:nvPr/>
                </p:nvGrpSpPr>
                <p:grpSpPr>
                  <a:xfrm>
                    <a:off x="4092754" y="785399"/>
                    <a:ext cx="2955477" cy="3010487"/>
                    <a:chOff x="4092754" y="785399"/>
                    <a:chExt cx="2955477" cy="3010487"/>
                  </a:xfrm>
                </p:grpSpPr>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2754" y="1702556"/>
                      <a:ext cx="2955477" cy="2093330"/>
                    </a:xfrm>
                    <a:prstGeom prst="rect">
                      <a:avLst/>
                    </a:prstGeom>
                  </p:spPr>
                </p:pic>
                <p:sp>
                  <p:nvSpPr>
                    <p:cNvPr id="61" name="Rectangle 60"/>
                    <p:cNvSpPr/>
                    <p:nvPr/>
                  </p:nvSpPr>
                  <p:spPr>
                    <a:xfrm>
                      <a:off x="4509304" y="785399"/>
                      <a:ext cx="2122376" cy="507831"/>
                    </a:xfrm>
                    <a:prstGeom prst="rect">
                      <a:avLst/>
                    </a:prstGeom>
                  </p:spPr>
                  <p:txBody>
                    <a:bodyPr wrap="none">
                      <a:spAutoFit/>
                    </a:bodyPr>
                    <a:lstStyle/>
                    <a:p>
                      <a:pPr algn="ctr"/>
                      <a:r>
                        <a:rPr lang="en-GB" sz="1500" b="1" dirty="0" smtClean="0"/>
                        <a:t>Catalogue completeness</a:t>
                      </a:r>
                    </a:p>
                    <a:p>
                      <a:pPr algn="ctr"/>
                      <a:r>
                        <a:rPr lang="en-GB" sz="1200" dirty="0" smtClean="0"/>
                        <a:t>Goodness of fit method</a:t>
                      </a:r>
                    </a:p>
                  </p:txBody>
                </p:sp>
              </p:grpSp>
              <p:sp>
                <p:nvSpPr>
                  <p:cNvPr id="63" name="ZoneTexte 62"/>
                  <p:cNvSpPr txBox="1"/>
                  <p:nvPr/>
                </p:nvSpPr>
                <p:spPr>
                  <a:xfrm>
                    <a:off x="4812100" y="1242646"/>
                    <a:ext cx="1516782" cy="246221"/>
                  </a:xfrm>
                  <a:prstGeom prst="rect">
                    <a:avLst/>
                  </a:prstGeom>
                  <a:noFill/>
                </p:spPr>
                <p:txBody>
                  <a:bodyPr wrap="square" rtlCol="0">
                    <a:spAutoFit/>
                  </a:bodyPr>
                  <a:lstStyle/>
                  <a:p>
                    <a:pPr algn="ctr"/>
                    <a:r>
                      <a:rPr lang="en-GB" sz="1000" dirty="0" smtClean="0">
                        <a:solidFill>
                          <a:schemeClr val="tx2">
                            <a:lumMod val="60000"/>
                            <a:lumOff val="40000"/>
                          </a:schemeClr>
                        </a:solidFill>
                      </a:rPr>
                      <a:t>[</a:t>
                    </a:r>
                    <a:r>
                      <a:rPr lang="en-GB" sz="1000" dirty="0" err="1" smtClean="0">
                        <a:solidFill>
                          <a:schemeClr val="tx2">
                            <a:lumMod val="60000"/>
                            <a:lumOff val="40000"/>
                          </a:schemeClr>
                        </a:solidFill>
                      </a:rPr>
                      <a:t>Wiemer</a:t>
                    </a:r>
                    <a:r>
                      <a:rPr lang="en-GB" sz="1000" dirty="0" smtClean="0">
                        <a:solidFill>
                          <a:schemeClr val="tx2">
                            <a:lumMod val="60000"/>
                            <a:lumOff val="40000"/>
                          </a:schemeClr>
                        </a:solidFill>
                      </a:rPr>
                      <a:t> and Wyss, 2000]</a:t>
                    </a:r>
                    <a:endParaRPr lang="en-GB" sz="1000" dirty="0">
                      <a:solidFill>
                        <a:schemeClr val="tx2">
                          <a:lumMod val="60000"/>
                          <a:lumOff val="40000"/>
                        </a:schemeClr>
                      </a:solidFill>
                    </a:endParaRPr>
                  </a:p>
                </p:txBody>
              </p:sp>
            </p:grpSp>
            <p:sp>
              <p:nvSpPr>
                <p:cNvPr id="65" name="ZoneTexte 64"/>
                <p:cNvSpPr txBox="1"/>
                <p:nvPr/>
              </p:nvSpPr>
              <p:spPr>
                <a:xfrm>
                  <a:off x="4752735" y="3869635"/>
                  <a:ext cx="1635512" cy="646331"/>
                </a:xfrm>
                <a:prstGeom prst="rect">
                  <a:avLst/>
                </a:prstGeom>
                <a:noFill/>
              </p:spPr>
              <p:txBody>
                <a:bodyPr wrap="none" rtlCol="0">
                  <a:spAutoFit/>
                </a:bodyPr>
                <a:lstStyle/>
                <a:p>
                  <a:pPr algn="ctr"/>
                  <a:r>
                    <a:rPr lang="en-GB" sz="1200" dirty="0" smtClean="0"/>
                    <a:t>Looking for couple of</a:t>
                  </a:r>
                </a:p>
                <a:p>
                  <a:pPr algn="ctr"/>
                  <a:r>
                    <a:rPr lang="en-GB" sz="1200" dirty="0" smtClean="0"/>
                    <a:t>cut-off magnitude (</a:t>
                  </a:r>
                  <a:r>
                    <a:rPr lang="en-GB" sz="1200" dirty="0" err="1" smtClean="0"/>
                    <a:t>Mc</a:t>
                  </a:r>
                  <a:r>
                    <a:rPr lang="en-GB" sz="1200" dirty="0" smtClean="0"/>
                    <a:t>)</a:t>
                  </a:r>
                </a:p>
                <a:p>
                  <a:pPr algn="ctr"/>
                  <a:r>
                    <a:rPr lang="en-GB" sz="1200" dirty="0" smtClean="0"/>
                    <a:t>&amp; cut-off year (</a:t>
                  </a:r>
                  <a:r>
                    <a:rPr lang="en-GB" sz="1200" dirty="0" err="1" smtClean="0"/>
                    <a:t>Yc</a:t>
                  </a:r>
                  <a:r>
                    <a:rPr lang="en-GB" sz="1200" dirty="0" smtClean="0"/>
                    <a:t>)</a:t>
                  </a:r>
                </a:p>
              </p:txBody>
            </p:sp>
          </p:grpSp>
          <p:pic>
            <p:nvPicPr>
              <p:cNvPr id="3" name="Imag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5310" y="2749221"/>
                <a:ext cx="1296478" cy="392355"/>
              </a:xfrm>
              <a:prstGeom prst="rect">
                <a:avLst/>
              </a:prstGeom>
            </p:spPr>
          </p:pic>
        </p:grpSp>
        <p:sp>
          <p:nvSpPr>
            <p:cNvPr id="5" name="ZoneTexte 4"/>
            <p:cNvSpPr txBox="1"/>
            <p:nvPr/>
          </p:nvSpPr>
          <p:spPr>
            <a:xfrm>
              <a:off x="4543433" y="1672966"/>
              <a:ext cx="240772" cy="276999"/>
            </a:xfrm>
            <a:prstGeom prst="rect">
              <a:avLst/>
            </a:prstGeom>
            <a:noFill/>
          </p:spPr>
          <p:txBody>
            <a:bodyPr wrap="none" rtlCol="0">
              <a:spAutoFit/>
            </a:bodyPr>
            <a:lstStyle/>
            <a:p>
              <a:r>
                <a:rPr lang="en-GB" sz="600" b="1" i="1" dirty="0" smtClean="0"/>
                <a:t>B</a:t>
              </a:r>
              <a:r>
                <a:rPr lang="en-GB" sz="600" b="1" i="1" baseline="-25000" dirty="0" smtClean="0"/>
                <a:t>i</a:t>
              </a:r>
            </a:p>
            <a:p>
              <a:r>
                <a:rPr lang="en-GB" sz="600" b="1" i="1" dirty="0" smtClean="0"/>
                <a:t>S</a:t>
              </a:r>
              <a:r>
                <a:rPr lang="en-GB" sz="600" b="1" i="1" baseline="-25000" dirty="0" smtClean="0"/>
                <a:t>i</a:t>
              </a:r>
              <a:endParaRPr lang="en-GB" sz="600" b="1" i="1" baseline="-25000" dirty="0"/>
            </a:p>
          </p:txBody>
        </p:sp>
      </p:grpSp>
      <p:pic>
        <p:nvPicPr>
          <p:cNvPr id="68" name="Imag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5184"/>
            <a:ext cx="1403648" cy="629543"/>
          </a:xfrm>
          <a:prstGeom prst="rect">
            <a:avLst/>
          </a:prstGeom>
        </p:spPr>
      </p:pic>
    </p:spTree>
    <p:extLst>
      <p:ext uri="{BB962C8B-B14F-4D97-AF65-F5344CB8AC3E}">
        <p14:creationId xmlns:p14="http://schemas.microsoft.com/office/powerpoint/2010/main" val="113241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Frequency – magnitude distributions</a:t>
            </a:r>
            <a:endParaRPr lang="en-GB" dirty="0"/>
          </a:p>
        </p:txBody>
      </p:sp>
      <p:grpSp>
        <p:nvGrpSpPr>
          <p:cNvPr id="66" name="Groupe 65"/>
          <p:cNvGrpSpPr/>
          <p:nvPr/>
        </p:nvGrpSpPr>
        <p:grpSpPr>
          <a:xfrm>
            <a:off x="0" y="783328"/>
            <a:ext cx="1934376" cy="3006445"/>
            <a:chOff x="0" y="783328"/>
            <a:chExt cx="1934376" cy="3006445"/>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3" y="1608318"/>
              <a:ext cx="1814309" cy="2181455"/>
            </a:xfrm>
            <a:prstGeom prst="rect">
              <a:avLst/>
            </a:prstGeom>
          </p:spPr>
        </p:pic>
        <p:sp>
          <p:nvSpPr>
            <p:cNvPr id="34" name="Rectangle 33"/>
            <p:cNvSpPr/>
            <p:nvPr/>
          </p:nvSpPr>
          <p:spPr>
            <a:xfrm>
              <a:off x="0" y="783328"/>
              <a:ext cx="1934376" cy="692497"/>
            </a:xfrm>
            <a:prstGeom prst="rect">
              <a:avLst/>
            </a:prstGeom>
          </p:spPr>
          <p:txBody>
            <a:bodyPr wrap="none">
              <a:spAutoFit/>
            </a:bodyPr>
            <a:lstStyle/>
            <a:p>
              <a:pPr algn="ctr"/>
              <a:r>
                <a:rPr lang="en-GB" sz="1500" b="1" dirty="0"/>
                <a:t>E</a:t>
              </a:r>
              <a:r>
                <a:rPr lang="en-GB" sz="1500" b="1" dirty="0" smtClean="0"/>
                <a:t>xhaustive catalogues</a:t>
              </a:r>
            </a:p>
            <a:p>
              <a:pPr algn="ctr"/>
              <a:endParaRPr lang="en-GB" sz="1200" dirty="0"/>
            </a:p>
            <a:p>
              <a:pPr algn="ctr"/>
              <a:r>
                <a:rPr lang="en-GB" sz="1200" i="1" dirty="0" smtClean="0"/>
                <a:t>N</a:t>
              </a:r>
              <a:r>
                <a:rPr lang="en-GB" sz="1200" i="1" baseline="-25000" dirty="0" smtClean="0"/>
                <a:t>MCMC</a:t>
              </a:r>
              <a:r>
                <a:rPr lang="en-GB" sz="1200" i="1" dirty="0" smtClean="0"/>
                <a:t> = 1,000</a:t>
              </a:r>
            </a:p>
          </p:txBody>
        </p:sp>
      </p:grpSp>
      <p:grpSp>
        <p:nvGrpSpPr>
          <p:cNvPr id="65" name="Groupe 64"/>
          <p:cNvGrpSpPr/>
          <p:nvPr/>
        </p:nvGrpSpPr>
        <p:grpSpPr>
          <a:xfrm>
            <a:off x="4471421" y="783328"/>
            <a:ext cx="4786246" cy="2884180"/>
            <a:chOff x="4471421" y="783328"/>
            <a:chExt cx="4786246" cy="2884180"/>
          </a:xfrm>
        </p:grpSpPr>
        <p:grpSp>
          <p:nvGrpSpPr>
            <p:cNvPr id="54" name="Groupe 53"/>
            <p:cNvGrpSpPr/>
            <p:nvPr/>
          </p:nvGrpSpPr>
          <p:grpSpPr>
            <a:xfrm>
              <a:off x="6660232" y="783328"/>
              <a:ext cx="2597435" cy="2316546"/>
              <a:chOff x="6660232" y="783328"/>
              <a:chExt cx="2597435" cy="2316546"/>
            </a:xfrm>
          </p:grpSpPr>
          <p:pic>
            <p:nvPicPr>
              <p:cNvPr id="52" name="Imag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1151298"/>
                <a:ext cx="2597435" cy="1948576"/>
              </a:xfrm>
              <a:prstGeom prst="rect">
                <a:avLst/>
              </a:prstGeom>
            </p:spPr>
          </p:pic>
          <p:sp>
            <p:nvSpPr>
              <p:cNvPr id="53" name="Rectangle 52"/>
              <p:cNvSpPr/>
              <p:nvPr/>
            </p:nvSpPr>
            <p:spPr>
              <a:xfrm>
                <a:off x="6916060" y="783328"/>
                <a:ext cx="2085777" cy="553998"/>
              </a:xfrm>
              <a:prstGeom prst="rect">
                <a:avLst/>
              </a:prstGeom>
            </p:spPr>
            <p:txBody>
              <a:bodyPr wrap="square">
                <a:spAutoFit/>
              </a:bodyPr>
              <a:lstStyle/>
              <a:p>
                <a:pPr algn="ctr"/>
                <a:r>
                  <a:rPr lang="en-GB" sz="1500" b="1" dirty="0" smtClean="0"/>
                  <a:t>Main shock proportion distribution</a:t>
                </a:r>
              </a:p>
            </p:txBody>
          </p:sp>
        </p:grpSp>
        <p:cxnSp>
          <p:nvCxnSpPr>
            <p:cNvPr id="56" name="Connecteur en angle 55"/>
            <p:cNvCxnSpPr>
              <a:stCxn id="49" idx="3"/>
            </p:cNvCxnSpPr>
            <p:nvPr/>
          </p:nvCxnSpPr>
          <p:spPr>
            <a:xfrm flipV="1">
              <a:off x="4471421" y="1730585"/>
              <a:ext cx="2185037" cy="1936923"/>
            </a:xfrm>
            <a:prstGeom prst="bentConnector3">
              <a:avLst>
                <a:gd name="adj1" fmla="val 3763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e 63"/>
          <p:cNvGrpSpPr/>
          <p:nvPr/>
        </p:nvGrpSpPr>
        <p:grpSpPr>
          <a:xfrm>
            <a:off x="4494404" y="2125586"/>
            <a:ext cx="4763263" cy="3030907"/>
            <a:chOff x="4494404" y="2125586"/>
            <a:chExt cx="4763263" cy="3030907"/>
          </a:xfrm>
        </p:grpSpPr>
        <p:grpSp>
          <p:nvGrpSpPr>
            <p:cNvPr id="40" name="Groupe 39"/>
            <p:cNvGrpSpPr/>
            <p:nvPr/>
          </p:nvGrpSpPr>
          <p:grpSpPr>
            <a:xfrm>
              <a:off x="4494404" y="4246798"/>
              <a:ext cx="2170531" cy="524479"/>
              <a:chOff x="2493418" y="4160116"/>
              <a:chExt cx="2170531" cy="490498"/>
            </a:xfrm>
          </p:grpSpPr>
          <mc:AlternateContent xmlns:mc="http://schemas.openxmlformats.org/markup-compatibility/2006" xmlns:a14="http://schemas.microsoft.com/office/drawing/2010/main">
            <mc:Choice Requires="a14">
              <p:sp>
                <p:nvSpPr>
                  <p:cNvPr id="38" name="ZoneTexte 37"/>
                  <p:cNvSpPr txBox="1"/>
                  <p:nvPr/>
                </p:nvSpPr>
                <p:spPr>
                  <a:xfrm>
                    <a:off x="2493418" y="4160116"/>
                    <a:ext cx="2170531" cy="3213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i="1" smtClean="0">
                                  <a:latin typeface="Cambria Math" panose="02040503050406030204" pitchFamily="18" charset="0"/>
                                </a:rPr>
                              </m:ctrlPr>
                            </m:sSubPr>
                            <m:e>
                              <m:r>
                                <a:rPr lang="fr-FR" sz="1100" b="0" i="1" smtClean="0">
                                  <a:latin typeface="Cambria Math" panose="02040503050406030204" pitchFamily="18" charset="0"/>
                                </a:rPr>
                                <m:t>𝐹</m:t>
                              </m:r>
                            </m:e>
                            <m:sub>
                              <m:r>
                                <a:rPr lang="fr-FR" sz="1100" b="0" i="1" smtClean="0">
                                  <a:latin typeface="Cambria Math" panose="02040503050406030204" pitchFamily="18" charset="0"/>
                                </a:rPr>
                                <m:t>𝑚𝑎𝑖𝑛</m:t>
                              </m:r>
                              <m:r>
                                <a:rPr lang="fr-FR" sz="1100" b="0" i="1" smtClean="0">
                                  <a:latin typeface="Cambria Math" panose="02040503050406030204" pitchFamily="18" charset="0"/>
                                </a:rPr>
                                <m:t> </m:t>
                              </m:r>
                              <m:r>
                                <a:rPr lang="fr-FR" sz="1100" b="0" i="1" smtClean="0">
                                  <a:latin typeface="Cambria Math" panose="02040503050406030204" pitchFamily="18" charset="0"/>
                                </a:rPr>
                                <m:t>𝑠h𝑜𝑐𝑘</m:t>
                              </m:r>
                            </m:sub>
                          </m:sSub>
                          <m:d>
                            <m:dPr>
                              <m:ctrlPr>
                                <a:rPr lang="fr-FR" sz="1100" b="0" i="1" smtClean="0">
                                  <a:latin typeface="Cambria Math" panose="02040503050406030204" pitchFamily="18" charset="0"/>
                                </a:rPr>
                              </m:ctrlPr>
                            </m:dPr>
                            <m:e>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m:t>
                                  </m:r>
                                  <m:r>
                                    <a:rPr lang="fr-FR" sz="1100" b="0" i="1" smtClean="0">
                                      <a:latin typeface="Cambria Math" panose="02040503050406030204" pitchFamily="18" charset="0"/>
                                    </a:rPr>
                                    <m:t>𝑀</m:t>
                                  </m:r>
                                </m:e>
                                <m:sub>
                                  <m:r>
                                    <a:rPr lang="fr-FR" sz="1100" b="0" i="1" smtClean="0">
                                      <a:latin typeface="Cambria Math" panose="02040503050406030204" pitchFamily="18" charset="0"/>
                                    </a:rPr>
                                    <m:t>𝑤</m:t>
                                  </m:r>
                                </m:sub>
                              </m:sSub>
                            </m:e>
                          </m:d>
                          <m:r>
                            <a:rPr lang="fr-FR" sz="1100" b="0" i="1" smtClean="0">
                              <a:latin typeface="Cambria Math" panose="02040503050406030204" pitchFamily="18" charset="0"/>
                            </a:rPr>
                            <m:t>=</m:t>
                          </m:r>
                          <m:r>
                            <m:rPr>
                              <m:sty m:val="p"/>
                            </m:rPr>
                            <a:rPr lang="el-GR" sz="1100" b="0" i="1" smtClean="0">
                              <a:latin typeface="Cambria Math" panose="02040503050406030204" pitchFamily="18" charset="0"/>
                            </a:rPr>
                            <m:t>γ</m:t>
                          </m:r>
                          <m:r>
                            <a:rPr lang="fr-FR" sz="1100" b="0" i="1" smtClean="0">
                              <a:latin typeface="Cambria Math" panose="02040503050406030204" pitchFamily="18" charset="0"/>
                            </a:rPr>
                            <m:t>∗</m:t>
                          </m:r>
                          <m:f>
                            <m:fPr>
                              <m:ctrlPr>
                                <a:rPr lang="fr-FR" sz="1100" b="0" i="1" smtClean="0">
                                  <a:latin typeface="Cambria Math" panose="02040503050406030204" pitchFamily="18" charset="0"/>
                                </a:rPr>
                              </m:ctrlPr>
                            </m:fPr>
                            <m:num>
                              <m:r>
                                <a:rPr lang="fr-FR" sz="1100" b="0" i="1" smtClean="0">
                                  <a:latin typeface="Cambria Math" panose="02040503050406030204" pitchFamily="18" charset="0"/>
                                </a:rPr>
                                <m:t>𝑛𝑏</m:t>
                              </m:r>
                              <m:r>
                                <a:rPr lang="fr-FR" sz="1100" b="0" i="1" smtClean="0">
                                  <a:latin typeface="Cambria Math" panose="02040503050406030204" pitchFamily="18" charset="0"/>
                                </a:rPr>
                                <m:t>(≥</m:t>
                              </m:r>
                              <m:sSub>
                                <m:sSubPr>
                                  <m:ctrlPr>
                                    <a:rPr lang="fr-FR" sz="1100" b="0" i="1" smtClean="0">
                                      <a:latin typeface="Cambria Math" panose="02040503050406030204" pitchFamily="18" charset="0"/>
                                    </a:rPr>
                                  </m:ctrlPr>
                                </m:sSubPr>
                                <m:e>
                                  <m:r>
                                    <a:rPr lang="fr-FR" sz="1100" b="0" i="1" smtClean="0">
                                      <a:latin typeface="Cambria Math" panose="02040503050406030204" pitchFamily="18" charset="0"/>
                                    </a:rPr>
                                    <m:t>𝑀</m:t>
                                  </m:r>
                                </m:e>
                                <m:sub>
                                  <m:r>
                                    <a:rPr lang="fr-FR" sz="1100" b="0" i="1" smtClean="0">
                                      <a:latin typeface="Cambria Math" panose="02040503050406030204" pitchFamily="18" charset="0"/>
                                    </a:rPr>
                                    <m:t>𝑤</m:t>
                                  </m:r>
                                </m:sub>
                              </m:sSub>
                              <m:r>
                                <a:rPr lang="fr-FR" sz="1100" b="0" i="1" smtClean="0">
                                  <a:latin typeface="Cambria Math" panose="02040503050406030204" pitchFamily="18" charset="0"/>
                                </a:rPr>
                                <m:t>)</m:t>
                              </m:r>
                            </m:num>
                            <m:den>
                              <m:r>
                                <a:rPr lang="fr-FR" sz="1100" b="0" i="1" smtClean="0">
                                  <a:latin typeface="Cambria Math" panose="02040503050406030204" pitchFamily="18" charset="0"/>
                                </a:rPr>
                                <m:t>𝑇</m:t>
                              </m:r>
                            </m:den>
                          </m:f>
                        </m:oMath>
                      </m:oMathPara>
                    </a14:m>
                    <a:endParaRPr lang="en-GB" sz="1100" dirty="0"/>
                  </a:p>
                </p:txBody>
              </p:sp>
            </mc:Choice>
            <mc:Fallback xmlns="">
              <p:sp>
                <p:nvSpPr>
                  <p:cNvPr id="38" name="ZoneTexte 37"/>
                  <p:cNvSpPr txBox="1">
                    <a:spLocks noRot="1" noChangeAspect="1" noMove="1" noResize="1" noEditPoints="1" noAdjustHandles="1" noChangeArrowheads="1" noChangeShapeType="1" noTextEdit="1"/>
                  </p:cNvSpPr>
                  <p:nvPr/>
                </p:nvSpPr>
                <p:spPr>
                  <a:xfrm>
                    <a:off x="2493418" y="4160116"/>
                    <a:ext cx="2170531" cy="321306"/>
                  </a:xfrm>
                  <a:prstGeom prst="rect">
                    <a:avLst/>
                  </a:prstGeom>
                  <a:blipFill rotWithShape="0">
                    <a:blip r:embed="rId10"/>
                    <a:stretch>
                      <a:fillRect l="-1124" t="-3571" r="-2247" b="-7143"/>
                    </a:stretch>
                  </a:blipFill>
                </p:spPr>
                <p:txBody>
                  <a:bodyPr/>
                  <a:lstStyle/>
                  <a:p>
                    <a:r>
                      <a:rPr lang="en-GB">
                        <a:noFill/>
                      </a:rPr>
                      <a:t> </a:t>
                    </a:r>
                  </a:p>
                </p:txBody>
              </p:sp>
            </mc:Fallback>
          </mc:AlternateContent>
          <p:sp>
            <p:nvSpPr>
              <p:cNvPr id="39" name="ZoneTexte 38"/>
              <p:cNvSpPr txBox="1"/>
              <p:nvPr/>
            </p:nvSpPr>
            <p:spPr>
              <a:xfrm>
                <a:off x="2887541" y="4404393"/>
                <a:ext cx="1382283" cy="246221"/>
              </a:xfrm>
              <a:prstGeom prst="rect">
                <a:avLst/>
              </a:prstGeom>
              <a:noFill/>
            </p:spPr>
            <p:txBody>
              <a:bodyPr wrap="square" rtlCol="0">
                <a:spAutoFit/>
              </a:bodyPr>
              <a:lstStyle/>
              <a:p>
                <a:pPr algn="ctr"/>
                <a:r>
                  <a:rPr lang="en-GB" sz="1000" dirty="0" smtClean="0">
                    <a:solidFill>
                      <a:schemeClr val="tx2">
                        <a:lumMod val="60000"/>
                        <a:lumOff val="40000"/>
                      </a:schemeClr>
                    </a:solidFill>
                  </a:rPr>
                  <a:t>[</a:t>
                </a:r>
                <a:r>
                  <a:rPr lang="en-GB" sz="1000" dirty="0" err="1" smtClean="0">
                    <a:solidFill>
                      <a:schemeClr val="tx2">
                        <a:lumMod val="60000"/>
                        <a:lumOff val="40000"/>
                      </a:schemeClr>
                    </a:solidFill>
                  </a:rPr>
                  <a:t>Hainzl</a:t>
                </a:r>
                <a:r>
                  <a:rPr lang="en-GB" sz="1000" dirty="0" smtClean="0">
                    <a:solidFill>
                      <a:schemeClr val="tx2">
                        <a:lumMod val="60000"/>
                        <a:lumOff val="40000"/>
                      </a:schemeClr>
                    </a:solidFill>
                  </a:rPr>
                  <a:t> et al., 2006]</a:t>
                </a:r>
                <a:endParaRPr lang="en-GB" sz="1000" dirty="0">
                  <a:solidFill>
                    <a:schemeClr val="tx2">
                      <a:lumMod val="60000"/>
                      <a:lumOff val="40000"/>
                    </a:schemeClr>
                  </a:solidFill>
                </a:endParaRPr>
              </a:p>
            </p:txBody>
          </p:sp>
        </p:grpSp>
        <p:pic>
          <p:nvPicPr>
            <p:cNvPr id="51" name="Imag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98902" y="3236927"/>
              <a:ext cx="2558765" cy="1919566"/>
            </a:xfrm>
            <a:prstGeom prst="rect">
              <a:avLst/>
            </a:prstGeom>
          </p:spPr>
        </p:pic>
        <p:sp>
          <p:nvSpPr>
            <p:cNvPr id="42" name="ZoneTexte 41"/>
            <p:cNvSpPr txBox="1"/>
            <p:nvPr/>
          </p:nvSpPr>
          <p:spPr>
            <a:xfrm>
              <a:off x="6868868" y="3090440"/>
              <a:ext cx="2176389" cy="323165"/>
            </a:xfrm>
            <a:prstGeom prst="rect">
              <a:avLst/>
            </a:prstGeom>
            <a:noFill/>
          </p:spPr>
          <p:txBody>
            <a:bodyPr wrap="square" rtlCol="0">
              <a:spAutoFit/>
            </a:bodyPr>
            <a:lstStyle/>
            <a:p>
              <a:pPr algn="ctr"/>
              <a:r>
                <a:rPr lang="en-GB" sz="1500" b="1" dirty="0" smtClean="0"/>
                <a:t>Main shocks FMD</a:t>
              </a:r>
              <a:endParaRPr lang="en-GB" sz="1500" b="1" dirty="0"/>
            </a:p>
          </p:txBody>
        </p:sp>
        <p:cxnSp>
          <p:nvCxnSpPr>
            <p:cNvPr id="59" name="Connecteur en arc 58"/>
            <p:cNvCxnSpPr>
              <a:stCxn id="52" idx="1"/>
              <a:endCxn id="51" idx="1"/>
            </p:cNvCxnSpPr>
            <p:nvPr/>
          </p:nvCxnSpPr>
          <p:spPr>
            <a:xfrm rot="10800000" flipH="1" flipV="1">
              <a:off x="6660232" y="2125586"/>
              <a:ext cx="38670" cy="2071124"/>
            </a:xfrm>
            <a:prstGeom prst="curvedConnector3">
              <a:avLst>
                <a:gd name="adj1" fmla="val -150476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e 5"/>
          <p:cNvGrpSpPr/>
          <p:nvPr/>
        </p:nvGrpSpPr>
        <p:grpSpPr>
          <a:xfrm>
            <a:off x="718926" y="2852333"/>
            <a:ext cx="4573154" cy="1910413"/>
            <a:chOff x="718926" y="2852333"/>
            <a:chExt cx="4573154" cy="1910413"/>
          </a:xfrm>
        </p:grpSpPr>
        <p:grpSp>
          <p:nvGrpSpPr>
            <p:cNvPr id="50" name="Groupe 49"/>
            <p:cNvGrpSpPr/>
            <p:nvPr/>
          </p:nvGrpSpPr>
          <p:grpSpPr>
            <a:xfrm>
              <a:off x="718926" y="2852333"/>
              <a:ext cx="3752495" cy="1910413"/>
              <a:chOff x="718926" y="2852333"/>
              <a:chExt cx="3752495" cy="1910413"/>
            </a:xfrm>
          </p:grpSpPr>
          <p:grpSp>
            <p:nvGrpSpPr>
              <p:cNvPr id="30" name="Groupe 29"/>
              <p:cNvGrpSpPr/>
              <p:nvPr/>
            </p:nvGrpSpPr>
            <p:grpSpPr>
              <a:xfrm>
                <a:off x="718926" y="4065155"/>
                <a:ext cx="3330827" cy="697591"/>
                <a:chOff x="2249285" y="2088177"/>
                <a:chExt cx="3330827" cy="697591"/>
              </a:xfrm>
            </p:grpSpPr>
            <p:sp>
              <p:nvSpPr>
                <p:cNvPr id="8" name="ZoneTexte 7"/>
                <p:cNvSpPr txBox="1"/>
                <p:nvPr/>
              </p:nvSpPr>
              <p:spPr>
                <a:xfrm>
                  <a:off x="2249285" y="2088177"/>
                  <a:ext cx="3330827" cy="553998"/>
                </a:xfrm>
                <a:prstGeom prst="rect">
                  <a:avLst/>
                </a:prstGeom>
                <a:noFill/>
              </p:spPr>
              <p:txBody>
                <a:bodyPr wrap="square" rtlCol="0">
                  <a:spAutoFit/>
                </a:bodyPr>
                <a:lstStyle/>
                <a:p>
                  <a:pPr algn="ctr"/>
                  <a:r>
                    <a:rPr lang="en-GB" sz="1500" dirty="0" smtClean="0"/>
                    <a:t>Magnitude of Inferred Main shock Proportion (MIMP) implementation</a:t>
                  </a:r>
                  <a:endParaRPr lang="en-GB" sz="1500" dirty="0"/>
                </a:p>
              </p:txBody>
            </p:sp>
            <p:sp>
              <p:nvSpPr>
                <p:cNvPr id="29" name="ZoneTexte 28"/>
                <p:cNvSpPr txBox="1"/>
                <p:nvPr/>
              </p:nvSpPr>
              <p:spPr>
                <a:xfrm>
                  <a:off x="2868066" y="2539547"/>
                  <a:ext cx="2088232" cy="246221"/>
                </a:xfrm>
                <a:prstGeom prst="rect">
                  <a:avLst/>
                </a:prstGeom>
                <a:noFill/>
              </p:spPr>
              <p:txBody>
                <a:bodyPr wrap="square" rtlCol="0">
                  <a:spAutoFit/>
                </a:bodyPr>
                <a:lstStyle/>
                <a:p>
                  <a:pPr algn="ctr"/>
                  <a:r>
                    <a:rPr lang="en-GB" sz="1000" dirty="0" smtClean="0">
                      <a:solidFill>
                        <a:schemeClr val="tx2">
                          <a:lumMod val="60000"/>
                          <a:lumOff val="40000"/>
                        </a:schemeClr>
                      </a:solidFill>
                    </a:rPr>
                    <a:t>[Gouache et al., submitted]</a:t>
                  </a:r>
                  <a:endParaRPr lang="en-GB" sz="1000" dirty="0">
                    <a:solidFill>
                      <a:schemeClr val="tx2">
                        <a:lumMod val="60000"/>
                        <a:lumOff val="40000"/>
                      </a:schemeClr>
                    </a:solidFill>
                  </a:endParaRPr>
                </a:p>
              </p:txBody>
            </p:sp>
          </p:grpSp>
          <p:sp>
            <p:nvSpPr>
              <p:cNvPr id="45" name="ZoneTexte 44"/>
              <p:cNvSpPr txBox="1"/>
              <p:nvPr/>
            </p:nvSpPr>
            <p:spPr>
              <a:xfrm rot="16200000">
                <a:off x="2635434" y="3483021"/>
                <a:ext cx="801310" cy="276999"/>
              </a:xfrm>
              <a:prstGeom prst="rect">
                <a:avLst/>
              </a:prstGeom>
              <a:noFill/>
            </p:spPr>
            <p:txBody>
              <a:bodyPr wrap="none" rtlCol="0">
                <a:spAutoFit/>
              </a:bodyPr>
              <a:lstStyle/>
              <a:p>
                <a:r>
                  <a:rPr lang="en-GB" sz="1200" dirty="0" smtClean="0"/>
                  <a:t>Corrected</a:t>
                </a:r>
                <a:endParaRPr lang="en-GB" sz="1200" dirty="0"/>
              </a:p>
            </p:txBody>
          </p:sp>
          <p:cxnSp>
            <p:nvCxnSpPr>
              <p:cNvPr id="22" name="Connecteur en arc 21"/>
              <p:cNvCxnSpPr>
                <a:stCxn id="43" idx="0"/>
                <a:endCxn id="45" idx="0"/>
              </p:cNvCxnSpPr>
              <p:nvPr/>
            </p:nvCxnSpPr>
            <p:spPr>
              <a:xfrm rot="10800000" flipV="1">
                <a:off x="2897591" y="2852333"/>
                <a:ext cx="1" cy="769188"/>
              </a:xfrm>
              <a:prstGeom prst="curvedConnector3">
                <a:avLst>
                  <a:gd name="adj1" fmla="val 5079070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9" name="Imag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3881" y="3291830"/>
                <a:ext cx="1157540" cy="751355"/>
              </a:xfrm>
              <a:prstGeom prst="rect">
                <a:avLst/>
              </a:prstGeom>
            </p:spPr>
          </p:pic>
        </p:grpSp>
        <p:sp>
          <p:nvSpPr>
            <p:cNvPr id="3" name="ZoneTexte 2"/>
            <p:cNvSpPr txBox="1"/>
            <p:nvPr/>
          </p:nvSpPr>
          <p:spPr>
            <a:xfrm>
              <a:off x="4403749" y="3236927"/>
              <a:ext cx="888331" cy="400110"/>
            </a:xfrm>
            <a:prstGeom prst="rect">
              <a:avLst/>
            </a:prstGeom>
            <a:noFill/>
          </p:spPr>
          <p:txBody>
            <a:bodyPr wrap="square" rtlCol="0">
              <a:spAutoFit/>
            </a:bodyPr>
            <a:lstStyle/>
            <a:p>
              <a:r>
                <a:rPr lang="en-GB" sz="1000" i="1" dirty="0" smtClean="0">
                  <a:solidFill>
                    <a:srgbClr val="FF0000"/>
                  </a:solidFill>
                </a:rPr>
                <a:t>Uncertainties threshold</a:t>
              </a:r>
              <a:endParaRPr lang="en-GB" sz="1000" i="1" dirty="0">
                <a:solidFill>
                  <a:srgbClr val="FF0000"/>
                </a:solidFill>
              </a:endParaRPr>
            </a:p>
          </p:txBody>
        </p:sp>
      </p:grpSp>
      <p:grpSp>
        <p:nvGrpSpPr>
          <p:cNvPr id="48" name="Groupe 47"/>
          <p:cNvGrpSpPr/>
          <p:nvPr/>
        </p:nvGrpSpPr>
        <p:grpSpPr>
          <a:xfrm>
            <a:off x="2237260" y="791759"/>
            <a:ext cx="3312368" cy="2500071"/>
            <a:chOff x="2237260" y="791759"/>
            <a:chExt cx="3312368" cy="2500071"/>
          </a:xfrm>
        </p:grpSpPr>
        <p:grpSp>
          <p:nvGrpSpPr>
            <p:cNvPr id="15" name="Groupe 14"/>
            <p:cNvGrpSpPr/>
            <p:nvPr/>
          </p:nvGrpSpPr>
          <p:grpSpPr>
            <a:xfrm>
              <a:off x="2237260" y="791759"/>
              <a:ext cx="3312368" cy="1008411"/>
              <a:chOff x="2267744" y="781349"/>
              <a:chExt cx="3312368" cy="1008411"/>
            </a:xfrm>
          </p:grpSpPr>
          <p:sp>
            <p:nvSpPr>
              <p:cNvPr id="7" name="ZoneTexte 6"/>
              <p:cNvSpPr txBox="1"/>
              <p:nvPr/>
            </p:nvSpPr>
            <p:spPr>
              <a:xfrm>
                <a:off x="2267744" y="781349"/>
                <a:ext cx="3312368" cy="323165"/>
              </a:xfrm>
              <a:prstGeom prst="rect">
                <a:avLst/>
              </a:prstGeom>
              <a:noFill/>
            </p:spPr>
            <p:txBody>
              <a:bodyPr wrap="square" rtlCol="0">
                <a:spAutoFit/>
              </a:bodyPr>
              <a:lstStyle/>
              <a:p>
                <a:pPr algn="ctr"/>
                <a:r>
                  <a:rPr lang="en-GB" sz="1500" b="1" dirty="0" smtClean="0"/>
                  <a:t>Normalized inter event time method</a:t>
                </a:r>
                <a:endParaRPr lang="en-GB" sz="1500" b="1" dirty="0"/>
              </a:p>
            </p:txBody>
          </p:sp>
          <p:sp>
            <p:nvSpPr>
              <p:cNvPr id="9" name="ZoneTexte 8"/>
              <p:cNvSpPr txBox="1"/>
              <p:nvPr/>
            </p:nvSpPr>
            <p:spPr>
              <a:xfrm>
                <a:off x="2879812" y="1543539"/>
                <a:ext cx="2088232" cy="246221"/>
              </a:xfrm>
              <a:prstGeom prst="rect">
                <a:avLst/>
              </a:prstGeom>
              <a:noFill/>
            </p:spPr>
            <p:txBody>
              <a:bodyPr wrap="square" rtlCol="0">
                <a:spAutoFit/>
              </a:bodyPr>
              <a:lstStyle/>
              <a:p>
                <a:pPr algn="ctr"/>
                <a:r>
                  <a:rPr lang="en-GB" sz="1000" dirty="0" smtClean="0">
                    <a:solidFill>
                      <a:schemeClr val="tx2">
                        <a:lumMod val="60000"/>
                        <a:lumOff val="40000"/>
                      </a:schemeClr>
                    </a:solidFill>
                  </a:rPr>
                  <a:t>[</a:t>
                </a:r>
                <a:r>
                  <a:rPr lang="en-GB" sz="1000" dirty="0" err="1" smtClean="0">
                    <a:solidFill>
                      <a:schemeClr val="tx2">
                        <a:lumMod val="60000"/>
                        <a:lumOff val="40000"/>
                      </a:schemeClr>
                    </a:solidFill>
                  </a:rPr>
                  <a:t>Molchan</a:t>
                </a:r>
                <a:r>
                  <a:rPr lang="en-GB" sz="1000" dirty="0" smtClean="0">
                    <a:solidFill>
                      <a:schemeClr val="tx2">
                        <a:lumMod val="60000"/>
                        <a:lumOff val="40000"/>
                      </a:schemeClr>
                    </a:solidFill>
                  </a:rPr>
                  <a:t>, 2005] [</a:t>
                </a:r>
                <a:r>
                  <a:rPr lang="en-GB" sz="1000" dirty="0" err="1" smtClean="0">
                    <a:solidFill>
                      <a:schemeClr val="tx2">
                        <a:lumMod val="60000"/>
                        <a:lumOff val="40000"/>
                      </a:schemeClr>
                    </a:solidFill>
                  </a:rPr>
                  <a:t>Hainzl</a:t>
                </a:r>
                <a:r>
                  <a:rPr lang="en-GB" sz="1000" dirty="0" smtClean="0">
                    <a:solidFill>
                      <a:schemeClr val="tx2">
                        <a:lumMod val="60000"/>
                        <a:lumOff val="40000"/>
                      </a:schemeClr>
                    </a:solidFill>
                  </a:rPr>
                  <a:t> et al., 2006]</a:t>
                </a:r>
                <a:endParaRPr lang="en-GB" sz="1000" dirty="0">
                  <a:solidFill>
                    <a:schemeClr val="tx2">
                      <a:lumMod val="60000"/>
                      <a:lumOff val="40000"/>
                    </a:schemeClr>
                  </a:solidFill>
                </a:endParaRPr>
              </a:p>
            </p:txBody>
          </p:sp>
          <mc:AlternateContent xmlns:mc="http://schemas.openxmlformats.org/markup-compatibility/2006" xmlns:a14="http://schemas.microsoft.com/office/drawing/2010/main">
            <mc:Choice Requires="a14">
              <p:sp>
                <p:nvSpPr>
                  <p:cNvPr id="10" name="ZoneTexte 9"/>
                  <p:cNvSpPr txBox="1"/>
                  <p:nvPr/>
                </p:nvSpPr>
                <p:spPr>
                  <a:xfrm>
                    <a:off x="2384340" y="1073328"/>
                    <a:ext cx="30791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smtClean="0">
                                  <a:latin typeface="Cambria Math" panose="02040503050406030204" pitchFamily="18" charset="0"/>
                                </a:rPr>
                              </m:ctrlPr>
                            </m:sSubPr>
                            <m:e>
                              <m:r>
                                <m:rPr>
                                  <m:sty m:val="p"/>
                                </m:rPr>
                                <a:rPr lang="el-GR" sz="1200" i="1" smtClean="0">
                                  <a:latin typeface="Cambria Math" panose="02040503050406030204" pitchFamily="18" charset="0"/>
                                </a:rPr>
                                <m:t>τ</m:t>
                              </m:r>
                            </m:e>
                            <m:sub>
                              <m:r>
                                <a:rPr lang="fr-FR" sz="1200" b="0" i="1" smtClean="0">
                                  <a:latin typeface="Cambria Math" panose="02040503050406030204" pitchFamily="18" charset="0"/>
                                </a:rPr>
                                <m:t>𝑖</m:t>
                              </m:r>
                            </m:sub>
                          </m:sSub>
                          <m:r>
                            <a:rPr lang="fr-FR" sz="1200" b="0" i="1" smtClean="0">
                              <a:latin typeface="Cambria Math" panose="02040503050406030204" pitchFamily="18" charset="0"/>
                            </a:rPr>
                            <m:t>=</m:t>
                          </m:r>
                          <m:d>
                            <m:dPr>
                              <m:ctrlPr>
                                <a:rPr lang="fr-FR" sz="1200" b="0" i="1" smtClean="0">
                                  <a:latin typeface="Cambria Math" panose="02040503050406030204" pitchFamily="18" charset="0"/>
                                </a:rPr>
                              </m:ctrlPr>
                            </m:dPr>
                            <m:e>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𝑡</m:t>
                                  </m:r>
                                </m:e>
                                <m:sub>
                                  <m:r>
                                    <a:rPr lang="fr-FR" sz="1200" b="0" i="1" smtClean="0">
                                      <a:latin typeface="Cambria Math" panose="02040503050406030204" pitchFamily="18" charset="0"/>
                                    </a:rPr>
                                    <m:t>𝑖</m:t>
                                  </m:r>
                                </m:sub>
                              </m:sSub>
                              <m:r>
                                <a:rPr lang="fr-FR" sz="1200" b="0" i="1" smtClean="0">
                                  <a:latin typeface="Cambria Math" panose="02040503050406030204" pitchFamily="18" charset="0"/>
                                </a:rPr>
                                <m:t>−</m:t>
                              </m:r>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𝑡</m:t>
                                  </m:r>
                                </m:e>
                                <m:sub>
                                  <m:r>
                                    <a:rPr lang="fr-FR" sz="1200" b="0" i="1" smtClean="0">
                                      <a:latin typeface="Cambria Math" panose="02040503050406030204" pitchFamily="18" charset="0"/>
                                    </a:rPr>
                                    <m:t>𝑖</m:t>
                                  </m:r>
                                  <m:r>
                                    <a:rPr lang="fr-FR" sz="1200" b="0" i="1" smtClean="0">
                                      <a:latin typeface="Cambria Math" panose="02040503050406030204" pitchFamily="18" charset="0"/>
                                    </a:rPr>
                                    <m:t>+1</m:t>
                                  </m:r>
                                </m:sub>
                              </m:sSub>
                            </m:e>
                          </m:d>
                          <m:r>
                            <a:rPr lang="fr-FR" sz="1200" b="0" i="1" smtClean="0">
                              <a:latin typeface="Cambria Math" panose="02040503050406030204" pitchFamily="18" charset="0"/>
                            </a:rPr>
                            <m:t>∗</m:t>
                          </m:r>
                          <m:f>
                            <m:fPr>
                              <m:type m:val="lin"/>
                              <m:ctrlPr>
                                <a:rPr lang="fr-FR" sz="1200" b="0" i="1" smtClean="0">
                                  <a:latin typeface="Cambria Math" panose="02040503050406030204" pitchFamily="18" charset="0"/>
                                </a:rPr>
                              </m:ctrlPr>
                            </m:fPr>
                            <m:num>
                              <m:r>
                                <a:rPr lang="fr-FR" sz="1200" b="0" i="1" smtClean="0">
                                  <a:latin typeface="Cambria Math" panose="02040503050406030204" pitchFamily="18" charset="0"/>
                                </a:rPr>
                                <m:t>𝑁</m:t>
                              </m:r>
                            </m:num>
                            <m:den>
                              <m:r>
                                <a:rPr lang="fr-FR" sz="1200" b="0" i="1" smtClean="0">
                                  <a:latin typeface="Cambria Math" panose="02040503050406030204" pitchFamily="18" charset="0"/>
                                </a:rPr>
                                <m:t>(</m:t>
                              </m:r>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𝑡</m:t>
                                  </m:r>
                                </m:e>
                                <m:sub>
                                  <m:r>
                                    <a:rPr lang="fr-FR" sz="1200" b="0" i="1" smtClean="0">
                                      <a:latin typeface="Cambria Math" panose="02040503050406030204" pitchFamily="18" charset="0"/>
                                    </a:rPr>
                                    <m:t>𝑁</m:t>
                                  </m:r>
                                </m:sub>
                              </m:sSub>
                              <m:r>
                                <a:rPr lang="fr-FR" sz="1200" b="0" i="1" smtClean="0">
                                  <a:latin typeface="Cambria Math" panose="02040503050406030204" pitchFamily="18" charset="0"/>
                                </a:rPr>
                                <m:t>−</m:t>
                              </m:r>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𝑡</m:t>
                                  </m:r>
                                </m:e>
                                <m:sub>
                                  <m:r>
                                    <a:rPr lang="fr-FR" sz="1200" b="0" i="1" smtClean="0">
                                      <a:latin typeface="Cambria Math" panose="02040503050406030204" pitchFamily="18" charset="0"/>
                                    </a:rPr>
                                    <m:t>1</m:t>
                                  </m:r>
                                </m:sub>
                              </m:sSub>
                              <m:r>
                                <a:rPr lang="fr-FR" sz="1200" b="0" i="1" smtClean="0">
                                  <a:latin typeface="Cambria Math" panose="02040503050406030204" pitchFamily="18" charset="0"/>
                                </a:rPr>
                                <m:t>)</m:t>
                              </m:r>
                            </m:den>
                          </m:f>
                          <m:r>
                            <a:rPr lang="fr-FR" sz="1200" b="0" i="1" smtClean="0">
                              <a:latin typeface="Cambria Math" panose="02040503050406030204" pitchFamily="18" charset="0"/>
                            </a:rPr>
                            <m:t>,  ∀</m:t>
                          </m:r>
                          <m:r>
                            <a:rPr lang="fr-FR" sz="1200" b="0" i="1" smtClean="0">
                              <a:latin typeface="Cambria Math" panose="02040503050406030204" pitchFamily="18" charset="0"/>
                            </a:rPr>
                            <m:t>𝑖</m:t>
                          </m:r>
                          <m:r>
                            <a:rPr lang="fr-FR" sz="1200" b="0" i="1" smtClean="0">
                              <a:latin typeface="Cambria Math" panose="02040503050406030204" pitchFamily="18" charset="0"/>
                            </a:rPr>
                            <m:t>∈[2,</m:t>
                          </m:r>
                          <m:r>
                            <a:rPr lang="fr-FR" sz="1200" b="0" i="1" smtClean="0">
                              <a:latin typeface="Cambria Math" panose="02040503050406030204" pitchFamily="18" charset="0"/>
                            </a:rPr>
                            <m:t>𝑁</m:t>
                          </m:r>
                          <m:r>
                            <a:rPr lang="fr-FR" sz="1200" b="0" i="1" smtClean="0">
                              <a:latin typeface="Cambria Math" panose="02040503050406030204" pitchFamily="18" charset="0"/>
                            </a:rPr>
                            <m:t>]</m:t>
                          </m:r>
                        </m:oMath>
                      </m:oMathPara>
                    </a14:m>
                    <a:endParaRPr lang="en-GB" sz="1200" dirty="0"/>
                  </a:p>
                </p:txBody>
              </p:sp>
            </mc:Choice>
            <mc:Fallback xmlns="">
              <p:sp>
                <p:nvSpPr>
                  <p:cNvPr id="10" name="ZoneTexte 9"/>
                  <p:cNvSpPr txBox="1">
                    <a:spLocks noRot="1" noChangeAspect="1" noMove="1" noResize="1" noEditPoints="1" noAdjustHandles="1" noChangeArrowheads="1" noChangeShapeType="1" noTextEdit="1"/>
                  </p:cNvSpPr>
                  <p:nvPr/>
                </p:nvSpPr>
                <p:spPr>
                  <a:xfrm>
                    <a:off x="2384340" y="1073328"/>
                    <a:ext cx="3079176" cy="184666"/>
                  </a:xfrm>
                  <a:prstGeom prst="rect">
                    <a:avLst/>
                  </a:prstGeom>
                  <a:blipFill rotWithShape="0">
                    <a:blip r:embed="rId13"/>
                    <a:stretch>
                      <a:fillRect t="-170000" r="-792" b="-24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2610299" y="1289040"/>
                    <a:ext cx="2627258" cy="2813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200" i="1" smtClean="0">
                              <a:latin typeface="Cambria Math" panose="02040503050406030204" pitchFamily="18" charset="0"/>
                            </a:rPr>
                            <m:t>γ</m:t>
                          </m:r>
                          <m:r>
                            <a:rPr lang="fr-FR" sz="1200" b="0" i="1" smtClean="0">
                              <a:latin typeface="Cambria Math" panose="02040503050406030204" pitchFamily="18" charset="0"/>
                            </a:rPr>
                            <m:t>=</m:t>
                          </m:r>
                          <m:f>
                            <m:fPr>
                              <m:type m:val="skw"/>
                              <m:ctrlPr>
                                <a:rPr lang="fr-FR" sz="1200" b="0" i="1" smtClean="0">
                                  <a:latin typeface="Cambria Math" panose="02040503050406030204" pitchFamily="18" charset="0"/>
                                </a:rPr>
                              </m:ctrlPr>
                            </m:fPr>
                            <m:num>
                              <m:acc>
                                <m:accPr>
                                  <m:chr m:val="̅"/>
                                  <m:ctrlPr>
                                    <a:rPr lang="fr-FR" sz="1200" b="0" i="1" smtClean="0">
                                      <a:latin typeface="Cambria Math" panose="02040503050406030204" pitchFamily="18" charset="0"/>
                                    </a:rPr>
                                  </m:ctrlPr>
                                </m:accPr>
                                <m:e>
                                  <m:r>
                                    <m:rPr>
                                      <m:sty m:val="p"/>
                                    </m:rPr>
                                    <a:rPr lang="el-GR" sz="1200" b="0" i="1" smtClean="0">
                                      <a:latin typeface="Cambria Math" panose="02040503050406030204" pitchFamily="18" charset="0"/>
                                    </a:rPr>
                                    <m:t>τ</m:t>
                                  </m:r>
                                </m:e>
                              </m:acc>
                            </m:num>
                            <m:den>
                              <m:sSubSup>
                                <m:sSubSupPr>
                                  <m:ctrlPr>
                                    <a:rPr lang="fr-FR" sz="1200" b="0" i="1" smtClean="0">
                                      <a:latin typeface="Cambria Math" panose="02040503050406030204" pitchFamily="18" charset="0"/>
                                    </a:rPr>
                                  </m:ctrlPr>
                                </m:sSubSupPr>
                                <m:e>
                                  <m:r>
                                    <m:rPr>
                                      <m:sty m:val="p"/>
                                    </m:rPr>
                                    <a:rPr lang="el-GR" sz="1200" b="0" i="1" smtClean="0">
                                      <a:latin typeface="Cambria Math" panose="02040503050406030204" pitchFamily="18" charset="0"/>
                                    </a:rPr>
                                    <m:t>σ</m:t>
                                  </m:r>
                                </m:e>
                                <m:sub>
                                  <m:r>
                                    <m:rPr>
                                      <m:sty m:val="p"/>
                                    </m:rPr>
                                    <a:rPr lang="el-GR" sz="1200" b="0" i="1" smtClean="0">
                                      <a:latin typeface="Cambria Math" panose="02040503050406030204" pitchFamily="18" charset="0"/>
                                    </a:rPr>
                                    <m:t>τ</m:t>
                                  </m:r>
                                </m:sub>
                                <m:sup>
                                  <m:r>
                                    <a:rPr lang="fr-FR" sz="1200" b="0" i="1" smtClean="0">
                                      <a:latin typeface="Cambria Math" panose="02040503050406030204" pitchFamily="18" charset="0"/>
                                    </a:rPr>
                                    <m:t>2</m:t>
                                  </m:r>
                                </m:sup>
                              </m:sSubSup>
                            </m:den>
                          </m:f>
                          <m:r>
                            <a:rPr lang="fr-FR" sz="1200" b="0" i="1" smtClean="0">
                              <a:latin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rPr>
                            <m:t>=</m:t>
                          </m:r>
                          <m:r>
                            <a:rPr lang="fr-FR" sz="1200" b="0" i="1" smtClean="0">
                              <a:latin typeface="Cambria Math" panose="02040503050406030204" pitchFamily="18" charset="0"/>
                            </a:rPr>
                            <m:t>𝑚𝑎𝑖𝑛</m:t>
                          </m:r>
                          <m:r>
                            <a:rPr lang="fr-FR" sz="1200" b="0" i="1" smtClean="0">
                              <a:latin typeface="Cambria Math" panose="02040503050406030204" pitchFamily="18" charset="0"/>
                            </a:rPr>
                            <m:t> </m:t>
                          </m:r>
                          <m:r>
                            <a:rPr lang="fr-FR" sz="1200" b="0" i="1" smtClean="0">
                              <a:latin typeface="Cambria Math" panose="02040503050406030204" pitchFamily="18" charset="0"/>
                            </a:rPr>
                            <m:t>𝑠h𝑜𝑐𝑘</m:t>
                          </m:r>
                          <m:r>
                            <a:rPr lang="fr-FR" sz="1200" b="0" i="1" smtClean="0">
                              <a:latin typeface="Cambria Math" panose="02040503050406030204" pitchFamily="18" charset="0"/>
                            </a:rPr>
                            <m:t> </m:t>
                          </m:r>
                          <m:r>
                            <a:rPr lang="fr-FR" sz="1200" b="0" i="1" smtClean="0">
                              <a:latin typeface="Cambria Math" panose="02040503050406030204" pitchFamily="18" charset="0"/>
                            </a:rPr>
                            <m:t>𝑝𝑟𝑜𝑝𝑜𝑟𝑡𝑖𝑜𝑛</m:t>
                          </m:r>
                        </m:oMath>
                      </m:oMathPara>
                    </a14:m>
                    <a:endParaRPr lang="en-GB" sz="1200" dirty="0"/>
                  </a:p>
                </p:txBody>
              </p:sp>
            </mc:Choice>
            <mc:Fallback xmlns="">
              <p:sp>
                <p:nvSpPr>
                  <p:cNvPr id="11" name="ZoneTexte 10"/>
                  <p:cNvSpPr txBox="1">
                    <a:spLocks noRot="1" noChangeAspect="1" noMove="1" noResize="1" noEditPoints="1" noAdjustHandles="1" noChangeArrowheads="1" noChangeShapeType="1" noTextEdit="1"/>
                  </p:cNvSpPr>
                  <p:nvPr/>
                </p:nvSpPr>
                <p:spPr>
                  <a:xfrm>
                    <a:off x="2610299" y="1289040"/>
                    <a:ext cx="2627258" cy="281359"/>
                  </a:xfrm>
                  <a:prstGeom prst="rect">
                    <a:avLst/>
                  </a:prstGeom>
                  <a:blipFill rotWithShape="0">
                    <a:blip r:embed="rId5"/>
                    <a:stretch>
                      <a:fillRect l="-928" t="-130435" r="-1160" b="-197826"/>
                    </a:stretch>
                  </a:blipFill>
                </p:spPr>
                <p:txBody>
                  <a:bodyPr/>
                  <a:lstStyle/>
                  <a:p>
                    <a:r>
                      <a:rPr lang="en-GB">
                        <a:noFill/>
                      </a:rPr>
                      <a:t> </a:t>
                    </a:r>
                  </a:p>
                </p:txBody>
              </p:sp>
            </mc:Fallback>
          </mc:AlternateContent>
        </p:grpSp>
        <p:pic>
          <p:nvPicPr>
            <p:cNvPr id="14" name="Imag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15467" y="1788416"/>
              <a:ext cx="1155954" cy="750326"/>
            </a:xfrm>
            <a:prstGeom prst="rect">
              <a:avLst/>
            </a:prstGeom>
          </p:spPr>
        </p:pic>
        <p:pic>
          <p:nvPicPr>
            <p:cNvPr id="19" name="Imag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13882" y="2540475"/>
              <a:ext cx="1157539" cy="751355"/>
            </a:xfrm>
            <a:prstGeom prst="rect">
              <a:avLst/>
            </a:prstGeom>
          </p:spPr>
        </p:pic>
        <p:sp>
          <p:nvSpPr>
            <p:cNvPr id="43" name="ZoneTexte 42"/>
            <p:cNvSpPr txBox="1"/>
            <p:nvPr/>
          </p:nvSpPr>
          <p:spPr>
            <a:xfrm rot="16200000">
              <a:off x="2618284" y="2713834"/>
              <a:ext cx="835613" cy="276999"/>
            </a:xfrm>
            <a:prstGeom prst="rect">
              <a:avLst/>
            </a:prstGeom>
            <a:noFill/>
          </p:spPr>
          <p:txBody>
            <a:bodyPr wrap="none" rtlCol="0">
              <a:spAutoFit/>
            </a:bodyPr>
            <a:lstStyle/>
            <a:p>
              <a:r>
                <a:rPr lang="en-GB" sz="1200" dirty="0" smtClean="0"/>
                <a:t>Calculated</a:t>
              </a:r>
              <a:endParaRPr lang="en-GB" sz="1200" dirty="0"/>
            </a:p>
          </p:txBody>
        </p:sp>
        <p:sp>
          <p:nvSpPr>
            <p:cNvPr id="44" name="ZoneTexte 43"/>
            <p:cNvSpPr txBox="1"/>
            <p:nvPr/>
          </p:nvSpPr>
          <p:spPr>
            <a:xfrm rot="16200000">
              <a:off x="2657652" y="1970523"/>
              <a:ext cx="756874" cy="276999"/>
            </a:xfrm>
            <a:prstGeom prst="rect">
              <a:avLst/>
            </a:prstGeom>
            <a:noFill/>
          </p:spPr>
          <p:txBody>
            <a:bodyPr wrap="none" rtlCol="0">
              <a:spAutoFit/>
            </a:bodyPr>
            <a:lstStyle/>
            <a:p>
              <a:r>
                <a:rPr lang="en-GB" sz="1200" dirty="0" smtClean="0"/>
                <a:t>Expected</a:t>
              </a:r>
              <a:endParaRPr lang="en-GB" sz="1200" dirty="0"/>
            </a:p>
          </p:txBody>
        </p:sp>
      </p:grpSp>
      <p:grpSp>
        <p:nvGrpSpPr>
          <p:cNvPr id="16" name="Groupe 15"/>
          <p:cNvGrpSpPr/>
          <p:nvPr/>
        </p:nvGrpSpPr>
        <p:grpSpPr>
          <a:xfrm>
            <a:off x="3928508" y="2473564"/>
            <a:ext cx="1381516" cy="553998"/>
            <a:chOff x="3928508" y="2473564"/>
            <a:chExt cx="1381516" cy="553998"/>
          </a:xfrm>
        </p:grpSpPr>
        <p:sp>
          <p:nvSpPr>
            <p:cNvPr id="5" name="Ellipse 4"/>
            <p:cNvSpPr/>
            <p:nvPr/>
          </p:nvSpPr>
          <p:spPr>
            <a:xfrm rot="883881">
              <a:off x="3928508" y="2557352"/>
              <a:ext cx="509139" cy="249203"/>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ZoneTexte 11"/>
            <p:cNvSpPr txBox="1"/>
            <p:nvPr/>
          </p:nvSpPr>
          <p:spPr>
            <a:xfrm>
              <a:off x="4380159" y="2473564"/>
              <a:ext cx="929865" cy="553998"/>
            </a:xfrm>
            <a:prstGeom prst="rect">
              <a:avLst/>
            </a:prstGeom>
            <a:noFill/>
          </p:spPr>
          <p:txBody>
            <a:bodyPr wrap="square" rtlCol="0">
              <a:spAutoFit/>
            </a:bodyPr>
            <a:lstStyle/>
            <a:p>
              <a:r>
                <a:rPr lang="en-GB" sz="1000" dirty="0" smtClean="0"/>
                <a:t>Lack of data</a:t>
              </a:r>
            </a:p>
            <a:p>
              <a:r>
                <a:rPr lang="en-GB" sz="1000" dirty="0" smtClean="0">
                  <a:sym typeface="Wingdings" panose="05000000000000000000" pitchFamily="2" charset="2"/>
                </a:rPr>
                <a:t> Inaccurate results</a:t>
              </a:r>
              <a:endParaRPr lang="en-GB" sz="1000" dirty="0"/>
            </a:p>
          </p:txBody>
        </p:sp>
      </p:grpSp>
    </p:spTree>
    <p:extLst>
      <p:ext uri="{BB962C8B-B14F-4D97-AF65-F5344CB8AC3E}">
        <p14:creationId xmlns:p14="http://schemas.microsoft.com/office/powerpoint/2010/main" val="224843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 35"/>
          <p:cNvGrpSpPr/>
          <p:nvPr/>
        </p:nvGrpSpPr>
        <p:grpSpPr>
          <a:xfrm>
            <a:off x="6369642" y="2901940"/>
            <a:ext cx="2461926" cy="1933197"/>
            <a:chOff x="5518370" y="2892593"/>
            <a:chExt cx="2461926" cy="1933197"/>
          </a:xfrm>
        </p:grpSpPr>
        <p:cxnSp>
          <p:nvCxnSpPr>
            <p:cNvPr id="16" name="Connecteur en angle 15"/>
            <p:cNvCxnSpPr>
              <a:endCxn id="27" idx="3"/>
            </p:cNvCxnSpPr>
            <p:nvPr/>
          </p:nvCxnSpPr>
          <p:spPr>
            <a:xfrm rot="5400000">
              <a:off x="6855199" y="3111622"/>
              <a:ext cx="1327237" cy="900770"/>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e 27"/>
            <p:cNvGrpSpPr/>
            <p:nvPr/>
          </p:nvGrpSpPr>
          <p:grpSpPr>
            <a:xfrm>
              <a:off x="6360624" y="2892593"/>
              <a:ext cx="1619672" cy="812710"/>
              <a:chOff x="6187850" y="2292430"/>
              <a:chExt cx="1619672" cy="812710"/>
            </a:xfrm>
          </p:grpSpPr>
          <p:sp>
            <p:nvSpPr>
              <p:cNvPr id="9" name="Rectangle 8"/>
              <p:cNvSpPr/>
              <p:nvPr/>
            </p:nvSpPr>
            <p:spPr>
              <a:xfrm>
                <a:off x="6187850" y="2292430"/>
                <a:ext cx="1224136" cy="246221"/>
              </a:xfrm>
              <a:prstGeom prst="rect">
                <a:avLst/>
              </a:prstGeom>
            </p:spPr>
            <p:txBody>
              <a:bodyPr wrap="square">
                <a:spAutoFit/>
              </a:bodyPr>
              <a:lstStyle/>
              <a:p>
                <a:pPr algn="r"/>
                <a:r>
                  <a:rPr lang="en-GB" sz="1000" dirty="0" smtClean="0">
                    <a:solidFill>
                      <a:schemeClr val="tx2">
                        <a:lumMod val="60000"/>
                        <a:lumOff val="40000"/>
                      </a:schemeClr>
                    </a:solidFill>
                  </a:rPr>
                  <a:t>[Martin </a:t>
                </a:r>
                <a:r>
                  <a:rPr lang="en-GB" sz="1000" dirty="0">
                    <a:solidFill>
                      <a:schemeClr val="tx2">
                        <a:lumMod val="60000"/>
                        <a:lumOff val="40000"/>
                      </a:schemeClr>
                    </a:solidFill>
                  </a:rPr>
                  <a:t>et al., </a:t>
                </a:r>
                <a:r>
                  <a:rPr lang="en-GB" sz="1000" dirty="0" smtClean="0">
                    <a:solidFill>
                      <a:schemeClr val="tx2">
                        <a:lumMod val="60000"/>
                        <a:lumOff val="40000"/>
                      </a:schemeClr>
                    </a:solidFill>
                  </a:rPr>
                  <a:t>2002]</a:t>
                </a:r>
                <a:endParaRPr lang="en-GB" sz="1000" dirty="0">
                  <a:solidFill>
                    <a:schemeClr val="tx2">
                      <a:lumMod val="60000"/>
                      <a:lumOff val="40000"/>
                    </a:schemeClr>
                  </a:solidFill>
                </a:endParaRPr>
              </a:p>
            </p:txBody>
          </p:sp>
          <p:sp>
            <p:nvSpPr>
              <p:cNvPr id="18" name="ZoneTexte 17"/>
              <p:cNvSpPr txBox="1"/>
              <p:nvPr/>
            </p:nvSpPr>
            <p:spPr>
              <a:xfrm>
                <a:off x="6187850" y="2458809"/>
                <a:ext cx="1619672" cy="646331"/>
              </a:xfrm>
              <a:prstGeom prst="rect">
                <a:avLst/>
              </a:prstGeom>
              <a:noFill/>
            </p:spPr>
            <p:txBody>
              <a:bodyPr wrap="square" rtlCol="0">
                <a:spAutoFit/>
              </a:bodyPr>
              <a:lstStyle/>
              <a:p>
                <a:r>
                  <a:rPr lang="en-GB" sz="1200" dirty="0" smtClean="0"/>
                  <a:t>For each zone:</a:t>
                </a:r>
              </a:p>
              <a:p>
                <a:pPr marL="171450" indent="-171450">
                  <a:buFontTx/>
                  <a:buChar char="-"/>
                </a:pPr>
                <a:r>
                  <a:rPr lang="en-GB" sz="1200" dirty="0" smtClean="0"/>
                  <a:t>Maximal magnitude</a:t>
                </a:r>
              </a:p>
              <a:p>
                <a:pPr marL="171450" indent="-171450">
                  <a:buFontTx/>
                  <a:buChar char="-"/>
                </a:pPr>
                <a:r>
                  <a:rPr lang="en-GB" sz="1200" dirty="0" smtClean="0"/>
                  <a:t>Depth interval</a:t>
                </a:r>
              </a:p>
            </p:txBody>
          </p:sp>
        </p:grpSp>
        <p:sp>
          <p:nvSpPr>
            <p:cNvPr id="27" name="ZoneTexte 26"/>
            <p:cNvSpPr txBox="1"/>
            <p:nvPr/>
          </p:nvSpPr>
          <p:spPr>
            <a:xfrm>
              <a:off x="5518370" y="3625461"/>
              <a:ext cx="1550062" cy="1200329"/>
            </a:xfrm>
            <a:prstGeom prst="rect">
              <a:avLst/>
            </a:prstGeom>
            <a:noFill/>
          </p:spPr>
          <p:txBody>
            <a:bodyPr wrap="square" rtlCol="0">
              <a:spAutoFit/>
            </a:bodyPr>
            <a:lstStyle/>
            <a:p>
              <a:pPr algn="ctr"/>
              <a:r>
                <a:rPr lang="en-GB" dirty="0" smtClean="0"/>
                <a:t>Then:</a:t>
              </a:r>
              <a:br>
                <a:rPr lang="en-GB" dirty="0" smtClean="0"/>
              </a:br>
              <a:r>
                <a:rPr lang="en-GB" dirty="0" smtClean="0"/>
                <a:t>Spatial draw conditioned by Magnitude</a:t>
              </a:r>
              <a:endParaRPr lang="en-GB" dirty="0"/>
            </a:p>
          </p:txBody>
        </p:sp>
      </p:grpSp>
      <p:grpSp>
        <p:nvGrpSpPr>
          <p:cNvPr id="30" name="Groupe 29"/>
          <p:cNvGrpSpPr/>
          <p:nvPr/>
        </p:nvGrpSpPr>
        <p:grpSpPr>
          <a:xfrm>
            <a:off x="199937" y="3224655"/>
            <a:ext cx="3165606" cy="1610482"/>
            <a:chOff x="1417419" y="3224656"/>
            <a:chExt cx="3165606" cy="1610482"/>
          </a:xfrm>
        </p:grpSpPr>
        <p:cxnSp>
          <p:nvCxnSpPr>
            <p:cNvPr id="14" name="Connecteur en angle 13"/>
            <p:cNvCxnSpPr>
              <a:endCxn id="20" idx="1"/>
            </p:cNvCxnSpPr>
            <p:nvPr/>
          </p:nvCxnSpPr>
          <p:spPr>
            <a:xfrm>
              <a:off x="1451532" y="3224656"/>
              <a:ext cx="1749280" cy="1010318"/>
            </a:xfrm>
            <a:prstGeom prst="bentConnector3">
              <a:avLst>
                <a:gd name="adj1" fmla="val 158"/>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1417419" y="3427508"/>
              <a:ext cx="1508223" cy="646331"/>
            </a:xfrm>
            <a:prstGeom prst="rect">
              <a:avLst/>
            </a:prstGeom>
            <a:noFill/>
          </p:spPr>
          <p:txBody>
            <a:bodyPr wrap="square" rtlCol="0">
              <a:spAutoFit/>
            </a:bodyPr>
            <a:lstStyle/>
            <a:p>
              <a:pPr algn="ctr"/>
              <a:r>
                <a:rPr lang="en-GB" sz="1200" dirty="0" smtClean="0"/>
                <a:t>Frequencies drawn through rejection sampling</a:t>
              </a:r>
              <a:endParaRPr lang="en-GB" sz="1200" dirty="0"/>
            </a:p>
          </p:txBody>
        </p:sp>
        <p:sp>
          <p:nvSpPr>
            <p:cNvPr id="20" name="ZoneTexte 19"/>
            <p:cNvSpPr txBox="1"/>
            <p:nvPr/>
          </p:nvSpPr>
          <p:spPr>
            <a:xfrm>
              <a:off x="3200812" y="3634809"/>
              <a:ext cx="1382213" cy="1200329"/>
            </a:xfrm>
            <a:prstGeom prst="rect">
              <a:avLst/>
            </a:prstGeom>
            <a:noFill/>
          </p:spPr>
          <p:txBody>
            <a:bodyPr wrap="square" rtlCol="0">
              <a:spAutoFit/>
            </a:bodyPr>
            <a:lstStyle/>
            <a:p>
              <a:pPr algn="ctr"/>
              <a:r>
                <a:rPr lang="en-GB" dirty="0" smtClean="0"/>
                <a:t>First:</a:t>
              </a:r>
              <a:br>
                <a:rPr lang="en-GB" dirty="0" smtClean="0"/>
              </a:br>
              <a:r>
                <a:rPr lang="en-GB" dirty="0" smtClean="0"/>
                <a:t>Time &amp; Magnitude draws</a:t>
              </a:r>
              <a:endParaRPr lang="en-GB" dirty="0"/>
            </a:p>
          </p:txBody>
        </p:sp>
      </p:grpSp>
      <p:grpSp>
        <p:nvGrpSpPr>
          <p:cNvPr id="13" name="Groupe 12"/>
          <p:cNvGrpSpPr/>
          <p:nvPr/>
        </p:nvGrpSpPr>
        <p:grpSpPr>
          <a:xfrm>
            <a:off x="-180528" y="782567"/>
            <a:ext cx="3840089" cy="2442088"/>
            <a:chOff x="-180528" y="782567"/>
            <a:chExt cx="3840089" cy="2442088"/>
          </a:xfrm>
        </p:grpSpPr>
        <p:grpSp>
          <p:nvGrpSpPr>
            <p:cNvPr id="25" name="Groupe 24"/>
            <p:cNvGrpSpPr/>
            <p:nvPr/>
          </p:nvGrpSpPr>
          <p:grpSpPr>
            <a:xfrm>
              <a:off x="-180528" y="782567"/>
              <a:ext cx="3840089" cy="2442088"/>
              <a:chOff x="-180528" y="782567"/>
              <a:chExt cx="3840089" cy="2442088"/>
            </a:xfrm>
          </p:grpSpPr>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28" y="944150"/>
                <a:ext cx="3840089" cy="2280505"/>
              </a:xfrm>
              <a:prstGeom prst="rect">
                <a:avLst/>
              </a:prstGeom>
            </p:spPr>
          </p:pic>
          <p:sp>
            <p:nvSpPr>
              <p:cNvPr id="5" name="ZoneTexte 4"/>
              <p:cNvSpPr txBox="1"/>
              <p:nvPr/>
            </p:nvSpPr>
            <p:spPr>
              <a:xfrm>
                <a:off x="751635" y="782567"/>
                <a:ext cx="1961115" cy="323165"/>
              </a:xfrm>
              <a:prstGeom prst="rect">
                <a:avLst/>
              </a:prstGeom>
              <a:noFill/>
            </p:spPr>
            <p:txBody>
              <a:bodyPr wrap="square" rtlCol="0">
                <a:spAutoFit/>
              </a:bodyPr>
              <a:lstStyle/>
              <a:p>
                <a:pPr algn="ctr"/>
                <a:r>
                  <a:rPr lang="en-GB" sz="1500" b="1" dirty="0" smtClean="0"/>
                  <a:t>Temporal input</a:t>
                </a:r>
                <a:endParaRPr lang="en-GB" sz="1500" b="1" dirty="0"/>
              </a:p>
            </p:txBody>
          </p:sp>
        </p:grpSp>
        <p:sp>
          <p:nvSpPr>
            <p:cNvPr id="12" name="ZoneTexte 11"/>
            <p:cNvSpPr txBox="1"/>
            <p:nvPr/>
          </p:nvSpPr>
          <p:spPr>
            <a:xfrm>
              <a:off x="642378" y="1238910"/>
              <a:ext cx="1728192" cy="461665"/>
            </a:xfrm>
            <a:prstGeom prst="rect">
              <a:avLst/>
            </a:prstGeom>
            <a:noFill/>
          </p:spPr>
          <p:txBody>
            <a:bodyPr wrap="square" rtlCol="0">
              <a:spAutoFit/>
            </a:bodyPr>
            <a:lstStyle/>
            <a:p>
              <a:r>
                <a:rPr lang="en-GB" sz="1200" dirty="0" smtClean="0"/>
                <a:t>Pdf of annual number of main shocks per M</a:t>
              </a:r>
              <a:r>
                <a:rPr lang="en-GB" sz="1200" baseline="-25000" dirty="0" smtClean="0"/>
                <a:t>w</a:t>
              </a:r>
              <a:r>
                <a:rPr lang="en-GB" sz="1200" dirty="0" smtClean="0"/>
                <a:t> step</a:t>
              </a:r>
              <a:endParaRPr lang="en-GB" sz="1200" dirty="0"/>
            </a:p>
          </p:txBody>
        </p:sp>
      </p:grpSp>
      <p:sp>
        <p:nvSpPr>
          <p:cNvPr id="2" name="Titre 1"/>
          <p:cNvSpPr>
            <a:spLocks noGrp="1"/>
          </p:cNvSpPr>
          <p:nvPr>
            <p:ph type="title"/>
          </p:nvPr>
        </p:nvSpPr>
        <p:spPr/>
        <p:txBody>
          <a:bodyPr/>
          <a:lstStyle/>
          <a:p>
            <a:r>
              <a:rPr lang="en-GB" dirty="0" smtClean="0"/>
              <a:t>Generator of main shocks</a:t>
            </a:r>
            <a:endParaRPr lang="en-GB" dirty="0"/>
          </a:p>
        </p:txBody>
      </p:sp>
      <p:grpSp>
        <p:nvGrpSpPr>
          <p:cNvPr id="11" name="Groupe 10"/>
          <p:cNvGrpSpPr/>
          <p:nvPr/>
        </p:nvGrpSpPr>
        <p:grpSpPr>
          <a:xfrm>
            <a:off x="6553242" y="785794"/>
            <a:ext cx="2590758" cy="2121941"/>
            <a:chOff x="108268" y="2654303"/>
            <a:chExt cx="2590758" cy="2121941"/>
          </a:xfrm>
        </p:grpSpPr>
        <p:grpSp>
          <p:nvGrpSpPr>
            <p:cNvPr id="4" name="Groupe 3"/>
            <p:cNvGrpSpPr/>
            <p:nvPr/>
          </p:nvGrpSpPr>
          <p:grpSpPr>
            <a:xfrm>
              <a:off x="108268" y="2838969"/>
              <a:ext cx="2590758" cy="1937275"/>
              <a:chOff x="108268" y="2838969"/>
              <a:chExt cx="2590758" cy="1937275"/>
            </a:xfrm>
          </p:grpSpPr>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68" y="2838969"/>
                <a:ext cx="2590758" cy="1937275"/>
              </a:xfrm>
              <a:prstGeom prst="rect">
                <a:avLst/>
              </a:prstGeom>
            </p:spPr>
          </p:pic>
          <p:sp>
            <p:nvSpPr>
              <p:cNvPr id="7" name="ZoneTexte 6"/>
              <p:cNvSpPr txBox="1"/>
              <p:nvPr/>
            </p:nvSpPr>
            <p:spPr>
              <a:xfrm rot="5400000">
                <a:off x="1964972" y="3699884"/>
                <a:ext cx="1252664" cy="215444"/>
              </a:xfrm>
              <a:prstGeom prst="rect">
                <a:avLst/>
              </a:prstGeom>
              <a:noFill/>
            </p:spPr>
            <p:txBody>
              <a:bodyPr wrap="square" rtlCol="0">
                <a:spAutoFit/>
              </a:bodyPr>
              <a:lstStyle/>
              <a:p>
                <a:pPr algn="ctr"/>
                <a:r>
                  <a:rPr lang="en-GB" sz="800" dirty="0" smtClean="0">
                    <a:solidFill>
                      <a:srgbClr val="666666"/>
                    </a:solidFill>
                  </a:rPr>
                  <a:t>log</a:t>
                </a:r>
                <a:r>
                  <a:rPr lang="en-GB" sz="800" baseline="-25000" dirty="0" smtClean="0">
                    <a:solidFill>
                      <a:srgbClr val="666666"/>
                    </a:solidFill>
                  </a:rPr>
                  <a:t>10</a:t>
                </a:r>
                <a:r>
                  <a:rPr lang="en-GB" sz="800" dirty="0" smtClean="0">
                    <a:solidFill>
                      <a:srgbClr val="666666"/>
                    </a:solidFill>
                  </a:rPr>
                  <a:t>( Cumulative M</a:t>
                </a:r>
                <a:r>
                  <a:rPr lang="en-GB" sz="800" baseline="-25000" dirty="0" smtClean="0">
                    <a:solidFill>
                      <a:srgbClr val="666666"/>
                    </a:solidFill>
                  </a:rPr>
                  <a:t>0</a:t>
                </a:r>
                <a:r>
                  <a:rPr lang="en-GB" sz="800" dirty="0" smtClean="0">
                    <a:solidFill>
                      <a:srgbClr val="666666"/>
                    </a:solidFill>
                  </a:rPr>
                  <a:t> )</a:t>
                </a:r>
                <a:endParaRPr lang="en-GB" sz="800" dirty="0">
                  <a:solidFill>
                    <a:srgbClr val="666666"/>
                  </a:solidFill>
                </a:endParaRPr>
              </a:p>
            </p:txBody>
          </p:sp>
        </p:grpSp>
        <p:sp>
          <p:nvSpPr>
            <p:cNvPr id="8" name="ZoneTexte 7"/>
            <p:cNvSpPr txBox="1"/>
            <p:nvPr/>
          </p:nvSpPr>
          <p:spPr>
            <a:xfrm>
              <a:off x="315078" y="2654303"/>
              <a:ext cx="1961115" cy="323165"/>
            </a:xfrm>
            <a:prstGeom prst="rect">
              <a:avLst/>
            </a:prstGeom>
            <a:noFill/>
          </p:spPr>
          <p:txBody>
            <a:bodyPr wrap="square" rtlCol="0">
              <a:spAutoFit/>
            </a:bodyPr>
            <a:lstStyle/>
            <a:p>
              <a:pPr algn="ctr"/>
              <a:r>
                <a:rPr lang="en-GB" sz="1500" b="1" dirty="0" smtClean="0"/>
                <a:t>Spatial input</a:t>
              </a:r>
              <a:endParaRPr lang="en-GB" sz="1500" b="1" dirty="0"/>
            </a:p>
          </p:txBody>
        </p:sp>
      </p:grpSp>
      <p:grpSp>
        <p:nvGrpSpPr>
          <p:cNvPr id="10" name="Groupe 9"/>
          <p:cNvGrpSpPr/>
          <p:nvPr/>
        </p:nvGrpSpPr>
        <p:grpSpPr>
          <a:xfrm>
            <a:off x="3318113" y="813268"/>
            <a:ext cx="3139389" cy="4062738"/>
            <a:chOff x="3318113" y="813268"/>
            <a:chExt cx="3139389" cy="4062738"/>
          </a:xfrm>
        </p:grpSpPr>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8113" y="813268"/>
              <a:ext cx="3139389" cy="4062738"/>
            </a:xfrm>
            <a:prstGeom prst="rect">
              <a:avLst/>
            </a:prstGeom>
          </p:spPr>
        </p:pic>
        <p:sp>
          <p:nvSpPr>
            <p:cNvPr id="3" name="ZoneTexte 2"/>
            <p:cNvSpPr txBox="1"/>
            <p:nvPr/>
          </p:nvSpPr>
          <p:spPr>
            <a:xfrm>
              <a:off x="4263163" y="944149"/>
              <a:ext cx="1257075" cy="323165"/>
            </a:xfrm>
            <a:prstGeom prst="rect">
              <a:avLst/>
            </a:prstGeom>
            <a:solidFill>
              <a:schemeClr val="bg1"/>
            </a:solidFill>
          </p:spPr>
          <p:txBody>
            <a:bodyPr wrap="none" rtlCol="0">
              <a:spAutoFit/>
            </a:bodyPr>
            <a:lstStyle/>
            <a:p>
              <a:r>
                <a:rPr lang="en-GB" sz="1500" dirty="0" smtClean="0"/>
                <a:t>≈ 390 M</a:t>
              </a:r>
              <a:r>
                <a:rPr lang="en-GB" sz="1500" baseline="-25000" dirty="0" smtClean="0"/>
                <a:t>w</a:t>
              </a:r>
              <a:r>
                <a:rPr lang="en-GB" sz="1500" dirty="0" smtClean="0"/>
                <a:t>≥4.8</a:t>
              </a:r>
              <a:endParaRPr lang="en-GB" sz="1500" dirty="0"/>
            </a:p>
          </p:txBody>
        </p:sp>
      </p:grpSp>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84"/>
            <a:ext cx="1403648" cy="629543"/>
          </a:xfrm>
          <a:prstGeom prst="rect">
            <a:avLst/>
          </a:prstGeom>
        </p:spPr>
      </p:pic>
    </p:spTree>
    <p:extLst>
      <p:ext uri="{BB962C8B-B14F-4D97-AF65-F5344CB8AC3E}">
        <p14:creationId xmlns:p14="http://schemas.microsoft.com/office/powerpoint/2010/main" val="108934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Generator of aftershocks</a:t>
            </a:r>
            <a:endParaRPr lang="en-GB" dirty="0"/>
          </a:p>
        </p:txBody>
      </p:sp>
      <p:grpSp>
        <p:nvGrpSpPr>
          <p:cNvPr id="23" name="Groupe 22"/>
          <p:cNvGrpSpPr/>
          <p:nvPr/>
        </p:nvGrpSpPr>
        <p:grpSpPr>
          <a:xfrm>
            <a:off x="3189654" y="818484"/>
            <a:ext cx="5985031" cy="3201914"/>
            <a:chOff x="3142873" y="1370322"/>
            <a:chExt cx="5985031" cy="3201914"/>
          </a:xfrm>
        </p:grpSpPr>
        <p:pic>
          <p:nvPicPr>
            <p:cNvPr id="18" name="Image 17"/>
            <p:cNvPicPr>
              <a:picLocks noChangeAspect="1"/>
            </p:cNvPicPr>
            <p:nvPr/>
          </p:nvPicPr>
          <p:blipFill rotWithShape="1">
            <a:blip r:embed="rId3" cstate="print">
              <a:extLst>
                <a:ext uri="{28A0092B-C50C-407E-A947-70E740481C1C}">
                  <a14:useLocalDpi xmlns:a14="http://schemas.microsoft.com/office/drawing/2010/main" val="0"/>
                </a:ext>
              </a:extLst>
            </a:blip>
            <a:srcRect l="11413" t="4749" r="7476" b="6311"/>
            <a:stretch/>
          </p:blipFill>
          <p:spPr>
            <a:xfrm>
              <a:off x="3419872" y="1370322"/>
              <a:ext cx="5452219" cy="3017248"/>
            </a:xfrm>
            <a:prstGeom prst="rect">
              <a:avLst/>
            </a:prstGeom>
          </p:spPr>
        </p:pic>
        <mc:AlternateContent xmlns:mc="http://schemas.openxmlformats.org/markup-compatibility/2006" xmlns:a14="http://schemas.microsoft.com/office/drawing/2010/main">
          <mc:Choice Requires="a14">
            <p:sp>
              <p:nvSpPr>
                <p:cNvPr id="20" name="ZoneTexte 19"/>
                <p:cNvSpPr txBox="1"/>
                <p:nvPr/>
              </p:nvSpPr>
              <p:spPr>
                <a:xfrm>
                  <a:off x="6084265" y="4387570"/>
                  <a:ext cx="12343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200" i="1" smtClean="0">
                            <a:latin typeface="Cambria Math" panose="02040503050406030204" pitchFamily="18" charset="0"/>
                          </a:rPr>
                          <m:t>α</m:t>
                        </m:r>
                      </m:oMath>
                    </m:oMathPara>
                  </a14:m>
                  <a:endParaRPr lang="en-GB" sz="1200" dirty="0"/>
                </a:p>
              </p:txBody>
            </p:sp>
          </mc:Choice>
          <mc:Fallback xmlns="">
            <p:sp>
              <p:nvSpPr>
                <p:cNvPr id="20" name="ZoneTexte 19"/>
                <p:cNvSpPr txBox="1">
                  <a:spLocks noRot="1" noChangeAspect="1" noMove="1" noResize="1" noEditPoints="1" noAdjustHandles="1" noChangeArrowheads="1" noChangeShapeType="1" noTextEdit="1"/>
                </p:cNvSpPr>
                <p:nvPr/>
              </p:nvSpPr>
              <p:spPr>
                <a:xfrm>
                  <a:off x="6084265" y="4387570"/>
                  <a:ext cx="123432" cy="184666"/>
                </a:xfrm>
                <a:prstGeom prst="rect">
                  <a:avLst/>
                </a:prstGeom>
                <a:blipFill rotWithShape="0">
                  <a:blip r:embed="rId4"/>
                  <a:stretch>
                    <a:fillRect l="-20000" r="-15000"/>
                  </a:stretch>
                </a:blipFill>
              </p:spPr>
              <p:txBody>
                <a:bodyPr/>
                <a:lstStyle/>
                <a:p>
                  <a:r>
                    <a:rPr lang="en-GB">
                      <a:noFill/>
                    </a:rPr>
                    <a:t> </a:t>
                  </a:r>
                </a:p>
              </p:txBody>
            </p:sp>
          </mc:Fallback>
        </mc:AlternateContent>
        <p:sp>
          <p:nvSpPr>
            <p:cNvPr id="21" name="ZoneTexte 20"/>
            <p:cNvSpPr txBox="1"/>
            <p:nvPr/>
          </p:nvSpPr>
          <p:spPr>
            <a:xfrm rot="5400000">
              <a:off x="8560890" y="2739654"/>
              <a:ext cx="857029" cy="276999"/>
            </a:xfrm>
            <a:prstGeom prst="rect">
              <a:avLst/>
            </a:prstGeom>
            <a:noFill/>
          </p:spPr>
          <p:txBody>
            <a:bodyPr wrap="square" rtlCol="0">
              <a:spAutoFit/>
            </a:bodyPr>
            <a:lstStyle/>
            <a:p>
              <a:r>
                <a:rPr lang="en-GB" sz="1200" dirty="0" smtClean="0">
                  <a:solidFill>
                    <a:srgbClr val="EDB197"/>
                  </a:solidFill>
                </a:rPr>
                <a:t>Probability</a:t>
              </a:r>
              <a:endParaRPr lang="en-GB" sz="1200" dirty="0">
                <a:solidFill>
                  <a:srgbClr val="EDB197"/>
                </a:solidFill>
              </a:endParaRPr>
            </a:p>
          </p:txBody>
        </p:sp>
        <p:sp>
          <p:nvSpPr>
            <p:cNvPr id="22" name="ZoneTexte 21"/>
            <p:cNvSpPr txBox="1"/>
            <p:nvPr/>
          </p:nvSpPr>
          <p:spPr>
            <a:xfrm rot="16200000">
              <a:off x="2932559" y="2739655"/>
              <a:ext cx="697627" cy="276999"/>
            </a:xfrm>
            <a:prstGeom prst="rect">
              <a:avLst/>
            </a:prstGeom>
            <a:noFill/>
          </p:spPr>
          <p:txBody>
            <a:bodyPr wrap="none" rtlCol="0">
              <a:spAutoFit/>
            </a:bodyPr>
            <a:lstStyle/>
            <a:p>
              <a:r>
                <a:rPr lang="en-GB" sz="1200" dirty="0" smtClean="0">
                  <a:solidFill>
                    <a:srgbClr val="85BCDF"/>
                  </a:solidFill>
                </a:rPr>
                <a:t>Number</a:t>
              </a:r>
              <a:endParaRPr lang="en-GB" sz="1200" dirty="0">
                <a:solidFill>
                  <a:srgbClr val="85BCDF"/>
                </a:solidFill>
              </a:endParaRPr>
            </a:p>
          </p:txBody>
        </p:sp>
      </p:grpSp>
      <p:grpSp>
        <p:nvGrpSpPr>
          <p:cNvPr id="26" name="Groupe 25"/>
          <p:cNvGrpSpPr/>
          <p:nvPr/>
        </p:nvGrpSpPr>
        <p:grpSpPr>
          <a:xfrm>
            <a:off x="251520" y="819606"/>
            <a:ext cx="2852640" cy="2578861"/>
            <a:chOff x="251520" y="819606"/>
            <a:chExt cx="2852640" cy="2578861"/>
          </a:xfrm>
        </p:grpSpPr>
        <p:grpSp>
          <p:nvGrpSpPr>
            <p:cNvPr id="24" name="Groupe 23"/>
            <p:cNvGrpSpPr/>
            <p:nvPr/>
          </p:nvGrpSpPr>
          <p:grpSpPr>
            <a:xfrm>
              <a:off x="251520" y="1275606"/>
              <a:ext cx="2852640" cy="2122861"/>
              <a:chOff x="251520" y="1163584"/>
              <a:chExt cx="2852640" cy="2122861"/>
            </a:xfrm>
          </p:grpSpPr>
          <mc:AlternateContent xmlns:mc="http://schemas.openxmlformats.org/markup-compatibility/2006" xmlns:a14="http://schemas.microsoft.com/office/drawing/2010/main">
            <mc:Choice Requires="a14">
              <p:sp>
                <p:nvSpPr>
                  <p:cNvPr id="4" name="ZoneTexte 3"/>
                  <p:cNvSpPr txBox="1"/>
                  <p:nvPr/>
                </p:nvSpPr>
                <p:spPr>
                  <a:xfrm>
                    <a:off x="251520" y="1530308"/>
                    <a:ext cx="1649747" cy="246221"/>
                  </a:xfrm>
                  <a:prstGeom prst="rect">
                    <a:avLst/>
                  </a:prstGeom>
                  <a:noFill/>
                </p:spPr>
                <p:txBody>
                  <a:bodyPr wrap="none" rtlCol="0">
                    <a:spAutoFit/>
                  </a:bodyPr>
                  <a:lstStyle/>
                  <a:p>
                    <a:r>
                      <a:rPr lang="en-GB" sz="1000" dirty="0" smtClean="0">
                        <a:solidFill>
                          <a:schemeClr val="tx2">
                            <a:lumMod val="60000"/>
                            <a:lumOff val="40000"/>
                          </a:schemeClr>
                        </a:solidFill>
                      </a:rPr>
                      <a:t>[Richter, 1958] [B</a:t>
                    </a:r>
                    <a14:m>
                      <m:oMath xmlns:m="http://schemas.openxmlformats.org/officeDocument/2006/math">
                        <m:acc>
                          <m:accPr>
                            <m:chr m:val="̇"/>
                            <m:ctrlPr>
                              <a:rPr lang="fr-FR" sz="1000" i="1" smtClean="0">
                                <a:solidFill>
                                  <a:srgbClr val="558ED5"/>
                                </a:solidFill>
                                <a:latin typeface="Cambria Math" panose="02040503050406030204" pitchFamily="18" charset="0"/>
                              </a:rPr>
                            </m:ctrlPr>
                          </m:accPr>
                          <m:e>
                            <m:r>
                              <a:rPr lang="fr-FR" sz="1000" i="1">
                                <a:solidFill>
                                  <a:srgbClr val="558ED5"/>
                                </a:solidFill>
                                <a:latin typeface="Cambria Math" panose="02040503050406030204" pitchFamily="18" charset="0"/>
                              </a:rPr>
                              <m:t>𝑎</m:t>
                            </m:r>
                          </m:e>
                        </m:acc>
                      </m:oMath>
                    </a14:m>
                    <a:r>
                      <a:rPr lang="en-GB" sz="1000" dirty="0" err="1" smtClean="0">
                        <a:solidFill>
                          <a:srgbClr val="558ED5"/>
                        </a:solidFill>
                      </a:rPr>
                      <a:t>th</a:t>
                    </a:r>
                    <a:r>
                      <a:rPr lang="en-GB" sz="1000" dirty="0" smtClean="0">
                        <a:solidFill>
                          <a:schemeClr val="tx2">
                            <a:lumMod val="60000"/>
                            <a:lumOff val="40000"/>
                          </a:schemeClr>
                        </a:solidFill>
                      </a:rPr>
                      <a:t>, 1965]</a:t>
                    </a:r>
                    <a:endParaRPr lang="en-GB" sz="1000" dirty="0">
                      <a:solidFill>
                        <a:schemeClr val="tx2">
                          <a:lumMod val="60000"/>
                          <a:lumOff val="40000"/>
                        </a:schemeClr>
                      </a:solidFill>
                    </a:endParaRPr>
                  </a:p>
                </p:txBody>
              </p:sp>
            </mc:Choice>
            <mc:Fallback xmlns="">
              <p:sp>
                <p:nvSpPr>
                  <p:cNvPr id="4" name="ZoneTexte 3"/>
                  <p:cNvSpPr txBox="1">
                    <a:spLocks noRot="1" noChangeAspect="1" noMove="1" noResize="1" noEditPoints="1" noAdjustHandles="1" noChangeArrowheads="1" noChangeShapeType="1" noTextEdit="1"/>
                  </p:cNvSpPr>
                  <p:nvPr/>
                </p:nvSpPr>
                <p:spPr>
                  <a:xfrm>
                    <a:off x="251520" y="1530308"/>
                    <a:ext cx="1649747" cy="246221"/>
                  </a:xfrm>
                  <a:prstGeom prst="rect">
                    <a:avLst/>
                  </a:prstGeom>
                  <a:blipFill rotWithShape="0">
                    <a:blip r:embed="rId5"/>
                    <a:stretch>
                      <a:fillRect b="-14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51520" y="1163584"/>
                    <a:ext cx="2852640" cy="3687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200" i="1" smtClean="0">
                                  <a:solidFill>
                                    <a:srgbClr val="FF0000"/>
                                  </a:solidFill>
                                  <a:latin typeface="Cambria Math" panose="02040503050406030204" pitchFamily="18" charset="0"/>
                                </a:rPr>
                              </m:ctrlPr>
                            </m:sSubPr>
                            <m:e>
                              <m:sSub>
                                <m:sSubPr>
                                  <m:ctrlPr>
                                    <a:rPr lang="fr-FR" sz="1200" i="1">
                                      <a:solidFill>
                                        <a:srgbClr val="FF0000"/>
                                      </a:solidFill>
                                      <a:latin typeface="Cambria Math" panose="02040503050406030204" pitchFamily="18" charset="0"/>
                                    </a:rPr>
                                  </m:ctrlPr>
                                </m:sSubPr>
                                <m:e>
                                  <m:r>
                                    <a:rPr lang="fr-FR" sz="1200" i="1">
                                      <a:solidFill>
                                        <a:srgbClr val="FF0000"/>
                                      </a:solidFill>
                                      <a:latin typeface="Cambria Math" panose="02040503050406030204" pitchFamily="18" charset="0"/>
                                    </a:rPr>
                                    <m:t>𝑀</m:t>
                                  </m:r>
                                </m:e>
                                <m:sub>
                                  <m:r>
                                    <a:rPr lang="fr-FR" sz="1200" i="1">
                                      <a:solidFill>
                                        <a:srgbClr val="FF0000"/>
                                      </a:solidFill>
                                      <a:latin typeface="Cambria Math" panose="02040503050406030204" pitchFamily="18" charset="0"/>
                                    </a:rPr>
                                    <m:t>𝑠</m:t>
                                  </m:r>
                                </m:sub>
                              </m:sSub>
                            </m:e>
                            <m:sub>
                              <m:r>
                                <a:rPr lang="fr-FR" sz="1200" i="1">
                                  <a:solidFill>
                                    <a:srgbClr val="FF0000"/>
                                  </a:solidFill>
                                  <a:latin typeface="Cambria Math" panose="02040503050406030204" pitchFamily="18" charset="0"/>
                                </a:rPr>
                                <m:t>𝑚𝑎𝑖𝑛</m:t>
                              </m:r>
                              <m:r>
                                <a:rPr lang="fr-FR" sz="1200" i="0">
                                  <a:solidFill>
                                    <a:srgbClr val="FF0000"/>
                                  </a:solidFill>
                                  <a:latin typeface="Cambria Math" panose="02040503050406030204" pitchFamily="18" charset="0"/>
                                </a:rPr>
                                <m:t> </m:t>
                              </m:r>
                              <m:r>
                                <a:rPr lang="fr-FR" sz="1200" i="1">
                                  <a:solidFill>
                                    <a:srgbClr val="FF0000"/>
                                  </a:solidFill>
                                  <a:latin typeface="Cambria Math" panose="02040503050406030204" pitchFamily="18" charset="0"/>
                                </a:rPr>
                                <m:t>𝑠h𝑜𝑐𝑘</m:t>
                              </m:r>
                            </m:sub>
                          </m:sSub>
                          <m:r>
                            <a:rPr lang="fr-FR" sz="1200" i="0">
                              <a:latin typeface="Cambria Math" panose="02040503050406030204" pitchFamily="18" charset="0"/>
                            </a:rPr>
                            <m:t>−</m:t>
                          </m:r>
                          <m:func>
                            <m:funcPr>
                              <m:ctrlPr>
                                <a:rPr lang="fr-FR" sz="1200" b="0" i="1" smtClean="0">
                                  <a:solidFill>
                                    <a:schemeClr val="accent1"/>
                                  </a:solidFill>
                                  <a:latin typeface="Cambria Math" panose="02040503050406030204" pitchFamily="18" charset="0"/>
                                </a:rPr>
                              </m:ctrlPr>
                            </m:funcPr>
                            <m:fName>
                              <m:r>
                                <m:rPr>
                                  <m:sty m:val="p"/>
                                </m:rPr>
                                <a:rPr lang="fr-FR" sz="1200" i="0">
                                  <a:solidFill>
                                    <a:schemeClr val="accent1"/>
                                  </a:solidFill>
                                  <a:latin typeface="Cambria Math" panose="02040503050406030204" pitchFamily="18" charset="0"/>
                                </a:rPr>
                                <m:t>max</m:t>
                              </m:r>
                            </m:fName>
                            <m:e>
                              <m:d>
                                <m:dPr>
                                  <m:ctrlPr>
                                    <a:rPr lang="fr-FR" sz="1200" b="0" i="1" smtClean="0">
                                      <a:solidFill>
                                        <a:schemeClr val="accent1"/>
                                      </a:solidFill>
                                      <a:latin typeface="Cambria Math" panose="02040503050406030204" pitchFamily="18" charset="0"/>
                                    </a:rPr>
                                  </m:ctrlPr>
                                </m:dPr>
                                <m:e>
                                  <m:sSub>
                                    <m:sSubPr>
                                      <m:ctrlPr>
                                        <a:rPr lang="fr-FR" sz="1200" i="1">
                                          <a:solidFill>
                                            <a:schemeClr val="accent1"/>
                                          </a:solidFill>
                                          <a:latin typeface="Cambria Math" panose="02040503050406030204" pitchFamily="18" charset="0"/>
                                        </a:rPr>
                                      </m:ctrlPr>
                                    </m:sSubPr>
                                    <m:e>
                                      <m:sSub>
                                        <m:sSubPr>
                                          <m:ctrlPr>
                                            <a:rPr lang="fr-FR" sz="1200" i="1">
                                              <a:solidFill>
                                                <a:schemeClr val="accent1"/>
                                              </a:solidFill>
                                              <a:latin typeface="Cambria Math" panose="02040503050406030204" pitchFamily="18" charset="0"/>
                                            </a:rPr>
                                          </m:ctrlPr>
                                        </m:sSubPr>
                                        <m:e>
                                          <m:r>
                                            <a:rPr lang="fr-FR" sz="1200" i="1">
                                              <a:solidFill>
                                                <a:schemeClr val="accent1"/>
                                              </a:solidFill>
                                              <a:latin typeface="Cambria Math" panose="02040503050406030204" pitchFamily="18" charset="0"/>
                                            </a:rPr>
                                            <m:t>𝑀</m:t>
                                          </m:r>
                                        </m:e>
                                        <m:sub>
                                          <m:r>
                                            <a:rPr lang="fr-FR" sz="1200" i="1">
                                              <a:solidFill>
                                                <a:schemeClr val="accent1"/>
                                              </a:solidFill>
                                              <a:latin typeface="Cambria Math" panose="02040503050406030204" pitchFamily="18" charset="0"/>
                                            </a:rPr>
                                            <m:t>𝑠</m:t>
                                          </m:r>
                                        </m:sub>
                                      </m:sSub>
                                    </m:e>
                                    <m:sub>
                                      <m:r>
                                        <a:rPr lang="fr-FR" sz="1200" i="1">
                                          <a:solidFill>
                                            <a:schemeClr val="accent1"/>
                                          </a:solidFill>
                                          <a:latin typeface="Cambria Math" panose="02040503050406030204" pitchFamily="18" charset="0"/>
                                        </a:rPr>
                                        <m:t>𝑎𝑓𝑡𝑒𝑟𝑠h𝑜𝑐𝑘𝑠</m:t>
                                      </m:r>
                                    </m:sub>
                                  </m:sSub>
                                </m:e>
                              </m:d>
                            </m:e>
                          </m:func>
                          <m:r>
                            <a:rPr lang="fr-FR" sz="1200" b="0" i="1" smtClean="0">
                              <a:latin typeface="Cambria Math" panose="02040503050406030204" pitchFamily="18" charset="0"/>
                            </a:rPr>
                            <m:t>=</m:t>
                          </m:r>
                          <m:r>
                            <a:rPr lang="fr-FR" sz="1200" i="1">
                              <a:latin typeface="Cambria Math" panose="02040503050406030204" pitchFamily="18" charset="0"/>
                            </a:rPr>
                            <m:t>𝛼</m:t>
                          </m:r>
                        </m:oMath>
                      </m:oMathPara>
                    </a14:m>
                    <a:endParaRPr lang="fr-FR" sz="1200" dirty="0"/>
                  </a:p>
                </p:txBody>
              </p:sp>
            </mc:Choice>
            <mc:Fallback xmlns="">
              <p:sp>
                <p:nvSpPr>
                  <p:cNvPr id="10" name="Rectangle 9"/>
                  <p:cNvSpPr>
                    <a:spLocks noRot="1" noChangeAspect="1" noMove="1" noResize="1" noEditPoints="1" noAdjustHandles="1" noChangeArrowheads="1" noChangeShapeType="1" noTextEdit="1"/>
                  </p:cNvSpPr>
                  <p:nvPr/>
                </p:nvSpPr>
                <p:spPr>
                  <a:xfrm>
                    <a:off x="251520" y="1163584"/>
                    <a:ext cx="2852640" cy="368755"/>
                  </a:xfrm>
                  <a:prstGeom prst="rect">
                    <a:avLst/>
                  </a:prstGeom>
                  <a:blipFill rotWithShape="0">
                    <a:blip r:embed="rId6"/>
                    <a:stretch>
                      <a:fillRect/>
                    </a:stretch>
                  </a:blipFill>
                </p:spPr>
                <p:txBody>
                  <a:bodyPr/>
                  <a:lstStyle/>
                  <a:p>
                    <a:r>
                      <a:rPr lang="en-GB">
                        <a:noFill/>
                      </a:rPr>
                      <a:t> </a:t>
                    </a:r>
                  </a:p>
                </p:txBody>
              </p:sp>
            </mc:Fallback>
          </mc:AlternateContent>
          <p:grpSp>
            <p:nvGrpSpPr>
              <p:cNvPr id="17" name="Groupe 16"/>
              <p:cNvGrpSpPr/>
              <p:nvPr/>
            </p:nvGrpSpPr>
            <p:grpSpPr>
              <a:xfrm>
                <a:off x="664656" y="1972754"/>
                <a:ext cx="2019304" cy="1313691"/>
                <a:chOff x="3347864" y="1477963"/>
                <a:chExt cx="2019304" cy="1313691"/>
              </a:xfrm>
            </p:grpSpPr>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7864" y="1477963"/>
                  <a:ext cx="2019304" cy="1313691"/>
                </a:xfrm>
                <a:prstGeom prst="rect">
                  <a:avLst/>
                </a:prstGeom>
              </p:spPr>
            </p:pic>
            <p:sp>
              <p:nvSpPr>
                <p:cNvPr id="6" name="Ellipse 5"/>
                <p:cNvSpPr/>
                <p:nvPr/>
              </p:nvSpPr>
              <p:spPr>
                <a:xfrm>
                  <a:off x="5081694" y="1577359"/>
                  <a:ext cx="144016" cy="1440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p:cNvSpPr/>
                <p:nvPr/>
              </p:nvSpPr>
              <p:spPr>
                <a:xfrm>
                  <a:off x="4285508" y="1773436"/>
                  <a:ext cx="144016" cy="14401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Connecteur en angle 7"/>
                <p:cNvCxnSpPr>
                  <a:stCxn id="7" idx="6"/>
                  <a:endCxn id="6" idx="4"/>
                </p:cNvCxnSpPr>
                <p:nvPr/>
              </p:nvCxnSpPr>
              <p:spPr>
                <a:xfrm flipV="1">
                  <a:off x="4429524" y="1721375"/>
                  <a:ext cx="724178" cy="124069"/>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788024" y="1757379"/>
                  <a:ext cx="293670" cy="323165"/>
                </a:xfrm>
                <a:prstGeom prst="rect">
                  <a:avLst/>
                </a:prstGeom>
                <a:noFill/>
              </p:spPr>
              <p:txBody>
                <a:bodyPr wrap="none" rtlCol="0">
                  <a:spAutoFit/>
                </a:bodyPr>
                <a:lstStyle/>
                <a:p>
                  <a:r>
                    <a:rPr lang="el-GR" sz="1500" i="1" dirty="0" smtClean="0"/>
                    <a:t>α</a:t>
                  </a:r>
                  <a:endParaRPr lang="en-GB" sz="1500" i="1" dirty="0"/>
                </a:p>
              </p:txBody>
            </p:sp>
          </p:grpSp>
        </p:grpSp>
        <mc:AlternateContent xmlns:mc="http://schemas.openxmlformats.org/markup-compatibility/2006" xmlns:a14="http://schemas.microsoft.com/office/drawing/2010/main">
          <mc:Choice Requires="a14">
            <p:sp>
              <p:nvSpPr>
                <p:cNvPr id="25" name="ZoneTexte 24"/>
                <p:cNvSpPr txBox="1"/>
                <p:nvPr/>
              </p:nvSpPr>
              <p:spPr>
                <a:xfrm>
                  <a:off x="693750" y="819606"/>
                  <a:ext cx="1961115" cy="332912"/>
                </a:xfrm>
                <a:prstGeom prst="rect">
                  <a:avLst/>
                </a:prstGeom>
                <a:noFill/>
              </p:spPr>
              <p:txBody>
                <a:bodyPr wrap="square" rtlCol="0">
                  <a:spAutoFit/>
                </a:bodyPr>
                <a:lstStyle/>
                <a:p>
                  <a:pPr algn="ctr"/>
                  <a:r>
                    <a:rPr lang="en-GB" sz="1500" b="1" dirty="0" smtClean="0"/>
                    <a:t>B</a:t>
                  </a:r>
                  <a14:m>
                    <m:oMath xmlns:m="http://schemas.openxmlformats.org/officeDocument/2006/math">
                      <m:acc>
                        <m:accPr>
                          <m:chr m:val="̇"/>
                          <m:ctrlPr>
                            <a:rPr lang="fr-FR" sz="1500" b="1" i="1">
                              <a:latin typeface="Cambria Math" panose="02040503050406030204" pitchFamily="18" charset="0"/>
                            </a:rPr>
                          </m:ctrlPr>
                        </m:accPr>
                        <m:e>
                          <m:r>
                            <a:rPr lang="fr-FR" sz="1500" b="1" i="0">
                              <a:latin typeface="Cambria Math" panose="02040503050406030204" pitchFamily="18" charset="0"/>
                            </a:rPr>
                            <m:t>𝐚</m:t>
                          </m:r>
                        </m:e>
                      </m:acc>
                    </m:oMath>
                  </a14:m>
                  <a:r>
                    <a:rPr lang="en-GB" sz="1500" b="1" dirty="0" smtClean="0"/>
                    <a:t>th law</a:t>
                  </a:r>
                  <a:endParaRPr lang="en-GB" sz="1500" b="1" dirty="0"/>
                </a:p>
              </p:txBody>
            </p:sp>
          </mc:Choice>
          <mc:Fallback xmlns="">
            <p:sp>
              <p:nvSpPr>
                <p:cNvPr id="25" name="ZoneTexte 24"/>
                <p:cNvSpPr txBox="1">
                  <a:spLocks noRot="1" noChangeAspect="1" noMove="1" noResize="1" noEditPoints="1" noAdjustHandles="1" noChangeArrowheads="1" noChangeShapeType="1" noTextEdit="1"/>
                </p:cNvSpPr>
                <p:nvPr/>
              </p:nvSpPr>
              <p:spPr>
                <a:xfrm>
                  <a:off x="693750" y="819606"/>
                  <a:ext cx="1961115" cy="332912"/>
                </a:xfrm>
                <a:prstGeom prst="rect">
                  <a:avLst/>
                </a:prstGeom>
                <a:blipFill rotWithShape="0">
                  <a:blip r:embed="rId8"/>
                  <a:stretch>
                    <a:fillRect t="-3636" b="-16364"/>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7" name="ZoneTexte 26"/>
              <p:cNvSpPr txBox="1"/>
              <p:nvPr/>
            </p:nvSpPr>
            <p:spPr>
              <a:xfrm>
                <a:off x="285081" y="3765002"/>
                <a:ext cx="4862983" cy="1015663"/>
              </a:xfrm>
              <a:prstGeom prst="rect">
                <a:avLst/>
              </a:prstGeom>
              <a:noFill/>
            </p:spPr>
            <p:txBody>
              <a:bodyPr wrap="square" rtlCol="0">
                <a:spAutoFit/>
              </a:bodyPr>
              <a:lstStyle/>
              <a:p>
                <a:r>
                  <a:rPr lang="en-US" sz="1500" dirty="0" smtClean="0">
                    <a:sym typeface="Wingdings" panose="05000000000000000000" pitchFamily="2" charset="2"/>
                  </a:rPr>
                  <a:t>Aftershocks generation:</a:t>
                </a:r>
              </a:p>
              <a:p>
                <a:r>
                  <a:rPr lang="fr-FR" sz="1500" dirty="0" smtClean="0">
                    <a:sym typeface="Wingdings" panose="05000000000000000000" pitchFamily="2" charset="2"/>
                  </a:rPr>
                  <a:t> </a:t>
                </a:r>
                <a:r>
                  <a:rPr lang="en-US" sz="1500" dirty="0" smtClean="0"/>
                  <a:t>Main shock generated with a magnitude </a:t>
                </a:r>
                <a:r>
                  <a:rPr lang="fr-FR" sz="1500" dirty="0" err="1" smtClean="0"/>
                  <a:t>M</a:t>
                </a:r>
                <a:r>
                  <a:rPr lang="fr-FR" sz="1500" baseline="-25000" dirty="0" err="1" smtClean="0"/>
                  <a:t>w</a:t>
                </a:r>
                <a:endParaRPr lang="en-GB" sz="1500" dirty="0"/>
              </a:p>
              <a:p>
                <a:pPr marL="285750" indent="-285750">
                  <a:buFont typeface="Wingdings" panose="05000000000000000000" pitchFamily="2" charset="2"/>
                  <a:buChar char="à"/>
                </a:pPr>
                <a14:m>
                  <m:oMath xmlns:m="http://schemas.openxmlformats.org/officeDocument/2006/math">
                    <m:r>
                      <m:rPr>
                        <m:sty m:val="p"/>
                      </m:rPr>
                      <a:rPr lang="el-GR" sz="1500" i="1">
                        <a:latin typeface="Cambria Math" panose="02040503050406030204" pitchFamily="18" charset="0"/>
                      </a:rPr>
                      <m:t>α</m:t>
                    </m:r>
                  </m:oMath>
                </a14:m>
                <a:r>
                  <a:rPr lang="en-GB" sz="1500" dirty="0" smtClean="0"/>
                  <a:t> drawn through the distribution associated to M</a:t>
                </a:r>
                <a:r>
                  <a:rPr lang="en-GB" sz="1500" baseline="-25000" dirty="0" smtClean="0"/>
                  <a:t>w</a:t>
                </a:r>
              </a:p>
              <a:p>
                <a:r>
                  <a:rPr lang="en-GB" sz="1500" dirty="0" smtClean="0">
                    <a:sym typeface="Wingdings" panose="05000000000000000000" pitchFamily="2" charset="2"/>
                  </a:rPr>
                  <a:t> One aftershock with a magnitude </a:t>
                </a:r>
                <a14:m>
                  <m:oMath xmlns:m="http://schemas.openxmlformats.org/officeDocument/2006/math">
                    <m:sSub>
                      <m:sSubPr>
                        <m:ctrlPr>
                          <a:rPr lang="el-GR" sz="1500" i="1" smtClean="0">
                            <a:latin typeface="Cambria Math" panose="02040503050406030204" pitchFamily="18" charset="0"/>
                          </a:rPr>
                        </m:ctrlPr>
                      </m:sSubPr>
                      <m:e>
                        <m:r>
                          <a:rPr lang="fr-FR" sz="1500" b="0" i="1" smtClean="0">
                            <a:latin typeface="Cambria Math" panose="02040503050406030204" pitchFamily="18" charset="0"/>
                          </a:rPr>
                          <m:t>𝑀</m:t>
                        </m:r>
                      </m:e>
                      <m:sub>
                        <m:r>
                          <a:rPr lang="fr-FR" sz="1500" b="0" i="1" smtClean="0">
                            <a:latin typeface="Cambria Math" panose="02040503050406030204" pitchFamily="18" charset="0"/>
                          </a:rPr>
                          <m:t>𝑤</m:t>
                        </m:r>
                      </m:sub>
                    </m:sSub>
                    <m:r>
                      <a:rPr lang="fr-FR" sz="1500" b="0" i="1" smtClean="0">
                        <a:latin typeface="Cambria Math" panose="02040503050406030204" pitchFamily="18" charset="0"/>
                      </a:rPr>
                      <m:t>−</m:t>
                    </m:r>
                    <m:r>
                      <m:rPr>
                        <m:sty m:val="p"/>
                      </m:rPr>
                      <a:rPr lang="el-GR" sz="1500" i="1">
                        <a:latin typeface="Cambria Math" panose="02040503050406030204" pitchFamily="18" charset="0"/>
                      </a:rPr>
                      <m:t>α</m:t>
                    </m:r>
                  </m:oMath>
                </a14:m>
                <a:r>
                  <a:rPr lang="en-GB" sz="1500" dirty="0" smtClean="0"/>
                  <a:t> is generated</a:t>
                </a:r>
                <a:endParaRPr lang="en-GB" sz="1500" dirty="0"/>
              </a:p>
            </p:txBody>
          </p:sp>
        </mc:Choice>
        <mc:Fallback xmlns="">
          <p:sp>
            <p:nvSpPr>
              <p:cNvPr id="27" name="ZoneTexte 26"/>
              <p:cNvSpPr txBox="1">
                <a:spLocks noRot="1" noChangeAspect="1" noMove="1" noResize="1" noEditPoints="1" noAdjustHandles="1" noChangeArrowheads="1" noChangeShapeType="1" noTextEdit="1"/>
              </p:cNvSpPr>
              <p:nvPr/>
            </p:nvSpPr>
            <p:spPr>
              <a:xfrm>
                <a:off x="285081" y="3765002"/>
                <a:ext cx="4862983" cy="1015663"/>
              </a:xfrm>
              <a:prstGeom prst="rect">
                <a:avLst/>
              </a:prstGeom>
              <a:blipFill rotWithShape="0">
                <a:blip r:embed="rId9"/>
                <a:stretch>
                  <a:fillRect l="-502" t="-1807" b="-6024"/>
                </a:stretch>
              </a:blipFill>
            </p:spPr>
            <p:txBody>
              <a:bodyPr/>
              <a:lstStyle/>
              <a:p>
                <a:r>
                  <a:rPr lang="en-GB">
                    <a:noFill/>
                  </a:rPr>
                  <a:t> </a:t>
                </a:r>
              </a:p>
            </p:txBody>
          </p:sp>
        </mc:Fallback>
      </mc:AlternateContent>
      <p:sp>
        <p:nvSpPr>
          <p:cNvPr id="3" name="Flèche droite 2"/>
          <p:cNvSpPr/>
          <p:nvPr/>
        </p:nvSpPr>
        <p:spPr>
          <a:xfrm>
            <a:off x="5148064" y="4268670"/>
            <a:ext cx="864096" cy="190357"/>
          </a:xfrm>
          <a:prstGeom prst="rightArrow">
            <a:avLst>
              <a:gd name="adj1" fmla="val 50000"/>
              <a:gd name="adj2" fmla="val 782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p:cNvSpPr txBox="1"/>
          <p:nvPr/>
        </p:nvSpPr>
        <p:spPr>
          <a:xfrm>
            <a:off x="6042845" y="4202265"/>
            <a:ext cx="3101123" cy="323165"/>
          </a:xfrm>
          <a:prstGeom prst="rect">
            <a:avLst/>
          </a:prstGeom>
          <a:noFill/>
        </p:spPr>
        <p:txBody>
          <a:bodyPr wrap="square" rtlCol="0">
            <a:spAutoFit/>
          </a:bodyPr>
          <a:lstStyle/>
          <a:p>
            <a:r>
              <a:rPr lang="en-GB" sz="1500" dirty="0" smtClean="0"/>
              <a:t>≈ 115 M</a:t>
            </a:r>
            <a:r>
              <a:rPr lang="en-GB" sz="1500" baseline="-25000" dirty="0" smtClean="0"/>
              <a:t>w</a:t>
            </a:r>
            <a:r>
              <a:rPr lang="en-GB" sz="1500" dirty="0" smtClean="0"/>
              <a:t>≥4.8 each 2,000 years (22%) </a:t>
            </a:r>
            <a:endParaRPr lang="en-GB" sz="1500" dirty="0"/>
          </a:p>
        </p:txBody>
      </p:sp>
      <p:pic>
        <p:nvPicPr>
          <p:cNvPr id="28" name="Imag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5184"/>
            <a:ext cx="1403648" cy="629543"/>
          </a:xfrm>
          <a:prstGeom prst="rect">
            <a:avLst/>
          </a:prstGeom>
        </p:spPr>
      </p:pic>
    </p:spTree>
    <p:extLst>
      <p:ext uri="{BB962C8B-B14F-4D97-AF65-F5344CB8AC3E}">
        <p14:creationId xmlns:p14="http://schemas.microsoft.com/office/powerpoint/2010/main" val="360278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Conclusions</a:t>
            </a:r>
            <a:endParaRPr lang="en-GB" dirty="0"/>
          </a:p>
        </p:txBody>
      </p:sp>
      <mc:AlternateContent xmlns:mc="http://schemas.openxmlformats.org/markup-compatibility/2006" xmlns:a14="http://schemas.microsoft.com/office/drawing/2010/main">
        <mc:Choice Requires="a14">
          <p:sp>
            <p:nvSpPr>
              <p:cNvPr id="3" name="Espace réservé du texte 2"/>
              <p:cNvSpPr>
                <a:spLocks noGrp="1"/>
              </p:cNvSpPr>
              <p:nvPr>
                <p:ph type="body" sz="quarter" idx="10"/>
              </p:nvPr>
            </p:nvSpPr>
            <p:spPr>
              <a:xfrm>
                <a:off x="357188" y="928676"/>
                <a:ext cx="8751316" cy="3875322"/>
              </a:xfrm>
            </p:spPr>
            <p:txBody>
              <a:bodyPr/>
              <a:lstStyle/>
              <a:p>
                <a:r>
                  <a:rPr lang="en-GB" sz="2400" dirty="0" smtClean="0"/>
                  <a:t>Recurrence rate method adapted for low seismicity areas</a:t>
                </a:r>
              </a:p>
              <a:p>
                <a:pPr lvl="1"/>
                <a:endParaRPr lang="en-GB" sz="1600" i="1" dirty="0"/>
              </a:p>
              <a:p>
                <a:endParaRPr lang="en-GB" b="1" dirty="0" smtClean="0"/>
              </a:p>
              <a:p>
                <a:endParaRPr lang="en-GB" b="1" dirty="0"/>
              </a:p>
              <a:p>
                <a:endParaRPr lang="en-GB" b="1" dirty="0"/>
              </a:p>
              <a:p>
                <a:r>
                  <a:rPr lang="en-GB" sz="2400" dirty="0" smtClean="0"/>
                  <a:t>Earthquake generator based on these objective recurrence rates</a:t>
                </a:r>
              </a:p>
              <a:p>
                <a:pPr lvl="1"/>
                <a:r>
                  <a:rPr lang="en-GB" sz="2000" dirty="0" smtClean="0"/>
                  <a:t>Temporal and Spatial draws are linked through the Magnitude</a:t>
                </a:r>
                <a:endParaRPr lang="en-GB" sz="2000" dirty="0"/>
              </a:p>
              <a:p>
                <a:pPr lvl="1"/>
                <a:r>
                  <a:rPr lang="en-GB" sz="2000" dirty="0" smtClean="0"/>
                  <a:t>One aftershock generated by B</a:t>
                </a:r>
                <a14:m>
                  <m:oMath xmlns:m="http://schemas.openxmlformats.org/officeDocument/2006/math">
                    <m:acc>
                      <m:accPr>
                        <m:chr m:val="̇"/>
                        <m:ctrlPr>
                          <a:rPr lang="fr-FR" sz="2000" i="1">
                            <a:latin typeface="Cambria Math" panose="02040503050406030204" pitchFamily="18" charset="0"/>
                          </a:rPr>
                        </m:ctrlPr>
                      </m:accPr>
                      <m:e>
                        <m:r>
                          <m:rPr>
                            <m:sty m:val="p"/>
                          </m:rPr>
                          <a:rPr lang="fr-FR" sz="2000" b="0" i="1">
                            <a:latin typeface="Cambria Math" panose="02040503050406030204" pitchFamily="18" charset="0"/>
                          </a:rPr>
                          <m:t>a</m:t>
                        </m:r>
                      </m:e>
                    </m:acc>
                  </m:oMath>
                </a14:m>
                <a:r>
                  <a:rPr lang="en-GB" sz="2000" dirty="0" smtClean="0"/>
                  <a:t>th law per main shock</a:t>
                </a:r>
                <a:endParaRPr lang="en-GB" sz="2000" dirty="0"/>
              </a:p>
            </p:txBody>
          </p:sp>
        </mc:Choice>
        <mc:Fallback xmlns="">
          <p:sp>
            <p:nvSpPr>
              <p:cNvPr id="3" name="Espace réservé du texte 2"/>
              <p:cNvSpPr>
                <a:spLocks noGrp="1" noRot="1" noChangeAspect="1" noMove="1" noResize="1" noEditPoints="1" noAdjustHandles="1" noChangeArrowheads="1" noChangeShapeType="1" noTextEdit="1"/>
              </p:cNvSpPr>
              <p:nvPr>
                <p:ph type="body" sz="quarter" idx="10"/>
              </p:nvPr>
            </p:nvSpPr>
            <p:spPr>
              <a:xfrm>
                <a:off x="357188" y="928676"/>
                <a:ext cx="8751316" cy="3875322"/>
              </a:xfrm>
              <a:blipFill rotWithShape="0">
                <a:blip r:embed="rId2"/>
                <a:stretch>
                  <a:fillRect l="-976" t="-1101" b="-1572"/>
                </a:stretch>
              </a:blipFill>
            </p:spPr>
            <p:txBody>
              <a:bodyPr/>
              <a:lstStyle/>
              <a:p>
                <a:r>
                  <a:rPr lang="en-GB">
                    <a:noFill/>
                  </a:rPr>
                  <a:t> </a:t>
                </a:r>
              </a:p>
            </p:txBody>
          </p:sp>
        </mc:Fallback>
      </mc:AlternateContent>
      <p:graphicFrame>
        <p:nvGraphicFramePr>
          <p:cNvPr id="4" name="Tableau 3"/>
          <p:cNvGraphicFramePr>
            <a:graphicFrameLocks noGrp="1"/>
          </p:cNvGraphicFramePr>
          <p:nvPr>
            <p:extLst>
              <p:ext uri="{D42A27DB-BD31-4B8C-83A1-F6EECF244321}">
                <p14:modId xmlns:p14="http://schemas.microsoft.com/office/powerpoint/2010/main" val="3864902688"/>
              </p:ext>
            </p:extLst>
          </p:nvPr>
        </p:nvGraphicFramePr>
        <p:xfrm>
          <a:off x="1043608" y="1419622"/>
          <a:ext cx="6984776" cy="1630680"/>
        </p:xfrm>
        <a:graphic>
          <a:graphicData uri="http://schemas.openxmlformats.org/drawingml/2006/table">
            <a:tbl>
              <a:tblPr firstRow="1" bandRow="1">
                <a:tableStyleId>{5C22544A-7EE6-4342-B048-85BDC9FD1C3A}</a:tableStyleId>
              </a:tblPr>
              <a:tblGrid>
                <a:gridCol w="3492388"/>
                <a:gridCol w="3492388"/>
              </a:tblGrid>
              <a:tr h="370840">
                <a:tc>
                  <a:txBody>
                    <a:bodyPr/>
                    <a:lstStyle/>
                    <a:p>
                      <a:pPr algn="ctr"/>
                      <a:r>
                        <a:rPr lang="en-GB" sz="1600" dirty="0" smtClean="0"/>
                        <a:t>Issue = Low seismicity</a:t>
                      </a:r>
                      <a:endParaRPr lang="en-GB" sz="1600" dirty="0"/>
                    </a:p>
                  </a:txBody>
                  <a:tcPr anchor="ctr"/>
                </a:tc>
                <a:tc>
                  <a:txBody>
                    <a:bodyPr/>
                    <a:lstStyle/>
                    <a:p>
                      <a:pPr algn="ctr"/>
                      <a:r>
                        <a:rPr lang="en-GB" sz="1600" dirty="0" smtClean="0"/>
                        <a:t>Adapted solution</a:t>
                      </a:r>
                      <a:endParaRPr lang="en-GB" sz="1600" dirty="0"/>
                    </a:p>
                  </a:txBody>
                  <a:tcPr anchor="ctr"/>
                </a:tc>
              </a:tr>
              <a:tr h="370840">
                <a:tc>
                  <a:txBody>
                    <a:bodyPr/>
                    <a:lstStyle/>
                    <a:p>
                      <a:pPr algn="ctr"/>
                      <a:r>
                        <a:rPr lang="en-GB" sz="1400" dirty="0" smtClean="0"/>
                        <a:t>Sparse data</a:t>
                      </a:r>
                      <a:endParaRPr lang="en-GB" sz="1400" dirty="0"/>
                    </a:p>
                  </a:txBody>
                  <a:tcPr anchor="ctr"/>
                </a:tc>
                <a:tc>
                  <a:txBody>
                    <a:bodyPr/>
                    <a:lstStyle/>
                    <a:p>
                      <a:pPr algn="ctr"/>
                      <a:r>
                        <a:rPr lang="en-GB" sz="1400" dirty="0" smtClean="0"/>
                        <a:t>National</a:t>
                      </a:r>
                      <a:r>
                        <a:rPr lang="en-GB" sz="1400" baseline="0" dirty="0" smtClean="0"/>
                        <a:t> scale, no spatial discretization</a:t>
                      </a:r>
                      <a:endParaRPr lang="en-GB" sz="1400" dirty="0"/>
                    </a:p>
                  </a:txBody>
                  <a:tcPr anchor="ctr"/>
                </a:tc>
              </a:tr>
              <a:tr h="370840">
                <a:tc>
                  <a:txBody>
                    <a:bodyPr/>
                    <a:lstStyle/>
                    <a:p>
                      <a:pPr algn="ctr"/>
                      <a:r>
                        <a:rPr lang="en-GB" sz="1400" dirty="0" smtClean="0"/>
                        <a:t>Sparse knowledge</a:t>
                      </a:r>
                      <a:endParaRPr lang="en-GB" sz="1400" dirty="0"/>
                    </a:p>
                  </a:txBody>
                  <a:tcPr anchor="ctr"/>
                </a:tc>
                <a:tc>
                  <a:txBody>
                    <a:bodyPr/>
                    <a:lstStyle/>
                    <a:p>
                      <a:pPr algn="ctr"/>
                      <a:r>
                        <a:rPr lang="en-GB" sz="1400" dirty="0" smtClean="0"/>
                        <a:t>Nonparametric method</a:t>
                      </a:r>
                      <a:endParaRPr lang="en-GB" sz="1400" dirty="0"/>
                    </a:p>
                  </a:txBody>
                  <a:tcPr anchor="ctr"/>
                </a:tc>
              </a:tr>
              <a:tr h="370840">
                <a:tc>
                  <a:txBody>
                    <a:bodyPr/>
                    <a:lstStyle/>
                    <a:p>
                      <a:pPr algn="ctr"/>
                      <a:r>
                        <a:rPr lang="en-GB" sz="1400" dirty="0" smtClean="0"/>
                        <a:t>Large uncertainties</a:t>
                      </a:r>
                      <a:endParaRPr lang="en-GB" sz="1400" dirty="0"/>
                    </a:p>
                  </a:txBody>
                  <a:tcPr anchor="ctr"/>
                </a:tc>
                <a:tc>
                  <a:txBody>
                    <a:bodyPr/>
                    <a:lstStyle/>
                    <a:p>
                      <a:pPr algn="ctr"/>
                      <a:r>
                        <a:rPr lang="en-GB" sz="1400" dirty="0" smtClean="0"/>
                        <a:t>Avoiding declustering algorithms</a:t>
                      </a:r>
                      <a:r>
                        <a:rPr lang="en-GB" sz="1400" baseline="0" dirty="0" smtClean="0"/>
                        <a:t> </a:t>
                      </a:r>
                      <a:r>
                        <a:rPr lang="en-GB" sz="1400" dirty="0" smtClean="0"/>
                        <a:t>&amp;</a:t>
                      </a:r>
                      <a:r>
                        <a:rPr lang="en-GB" sz="1400" baseline="0" dirty="0" smtClean="0"/>
                        <a:t/>
                      </a:r>
                      <a:br>
                        <a:rPr lang="en-GB" sz="1400" baseline="0" dirty="0" smtClean="0"/>
                      </a:br>
                      <a:r>
                        <a:rPr lang="en-GB" sz="1400" baseline="0" dirty="0" smtClean="0"/>
                        <a:t>GR regression, sources of uncertainties</a:t>
                      </a:r>
                      <a:endParaRPr lang="en-GB" sz="1400" dirty="0"/>
                    </a:p>
                  </a:txBody>
                  <a:tcPr anchor="ctr"/>
                </a:tc>
              </a:tr>
            </a:tbl>
          </a:graphicData>
        </a:graphic>
      </p:graphicFrame>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184"/>
            <a:ext cx="1403648" cy="629543"/>
          </a:xfrm>
          <a:prstGeom prst="rect">
            <a:avLst/>
          </a:prstGeom>
        </p:spPr>
      </p:pic>
    </p:spTree>
    <p:extLst>
      <p:ext uri="{BB962C8B-B14F-4D97-AF65-F5344CB8AC3E}">
        <p14:creationId xmlns:p14="http://schemas.microsoft.com/office/powerpoint/2010/main" val="2870516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References</a:t>
            </a:r>
            <a:endParaRPr lang="en-GB" dirty="0"/>
          </a:p>
        </p:txBody>
      </p:sp>
      <p:sp>
        <p:nvSpPr>
          <p:cNvPr id="3" name="Espace réservé du texte 2"/>
          <p:cNvSpPr>
            <a:spLocks noGrp="1"/>
          </p:cNvSpPr>
          <p:nvPr>
            <p:ph type="body" sz="quarter" idx="10"/>
          </p:nvPr>
        </p:nvSpPr>
        <p:spPr>
          <a:xfrm>
            <a:off x="357188" y="843558"/>
            <a:ext cx="8429624" cy="3799894"/>
          </a:xfrm>
        </p:spPr>
        <p:txBody>
          <a:bodyPr/>
          <a:lstStyle/>
          <a:p>
            <a:pPr>
              <a:lnSpc>
                <a:spcPct val="150000"/>
              </a:lnSpc>
            </a:pPr>
            <a:r>
              <a:rPr lang="en-GB" sz="900" dirty="0" err="1"/>
              <a:t>Båth</a:t>
            </a:r>
            <a:r>
              <a:rPr lang="en-GB" sz="900" dirty="0"/>
              <a:t> M (1965) Lateral </a:t>
            </a:r>
            <a:r>
              <a:rPr lang="en-GB" sz="900" dirty="0" err="1"/>
              <a:t>inhomogeneities</a:t>
            </a:r>
            <a:r>
              <a:rPr lang="en-GB" sz="900" dirty="0"/>
              <a:t> of the upper mantle. </a:t>
            </a:r>
            <a:r>
              <a:rPr lang="en-GB" sz="900" dirty="0" err="1"/>
              <a:t>Tectonophysics</a:t>
            </a:r>
            <a:r>
              <a:rPr lang="en-GB" sz="900" dirty="0"/>
              <a:t> 2:483–514. https://doi.org/10.1016/0040-1951(65)90003-X</a:t>
            </a:r>
          </a:p>
          <a:p>
            <a:pPr>
              <a:lnSpc>
                <a:spcPct val="150000"/>
              </a:lnSpc>
            </a:pPr>
            <a:r>
              <a:rPr lang="en-GB" sz="900" dirty="0" err="1"/>
              <a:t>Baumont</a:t>
            </a:r>
            <a:r>
              <a:rPr lang="en-GB" sz="900" dirty="0"/>
              <a:t> D, </a:t>
            </a:r>
            <a:r>
              <a:rPr lang="en-GB" sz="900" dirty="0" err="1"/>
              <a:t>Manchuel</a:t>
            </a:r>
            <a:r>
              <a:rPr lang="en-GB" sz="900" dirty="0"/>
              <a:t> K, </a:t>
            </a:r>
            <a:r>
              <a:rPr lang="en-GB" sz="900" dirty="0" err="1"/>
              <a:t>Traversa</a:t>
            </a:r>
            <a:r>
              <a:rPr lang="en-GB" sz="900" dirty="0"/>
              <a:t> P, et al (2018) Intensity predictive attenuation models calibrated in Mw for metropolitan France. Bulletin of Earthquake Engineering 16:2285–2310. https://doi.org/10.1007/s10518-018-0344-6</a:t>
            </a:r>
          </a:p>
          <a:p>
            <a:pPr>
              <a:lnSpc>
                <a:spcPct val="150000"/>
              </a:lnSpc>
            </a:pPr>
            <a:r>
              <a:rPr lang="en-GB" sz="900" dirty="0"/>
              <a:t>Gouache C, </a:t>
            </a:r>
            <a:r>
              <a:rPr lang="en-GB" sz="900" dirty="0" err="1"/>
              <a:t>Bonneau</a:t>
            </a:r>
            <a:r>
              <a:rPr lang="en-GB" sz="900" dirty="0"/>
              <a:t> F, </a:t>
            </a:r>
            <a:r>
              <a:rPr lang="en-GB" sz="900" dirty="0" err="1"/>
              <a:t>Tinard</a:t>
            </a:r>
            <a:r>
              <a:rPr lang="en-GB" sz="900" dirty="0"/>
              <a:t> P, Montel J-M (submitted) Estimation of main shock frequency – magnitude distributions by adapting the inter event time method for low-to-moderate seismicity areas. Application to French mainland</a:t>
            </a:r>
          </a:p>
          <a:p>
            <a:pPr>
              <a:lnSpc>
                <a:spcPct val="150000"/>
              </a:lnSpc>
            </a:pPr>
            <a:r>
              <a:rPr lang="en-GB" sz="900" dirty="0" err="1"/>
              <a:t>Hainzl</a:t>
            </a:r>
            <a:r>
              <a:rPr lang="en-GB" sz="900" dirty="0"/>
              <a:t> S, </a:t>
            </a:r>
            <a:r>
              <a:rPr lang="en-GB" sz="900" dirty="0" err="1"/>
              <a:t>Scherbaum</a:t>
            </a:r>
            <a:r>
              <a:rPr lang="en-GB" sz="900" dirty="0"/>
              <a:t> F, </a:t>
            </a:r>
            <a:r>
              <a:rPr lang="en-GB" sz="900" dirty="0" err="1"/>
              <a:t>Beauval</a:t>
            </a:r>
            <a:r>
              <a:rPr lang="en-GB" sz="900" dirty="0"/>
              <a:t> C (2006) Estimating Background Activity Based on </a:t>
            </a:r>
            <a:r>
              <a:rPr lang="en-GB" sz="900" dirty="0" err="1"/>
              <a:t>Interevent</a:t>
            </a:r>
            <a:r>
              <a:rPr lang="en-GB" sz="900" dirty="0"/>
              <a:t>-Time Distribution. Bulletin of the Seismological Society of America 96:313–320. https://doi.org/10.1785/0120050053</a:t>
            </a:r>
          </a:p>
          <a:p>
            <a:pPr>
              <a:lnSpc>
                <a:spcPct val="150000"/>
              </a:lnSpc>
            </a:pPr>
            <a:r>
              <a:rPr lang="en-GB" sz="900" dirty="0" err="1"/>
              <a:t>Manchuel</a:t>
            </a:r>
            <a:r>
              <a:rPr lang="en-GB" sz="900" dirty="0"/>
              <a:t> K, </a:t>
            </a:r>
            <a:r>
              <a:rPr lang="en-GB" sz="900" dirty="0" err="1"/>
              <a:t>Traversa</a:t>
            </a:r>
            <a:r>
              <a:rPr lang="en-GB" sz="900" dirty="0"/>
              <a:t> P, </a:t>
            </a:r>
            <a:r>
              <a:rPr lang="en-GB" sz="900" dirty="0" err="1"/>
              <a:t>Baumont</a:t>
            </a:r>
            <a:r>
              <a:rPr lang="en-GB" sz="900" dirty="0"/>
              <a:t> D, et al (2017) The French seismic </a:t>
            </a:r>
            <a:r>
              <a:rPr lang="en-GB" sz="900" dirty="0" err="1"/>
              <a:t>CATalogue</a:t>
            </a:r>
            <a:r>
              <a:rPr lang="en-GB" sz="900" dirty="0"/>
              <a:t> (FCAT-17). Bulletin of Earthquake Engineering 16:2227–2251. https://doi.org/10.1007/s10518-017-0236-1</a:t>
            </a:r>
          </a:p>
          <a:p>
            <a:pPr>
              <a:lnSpc>
                <a:spcPct val="150000"/>
              </a:lnSpc>
            </a:pPr>
            <a:r>
              <a:rPr lang="fr-FR" sz="900" dirty="0"/>
              <a:t>Martin </a:t>
            </a:r>
            <a:r>
              <a:rPr lang="fr-FR" sz="900" dirty="0" err="1"/>
              <a:t>Ch</a:t>
            </a:r>
            <a:r>
              <a:rPr lang="fr-FR" sz="900" dirty="0"/>
              <a:t>, Combes Ph, </a:t>
            </a:r>
            <a:r>
              <a:rPr lang="fr-FR" sz="900" dirty="0" err="1"/>
              <a:t>Secanell</a:t>
            </a:r>
            <a:r>
              <a:rPr lang="fr-FR" sz="900" dirty="0"/>
              <a:t> R, et al (2002) Révision du zonage sismique de la France</a:t>
            </a:r>
            <a:endParaRPr lang="en-GB" sz="900" dirty="0"/>
          </a:p>
          <a:p>
            <a:pPr>
              <a:lnSpc>
                <a:spcPct val="150000"/>
              </a:lnSpc>
            </a:pPr>
            <a:r>
              <a:rPr lang="en-GB" sz="900" dirty="0" err="1"/>
              <a:t>Molchan</a:t>
            </a:r>
            <a:r>
              <a:rPr lang="en-GB" sz="900" dirty="0"/>
              <a:t> G (2005) </a:t>
            </a:r>
            <a:r>
              <a:rPr lang="en-GB" sz="900" dirty="0" err="1"/>
              <a:t>Interevent</a:t>
            </a:r>
            <a:r>
              <a:rPr lang="en-GB" sz="900" dirty="0"/>
              <a:t> time distribution in seismicity: a theoretical approach. Pure and Applied Geophysics 162:1135–1150. https://doi.org/10.1007/s00024-004-2664-5</a:t>
            </a:r>
          </a:p>
          <a:p>
            <a:pPr>
              <a:lnSpc>
                <a:spcPct val="150000"/>
              </a:lnSpc>
            </a:pPr>
            <a:r>
              <a:rPr lang="en-GB" sz="900" dirty="0"/>
              <a:t>Richter CF (1958) </a:t>
            </a:r>
            <a:r>
              <a:rPr lang="en-GB" sz="900" dirty="0" err="1"/>
              <a:t>Elementaty</a:t>
            </a:r>
            <a:r>
              <a:rPr lang="en-GB" sz="900" dirty="0"/>
              <a:t> seismology. Freeman</a:t>
            </a:r>
          </a:p>
          <a:p>
            <a:pPr>
              <a:lnSpc>
                <a:spcPct val="150000"/>
              </a:lnSpc>
            </a:pPr>
            <a:r>
              <a:rPr lang="en-GB" sz="900" dirty="0" err="1"/>
              <a:t>Traversa</a:t>
            </a:r>
            <a:r>
              <a:rPr lang="en-GB" sz="900" dirty="0"/>
              <a:t> P, </a:t>
            </a:r>
            <a:r>
              <a:rPr lang="en-GB" sz="900" dirty="0" err="1"/>
              <a:t>Baumont</a:t>
            </a:r>
            <a:r>
              <a:rPr lang="en-GB" sz="900" dirty="0"/>
              <a:t> D, </a:t>
            </a:r>
            <a:r>
              <a:rPr lang="en-GB" sz="900" dirty="0" err="1"/>
              <a:t>Manchuel</a:t>
            </a:r>
            <a:r>
              <a:rPr lang="en-GB" sz="900" dirty="0"/>
              <a:t> K, et al (2017) Exploration tree approach to estimate historical earthquakes Mw and depth, test cases from the French past seismicity. Bulletin of Earthquake Engineering 16:2169–2193. https://doi.org/10.1007/s10518-017-0178-7</a:t>
            </a:r>
          </a:p>
          <a:p>
            <a:pPr>
              <a:lnSpc>
                <a:spcPct val="150000"/>
              </a:lnSpc>
            </a:pPr>
            <a:r>
              <a:rPr lang="en-GB" sz="900" dirty="0" err="1"/>
              <a:t>Wiemer</a:t>
            </a:r>
            <a:r>
              <a:rPr lang="en-GB" sz="900" dirty="0"/>
              <a:t> S, Wyss M (2000) Minimum Magnitude of Completeness in Earthquake </a:t>
            </a:r>
            <a:r>
              <a:rPr lang="en-GB" sz="900" dirty="0" err="1"/>
              <a:t>Catalogs</a:t>
            </a:r>
            <a:r>
              <a:rPr lang="en-GB" sz="900" dirty="0"/>
              <a:t>: Examples from Alaska, the Western United States, and Japan. Bulletin of the Seismological Society of America 90:859–869. https://</a:t>
            </a:r>
            <a:r>
              <a:rPr lang="en-GB" sz="900" dirty="0" smtClean="0"/>
              <a:t>doi.org/10.1785/0119990114</a:t>
            </a:r>
            <a:endParaRPr lang="en-GB" sz="9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184"/>
            <a:ext cx="1403648" cy="629543"/>
          </a:xfrm>
          <a:prstGeom prst="rect">
            <a:avLst/>
          </a:prstGeom>
        </p:spPr>
      </p:pic>
    </p:spTree>
    <p:extLst>
      <p:ext uri="{BB962C8B-B14F-4D97-AF65-F5344CB8AC3E}">
        <p14:creationId xmlns:p14="http://schemas.microsoft.com/office/powerpoint/2010/main" val="1824051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q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3411</TotalTime>
  <Words>1120</Words>
  <Application>Microsoft Office PowerPoint</Application>
  <PresentationFormat>Affichage à l'écran (16:9)</PresentationFormat>
  <Paragraphs>140</Paragraphs>
  <Slides>8</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Cambria Math</vt:lpstr>
      <vt:lpstr>Wingdings</vt:lpstr>
      <vt:lpstr>Masque</vt:lpstr>
      <vt:lpstr>Stochastic generator of earthquakes in French mainland Corentin Gouache1*, Pierre Tinard2, François Bonneau1, Jean-Marc Montel3</vt:lpstr>
      <vt:lpstr>Low seismicity context</vt:lpstr>
      <vt:lpstr>Data pre-processing</vt:lpstr>
      <vt:lpstr>Frequency – magnitude distributions</vt:lpstr>
      <vt:lpstr>Generator of main shocks</vt:lpstr>
      <vt:lpstr>Generator of aftershocks</vt:lpstr>
      <vt:lpstr>Conclusions</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c:title>
  <dc:creator>godefroy</dc:creator>
  <cp:lastModifiedBy>Corentin Gouache</cp:lastModifiedBy>
  <cp:revision>202</cp:revision>
  <dcterms:created xsi:type="dcterms:W3CDTF">2015-10-28T07:28:23Z</dcterms:created>
  <dcterms:modified xsi:type="dcterms:W3CDTF">2020-04-27T16:59:36Z</dcterms:modified>
</cp:coreProperties>
</file>