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8803600" cy="41403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040">
          <p15:clr>
            <a:srgbClr val="A4A3A4"/>
          </p15:clr>
        </p15:guide>
        <p15:guide id="2" pos="90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1EE"/>
    <a:srgbClr val="3B5998"/>
    <a:srgbClr val="4B5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25" autoAdjust="0"/>
  </p:normalViewPr>
  <p:slideViewPr>
    <p:cSldViewPr snapToGrid="0">
      <p:cViewPr>
        <p:scale>
          <a:sx n="40" d="100"/>
          <a:sy n="40" d="100"/>
        </p:scale>
        <p:origin x="197" y="245"/>
      </p:cViewPr>
      <p:guideLst>
        <p:guide orient="horz" pos="13040"/>
        <p:guide pos="9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6608E-641D-4FF1-BE2A-590AF01ADDC9}" type="datetimeFigureOut">
              <a:rPr lang="en-US" smtClean="0"/>
              <a:t>5/31/2020</a:t>
            </a:fld>
            <a:endParaRPr lang="en-US"/>
          </a:p>
        </p:txBody>
      </p:sp>
      <p:sp>
        <p:nvSpPr>
          <p:cNvPr id="4" name="Slide Image Placeholder 3"/>
          <p:cNvSpPr>
            <a:spLocks noGrp="1" noRot="1" noChangeAspect="1"/>
          </p:cNvSpPr>
          <p:nvPr>
            <p:ph type="sldImg" idx="2"/>
          </p:nvPr>
        </p:nvSpPr>
        <p:spPr>
          <a:xfrm>
            <a:off x="2355850" y="1143000"/>
            <a:ext cx="2146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61342-EBDB-448F-B6F3-E1461349111F}" type="slidenum">
              <a:rPr lang="en-US" smtClean="0"/>
              <a:t>‹#›</a:t>
            </a:fld>
            <a:endParaRPr lang="en-US"/>
          </a:p>
        </p:txBody>
      </p:sp>
    </p:spTree>
    <p:extLst>
      <p:ext uri="{BB962C8B-B14F-4D97-AF65-F5344CB8AC3E}">
        <p14:creationId xmlns:p14="http://schemas.microsoft.com/office/powerpoint/2010/main" val="817221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61342-EBDB-448F-B6F3-E1461349111F}" type="slidenum">
              <a:rPr lang="en-US" smtClean="0"/>
              <a:t>1</a:t>
            </a:fld>
            <a:endParaRPr lang="en-US"/>
          </a:p>
        </p:txBody>
      </p:sp>
    </p:spTree>
    <p:extLst>
      <p:ext uri="{BB962C8B-B14F-4D97-AF65-F5344CB8AC3E}">
        <p14:creationId xmlns:p14="http://schemas.microsoft.com/office/powerpoint/2010/main" val="41570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0270" y="6776007"/>
            <a:ext cx="24483060" cy="14414582"/>
          </a:xfrm>
        </p:spPr>
        <p:txBody>
          <a:bodyPr anchor="b"/>
          <a:lstStyle>
            <a:lvl1pPr algn="ctr">
              <a:defRPr sz="18900"/>
            </a:lvl1pPr>
          </a:lstStyle>
          <a:p>
            <a:r>
              <a:rPr lang="en-US"/>
              <a:t>Click to edit Master title style</a:t>
            </a:r>
            <a:endParaRPr lang="en-US" dirty="0"/>
          </a:p>
        </p:txBody>
      </p:sp>
      <p:sp>
        <p:nvSpPr>
          <p:cNvPr id="3" name="Subtitle 2"/>
          <p:cNvSpPr>
            <a:spLocks noGrp="1"/>
          </p:cNvSpPr>
          <p:nvPr>
            <p:ph type="subTitle" idx="1"/>
          </p:nvPr>
        </p:nvSpPr>
        <p:spPr>
          <a:xfrm>
            <a:off x="3600450" y="21746471"/>
            <a:ext cx="21602700" cy="9996280"/>
          </a:xfrm>
        </p:spPr>
        <p:txBody>
          <a:bodyPr/>
          <a:lstStyle>
            <a:lvl1pPr marL="0" indent="0" algn="ctr">
              <a:buNone/>
              <a:defRPr sz="7560"/>
            </a:lvl1pPr>
            <a:lvl2pPr marL="1440180" indent="0" algn="ctr">
              <a:buNone/>
              <a:defRPr sz="6300"/>
            </a:lvl2pPr>
            <a:lvl3pPr marL="2880360" indent="0" algn="ctr">
              <a:buNone/>
              <a:defRPr sz="5670"/>
            </a:lvl3pPr>
            <a:lvl4pPr marL="4320540" indent="0" algn="ctr">
              <a:buNone/>
              <a:defRPr sz="5040"/>
            </a:lvl4pPr>
            <a:lvl5pPr marL="5760720" indent="0" algn="ctr">
              <a:buNone/>
              <a:defRPr sz="5040"/>
            </a:lvl5pPr>
            <a:lvl6pPr marL="7200900" indent="0" algn="ctr">
              <a:buNone/>
              <a:defRPr sz="5040"/>
            </a:lvl6pPr>
            <a:lvl7pPr marL="8641080" indent="0" algn="ctr">
              <a:buNone/>
              <a:defRPr sz="5040"/>
            </a:lvl7pPr>
            <a:lvl8pPr marL="10081260" indent="0" algn="ctr">
              <a:buNone/>
              <a:defRPr sz="5040"/>
            </a:lvl8pPr>
            <a:lvl9pPr marL="11521440" indent="0" algn="ctr">
              <a:buNone/>
              <a:defRPr sz="5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18CF65-8F23-4267-BF9D-FE3FF05D2205}"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27190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18CF65-8F23-4267-BF9D-FE3FF05D2205}"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63414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2578" y="2204358"/>
            <a:ext cx="6210776" cy="3508762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80249" y="2204358"/>
            <a:ext cx="18272284" cy="35087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18CF65-8F23-4267-BF9D-FE3FF05D2205}"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411871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18CF65-8F23-4267-BF9D-FE3FF05D2205}"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534403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65247" y="10322157"/>
            <a:ext cx="24843105" cy="17222739"/>
          </a:xfrm>
        </p:spPr>
        <p:txBody>
          <a:bodyPr anchor="b"/>
          <a:lstStyle>
            <a:lvl1pPr>
              <a:defRPr sz="18900"/>
            </a:lvl1pPr>
          </a:lstStyle>
          <a:p>
            <a:r>
              <a:rPr lang="en-US"/>
              <a:t>Click to edit Master title style</a:t>
            </a:r>
            <a:endParaRPr lang="en-US" dirty="0"/>
          </a:p>
        </p:txBody>
      </p:sp>
      <p:sp>
        <p:nvSpPr>
          <p:cNvPr id="3" name="Text Placeholder 2"/>
          <p:cNvSpPr>
            <a:spLocks noGrp="1"/>
          </p:cNvSpPr>
          <p:nvPr>
            <p:ph type="body" idx="1"/>
          </p:nvPr>
        </p:nvSpPr>
        <p:spPr>
          <a:xfrm>
            <a:off x="1965247" y="27707830"/>
            <a:ext cx="24843105" cy="9057032"/>
          </a:xfrm>
        </p:spPr>
        <p:txBody>
          <a:bodyPr/>
          <a:lstStyle>
            <a:lvl1pPr marL="0" indent="0">
              <a:buNone/>
              <a:defRPr sz="7560">
                <a:solidFill>
                  <a:schemeClr val="tx1"/>
                </a:solidFill>
              </a:defRPr>
            </a:lvl1pPr>
            <a:lvl2pPr marL="1440180" indent="0">
              <a:buNone/>
              <a:defRPr sz="6300">
                <a:solidFill>
                  <a:schemeClr val="tx1">
                    <a:tint val="75000"/>
                  </a:schemeClr>
                </a:solidFill>
              </a:defRPr>
            </a:lvl2pPr>
            <a:lvl3pPr marL="2880360" indent="0">
              <a:buNone/>
              <a:defRPr sz="5670">
                <a:solidFill>
                  <a:schemeClr val="tx1">
                    <a:tint val="75000"/>
                  </a:schemeClr>
                </a:solidFill>
              </a:defRPr>
            </a:lvl3pPr>
            <a:lvl4pPr marL="4320540" indent="0">
              <a:buNone/>
              <a:defRPr sz="5040">
                <a:solidFill>
                  <a:schemeClr val="tx1">
                    <a:tint val="75000"/>
                  </a:schemeClr>
                </a:solidFill>
              </a:defRPr>
            </a:lvl4pPr>
            <a:lvl5pPr marL="5760720" indent="0">
              <a:buNone/>
              <a:defRPr sz="5040">
                <a:solidFill>
                  <a:schemeClr val="tx1">
                    <a:tint val="75000"/>
                  </a:schemeClr>
                </a:solidFill>
              </a:defRPr>
            </a:lvl5pPr>
            <a:lvl6pPr marL="7200900" indent="0">
              <a:buNone/>
              <a:defRPr sz="5040">
                <a:solidFill>
                  <a:schemeClr val="tx1">
                    <a:tint val="75000"/>
                  </a:schemeClr>
                </a:solidFill>
              </a:defRPr>
            </a:lvl6pPr>
            <a:lvl7pPr marL="8641080" indent="0">
              <a:buNone/>
              <a:defRPr sz="5040">
                <a:solidFill>
                  <a:schemeClr val="tx1">
                    <a:tint val="75000"/>
                  </a:schemeClr>
                </a:solidFill>
              </a:defRPr>
            </a:lvl7pPr>
            <a:lvl8pPr marL="10081260" indent="0">
              <a:buNone/>
              <a:defRPr sz="5040">
                <a:solidFill>
                  <a:schemeClr val="tx1">
                    <a:tint val="75000"/>
                  </a:schemeClr>
                </a:solidFill>
              </a:defRPr>
            </a:lvl8pPr>
            <a:lvl9pPr marL="11521440" indent="0">
              <a:buNone/>
              <a:defRPr sz="5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8CF65-8F23-4267-BF9D-FE3FF05D2205}"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272148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0248" y="11021789"/>
            <a:ext cx="12241530" cy="26270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4581823" y="11021789"/>
            <a:ext cx="12241530" cy="26270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18CF65-8F23-4267-BF9D-FE3FF05D2205}"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107978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3999" y="2204367"/>
            <a:ext cx="24843105" cy="80027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84002" y="10149633"/>
            <a:ext cx="12185271" cy="4974178"/>
          </a:xfrm>
        </p:spPr>
        <p:txBody>
          <a:bodyPr anchor="b"/>
          <a:lstStyle>
            <a:lvl1pPr marL="0" indent="0">
              <a:buNone/>
              <a:defRPr sz="7560" b="1"/>
            </a:lvl1pPr>
            <a:lvl2pPr marL="1440180" indent="0">
              <a:buNone/>
              <a:defRPr sz="6300" b="1"/>
            </a:lvl2pPr>
            <a:lvl3pPr marL="2880360" indent="0">
              <a:buNone/>
              <a:defRPr sz="5670" b="1"/>
            </a:lvl3pPr>
            <a:lvl4pPr marL="4320540" indent="0">
              <a:buNone/>
              <a:defRPr sz="5040" b="1"/>
            </a:lvl4pPr>
            <a:lvl5pPr marL="5760720" indent="0">
              <a:buNone/>
              <a:defRPr sz="5040" b="1"/>
            </a:lvl5pPr>
            <a:lvl6pPr marL="7200900" indent="0">
              <a:buNone/>
              <a:defRPr sz="5040" b="1"/>
            </a:lvl6pPr>
            <a:lvl7pPr marL="8641080" indent="0">
              <a:buNone/>
              <a:defRPr sz="5040" b="1"/>
            </a:lvl7pPr>
            <a:lvl8pPr marL="10081260" indent="0">
              <a:buNone/>
              <a:defRPr sz="5040" b="1"/>
            </a:lvl8pPr>
            <a:lvl9pPr marL="11521440" indent="0">
              <a:buNone/>
              <a:defRPr sz="5040" b="1"/>
            </a:lvl9pPr>
          </a:lstStyle>
          <a:p>
            <a:pPr lvl="0"/>
            <a:r>
              <a:rPr lang="en-US"/>
              <a:t>Click to edit Master text styles</a:t>
            </a:r>
          </a:p>
        </p:txBody>
      </p:sp>
      <p:sp>
        <p:nvSpPr>
          <p:cNvPr id="4" name="Content Placeholder 3"/>
          <p:cNvSpPr>
            <a:spLocks noGrp="1"/>
          </p:cNvSpPr>
          <p:nvPr>
            <p:ph sz="half" idx="2"/>
          </p:nvPr>
        </p:nvSpPr>
        <p:spPr>
          <a:xfrm>
            <a:off x="1984002" y="15123811"/>
            <a:ext cx="12185271" cy="22244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4581824" y="10149633"/>
            <a:ext cx="12245282" cy="4974178"/>
          </a:xfrm>
        </p:spPr>
        <p:txBody>
          <a:bodyPr anchor="b"/>
          <a:lstStyle>
            <a:lvl1pPr marL="0" indent="0">
              <a:buNone/>
              <a:defRPr sz="7560" b="1"/>
            </a:lvl1pPr>
            <a:lvl2pPr marL="1440180" indent="0">
              <a:buNone/>
              <a:defRPr sz="6300" b="1"/>
            </a:lvl2pPr>
            <a:lvl3pPr marL="2880360" indent="0">
              <a:buNone/>
              <a:defRPr sz="5670" b="1"/>
            </a:lvl3pPr>
            <a:lvl4pPr marL="4320540" indent="0">
              <a:buNone/>
              <a:defRPr sz="5040" b="1"/>
            </a:lvl4pPr>
            <a:lvl5pPr marL="5760720" indent="0">
              <a:buNone/>
              <a:defRPr sz="5040" b="1"/>
            </a:lvl5pPr>
            <a:lvl6pPr marL="7200900" indent="0">
              <a:buNone/>
              <a:defRPr sz="5040" b="1"/>
            </a:lvl6pPr>
            <a:lvl7pPr marL="8641080" indent="0">
              <a:buNone/>
              <a:defRPr sz="5040" b="1"/>
            </a:lvl7pPr>
            <a:lvl8pPr marL="10081260" indent="0">
              <a:buNone/>
              <a:defRPr sz="5040" b="1"/>
            </a:lvl8pPr>
            <a:lvl9pPr marL="11521440" indent="0">
              <a:buNone/>
              <a:defRPr sz="5040" b="1"/>
            </a:lvl9pPr>
          </a:lstStyle>
          <a:p>
            <a:pPr lvl="0"/>
            <a:r>
              <a:rPr lang="en-US"/>
              <a:t>Click to edit Master text styles</a:t>
            </a:r>
          </a:p>
        </p:txBody>
      </p:sp>
      <p:sp>
        <p:nvSpPr>
          <p:cNvPr id="6" name="Content Placeholder 5"/>
          <p:cNvSpPr>
            <a:spLocks noGrp="1"/>
          </p:cNvSpPr>
          <p:nvPr>
            <p:ph sz="quarter" idx="4"/>
          </p:nvPr>
        </p:nvSpPr>
        <p:spPr>
          <a:xfrm>
            <a:off x="14581824" y="15123811"/>
            <a:ext cx="12245282" cy="22244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18CF65-8F23-4267-BF9D-FE3FF05D2205}"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157862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18CF65-8F23-4267-BF9D-FE3FF05D2205}"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189813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8CF65-8F23-4267-BF9D-FE3FF05D2205}"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186134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999" y="2760239"/>
            <a:ext cx="9289911" cy="9660837"/>
          </a:xfrm>
        </p:spPr>
        <p:txBody>
          <a:bodyPr anchor="b"/>
          <a:lstStyle>
            <a:lvl1pPr>
              <a:defRPr sz="10080"/>
            </a:lvl1pPr>
          </a:lstStyle>
          <a:p>
            <a:r>
              <a:rPr lang="en-US"/>
              <a:t>Click to edit Master title style</a:t>
            </a:r>
            <a:endParaRPr lang="en-US" dirty="0"/>
          </a:p>
        </p:txBody>
      </p:sp>
      <p:sp>
        <p:nvSpPr>
          <p:cNvPr id="3" name="Content Placeholder 2"/>
          <p:cNvSpPr>
            <a:spLocks noGrp="1"/>
          </p:cNvSpPr>
          <p:nvPr>
            <p:ph idx="1"/>
          </p:nvPr>
        </p:nvSpPr>
        <p:spPr>
          <a:xfrm>
            <a:off x="12245281" y="5961359"/>
            <a:ext cx="14581823" cy="29423383"/>
          </a:xfrm>
        </p:spPr>
        <p:txBody>
          <a:bodyPr/>
          <a:lstStyle>
            <a:lvl1pPr>
              <a:defRPr sz="10080"/>
            </a:lvl1pPr>
            <a:lvl2pPr>
              <a:defRPr sz="8820"/>
            </a:lvl2pPr>
            <a:lvl3pPr>
              <a:defRPr sz="7560"/>
            </a:lvl3pPr>
            <a:lvl4pPr>
              <a:defRPr sz="6300"/>
            </a:lvl4pPr>
            <a:lvl5pPr>
              <a:defRPr sz="6300"/>
            </a:lvl5pPr>
            <a:lvl6pPr>
              <a:defRPr sz="6300"/>
            </a:lvl6pPr>
            <a:lvl7pPr>
              <a:defRPr sz="6300"/>
            </a:lvl7pPr>
            <a:lvl8pPr>
              <a:defRPr sz="6300"/>
            </a:lvl8pPr>
            <a:lvl9pPr>
              <a:defRPr sz="6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83999" y="12421076"/>
            <a:ext cx="9289911" cy="23011581"/>
          </a:xfrm>
        </p:spPr>
        <p:txBody>
          <a:bodyPr/>
          <a:lstStyle>
            <a:lvl1pPr marL="0" indent="0">
              <a:buNone/>
              <a:defRPr sz="5040"/>
            </a:lvl1pPr>
            <a:lvl2pPr marL="1440180" indent="0">
              <a:buNone/>
              <a:defRPr sz="4410"/>
            </a:lvl2pPr>
            <a:lvl3pPr marL="2880360" indent="0">
              <a:buNone/>
              <a:defRPr sz="3780"/>
            </a:lvl3pPr>
            <a:lvl4pPr marL="4320540" indent="0">
              <a:buNone/>
              <a:defRPr sz="3150"/>
            </a:lvl4pPr>
            <a:lvl5pPr marL="5760720" indent="0">
              <a:buNone/>
              <a:defRPr sz="3150"/>
            </a:lvl5pPr>
            <a:lvl6pPr marL="7200900" indent="0">
              <a:buNone/>
              <a:defRPr sz="3150"/>
            </a:lvl6pPr>
            <a:lvl7pPr marL="8641080" indent="0">
              <a:buNone/>
              <a:defRPr sz="3150"/>
            </a:lvl7pPr>
            <a:lvl8pPr marL="10081260" indent="0">
              <a:buNone/>
              <a:defRPr sz="3150"/>
            </a:lvl8pPr>
            <a:lvl9pPr marL="11521440" indent="0">
              <a:buNone/>
              <a:defRPr sz="3150"/>
            </a:lvl9pPr>
          </a:lstStyle>
          <a:p>
            <a:pPr lvl="0"/>
            <a:r>
              <a:rPr lang="en-US"/>
              <a:t>Click to edit Master text styles</a:t>
            </a:r>
          </a:p>
        </p:txBody>
      </p:sp>
      <p:sp>
        <p:nvSpPr>
          <p:cNvPr id="5" name="Date Placeholder 4"/>
          <p:cNvSpPr>
            <a:spLocks noGrp="1"/>
          </p:cNvSpPr>
          <p:nvPr>
            <p:ph type="dt" sz="half" idx="10"/>
          </p:nvPr>
        </p:nvSpPr>
        <p:spPr/>
        <p:txBody>
          <a:bodyPr/>
          <a:lstStyle/>
          <a:p>
            <a:fld id="{B818CF65-8F23-4267-BF9D-FE3FF05D2205}"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95110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999" y="2760239"/>
            <a:ext cx="9289911" cy="9660837"/>
          </a:xfrm>
        </p:spPr>
        <p:txBody>
          <a:bodyPr anchor="b"/>
          <a:lstStyle>
            <a:lvl1pPr>
              <a:defRPr sz="10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2245281" y="5961359"/>
            <a:ext cx="14581823" cy="29423383"/>
          </a:xfrm>
        </p:spPr>
        <p:txBody>
          <a:bodyPr anchor="t"/>
          <a:lstStyle>
            <a:lvl1pPr marL="0" indent="0">
              <a:buNone/>
              <a:defRPr sz="10080"/>
            </a:lvl1pPr>
            <a:lvl2pPr marL="1440180" indent="0">
              <a:buNone/>
              <a:defRPr sz="8820"/>
            </a:lvl2pPr>
            <a:lvl3pPr marL="2880360" indent="0">
              <a:buNone/>
              <a:defRPr sz="7560"/>
            </a:lvl3pPr>
            <a:lvl4pPr marL="4320540" indent="0">
              <a:buNone/>
              <a:defRPr sz="6300"/>
            </a:lvl4pPr>
            <a:lvl5pPr marL="5760720" indent="0">
              <a:buNone/>
              <a:defRPr sz="6300"/>
            </a:lvl5pPr>
            <a:lvl6pPr marL="7200900" indent="0">
              <a:buNone/>
              <a:defRPr sz="6300"/>
            </a:lvl6pPr>
            <a:lvl7pPr marL="8641080" indent="0">
              <a:buNone/>
              <a:defRPr sz="6300"/>
            </a:lvl7pPr>
            <a:lvl8pPr marL="10081260" indent="0">
              <a:buNone/>
              <a:defRPr sz="6300"/>
            </a:lvl8pPr>
            <a:lvl9pPr marL="11521440" indent="0">
              <a:buNone/>
              <a:defRPr sz="6300"/>
            </a:lvl9pPr>
          </a:lstStyle>
          <a:p>
            <a:r>
              <a:rPr lang="en-US"/>
              <a:t>Click icon to add picture</a:t>
            </a:r>
            <a:endParaRPr lang="en-US" dirty="0"/>
          </a:p>
        </p:txBody>
      </p:sp>
      <p:sp>
        <p:nvSpPr>
          <p:cNvPr id="4" name="Text Placeholder 3"/>
          <p:cNvSpPr>
            <a:spLocks noGrp="1"/>
          </p:cNvSpPr>
          <p:nvPr>
            <p:ph type="body" sz="half" idx="2"/>
          </p:nvPr>
        </p:nvSpPr>
        <p:spPr>
          <a:xfrm>
            <a:off x="1983999" y="12421076"/>
            <a:ext cx="9289911" cy="23011581"/>
          </a:xfrm>
        </p:spPr>
        <p:txBody>
          <a:bodyPr/>
          <a:lstStyle>
            <a:lvl1pPr marL="0" indent="0">
              <a:buNone/>
              <a:defRPr sz="5040"/>
            </a:lvl1pPr>
            <a:lvl2pPr marL="1440180" indent="0">
              <a:buNone/>
              <a:defRPr sz="4410"/>
            </a:lvl2pPr>
            <a:lvl3pPr marL="2880360" indent="0">
              <a:buNone/>
              <a:defRPr sz="3780"/>
            </a:lvl3pPr>
            <a:lvl4pPr marL="4320540" indent="0">
              <a:buNone/>
              <a:defRPr sz="3150"/>
            </a:lvl4pPr>
            <a:lvl5pPr marL="5760720" indent="0">
              <a:buNone/>
              <a:defRPr sz="3150"/>
            </a:lvl5pPr>
            <a:lvl6pPr marL="7200900" indent="0">
              <a:buNone/>
              <a:defRPr sz="3150"/>
            </a:lvl6pPr>
            <a:lvl7pPr marL="8641080" indent="0">
              <a:buNone/>
              <a:defRPr sz="3150"/>
            </a:lvl7pPr>
            <a:lvl8pPr marL="10081260" indent="0">
              <a:buNone/>
              <a:defRPr sz="3150"/>
            </a:lvl8pPr>
            <a:lvl9pPr marL="11521440" indent="0">
              <a:buNone/>
              <a:defRPr sz="3150"/>
            </a:lvl9pPr>
          </a:lstStyle>
          <a:p>
            <a:pPr lvl="0"/>
            <a:r>
              <a:rPr lang="en-US"/>
              <a:t>Click to edit Master text styles</a:t>
            </a:r>
          </a:p>
        </p:txBody>
      </p:sp>
      <p:sp>
        <p:nvSpPr>
          <p:cNvPr id="5" name="Date Placeholder 4"/>
          <p:cNvSpPr>
            <a:spLocks noGrp="1"/>
          </p:cNvSpPr>
          <p:nvPr>
            <p:ph type="dt" sz="half" idx="10"/>
          </p:nvPr>
        </p:nvSpPr>
        <p:spPr/>
        <p:txBody>
          <a:bodyPr/>
          <a:lstStyle/>
          <a:p>
            <a:fld id="{B818CF65-8F23-4267-BF9D-FE3FF05D2205}"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69D30-14FF-4B2B-B8D2-C16AC220F09D}" type="slidenum">
              <a:rPr lang="en-US" smtClean="0"/>
              <a:t>‹#›</a:t>
            </a:fld>
            <a:endParaRPr lang="en-US"/>
          </a:p>
        </p:txBody>
      </p:sp>
    </p:spTree>
    <p:extLst>
      <p:ext uri="{BB962C8B-B14F-4D97-AF65-F5344CB8AC3E}">
        <p14:creationId xmlns:p14="http://schemas.microsoft.com/office/powerpoint/2010/main" val="429118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248" y="2204367"/>
            <a:ext cx="24843105" cy="80027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80248" y="11021789"/>
            <a:ext cx="24843105" cy="262701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80248" y="38375001"/>
            <a:ext cx="6480810" cy="2204358"/>
          </a:xfrm>
          <a:prstGeom prst="rect">
            <a:avLst/>
          </a:prstGeom>
        </p:spPr>
        <p:txBody>
          <a:bodyPr vert="horz" lIns="91440" tIns="45720" rIns="91440" bIns="45720" rtlCol="0" anchor="ctr"/>
          <a:lstStyle>
            <a:lvl1pPr algn="l">
              <a:defRPr sz="3780">
                <a:solidFill>
                  <a:schemeClr val="tx1">
                    <a:tint val="75000"/>
                  </a:schemeClr>
                </a:solidFill>
              </a:defRPr>
            </a:lvl1pPr>
          </a:lstStyle>
          <a:p>
            <a:fld id="{B818CF65-8F23-4267-BF9D-FE3FF05D2205}" type="datetimeFigureOut">
              <a:rPr lang="en-US" smtClean="0"/>
              <a:t>5/31/2020</a:t>
            </a:fld>
            <a:endParaRPr lang="en-US"/>
          </a:p>
        </p:txBody>
      </p:sp>
      <p:sp>
        <p:nvSpPr>
          <p:cNvPr id="5" name="Footer Placeholder 4"/>
          <p:cNvSpPr>
            <a:spLocks noGrp="1"/>
          </p:cNvSpPr>
          <p:nvPr>
            <p:ph type="ftr" sz="quarter" idx="3"/>
          </p:nvPr>
        </p:nvSpPr>
        <p:spPr>
          <a:xfrm>
            <a:off x="9541193" y="38375001"/>
            <a:ext cx="9721215" cy="2204358"/>
          </a:xfrm>
          <a:prstGeom prst="rect">
            <a:avLst/>
          </a:prstGeom>
        </p:spPr>
        <p:txBody>
          <a:bodyPr vert="horz" lIns="91440" tIns="45720" rIns="91440" bIns="45720" rtlCol="0" anchor="ctr"/>
          <a:lstStyle>
            <a:lvl1pPr algn="ctr">
              <a:defRPr sz="37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342543" y="38375001"/>
            <a:ext cx="6480810" cy="2204358"/>
          </a:xfrm>
          <a:prstGeom prst="rect">
            <a:avLst/>
          </a:prstGeom>
        </p:spPr>
        <p:txBody>
          <a:bodyPr vert="horz" lIns="91440" tIns="45720" rIns="91440" bIns="45720" rtlCol="0" anchor="ctr"/>
          <a:lstStyle>
            <a:lvl1pPr algn="r">
              <a:defRPr sz="3780">
                <a:solidFill>
                  <a:schemeClr val="tx1">
                    <a:tint val="75000"/>
                  </a:schemeClr>
                </a:solidFill>
              </a:defRPr>
            </a:lvl1pPr>
          </a:lstStyle>
          <a:p>
            <a:fld id="{35369D30-14FF-4B2B-B8D2-C16AC220F09D}" type="slidenum">
              <a:rPr lang="en-US" smtClean="0"/>
              <a:t>‹#›</a:t>
            </a:fld>
            <a:endParaRPr lang="en-US"/>
          </a:p>
        </p:txBody>
      </p:sp>
    </p:spTree>
    <p:extLst>
      <p:ext uri="{BB962C8B-B14F-4D97-AF65-F5344CB8AC3E}">
        <p14:creationId xmlns:p14="http://schemas.microsoft.com/office/powerpoint/2010/main" val="205338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880360" rtl="0" eaLnBrk="1" latinLnBrk="0" hangingPunct="1">
        <a:lnSpc>
          <a:spcPct val="90000"/>
        </a:lnSpc>
        <a:spcBef>
          <a:spcPct val="0"/>
        </a:spcBef>
        <a:buNone/>
        <a:defRPr sz="13860" kern="1200">
          <a:solidFill>
            <a:schemeClr val="tx1"/>
          </a:solidFill>
          <a:latin typeface="+mj-lt"/>
          <a:ea typeface="+mj-ea"/>
          <a:cs typeface="+mj-cs"/>
        </a:defRPr>
      </a:lvl1pPr>
    </p:titleStyle>
    <p:bodyStyle>
      <a:lvl1pPr marL="720090" indent="-720090" algn="l" defTabSz="2880360" rtl="0" eaLnBrk="1" latinLnBrk="0" hangingPunct="1">
        <a:lnSpc>
          <a:spcPct val="90000"/>
        </a:lnSpc>
        <a:spcBef>
          <a:spcPts val="3150"/>
        </a:spcBef>
        <a:buFont typeface="Arial" panose="020B0604020202020204" pitchFamily="34" charset="0"/>
        <a:buChar char="•"/>
        <a:defRPr sz="8820" kern="1200">
          <a:solidFill>
            <a:schemeClr val="tx1"/>
          </a:solidFill>
          <a:latin typeface="+mn-lt"/>
          <a:ea typeface="+mn-ea"/>
          <a:cs typeface="+mn-cs"/>
        </a:defRPr>
      </a:lvl1pPr>
      <a:lvl2pPr marL="2160270" indent="-720090" algn="l" defTabSz="2880360" rtl="0" eaLnBrk="1" latinLnBrk="0" hangingPunct="1">
        <a:lnSpc>
          <a:spcPct val="90000"/>
        </a:lnSpc>
        <a:spcBef>
          <a:spcPts val="1575"/>
        </a:spcBef>
        <a:buFont typeface="Arial" panose="020B0604020202020204" pitchFamily="34" charset="0"/>
        <a:buChar char="•"/>
        <a:defRPr sz="7560" kern="1200">
          <a:solidFill>
            <a:schemeClr val="tx1"/>
          </a:solidFill>
          <a:latin typeface="+mn-lt"/>
          <a:ea typeface="+mn-ea"/>
          <a:cs typeface="+mn-cs"/>
        </a:defRPr>
      </a:lvl2pPr>
      <a:lvl3pPr marL="3600450" indent="-720090" algn="l" defTabSz="2880360" rtl="0" eaLnBrk="1" latinLnBrk="0" hangingPunct="1">
        <a:lnSpc>
          <a:spcPct val="90000"/>
        </a:lnSpc>
        <a:spcBef>
          <a:spcPts val="1575"/>
        </a:spcBef>
        <a:buFont typeface="Arial" panose="020B0604020202020204" pitchFamily="34" charset="0"/>
        <a:buChar char="•"/>
        <a:defRPr sz="6300" kern="1200">
          <a:solidFill>
            <a:schemeClr val="tx1"/>
          </a:solidFill>
          <a:latin typeface="+mn-lt"/>
          <a:ea typeface="+mn-ea"/>
          <a:cs typeface="+mn-cs"/>
        </a:defRPr>
      </a:lvl3pPr>
      <a:lvl4pPr marL="504063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4pPr>
      <a:lvl5pPr marL="648081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5pPr>
      <a:lvl6pPr marL="792099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6pPr>
      <a:lvl7pPr marL="936117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7pPr>
      <a:lvl8pPr marL="1080135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8pPr>
      <a:lvl9pPr marL="1224153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9pPr>
    </p:bodyStyle>
    <p:otherStyle>
      <a:defPPr>
        <a:defRPr lang="en-US"/>
      </a:defPPr>
      <a:lvl1pPr marL="0" algn="l" defTabSz="2880360" rtl="0" eaLnBrk="1" latinLnBrk="0" hangingPunct="1">
        <a:defRPr sz="5670" kern="1200">
          <a:solidFill>
            <a:schemeClr val="tx1"/>
          </a:solidFill>
          <a:latin typeface="+mn-lt"/>
          <a:ea typeface="+mn-ea"/>
          <a:cs typeface="+mn-cs"/>
        </a:defRPr>
      </a:lvl1pPr>
      <a:lvl2pPr marL="1440180" algn="l" defTabSz="2880360" rtl="0" eaLnBrk="1" latinLnBrk="0" hangingPunct="1">
        <a:defRPr sz="5670" kern="1200">
          <a:solidFill>
            <a:schemeClr val="tx1"/>
          </a:solidFill>
          <a:latin typeface="+mn-lt"/>
          <a:ea typeface="+mn-ea"/>
          <a:cs typeface="+mn-cs"/>
        </a:defRPr>
      </a:lvl2pPr>
      <a:lvl3pPr marL="2880360" algn="l" defTabSz="2880360" rtl="0" eaLnBrk="1" latinLnBrk="0" hangingPunct="1">
        <a:defRPr sz="5670" kern="1200">
          <a:solidFill>
            <a:schemeClr val="tx1"/>
          </a:solidFill>
          <a:latin typeface="+mn-lt"/>
          <a:ea typeface="+mn-ea"/>
          <a:cs typeface="+mn-cs"/>
        </a:defRPr>
      </a:lvl3pPr>
      <a:lvl4pPr marL="4320540" algn="l" defTabSz="2880360" rtl="0" eaLnBrk="1" latinLnBrk="0" hangingPunct="1">
        <a:defRPr sz="5670" kern="1200">
          <a:solidFill>
            <a:schemeClr val="tx1"/>
          </a:solidFill>
          <a:latin typeface="+mn-lt"/>
          <a:ea typeface="+mn-ea"/>
          <a:cs typeface="+mn-cs"/>
        </a:defRPr>
      </a:lvl4pPr>
      <a:lvl5pPr marL="5760720" algn="l" defTabSz="2880360" rtl="0" eaLnBrk="1" latinLnBrk="0" hangingPunct="1">
        <a:defRPr sz="5670" kern="1200">
          <a:solidFill>
            <a:schemeClr val="tx1"/>
          </a:solidFill>
          <a:latin typeface="+mn-lt"/>
          <a:ea typeface="+mn-ea"/>
          <a:cs typeface="+mn-cs"/>
        </a:defRPr>
      </a:lvl5pPr>
      <a:lvl6pPr marL="7200900" algn="l" defTabSz="2880360" rtl="0" eaLnBrk="1" latinLnBrk="0" hangingPunct="1">
        <a:defRPr sz="5670" kern="1200">
          <a:solidFill>
            <a:schemeClr val="tx1"/>
          </a:solidFill>
          <a:latin typeface="+mn-lt"/>
          <a:ea typeface="+mn-ea"/>
          <a:cs typeface="+mn-cs"/>
        </a:defRPr>
      </a:lvl6pPr>
      <a:lvl7pPr marL="8641080" algn="l" defTabSz="2880360" rtl="0" eaLnBrk="1" latinLnBrk="0" hangingPunct="1">
        <a:defRPr sz="5670" kern="1200">
          <a:solidFill>
            <a:schemeClr val="tx1"/>
          </a:solidFill>
          <a:latin typeface="+mn-lt"/>
          <a:ea typeface="+mn-ea"/>
          <a:cs typeface="+mn-cs"/>
        </a:defRPr>
      </a:lvl7pPr>
      <a:lvl8pPr marL="10081260" algn="l" defTabSz="2880360" rtl="0" eaLnBrk="1" latinLnBrk="0" hangingPunct="1">
        <a:defRPr sz="5670" kern="1200">
          <a:solidFill>
            <a:schemeClr val="tx1"/>
          </a:solidFill>
          <a:latin typeface="+mn-lt"/>
          <a:ea typeface="+mn-ea"/>
          <a:cs typeface="+mn-cs"/>
        </a:defRPr>
      </a:lvl8pPr>
      <a:lvl9pPr marL="11521440" algn="l" defTabSz="2880360" rtl="0" eaLnBrk="1" latinLnBrk="0" hangingPunct="1">
        <a:defRPr sz="56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gi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17B0F8-51B2-4706-A91A-3E4D4190480B}"/>
              </a:ext>
            </a:extLst>
          </p:cNvPr>
          <p:cNvSpPr/>
          <p:nvPr/>
        </p:nvSpPr>
        <p:spPr>
          <a:xfrm>
            <a:off x="0" y="0"/>
            <a:ext cx="28803600" cy="6020563"/>
          </a:xfrm>
          <a:prstGeom prst="rect">
            <a:avLst/>
          </a:prstGeom>
          <a:solidFill>
            <a:srgbClr val="3B5998"/>
          </a:solidFill>
          <a:effectLst>
            <a:reflection blurRad="6350" stA="50000" endA="275" endPos="28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http://www.ff.bg.ac.rs/images/FFlogoRound.png">
            <a:extLst>
              <a:ext uri="{FF2B5EF4-FFF2-40B4-BE49-F238E27FC236}">
                <a16:creationId xmlns:a16="http://schemas.microsoft.com/office/drawing/2014/main" id="{1EE519B7-F934-4721-A1AF-83DA9568EC34}"/>
              </a:ext>
            </a:extLst>
          </p:cNvPr>
          <p:cNvPicPr>
            <a:picLocks noChangeAspect="1" noChangeArrowheads="1"/>
          </p:cNvPicPr>
          <p:nvPr/>
        </p:nvPicPr>
        <p:blipFill>
          <a:blip r:embed="rId3"/>
          <a:srcRect/>
          <a:stretch>
            <a:fillRect/>
          </a:stretch>
        </p:blipFill>
        <p:spPr bwMode="auto">
          <a:xfrm>
            <a:off x="26522562" y="3455483"/>
            <a:ext cx="1812407" cy="1917889"/>
          </a:xfrm>
          <a:prstGeom prst="rect">
            <a:avLst/>
          </a:prstGeom>
          <a:solidFill>
            <a:srgbClr val="DFE1EE"/>
          </a:solidFill>
        </p:spPr>
      </p:pic>
      <p:sp>
        <p:nvSpPr>
          <p:cNvPr id="2" name="TextBox 1">
            <a:extLst>
              <a:ext uri="{FF2B5EF4-FFF2-40B4-BE49-F238E27FC236}">
                <a16:creationId xmlns:a16="http://schemas.microsoft.com/office/drawing/2014/main" id="{437EE352-F1FE-486D-BC50-0E4BB37511C5}"/>
              </a:ext>
            </a:extLst>
          </p:cNvPr>
          <p:cNvSpPr txBox="1"/>
          <p:nvPr/>
        </p:nvSpPr>
        <p:spPr>
          <a:xfrm>
            <a:off x="1324576" y="762001"/>
            <a:ext cx="26577164" cy="2308324"/>
          </a:xfrm>
          <a:prstGeom prst="rect">
            <a:avLst/>
          </a:prstGeom>
          <a:noFill/>
        </p:spPr>
        <p:txBody>
          <a:bodyPr wrap="square" rtlCol="0">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Temperature and precipitation verification over Pannonian Basin in EURO-CORDEX simulations during summer season</a:t>
            </a:r>
          </a:p>
        </p:txBody>
      </p:sp>
      <p:pic>
        <p:nvPicPr>
          <p:cNvPr id="23" name="Picture 4" descr="http://haos.ff.bg.ac.rs/pozadina.png">
            <a:extLst>
              <a:ext uri="{FF2B5EF4-FFF2-40B4-BE49-F238E27FC236}">
                <a16:creationId xmlns:a16="http://schemas.microsoft.com/office/drawing/2014/main" id="{634F9932-077F-458A-8D16-63A4DDA82D06}"/>
              </a:ext>
            </a:extLst>
          </p:cNvPr>
          <p:cNvPicPr>
            <a:picLocks noChangeAspect="1" noChangeArrowheads="1"/>
          </p:cNvPicPr>
          <p:nvPr/>
        </p:nvPicPr>
        <p:blipFill>
          <a:blip r:embed="rId4"/>
          <a:srcRect l="24184" r="22540"/>
          <a:stretch>
            <a:fillRect/>
          </a:stretch>
        </p:blipFill>
        <p:spPr bwMode="auto">
          <a:xfrm>
            <a:off x="468631" y="3435489"/>
            <a:ext cx="1812407" cy="1937884"/>
          </a:xfrm>
          <a:prstGeom prst="rect">
            <a:avLst/>
          </a:prstGeom>
          <a:noFill/>
        </p:spPr>
      </p:pic>
      <p:sp>
        <p:nvSpPr>
          <p:cNvPr id="3" name="TextBox 2">
            <a:extLst>
              <a:ext uri="{FF2B5EF4-FFF2-40B4-BE49-F238E27FC236}">
                <a16:creationId xmlns:a16="http://schemas.microsoft.com/office/drawing/2014/main" id="{90D94ABE-65EE-4192-9546-589211416C9D}"/>
              </a:ext>
            </a:extLst>
          </p:cNvPr>
          <p:cNvSpPr txBox="1"/>
          <p:nvPr/>
        </p:nvSpPr>
        <p:spPr>
          <a:xfrm>
            <a:off x="0" y="3412651"/>
            <a:ext cx="28803600" cy="2554545"/>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Irida Lazic, Vladimir </a:t>
            </a:r>
            <a:r>
              <a:rPr lang="en-US" sz="4000" b="1" dirty="0" err="1">
                <a:solidFill>
                  <a:schemeClr val="bg1"/>
                </a:solidFill>
                <a:latin typeface="Times New Roman" panose="02020603050405020304" pitchFamily="18" charset="0"/>
                <a:cs typeface="Times New Roman" panose="02020603050405020304" pitchFamily="18" charset="0"/>
              </a:rPr>
              <a:t>Djurdjevic</a:t>
            </a:r>
            <a:endParaRPr lang="en-US" sz="4000" b="1" dirty="0">
              <a:solidFill>
                <a:schemeClr val="bg1"/>
              </a:solidFill>
              <a:latin typeface="Times New Roman" panose="02020603050405020304" pitchFamily="18" charset="0"/>
              <a:cs typeface="Times New Roman" panose="02020603050405020304" pitchFamily="18" charset="0"/>
            </a:endParaRPr>
          </a:p>
          <a:p>
            <a:pPr algn="ctr"/>
            <a:r>
              <a:rPr lang="en-US" sz="4000" b="1" dirty="0">
                <a:solidFill>
                  <a:schemeClr val="bg1"/>
                </a:solidFill>
                <a:latin typeface="Times New Roman" panose="02020603050405020304" pitchFamily="18" charset="0"/>
                <a:cs typeface="Times New Roman" panose="02020603050405020304" pitchFamily="18" charset="0"/>
              </a:rPr>
              <a:t>University of Belgrade – Faculty of Physics, Institute of Meteorology</a:t>
            </a:r>
          </a:p>
          <a:p>
            <a:pPr algn="ctr"/>
            <a:r>
              <a:rPr lang="en-US" sz="4000" b="1" dirty="0">
                <a:solidFill>
                  <a:schemeClr val="bg1"/>
                </a:solidFill>
                <a:latin typeface="Times New Roman" panose="02020603050405020304" pitchFamily="18" charset="0"/>
                <a:cs typeface="Times New Roman" panose="02020603050405020304" pitchFamily="18" charset="0"/>
              </a:rPr>
              <a:t>irida.lazic@ff.bg.ac.rs, vdj@ff.bg.ac.rs</a:t>
            </a:r>
          </a:p>
          <a:p>
            <a:pPr algn="ct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EE9BAEF-29B4-41F8-B4C0-8EBCB4884A49}"/>
              </a:ext>
            </a:extLst>
          </p:cNvPr>
          <p:cNvSpPr/>
          <p:nvPr/>
        </p:nvSpPr>
        <p:spPr>
          <a:xfrm>
            <a:off x="229238" y="7273683"/>
            <a:ext cx="8241028" cy="7775025"/>
          </a:xfrm>
          <a:prstGeom prst="rect">
            <a:avLst/>
          </a:prstGeom>
          <a:solidFill>
            <a:srgbClr val="DFE1E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BA5D48EC-73BC-42E5-8C9C-0B9B4ECD127B}"/>
              </a:ext>
            </a:extLst>
          </p:cNvPr>
          <p:cNvGrpSpPr/>
          <p:nvPr/>
        </p:nvGrpSpPr>
        <p:grpSpPr>
          <a:xfrm>
            <a:off x="8802575" y="6596147"/>
            <a:ext cx="19641064" cy="8452561"/>
            <a:chOff x="8802575" y="6596147"/>
            <a:chExt cx="19641064" cy="8452561"/>
          </a:xfrm>
          <a:effectLst>
            <a:outerShdw blurRad="50800" dist="38100" dir="5400000" algn="t" rotWithShape="0">
              <a:schemeClr val="tx1">
                <a:alpha val="40000"/>
              </a:schemeClr>
            </a:outerShdw>
          </a:effectLst>
        </p:grpSpPr>
        <p:sp>
          <p:nvSpPr>
            <p:cNvPr id="9" name="TextBox 8">
              <a:extLst>
                <a:ext uri="{FF2B5EF4-FFF2-40B4-BE49-F238E27FC236}">
                  <a16:creationId xmlns:a16="http://schemas.microsoft.com/office/drawing/2014/main" id="{5C584FCA-3065-44BF-9D02-EE0498454284}"/>
                </a:ext>
              </a:extLst>
            </p:cNvPr>
            <p:cNvSpPr txBox="1"/>
            <p:nvPr/>
          </p:nvSpPr>
          <p:spPr>
            <a:xfrm>
              <a:off x="8802575" y="6596147"/>
              <a:ext cx="19641064" cy="707886"/>
            </a:xfrm>
            <a:prstGeom prst="rect">
              <a:avLst/>
            </a:prstGeom>
            <a:solidFill>
              <a:srgbClr val="3B5998"/>
            </a:solid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Materials and Methods</a:t>
              </a:r>
            </a:p>
          </p:txBody>
        </p:sp>
        <p:sp>
          <p:nvSpPr>
            <p:cNvPr id="13" name="Rectangle 12">
              <a:extLst>
                <a:ext uri="{FF2B5EF4-FFF2-40B4-BE49-F238E27FC236}">
                  <a16:creationId xmlns:a16="http://schemas.microsoft.com/office/drawing/2014/main" id="{C993B25E-EFC7-4E9C-AEAA-0315875BCD60}"/>
                </a:ext>
              </a:extLst>
            </p:cNvPr>
            <p:cNvSpPr/>
            <p:nvPr/>
          </p:nvSpPr>
          <p:spPr>
            <a:xfrm>
              <a:off x="8802575" y="7362303"/>
              <a:ext cx="19641064" cy="7686405"/>
            </a:xfrm>
            <a:prstGeom prst="rect">
              <a:avLst/>
            </a:prstGeom>
            <a:solidFill>
              <a:srgbClr val="DFE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14F40C6B-3F16-493D-8FCF-B25C32D0D4BC}"/>
              </a:ext>
            </a:extLst>
          </p:cNvPr>
          <p:cNvGrpSpPr/>
          <p:nvPr/>
        </p:nvGrpSpPr>
        <p:grpSpPr>
          <a:xfrm>
            <a:off x="20844718" y="34906032"/>
            <a:ext cx="7730008" cy="4752220"/>
            <a:chOff x="20753551" y="37285591"/>
            <a:chExt cx="7730008" cy="2664703"/>
          </a:xfrm>
        </p:grpSpPr>
        <p:sp>
          <p:nvSpPr>
            <p:cNvPr id="11" name="TextBox 10">
              <a:extLst>
                <a:ext uri="{FF2B5EF4-FFF2-40B4-BE49-F238E27FC236}">
                  <a16:creationId xmlns:a16="http://schemas.microsoft.com/office/drawing/2014/main" id="{E9AF2C69-19B1-4C0F-BF6B-CD379497042A}"/>
                </a:ext>
              </a:extLst>
            </p:cNvPr>
            <p:cNvSpPr txBox="1"/>
            <p:nvPr/>
          </p:nvSpPr>
          <p:spPr>
            <a:xfrm>
              <a:off x="20753551" y="37285591"/>
              <a:ext cx="7730008" cy="407339"/>
            </a:xfrm>
            <a:prstGeom prst="rect">
              <a:avLst/>
            </a:prstGeom>
            <a:solidFill>
              <a:srgbClr val="3B5998"/>
            </a:solid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Conclusions</a:t>
              </a:r>
            </a:p>
          </p:txBody>
        </p:sp>
        <p:sp>
          <p:nvSpPr>
            <p:cNvPr id="15" name="Rectangle 14">
              <a:extLst>
                <a:ext uri="{FF2B5EF4-FFF2-40B4-BE49-F238E27FC236}">
                  <a16:creationId xmlns:a16="http://schemas.microsoft.com/office/drawing/2014/main" id="{F14781CB-1420-44BC-A574-64ABF7D8FD4E}"/>
                </a:ext>
              </a:extLst>
            </p:cNvPr>
            <p:cNvSpPr/>
            <p:nvPr/>
          </p:nvSpPr>
          <p:spPr>
            <a:xfrm>
              <a:off x="20753551" y="37675960"/>
              <a:ext cx="7730007" cy="2274334"/>
            </a:xfrm>
            <a:prstGeom prst="rect">
              <a:avLst/>
            </a:prstGeom>
            <a:solidFill>
              <a:srgbClr val="DFE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a:solidFill>
                    <a:prstClr val="black"/>
                  </a:solidFill>
                  <a:latin typeface="Times New Roman" panose="02020603050405020304" pitchFamily="18" charset="0"/>
                  <a:cs typeface="Times New Roman" panose="02020603050405020304" pitchFamily="18" charset="0"/>
                </a:rPr>
                <a:t>According to the results, most of the models from EURO-CORDEX ensemble tend to overestimate the mean near surface air temperature and underestimate amount of precipitation in summer season in Pannonian Basin.</a:t>
              </a:r>
            </a:p>
          </p:txBody>
        </p:sp>
      </p:grpSp>
      <p:grpSp>
        <p:nvGrpSpPr>
          <p:cNvPr id="30" name="Group 29">
            <a:extLst>
              <a:ext uri="{FF2B5EF4-FFF2-40B4-BE49-F238E27FC236}">
                <a16:creationId xmlns:a16="http://schemas.microsoft.com/office/drawing/2014/main" id="{5E1ABC0C-67C5-40E3-844B-D21C523EBB1F}"/>
              </a:ext>
            </a:extLst>
          </p:cNvPr>
          <p:cNvGrpSpPr/>
          <p:nvPr/>
        </p:nvGrpSpPr>
        <p:grpSpPr>
          <a:xfrm>
            <a:off x="229237" y="6565797"/>
            <a:ext cx="8241028" cy="7602410"/>
            <a:chOff x="229237" y="6565797"/>
            <a:chExt cx="8241028" cy="7602410"/>
          </a:xfrm>
        </p:grpSpPr>
        <p:sp>
          <p:nvSpPr>
            <p:cNvPr id="8" name="TextBox 7">
              <a:extLst>
                <a:ext uri="{FF2B5EF4-FFF2-40B4-BE49-F238E27FC236}">
                  <a16:creationId xmlns:a16="http://schemas.microsoft.com/office/drawing/2014/main" id="{A7059282-8E44-4D5C-8654-271B20A97BD9}"/>
                </a:ext>
              </a:extLst>
            </p:cNvPr>
            <p:cNvSpPr txBox="1"/>
            <p:nvPr/>
          </p:nvSpPr>
          <p:spPr>
            <a:xfrm>
              <a:off x="380653" y="7674122"/>
              <a:ext cx="7818120" cy="649408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The verification of regional climate models (RCMs) is a standard methodology that help us to check credibility of RCMs’ results, and to tells us more about models' ability to reproduce the present-day climate.</a:t>
              </a:r>
            </a:p>
            <a:p>
              <a:pPr algn="just"/>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In previous studies, it was noticed that many of the RCMs tend to overestimate the mean near surface air temperature in the Pannonian Basin during summer. Our intention for this study is to check does warm bias is also present in the state of the art EURO-CORDEX multi-model ensemble results. </a:t>
              </a:r>
            </a:p>
          </p:txBody>
        </p:sp>
        <p:sp>
          <p:nvSpPr>
            <p:cNvPr id="5" name="TextBox 4">
              <a:extLst>
                <a:ext uri="{FF2B5EF4-FFF2-40B4-BE49-F238E27FC236}">
                  <a16:creationId xmlns:a16="http://schemas.microsoft.com/office/drawing/2014/main" id="{24FFF39F-46BB-4866-8DEC-DF9B6141D19F}"/>
                </a:ext>
              </a:extLst>
            </p:cNvPr>
            <p:cNvSpPr txBox="1"/>
            <p:nvPr/>
          </p:nvSpPr>
          <p:spPr>
            <a:xfrm>
              <a:off x="229237" y="6565797"/>
              <a:ext cx="8241028" cy="707886"/>
            </a:xfrm>
            <a:prstGeom prst="rect">
              <a:avLst/>
            </a:prstGeom>
            <a:solidFill>
              <a:srgbClr val="3B5998"/>
            </a:solidFill>
            <a:ln>
              <a:noFill/>
            </a:ln>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Introduction</a:t>
              </a:r>
            </a:p>
          </p:txBody>
        </p:sp>
      </p:grpSp>
      <p:sp>
        <p:nvSpPr>
          <p:cNvPr id="18" name="TextBox 17">
            <a:extLst>
              <a:ext uri="{FF2B5EF4-FFF2-40B4-BE49-F238E27FC236}">
                <a16:creationId xmlns:a16="http://schemas.microsoft.com/office/drawing/2014/main" id="{8A612F53-7A58-449C-86D5-3FAD933F1548}"/>
              </a:ext>
            </a:extLst>
          </p:cNvPr>
          <p:cNvSpPr txBox="1"/>
          <p:nvPr/>
        </p:nvSpPr>
        <p:spPr>
          <a:xfrm>
            <a:off x="9105900" y="7704619"/>
            <a:ext cx="18847569" cy="846385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Verification of EURO‐CORDEX regional climate models was carried out using E-OBS gridded data set of daily mean near surface air temperature and total precipitation amount with horizontal resolution 0.1 degree (approximately 11 km).</a:t>
            </a:r>
          </a:p>
          <a:p>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Model results from 9 different RCMs with horizontal resolution of 11 km, for daily mean near surface air temperature and precipitation were extracted from EURO-CORDEX database and verified over three different time periods: 1951-1980, 1961-1990 and 1971-2000. Since that some of RCMs were initialized and forced by lateral boundary conditions from different Global Climate Models (GCM) or with different realization of same GCM, there were 30 verified integrations in total.</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Models’ skill for selected time periods was expressed in term of three verification scores: BIAS, root mean square error (RMSE) and spatial correlation coefficient. Finally the calculated scores are averaged over Pannonian Basin. Visualization of the verification result was done using Taylor diagram. Also, we estimate ability of models to reproduce temperature trends in Pannonian Basin during 1970-2005 time period</a:t>
            </a:r>
            <a:r>
              <a:rPr lang="en-US" sz="3200" dirty="0"/>
              <a:t>. </a:t>
            </a:r>
          </a:p>
          <a:p>
            <a:pPr algn="just"/>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C13BC179-A970-4356-9274-9E4C2F929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623" y="15623089"/>
            <a:ext cx="3078747" cy="7413199"/>
          </a:xfrm>
          <a:prstGeom prst="rect">
            <a:avLst/>
          </a:prstGeom>
        </p:spPr>
      </p:pic>
      <p:pic>
        <p:nvPicPr>
          <p:cNvPr id="38" name="Picture 37">
            <a:extLst>
              <a:ext uri="{FF2B5EF4-FFF2-40B4-BE49-F238E27FC236}">
                <a16:creationId xmlns:a16="http://schemas.microsoft.com/office/drawing/2014/main" id="{BAEC6D41-5533-416D-958A-F987E2E776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835" y="29449102"/>
            <a:ext cx="2873076" cy="4143174"/>
          </a:xfrm>
          <a:prstGeom prst="rect">
            <a:avLst/>
          </a:prstGeom>
        </p:spPr>
      </p:pic>
      <p:pic>
        <p:nvPicPr>
          <p:cNvPr id="40" name="Picture 39">
            <a:extLst>
              <a:ext uri="{FF2B5EF4-FFF2-40B4-BE49-F238E27FC236}">
                <a16:creationId xmlns:a16="http://schemas.microsoft.com/office/drawing/2014/main" id="{8132639B-2A1D-4884-BC26-74A8B8160B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34906028"/>
            <a:ext cx="9873916" cy="4761092"/>
          </a:xfrm>
          <a:prstGeom prst="rect">
            <a:avLst/>
          </a:prstGeom>
          <a:ln>
            <a:solidFill>
              <a:schemeClr val="bg2"/>
            </a:solidFill>
          </a:ln>
        </p:spPr>
      </p:pic>
      <p:pic>
        <p:nvPicPr>
          <p:cNvPr id="48" name="Picture 47">
            <a:extLst>
              <a:ext uri="{FF2B5EF4-FFF2-40B4-BE49-F238E27FC236}">
                <a16:creationId xmlns:a16="http://schemas.microsoft.com/office/drawing/2014/main" id="{3334FB70-DE46-4565-8125-FA20A0238E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6950" y="24285535"/>
            <a:ext cx="9511814" cy="4015017"/>
          </a:xfrm>
          <a:prstGeom prst="rect">
            <a:avLst/>
          </a:prstGeom>
        </p:spPr>
      </p:pic>
      <p:pic>
        <p:nvPicPr>
          <p:cNvPr id="54" name="Picture 53">
            <a:extLst>
              <a:ext uri="{FF2B5EF4-FFF2-40B4-BE49-F238E27FC236}">
                <a16:creationId xmlns:a16="http://schemas.microsoft.com/office/drawing/2014/main" id="{705C0E90-42E4-4849-990F-875C1C102D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799" y="24285535"/>
            <a:ext cx="9873917" cy="4015017"/>
          </a:xfrm>
          <a:prstGeom prst="rect">
            <a:avLst/>
          </a:prstGeom>
        </p:spPr>
      </p:pic>
      <p:grpSp>
        <p:nvGrpSpPr>
          <p:cNvPr id="71" name="Group 70">
            <a:extLst>
              <a:ext uri="{FF2B5EF4-FFF2-40B4-BE49-F238E27FC236}">
                <a16:creationId xmlns:a16="http://schemas.microsoft.com/office/drawing/2014/main" id="{531C29EF-4A9D-4D34-9631-0EF3E5746047}"/>
              </a:ext>
            </a:extLst>
          </p:cNvPr>
          <p:cNvGrpSpPr/>
          <p:nvPr/>
        </p:nvGrpSpPr>
        <p:grpSpPr>
          <a:xfrm>
            <a:off x="304800" y="15479300"/>
            <a:ext cx="8600863" cy="7850892"/>
            <a:chOff x="304800" y="15735297"/>
            <a:chExt cx="8600863" cy="7850892"/>
          </a:xfrm>
        </p:grpSpPr>
        <p:pic>
          <p:nvPicPr>
            <p:cNvPr id="21" name="Picture 20">
              <a:extLst>
                <a:ext uri="{FF2B5EF4-FFF2-40B4-BE49-F238E27FC236}">
                  <a16:creationId xmlns:a16="http://schemas.microsoft.com/office/drawing/2014/main" id="{88366188-A7C1-4FD6-A1F6-D253C67D7F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15841181"/>
              <a:ext cx="4114800" cy="7489011"/>
            </a:xfrm>
            <a:prstGeom prst="rect">
              <a:avLst/>
            </a:prstGeom>
          </p:spPr>
        </p:pic>
        <p:pic>
          <p:nvPicPr>
            <p:cNvPr id="25" name="Picture 24">
              <a:extLst>
                <a:ext uri="{FF2B5EF4-FFF2-40B4-BE49-F238E27FC236}">
                  <a16:creationId xmlns:a16="http://schemas.microsoft.com/office/drawing/2014/main" id="{6725C3D4-4694-42B5-AD8B-EEF72C936B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9990" y="15927769"/>
              <a:ext cx="4305673" cy="7315834"/>
            </a:xfrm>
            <a:prstGeom prst="rect">
              <a:avLst/>
            </a:prstGeom>
          </p:spPr>
        </p:pic>
        <p:sp>
          <p:nvSpPr>
            <p:cNvPr id="55" name="Rectangle 54">
              <a:extLst>
                <a:ext uri="{FF2B5EF4-FFF2-40B4-BE49-F238E27FC236}">
                  <a16:creationId xmlns:a16="http://schemas.microsoft.com/office/drawing/2014/main" id="{3EE2BA79-CBF1-4101-A71A-872A3D066F46}"/>
                </a:ext>
              </a:extLst>
            </p:cNvPr>
            <p:cNvSpPr/>
            <p:nvPr/>
          </p:nvSpPr>
          <p:spPr>
            <a:xfrm>
              <a:off x="330028" y="15735297"/>
              <a:ext cx="8512467" cy="785089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a:extLst>
              <a:ext uri="{FF2B5EF4-FFF2-40B4-BE49-F238E27FC236}">
                <a16:creationId xmlns:a16="http://schemas.microsoft.com/office/drawing/2014/main" id="{B4C290BD-417B-4F0F-91D7-AD75D1239196}"/>
              </a:ext>
            </a:extLst>
          </p:cNvPr>
          <p:cNvSpPr txBox="1"/>
          <p:nvPr/>
        </p:nvSpPr>
        <p:spPr>
          <a:xfrm>
            <a:off x="392084" y="23344514"/>
            <a:ext cx="8450411"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1 – Taylor diagram for mean near surface air temperature in Pannonian Basin for 1971-2000 time period.</a:t>
            </a:r>
          </a:p>
        </p:txBody>
      </p:sp>
      <p:sp>
        <p:nvSpPr>
          <p:cNvPr id="58" name="TextBox 57">
            <a:extLst>
              <a:ext uri="{FF2B5EF4-FFF2-40B4-BE49-F238E27FC236}">
                <a16:creationId xmlns:a16="http://schemas.microsoft.com/office/drawing/2014/main" id="{BAFE2F43-54BA-44C5-9821-D5FFB7CE2A60}"/>
              </a:ext>
            </a:extLst>
          </p:cNvPr>
          <p:cNvSpPr txBox="1"/>
          <p:nvPr/>
        </p:nvSpPr>
        <p:spPr>
          <a:xfrm>
            <a:off x="12238066" y="23337353"/>
            <a:ext cx="8286750"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2 – Taylor diagram for precipitation in Pannonian Basin for 1971-2000 time period.</a:t>
            </a:r>
          </a:p>
        </p:txBody>
      </p:sp>
      <p:sp>
        <p:nvSpPr>
          <p:cNvPr id="59" name="TextBox 58">
            <a:extLst>
              <a:ext uri="{FF2B5EF4-FFF2-40B4-BE49-F238E27FC236}">
                <a16:creationId xmlns:a16="http://schemas.microsoft.com/office/drawing/2014/main" id="{4E78086A-7A29-482D-B000-99AFB83C1A99}"/>
              </a:ext>
            </a:extLst>
          </p:cNvPr>
          <p:cNvSpPr txBox="1"/>
          <p:nvPr/>
        </p:nvSpPr>
        <p:spPr>
          <a:xfrm>
            <a:off x="304800" y="28528092"/>
            <a:ext cx="9873915"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3 – Models’ skill in term of BIAS for mean near surface air temperature in Pannonian Basin for 1971-2000 time period.   </a:t>
            </a:r>
          </a:p>
        </p:txBody>
      </p:sp>
      <p:sp>
        <p:nvSpPr>
          <p:cNvPr id="60" name="TextBox 59">
            <a:extLst>
              <a:ext uri="{FF2B5EF4-FFF2-40B4-BE49-F238E27FC236}">
                <a16:creationId xmlns:a16="http://schemas.microsoft.com/office/drawing/2014/main" id="{D1842CDE-C51C-4A9A-B7EF-EAB86707F185}"/>
              </a:ext>
            </a:extLst>
          </p:cNvPr>
          <p:cNvSpPr txBox="1"/>
          <p:nvPr/>
        </p:nvSpPr>
        <p:spPr>
          <a:xfrm>
            <a:off x="11036950" y="28536795"/>
            <a:ext cx="9511814"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 4 – Models’ skill in term of BIAS for precipitation in Pannonian Basin for 1971-2000 time period.</a:t>
            </a:r>
          </a:p>
        </p:txBody>
      </p:sp>
      <p:grpSp>
        <p:nvGrpSpPr>
          <p:cNvPr id="72" name="Group 71">
            <a:extLst>
              <a:ext uri="{FF2B5EF4-FFF2-40B4-BE49-F238E27FC236}">
                <a16:creationId xmlns:a16="http://schemas.microsoft.com/office/drawing/2014/main" id="{3FED1CE8-0471-49DA-8E12-A1E959566599}"/>
              </a:ext>
            </a:extLst>
          </p:cNvPr>
          <p:cNvGrpSpPr/>
          <p:nvPr/>
        </p:nvGrpSpPr>
        <p:grpSpPr>
          <a:xfrm>
            <a:off x="12238066" y="15479300"/>
            <a:ext cx="8286750" cy="7850892"/>
            <a:chOff x="12200467" y="15735297"/>
            <a:chExt cx="8286750" cy="7850892"/>
          </a:xfrm>
        </p:grpSpPr>
        <p:pic>
          <p:nvPicPr>
            <p:cNvPr id="44" name="Picture 43">
              <a:extLst>
                <a:ext uri="{FF2B5EF4-FFF2-40B4-BE49-F238E27FC236}">
                  <a16:creationId xmlns:a16="http://schemas.microsoft.com/office/drawing/2014/main" id="{33E7805F-EDDB-495D-8A8F-3B7AB4E0DB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00542" y="15976107"/>
              <a:ext cx="3696020" cy="7354085"/>
            </a:xfrm>
            <a:prstGeom prst="rect">
              <a:avLst/>
            </a:prstGeom>
          </p:spPr>
        </p:pic>
        <p:pic>
          <p:nvPicPr>
            <p:cNvPr id="46" name="Picture 45">
              <a:extLst>
                <a:ext uri="{FF2B5EF4-FFF2-40B4-BE49-F238E27FC236}">
                  <a16:creationId xmlns:a16="http://schemas.microsoft.com/office/drawing/2014/main" id="{BBC28764-47C0-4632-8C84-4F8E34490C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9087" y="16093690"/>
              <a:ext cx="3650296" cy="7300593"/>
            </a:xfrm>
            <a:prstGeom prst="rect">
              <a:avLst/>
            </a:prstGeom>
          </p:spPr>
        </p:pic>
        <p:sp>
          <p:nvSpPr>
            <p:cNvPr id="62" name="Rectangle 61">
              <a:extLst>
                <a:ext uri="{FF2B5EF4-FFF2-40B4-BE49-F238E27FC236}">
                  <a16:creationId xmlns:a16="http://schemas.microsoft.com/office/drawing/2014/main" id="{3BBCE92E-20E2-44B7-8A35-2897EE020CF4}"/>
                </a:ext>
              </a:extLst>
            </p:cNvPr>
            <p:cNvSpPr/>
            <p:nvPr/>
          </p:nvSpPr>
          <p:spPr>
            <a:xfrm>
              <a:off x="12200467" y="15735297"/>
              <a:ext cx="8286750" cy="785089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F0E23CA3-3439-41FE-96D4-C4DDC761C233}"/>
              </a:ext>
            </a:extLst>
          </p:cNvPr>
          <p:cNvSpPr txBox="1"/>
          <p:nvPr/>
        </p:nvSpPr>
        <p:spPr>
          <a:xfrm>
            <a:off x="304800" y="33922789"/>
            <a:ext cx="8461842"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5 – Taylor diagram for mean near surface air temperature in Pannonian Basin for time period a) 1951-1980, b)1961-1990.</a:t>
            </a:r>
          </a:p>
        </p:txBody>
      </p:sp>
      <p:sp>
        <p:nvSpPr>
          <p:cNvPr id="68" name="TextBox 67">
            <a:extLst>
              <a:ext uri="{FF2B5EF4-FFF2-40B4-BE49-F238E27FC236}">
                <a16:creationId xmlns:a16="http://schemas.microsoft.com/office/drawing/2014/main" id="{E740E5CB-7390-4E5A-BD51-14CC4A06FE53}"/>
              </a:ext>
            </a:extLst>
          </p:cNvPr>
          <p:cNvSpPr txBox="1"/>
          <p:nvPr/>
        </p:nvSpPr>
        <p:spPr>
          <a:xfrm>
            <a:off x="12253071" y="33916726"/>
            <a:ext cx="8271745"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6 – Taylor diagram for precipitation in Pannonian Basin for time period a) 1951-1980, b)1961-1990.</a:t>
            </a:r>
          </a:p>
        </p:txBody>
      </p:sp>
      <p:grpSp>
        <p:nvGrpSpPr>
          <p:cNvPr id="24" name="Group 23"/>
          <p:cNvGrpSpPr/>
          <p:nvPr/>
        </p:nvGrpSpPr>
        <p:grpSpPr>
          <a:xfrm>
            <a:off x="349283" y="29449101"/>
            <a:ext cx="8435507" cy="4191029"/>
            <a:chOff x="349283" y="29449101"/>
            <a:chExt cx="8435507" cy="4191029"/>
          </a:xfrm>
        </p:grpSpPr>
        <p:sp>
          <p:nvSpPr>
            <p:cNvPr id="64" name="TextBox 63">
              <a:extLst>
                <a:ext uri="{FF2B5EF4-FFF2-40B4-BE49-F238E27FC236}">
                  <a16:creationId xmlns:a16="http://schemas.microsoft.com/office/drawing/2014/main" id="{6BC97400-C75B-4FD7-AE52-4B3E51DBA8CF}"/>
                </a:ext>
              </a:extLst>
            </p:cNvPr>
            <p:cNvSpPr txBox="1"/>
            <p:nvPr/>
          </p:nvSpPr>
          <p:spPr>
            <a:xfrm>
              <a:off x="696672" y="33234674"/>
              <a:ext cx="435776" cy="338554"/>
            </a:xfrm>
            <a:prstGeom prst="rect">
              <a:avLst/>
            </a:prstGeom>
            <a:noFill/>
          </p:spPr>
          <p:txBody>
            <a:bodyPr wrap="square" rtlCol="0">
              <a:spAutoFit/>
            </a:bodyPr>
            <a:lstStyle/>
            <a:p>
              <a:r>
                <a:rPr lang="en-US" sz="1600" dirty="0"/>
                <a:t>a)</a:t>
              </a:r>
            </a:p>
          </p:txBody>
        </p:sp>
        <p:sp>
          <p:nvSpPr>
            <p:cNvPr id="65" name="TextBox 64">
              <a:extLst>
                <a:ext uri="{FF2B5EF4-FFF2-40B4-BE49-F238E27FC236}">
                  <a16:creationId xmlns:a16="http://schemas.microsoft.com/office/drawing/2014/main" id="{5F16154C-006B-4A57-940C-1DFB83ADC55F}"/>
                </a:ext>
              </a:extLst>
            </p:cNvPr>
            <p:cNvSpPr txBox="1"/>
            <p:nvPr/>
          </p:nvSpPr>
          <p:spPr>
            <a:xfrm>
              <a:off x="4880285" y="33301576"/>
              <a:ext cx="435776" cy="338554"/>
            </a:xfrm>
            <a:prstGeom prst="rect">
              <a:avLst/>
            </a:prstGeom>
            <a:noFill/>
          </p:spPr>
          <p:txBody>
            <a:bodyPr wrap="square" rtlCol="0">
              <a:spAutoFit/>
            </a:bodyPr>
            <a:lstStyle/>
            <a:p>
              <a:r>
                <a:rPr lang="en-US" sz="1600" dirty="0"/>
                <a:t>b)</a:t>
              </a:r>
            </a:p>
          </p:txBody>
        </p:sp>
        <p:grpSp>
          <p:nvGrpSpPr>
            <p:cNvPr id="73" name="Group 72">
              <a:extLst>
                <a:ext uri="{FF2B5EF4-FFF2-40B4-BE49-F238E27FC236}">
                  <a16:creationId xmlns:a16="http://schemas.microsoft.com/office/drawing/2014/main" id="{A51E46A1-2378-46BD-8403-72935DFC7185}"/>
                </a:ext>
              </a:extLst>
            </p:cNvPr>
            <p:cNvGrpSpPr/>
            <p:nvPr/>
          </p:nvGrpSpPr>
          <p:grpSpPr>
            <a:xfrm>
              <a:off x="349283" y="29449101"/>
              <a:ext cx="8435507" cy="4143174"/>
              <a:chOff x="327493" y="30351997"/>
              <a:chExt cx="8435507" cy="4143174"/>
            </a:xfrm>
          </p:grpSpPr>
          <p:pic>
            <p:nvPicPr>
              <p:cNvPr id="31" name="Picture 30">
                <a:extLst>
                  <a:ext uri="{FF2B5EF4-FFF2-40B4-BE49-F238E27FC236}">
                    <a16:creationId xmlns:a16="http://schemas.microsoft.com/office/drawing/2014/main" id="{581ED71F-513F-43D2-A65D-F22602CE7A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427" y="30443261"/>
                <a:ext cx="3871295" cy="3811914"/>
              </a:xfrm>
              <a:prstGeom prst="rect">
                <a:avLst/>
              </a:prstGeom>
            </p:spPr>
          </p:pic>
          <p:pic>
            <p:nvPicPr>
              <p:cNvPr id="36" name="Picture 35">
                <a:extLst>
                  <a:ext uri="{FF2B5EF4-FFF2-40B4-BE49-F238E27FC236}">
                    <a16:creationId xmlns:a16="http://schemas.microsoft.com/office/drawing/2014/main" id="{FDD58162-F770-4880-BD46-DBB9414A4A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90730" y="30435640"/>
                <a:ext cx="3696020" cy="3811914"/>
              </a:xfrm>
              <a:prstGeom prst="rect">
                <a:avLst/>
              </a:prstGeom>
            </p:spPr>
          </p:pic>
          <p:sp>
            <p:nvSpPr>
              <p:cNvPr id="69" name="Rectangle 68">
                <a:extLst>
                  <a:ext uri="{FF2B5EF4-FFF2-40B4-BE49-F238E27FC236}">
                    <a16:creationId xmlns:a16="http://schemas.microsoft.com/office/drawing/2014/main" id="{237633D0-2307-4452-B06F-EC67DF8A6247}"/>
                  </a:ext>
                </a:extLst>
              </p:cNvPr>
              <p:cNvSpPr/>
              <p:nvPr/>
            </p:nvSpPr>
            <p:spPr>
              <a:xfrm>
                <a:off x="327493" y="30351997"/>
                <a:ext cx="8435507" cy="414317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p:cNvGrpSpPr/>
          <p:nvPr/>
        </p:nvGrpSpPr>
        <p:grpSpPr>
          <a:xfrm>
            <a:off x="12198594" y="29496956"/>
            <a:ext cx="8350169" cy="4143174"/>
            <a:chOff x="12198594" y="29540365"/>
            <a:chExt cx="8350169" cy="4143174"/>
          </a:xfrm>
        </p:grpSpPr>
        <p:sp>
          <p:nvSpPr>
            <p:cNvPr id="66" name="TextBox 65">
              <a:extLst>
                <a:ext uri="{FF2B5EF4-FFF2-40B4-BE49-F238E27FC236}">
                  <a16:creationId xmlns:a16="http://schemas.microsoft.com/office/drawing/2014/main" id="{8037E748-10EB-4BC3-980A-91307228BD97}"/>
                </a:ext>
              </a:extLst>
            </p:cNvPr>
            <p:cNvSpPr txBox="1"/>
            <p:nvPr/>
          </p:nvSpPr>
          <p:spPr>
            <a:xfrm>
              <a:off x="12757115" y="33301576"/>
              <a:ext cx="435776" cy="338554"/>
            </a:xfrm>
            <a:prstGeom prst="rect">
              <a:avLst/>
            </a:prstGeom>
            <a:noFill/>
          </p:spPr>
          <p:txBody>
            <a:bodyPr wrap="square" rtlCol="0">
              <a:spAutoFit/>
            </a:bodyPr>
            <a:lstStyle/>
            <a:p>
              <a:r>
                <a:rPr lang="en-US" sz="1600" dirty="0"/>
                <a:t>a)</a:t>
              </a:r>
            </a:p>
          </p:txBody>
        </p:sp>
        <p:sp>
          <p:nvSpPr>
            <p:cNvPr id="67" name="TextBox 66">
              <a:extLst>
                <a:ext uri="{FF2B5EF4-FFF2-40B4-BE49-F238E27FC236}">
                  <a16:creationId xmlns:a16="http://schemas.microsoft.com/office/drawing/2014/main" id="{60661834-AB8B-48B2-9774-3FCE84314B60}"/>
                </a:ext>
              </a:extLst>
            </p:cNvPr>
            <p:cNvSpPr txBox="1"/>
            <p:nvPr/>
          </p:nvSpPr>
          <p:spPr>
            <a:xfrm>
              <a:off x="16822152" y="33301576"/>
              <a:ext cx="365747" cy="345001"/>
            </a:xfrm>
            <a:prstGeom prst="rect">
              <a:avLst/>
            </a:prstGeom>
            <a:noFill/>
          </p:spPr>
          <p:txBody>
            <a:bodyPr wrap="square" rtlCol="0">
              <a:spAutoFit/>
            </a:bodyPr>
            <a:lstStyle/>
            <a:p>
              <a:r>
                <a:rPr lang="en-US" sz="1600" dirty="0"/>
                <a:t>b)</a:t>
              </a:r>
            </a:p>
          </p:txBody>
        </p:sp>
        <p:grpSp>
          <p:nvGrpSpPr>
            <p:cNvPr id="74" name="Group 73">
              <a:extLst>
                <a:ext uri="{FF2B5EF4-FFF2-40B4-BE49-F238E27FC236}">
                  <a16:creationId xmlns:a16="http://schemas.microsoft.com/office/drawing/2014/main" id="{E2519126-1072-4762-8F91-A4A951A78C45}"/>
                </a:ext>
              </a:extLst>
            </p:cNvPr>
            <p:cNvGrpSpPr/>
            <p:nvPr/>
          </p:nvGrpSpPr>
          <p:grpSpPr>
            <a:xfrm>
              <a:off x="12198594" y="29540365"/>
              <a:ext cx="8350169" cy="4143174"/>
              <a:chOff x="12198594" y="30392102"/>
              <a:chExt cx="8288623" cy="4143174"/>
            </a:xfrm>
          </p:grpSpPr>
          <p:pic>
            <p:nvPicPr>
              <p:cNvPr id="50" name="Picture 49">
                <a:extLst>
                  <a:ext uri="{FF2B5EF4-FFF2-40B4-BE49-F238E27FC236}">
                    <a16:creationId xmlns:a16="http://schemas.microsoft.com/office/drawing/2014/main" id="{37AB87A6-414D-47CF-AEFF-1D91DD9060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729899" y="30408854"/>
                <a:ext cx="3429297" cy="3880686"/>
              </a:xfrm>
              <a:prstGeom prst="rect">
                <a:avLst/>
              </a:prstGeom>
            </p:spPr>
          </p:pic>
          <p:pic>
            <p:nvPicPr>
              <p:cNvPr id="52" name="Picture 51">
                <a:extLst>
                  <a:ext uri="{FF2B5EF4-FFF2-40B4-BE49-F238E27FC236}">
                    <a16:creationId xmlns:a16="http://schemas.microsoft.com/office/drawing/2014/main" id="{79F3E638-FE62-41E9-96F4-BFC1D50BB3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689902" y="30481423"/>
                <a:ext cx="3665538" cy="3784423"/>
              </a:xfrm>
              <a:prstGeom prst="rect">
                <a:avLst/>
              </a:prstGeom>
            </p:spPr>
          </p:pic>
          <p:sp>
            <p:nvSpPr>
              <p:cNvPr id="70" name="Rectangle 69">
                <a:extLst>
                  <a:ext uri="{FF2B5EF4-FFF2-40B4-BE49-F238E27FC236}">
                    <a16:creationId xmlns:a16="http://schemas.microsoft.com/office/drawing/2014/main" id="{04CB427F-445B-432F-BDA1-1AFBD9C600ED}"/>
                  </a:ext>
                </a:extLst>
              </p:cNvPr>
              <p:cNvSpPr/>
              <p:nvPr/>
            </p:nvSpPr>
            <p:spPr>
              <a:xfrm>
                <a:off x="12198594" y="30392102"/>
                <a:ext cx="8288623" cy="4143174"/>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TextBox 74">
            <a:extLst>
              <a:ext uri="{FF2B5EF4-FFF2-40B4-BE49-F238E27FC236}">
                <a16:creationId xmlns:a16="http://schemas.microsoft.com/office/drawing/2014/main" id="{FDB234DE-8787-4ECD-A233-74FE65E64715}"/>
              </a:ext>
            </a:extLst>
          </p:cNvPr>
          <p:cNvSpPr txBox="1"/>
          <p:nvPr/>
        </p:nvSpPr>
        <p:spPr>
          <a:xfrm>
            <a:off x="229237" y="40258484"/>
            <a:ext cx="9949478"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7 – Temperature trends of the models from EURO-CORDEX ensemble and E-OBS during 1970-2005 time period. The number follows the list from fig. 1.</a:t>
            </a:r>
          </a:p>
        </p:txBody>
      </p:sp>
      <p:grpSp>
        <p:nvGrpSpPr>
          <p:cNvPr id="6" name="Group 5">
            <a:extLst>
              <a:ext uri="{FF2B5EF4-FFF2-40B4-BE49-F238E27FC236}">
                <a16:creationId xmlns:a16="http://schemas.microsoft.com/office/drawing/2014/main" id="{CC4728ED-FB1B-4F6B-8181-071DE9DB2A75}"/>
              </a:ext>
            </a:extLst>
          </p:cNvPr>
          <p:cNvGrpSpPr/>
          <p:nvPr/>
        </p:nvGrpSpPr>
        <p:grpSpPr>
          <a:xfrm>
            <a:off x="11036950" y="34906028"/>
            <a:ext cx="9511814" cy="5352456"/>
            <a:chOff x="9915521" y="35682059"/>
            <a:chExt cx="10633241" cy="4819623"/>
          </a:xfrm>
        </p:grpSpPr>
        <p:pic>
          <p:nvPicPr>
            <p:cNvPr id="108" name="Picture 107">
              <a:extLst>
                <a:ext uri="{FF2B5EF4-FFF2-40B4-BE49-F238E27FC236}">
                  <a16:creationId xmlns:a16="http://schemas.microsoft.com/office/drawing/2014/main" id="{B0ACC30E-FB3E-449F-A62B-2FDE405BBA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57071" y="39726712"/>
              <a:ext cx="10210800" cy="774970"/>
            </a:xfrm>
            <a:prstGeom prst="rect">
              <a:avLst/>
            </a:prstGeom>
            <a:ln>
              <a:noFill/>
            </a:ln>
          </p:spPr>
        </p:pic>
        <p:grpSp>
          <p:nvGrpSpPr>
            <p:cNvPr id="106" name="Group 105">
              <a:extLst>
                <a:ext uri="{FF2B5EF4-FFF2-40B4-BE49-F238E27FC236}">
                  <a16:creationId xmlns:a16="http://schemas.microsoft.com/office/drawing/2014/main" id="{A641EC9F-FDE3-4632-9AFA-AE235A232FF5}"/>
                </a:ext>
              </a:extLst>
            </p:cNvPr>
            <p:cNvGrpSpPr/>
            <p:nvPr/>
          </p:nvGrpSpPr>
          <p:grpSpPr>
            <a:xfrm>
              <a:off x="9915521" y="35682059"/>
              <a:ext cx="10633241" cy="4345190"/>
              <a:chOff x="9915521" y="35682059"/>
              <a:chExt cx="10633241" cy="4831934"/>
            </a:xfrm>
          </p:grpSpPr>
          <p:pic>
            <p:nvPicPr>
              <p:cNvPr id="42" name="Picture 41">
                <a:extLst>
                  <a:ext uri="{FF2B5EF4-FFF2-40B4-BE49-F238E27FC236}">
                    <a16:creationId xmlns:a16="http://schemas.microsoft.com/office/drawing/2014/main" id="{E4358933-EAFE-41C0-8614-8323AF7C27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57071" y="35682059"/>
                <a:ext cx="10591691" cy="4761092"/>
              </a:xfrm>
              <a:prstGeom prst="rect">
                <a:avLst/>
              </a:prstGeom>
              <a:ln>
                <a:noFill/>
              </a:ln>
            </p:spPr>
          </p:pic>
          <p:sp>
            <p:nvSpPr>
              <p:cNvPr id="76" name="TextBox 75">
                <a:extLst>
                  <a:ext uri="{FF2B5EF4-FFF2-40B4-BE49-F238E27FC236}">
                    <a16:creationId xmlns:a16="http://schemas.microsoft.com/office/drawing/2014/main" id="{B703037F-B3DF-41D8-9B7E-5C3CF5A4D52A}"/>
                  </a:ext>
                </a:extLst>
              </p:cNvPr>
              <p:cNvSpPr txBox="1"/>
              <p:nvPr/>
            </p:nvSpPr>
            <p:spPr>
              <a:xfrm>
                <a:off x="9925049" y="36390135"/>
                <a:ext cx="228600" cy="307777"/>
              </a:xfrm>
              <a:prstGeom prst="rect">
                <a:avLst/>
              </a:prstGeom>
              <a:noFill/>
              <a:ln>
                <a:noFill/>
              </a:ln>
            </p:spPr>
            <p:txBody>
              <a:bodyPr wrap="square" rtlCol="0">
                <a:spAutoFit/>
              </a:bodyPr>
              <a:lstStyle/>
              <a:p>
                <a:r>
                  <a:rPr lang="en-US" sz="1400" b="1" dirty="0"/>
                  <a:t>1</a:t>
                </a:r>
              </a:p>
            </p:txBody>
          </p:sp>
          <p:sp>
            <p:nvSpPr>
              <p:cNvPr id="77" name="TextBox 76">
                <a:extLst>
                  <a:ext uri="{FF2B5EF4-FFF2-40B4-BE49-F238E27FC236}">
                    <a16:creationId xmlns:a16="http://schemas.microsoft.com/office/drawing/2014/main" id="{3FB64BBD-462C-4A24-9021-F3095E1620C7}"/>
                  </a:ext>
                </a:extLst>
              </p:cNvPr>
              <p:cNvSpPr txBox="1"/>
              <p:nvPr/>
            </p:nvSpPr>
            <p:spPr>
              <a:xfrm>
                <a:off x="11695798" y="36313579"/>
                <a:ext cx="228600" cy="307777"/>
              </a:xfrm>
              <a:prstGeom prst="rect">
                <a:avLst/>
              </a:prstGeom>
              <a:noFill/>
              <a:ln>
                <a:noFill/>
              </a:ln>
            </p:spPr>
            <p:txBody>
              <a:bodyPr wrap="square" rtlCol="0">
                <a:spAutoFit/>
              </a:bodyPr>
              <a:lstStyle/>
              <a:p>
                <a:r>
                  <a:rPr lang="en-US" sz="1400" b="1" dirty="0"/>
                  <a:t>2</a:t>
                </a:r>
              </a:p>
            </p:txBody>
          </p:sp>
          <p:sp>
            <p:nvSpPr>
              <p:cNvPr id="78" name="TextBox 77">
                <a:extLst>
                  <a:ext uri="{FF2B5EF4-FFF2-40B4-BE49-F238E27FC236}">
                    <a16:creationId xmlns:a16="http://schemas.microsoft.com/office/drawing/2014/main" id="{CFE8E6E0-36E2-4018-9A02-DBD469209950}"/>
                  </a:ext>
                </a:extLst>
              </p:cNvPr>
              <p:cNvSpPr txBox="1"/>
              <p:nvPr/>
            </p:nvSpPr>
            <p:spPr>
              <a:xfrm>
                <a:off x="13466547" y="36328478"/>
                <a:ext cx="228600" cy="307777"/>
              </a:xfrm>
              <a:prstGeom prst="rect">
                <a:avLst/>
              </a:prstGeom>
              <a:noFill/>
              <a:ln>
                <a:noFill/>
              </a:ln>
            </p:spPr>
            <p:txBody>
              <a:bodyPr wrap="square" rtlCol="0">
                <a:spAutoFit/>
              </a:bodyPr>
              <a:lstStyle/>
              <a:p>
                <a:r>
                  <a:rPr lang="en-US" sz="1400" b="1" dirty="0"/>
                  <a:t>3</a:t>
                </a:r>
              </a:p>
            </p:txBody>
          </p:sp>
          <p:sp>
            <p:nvSpPr>
              <p:cNvPr id="79" name="TextBox 78">
                <a:extLst>
                  <a:ext uri="{FF2B5EF4-FFF2-40B4-BE49-F238E27FC236}">
                    <a16:creationId xmlns:a16="http://schemas.microsoft.com/office/drawing/2014/main" id="{8FFB67CC-5B99-4AB1-A709-D6AA38CA60D9}"/>
                  </a:ext>
                </a:extLst>
              </p:cNvPr>
              <p:cNvSpPr txBox="1"/>
              <p:nvPr/>
            </p:nvSpPr>
            <p:spPr>
              <a:xfrm>
                <a:off x="9971409" y="37300158"/>
                <a:ext cx="228600" cy="307777"/>
              </a:xfrm>
              <a:prstGeom prst="rect">
                <a:avLst/>
              </a:prstGeom>
              <a:noFill/>
              <a:ln>
                <a:noFill/>
              </a:ln>
            </p:spPr>
            <p:txBody>
              <a:bodyPr wrap="square" rtlCol="0">
                <a:spAutoFit/>
              </a:bodyPr>
              <a:lstStyle/>
              <a:p>
                <a:r>
                  <a:rPr lang="en-US" sz="1400" b="1" dirty="0"/>
                  <a:t>7</a:t>
                </a:r>
              </a:p>
            </p:txBody>
          </p:sp>
          <p:sp>
            <p:nvSpPr>
              <p:cNvPr id="80" name="TextBox 79">
                <a:extLst>
                  <a:ext uri="{FF2B5EF4-FFF2-40B4-BE49-F238E27FC236}">
                    <a16:creationId xmlns:a16="http://schemas.microsoft.com/office/drawing/2014/main" id="{1EB2980F-202F-45A8-BFE0-863392D671FB}"/>
                  </a:ext>
                </a:extLst>
              </p:cNvPr>
              <p:cNvSpPr txBox="1"/>
              <p:nvPr/>
            </p:nvSpPr>
            <p:spPr>
              <a:xfrm>
                <a:off x="13466547" y="37324061"/>
                <a:ext cx="228600" cy="307777"/>
              </a:xfrm>
              <a:prstGeom prst="rect">
                <a:avLst/>
              </a:prstGeom>
              <a:noFill/>
              <a:ln>
                <a:noFill/>
              </a:ln>
            </p:spPr>
            <p:txBody>
              <a:bodyPr wrap="square" rtlCol="0">
                <a:spAutoFit/>
              </a:bodyPr>
              <a:lstStyle/>
              <a:p>
                <a:r>
                  <a:rPr lang="en-US" sz="1400" b="1" dirty="0"/>
                  <a:t>9</a:t>
                </a:r>
              </a:p>
            </p:txBody>
          </p:sp>
          <p:sp>
            <p:nvSpPr>
              <p:cNvPr id="81" name="TextBox 80">
                <a:extLst>
                  <a:ext uri="{FF2B5EF4-FFF2-40B4-BE49-F238E27FC236}">
                    <a16:creationId xmlns:a16="http://schemas.microsoft.com/office/drawing/2014/main" id="{291A8D24-78BC-4DF5-8407-20414A31A5FE}"/>
                  </a:ext>
                </a:extLst>
              </p:cNvPr>
              <p:cNvSpPr txBox="1"/>
              <p:nvPr/>
            </p:nvSpPr>
            <p:spPr>
              <a:xfrm>
                <a:off x="11695798" y="37324061"/>
                <a:ext cx="228600" cy="307777"/>
              </a:xfrm>
              <a:prstGeom prst="rect">
                <a:avLst/>
              </a:prstGeom>
              <a:noFill/>
              <a:ln>
                <a:noFill/>
              </a:ln>
            </p:spPr>
            <p:txBody>
              <a:bodyPr wrap="square" rtlCol="0">
                <a:spAutoFit/>
              </a:bodyPr>
              <a:lstStyle/>
              <a:p>
                <a:r>
                  <a:rPr lang="en-US" sz="1400" b="1" dirty="0"/>
                  <a:t>8</a:t>
                </a:r>
              </a:p>
            </p:txBody>
          </p:sp>
          <p:sp>
            <p:nvSpPr>
              <p:cNvPr id="82" name="TextBox 81">
                <a:extLst>
                  <a:ext uri="{FF2B5EF4-FFF2-40B4-BE49-F238E27FC236}">
                    <a16:creationId xmlns:a16="http://schemas.microsoft.com/office/drawing/2014/main" id="{07E22A4E-D50D-425E-BFB4-6DED230844EC}"/>
                  </a:ext>
                </a:extLst>
              </p:cNvPr>
              <p:cNvSpPr txBox="1"/>
              <p:nvPr/>
            </p:nvSpPr>
            <p:spPr>
              <a:xfrm>
                <a:off x="15198805" y="36334187"/>
                <a:ext cx="228600" cy="307777"/>
              </a:xfrm>
              <a:prstGeom prst="rect">
                <a:avLst/>
              </a:prstGeom>
              <a:noFill/>
              <a:ln>
                <a:noFill/>
              </a:ln>
            </p:spPr>
            <p:txBody>
              <a:bodyPr wrap="square" rtlCol="0">
                <a:spAutoFit/>
              </a:bodyPr>
              <a:lstStyle/>
              <a:p>
                <a:r>
                  <a:rPr lang="en-US" sz="1400" b="1" dirty="0"/>
                  <a:t>4</a:t>
                </a:r>
              </a:p>
            </p:txBody>
          </p:sp>
          <p:sp>
            <p:nvSpPr>
              <p:cNvPr id="83" name="TextBox 82">
                <a:extLst>
                  <a:ext uri="{FF2B5EF4-FFF2-40B4-BE49-F238E27FC236}">
                    <a16:creationId xmlns:a16="http://schemas.microsoft.com/office/drawing/2014/main" id="{A48BE1E3-E186-436D-ACD7-7E3C7174279B}"/>
                  </a:ext>
                </a:extLst>
              </p:cNvPr>
              <p:cNvSpPr txBox="1"/>
              <p:nvPr/>
            </p:nvSpPr>
            <p:spPr>
              <a:xfrm>
                <a:off x="9915521" y="38269976"/>
                <a:ext cx="669386" cy="307777"/>
              </a:xfrm>
              <a:prstGeom prst="rect">
                <a:avLst/>
              </a:prstGeom>
              <a:noFill/>
              <a:ln>
                <a:noFill/>
              </a:ln>
            </p:spPr>
            <p:txBody>
              <a:bodyPr wrap="square" rtlCol="0">
                <a:spAutoFit/>
              </a:bodyPr>
              <a:lstStyle/>
              <a:p>
                <a:r>
                  <a:rPr lang="en-US" sz="1400" b="1" dirty="0"/>
                  <a:t>13</a:t>
                </a:r>
              </a:p>
            </p:txBody>
          </p:sp>
          <p:sp>
            <p:nvSpPr>
              <p:cNvPr id="84" name="TextBox 83">
                <a:extLst>
                  <a:ext uri="{FF2B5EF4-FFF2-40B4-BE49-F238E27FC236}">
                    <a16:creationId xmlns:a16="http://schemas.microsoft.com/office/drawing/2014/main" id="{AA1614A1-F1E5-4AF7-9FB1-3B3C7F907CDA}"/>
                  </a:ext>
                </a:extLst>
              </p:cNvPr>
              <p:cNvSpPr txBox="1"/>
              <p:nvPr/>
            </p:nvSpPr>
            <p:spPr>
              <a:xfrm>
                <a:off x="15252917" y="37324062"/>
                <a:ext cx="552316" cy="307777"/>
              </a:xfrm>
              <a:prstGeom prst="rect">
                <a:avLst/>
              </a:prstGeom>
              <a:noFill/>
              <a:ln>
                <a:noFill/>
              </a:ln>
            </p:spPr>
            <p:txBody>
              <a:bodyPr wrap="square" rtlCol="0">
                <a:spAutoFit/>
              </a:bodyPr>
              <a:lstStyle/>
              <a:p>
                <a:r>
                  <a:rPr lang="en-US" sz="1400" b="1" dirty="0"/>
                  <a:t>10</a:t>
                </a:r>
              </a:p>
            </p:txBody>
          </p:sp>
          <p:sp>
            <p:nvSpPr>
              <p:cNvPr id="85" name="TextBox 84">
                <a:extLst>
                  <a:ext uri="{FF2B5EF4-FFF2-40B4-BE49-F238E27FC236}">
                    <a16:creationId xmlns:a16="http://schemas.microsoft.com/office/drawing/2014/main" id="{73D2E1E1-8CAA-41A0-A176-D2F401D00780}"/>
                  </a:ext>
                </a:extLst>
              </p:cNvPr>
              <p:cNvSpPr txBox="1"/>
              <p:nvPr/>
            </p:nvSpPr>
            <p:spPr>
              <a:xfrm>
                <a:off x="11667427" y="38258887"/>
                <a:ext cx="452908" cy="307777"/>
              </a:xfrm>
              <a:prstGeom prst="rect">
                <a:avLst/>
              </a:prstGeom>
              <a:noFill/>
              <a:ln>
                <a:noFill/>
              </a:ln>
            </p:spPr>
            <p:txBody>
              <a:bodyPr wrap="square" rtlCol="0">
                <a:spAutoFit/>
              </a:bodyPr>
              <a:lstStyle/>
              <a:p>
                <a:r>
                  <a:rPr lang="en-US" sz="1400" b="1" dirty="0"/>
                  <a:t>14</a:t>
                </a:r>
              </a:p>
            </p:txBody>
          </p:sp>
          <p:sp>
            <p:nvSpPr>
              <p:cNvPr id="86" name="TextBox 85">
                <a:extLst>
                  <a:ext uri="{FF2B5EF4-FFF2-40B4-BE49-F238E27FC236}">
                    <a16:creationId xmlns:a16="http://schemas.microsoft.com/office/drawing/2014/main" id="{E89F9A13-F4AD-4F1B-8697-DCF853CFDD69}"/>
                  </a:ext>
                </a:extLst>
              </p:cNvPr>
              <p:cNvSpPr txBox="1"/>
              <p:nvPr/>
            </p:nvSpPr>
            <p:spPr>
              <a:xfrm>
                <a:off x="15192211" y="38283967"/>
                <a:ext cx="451582" cy="307777"/>
              </a:xfrm>
              <a:prstGeom prst="rect">
                <a:avLst/>
              </a:prstGeom>
              <a:noFill/>
              <a:ln>
                <a:noFill/>
              </a:ln>
            </p:spPr>
            <p:txBody>
              <a:bodyPr wrap="square" rtlCol="0">
                <a:spAutoFit/>
              </a:bodyPr>
              <a:lstStyle/>
              <a:p>
                <a:r>
                  <a:rPr lang="en-US" sz="1400" b="1" dirty="0"/>
                  <a:t>16</a:t>
                </a:r>
              </a:p>
            </p:txBody>
          </p:sp>
          <p:sp>
            <p:nvSpPr>
              <p:cNvPr id="87" name="TextBox 86">
                <a:extLst>
                  <a:ext uri="{FF2B5EF4-FFF2-40B4-BE49-F238E27FC236}">
                    <a16:creationId xmlns:a16="http://schemas.microsoft.com/office/drawing/2014/main" id="{54F44496-7897-4075-91FB-9659DB309D84}"/>
                  </a:ext>
                </a:extLst>
              </p:cNvPr>
              <p:cNvSpPr txBox="1"/>
              <p:nvPr/>
            </p:nvSpPr>
            <p:spPr>
              <a:xfrm>
                <a:off x="13401373" y="38274063"/>
                <a:ext cx="607297" cy="307777"/>
              </a:xfrm>
              <a:prstGeom prst="rect">
                <a:avLst/>
              </a:prstGeom>
              <a:noFill/>
              <a:ln>
                <a:noFill/>
              </a:ln>
            </p:spPr>
            <p:txBody>
              <a:bodyPr wrap="square" rtlCol="0">
                <a:spAutoFit/>
              </a:bodyPr>
              <a:lstStyle/>
              <a:p>
                <a:r>
                  <a:rPr lang="en-US" sz="1400" b="1" dirty="0"/>
                  <a:t>15</a:t>
                </a:r>
              </a:p>
            </p:txBody>
          </p:sp>
          <p:sp>
            <p:nvSpPr>
              <p:cNvPr id="88" name="TextBox 87">
                <a:extLst>
                  <a:ext uri="{FF2B5EF4-FFF2-40B4-BE49-F238E27FC236}">
                    <a16:creationId xmlns:a16="http://schemas.microsoft.com/office/drawing/2014/main" id="{4DAEDC3D-C39D-42F3-A2CD-C9B2BC53E809}"/>
                  </a:ext>
                </a:extLst>
              </p:cNvPr>
              <p:cNvSpPr txBox="1"/>
              <p:nvPr/>
            </p:nvSpPr>
            <p:spPr>
              <a:xfrm>
                <a:off x="11695796" y="40132764"/>
                <a:ext cx="424539" cy="307777"/>
              </a:xfrm>
              <a:prstGeom prst="rect">
                <a:avLst/>
              </a:prstGeom>
              <a:noFill/>
              <a:ln>
                <a:noFill/>
              </a:ln>
            </p:spPr>
            <p:txBody>
              <a:bodyPr wrap="square" rtlCol="0">
                <a:spAutoFit/>
              </a:bodyPr>
              <a:lstStyle/>
              <a:p>
                <a:r>
                  <a:rPr lang="en-US" sz="1400" b="1" dirty="0"/>
                  <a:t>26</a:t>
                </a:r>
              </a:p>
            </p:txBody>
          </p:sp>
          <p:sp>
            <p:nvSpPr>
              <p:cNvPr id="89" name="TextBox 88">
                <a:extLst>
                  <a:ext uri="{FF2B5EF4-FFF2-40B4-BE49-F238E27FC236}">
                    <a16:creationId xmlns:a16="http://schemas.microsoft.com/office/drawing/2014/main" id="{2C3D2908-316B-4FC6-9D8F-21A0FC8E4175}"/>
                  </a:ext>
                </a:extLst>
              </p:cNvPr>
              <p:cNvSpPr txBox="1"/>
              <p:nvPr/>
            </p:nvSpPr>
            <p:spPr>
              <a:xfrm>
                <a:off x="9933126" y="40206216"/>
                <a:ext cx="459595" cy="307777"/>
              </a:xfrm>
              <a:prstGeom prst="rect">
                <a:avLst/>
              </a:prstGeom>
              <a:noFill/>
              <a:ln>
                <a:noFill/>
              </a:ln>
            </p:spPr>
            <p:txBody>
              <a:bodyPr wrap="square" rtlCol="0">
                <a:spAutoFit/>
              </a:bodyPr>
              <a:lstStyle/>
              <a:p>
                <a:r>
                  <a:rPr lang="en-US" sz="1400" b="1" dirty="0"/>
                  <a:t>25</a:t>
                </a:r>
              </a:p>
            </p:txBody>
          </p:sp>
          <p:sp>
            <p:nvSpPr>
              <p:cNvPr id="90" name="TextBox 89">
                <a:extLst>
                  <a:ext uri="{FF2B5EF4-FFF2-40B4-BE49-F238E27FC236}">
                    <a16:creationId xmlns:a16="http://schemas.microsoft.com/office/drawing/2014/main" id="{F7EE9EED-267B-4EDB-8D8A-0557C0D1910B}"/>
                  </a:ext>
                </a:extLst>
              </p:cNvPr>
              <p:cNvSpPr txBox="1"/>
              <p:nvPr/>
            </p:nvSpPr>
            <p:spPr>
              <a:xfrm>
                <a:off x="9925049" y="39201879"/>
                <a:ext cx="459595" cy="307777"/>
              </a:xfrm>
              <a:prstGeom prst="rect">
                <a:avLst/>
              </a:prstGeom>
              <a:noFill/>
              <a:ln>
                <a:noFill/>
              </a:ln>
            </p:spPr>
            <p:txBody>
              <a:bodyPr wrap="square" rtlCol="0">
                <a:spAutoFit/>
              </a:bodyPr>
              <a:lstStyle/>
              <a:p>
                <a:r>
                  <a:rPr lang="en-US" sz="1400" b="1" dirty="0"/>
                  <a:t>19</a:t>
                </a:r>
              </a:p>
            </p:txBody>
          </p:sp>
          <p:sp>
            <p:nvSpPr>
              <p:cNvPr id="91" name="TextBox 90">
                <a:extLst>
                  <a:ext uri="{FF2B5EF4-FFF2-40B4-BE49-F238E27FC236}">
                    <a16:creationId xmlns:a16="http://schemas.microsoft.com/office/drawing/2014/main" id="{ABFB63B5-B3CA-47E0-9C0F-69029F75F402}"/>
                  </a:ext>
                </a:extLst>
              </p:cNvPr>
              <p:cNvSpPr txBox="1"/>
              <p:nvPr/>
            </p:nvSpPr>
            <p:spPr>
              <a:xfrm>
                <a:off x="11695798" y="39226442"/>
                <a:ext cx="769780" cy="307777"/>
              </a:xfrm>
              <a:prstGeom prst="rect">
                <a:avLst/>
              </a:prstGeom>
              <a:noFill/>
              <a:ln>
                <a:noFill/>
              </a:ln>
            </p:spPr>
            <p:txBody>
              <a:bodyPr wrap="square" rtlCol="0">
                <a:spAutoFit/>
              </a:bodyPr>
              <a:lstStyle/>
              <a:p>
                <a:r>
                  <a:rPr lang="en-US" sz="1400" b="1" dirty="0"/>
                  <a:t>20</a:t>
                </a:r>
              </a:p>
            </p:txBody>
          </p:sp>
          <p:sp>
            <p:nvSpPr>
              <p:cNvPr id="92" name="TextBox 91">
                <a:extLst>
                  <a:ext uri="{FF2B5EF4-FFF2-40B4-BE49-F238E27FC236}">
                    <a16:creationId xmlns:a16="http://schemas.microsoft.com/office/drawing/2014/main" id="{2BCF8D49-76B8-4C94-8D98-FDDC88889812}"/>
                  </a:ext>
                </a:extLst>
              </p:cNvPr>
              <p:cNvSpPr txBox="1"/>
              <p:nvPr/>
            </p:nvSpPr>
            <p:spPr>
              <a:xfrm>
                <a:off x="13466546" y="39201878"/>
                <a:ext cx="459595" cy="307777"/>
              </a:xfrm>
              <a:prstGeom prst="rect">
                <a:avLst/>
              </a:prstGeom>
              <a:noFill/>
              <a:ln>
                <a:noFill/>
              </a:ln>
            </p:spPr>
            <p:txBody>
              <a:bodyPr wrap="square" rtlCol="0">
                <a:spAutoFit/>
              </a:bodyPr>
              <a:lstStyle/>
              <a:p>
                <a:r>
                  <a:rPr lang="en-US" sz="1400" b="1" dirty="0"/>
                  <a:t>21</a:t>
                </a:r>
              </a:p>
            </p:txBody>
          </p:sp>
          <p:sp>
            <p:nvSpPr>
              <p:cNvPr id="93" name="TextBox 92">
                <a:extLst>
                  <a:ext uri="{FF2B5EF4-FFF2-40B4-BE49-F238E27FC236}">
                    <a16:creationId xmlns:a16="http://schemas.microsoft.com/office/drawing/2014/main" id="{669BB9F6-3C14-4A72-A306-56A68626C22D}"/>
                  </a:ext>
                </a:extLst>
              </p:cNvPr>
              <p:cNvSpPr txBox="1"/>
              <p:nvPr/>
            </p:nvSpPr>
            <p:spPr>
              <a:xfrm>
                <a:off x="16957394" y="36390134"/>
                <a:ext cx="228600" cy="307777"/>
              </a:xfrm>
              <a:prstGeom prst="rect">
                <a:avLst/>
              </a:prstGeom>
              <a:noFill/>
              <a:ln>
                <a:noFill/>
              </a:ln>
            </p:spPr>
            <p:txBody>
              <a:bodyPr wrap="square" rtlCol="0">
                <a:spAutoFit/>
              </a:bodyPr>
              <a:lstStyle/>
              <a:p>
                <a:r>
                  <a:rPr lang="en-US" sz="1400" b="1" dirty="0"/>
                  <a:t>5</a:t>
                </a:r>
              </a:p>
            </p:txBody>
          </p:sp>
          <p:sp>
            <p:nvSpPr>
              <p:cNvPr id="94" name="TextBox 93">
                <a:extLst>
                  <a:ext uri="{FF2B5EF4-FFF2-40B4-BE49-F238E27FC236}">
                    <a16:creationId xmlns:a16="http://schemas.microsoft.com/office/drawing/2014/main" id="{FD6D9B26-88D5-4F0B-B8BA-B7AEBD8ACFA4}"/>
                  </a:ext>
                </a:extLst>
              </p:cNvPr>
              <p:cNvSpPr txBox="1"/>
              <p:nvPr/>
            </p:nvSpPr>
            <p:spPr>
              <a:xfrm>
                <a:off x="15200745" y="40139418"/>
                <a:ext cx="449394" cy="307777"/>
              </a:xfrm>
              <a:prstGeom prst="rect">
                <a:avLst/>
              </a:prstGeom>
              <a:noFill/>
              <a:ln>
                <a:noFill/>
              </a:ln>
            </p:spPr>
            <p:txBody>
              <a:bodyPr wrap="square" rtlCol="0">
                <a:spAutoFit/>
              </a:bodyPr>
              <a:lstStyle/>
              <a:p>
                <a:r>
                  <a:rPr lang="en-US" sz="1400" b="1" dirty="0"/>
                  <a:t>28</a:t>
                </a:r>
              </a:p>
            </p:txBody>
          </p:sp>
          <p:sp>
            <p:nvSpPr>
              <p:cNvPr id="95" name="TextBox 94">
                <a:extLst>
                  <a:ext uri="{FF2B5EF4-FFF2-40B4-BE49-F238E27FC236}">
                    <a16:creationId xmlns:a16="http://schemas.microsoft.com/office/drawing/2014/main" id="{8ECA64A1-F07B-4920-BEB8-929ADB22C2ED}"/>
                  </a:ext>
                </a:extLst>
              </p:cNvPr>
              <p:cNvSpPr txBox="1"/>
              <p:nvPr/>
            </p:nvSpPr>
            <p:spPr>
              <a:xfrm>
                <a:off x="13460647" y="40164592"/>
                <a:ext cx="442114" cy="307777"/>
              </a:xfrm>
              <a:prstGeom prst="rect">
                <a:avLst/>
              </a:prstGeom>
              <a:noFill/>
              <a:ln>
                <a:noFill/>
              </a:ln>
            </p:spPr>
            <p:txBody>
              <a:bodyPr wrap="square" rtlCol="0">
                <a:spAutoFit/>
              </a:bodyPr>
              <a:lstStyle/>
              <a:p>
                <a:r>
                  <a:rPr lang="en-US" sz="1400" b="1" dirty="0"/>
                  <a:t>27</a:t>
                </a:r>
              </a:p>
            </p:txBody>
          </p:sp>
          <p:sp>
            <p:nvSpPr>
              <p:cNvPr id="96" name="TextBox 95">
                <a:extLst>
                  <a:ext uri="{FF2B5EF4-FFF2-40B4-BE49-F238E27FC236}">
                    <a16:creationId xmlns:a16="http://schemas.microsoft.com/office/drawing/2014/main" id="{89EC5957-A902-437F-9F9F-6256A9D7580C}"/>
                  </a:ext>
                </a:extLst>
              </p:cNvPr>
              <p:cNvSpPr txBox="1"/>
              <p:nvPr/>
            </p:nvSpPr>
            <p:spPr>
              <a:xfrm>
                <a:off x="17007654" y="37324061"/>
                <a:ext cx="440032" cy="307777"/>
              </a:xfrm>
              <a:prstGeom prst="rect">
                <a:avLst/>
              </a:prstGeom>
              <a:noFill/>
              <a:ln>
                <a:noFill/>
              </a:ln>
            </p:spPr>
            <p:txBody>
              <a:bodyPr wrap="square" rtlCol="0">
                <a:spAutoFit/>
              </a:bodyPr>
              <a:lstStyle/>
              <a:p>
                <a:r>
                  <a:rPr lang="en-US" sz="1400" b="1" dirty="0"/>
                  <a:t>11</a:t>
                </a:r>
              </a:p>
            </p:txBody>
          </p:sp>
          <p:sp>
            <p:nvSpPr>
              <p:cNvPr id="97" name="TextBox 96">
                <a:extLst>
                  <a:ext uri="{FF2B5EF4-FFF2-40B4-BE49-F238E27FC236}">
                    <a16:creationId xmlns:a16="http://schemas.microsoft.com/office/drawing/2014/main" id="{17109F6C-53CE-4ACD-8551-B79B155D9E4E}"/>
                  </a:ext>
                </a:extLst>
              </p:cNvPr>
              <p:cNvSpPr txBox="1"/>
              <p:nvPr/>
            </p:nvSpPr>
            <p:spPr>
              <a:xfrm>
                <a:off x="18773527" y="37313700"/>
                <a:ext cx="423468" cy="307777"/>
              </a:xfrm>
              <a:prstGeom prst="rect">
                <a:avLst/>
              </a:prstGeom>
              <a:noFill/>
              <a:ln>
                <a:noFill/>
              </a:ln>
            </p:spPr>
            <p:txBody>
              <a:bodyPr wrap="square" rtlCol="0">
                <a:spAutoFit/>
              </a:bodyPr>
              <a:lstStyle/>
              <a:p>
                <a:r>
                  <a:rPr lang="en-US" sz="1400" b="1" dirty="0"/>
                  <a:t>12</a:t>
                </a:r>
              </a:p>
            </p:txBody>
          </p:sp>
          <p:sp>
            <p:nvSpPr>
              <p:cNvPr id="98" name="TextBox 97">
                <a:extLst>
                  <a:ext uri="{FF2B5EF4-FFF2-40B4-BE49-F238E27FC236}">
                    <a16:creationId xmlns:a16="http://schemas.microsoft.com/office/drawing/2014/main" id="{8135E61F-689A-4FAA-9233-00507CCBF8D9}"/>
                  </a:ext>
                </a:extLst>
              </p:cNvPr>
              <p:cNvSpPr txBox="1"/>
              <p:nvPr/>
            </p:nvSpPr>
            <p:spPr>
              <a:xfrm>
                <a:off x="18749448" y="36371955"/>
                <a:ext cx="228600" cy="307777"/>
              </a:xfrm>
              <a:prstGeom prst="rect">
                <a:avLst/>
              </a:prstGeom>
              <a:noFill/>
              <a:ln>
                <a:noFill/>
              </a:ln>
            </p:spPr>
            <p:txBody>
              <a:bodyPr wrap="square" rtlCol="0">
                <a:spAutoFit/>
              </a:bodyPr>
              <a:lstStyle/>
              <a:p>
                <a:r>
                  <a:rPr lang="en-US" sz="1400" b="1" dirty="0"/>
                  <a:t>6</a:t>
                </a:r>
              </a:p>
            </p:txBody>
          </p:sp>
          <p:sp>
            <p:nvSpPr>
              <p:cNvPr id="99" name="TextBox 98">
                <a:extLst>
                  <a:ext uri="{FF2B5EF4-FFF2-40B4-BE49-F238E27FC236}">
                    <a16:creationId xmlns:a16="http://schemas.microsoft.com/office/drawing/2014/main" id="{55EBE5F4-3294-4A19-AE3F-63A19AD3C503}"/>
                  </a:ext>
                </a:extLst>
              </p:cNvPr>
              <p:cNvSpPr txBox="1"/>
              <p:nvPr/>
            </p:nvSpPr>
            <p:spPr>
              <a:xfrm>
                <a:off x="18720741" y="38252400"/>
                <a:ext cx="502796" cy="307777"/>
              </a:xfrm>
              <a:prstGeom prst="rect">
                <a:avLst/>
              </a:prstGeom>
              <a:noFill/>
              <a:ln>
                <a:noFill/>
              </a:ln>
            </p:spPr>
            <p:txBody>
              <a:bodyPr wrap="square" rtlCol="0">
                <a:spAutoFit/>
              </a:bodyPr>
              <a:lstStyle/>
              <a:p>
                <a:r>
                  <a:rPr lang="en-US" sz="1400" b="1" dirty="0"/>
                  <a:t>18</a:t>
                </a:r>
              </a:p>
            </p:txBody>
          </p:sp>
          <p:sp>
            <p:nvSpPr>
              <p:cNvPr id="100" name="TextBox 99">
                <a:extLst>
                  <a:ext uri="{FF2B5EF4-FFF2-40B4-BE49-F238E27FC236}">
                    <a16:creationId xmlns:a16="http://schemas.microsoft.com/office/drawing/2014/main" id="{59522738-D03A-4CC0-B020-2DE4DB6A5E4F}"/>
                  </a:ext>
                </a:extLst>
              </p:cNvPr>
              <p:cNvSpPr txBox="1"/>
              <p:nvPr/>
            </p:nvSpPr>
            <p:spPr>
              <a:xfrm>
                <a:off x="16954168" y="38252400"/>
                <a:ext cx="607297" cy="307777"/>
              </a:xfrm>
              <a:prstGeom prst="rect">
                <a:avLst/>
              </a:prstGeom>
              <a:noFill/>
              <a:ln>
                <a:noFill/>
              </a:ln>
            </p:spPr>
            <p:txBody>
              <a:bodyPr wrap="square" rtlCol="0">
                <a:spAutoFit/>
              </a:bodyPr>
              <a:lstStyle/>
              <a:p>
                <a:r>
                  <a:rPr lang="en-US" sz="1400" b="1" dirty="0"/>
                  <a:t>17</a:t>
                </a:r>
              </a:p>
            </p:txBody>
          </p:sp>
          <p:sp>
            <p:nvSpPr>
              <p:cNvPr id="101" name="TextBox 100">
                <a:extLst>
                  <a:ext uri="{FF2B5EF4-FFF2-40B4-BE49-F238E27FC236}">
                    <a16:creationId xmlns:a16="http://schemas.microsoft.com/office/drawing/2014/main" id="{93650C7E-04E9-4718-A86E-98393E3140DA}"/>
                  </a:ext>
                </a:extLst>
              </p:cNvPr>
              <p:cNvSpPr txBox="1"/>
              <p:nvPr/>
            </p:nvSpPr>
            <p:spPr>
              <a:xfrm>
                <a:off x="15246571" y="39220529"/>
                <a:ext cx="466084" cy="307777"/>
              </a:xfrm>
              <a:prstGeom prst="rect">
                <a:avLst/>
              </a:prstGeom>
              <a:noFill/>
              <a:ln>
                <a:noFill/>
              </a:ln>
            </p:spPr>
            <p:txBody>
              <a:bodyPr wrap="square" rtlCol="0">
                <a:spAutoFit/>
              </a:bodyPr>
              <a:lstStyle/>
              <a:p>
                <a:r>
                  <a:rPr lang="en-US" sz="1400" b="1" dirty="0"/>
                  <a:t>22</a:t>
                </a:r>
              </a:p>
            </p:txBody>
          </p:sp>
          <p:sp>
            <p:nvSpPr>
              <p:cNvPr id="102" name="TextBox 101">
                <a:extLst>
                  <a:ext uri="{FF2B5EF4-FFF2-40B4-BE49-F238E27FC236}">
                    <a16:creationId xmlns:a16="http://schemas.microsoft.com/office/drawing/2014/main" id="{F2C396CB-0DFC-4DDE-B850-7DBC5044863C}"/>
                  </a:ext>
                </a:extLst>
              </p:cNvPr>
              <p:cNvSpPr txBox="1"/>
              <p:nvPr/>
            </p:nvSpPr>
            <p:spPr>
              <a:xfrm>
                <a:off x="16984972" y="39180739"/>
                <a:ext cx="419906" cy="307777"/>
              </a:xfrm>
              <a:prstGeom prst="rect">
                <a:avLst/>
              </a:prstGeom>
              <a:noFill/>
              <a:ln>
                <a:noFill/>
              </a:ln>
            </p:spPr>
            <p:txBody>
              <a:bodyPr wrap="square" rtlCol="0">
                <a:spAutoFit/>
              </a:bodyPr>
              <a:lstStyle/>
              <a:p>
                <a:r>
                  <a:rPr lang="en-US" sz="1400" b="1" dirty="0"/>
                  <a:t>23</a:t>
                </a:r>
              </a:p>
            </p:txBody>
          </p:sp>
          <p:sp>
            <p:nvSpPr>
              <p:cNvPr id="103" name="TextBox 102">
                <a:extLst>
                  <a:ext uri="{FF2B5EF4-FFF2-40B4-BE49-F238E27FC236}">
                    <a16:creationId xmlns:a16="http://schemas.microsoft.com/office/drawing/2014/main" id="{1751717B-6C43-4A93-B105-48CBD17C6393}"/>
                  </a:ext>
                </a:extLst>
              </p:cNvPr>
              <p:cNvSpPr txBox="1"/>
              <p:nvPr/>
            </p:nvSpPr>
            <p:spPr>
              <a:xfrm>
                <a:off x="18773526" y="40143463"/>
                <a:ext cx="449394" cy="307777"/>
              </a:xfrm>
              <a:prstGeom prst="rect">
                <a:avLst/>
              </a:prstGeom>
              <a:noFill/>
              <a:ln>
                <a:noFill/>
              </a:ln>
            </p:spPr>
            <p:txBody>
              <a:bodyPr wrap="square" rtlCol="0">
                <a:spAutoFit/>
              </a:bodyPr>
              <a:lstStyle/>
              <a:p>
                <a:r>
                  <a:rPr lang="en-US" sz="1400" b="1" dirty="0"/>
                  <a:t>30</a:t>
                </a:r>
              </a:p>
            </p:txBody>
          </p:sp>
          <p:sp>
            <p:nvSpPr>
              <p:cNvPr id="104" name="TextBox 103">
                <a:extLst>
                  <a:ext uri="{FF2B5EF4-FFF2-40B4-BE49-F238E27FC236}">
                    <a16:creationId xmlns:a16="http://schemas.microsoft.com/office/drawing/2014/main" id="{6F0E7A8C-7502-4F67-B0E8-2223B02C032F}"/>
                  </a:ext>
                </a:extLst>
              </p:cNvPr>
              <p:cNvSpPr txBox="1"/>
              <p:nvPr/>
            </p:nvSpPr>
            <p:spPr>
              <a:xfrm>
                <a:off x="18791050" y="39193886"/>
                <a:ext cx="608441" cy="307777"/>
              </a:xfrm>
              <a:prstGeom prst="rect">
                <a:avLst/>
              </a:prstGeom>
              <a:noFill/>
              <a:ln>
                <a:noFill/>
              </a:ln>
            </p:spPr>
            <p:txBody>
              <a:bodyPr wrap="square" rtlCol="0">
                <a:spAutoFit/>
              </a:bodyPr>
              <a:lstStyle/>
              <a:p>
                <a:r>
                  <a:rPr lang="en-US" sz="1400" b="1" dirty="0"/>
                  <a:t>24</a:t>
                </a:r>
              </a:p>
            </p:txBody>
          </p:sp>
          <p:sp>
            <p:nvSpPr>
              <p:cNvPr id="105" name="TextBox 104">
                <a:extLst>
                  <a:ext uri="{FF2B5EF4-FFF2-40B4-BE49-F238E27FC236}">
                    <a16:creationId xmlns:a16="http://schemas.microsoft.com/office/drawing/2014/main" id="{828762CB-A411-4F7A-9A1E-7DF3A241A9BD}"/>
                  </a:ext>
                </a:extLst>
              </p:cNvPr>
              <p:cNvSpPr txBox="1"/>
              <p:nvPr/>
            </p:nvSpPr>
            <p:spPr>
              <a:xfrm>
                <a:off x="16998291" y="40148756"/>
                <a:ext cx="449394" cy="307777"/>
              </a:xfrm>
              <a:prstGeom prst="rect">
                <a:avLst/>
              </a:prstGeom>
              <a:noFill/>
              <a:ln>
                <a:noFill/>
              </a:ln>
            </p:spPr>
            <p:txBody>
              <a:bodyPr wrap="square" rtlCol="0">
                <a:spAutoFit/>
              </a:bodyPr>
              <a:lstStyle/>
              <a:p>
                <a:r>
                  <a:rPr lang="en-US" sz="1400" b="1" dirty="0"/>
                  <a:t>29</a:t>
                </a:r>
              </a:p>
            </p:txBody>
          </p:sp>
        </p:grpSp>
      </p:grpSp>
      <p:sp>
        <p:nvSpPr>
          <p:cNvPr id="107" name="TextBox 106">
            <a:extLst>
              <a:ext uri="{FF2B5EF4-FFF2-40B4-BE49-F238E27FC236}">
                <a16:creationId xmlns:a16="http://schemas.microsoft.com/office/drawing/2014/main" id="{267DB95B-2255-43A0-833D-FB7B790DC662}"/>
              </a:ext>
            </a:extLst>
          </p:cNvPr>
          <p:cNvSpPr txBox="1"/>
          <p:nvPr/>
        </p:nvSpPr>
        <p:spPr>
          <a:xfrm>
            <a:off x="11036950" y="40258484"/>
            <a:ext cx="9504626"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Fig. 8 – Models’ skill in term of BIAS for mean near surface air temperature in Pannonian Basin </a:t>
            </a:r>
            <a:r>
              <a:rPr lang="en-US" sz="2000">
                <a:latin typeface="Times New Roman" panose="02020603050405020304" pitchFamily="18" charset="0"/>
                <a:cs typeface="Times New Roman" panose="02020603050405020304" pitchFamily="18" charset="0"/>
              </a:rPr>
              <a:t>during summer </a:t>
            </a:r>
            <a:r>
              <a:rPr lang="en-US" sz="2000" dirty="0">
                <a:latin typeface="Times New Roman" panose="02020603050405020304" pitchFamily="18" charset="0"/>
                <a:cs typeface="Times New Roman" panose="02020603050405020304" pitchFamily="18" charset="0"/>
              </a:rPr>
              <a:t>for 1971-2000 time period. The numbers follows the list from fig. 1.</a:t>
            </a:r>
          </a:p>
        </p:txBody>
      </p:sp>
      <p:grpSp>
        <p:nvGrpSpPr>
          <p:cNvPr id="27" name="Group 26">
            <a:extLst>
              <a:ext uri="{FF2B5EF4-FFF2-40B4-BE49-F238E27FC236}">
                <a16:creationId xmlns:a16="http://schemas.microsoft.com/office/drawing/2014/main" id="{784B2AE3-AE6F-462D-A70B-88D6BCA37564}"/>
              </a:ext>
            </a:extLst>
          </p:cNvPr>
          <p:cNvGrpSpPr/>
          <p:nvPr/>
        </p:nvGrpSpPr>
        <p:grpSpPr>
          <a:xfrm>
            <a:off x="20804797" y="15519348"/>
            <a:ext cx="7638842" cy="19333317"/>
            <a:chOff x="20844718" y="15777839"/>
            <a:chExt cx="7638842" cy="19491222"/>
          </a:xfrm>
        </p:grpSpPr>
        <p:sp>
          <p:nvSpPr>
            <p:cNvPr id="14" name="Rectangle 13">
              <a:extLst>
                <a:ext uri="{FF2B5EF4-FFF2-40B4-BE49-F238E27FC236}">
                  <a16:creationId xmlns:a16="http://schemas.microsoft.com/office/drawing/2014/main" id="{F6A65FC4-C3FA-4BDA-8D3E-7E9A3CF252AE}"/>
                </a:ext>
              </a:extLst>
            </p:cNvPr>
            <p:cNvSpPr/>
            <p:nvPr/>
          </p:nvSpPr>
          <p:spPr>
            <a:xfrm>
              <a:off x="20856024" y="16462955"/>
              <a:ext cx="7587615" cy="18398551"/>
            </a:xfrm>
            <a:prstGeom prst="rect">
              <a:avLst/>
            </a:prstGeom>
            <a:solidFill>
              <a:srgbClr val="DFE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E6FC586-7475-496E-B8E7-16C9447D0F30}"/>
                </a:ext>
              </a:extLst>
            </p:cNvPr>
            <p:cNvGrpSpPr/>
            <p:nvPr/>
          </p:nvGrpSpPr>
          <p:grpSpPr>
            <a:xfrm>
              <a:off x="20844718" y="15777839"/>
              <a:ext cx="7638842" cy="19491222"/>
              <a:chOff x="20844718" y="15777839"/>
              <a:chExt cx="7638842" cy="19491222"/>
            </a:xfrm>
          </p:grpSpPr>
          <p:sp>
            <p:nvSpPr>
              <p:cNvPr id="10" name="TextBox 9">
                <a:extLst>
                  <a:ext uri="{FF2B5EF4-FFF2-40B4-BE49-F238E27FC236}">
                    <a16:creationId xmlns:a16="http://schemas.microsoft.com/office/drawing/2014/main" id="{EB83F4D6-E00D-4A25-82CE-BFE9B354E1D0}"/>
                  </a:ext>
                </a:extLst>
              </p:cNvPr>
              <p:cNvSpPr txBox="1"/>
              <p:nvPr/>
            </p:nvSpPr>
            <p:spPr>
              <a:xfrm>
                <a:off x="20844718" y="15777839"/>
                <a:ext cx="7638842" cy="707886"/>
              </a:xfrm>
              <a:prstGeom prst="rect">
                <a:avLst/>
              </a:prstGeom>
              <a:solidFill>
                <a:srgbClr val="3B5998"/>
              </a:solid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Results and Discussion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256A2FE-AF8A-44C3-AF9C-E974EACAEE8E}"/>
                      </a:ext>
                    </a:extLst>
                  </p:cNvPr>
                  <p:cNvSpPr txBox="1"/>
                  <p:nvPr/>
                </p:nvSpPr>
                <p:spPr>
                  <a:xfrm>
                    <a:off x="20979511" y="16705686"/>
                    <a:ext cx="7355458" cy="18563375"/>
                  </a:xfrm>
                  <a:prstGeom prst="rect">
                    <a:avLst/>
                  </a:prstGeom>
                  <a:noFill/>
                </p:spPr>
                <p:txBody>
                  <a:bodyPr wrap="square" rtlCol="0">
                    <a:spAutoFit/>
                  </a:bodyPr>
                  <a:lstStyle/>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We conclude from fig. 3 that 16 models from EURO-CORDEX ensemble tend to overestimate the mean near surface air temperature, 8 models tend to underestimate the mean near surface air temperature and 6 models tend to estimate near surface air temperature around E-OBS gridded data set during summer. The mean temperature BIAS for all 30 models for 1971-2000 time period in summer season over Pannonian Basin is 0.49</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The lowest temperature BIAS was found in results of REMO2015_NOAA-GFDL-GFDL-ESM2G_r1_v1 and this model has BIAS for all three time periods in summer season over Pannonian Basin around -0.13</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From fig. 4 we conclude that most of the models that overestimate the temperature, underestimate the precipitation in Pannonian Basin during summer. The mean precipitation BIAS for all 30 models for 1971-2000 time period in summer season over Pannonia Basin is -8.19 %.</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The standard deviation is a valid measure of variability regardless of the distribution. For each model in Taylor diagram, three statistics are plotted: the Pearson correlation coefficient, the centered RMS error and the standard deviation. From fig. 1 and fig. 2 we notice that for the summer season presented scores show highest variability in comparison to other three seasons for both temperatures and precipitation. According to the presented diagrams in summer season for three time periods over Pannonian Basin standard deviation is in the range from 0.89</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to 1.99</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centered RMS error is in the range from 0.5</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to 1.3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latin typeface="Times New Roman" panose="02020603050405020304" pitchFamily="18" charset="0"/>
                        <a:cs typeface="Times New Roman" panose="02020603050405020304" pitchFamily="18" charset="0"/>
                      </a:rPr>
                      <a:t> and correlation coefficient is in the range from 0.52 to 0.86.</a:t>
                    </a: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E256A2FE-AF8A-44C3-AF9C-E974EACAEE8E}"/>
                      </a:ext>
                    </a:extLst>
                  </p:cNvPr>
                  <p:cNvSpPr txBox="1">
                    <a:spLocks noRot="1" noChangeAspect="1" noMove="1" noResize="1" noEditPoints="1" noAdjustHandles="1" noChangeArrowheads="1" noChangeShapeType="1" noTextEdit="1"/>
                  </p:cNvSpPr>
                  <p:nvPr/>
                </p:nvSpPr>
                <p:spPr>
                  <a:xfrm>
                    <a:off x="20979511" y="16705686"/>
                    <a:ext cx="7355458" cy="18563375"/>
                  </a:xfrm>
                  <a:prstGeom prst="rect">
                    <a:avLst/>
                  </a:prstGeom>
                  <a:blipFill>
                    <a:blip r:embed="rId20"/>
                    <a:stretch>
                      <a:fillRect l="-1740" r="-1657"/>
                    </a:stretch>
                  </a:blipFill>
                </p:spPr>
                <p:txBody>
                  <a:bodyPr/>
                  <a:lstStyle/>
                  <a:p>
                    <a:r>
                      <a:rPr lang="en-US">
                        <a:noFill/>
                      </a:rPr>
                      <a:t> </a:t>
                    </a:r>
                  </a:p>
                </p:txBody>
              </p:sp>
            </mc:Fallback>
          </mc:AlternateContent>
        </p:grpSp>
      </p:grpSp>
      <p:pic>
        <p:nvPicPr>
          <p:cNvPr id="19" name="Picture 18">
            <a:extLst>
              <a:ext uri="{FF2B5EF4-FFF2-40B4-BE49-F238E27FC236}">
                <a16:creationId xmlns:a16="http://schemas.microsoft.com/office/drawing/2014/main" id="{90B57DF9-09D1-4D2C-BF24-C58D9316194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2084" y="185224"/>
            <a:ext cx="1495987" cy="523410"/>
          </a:xfrm>
          <a:prstGeom prst="rect">
            <a:avLst/>
          </a:prstGeom>
        </p:spPr>
      </p:pic>
    </p:spTree>
    <p:extLst>
      <p:ext uri="{BB962C8B-B14F-4D97-AF65-F5344CB8AC3E}">
        <p14:creationId xmlns:p14="http://schemas.microsoft.com/office/powerpoint/2010/main" val="2261392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664</TotalTime>
  <Words>886</Words>
  <Application>Microsoft Office PowerPoint</Application>
  <PresentationFormat>Custom</PresentationFormat>
  <Paragraphs>68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irida lazic</dc:creator>
  <cp:lastModifiedBy>irida lazic</cp:lastModifiedBy>
  <cp:revision>121</cp:revision>
  <dcterms:created xsi:type="dcterms:W3CDTF">2019-05-30T21:25:54Z</dcterms:created>
  <dcterms:modified xsi:type="dcterms:W3CDTF">2020-05-31T19:25:20Z</dcterms:modified>
</cp:coreProperties>
</file>