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sldIdLst>
    <p:sldId id="256" r:id="rId2"/>
    <p:sldId id="353" r:id="rId3"/>
    <p:sldId id="259" r:id="rId4"/>
    <p:sldId id="314" r:id="rId5"/>
    <p:sldId id="360" r:id="rId6"/>
    <p:sldId id="362" r:id="rId7"/>
    <p:sldId id="364" r:id="rId8"/>
    <p:sldId id="318" r:id="rId9"/>
    <p:sldId id="363" r:id="rId10"/>
    <p:sldId id="281" r:id="rId11"/>
    <p:sldId id="361" r:id="rId12"/>
    <p:sldId id="319" r:id="rId13"/>
    <p:sldId id="287" r:id="rId14"/>
    <p:sldId id="288" r:id="rId15"/>
    <p:sldId id="289" r:id="rId16"/>
    <p:sldId id="290" r:id="rId17"/>
    <p:sldId id="291" r:id="rId18"/>
    <p:sldId id="294" r:id="rId19"/>
    <p:sldId id="295" r:id="rId20"/>
    <p:sldId id="356" r:id="rId21"/>
    <p:sldId id="321" r:id="rId22"/>
    <p:sldId id="357" r:id="rId23"/>
    <p:sldId id="358" r:id="rId24"/>
    <p:sldId id="359" r:id="rId25"/>
    <p:sldId id="354" r:id="rId26"/>
    <p:sldId id="305" r:id="rId27"/>
    <p:sldId id="306" r:id="rId28"/>
    <p:sldId id="324" r:id="rId29"/>
    <p:sldId id="325" r:id="rId30"/>
    <p:sldId id="329" r:id="rId31"/>
    <p:sldId id="326" r:id="rId32"/>
    <p:sldId id="330" r:id="rId33"/>
    <p:sldId id="327" r:id="rId34"/>
    <p:sldId id="331" r:id="rId35"/>
    <p:sldId id="333" r:id="rId36"/>
    <p:sldId id="351" r:id="rId37"/>
  </p:sldIdLst>
  <p:sldSz cx="10691813" cy="7559675"/>
  <p:notesSz cx="6858000" cy="9144000"/>
  <p:defaultTextStyle>
    <a:defPPr>
      <a:defRPr lang="de-DE"/>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xmlns="">
        <p15:guide id="1" orient="horz" pos="1338" userDrawn="1">
          <p15:clr>
            <a:srgbClr val="A4A3A4"/>
          </p15:clr>
        </p15:guide>
        <p15:guide id="2" pos="28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CC"/>
    <a:srgbClr val="948580"/>
    <a:srgbClr val="B4D800"/>
    <a:srgbClr val="82AA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4" autoAdjust="0"/>
    <p:restoredTop sz="90929"/>
  </p:normalViewPr>
  <p:slideViewPr>
    <p:cSldViewPr>
      <p:cViewPr>
        <p:scale>
          <a:sx n="60" d="100"/>
          <a:sy n="60" d="100"/>
        </p:scale>
        <p:origin x="-1574" y="-302"/>
      </p:cViewPr>
      <p:guideLst>
        <p:guide orient="horz" pos="1338"/>
        <p:guide pos="28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19E1A9-7001-4AD5-8247-38D097D342F2}" type="datetimeFigureOut">
              <a:rPr lang="de-DE" smtClean="0"/>
              <a:t>04.05.2020</a:t>
            </a:fld>
            <a:endParaRPr lang="de-DE"/>
          </a:p>
        </p:txBody>
      </p:sp>
      <p:sp>
        <p:nvSpPr>
          <p:cNvPr id="4" name="Folienbildplatzhalt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7C30B4-DB37-415C-A226-073420E36CBE}" type="slidenum">
              <a:rPr lang="de-DE" smtClean="0"/>
              <a:t>‹Nr.›</a:t>
            </a:fld>
            <a:endParaRPr lang="de-DE"/>
          </a:p>
        </p:txBody>
      </p:sp>
    </p:spTree>
    <p:extLst>
      <p:ext uri="{BB962C8B-B14F-4D97-AF65-F5344CB8AC3E}">
        <p14:creationId xmlns:p14="http://schemas.microsoft.com/office/powerpoint/2010/main" val="245180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F1238FA-5F77-4790-BAA8-CC12B0190666}" type="slidenum">
              <a:rPr lang="de-DE" smtClean="0"/>
              <a:t>3</a:t>
            </a:fld>
            <a:endParaRPr lang="de-DE"/>
          </a:p>
        </p:txBody>
      </p:sp>
    </p:spTree>
    <p:extLst>
      <p:ext uri="{BB962C8B-B14F-4D97-AF65-F5344CB8AC3E}">
        <p14:creationId xmlns:p14="http://schemas.microsoft.com/office/powerpoint/2010/main" val="3143611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Results</a:t>
            </a:r>
            <a:r>
              <a:rPr lang="de-DE" dirty="0"/>
              <a:t> </a:t>
            </a:r>
            <a:r>
              <a:rPr lang="de-DE" dirty="0" err="1"/>
              <a:t>of</a:t>
            </a:r>
            <a:r>
              <a:rPr lang="de-DE" dirty="0"/>
              <a:t> WS2</a:t>
            </a:r>
          </a:p>
        </p:txBody>
      </p:sp>
      <p:sp>
        <p:nvSpPr>
          <p:cNvPr id="4" name="Foliennummernplatzhalter 3"/>
          <p:cNvSpPr>
            <a:spLocks noGrp="1"/>
          </p:cNvSpPr>
          <p:nvPr>
            <p:ph type="sldNum" sz="quarter" idx="10"/>
          </p:nvPr>
        </p:nvSpPr>
        <p:spPr/>
        <p:txBody>
          <a:bodyPr/>
          <a:lstStyle/>
          <a:p>
            <a:fld id="{707C30B4-DB37-415C-A226-073420E36CBE}" type="slidenum">
              <a:rPr lang="de-DE" smtClean="0"/>
              <a:t>34</a:t>
            </a:fld>
            <a:endParaRPr lang="de-DE"/>
          </a:p>
        </p:txBody>
      </p:sp>
    </p:spTree>
    <p:extLst>
      <p:ext uri="{BB962C8B-B14F-4D97-AF65-F5344CB8AC3E}">
        <p14:creationId xmlns:p14="http://schemas.microsoft.com/office/powerpoint/2010/main" val="2422424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Results</a:t>
            </a:r>
            <a:r>
              <a:rPr lang="de-DE" dirty="0"/>
              <a:t> </a:t>
            </a:r>
            <a:r>
              <a:rPr lang="de-DE" dirty="0" err="1"/>
              <a:t>for</a:t>
            </a:r>
            <a:r>
              <a:rPr lang="de-DE" dirty="0"/>
              <a:t> </a:t>
            </a:r>
            <a:r>
              <a:rPr lang="de-DE" dirty="0" err="1"/>
              <a:t>full</a:t>
            </a:r>
            <a:r>
              <a:rPr lang="de-DE" dirty="0"/>
              <a:t> MC</a:t>
            </a:r>
          </a:p>
        </p:txBody>
      </p:sp>
      <p:sp>
        <p:nvSpPr>
          <p:cNvPr id="4" name="Foliennummernplatzhalter 3"/>
          <p:cNvSpPr>
            <a:spLocks noGrp="1"/>
          </p:cNvSpPr>
          <p:nvPr>
            <p:ph type="sldNum" sz="quarter" idx="10"/>
          </p:nvPr>
        </p:nvSpPr>
        <p:spPr/>
        <p:txBody>
          <a:bodyPr/>
          <a:lstStyle/>
          <a:p>
            <a:fld id="{707C30B4-DB37-415C-A226-073420E36CBE}" type="slidenum">
              <a:rPr lang="de-DE" smtClean="0"/>
              <a:t>35</a:t>
            </a:fld>
            <a:endParaRPr lang="de-DE"/>
          </a:p>
        </p:txBody>
      </p:sp>
    </p:spTree>
    <p:extLst>
      <p:ext uri="{BB962C8B-B14F-4D97-AF65-F5344CB8AC3E}">
        <p14:creationId xmlns:p14="http://schemas.microsoft.com/office/powerpoint/2010/main" val="2422424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x-none" dirty="0"/>
          </a:p>
        </p:txBody>
      </p:sp>
      <p:sp>
        <p:nvSpPr>
          <p:cNvPr id="4" name="Foliennummernplatzhalter 3"/>
          <p:cNvSpPr>
            <a:spLocks noGrp="1"/>
          </p:cNvSpPr>
          <p:nvPr>
            <p:ph type="sldNum" sz="quarter" idx="5"/>
          </p:nvPr>
        </p:nvSpPr>
        <p:spPr/>
        <p:txBody>
          <a:bodyPr/>
          <a:lstStyle/>
          <a:p>
            <a:fld id="{707C30B4-DB37-415C-A226-073420E36CBE}" type="slidenum">
              <a:rPr lang="de-DE" smtClean="0"/>
              <a:t>5</a:t>
            </a:fld>
            <a:endParaRPr lang="de-DE"/>
          </a:p>
        </p:txBody>
      </p:sp>
    </p:spTree>
    <p:extLst>
      <p:ext uri="{BB962C8B-B14F-4D97-AF65-F5344CB8AC3E}">
        <p14:creationId xmlns:p14="http://schemas.microsoft.com/office/powerpoint/2010/main" val="2139040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x-none" dirty="0"/>
          </a:p>
        </p:txBody>
      </p:sp>
      <p:sp>
        <p:nvSpPr>
          <p:cNvPr id="4" name="Foliennummernplatzhalter 3"/>
          <p:cNvSpPr>
            <a:spLocks noGrp="1"/>
          </p:cNvSpPr>
          <p:nvPr>
            <p:ph type="sldNum" sz="quarter" idx="5"/>
          </p:nvPr>
        </p:nvSpPr>
        <p:spPr/>
        <p:txBody>
          <a:bodyPr/>
          <a:lstStyle/>
          <a:p>
            <a:fld id="{707C30B4-DB37-415C-A226-073420E36CBE}" type="slidenum">
              <a:rPr lang="de-DE" smtClean="0"/>
              <a:t>24</a:t>
            </a:fld>
            <a:endParaRPr lang="de-DE"/>
          </a:p>
        </p:txBody>
      </p:sp>
    </p:spTree>
    <p:extLst>
      <p:ext uri="{BB962C8B-B14F-4D97-AF65-F5344CB8AC3E}">
        <p14:creationId xmlns:p14="http://schemas.microsoft.com/office/powerpoint/2010/main" val="1147247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Profile</a:t>
            </a:r>
          </a:p>
        </p:txBody>
      </p:sp>
      <p:sp>
        <p:nvSpPr>
          <p:cNvPr id="4" name="Foliennummernplatzhalter 3"/>
          <p:cNvSpPr>
            <a:spLocks noGrp="1"/>
          </p:cNvSpPr>
          <p:nvPr>
            <p:ph type="sldNum" sz="quarter" idx="10"/>
          </p:nvPr>
        </p:nvSpPr>
        <p:spPr/>
        <p:txBody>
          <a:bodyPr/>
          <a:lstStyle/>
          <a:p>
            <a:fld id="{707C30B4-DB37-415C-A226-073420E36CBE}" type="slidenum">
              <a:rPr lang="de-DE" smtClean="0"/>
              <a:t>28</a:t>
            </a:fld>
            <a:endParaRPr lang="de-DE"/>
          </a:p>
        </p:txBody>
      </p:sp>
    </p:spTree>
    <p:extLst>
      <p:ext uri="{BB962C8B-B14F-4D97-AF65-F5344CB8AC3E}">
        <p14:creationId xmlns:p14="http://schemas.microsoft.com/office/powerpoint/2010/main" val="2422424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Distribution </a:t>
            </a:r>
            <a:r>
              <a:rPr lang="de-DE" dirty="0" err="1"/>
              <a:t>of</a:t>
            </a:r>
            <a:r>
              <a:rPr lang="de-DE" dirty="0"/>
              <a:t> ZC-</a:t>
            </a:r>
            <a:r>
              <a:rPr lang="de-DE" dirty="0" err="1"/>
              <a:t>Threshold</a:t>
            </a:r>
            <a:endParaRPr lang="de-DE" dirty="0"/>
          </a:p>
        </p:txBody>
      </p:sp>
      <p:sp>
        <p:nvSpPr>
          <p:cNvPr id="4" name="Foliennummernplatzhalter 3"/>
          <p:cNvSpPr>
            <a:spLocks noGrp="1"/>
          </p:cNvSpPr>
          <p:nvPr>
            <p:ph type="sldNum" sz="quarter" idx="10"/>
          </p:nvPr>
        </p:nvSpPr>
        <p:spPr/>
        <p:txBody>
          <a:bodyPr/>
          <a:lstStyle/>
          <a:p>
            <a:fld id="{707C30B4-DB37-415C-A226-073420E36CBE}" type="slidenum">
              <a:rPr lang="de-DE" smtClean="0"/>
              <a:t>29</a:t>
            </a:fld>
            <a:endParaRPr lang="de-DE"/>
          </a:p>
        </p:txBody>
      </p:sp>
    </p:spTree>
    <p:extLst>
      <p:ext uri="{BB962C8B-B14F-4D97-AF65-F5344CB8AC3E}">
        <p14:creationId xmlns:p14="http://schemas.microsoft.com/office/powerpoint/2010/main" val="2422424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results</a:t>
            </a:r>
            <a:r>
              <a:rPr lang="de-DE" dirty="0"/>
              <a:t> </a:t>
            </a:r>
            <a:r>
              <a:rPr lang="de-DE" dirty="0" err="1"/>
              <a:t>of</a:t>
            </a:r>
            <a:r>
              <a:rPr lang="de-DE" dirty="0"/>
              <a:t> ZC-</a:t>
            </a:r>
            <a:r>
              <a:rPr lang="de-DE" dirty="0" err="1"/>
              <a:t>Threshold</a:t>
            </a:r>
            <a:endParaRPr lang="de-DE" dirty="0"/>
          </a:p>
        </p:txBody>
      </p:sp>
      <p:sp>
        <p:nvSpPr>
          <p:cNvPr id="4" name="Foliennummernplatzhalter 3"/>
          <p:cNvSpPr>
            <a:spLocks noGrp="1"/>
          </p:cNvSpPr>
          <p:nvPr>
            <p:ph type="sldNum" sz="quarter" idx="10"/>
          </p:nvPr>
        </p:nvSpPr>
        <p:spPr/>
        <p:txBody>
          <a:bodyPr/>
          <a:lstStyle/>
          <a:p>
            <a:fld id="{707C30B4-DB37-415C-A226-073420E36CBE}" type="slidenum">
              <a:rPr lang="de-DE" smtClean="0"/>
              <a:t>30</a:t>
            </a:fld>
            <a:endParaRPr lang="de-DE"/>
          </a:p>
        </p:txBody>
      </p:sp>
    </p:spTree>
    <p:extLst>
      <p:ext uri="{BB962C8B-B14F-4D97-AF65-F5344CB8AC3E}">
        <p14:creationId xmlns:p14="http://schemas.microsoft.com/office/powerpoint/2010/main" val="2422424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Distribution </a:t>
            </a:r>
            <a:r>
              <a:rPr lang="de-DE" dirty="0" err="1"/>
              <a:t>of</a:t>
            </a:r>
            <a:r>
              <a:rPr lang="de-DE" dirty="0"/>
              <a:t> WS1</a:t>
            </a:r>
          </a:p>
        </p:txBody>
      </p:sp>
      <p:sp>
        <p:nvSpPr>
          <p:cNvPr id="4" name="Foliennummernplatzhalter 3"/>
          <p:cNvSpPr>
            <a:spLocks noGrp="1"/>
          </p:cNvSpPr>
          <p:nvPr>
            <p:ph type="sldNum" sz="quarter" idx="10"/>
          </p:nvPr>
        </p:nvSpPr>
        <p:spPr/>
        <p:txBody>
          <a:bodyPr/>
          <a:lstStyle/>
          <a:p>
            <a:fld id="{707C30B4-DB37-415C-A226-073420E36CBE}" type="slidenum">
              <a:rPr lang="de-DE" smtClean="0"/>
              <a:t>31</a:t>
            </a:fld>
            <a:endParaRPr lang="de-DE"/>
          </a:p>
        </p:txBody>
      </p:sp>
    </p:spTree>
    <p:extLst>
      <p:ext uri="{BB962C8B-B14F-4D97-AF65-F5344CB8AC3E}">
        <p14:creationId xmlns:p14="http://schemas.microsoft.com/office/powerpoint/2010/main" val="2422424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results</a:t>
            </a:r>
            <a:r>
              <a:rPr lang="de-DE" dirty="0"/>
              <a:t> </a:t>
            </a:r>
            <a:r>
              <a:rPr lang="de-DE" dirty="0" err="1"/>
              <a:t>of</a:t>
            </a:r>
            <a:r>
              <a:rPr lang="de-DE" dirty="0"/>
              <a:t> WS1</a:t>
            </a:r>
          </a:p>
        </p:txBody>
      </p:sp>
      <p:sp>
        <p:nvSpPr>
          <p:cNvPr id="4" name="Foliennummernplatzhalter 3"/>
          <p:cNvSpPr>
            <a:spLocks noGrp="1"/>
          </p:cNvSpPr>
          <p:nvPr>
            <p:ph type="sldNum" sz="quarter" idx="10"/>
          </p:nvPr>
        </p:nvSpPr>
        <p:spPr/>
        <p:txBody>
          <a:bodyPr/>
          <a:lstStyle/>
          <a:p>
            <a:fld id="{707C30B4-DB37-415C-A226-073420E36CBE}" type="slidenum">
              <a:rPr lang="de-DE" smtClean="0"/>
              <a:t>32</a:t>
            </a:fld>
            <a:endParaRPr lang="de-DE"/>
          </a:p>
        </p:txBody>
      </p:sp>
    </p:spTree>
    <p:extLst>
      <p:ext uri="{BB962C8B-B14F-4D97-AF65-F5344CB8AC3E}">
        <p14:creationId xmlns:p14="http://schemas.microsoft.com/office/powerpoint/2010/main" val="2422424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Distribution </a:t>
            </a:r>
            <a:r>
              <a:rPr lang="de-DE" dirty="0" err="1"/>
              <a:t>of</a:t>
            </a:r>
            <a:r>
              <a:rPr lang="de-DE" dirty="0"/>
              <a:t> WS2</a:t>
            </a:r>
          </a:p>
        </p:txBody>
      </p:sp>
      <p:sp>
        <p:nvSpPr>
          <p:cNvPr id="4" name="Foliennummernplatzhalter 3"/>
          <p:cNvSpPr>
            <a:spLocks noGrp="1"/>
          </p:cNvSpPr>
          <p:nvPr>
            <p:ph type="sldNum" sz="quarter" idx="10"/>
          </p:nvPr>
        </p:nvSpPr>
        <p:spPr/>
        <p:txBody>
          <a:bodyPr/>
          <a:lstStyle/>
          <a:p>
            <a:fld id="{707C30B4-DB37-415C-A226-073420E36CBE}" type="slidenum">
              <a:rPr lang="de-DE" smtClean="0"/>
              <a:t>33</a:t>
            </a:fld>
            <a:endParaRPr lang="de-DE"/>
          </a:p>
        </p:txBody>
      </p:sp>
    </p:spTree>
    <p:extLst>
      <p:ext uri="{BB962C8B-B14F-4D97-AF65-F5344CB8AC3E}">
        <p14:creationId xmlns:p14="http://schemas.microsoft.com/office/powerpoint/2010/main" val="2422424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01688" y="2347913"/>
            <a:ext cx="9088437" cy="1620837"/>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603375" y="4283075"/>
            <a:ext cx="7485063" cy="1931988"/>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986798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21837" cy="1258887"/>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534988" y="1763713"/>
            <a:ext cx="9621837" cy="498951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9611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51763" y="303213"/>
            <a:ext cx="2405062" cy="6450012"/>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4988" y="303213"/>
            <a:ext cx="7064375" cy="645001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6779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21837" cy="1258887"/>
          </a:xfrm>
          <a:prstGeom prst="rect">
            <a:avLst/>
          </a:prstGeom>
        </p:spPr>
        <p:txBody>
          <a:bodyPr/>
          <a:lstStyle/>
          <a:p>
            <a:r>
              <a:rPr lang="de-DE" dirty="0"/>
              <a:t>Titelmasterformat durch Klicken bearbeiten</a:t>
            </a:r>
          </a:p>
        </p:txBody>
      </p:sp>
      <p:sp>
        <p:nvSpPr>
          <p:cNvPr id="3" name="Inhaltsplatzhalter 2"/>
          <p:cNvSpPr>
            <a:spLocks noGrp="1"/>
          </p:cNvSpPr>
          <p:nvPr>
            <p:ph idx="1"/>
          </p:nvPr>
        </p:nvSpPr>
        <p:spPr>
          <a:xfrm>
            <a:off x="534988" y="1763713"/>
            <a:ext cx="9621837" cy="4989512"/>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58900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550" y="4857750"/>
            <a:ext cx="9088438" cy="15017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844550" y="3203575"/>
            <a:ext cx="9088438"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328109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21837" cy="1258887"/>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534988" y="1763713"/>
            <a:ext cx="4733925"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21313" y="1763713"/>
            <a:ext cx="4735512"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9054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21837" cy="1258887"/>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534988" y="1692275"/>
            <a:ext cx="4724400"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534988" y="2397125"/>
            <a:ext cx="4724400"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430838" y="1692275"/>
            <a:ext cx="4725987"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430838" y="2397125"/>
            <a:ext cx="4725987"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3215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21837" cy="1258887"/>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58030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59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4988" y="301625"/>
            <a:ext cx="3517900" cy="1279525"/>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179888" y="301625"/>
            <a:ext cx="5976937" cy="6451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534988" y="1581150"/>
            <a:ext cx="3517900"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989203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95500" y="5291138"/>
            <a:ext cx="6415088" cy="625475"/>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095500" y="674688"/>
            <a:ext cx="6415088" cy="45370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2095500" y="5916613"/>
            <a:ext cx="6415088" cy="8874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36794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0" name="Picture 36" descr="bfg_ppt_back_weiss.tif                                         00011278Grobi Dokus                    B79DCF9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693400" cy="7559675"/>
          </a:xfrm>
          <a:prstGeom prst="rect">
            <a:avLst/>
          </a:prstGeom>
          <a:noFill/>
          <a:extLst>
            <a:ext uri="{909E8E84-426E-40DD-AFC4-6F175D3DCCD1}">
              <a14:hiddenFill xmlns:a14="http://schemas.microsoft.com/office/drawing/2010/main">
                <a:solidFill>
                  <a:srgbClr val="FFFFFF"/>
                </a:solidFill>
              </a14:hiddenFill>
            </a:ext>
          </a:extLst>
        </p:spPr>
      </p:pic>
      <p:sp>
        <p:nvSpPr>
          <p:cNvPr id="1064" name="Rectangle 40"/>
          <p:cNvSpPr>
            <a:spLocks noChangeArrowheads="1"/>
          </p:cNvSpPr>
          <p:nvPr/>
        </p:nvSpPr>
        <p:spPr bwMode="auto">
          <a:xfrm>
            <a:off x="1208088" y="7239000"/>
            <a:ext cx="72390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lvl1pPr defTabSz="1042988">
              <a:defRPr sz="2400">
                <a:solidFill>
                  <a:schemeClr val="tx1"/>
                </a:solidFill>
                <a:latin typeface="Times" charset="0"/>
              </a:defRPr>
            </a:lvl1pPr>
            <a:lvl2pPr marL="520700" defTabSz="1042988">
              <a:defRPr sz="2400">
                <a:solidFill>
                  <a:schemeClr val="tx1"/>
                </a:solidFill>
                <a:latin typeface="Times" charset="0"/>
              </a:defRPr>
            </a:lvl2pPr>
            <a:lvl3pPr marL="1042988" defTabSz="1042988">
              <a:defRPr sz="2400">
                <a:solidFill>
                  <a:schemeClr val="tx1"/>
                </a:solidFill>
                <a:latin typeface="Times" charset="0"/>
              </a:defRPr>
            </a:lvl3pPr>
            <a:lvl4pPr marL="1563688" defTabSz="1042988">
              <a:defRPr sz="2400">
                <a:solidFill>
                  <a:schemeClr val="tx1"/>
                </a:solidFill>
                <a:latin typeface="Times" charset="0"/>
              </a:defRPr>
            </a:lvl4pPr>
            <a:lvl5pPr marL="2085975" defTabSz="1042988">
              <a:defRPr sz="2400">
                <a:solidFill>
                  <a:schemeClr val="tx1"/>
                </a:solidFill>
                <a:latin typeface="Times" charset="0"/>
              </a:defRPr>
            </a:lvl5pPr>
            <a:lvl6pPr marL="2543175" defTabSz="1042988" eaLnBrk="0" fontAlgn="base" hangingPunct="0">
              <a:spcBef>
                <a:spcPct val="0"/>
              </a:spcBef>
              <a:spcAft>
                <a:spcPct val="0"/>
              </a:spcAft>
              <a:defRPr sz="2400">
                <a:solidFill>
                  <a:schemeClr val="tx1"/>
                </a:solidFill>
                <a:latin typeface="Times" charset="0"/>
              </a:defRPr>
            </a:lvl6pPr>
            <a:lvl7pPr marL="3000375" defTabSz="1042988" eaLnBrk="0" fontAlgn="base" hangingPunct="0">
              <a:spcBef>
                <a:spcPct val="0"/>
              </a:spcBef>
              <a:spcAft>
                <a:spcPct val="0"/>
              </a:spcAft>
              <a:defRPr sz="2400">
                <a:solidFill>
                  <a:schemeClr val="tx1"/>
                </a:solidFill>
                <a:latin typeface="Times" charset="0"/>
              </a:defRPr>
            </a:lvl7pPr>
            <a:lvl8pPr marL="3457575" defTabSz="1042988" eaLnBrk="0" fontAlgn="base" hangingPunct="0">
              <a:spcBef>
                <a:spcPct val="0"/>
              </a:spcBef>
              <a:spcAft>
                <a:spcPct val="0"/>
              </a:spcAft>
              <a:defRPr sz="2400">
                <a:solidFill>
                  <a:schemeClr val="tx1"/>
                </a:solidFill>
                <a:latin typeface="Times" charset="0"/>
              </a:defRPr>
            </a:lvl8pPr>
            <a:lvl9pPr marL="3914775" defTabSz="1042988" eaLnBrk="0" fontAlgn="base" hangingPunct="0">
              <a:spcBef>
                <a:spcPct val="0"/>
              </a:spcBef>
              <a:spcAft>
                <a:spcPct val="0"/>
              </a:spcAft>
              <a:defRPr sz="2400">
                <a:solidFill>
                  <a:schemeClr val="tx1"/>
                </a:solidFill>
                <a:latin typeface="Times" charset="0"/>
              </a:defRPr>
            </a:lvl9pPr>
          </a:lstStyle>
          <a:p>
            <a:pPr>
              <a:lnSpc>
                <a:spcPct val="90000"/>
              </a:lnSpc>
            </a:pPr>
            <a:r>
              <a:rPr lang="de-DE" altLang="de-DE" sz="1000" dirty="0" smtClean="0"/>
              <a:t>EGU – Session HS9.3, 06</a:t>
            </a:r>
            <a:r>
              <a:rPr lang="de-DE" altLang="de-DE" sz="1000" baseline="0" dirty="0" smtClean="0"/>
              <a:t>  May </a:t>
            </a:r>
            <a:r>
              <a:rPr lang="de-DE" altLang="de-DE" sz="1000" dirty="0" smtClean="0"/>
              <a:t>2020		Julius</a:t>
            </a:r>
            <a:r>
              <a:rPr lang="de-DE" altLang="de-DE" sz="1000" baseline="0" dirty="0" smtClean="0"/>
              <a:t> Reich, German Federal Institute </a:t>
            </a:r>
            <a:r>
              <a:rPr lang="de-DE" altLang="de-DE" sz="1000" baseline="0" dirty="0" err="1" smtClean="0"/>
              <a:t>of</a:t>
            </a:r>
            <a:r>
              <a:rPr lang="de-DE" altLang="de-DE" sz="1000" baseline="0" dirty="0" smtClean="0"/>
              <a:t>  </a:t>
            </a:r>
            <a:r>
              <a:rPr lang="de-DE" altLang="de-DE" sz="1000" baseline="0" dirty="0" err="1" smtClean="0"/>
              <a:t>Hydrology</a:t>
            </a:r>
            <a:r>
              <a:rPr lang="de-DE" altLang="de-DE" sz="1000" dirty="0" smtClean="0"/>
              <a:t> </a:t>
            </a:r>
          </a:p>
          <a:p>
            <a:pPr>
              <a:lnSpc>
                <a:spcPct val="90000"/>
              </a:lnSpc>
            </a:pPr>
            <a:endParaRPr lang="de-DE" altLang="de-DE" sz="1000" dirty="0"/>
          </a:p>
          <a:p>
            <a:pPr>
              <a:lnSpc>
                <a:spcPct val="90000"/>
              </a:lnSpc>
            </a:pPr>
            <a:endParaRPr lang="de-DE" altLang="de-DE" sz="1000" dirty="0"/>
          </a:p>
        </p:txBody>
      </p:sp>
      <p:sp>
        <p:nvSpPr>
          <p:cNvPr id="1065" name="Rectangle 41"/>
          <p:cNvSpPr>
            <a:spLocks noChangeArrowheads="1"/>
          </p:cNvSpPr>
          <p:nvPr/>
        </p:nvSpPr>
        <p:spPr bwMode="auto">
          <a:xfrm>
            <a:off x="9283700" y="7239000"/>
            <a:ext cx="1079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lvl1pPr defTabSz="1042988">
              <a:defRPr sz="2400">
                <a:solidFill>
                  <a:schemeClr val="tx1"/>
                </a:solidFill>
                <a:latin typeface="Times" charset="0"/>
              </a:defRPr>
            </a:lvl1pPr>
            <a:lvl2pPr marL="520700" defTabSz="1042988">
              <a:defRPr sz="2400">
                <a:solidFill>
                  <a:schemeClr val="tx1"/>
                </a:solidFill>
                <a:latin typeface="Times" charset="0"/>
              </a:defRPr>
            </a:lvl2pPr>
            <a:lvl3pPr marL="1042988" defTabSz="1042988">
              <a:defRPr sz="2400">
                <a:solidFill>
                  <a:schemeClr val="tx1"/>
                </a:solidFill>
                <a:latin typeface="Times" charset="0"/>
              </a:defRPr>
            </a:lvl3pPr>
            <a:lvl4pPr marL="1563688" defTabSz="1042988">
              <a:defRPr sz="2400">
                <a:solidFill>
                  <a:schemeClr val="tx1"/>
                </a:solidFill>
                <a:latin typeface="Times" charset="0"/>
              </a:defRPr>
            </a:lvl4pPr>
            <a:lvl5pPr marL="2085975" defTabSz="1042988">
              <a:defRPr sz="2400">
                <a:solidFill>
                  <a:schemeClr val="tx1"/>
                </a:solidFill>
                <a:latin typeface="Times" charset="0"/>
              </a:defRPr>
            </a:lvl5pPr>
            <a:lvl6pPr marL="2543175" defTabSz="1042988" eaLnBrk="0" fontAlgn="base" hangingPunct="0">
              <a:spcBef>
                <a:spcPct val="0"/>
              </a:spcBef>
              <a:spcAft>
                <a:spcPct val="0"/>
              </a:spcAft>
              <a:defRPr sz="2400">
                <a:solidFill>
                  <a:schemeClr val="tx1"/>
                </a:solidFill>
                <a:latin typeface="Times" charset="0"/>
              </a:defRPr>
            </a:lvl6pPr>
            <a:lvl7pPr marL="3000375" defTabSz="1042988" eaLnBrk="0" fontAlgn="base" hangingPunct="0">
              <a:spcBef>
                <a:spcPct val="0"/>
              </a:spcBef>
              <a:spcAft>
                <a:spcPct val="0"/>
              </a:spcAft>
              <a:defRPr sz="2400">
                <a:solidFill>
                  <a:schemeClr val="tx1"/>
                </a:solidFill>
                <a:latin typeface="Times" charset="0"/>
              </a:defRPr>
            </a:lvl7pPr>
            <a:lvl8pPr marL="3457575" defTabSz="1042988" eaLnBrk="0" fontAlgn="base" hangingPunct="0">
              <a:spcBef>
                <a:spcPct val="0"/>
              </a:spcBef>
              <a:spcAft>
                <a:spcPct val="0"/>
              </a:spcAft>
              <a:defRPr sz="2400">
                <a:solidFill>
                  <a:schemeClr val="tx1"/>
                </a:solidFill>
                <a:latin typeface="Times" charset="0"/>
              </a:defRPr>
            </a:lvl8pPr>
            <a:lvl9pPr marL="3914775" defTabSz="1042988" eaLnBrk="0" fontAlgn="base" hangingPunct="0">
              <a:spcBef>
                <a:spcPct val="0"/>
              </a:spcBef>
              <a:spcAft>
                <a:spcPct val="0"/>
              </a:spcAft>
              <a:defRPr sz="2400">
                <a:solidFill>
                  <a:schemeClr val="tx1"/>
                </a:solidFill>
                <a:latin typeface="Times" charset="0"/>
              </a:defRPr>
            </a:lvl9pPr>
          </a:lstStyle>
          <a:p>
            <a:pPr algn="ctr">
              <a:lnSpc>
                <a:spcPct val="90000"/>
              </a:lnSpc>
            </a:pPr>
            <a:fld id="{014EE556-48A5-488D-926D-CB18A0167914}" type="slidenum">
              <a:rPr lang="de-DE" altLang="de-DE" sz="1000" smtClean="0"/>
              <a:pPr algn="ctr">
                <a:lnSpc>
                  <a:spcPct val="90000"/>
                </a:lnSpc>
              </a:pPr>
              <a:t>‹Nr.›</a:t>
            </a:fld>
            <a:endParaRPr lang="de-DE" altLang="de-DE" sz="1000" dirty="0"/>
          </a:p>
          <a:p>
            <a:pPr>
              <a:lnSpc>
                <a:spcPct val="90000"/>
              </a:lnSpc>
            </a:pPr>
            <a:endParaRPr lang="de-DE" altLang="de-DE" sz="1000" dirty="0"/>
          </a:p>
          <a:p>
            <a:pPr>
              <a:lnSpc>
                <a:spcPct val="90000"/>
              </a:lnSpc>
            </a:pPr>
            <a:endParaRPr lang="de-DE" altLang="de-DE" sz="10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042988" rtl="0" eaLnBrk="1" fontAlgn="base" hangingPunct="1">
        <a:spcBef>
          <a:spcPct val="0"/>
        </a:spcBef>
        <a:spcAft>
          <a:spcPct val="0"/>
        </a:spcAft>
        <a:defRPr sz="4000">
          <a:solidFill>
            <a:schemeClr val="tx2"/>
          </a:solidFill>
          <a:latin typeface="+mj-lt"/>
          <a:ea typeface="+mj-ea"/>
          <a:cs typeface="+mj-cs"/>
        </a:defRPr>
      </a:lvl1pPr>
      <a:lvl2pPr algn="l" defTabSz="1042988" rtl="0" eaLnBrk="1" fontAlgn="base" hangingPunct="1">
        <a:spcBef>
          <a:spcPct val="0"/>
        </a:spcBef>
        <a:spcAft>
          <a:spcPct val="0"/>
        </a:spcAft>
        <a:defRPr sz="4000">
          <a:solidFill>
            <a:schemeClr val="tx2"/>
          </a:solidFill>
          <a:latin typeface="Times" charset="0"/>
        </a:defRPr>
      </a:lvl2pPr>
      <a:lvl3pPr algn="l" defTabSz="1042988" rtl="0" eaLnBrk="1" fontAlgn="base" hangingPunct="1">
        <a:spcBef>
          <a:spcPct val="0"/>
        </a:spcBef>
        <a:spcAft>
          <a:spcPct val="0"/>
        </a:spcAft>
        <a:defRPr sz="4000">
          <a:solidFill>
            <a:schemeClr val="tx2"/>
          </a:solidFill>
          <a:latin typeface="Times" charset="0"/>
        </a:defRPr>
      </a:lvl3pPr>
      <a:lvl4pPr algn="l" defTabSz="1042988" rtl="0" eaLnBrk="1" fontAlgn="base" hangingPunct="1">
        <a:spcBef>
          <a:spcPct val="0"/>
        </a:spcBef>
        <a:spcAft>
          <a:spcPct val="0"/>
        </a:spcAft>
        <a:defRPr sz="4000">
          <a:solidFill>
            <a:schemeClr val="tx2"/>
          </a:solidFill>
          <a:latin typeface="Times" charset="0"/>
        </a:defRPr>
      </a:lvl4pPr>
      <a:lvl5pPr algn="l" defTabSz="1042988" rtl="0" eaLnBrk="1" fontAlgn="base" hangingPunct="1">
        <a:spcBef>
          <a:spcPct val="0"/>
        </a:spcBef>
        <a:spcAft>
          <a:spcPct val="0"/>
        </a:spcAft>
        <a:defRPr sz="4000">
          <a:solidFill>
            <a:schemeClr val="tx2"/>
          </a:solidFill>
          <a:latin typeface="Times" charset="0"/>
        </a:defRPr>
      </a:lvl5pPr>
      <a:lvl6pPr marL="457200" algn="l" defTabSz="1042988" rtl="0" eaLnBrk="1" fontAlgn="base" hangingPunct="1">
        <a:spcBef>
          <a:spcPct val="0"/>
        </a:spcBef>
        <a:spcAft>
          <a:spcPct val="0"/>
        </a:spcAft>
        <a:defRPr sz="4000">
          <a:solidFill>
            <a:schemeClr val="tx2"/>
          </a:solidFill>
          <a:latin typeface="Times" charset="0"/>
        </a:defRPr>
      </a:lvl6pPr>
      <a:lvl7pPr marL="914400" algn="l" defTabSz="1042988" rtl="0" eaLnBrk="1" fontAlgn="base" hangingPunct="1">
        <a:spcBef>
          <a:spcPct val="0"/>
        </a:spcBef>
        <a:spcAft>
          <a:spcPct val="0"/>
        </a:spcAft>
        <a:defRPr sz="4000">
          <a:solidFill>
            <a:schemeClr val="tx2"/>
          </a:solidFill>
          <a:latin typeface="Times" charset="0"/>
        </a:defRPr>
      </a:lvl7pPr>
      <a:lvl8pPr marL="1371600" algn="l" defTabSz="1042988" rtl="0" eaLnBrk="1" fontAlgn="base" hangingPunct="1">
        <a:spcBef>
          <a:spcPct val="0"/>
        </a:spcBef>
        <a:spcAft>
          <a:spcPct val="0"/>
        </a:spcAft>
        <a:defRPr sz="4000">
          <a:solidFill>
            <a:schemeClr val="tx2"/>
          </a:solidFill>
          <a:latin typeface="Times" charset="0"/>
        </a:defRPr>
      </a:lvl8pPr>
      <a:lvl9pPr marL="1828800" algn="l" defTabSz="1042988" rtl="0" eaLnBrk="1" fontAlgn="base" hangingPunct="1">
        <a:spcBef>
          <a:spcPct val="0"/>
        </a:spcBef>
        <a:spcAft>
          <a:spcPct val="0"/>
        </a:spcAft>
        <a:defRPr sz="4000">
          <a:solidFill>
            <a:schemeClr val="tx2"/>
          </a:solidFill>
          <a:latin typeface="Times" charset="0"/>
        </a:defRPr>
      </a:lvl9pPr>
    </p:titleStyle>
    <p:bodyStyle>
      <a:lvl1pPr marL="390525" indent="-390525" algn="l" defTabSz="1042988" rtl="0" eaLnBrk="1" fontAlgn="base" hangingPunct="1">
        <a:spcBef>
          <a:spcPct val="20000"/>
        </a:spcBef>
        <a:spcAft>
          <a:spcPct val="0"/>
        </a:spcAft>
        <a:buChar char="&gt;"/>
        <a:defRPr sz="3500">
          <a:solidFill>
            <a:schemeClr val="tx1"/>
          </a:solidFill>
          <a:latin typeface="+mn-lt"/>
          <a:ea typeface="+mn-ea"/>
          <a:cs typeface="+mn-cs"/>
        </a:defRPr>
      </a:lvl1pPr>
      <a:lvl2pPr marL="847725" indent="-327025" algn="l" defTabSz="1042988" rtl="0" eaLnBrk="1" fontAlgn="base" hangingPunct="1">
        <a:spcBef>
          <a:spcPct val="20000"/>
        </a:spcBef>
        <a:spcAft>
          <a:spcPct val="0"/>
        </a:spcAft>
        <a:buFont typeface="Times" charset="0"/>
        <a:buChar char="&gt;"/>
        <a:defRPr sz="3000">
          <a:solidFill>
            <a:schemeClr val="tx1"/>
          </a:solidFill>
          <a:latin typeface="+mn-lt"/>
        </a:defRPr>
      </a:lvl2pPr>
      <a:lvl3pPr marL="1298575" indent="-260350" algn="l" defTabSz="1042988" rtl="0" eaLnBrk="1" fontAlgn="base" hangingPunct="1">
        <a:spcBef>
          <a:spcPct val="20000"/>
        </a:spcBef>
        <a:spcAft>
          <a:spcPct val="0"/>
        </a:spcAft>
        <a:buChar char="&gt;"/>
        <a:defRPr sz="2500">
          <a:solidFill>
            <a:schemeClr val="tx1"/>
          </a:solidFill>
          <a:latin typeface="+mn-lt"/>
        </a:defRPr>
      </a:lvl3pPr>
      <a:lvl4pPr marL="1751013" indent="-261938" algn="l" defTabSz="1042988" rtl="0" eaLnBrk="1" fontAlgn="base" hangingPunct="1">
        <a:spcBef>
          <a:spcPct val="20000"/>
        </a:spcBef>
        <a:spcAft>
          <a:spcPct val="0"/>
        </a:spcAft>
        <a:buFont typeface="Times" charset="0"/>
        <a:buChar char="&gt;"/>
        <a:defRPr sz="2000">
          <a:solidFill>
            <a:schemeClr val="tx1"/>
          </a:solidFill>
          <a:latin typeface="+mn-lt"/>
        </a:defRPr>
      </a:lvl4pPr>
      <a:lvl5pPr marL="2201863" indent="-260350" algn="l" defTabSz="1042988" rtl="0" eaLnBrk="1" fontAlgn="base" hangingPunct="1">
        <a:spcBef>
          <a:spcPct val="20000"/>
        </a:spcBef>
        <a:spcAft>
          <a:spcPct val="0"/>
        </a:spcAft>
        <a:buFont typeface="Times" charset="0"/>
        <a:buChar char="&gt;"/>
        <a:defRPr sz="1500">
          <a:solidFill>
            <a:schemeClr val="tx1"/>
          </a:solidFill>
          <a:latin typeface="+mn-lt"/>
        </a:defRPr>
      </a:lvl5pPr>
      <a:lvl6pPr marL="2659063" indent="-260350" algn="l" defTabSz="1042988" rtl="0" eaLnBrk="1" fontAlgn="base" hangingPunct="1">
        <a:spcBef>
          <a:spcPct val="20000"/>
        </a:spcBef>
        <a:spcAft>
          <a:spcPct val="0"/>
        </a:spcAft>
        <a:buFont typeface="Times" charset="0"/>
        <a:buChar char="&gt;"/>
        <a:defRPr sz="1500">
          <a:solidFill>
            <a:schemeClr val="tx1"/>
          </a:solidFill>
          <a:latin typeface="+mn-lt"/>
        </a:defRPr>
      </a:lvl6pPr>
      <a:lvl7pPr marL="3116263" indent="-260350" algn="l" defTabSz="1042988" rtl="0" eaLnBrk="1" fontAlgn="base" hangingPunct="1">
        <a:spcBef>
          <a:spcPct val="20000"/>
        </a:spcBef>
        <a:spcAft>
          <a:spcPct val="0"/>
        </a:spcAft>
        <a:buFont typeface="Times" charset="0"/>
        <a:buChar char="&gt;"/>
        <a:defRPr sz="1500">
          <a:solidFill>
            <a:schemeClr val="tx1"/>
          </a:solidFill>
          <a:latin typeface="+mn-lt"/>
        </a:defRPr>
      </a:lvl7pPr>
      <a:lvl8pPr marL="3573463" indent="-260350" algn="l" defTabSz="1042988" rtl="0" eaLnBrk="1" fontAlgn="base" hangingPunct="1">
        <a:spcBef>
          <a:spcPct val="20000"/>
        </a:spcBef>
        <a:spcAft>
          <a:spcPct val="0"/>
        </a:spcAft>
        <a:buFont typeface="Times" charset="0"/>
        <a:buChar char="&gt;"/>
        <a:defRPr sz="1500">
          <a:solidFill>
            <a:schemeClr val="tx1"/>
          </a:solidFill>
          <a:latin typeface="+mn-lt"/>
        </a:defRPr>
      </a:lvl8pPr>
      <a:lvl9pPr marL="4030663" indent="-260350" algn="l" defTabSz="1042988" rtl="0" eaLnBrk="1" fontAlgn="base" hangingPunct="1">
        <a:spcBef>
          <a:spcPct val="20000"/>
        </a:spcBef>
        <a:spcAft>
          <a:spcPct val="0"/>
        </a:spcAft>
        <a:buFont typeface="Times" charset="0"/>
        <a:buChar char="&gt;"/>
        <a:defRPr sz="15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meetingorganizer.copernicus.org/EGU2020/session/3558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bwMode="auto">
          <a:xfrm>
            <a:off x="-11758" y="1728191"/>
            <a:ext cx="10703571" cy="5868070"/>
          </a:xfrm>
          <a:prstGeom prst="rect">
            <a:avLst/>
          </a:prstGeom>
          <a:solidFill>
            <a:srgbClr val="6699CC"/>
          </a:solidFill>
          <a:ln w="9525" cap="flat" cmpd="sng" algn="ctr">
            <a:solidFill>
              <a:srgbClr val="6699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kumimoji="0" lang="de-DE" sz="4400" b="0" i="0" u="none" strike="noStrike" cap="none" normalizeH="0" baseline="0" dirty="0">
              <a:ln>
                <a:noFill/>
              </a:ln>
              <a:solidFill>
                <a:schemeClr val="bg1"/>
              </a:solidFill>
              <a:effectLst/>
            </a:endParaRPr>
          </a:p>
        </p:txBody>
      </p:sp>
      <p:sp>
        <p:nvSpPr>
          <p:cNvPr id="3" name="Untertitel 2"/>
          <p:cNvSpPr>
            <a:spLocks noGrp="1"/>
          </p:cNvSpPr>
          <p:nvPr>
            <p:ph type="subTitle" idx="1"/>
          </p:nvPr>
        </p:nvSpPr>
        <p:spPr>
          <a:xfrm>
            <a:off x="587498" y="3419797"/>
            <a:ext cx="9870976" cy="1931988"/>
          </a:xfrm>
        </p:spPr>
        <p:txBody>
          <a:bodyPr/>
          <a:lstStyle/>
          <a:p>
            <a:pPr algn="l"/>
            <a:r>
              <a:rPr lang="de-DE" sz="3600" dirty="0">
                <a:solidFill>
                  <a:schemeClr val="bg1"/>
                </a:solidFill>
              </a:rPr>
              <a:t>EGU – Session </a:t>
            </a:r>
            <a:r>
              <a:rPr lang="de-DE" sz="3600" dirty="0" smtClean="0">
                <a:solidFill>
                  <a:schemeClr val="bg1"/>
                </a:solidFill>
              </a:rPr>
              <a:t>HS9.3, </a:t>
            </a:r>
            <a:r>
              <a:rPr lang="de-DE" sz="3600" dirty="0">
                <a:solidFill>
                  <a:schemeClr val="bg1"/>
                </a:solidFill>
              </a:rPr>
              <a:t>6 May 2020</a:t>
            </a:r>
          </a:p>
          <a:p>
            <a:pPr algn="l"/>
            <a:r>
              <a:rPr lang="de-DE" sz="3600" dirty="0" smtClean="0">
                <a:solidFill>
                  <a:schemeClr val="bg1"/>
                </a:solidFill>
              </a:rPr>
              <a:t>Julius Reich, German </a:t>
            </a:r>
            <a:r>
              <a:rPr lang="de-DE" sz="3600" dirty="0">
                <a:solidFill>
                  <a:schemeClr val="bg1"/>
                </a:solidFill>
              </a:rPr>
              <a:t>F</a:t>
            </a:r>
            <a:r>
              <a:rPr lang="de-DE" sz="3600" dirty="0" smtClean="0">
                <a:solidFill>
                  <a:schemeClr val="bg1"/>
                </a:solidFill>
              </a:rPr>
              <a:t>ederal </a:t>
            </a:r>
            <a:r>
              <a:rPr lang="de-DE" sz="3600" dirty="0">
                <a:solidFill>
                  <a:schemeClr val="bg1"/>
                </a:solidFill>
              </a:rPr>
              <a:t>I</a:t>
            </a:r>
            <a:r>
              <a:rPr lang="de-DE" sz="3600" dirty="0" smtClean="0">
                <a:solidFill>
                  <a:schemeClr val="bg1"/>
                </a:solidFill>
              </a:rPr>
              <a:t>nstitute </a:t>
            </a:r>
            <a:r>
              <a:rPr lang="de-DE" sz="3600" dirty="0" err="1" smtClean="0">
                <a:solidFill>
                  <a:schemeClr val="bg1"/>
                </a:solidFill>
              </a:rPr>
              <a:t>of</a:t>
            </a:r>
            <a:r>
              <a:rPr lang="de-DE" sz="3600" dirty="0" smtClean="0">
                <a:solidFill>
                  <a:schemeClr val="bg1"/>
                </a:solidFill>
              </a:rPr>
              <a:t> </a:t>
            </a:r>
            <a:r>
              <a:rPr lang="de-DE" sz="3600" dirty="0" err="1" smtClean="0">
                <a:solidFill>
                  <a:schemeClr val="bg1"/>
                </a:solidFill>
              </a:rPr>
              <a:t>Hydrology</a:t>
            </a:r>
            <a:endParaRPr lang="de-DE" sz="3600" dirty="0" smtClean="0">
              <a:solidFill>
                <a:schemeClr val="bg1"/>
              </a:solidFill>
            </a:endParaRPr>
          </a:p>
          <a:p>
            <a:pPr algn="l"/>
            <a:r>
              <a:rPr lang="de-DE" sz="2400" dirty="0" smtClean="0">
                <a:solidFill>
                  <a:schemeClr val="bg1"/>
                </a:solidFill>
              </a:rPr>
              <a:t>Department M3: Fluvial </a:t>
            </a:r>
            <a:r>
              <a:rPr lang="de-DE" sz="2400" dirty="0" err="1" smtClean="0">
                <a:solidFill>
                  <a:schemeClr val="bg1"/>
                </a:solidFill>
              </a:rPr>
              <a:t>Morphology</a:t>
            </a:r>
            <a:r>
              <a:rPr lang="de-DE" sz="2400" dirty="0" smtClean="0">
                <a:solidFill>
                  <a:schemeClr val="bg1"/>
                </a:solidFill>
              </a:rPr>
              <a:t>, Sediment Dynamics </a:t>
            </a:r>
            <a:r>
              <a:rPr lang="de-DE" sz="2400" dirty="0" err="1" smtClean="0">
                <a:solidFill>
                  <a:schemeClr val="bg1"/>
                </a:solidFill>
              </a:rPr>
              <a:t>and</a:t>
            </a:r>
            <a:r>
              <a:rPr lang="de-DE" sz="2400" dirty="0" smtClean="0">
                <a:solidFill>
                  <a:schemeClr val="bg1"/>
                </a:solidFill>
              </a:rPr>
              <a:t> Management </a:t>
            </a:r>
          </a:p>
          <a:p>
            <a:pPr algn="l"/>
            <a:r>
              <a:rPr lang="de-DE" sz="2400" dirty="0" smtClean="0">
                <a:solidFill>
                  <a:schemeClr val="bg1"/>
                </a:solidFill>
              </a:rPr>
              <a:t>reich@bafg.de</a:t>
            </a:r>
            <a:endParaRPr lang="de-DE" sz="2400" dirty="0">
              <a:solidFill>
                <a:schemeClr val="bg1"/>
              </a:solidFill>
            </a:endParaRPr>
          </a:p>
          <a:p>
            <a:endParaRPr lang="de-DE" dirty="0"/>
          </a:p>
        </p:txBody>
      </p:sp>
      <p:sp>
        <p:nvSpPr>
          <p:cNvPr id="6" name="Rechteck 5"/>
          <p:cNvSpPr/>
          <p:nvPr/>
        </p:nvSpPr>
        <p:spPr>
          <a:xfrm>
            <a:off x="587499" y="1907629"/>
            <a:ext cx="9505056" cy="1323439"/>
          </a:xfrm>
          <a:prstGeom prst="rect">
            <a:avLst/>
          </a:prstGeom>
        </p:spPr>
        <p:txBody>
          <a:bodyPr wrap="square">
            <a:spAutoFit/>
          </a:bodyPr>
          <a:lstStyle/>
          <a:p>
            <a:r>
              <a:rPr lang="en-US" sz="4000" b="1" dirty="0">
                <a:solidFill>
                  <a:schemeClr val="bg1"/>
                </a:solidFill>
              </a:rPr>
              <a:t>A Monte Carlo Approach to Determine the Sensitivity of </a:t>
            </a:r>
            <a:r>
              <a:rPr lang="en-US" sz="4000" b="1" dirty="0" err="1">
                <a:solidFill>
                  <a:schemeClr val="bg1"/>
                </a:solidFill>
              </a:rPr>
              <a:t>Bedform</a:t>
            </a:r>
            <a:r>
              <a:rPr lang="en-US" sz="4000" b="1" dirty="0">
                <a:solidFill>
                  <a:schemeClr val="bg1"/>
                </a:solidFill>
              </a:rPr>
              <a:t> Analysis Methods</a:t>
            </a:r>
            <a:endParaRPr lang="de-DE" sz="4000" b="1" dirty="0">
              <a:solidFill>
                <a:schemeClr val="bg1"/>
              </a:solidFill>
            </a:endParaRPr>
          </a:p>
        </p:txBody>
      </p:sp>
      <p:sp>
        <p:nvSpPr>
          <p:cNvPr id="7" name="Rechteck 6"/>
          <p:cNvSpPr/>
          <p:nvPr/>
        </p:nvSpPr>
        <p:spPr bwMode="auto">
          <a:xfrm>
            <a:off x="-11758" y="5868069"/>
            <a:ext cx="10703571" cy="169160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kumimoji="0" lang="de-DE" sz="4400" b="0" i="0" u="none" strike="noStrike" cap="none" normalizeH="0" baseline="0" dirty="0">
              <a:ln>
                <a:noFill/>
              </a:ln>
              <a:solidFill>
                <a:schemeClr val="bg1"/>
              </a:solidFill>
              <a:effectLst/>
            </a:endParaRPr>
          </a:p>
        </p:txBody>
      </p:sp>
      <p:pic>
        <p:nvPicPr>
          <p:cNvPr id="1026" name="Picture 2" descr="C:\Users\Julius\Downloads\MO_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0202" y="6444133"/>
            <a:ext cx="2540000" cy="88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285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lIns="104287" tIns="52144" rIns="104287" bIns="52144"/>
          <a:lstStyle/>
          <a:p>
            <a:r>
              <a:rPr lang="en-US" sz="1600" dirty="0" err="1" smtClean="0">
                <a:solidFill>
                  <a:srgbClr val="948580"/>
                </a:solidFill>
              </a:rPr>
              <a:t>Bedform</a:t>
            </a:r>
            <a:r>
              <a:rPr lang="en-US" sz="1600" dirty="0" smtClean="0">
                <a:solidFill>
                  <a:srgbClr val="948580"/>
                </a:solidFill>
              </a:rPr>
              <a:t> Analysis Method</a:t>
            </a:r>
            <a:r>
              <a:rPr lang="de-DE" sz="6600" dirty="0">
                <a:solidFill>
                  <a:srgbClr val="948580"/>
                </a:solidFill>
              </a:rPr>
              <a:t/>
            </a:r>
            <a:br>
              <a:rPr lang="de-DE" sz="6600" dirty="0">
                <a:solidFill>
                  <a:srgbClr val="948580"/>
                </a:solidFill>
              </a:rPr>
            </a:br>
            <a:r>
              <a:rPr lang="de-DE" sz="2800" dirty="0" err="1"/>
              <a:t>Step</a:t>
            </a:r>
            <a:r>
              <a:rPr lang="de-DE" sz="2800" dirty="0"/>
              <a:t> 1 – Wavelet </a:t>
            </a:r>
            <a:r>
              <a:rPr lang="de-DE" sz="2800" dirty="0" err="1" smtClean="0"/>
              <a:t>analysis</a:t>
            </a:r>
            <a:endParaRPr lang="de-DE" sz="2800" dirty="0"/>
          </a:p>
        </p:txBody>
      </p:sp>
      <p:grpSp>
        <p:nvGrpSpPr>
          <p:cNvPr id="4" name="Gruppieren 3"/>
          <p:cNvGrpSpPr/>
          <p:nvPr/>
        </p:nvGrpSpPr>
        <p:grpSpPr>
          <a:xfrm>
            <a:off x="1535906" y="1331565"/>
            <a:ext cx="7883966" cy="5688632"/>
            <a:chOff x="1535906" y="1331565"/>
            <a:chExt cx="7883966" cy="5688632"/>
          </a:xfrm>
        </p:grpSpPr>
        <p:pic>
          <p:nvPicPr>
            <p:cNvPr id="1029" name="Picture 5" descr="C:\Users\Julius\Documents\BfG\Monte Carlo 2\Parana\plots\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906" y="1331565"/>
              <a:ext cx="762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ulius\Documents\BfG\Monte Carlo 2\Parana\plot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906" y="4162697"/>
              <a:ext cx="762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3329682" y="5331875"/>
              <a:ext cx="1800200" cy="536194"/>
            </a:xfrm>
            <a:prstGeom prst="rect">
              <a:avLst/>
            </a:prstGeom>
            <a:noFill/>
          </p:spPr>
          <p:txBody>
            <a:bodyPr wrap="square" lIns="104287" tIns="52144" rIns="104287" bIns="52144" rtlCol="0">
              <a:spAutoFit/>
            </a:bodyPr>
            <a:lstStyle/>
            <a:p>
              <a:r>
                <a:rPr lang="de-DE" sz="1400" dirty="0" err="1"/>
                <a:t>window</a:t>
              </a:r>
              <a:r>
                <a:rPr lang="de-DE" sz="1400" dirty="0"/>
                <a:t> </a:t>
              </a:r>
              <a:r>
                <a:rPr lang="de-DE" sz="1400" dirty="0" err="1"/>
                <a:t>size</a:t>
              </a:r>
              <a:r>
                <a:rPr lang="de-DE" sz="1400" dirty="0"/>
                <a:t> </a:t>
              </a:r>
              <a:r>
                <a:rPr lang="de-DE" sz="1400" dirty="0" err="1"/>
                <a:t>layer</a:t>
              </a:r>
              <a:r>
                <a:rPr lang="de-DE" sz="1400" dirty="0"/>
                <a:t> 1: 87 m</a:t>
              </a:r>
            </a:p>
          </p:txBody>
        </p:sp>
        <p:cxnSp>
          <p:nvCxnSpPr>
            <p:cNvPr id="12" name="Gerade Verbindung mit Pfeil 11"/>
            <p:cNvCxnSpPr/>
            <p:nvPr/>
          </p:nvCxnSpPr>
          <p:spPr>
            <a:xfrm flipH="1">
              <a:off x="3161288" y="5709318"/>
              <a:ext cx="168394" cy="1587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H="1">
              <a:off x="6642051" y="4996605"/>
              <a:ext cx="252590" cy="793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925581" y="4643933"/>
              <a:ext cx="1732693" cy="536194"/>
            </a:xfrm>
            <a:prstGeom prst="rect">
              <a:avLst/>
            </a:prstGeom>
            <a:noFill/>
          </p:spPr>
          <p:txBody>
            <a:bodyPr wrap="square" lIns="104287" tIns="52144" rIns="104287" bIns="52144" rtlCol="0">
              <a:spAutoFit/>
            </a:bodyPr>
            <a:lstStyle/>
            <a:p>
              <a:r>
                <a:rPr lang="de-DE" sz="1400" dirty="0" err="1"/>
                <a:t>window</a:t>
              </a:r>
              <a:r>
                <a:rPr lang="de-DE" sz="1400" dirty="0"/>
                <a:t> </a:t>
              </a:r>
              <a:r>
                <a:rPr lang="de-DE" sz="1400" dirty="0" err="1"/>
                <a:t>size</a:t>
              </a:r>
              <a:r>
                <a:rPr lang="de-DE" sz="1400" dirty="0"/>
                <a:t> </a:t>
              </a:r>
              <a:r>
                <a:rPr lang="de-DE" sz="1400" dirty="0" err="1"/>
                <a:t>layer</a:t>
              </a:r>
              <a:r>
                <a:rPr lang="de-DE" sz="1400" dirty="0"/>
                <a:t> 2: </a:t>
              </a:r>
              <a:r>
                <a:rPr lang="de-DE" sz="1400" dirty="0" smtClean="0"/>
                <a:t>674 </a:t>
              </a:r>
              <a:r>
                <a:rPr lang="de-DE" sz="1400" dirty="0"/>
                <a:t>m</a:t>
              </a:r>
            </a:p>
          </p:txBody>
        </p:sp>
        <p:cxnSp>
          <p:nvCxnSpPr>
            <p:cNvPr id="6" name="Gerade Verbindung mit Pfeil 5"/>
            <p:cNvCxnSpPr/>
            <p:nvPr/>
          </p:nvCxnSpPr>
          <p:spPr bwMode="auto">
            <a:xfrm>
              <a:off x="2568074" y="2843733"/>
              <a:ext cx="401568" cy="0"/>
            </a:xfrm>
            <a:prstGeom prst="straightConnector1">
              <a:avLst/>
            </a:prstGeom>
            <a:solidFill>
              <a:schemeClr val="accent1"/>
            </a:solidFill>
            <a:ln w="9525" cap="flat" cmpd="sng" algn="ctr">
              <a:solidFill>
                <a:schemeClr val="tx1"/>
              </a:solidFill>
              <a:prstDash val="dash"/>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537594" y="3347789"/>
              <a:ext cx="2808312" cy="0"/>
            </a:xfrm>
            <a:prstGeom prst="straightConnector1">
              <a:avLst/>
            </a:prstGeom>
            <a:solidFill>
              <a:schemeClr val="accent1"/>
            </a:solidFill>
            <a:ln w="9525" cap="flat" cmpd="sng" algn="ctr">
              <a:solidFill>
                <a:schemeClr val="tx1"/>
              </a:solidFill>
              <a:prstDash val="dash"/>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feld 25"/>
            <p:cNvSpPr txBox="1"/>
            <p:nvPr/>
          </p:nvSpPr>
          <p:spPr>
            <a:xfrm>
              <a:off x="2465586" y="2516351"/>
              <a:ext cx="2232248" cy="289972"/>
            </a:xfrm>
            <a:prstGeom prst="rect">
              <a:avLst/>
            </a:prstGeom>
            <a:noFill/>
          </p:spPr>
          <p:txBody>
            <a:bodyPr wrap="square" lIns="104287" tIns="52144" rIns="104287" bIns="52144" rtlCol="0">
              <a:spAutoFit/>
            </a:bodyPr>
            <a:lstStyle/>
            <a:p>
              <a:r>
                <a:rPr lang="de-DE" sz="1200" dirty="0" err="1"/>
                <a:t>window</a:t>
              </a:r>
              <a:r>
                <a:rPr lang="de-DE" sz="1200" dirty="0"/>
                <a:t> </a:t>
              </a:r>
              <a:r>
                <a:rPr lang="de-DE" sz="1200" dirty="0" err="1"/>
                <a:t>size</a:t>
              </a:r>
              <a:r>
                <a:rPr lang="de-DE" sz="1200" dirty="0"/>
                <a:t> </a:t>
              </a:r>
              <a:r>
                <a:rPr lang="de-DE" sz="1200" dirty="0" err="1"/>
                <a:t>layer</a:t>
              </a:r>
              <a:r>
                <a:rPr lang="de-DE" sz="1200" dirty="0"/>
                <a:t> </a:t>
              </a:r>
              <a:r>
                <a:rPr lang="de-DE" sz="1200" dirty="0" smtClean="0"/>
                <a:t>1: 87 </a:t>
              </a:r>
              <a:r>
                <a:rPr lang="de-DE" sz="1200" dirty="0"/>
                <a:t>m</a:t>
              </a:r>
            </a:p>
          </p:txBody>
        </p:sp>
        <p:sp>
          <p:nvSpPr>
            <p:cNvPr id="27" name="Textfeld 26"/>
            <p:cNvSpPr txBox="1"/>
            <p:nvPr/>
          </p:nvSpPr>
          <p:spPr>
            <a:xfrm>
              <a:off x="2465586" y="3039446"/>
              <a:ext cx="2020725" cy="289972"/>
            </a:xfrm>
            <a:prstGeom prst="rect">
              <a:avLst/>
            </a:prstGeom>
            <a:noFill/>
          </p:spPr>
          <p:txBody>
            <a:bodyPr wrap="square" lIns="104287" tIns="52144" rIns="104287" bIns="52144" rtlCol="0">
              <a:spAutoFit/>
            </a:bodyPr>
            <a:lstStyle/>
            <a:p>
              <a:r>
                <a:rPr lang="de-DE" sz="1200" dirty="0" err="1"/>
                <a:t>window</a:t>
              </a:r>
              <a:r>
                <a:rPr lang="de-DE" sz="1200" dirty="0"/>
                <a:t> </a:t>
              </a:r>
              <a:r>
                <a:rPr lang="de-DE" sz="1200" dirty="0" err="1"/>
                <a:t>size</a:t>
              </a:r>
              <a:r>
                <a:rPr lang="de-DE" sz="1200" dirty="0"/>
                <a:t> </a:t>
              </a:r>
              <a:r>
                <a:rPr lang="de-DE" sz="1200" dirty="0" err="1"/>
                <a:t>layer</a:t>
              </a:r>
              <a:r>
                <a:rPr lang="de-DE" sz="1200" dirty="0"/>
                <a:t> 2</a:t>
              </a:r>
              <a:r>
                <a:rPr lang="de-DE" sz="1200" dirty="0" smtClean="0"/>
                <a:t> : 674 </a:t>
              </a:r>
              <a:r>
                <a:rPr lang="de-DE" sz="1200" dirty="0"/>
                <a:t>m</a:t>
              </a:r>
            </a:p>
          </p:txBody>
        </p:sp>
        <p:sp>
          <p:nvSpPr>
            <p:cNvPr id="3" name="Textfeld 2"/>
            <p:cNvSpPr txBox="1"/>
            <p:nvPr/>
          </p:nvSpPr>
          <p:spPr>
            <a:xfrm rot="16200000">
              <a:off x="8653915" y="2273490"/>
              <a:ext cx="1224136" cy="307777"/>
            </a:xfrm>
            <a:prstGeom prst="rect">
              <a:avLst/>
            </a:prstGeom>
            <a:noFill/>
          </p:spPr>
          <p:txBody>
            <a:bodyPr wrap="square" rtlCol="0">
              <a:spAutoFit/>
            </a:bodyPr>
            <a:lstStyle/>
            <a:p>
              <a:pPr algn="ctr"/>
              <a:r>
                <a:rPr lang="de-DE" sz="1400" dirty="0" smtClean="0"/>
                <a:t>Profile</a:t>
              </a:r>
              <a:endParaRPr lang="de-DE" sz="1400" dirty="0"/>
            </a:p>
          </p:txBody>
        </p:sp>
        <p:sp>
          <p:nvSpPr>
            <p:cNvPr id="15" name="Textfeld 14"/>
            <p:cNvSpPr txBox="1"/>
            <p:nvPr/>
          </p:nvSpPr>
          <p:spPr>
            <a:xfrm rot="16200000">
              <a:off x="8437891" y="5177986"/>
              <a:ext cx="1656185" cy="307777"/>
            </a:xfrm>
            <a:prstGeom prst="rect">
              <a:avLst/>
            </a:prstGeom>
            <a:noFill/>
          </p:spPr>
          <p:txBody>
            <a:bodyPr wrap="square" rtlCol="0">
              <a:spAutoFit/>
            </a:bodyPr>
            <a:lstStyle/>
            <a:p>
              <a:pPr algn="ctr"/>
              <a:r>
                <a:rPr lang="de-DE" sz="1400" dirty="0" smtClean="0"/>
                <a:t>Wavelet Analysis</a:t>
              </a:r>
              <a:endParaRPr lang="de-DE" sz="1400" dirty="0"/>
            </a:p>
          </p:txBody>
        </p:sp>
      </p:grpSp>
    </p:spTree>
    <p:extLst>
      <p:ext uri="{BB962C8B-B14F-4D97-AF65-F5344CB8AC3E}">
        <p14:creationId xmlns:p14="http://schemas.microsoft.com/office/powerpoint/2010/main" val="1348259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1600" dirty="0" err="1" smtClean="0">
                <a:solidFill>
                  <a:srgbClr val="948580"/>
                </a:solidFill>
              </a:rPr>
              <a:t>Bedform</a:t>
            </a:r>
            <a:r>
              <a:rPr lang="en-US" sz="1600" dirty="0" smtClean="0">
                <a:solidFill>
                  <a:srgbClr val="948580"/>
                </a:solidFill>
              </a:rPr>
              <a:t> Analysis Method</a:t>
            </a:r>
            <a:r>
              <a:rPr lang="de-DE" sz="6600" dirty="0">
                <a:solidFill>
                  <a:srgbClr val="948580"/>
                </a:solidFill>
              </a:rPr>
              <a:t/>
            </a:r>
            <a:br>
              <a:rPr lang="de-DE" sz="6600" dirty="0">
                <a:solidFill>
                  <a:srgbClr val="948580"/>
                </a:solidFill>
              </a:rPr>
            </a:br>
            <a:r>
              <a:rPr lang="de-DE" sz="2800" dirty="0" err="1"/>
              <a:t>Step</a:t>
            </a:r>
            <a:r>
              <a:rPr lang="de-DE" sz="2800" dirty="0"/>
              <a:t> 2 – </a:t>
            </a:r>
            <a:r>
              <a:rPr lang="de-DE" sz="2800" dirty="0" err="1"/>
              <a:t>Detrending</a:t>
            </a:r>
            <a:r>
              <a:rPr lang="en-US" sz="2800" dirty="0"/>
              <a:t> </a:t>
            </a:r>
            <a:endParaRPr lang="de-DE" sz="2800" dirty="0"/>
          </a:p>
        </p:txBody>
      </p:sp>
      <p:sp>
        <p:nvSpPr>
          <p:cNvPr id="3" name="Inhaltsplatzhalter 2"/>
          <p:cNvSpPr>
            <a:spLocks noGrp="1"/>
          </p:cNvSpPr>
          <p:nvPr>
            <p:ph idx="1"/>
          </p:nvPr>
        </p:nvSpPr>
        <p:spPr>
          <a:xfrm>
            <a:off x="1241450" y="1602358"/>
            <a:ext cx="9073008" cy="1097359"/>
          </a:xfrm>
          <a:ln>
            <a:solidFill>
              <a:srgbClr val="6699CC"/>
            </a:solidFill>
          </a:ln>
        </p:spPr>
        <p:txBody>
          <a:bodyPr anchor="ctr"/>
          <a:lstStyle/>
          <a:p>
            <a:r>
              <a:rPr lang="en-US" sz="2000" dirty="0"/>
              <a:t>In order to eliminate the influence of the slope and large-scale structures the initial profile is </a:t>
            </a:r>
            <a:r>
              <a:rPr lang="en-US" sz="2000" dirty="0" err="1"/>
              <a:t>detrended</a:t>
            </a:r>
            <a:r>
              <a:rPr lang="en-US" sz="2000" dirty="0"/>
              <a:t> </a:t>
            </a:r>
          </a:p>
          <a:p>
            <a:r>
              <a:rPr lang="de-DE" sz="2000" dirty="0"/>
              <a:t>R</a:t>
            </a:r>
            <a:r>
              <a:rPr lang="de-DE" sz="2000" dirty="0" smtClean="0"/>
              <a:t>obust </a:t>
            </a:r>
            <a:r>
              <a:rPr lang="de-DE" sz="2000" dirty="0" err="1"/>
              <a:t>spline</a:t>
            </a:r>
            <a:r>
              <a:rPr lang="de-DE" sz="2000" dirty="0"/>
              <a:t> </a:t>
            </a:r>
            <a:r>
              <a:rPr lang="de-DE" sz="2000" dirty="0" err="1" smtClean="0"/>
              <a:t>filter</a:t>
            </a:r>
            <a:r>
              <a:rPr lang="de-DE" sz="2000" dirty="0" smtClean="0"/>
              <a:t> </a:t>
            </a:r>
            <a:r>
              <a:rPr lang="de-DE" sz="2000" dirty="0" err="1" smtClean="0"/>
              <a:t>procedure</a:t>
            </a:r>
            <a:endParaRPr lang="en-US" sz="2000" dirty="0"/>
          </a:p>
        </p:txBody>
      </p:sp>
      <p:sp>
        <p:nvSpPr>
          <p:cNvPr id="5" name="Rechteck 4">
            <a:extLst>
              <a:ext uri="{FF2B5EF4-FFF2-40B4-BE49-F238E27FC236}">
                <a16:creationId xmlns:a16="http://schemas.microsoft.com/office/drawing/2014/main" xmlns="" id="{B88AB987-38AA-472D-B375-343695F6B8CB}"/>
              </a:ext>
            </a:extLst>
          </p:cNvPr>
          <p:cNvSpPr/>
          <p:nvPr/>
        </p:nvSpPr>
        <p:spPr bwMode="auto">
          <a:xfrm>
            <a:off x="665386" y="1602360"/>
            <a:ext cx="576064" cy="1097357"/>
          </a:xfrm>
          <a:prstGeom prst="rect">
            <a:avLst/>
          </a:prstGeom>
          <a:solidFill>
            <a:srgbClr val="6699CC"/>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GB" sz="2000" dirty="0">
              <a:solidFill>
                <a:schemeClr val="bg1"/>
              </a:solidFill>
            </a:endParaRPr>
          </a:p>
        </p:txBody>
      </p:sp>
      <p:pic>
        <p:nvPicPr>
          <p:cNvPr id="3075" name="Picture 3" descr="C:\Users\Julius\Documents\BfG\Monte Carlo 2\Parana\plots\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338" y="3066181"/>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907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1600" dirty="0" err="1" smtClean="0">
                <a:solidFill>
                  <a:srgbClr val="948580"/>
                </a:solidFill>
              </a:rPr>
              <a:t>Bedform</a:t>
            </a:r>
            <a:r>
              <a:rPr lang="en-US" sz="1600" dirty="0" smtClean="0">
                <a:solidFill>
                  <a:srgbClr val="948580"/>
                </a:solidFill>
              </a:rPr>
              <a:t> Analysis Method</a:t>
            </a:r>
            <a:r>
              <a:rPr lang="de-DE" sz="6600" dirty="0">
                <a:solidFill>
                  <a:srgbClr val="948580"/>
                </a:solidFill>
              </a:rPr>
              <a:t/>
            </a:r>
            <a:br>
              <a:rPr lang="de-DE" sz="6600" dirty="0">
                <a:solidFill>
                  <a:srgbClr val="948580"/>
                </a:solidFill>
              </a:rPr>
            </a:br>
            <a:r>
              <a:rPr lang="de-DE" sz="2800" dirty="0" err="1"/>
              <a:t>Step</a:t>
            </a:r>
            <a:r>
              <a:rPr lang="de-DE" sz="2800" dirty="0"/>
              <a:t> 3 - </a:t>
            </a:r>
            <a:r>
              <a:rPr lang="de-DE" sz="2800" dirty="0" err="1"/>
              <a:t>Zerocrossing</a:t>
            </a:r>
            <a:endParaRPr lang="de-DE" sz="2800" dirty="0"/>
          </a:p>
        </p:txBody>
      </p:sp>
      <p:sp>
        <p:nvSpPr>
          <p:cNvPr id="4" name="Inhaltsplatzhalter 2">
            <a:extLst>
              <a:ext uri="{FF2B5EF4-FFF2-40B4-BE49-F238E27FC236}">
                <a16:creationId xmlns:a16="http://schemas.microsoft.com/office/drawing/2014/main" xmlns="" id="{584844DF-31D3-475F-BACD-E96D891D86F6}"/>
              </a:ext>
            </a:extLst>
          </p:cNvPr>
          <p:cNvSpPr txBox="1">
            <a:spLocks/>
          </p:cNvSpPr>
          <p:nvPr/>
        </p:nvSpPr>
        <p:spPr>
          <a:xfrm>
            <a:off x="2241676" y="1729138"/>
            <a:ext cx="8072782" cy="754555"/>
          </a:xfrm>
          <a:prstGeom prst="rect">
            <a:avLst/>
          </a:prstGeom>
          <a:ln>
            <a:solidFill>
              <a:srgbClr val="6699CC"/>
            </a:solidFill>
          </a:ln>
        </p:spPr>
        <p:txBody>
          <a:bodyPr/>
          <a:lstStyle>
            <a:lvl1pPr marL="390525" indent="-390525" algn="l" defTabSz="1042988" rtl="0" eaLnBrk="1" fontAlgn="base" hangingPunct="1">
              <a:spcBef>
                <a:spcPct val="20000"/>
              </a:spcBef>
              <a:spcAft>
                <a:spcPct val="0"/>
              </a:spcAft>
              <a:buChar char="&gt;"/>
              <a:defRPr sz="3500">
                <a:solidFill>
                  <a:schemeClr val="tx1"/>
                </a:solidFill>
                <a:latin typeface="+mn-lt"/>
                <a:ea typeface="+mn-ea"/>
                <a:cs typeface="+mn-cs"/>
              </a:defRPr>
            </a:lvl1pPr>
            <a:lvl2pPr marL="847725" indent="-327025" algn="l" defTabSz="1042988" rtl="0" eaLnBrk="1" fontAlgn="base" hangingPunct="1">
              <a:spcBef>
                <a:spcPct val="20000"/>
              </a:spcBef>
              <a:spcAft>
                <a:spcPct val="0"/>
              </a:spcAft>
              <a:buFont typeface="Times" charset="0"/>
              <a:buChar char="&gt;"/>
              <a:defRPr sz="3000">
                <a:solidFill>
                  <a:schemeClr val="tx1"/>
                </a:solidFill>
                <a:latin typeface="+mn-lt"/>
              </a:defRPr>
            </a:lvl2pPr>
            <a:lvl3pPr marL="1298575" indent="-260350" algn="l" defTabSz="1042988" rtl="0" eaLnBrk="1" fontAlgn="base" hangingPunct="1">
              <a:spcBef>
                <a:spcPct val="20000"/>
              </a:spcBef>
              <a:spcAft>
                <a:spcPct val="0"/>
              </a:spcAft>
              <a:buChar char="&gt;"/>
              <a:defRPr sz="2500">
                <a:solidFill>
                  <a:schemeClr val="tx1"/>
                </a:solidFill>
                <a:latin typeface="+mn-lt"/>
              </a:defRPr>
            </a:lvl3pPr>
            <a:lvl4pPr marL="1751013" indent="-261938" algn="l" defTabSz="1042988" rtl="0" eaLnBrk="1" fontAlgn="base" hangingPunct="1">
              <a:spcBef>
                <a:spcPct val="20000"/>
              </a:spcBef>
              <a:spcAft>
                <a:spcPct val="0"/>
              </a:spcAft>
              <a:buFont typeface="Times" charset="0"/>
              <a:buChar char="&gt;"/>
              <a:defRPr sz="2000">
                <a:solidFill>
                  <a:schemeClr val="tx1"/>
                </a:solidFill>
                <a:latin typeface="+mn-lt"/>
              </a:defRPr>
            </a:lvl4pPr>
            <a:lvl5pPr marL="2201863" indent="-260350" algn="l" defTabSz="1042988" rtl="0" eaLnBrk="1" fontAlgn="base" hangingPunct="1">
              <a:spcBef>
                <a:spcPct val="20000"/>
              </a:spcBef>
              <a:spcAft>
                <a:spcPct val="0"/>
              </a:spcAft>
              <a:buFont typeface="Times" charset="0"/>
              <a:buChar char="&gt;"/>
              <a:defRPr sz="1500">
                <a:solidFill>
                  <a:schemeClr val="tx1"/>
                </a:solidFill>
                <a:latin typeface="+mn-lt"/>
              </a:defRPr>
            </a:lvl5pPr>
            <a:lvl6pPr marL="2659063" indent="-260350" algn="l" defTabSz="1042988" rtl="0" eaLnBrk="1" fontAlgn="base" hangingPunct="1">
              <a:spcBef>
                <a:spcPct val="20000"/>
              </a:spcBef>
              <a:spcAft>
                <a:spcPct val="0"/>
              </a:spcAft>
              <a:buFont typeface="Times" charset="0"/>
              <a:buChar char="&gt;"/>
              <a:defRPr sz="1500">
                <a:solidFill>
                  <a:schemeClr val="tx1"/>
                </a:solidFill>
                <a:latin typeface="+mn-lt"/>
              </a:defRPr>
            </a:lvl6pPr>
            <a:lvl7pPr marL="3116263" indent="-260350" algn="l" defTabSz="1042988" rtl="0" eaLnBrk="1" fontAlgn="base" hangingPunct="1">
              <a:spcBef>
                <a:spcPct val="20000"/>
              </a:spcBef>
              <a:spcAft>
                <a:spcPct val="0"/>
              </a:spcAft>
              <a:buFont typeface="Times" charset="0"/>
              <a:buChar char="&gt;"/>
              <a:defRPr sz="1500">
                <a:solidFill>
                  <a:schemeClr val="tx1"/>
                </a:solidFill>
                <a:latin typeface="+mn-lt"/>
              </a:defRPr>
            </a:lvl7pPr>
            <a:lvl8pPr marL="3573463" indent="-260350" algn="l" defTabSz="1042988" rtl="0" eaLnBrk="1" fontAlgn="base" hangingPunct="1">
              <a:spcBef>
                <a:spcPct val="20000"/>
              </a:spcBef>
              <a:spcAft>
                <a:spcPct val="0"/>
              </a:spcAft>
              <a:buFont typeface="Times" charset="0"/>
              <a:buChar char="&gt;"/>
              <a:defRPr sz="1500">
                <a:solidFill>
                  <a:schemeClr val="tx1"/>
                </a:solidFill>
                <a:latin typeface="+mn-lt"/>
              </a:defRPr>
            </a:lvl8pPr>
            <a:lvl9pPr marL="4030663" indent="-260350" algn="l" defTabSz="1042988" rtl="0" eaLnBrk="1" fontAlgn="base" hangingPunct="1">
              <a:spcBef>
                <a:spcPct val="20000"/>
              </a:spcBef>
              <a:spcAft>
                <a:spcPct val="0"/>
              </a:spcAft>
              <a:buFont typeface="Times" charset="0"/>
              <a:buChar char="&gt;"/>
              <a:defRPr sz="1500">
                <a:solidFill>
                  <a:schemeClr val="tx1"/>
                </a:solidFill>
                <a:latin typeface="+mn-lt"/>
              </a:defRPr>
            </a:lvl9pPr>
          </a:lstStyle>
          <a:p>
            <a:r>
              <a:rPr lang="en-US" sz="2000" dirty="0"/>
              <a:t>Discrimination of the profile into separate </a:t>
            </a:r>
            <a:r>
              <a:rPr lang="en-US" sz="2000" dirty="0" err="1"/>
              <a:t>bedform</a:t>
            </a:r>
            <a:r>
              <a:rPr lang="en-US" sz="2000" dirty="0"/>
              <a:t> </a:t>
            </a:r>
            <a:r>
              <a:rPr lang="en-US" sz="2000" dirty="0" smtClean="0"/>
              <a:t>layers </a:t>
            </a:r>
          </a:p>
          <a:p>
            <a:r>
              <a:rPr lang="en-US" sz="2000" kern="0" dirty="0" smtClean="0"/>
              <a:t>Determination of individual </a:t>
            </a:r>
            <a:r>
              <a:rPr lang="en-US" sz="2000" kern="0" dirty="0" err="1" smtClean="0"/>
              <a:t>bedform</a:t>
            </a:r>
            <a:r>
              <a:rPr lang="en-US" sz="2000" kern="0" dirty="0" smtClean="0"/>
              <a:t> geometries</a:t>
            </a:r>
            <a:endParaRPr lang="en-US" sz="2000" kern="0" dirty="0"/>
          </a:p>
        </p:txBody>
      </p:sp>
      <p:sp>
        <p:nvSpPr>
          <p:cNvPr id="5" name="Rechteck 4">
            <a:extLst>
              <a:ext uri="{FF2B5EF4-FFF2-40B4-BE49-F238E27FC236}">
                <a16:creationId xmlns:a16="http://schemas.microsoft.com/office/drawing/2014/main" xmlns="" id="{1D340403-9ECD-427B-9E10-CC71A0EEFA11}"/>
              </a:ext>
            </a:extLst>
          </p:cNvPr>
          <p:cNvSpPr/>
          <p:nvPr/>
        </p:nvSpPr>
        <p:spPr bwMode="auto">
          <a:xfrm>
            <a:off x="665386" y="1729140"/>
            <a:ext cx="1576290" cy="754553"/>
          </a:xfrm>
          <a:prstGeom prst="rect">
            <a:avLst/>
          </a:prstGeom>
          <a:solidFill>
            <a:srgbClr val="6699CC"/>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dirty="0">
                <a:solidFill>
                  <a:schemeClr val="bg1"/>
                </a:solidFill>
              </a:rPr>
              <a:t>Objective</a:t>
            </a:r>
          </a:p>
        </p:txBody>
      </p:sp>
      <p:sp>
        <p:nvSpPr>
          <p:cNvPr id="6" name="Inhaltsplatzhalter 2">
            <a:extLst>
              <a:ext uri="{FF2B5EF4-FFF2-40B4-BE49-F238E27FC236}">
                <a16:creationId xmlns:a16="http://schemas.microsoft.com/office/drawing/2014/main" xmlns="" id="{EAD60049-F40C-424A-BAEB-D0C3E99E6A44}"/>
              </a:ext>
            </a:extLst>
          </p:cNvPr>
          <p:cNvSpPr txBox="1">
            <a:spLocks/>
          </p:cNvSpPr>
          <p:nvPr/>
        </p:nvSpPr>
        <p:spPr>
          <a:xfrm>
            <a:off x="2241676" y="2794743"/>
            <a:ext cx="8072782" cy="3577382"/>
          </a:xfrm>
          <a:prstGeom prst="rect">
            <a:avLst/>
          </a:prstGeom>
          <a:ln>
            <a:solidFill>
              <a:srgbClr val="6699CC"/>
            </a:solidFill>
          </a:ln>
        </p:spPr>
        <p:txBody>
          <a:bodyPr/>
          <a:lstStyle>
            <a:lvl1pPr marL="390525" indent="-390525" algn="l" defTabSz="1042988" rtl="0" eaLnBrk="1" fontAlgn="base" hangingPunct="1">
              <a:spcBef>
                <a:spcPct val="20000"/>
              </a:spcBef>
              <a:spcAft>
                <a:spcPct val="0"/>
              </a:spcAft>
              <a:buChar char="&gt;"/>
              <a:defRPr sz="3500">
                <a:solidFill>
                  <a:schemeClr val="tx1"/>
                </a:solidFill>
                <a:latin typeface="+mn-lt"/>
                <a:ea typeface="+mn-ea"/>
                <a:cs typeface="+mn-cs"/>
              </a:defRPr>
            </a:lvl1pPr>
            <a:lvl2pPr marL="847725" indent="-327025" algn="l" defTabSz="1042988" rtl="0" eaLnBrk="1" fontAlgn="base" hangingPunct="1">
              <a:spcBef>
                <a:spcPct val="20000"/>
              </a:spcBef>
              <a:spcAft>
                <a:spcPct val="0"/>
              </a:spcAft>
              <a:buFont typeface="Times" charset="0"/>
              <a:buChar char="&gt;"/>
              <a:defRPr sz="3000">
                <a:solidFill>
                  <a:schemeClr val="tx1"/>
                </a:solidFill>
                <a:latin typeface="+mn-lt"/>
              </a:defRPr>
            </a:lvl2pPr>
            <a:lvl3pPr marL="1298575" indent="-260350" algn="l" defTabSz="1042988" rtl="0" eaLnBrk="1" fontAlgn="base" hangingPunct="1">
              <a:spcBef>
                <a:spcPct val="20000"/>
              </a:spcBef>
              <a:spcAft>
                <a:spcPct val="0"/>
              </a:spcAft>
              <a:buChar char="&gt;"/>
              <a:defRPr sz="2500">
                <a:solidFill>
                  <a:schemeClr val="tx1"/>
                </a:solidFill>
                <a:latin typeface="+mn-lt"/>
              </a:defRPr>
            </a:lvl3pPr>
            <a:lvl4pPr marL="1751013" indent="-261938" algn="l" defTabSz="1042988" rtl="0" eaLnBrk="1" fontAlgn="base" hangingPunct="1">
              <a:spcBef>
                <a:spcPct val="20000"/>
              </a:spcBef>
              <a:spcAft>
                <a:spcPct val="0"/>
              </a:spcAft>
              <a:buFont typeface="Times" charset="0"/>
              <a:buChar char="&gt;"/>
              <a:defRPr sz="2000">
                <a:solidFill>
                  <a:schemeClr val="tx1"/>
                </a:solidFill>
                <a:latin typeface="+mn-lt"/>
              </a:defRPr>
            </a:lvl4pPr>
            <a:lvl5pPr marL="2201863" indent="-260350" algn="l" defTabSz="1042988" rtl="0" eaLnBrk="1" fontAlgn="base" hangingPunct="1">
              <a:spcBef>
                <a:spcPct val="20000"/>
              </a:spcBef>
              <a:spcAft>
                <a:spcPct val="0"/>
              </a:spcAft>
              <a:buFont typeface="Times" charset="0"/>
              <a:buChar char="&gt;"/>
              <a:defRPr sz="1500">
                <a:solidFill>
                  <a:schemeClr val="tx1"/>
                </a:solidFill>
                <a:latin typeface="+mn-lt"/>
              </a:defRPr>
            </a:lvl5pPr>
            <a:lvl6pPr marL="2659063" indent="-260350" algn="l" defTabSz="1042988" rtl="0" eaLnBrk="1" fontAlgn="base" hangingPunct="1">
              <a:spcBef>
                <a:spcPct val="20000"/>
              </a:spcBef>
              <a:spcAft>
                <a:spcPct val="0"/>
              </a:spcAft>
              <a:buFont typeface="Times" charset="0"/>
              <a:buChar char="&gt;"/>
              <a:defRPr sz="1500">
                <a:solidFill>
                  <a:schemeClr val="tx1"/>
                </a:solidFill>
                <a:latin typeface="+mn-lt"/>
              </a:defRPr>
            </a:lvl6pPr>
            <a:lvl7pPr marL="3116263" indent="-260350" algn="l" defTabSz="1042988" rtl="0" eaLnBrk="1" fontAlgn="base" hangingPunct="1">
              <a:spcBef>
                <a:spcPct val="20000"/>
              </a:spcBef>
              <a:spcAft>
                <a:spcPct val="0"/>
              </a:spcAft>
              <a:buFont typeface="Times" charset="0"/>
              <a:buChar char="&gt;"/>
              <a:defRPr sz="1500">
                <a:solidFill>
                  <a:schemeClr val="tx1"/>
                </a:solidFill>
                <a:latin typeface="+mn-lt"/>
              </a:defRPr>
            </a:lvl7pPr>
            <a:lvl8pPr marL="3573463" indent="-260350" algn="l" defTabSz="1042988" rtl="0" eaLnBrk="1" fontAlgn="base" hangingPunct="1">
              <a:spcBef>
                <a:spcPct val="20000"/>
              </a:spcBef>
              <a:spcAft>
                <a:spcPct val="0"/>
              </a:spcAft>
              <a:buFont typeface="Times" charset="0"/>
              <a:buChar char="&gt;"/>
              <a:defRPr sz="1500">
                <a:solidFill>
                  <a:schemeClr val="tx1"/>
                </a:solidFill>
                <a:latin typeface="+mn-lt"/>
              </a:defRPr>
            </a:lvl8pPr>
            <a:lvl9pPr marL="4030663" indent="-260350" algn="l" defTabSz="1042988" rtl="0" eaLnBrk="1" fontAlgn="base" hangingPunct="1">
              <a:spcBef>
                <a:spcPct val="20000"/>
              </a:spcBef>
              <a:spcAft>
                <a:spcPct val="0"/>
              </a:spcAft>
              <a:buFont typeface="Times" charset="0"/>
              <a:buChar char="&gt;"/>
              <a:defRPr sz="1500">
                <a:solidFill>
                  <a:schemeClr val="tx1"/>
                </a:solidFill>
                <a:latin typeface="+mn-lt"/>
              </a:defRPr>
            </a:lvl9pPr>
          </a:lstStyle>
          <a:p>
            <a:pPr marL="392400" lvl="1" indent="-358775">
              <a:buFont typeface="+mj-lt"/>
              <a:buAutoNum type="arabicPeriod"/>
            </a:pPr>
            <a:r>
              <a:rPr lang="en-US" sz="2000" dirty="0"/>
              <a:t>Calculation of a moving average over the detrended profile (window size according to wavelet analysis)</a:t>
            </a:r>
          </a:p>
          <a:p>
            <a:pPr marL="392400" lvl="1" indent="-358775">
              <a:buFont typeface="+mj-lt"/>
              <a:buAutoNum type="arabicPeriod"/>
            </a:pPr>
            <a:r>
              <a:rPr lang="en-US" sz="2000" dirty="0"/>
              <a:t>Calculation of the intersection points of moving average and </a:t>
            </a:r>
            <a:r>
              <a:rPr lang="en-US" sz="2000" dirty="0" smtClean="0"/>
              <a:t>profile (</a:t>
            </a:r>
            <a:r>
              <a:rPr lang="en-US" sz="2000" dirty="0" err="1" smtClean="0"/>
              <a:t>zerocrossings</a:t>
            </a:r>
            <a:r>
              <a:rPr lang="en-US" sz="2000" dirty="0" smtClean="0"/>
              <a:t>)</a:t>
            </a:r>
            <a:endParaRPr lang="en-US" sz="2000" dirty="0"/>
          </a:p>
          <a:p>
            <a:pPr marL="392400" lvl="1" indent="-358775">
              <a:buFont typeface="+mj-lt"/>
              <a:buAutoNum type="arabicPeriod"/>
            </a:pPr>
            <a:r>
              <a:rPr lang="en-US" sz="2000" dirty="0"/>
              <a:t>Determination of the local minima between two </a:t>
            </a:r>
            <a:r>
              <a:rPr lang="en-US" sz="2000" dirty="0" err="1" smtClean="0"/>
              <a:t>zerocrossings</a:t>
            </a:r>
            <a:endParaRPr lang="en-US" sz="2000" dirty="0"/>
          </a:p>
          <a:p>
            <a:pPr marL="392400" lvl="1" indent="-358775">
              <a:buFont typeface="+mj-lt"/>
              <a:buAutoNum type="arabicPeriod"/>
            </a:pPr>
            <a:r>
              <a:rPr lang="en-US" sz="2000" dirty="0"/>
              <a:t>Creation of a buffer area around the moving average (setting a </a:t>
            </a:r>
            <a:r>
              <a:rPr lang="en-US" sz="2000" dirty="0" err="1"/>
              <a:t>zc</a:t>
            </a:r>
            <a:r>
              <a:rPr lang="en-US" sz="2000" dirty="0"/>
              <a:t>-threshold), in order to prevent the identification of very small-scale bedform geometries</a:t>
            </a:r>
          </a:p>
          <a:p>
            <a:pPr marL="392400" lvl="1" indent="-358775">
              <a:buFont typeface="+mj-lt"/>
              <a:buAutoNum type="arabicPeriod"/>
            </a:pPr>
            <a:r>
              <a:rPr lang="en-US" sz="2000" dirty="0"/>
              <a:t>Connection of the filtered minima to a baseline</a:t>
            </a:r>
          </a:p>
          <a:p>
            <a:pPr marL="392400" lvl="1" indent="-358775">
              <a:buFont typeface="+mj-lt"/>
              <a:buAutoNum type="arabicPeriod"/>
            </a:pPr>
            <a:r>
              <a:rPr lang="en-US" sz="2000" dirty="0"/>
              <a:t>Repeat procedure for second bedform layer</a:t>
            </a:r>
            <a:endParaRPr lang="de-DE" sz="2000" dirty="0"/>
          </a:p>
        </p:txBody>
      </p:sp>
      <p:sp>
        <p:nvSpPr>
          <p:cNvPr id="7" name="Rechteck 6">
            <a:extLst>
              <a:ext uri="{FF2B5EF4-FFF2-40B4-BE49-F238E27FC236}">
                <a16:creationId xmlns:a16="http://schemas.microsoft.com/office/drawing/2014/main" xmlns="" id="{429EB180-CF21-4BCD-BF07-93FCBBAF435F}"/>
              </a:ext>
            </a:extLst>
          </p:cNvPr>
          <p:cNvSpPr/>
          <p:nvPr/>
        </p:nvSpPr>
        <p:spPr bwMode="auto">
          <a:xfrm>
            <a:off x="665386" y="2794745"/>
            <a:ext cx="1576290" cy="3577380"/>
          </a:xfrm>
          <a:prstGeom prst="rect">
            <a:avLst/>
          </a:prstGeom>
          <a:solidFill>
            <a:srgbClr val="6699CC"/>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dirty="0">
                <a:solidFill>
                  <a:schemeClr val="bg1"/>
                </a:solidFill>
              </a:rPr>
              <a:t>Procedure</a:t>
            </a:r>
          </a:p>
        </p:txBody>
      </p:sp>
    </p:spTree>
    <p:extLst>
      <p:ext uri="{BB962C8B-B14F-4D97-AF65-F5344CB8AC3E}">
        <p14:creationId xmlns:p14="http://schemas.microsoft.com/office/powerpoint/2010/main" val="1090415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Julius\Documents\BfG\Monte Carlo 2\Parana\plots\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482" y="1398588"/>
            <a:ext cx="76200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lIns="104287" tIns="52144" rIns="104287" bIns="52144"/>
          <a:lstStyle/>
          <a:p>
            <a:r>
              <a:rPr lang="en-US" sz="1600" dirty="0" err="1" smtClean="0">
                <a:solidFill>
                  <a:srgbClr val="948580"/>
                </a:solidFill>
              </a:rPr>
              <a:t>Bedform</a:t>
            </a:r>
            <a:r>
              <a:rPr lang="en-US" sz="1600" dirty="0" smtClean="0">
                <a:solidFill>
                  <a:srgbClr val="948580"/>
                </a:solidFill>
              </a:rPr>
              <a:t> Analysis Method</a:t>
            </a:r>
            <a:r>
              <a:rPr lang="de-DE" sz="6600" dirty="0">
                <a:solidFill>
                  <a:srgbClr val="948580"/>
                </a:solidFill>
              </a:rPr>
              <a:t/>
            </a:r>
            <a:br>
              <a:rPr lang="de-DE" sz="6600" dirty="0">
                <a:solidFill>
                  <a:srgbClr val="948580"/>
                </a:solidFill>
              </a:rPr>
            </a:br>
            <a:r>
              <a:rPr lang="de-DE" sz="2800" dirty="0" err="1"/>
              <a:t>Step</a:t>
            </a:r>
            <a:r>
              <a:rPr lang="de-DE" sz="2800" dirty="0"/>
              <a:t> 3.1 – C</a:t>
            </a:r>
            <a:r>
              <a:rPr lang="en-US" sz="2800" dirty="0" err="1"/>
              <a:t>alculation</a:t>
            </a:r>
            <a:r>
              <a:rPr lang="en-US" sz="2800" dirty="0"/>
              <a:t> of a moving average </a:t>
            </a:r>
            <a:endParaRPr lang="de-DE" sz="2800" dirty="0"/>
          </a:p>
        </p:txBody>
      </p:sp>
      <p:sp>
        <p:nvSpPr>
          <p:cNvPr id="34" name="Textfeld 33"/>
          <p:cNvSpPr txBox="1"/>
          <p:nvPr/>
        </p:nvSpPr>
        <p:spPr>
          <a:xfrm>
            <a:off x="3761730" y="2411685"/>
            <a:ext cx="2376264" cy="320750"/>
          </a:xfrm>
          <a:prstGeom prst="rect">
            <a:avLst/>
          </a:prstGeom>
          <a:noFill/>
        </p:spPr>
        <p:txBody>
          <a:bodyPr wrap="square" lIns="104287" tIns="52144" rIns="104287" bIns="52144" rtlCol="0">
            <a:spAutoFit/>
          </a:bodyPr>
          <a:lstStyle/>
          <a:p>
            <a:r>
              <a:rPr lang="de-DE" sz="1400" dirty="0" err="1"/>
              <a:t>c</a:t>
            </a:r>
            <a:r>
              <a:rPr lang="de-DE" sz="1400" dirty="0" err="1" smtClean="0"/>
              <a:t>hosen</a:t>
            </a:r>
            <a:r>
              <a:rPr lang="de-DE" sz="1400" dirty="0" smtClean="0"/>
              <a:t> </a:t>
            </a:r>
            <a:r>
              <a:rPr lang="de-DE" sz="1400" dirty="0" err="1"/>
              <a:t>w</a:t>
            </a:r>
            <a:r>
              <a:rPr lang="de-DE" sz="1400" dirty="0" err="1" smtClean="0"/>
              <a:t>indow</a:t>
            </a:r>
            <a:r>
              <a:rPr lang="de-DE" sz="1400" dirty="0" smtClean="0"/>
              <a:t> </a:t>
            </a:r>
            <a:r>
              <a:rPr lang="de-DE" sz="1400" dirty="0" err="1" smtClean="0"/>
              <a:t>size</a:t>
            </a:r>
            <a:r>
              <a:rPr lang="de-DE" sz="1400" dirty="0"/>
              <a:t>:</a:t>
            </a:r>
            <a:r>
              <a:rPr lang="de-DE" sz="1400" dirty="0" smtClean="0"/>
              <a:t> </a:t>
            </a:r>
            <a:r>
              <a:rPr lang="de-DE" sz="1400" dirty="0"/>
              <a:t>87 m</a:t>
            </a:r>
          </a:p>
        </p:txBody>
      </p:sp>
      <p:sp>
        <p:nvSpPr>
          <p:cNvPr id="5" name="Textfeld 4"/>
          <p:cNvSpPr txBox="1"/>
          <p:nvPr/>
        </p:nvSpPr>
        <p:spPr>
          <a:xfrm>
            <a:off x="593378" y="6372125"/>
            <a:ext cx="9217024" cy="461665"/>
          </a:xfrm>
          <a:prstGeom prst="rect">
            <a:avLst/>
          </a:prstGeom>
          <a:noFill/>
        </p:spPr>
        <p:txBody>
          <a:bodyPr wrap="square" rtlCol="0">
            <a:spAutoFit/>
          </a:bodyPr>
          <a:lstStyle/>
          <a:p>
            <a:pPr algn="ctr"/>
            <a:r>
              <a:rPr lang="de-DE" dirty="0" err="1" smtClean="0">
                <a:solidFill>
                  <a:srgbClr val="6699CC"/>
                </a:solidFill>
              </a:rPr>
              <a:t>Window</a:t>
            </a:r>
            <a:r>
              <a:rPr lang="de-DE" dirty="0" smtClean="0">
                <a:solidFill>
                  <a:srgbClr val="6699CC"/>
                </a:solidFill>
              </a:rPr>
              <a:t> </a:t>
            </a:r>
            <a:r>
              <a:rPr lang="de-DE" dirty="0" err="1" smtClean="0">
                <a:solidFill>
                  <a:srgbClr val="6699CC"/>
                </a:solidFill>
              </a:rPr>
              <a:t>size</a:t>
            </a:r>
            <a:r>
              <a:rPr lang="de-DE" dirty="0" smtClean="0">
                <a:solidFill>
                  <a:srgbClr val="6699CC"/>
                </a:solidFill>
              </a:rPr>
              <a:t> 1: </a:t>
            </a:r>
            <a:r>
              <a:rPr lang="de-DE" dirty="0">
                <a:solidFill>
                  <a:srgbClr val="6699CC"/>
                </a:solidFill>
              </a:rPr>
              <a:t>I</a:t>
            </a:r>
            <a:r>
              <a:rPr lang="de-DE" dirty="0" smtClean="0">
                <a:solidFill>
                  <a:srgbClr val="6699CC"/>
                </a:solidFill>
              </a:rPr>
              <a:t>nput </a:t>
            </a:r>
            <a:r>
              <a:rPr lang="de-DE" dirty="0" err="1" smtClean="0">
                <a:solidFill>
                  <a:srgbClr val="6699CC"/>
                </a:solidFill>
              </a:rPr>
              <a:t>parameter</a:t>
            </a:r>
            <a:r>
              <a:rPr lang="de-DE" dirty="0" smtClean="0">
                <a:solidFill>
                  <a:srgbClr val="6699CC"/>
                </a:solidFill>
              </a:rPr>
              <a:t> </a:t>
            </a:r>
            <a:r>
              <a:rPr lang="de-DE" dirty="0" err="1" smtClean="0">
                <a:solidFill>
                  <a:srgbClr val="6699CC"/>
                </a:solidFill>
              </a:rPr>
              <a:t>for</a:t>
            </a:r>
            <a:r>
              <a:rPr lang="de-DE" dirty="0" smtClean="0">
                <a:solidFill>
                  <a:srgbClr val="6699CC"/>
                </a:solidFill>
              </a:rPr>
              <a:t> </a:t>
            </a:r>
            <a:r>
              <a:rPr lang="de-DE" dirty="0">
                <a:solidFill>
                  <a:srgbClr val="6699CC"/>
                </a:solidFill>
              </a:rPr>
              <a:t>Monte Carlo </a:t>
            </a:r>
            <a:r>
              <a:rPr lang="de-DE" dirty="0" smtClean="0">
                <a:solidFill>
                  <a:srgbClr val="6699CC"/>
                </a:solidFill>
              </a:rPr>
              <a:t>Simulation →   </a:t>
            </a:r>
            <a:endParaRPr lang="de-DE" dirty="0">
              <a:solidFill>
                <a:srgbClr val="6699CC"/>
              </a:solidFill>
            </a:endParaRPr>
          </a:p>
        </p:txBody>
      </p:sp>
      <p:sp>
        <p:nvSpPr>
          <p:cNvPr id="3" name="Rechteck 2"/>
          <p:cNvSpPr/>
          <p:nvPr/>
        </p:nvSpPr>
        <p:spPr bwMode="auto">
          <a:xfrm>
            <a:off x="4645267" y="3419797"/>
            <a:ext cx="504056" cy="288032"/>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charset="0"/>
            </a:endParaRPr>
          </a:p>
        </p:txBody>
      </p:sp>
      <p:cxnSp>
        <p:nvCxnSpPr>
          <p:cNvPr id="7" name="Gerade Verbindung mit Pfeil 6"/>
          <p:cNvCxnSpPr/>
          <p:nvPr/>
        </p:nvCxnSpPr>
        <p:spPr bwMode="auto">
          <a:xfrm>
            <a:off x="4890043" y="3059757"/>
            <a:ext cx="25202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flipH="1">
            <a:off x="4631252" y="3134567"/>
            <a:ext cx="260412"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feld 10"/>
          <p:cNvSpPr txBox="1"/>
          <p:nvPr/>
        </p:nvSpPr>
        <p:spPr>
          <a:xfrm>
            <a:off x="4927668" y="2751980"/>
            <a:ext cx="1066310" cy="307777"/>
          </a:xfrm>
          <a:prstGeom prst="rect">
            <a:avLst/>
          </a:prstGeom>
          <a:noFill/>
        </p:spPr>
        <p:txBody>
          <a:bodyPr wrap="square" rtlCol="0">
            <a:spAutoFit/>
          </a:bodyPr>
          <a:lstStyle/>
          <a:p>
            <a:r>
              <a:rPr lang="de-DE" sz="1400" dirty="0" smtClean="0"/>
              <a:t>43.5 m</a:t>
            </a:r>
            <a:endParaRPr lang="de-DE" sz="1400" dirty="0"/>
          </a:p>
        </p:txBody>
      </p:sp>
      <p:sp>
        <p:nvSpPr>
          <p:cNvPr id="14" name="Textfeld 13"/>
          <p:cNvSpPr txBox="1"/>
          <p:nvPr/>
        </p:nvSpPr>
        <p:spPr>
          <a:xfrm>
            <a:off x="4149390" y="2823988"/>
            <a:ext cx="692460" cy="307777"/>
          </a:xfrm>
          <a:prstGeom prst="rect">
            <a:avLst/>
          </a:prstGeom>
          <a:noFill/>
        </p:spPr>
        <p:txBody>
          <a:bodyPr wrap="square" rtlCol="0">
            <a:spAutoFit/>
          </a:bodyPr>
          <a:lstStyle/>
          <a:p>
            <a:r>
              <a:rPr lang="de-DE" sz="1400" dirty="0" smtClean="0"/>
              <a:t>43.5 m</a:t>
            </a:r>
            <a:endParaRPr lang="de-DE" sz="1400" dirty="0"/>
          </a:p>
        </p:txBody>
      </p:sp>
      <p:cxnSp>
        <p:nvCxnSpPr>
          <p:cNvPr id="19" name="Gerade Verbindung 18"/>
          <p:cNvCxnSpPr/>
          <p:nvPr/>
        </p:nvCxnSpPr>
        <p:spPr bwMode="auto">
          <a:xfrm flipV="1">
            <a:off x="4890043" y="3059757"/>
            <a:ext cx="1621" cy="504056"/>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hteck 23"/>
          <p:cNvSpPr/>
          <p:nvPr/>
        </p:nvSpPr>
        <p:spPr bwMode="auto">
          <a:xfrm>
            <a:off x="9234338" y="6387699"/>
            <a:ext cx="432048" cy="400110"/>
          </a:xfrm>
          <a:prstGeom prst="rect">
            <a:avLst/>
          </a:prstGeom>
          <a:solidFill>
            <a:srgbClr val="6699CC"/>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bg1"/>
                </a:solidFill>
              </a:rPr>
              <a:t>2</a:t>
            </a:r>
            <a:endParaRPr kumimoji="0" lang="de-DE" sz="2400" b="0" i="0" u="none" strike="noStrike" cap="none" normalizeH="0" baseline="0" dirty="0">
              <a:ln>
                <a:noFill/>
              </a:ln>
              <a:solidFill>
                <a:schemeClr val="bg1"/>
              </a:solidFill>
              <a:effectLst/>
              <a:latin typeface="Times" charset="0"/>
            </a:endParaRPr>
          </a:p>
        </p:txBody>
      </p:sp>
    </p:spTree>
    <p:extLst>
      <p:ext uri="{BB962C8B-B14F-4D97-AF65-F5344CB8AC3E}">
        <p14:creationId xmlns:p14="http://schemas.microsoft.com/office/powerpoint/2010/main" val="2279598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lIns="104287" tIns="52144" rIns="104287" bIns="52144"/>
          <a:lstStyle/>
          <a:p>
            <a:r>
              <a:rPr lang="en-US" sz="1600" dirty="0" err="1" smtClean="0">
                <a:solidFill>
                  <a:srgbClr val="948580"/>
                </a:solidFill>
              </a:rPr>
              <a:t>Bedform</a:t>
            </a:r>
            <a:r>
              <a:rPr lang="en-US" sz="1600" dirty="0" smtClean="0">
                <a:solidFill>
                  <a:srgbClr val="948580"/>
                </a:solidFill>
              </a:rPr>
              <a:t> Analysis Method</a:t>
            </a:r>
            <a:r>
              <a:rPr lang="de-DE" sz="6600" dirty="0">
                <a:solidFill>
                  <a:srgbClr val="948580"/>
                </a:solidFill>
              </a:rPr>
              <a:t/>
            </a:r>
            <a:br>
              <a:rPr lang="de-DE" sz="6600" dirty="0">
                <a:solidFill>
                  <a:srgbClr val="948580"/>
                </a:solidFill>
              </a:rPr>
            </a:br>
            <a:r>
              <a:rPr lang="de-DE" sz="2800" dirty="0" err="1"/>
              <a:t>Step</a:t>
            </a:r>
            <a:r>
              <a:rPr lang="de-DE" sz="2800" dirty="0"/>
              <a:t> 3.2 – Determination </a:t>
            </a:r>
            <a:r>
              <a:rPr lang="de-DE" sz="2800" dirty="0" err="1"/>
              <a:t>of</a:t>
            </a:r>
            <a:r>
              <a:rPr lang="de-DE" sz="2800" dirty="0"/>
              <a:t> </a:t>
            </a:r>
            <a:r>
              <a:rPr lang="de-DE" sz="2800" dirty="0" err="1"/>
              <a:t>the</a:t>
            </a:r>
            <a:r>
              <a:rPr lang="de-DE" sz="2800" dirty="0"/>
              <a:t> </a:t>
            </a:r>
            <a:r>
              <a:rPr lang="de-DE" sz="2800" dirty="0" err="1"/>
              <a:t>zerocrossings</a:t>
            </a:r>
            <a:r>
              <a:rPr lang="de-DE" dirty="0"/>
              <a:t/>
            </a:r>
            <a:br>
              <a:rPr lang="de-DE" dirty="0"/>
            </a:br>
            <a:endParaRPr lang="de-DE" dirty="0"/>
          </a:p>
        </p:txBody>
      </p:sp>
      <p:pic>
        <p:nvPicPr>
          <p:cNvPr id="1026" name="Picture 2" descr="C:\Users\Julius\Documents\BfG\Monte Carlo 2\Parana\plots\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113" y="1398588"/>
            <a:ext cx="762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559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lIns="104287" tIns="52144" rIns="104287" bIns="52144"/>
          <a:lstStyle/>
          <a:p>
            <a:r>
              <a:rPr lang="en-US" sz="1600" dirty="0" err="1" smtClean="0">
                <a:solidFill>
                  <a:srgbClr val="948580"/>
                </a:solidFill>
              </a:rPr>
              <a:t>Bedform</a:t>
            </a:r>
            <a:r>
              <a:rPr lang="en-US" sz="1600" dirty="0" smtClean="0">
                <a:solidFill>
                  <a:srgbClr val="948580"/>
                </a:solidFill>
              </a:rPr>
              <a:t> Analysis Method</a:t>
            </a:r>
            <a:r>
              <a:rPr lang="de-DE" sz="6600" dirty="0">
                <a:solidFill>
                  <a:srgbClr val="948580"/>
                </a:solidFill>
              </a:rPr>
              <a:t/>
            </a:r>
            <a:br>
              <a:rPr lang="de-DE" sz="6600" dirty="0">
                <a:solidFill>
                  <a:srgbClr val="948580"/>
                </a:solidFill>
              </a:rPr>
            </a:br>
            <a:r>
              <a:rPr lang="de-DE" sz="2800" dirty="0" err="1"/>
              <a:t>Step</a:t>
            </a:r>
            <a:r>
              <a:rPr lang="de-DE" sz="2800" dirty="0"/>
              <a:t> 3.3 – </a:t>
            </a:r>
            <a:r>
              <a:rPr lang="de-DE" sz="2800" dirty="0" err="1"/>
              <a:t>Calculation</a:t>
            </a:r>
            <a:r>
              <a:rPr lang="de-DE" sz="2800" dirty="0"/>
              <a:t> </a:t>
            </a:r>
            <a:r>
              <a:rPr lang="de-DE" sz="2800" dirty="0" err="1"/>
              <a:t>of</a:t>
            </a:r>
            <a:r>
              <a:rPr lang="de-DE" sz="2800" dirty="0"/>
              <a:t> </a:t>
            </a:r>
            <a:r>
              <a:rPr lang="de-DE" sz="2800" dirty="0" err="1"/>
              <a:t>the</a:t>
            </a:r>
            <a:r>
              <a:rPr lang="de-DE" sz="2800" dirty="0"/>
              <a:t> </a:t>
            </a:r>
            <a:r>
              <a:rPr lang="de-DE" sz="2800" dirty="0" err="1"/>
              <a:t>local</a:t>
            </a:r>
            <a:r>
              <a:rPr lang="de-DE" sz="2800" dirty="0"/>
              <a:t> </a:t>
            </a:r>
            <a:r>
              <a:rPr lang="de-DE" sz="2800" dirty="0" err="1"/>
              <a:t>minima</a:t>
            </a:r>
            <a:endParaRPr lang="de-DE" dirty="0"/>
          </a:p>
        </p:txBody>
      </p:sp>
      <p:pic>
        <p:nvPicPr>
          <p:cNvPr id="2051" name="Picture 3" descr="C:\Users\Julius\Documents\BfG\Monte Carlo 2\Parana\plots\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113" y="1398588"/>
            <a:ext cx="762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127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lIns="104287" tIns="52144" rIns="104287" bIns="52144"/>
          <a:lstStyle/>
          <a:p>
            <a:r>
              <a:rPr lang="en-US" sz="1600" dirty="0" err="1" smtClean="0">
                <a:solidFill>
                  <a:srgbClr val="948580"/>
                </a:solidFill>
              </a:rPr>
              <a:t>Bedform</a:t>
            </a:r>
            <a:r>
              <a:rPr lang="en-US" sz="1600" dirty="0" smtClean="0">
                <a:solidFill>
                  <a:srgbClr val="948580"/>
                </a:solidFill>
              </a:rPr>
              <a:t> Analysis Method</a:t>
            </a:r>
            <a:r>
              <a:rPr lang="de-DE" sz="6600" dirty="0">
                <a:solidFill>
                  <a:srgbClr val="948580"/>
                </a:solidFill>
              </a:rPr>
              <a:t/>
            </a:r>
            <a:br>
              <a:rPr lang="de-DE" sz="6600" dirty="0">
                <a:solidFill>
                  <a:srgbClr val="948580"/>
                </a:solidFill>
              </a:rPr>
            </a:br>
            <a:r>
              <a:rPr lang="de-DE" sz="2800" dirty="0" err="1"/>
              <a:t>Step</a:t>
            </a:r>
            <a:r>
              <a:rPr lang="de-DE" sz="2800" dirty="0"/>
              <a:t> 3.4 – Setting </a:t>
            </a:r>
            <a:r>
              <a:rPr lang="de-DE" sz="2800" dirty="0" err="1" smtClean="0"/>
              <a:t>zc-threshold</a:t>
            </a:r>
            <a:r>
              <a:rPr lang="de-DE" sz="2800" dirty="0"/>
              <a:t/>
            </a:r>
            <a:br>
              <a:rPr lang="de-DE" sz="2800" dirty="0"/>
            </a:br>
            <a:endParaRPr lang="de-DE" sz="2800" dirty="0"/>
          </a:p>
        </p:txBody>
      </p:sp>
      <p:pic>
        <p:nvPicPr>
          <p:cNvPr id="6147" name="Picture 3" descr="C:\Users\Julius\Documents\BfG\Monte Carlo 2\Parana\plots\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113" y="1398588"/>
            <a:ext cx="7620000" cy="4762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049762" y="2811015"/>
            <a:ext cx="2448272" cy="320750"/>
          </a:xfrm>
          <a:prstGeom prst="rect">
            <a:avLst/>
          </a:prstGeom>
          <a:noFill/>
        </p:spPr>
        <p:txBody>
          <a:bodyPr wrap="square" lIns="104287" tIns="52144" rIns="104287" bIns="52144" rtlCol="0">
            <a:spAutoFit/>
          </a:bodyPr>
          <a:lstStyle/>
          <a:p>
            <a:r>
              <a:rPr lang="de-DE" sz="1400" dirty="0" err="1"/>
              <a:t>buffer</a:t>
            </a:r>
            <a:r>
              <a:rPr lang="de-DE" sz="1400" dirty="0"/>
              <a:t> </a:t>
            </a:r>
            <a:r>
              <a:rPr lang="de-DE" sz="1400" dirty="0" err="1"/>
              <a:t>area</a:t>
            </a:r>
            <a:r>
              <a:rPr lang="de-DE" sz="1400" dirty="0"/>
              <a:t> = 2 * </a:t>
            </a:r>
            <a:r>
              <a:rPr lang="de-DE" sz="1400" dirty="0" err="1" smtClean="0"/>
              <a:t>zc-threshold</a:t>
            </a:r>
            <a:endParaRPr lang="de-DE" sz="1400" dirty="0"/>
          </a:p>
        </p:txBody>
      </p:sp>
      <p:cxnSp>
        <p:nvCxnSpPr>
          <p:cNvPr id="4" name="Gerade Verbindung mit Pfeil 3"/>
          <p:cNvCxnSpPr/>
          <p:nvPr/>
        </p:nvCxnSpPr>
        <p:spPr bwMode="auto">
          <a:xfrm>
            <a:off x="4697262" y="3387708"/>
            <a:ext cx="0" cy="14401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mit Pfeil 10"/>
          <p:cNvCxnSpPr/>
          <p:nvPr/>
        </p:nvCxnSpPr>
        <p:spPr bwMode="auto">
          <a:xfrm flipV="1">
            <a:off x="4694205" y="3621305"/>
            <a:ext cx="0" cy="14401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881410" y="6372125"/>
            <a:ext cx="8352928" cy="461665"/>
          </a:xfrm>
          <a:prstGeom prst="rect">
            <a:avLst/>
          </a:prstGeom>
          <a:noFill/>
        </p:spPr>
        <p:txBody>
          <a:bodyPr wrap="square" rtlCol="0">
            <a:spAutoFit/>
          </a:bodyPr>
          <a:lstStyle/>
          <a:p>
            <a:pPr algn="ctr"/>
            <a:r>
              <a:rPr lang="de-DE" dirty="0" err="1" smtClean="0">
                <a:solidFill>
                  <a:srgbClr val="6699CC"/>
                </a:solidFill>
              </a:rPr>
              <a:t>zc-threshold</a:t>
            </a:r>
            <a:r>
              <a:rPr lang="de-DE" dirty="0" smtClean="0">
                <a:solidFill>
                  <a:srgbClr val="6699CC"/>
                </a:solidFill>
              </a:rPr>
              <a:t>: Input </a:t>
            </a:r>
            <a:r>
              <a:rPr lang="de-DE" dirty="0" err="1" smtClean="0">
                <a:solidFill>
                  <a:srgbClr val="6699CC"/>
                </a:solidFill>
              </a:rPr>
              <a:t>parameter</a:t>
            </a:r>
            <a:r>
              <a:rPr lang="de-DE" dirty="0" smtClean="0">
                <a:solidFill>
                  <a:srgbClr val="6699CC"/>
                </a:solidFill>
              </a:rPr>
              <a:t> </a:t>
            </a:r>
            <a:r>
              <a:rPr lang="de-DE" dirty="0" err="1" smtClean="0">
                <a:solidFill>
                  <a:srgbClr val="6699CC"/>
                </a:solidFill>
              </a:rPr>
              <a:t>for</a:t>
            </a:r>
            <a:r>
              <a:rPr lang="de-DE" dirty="0" smtClean="0">
                <a:solidFill>
                  <a:srgbClr val="6699CC"/>
                </a:solidFill>
              </a:rPr>
              <a:t> </a:t>
            </a:r>
            <a:r>
              <a:rPr lang="de-DE" dirty="0">
                <a:solidFill>
                  <a:srgbClr val="6699CC"/>
                </a:solidFill>
              </a:rPr>
              <a:t>Monte Carlo </a:t>
            </a:r>
            <a:r>
              <a:rPr lang="de-DE" dirty="0" smtClean="0">
                <a:solidFill>
                  <a:srgbClr val="6699CC"/>
                </a:solidFill>
              </a:rPr>
              <a:t>Simulation →   </a:t>
            </a:r>
            <a:endParaRPr lang="de-DE" dirty="0">
              <a:solidFill>
                <a:srgbClr val="6699CC"/>
              </a:solidFill>
            </a:endParaRPr>
          </a:p>
        </p:txBody>
      </p:sp>
      <p:sp>
        <p:nvSpPr>
          <p:cNvPr id="9" name="Rechteck 8"/>
          <p:cNvSpPr/>
          <p:nvPr/>
        </p:nvSpPr>
        <p:spPr bwMode="auto">
          <a:xfrm>
            <a:off x="8980214" y="6406033"/>
            <a:ext cx="432048" cy="400110"/>
          </a:xfrm>
          <a:prstGeom prst="rect">
            <a:avLst/>
          </a:prstGeom>
          <a:solidFill>
            <a:srgbClr val="6699CC"/>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bg1"/>
                </a:solidFill>
              </a:rPr>
              <a:t>2</a:t>
            </a:r>
            <a:endParaRPr kumimoji="0" lang="de-DE" sz="2400" b="0" i="0" u="none" strike="noStrike" cap="none" normalizeH="0" baseline="0" dirty="0">
              <a:ln>
                <a:noFill/>
              </a:ln>
              <a:solidFill>
                <a:schemeClr val="bg1"/>
              </a:solidFill>
              <a:effectLst/>
              <a:latin typeface="Times" charset="0"/>
            </a:endParaRPr>
          </a:p>
        </p:txBody>
      </p:sp>
    </p:spTree>
    <p:extLst>
      <p:ext uri="{BB962C8B-B14F-4D97-AF65-F5344CB8AC3E}">
        <p14:creationId xmlns:p14="http://schemas.microsoft.com/office/powerpoint/2010/main" val="253916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lIns="104287" tIns="52144" rIns="104287" bIns="52144"/>
          <a:lstStyle/>
          <a:p>
            <a:r>
              <a:rPr lang="en-US" sz="1600" dirty="0" err="1" smtClean="0">
                <a:solidFill>
                  <a:srgbClr val="948580"/>
                </a:solidFill>
              </a:rPr>
              <a:t>Bedform</a:t>
            </a:r>
            <a:r>
              <a:rPr lang="en-US" sz="1600" dirty="0" smtClean="0">
                <a:solidFill>
                  <a:srgbClr val="948580"/>
                </a:solidFill>
              </a:rPr>
              <a:t> Analysis Method</a:t>
            </a:r>
            <a:r>
              <a:rPr lang="de-DE" sz="6600" dirty="0">
                <a:solidFill>
                  <a:srgbClr val="948580"/>
                </a:solidFill>
              </a:rPr>
              <a:t/>
            </a:r>
            <a:br>
              <a:rPr lang="de-DE" sz="6600" dirty="0">
                <a:solidFill>
                  <a:srgbClr val="948580"/>
                </a:solidFill>
              </a:rPr>
            </a:br>
            <a:r>
              <a:rPr lang="de-DE" sz="2800" dirty="0" err="1"/>
              <a:t>Step</a:t>
            </a:r>
            <a:r>
              <a:rPr lang="de-DE" sz="2800" dirty="0"/>
              <a:t> 3.5 – </a:t>
            </a:r>
            <a:r>
              <a:rPr lang="de-DE" sz="2800" dirty="0">
                <a:solidFill>
                  <a:srgbClr val="000000"/>
                </a:solidFill>
              </a:rPr>
              <a:t>C</a:t>
            </a:r>
            <a:r>
              <a:rPr lang="de-DE" sz="2800" dirty="0"/>
              <a:t>onnection </a:t>
            </a:r>
            <a:r>
              <a:rPr lang="de-DE" sz="2800" dirty="0" err="1"/>
              <a:t>of</a:t>
            </a:r>
            <a:r>
              <a:rPr lang="de-DE" sz="2800" dirty="0"/>
              <a:t> </a:t>
            </a:r>
            <a:r>
              <a:rPr lang="de-DE" sz="2800" dirty="0" err="1"/>
              <a:t>filtered</a:t>
            </a:r>
            <a:r>
              <a:rPr lang="de-DE" sz="2800" dirty="0"/>
              <a:t> </a:t>
            </a:r>
            <a:r>
              <a:rPr lang="de-DE" sz="2800" dirty="0" err="1"/>
              <a:t>minima</a:t>
            </a:r>
            <a:r>
              <a:rPr lang="de-DE" dirty="0"/>
              <a:t/>
            </a:r>
            <a:br>
              <a:rPr lang="de-DE" dirty="0"/>
            </a:br>
            <a:endParaRPr lang="de-DE" dirty="0"/>
          </a:p>
        </p:txBody>
      </p:sp>
      <p:pic>
        <p:nvPicPr>
          <p:cNvPr id="7174" name="Picture 6" descr="C:\Users\Julius\Documents\BfG\Monte Carlo 2\Parana\plots\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113" y="1398588"/>
            <a:ext cx="762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033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lIns="104287" tIns="52144" rIns="104287" bIns="52144"/>
          <a:lstStyle/>
          <a:p>
            <a:r>
              <a:rPr lang="en-US" sz="1600" dirty="0" err="1" smtClean="0">
                <a:solidFill>
                  <a:srgbClr val="948580"/>
                </a:solidFill>
              </a:rPr>
              <a:t>Bedform</a:t>
            </a:r>
            <a:r>
              <a:rPr lang="en-US" sz="1600" dirty="0" smtClean="0">
                <a:solidFill>
                  <a:srgbClr val="948580"/>
                </a:solidFill>
              </a:rPr>
              <a:t> Analysis Method</a:t>
            </a:r>
            <a:r>
              <a:rPr lang="de-DE" sz="6600" dirty="0">
                <a:solidFill>
                  <a:srgbClr val="948580"/>
                </a:solidFill>
              </a:rPr>
              <a:t/>
            </a:r>
            <a:br>
              <a:rPr lang="de-DE" sz="6600" dirty="0">
                <a:solidFill>
                  <a:srgbClr val="948580"/>
                </a:solidFill>
              </a:rPr>
            </a:br>
            <a:r>
              <a:rPr lang="de-DE" sz="2800" dirty="0" err="1"/>
              <a:t>Step</a:t>
            </a:r>
            <a:r>
              <a:rPr lang="de-DE" sz="2800" dirty="0"/>
              <a:t> 3.6 – </a:t>
            </a:r>
            <a:r>
              <a:rPr lang="de-DE" sz="2800" dirty="0">
                <a:solidFill>
                  <a:srgbClr val="000000"/>
                </a:solidFill>
              </a:rPr>
              <a:t>Repeat </a:t>
            </a:r>
            <a:r>
              <a:rPr lang="de-DE" sz="2800" dirty="0" err="1">
                <a:solidFill>
                  <a:srgbClr val="000000"/>
                </a:solidFill>
              </a:rPr>
              <a:t>procedure</a:t>
            </a:r>
            <a:r>
              <a:rPr lang="de-DE" sz="2800" dirty="0">
                <a:solidFill>
                  <a:srgbClr val="000000"/>
                </a:solidFill>
              </a:rPr>
              <a:t> </a:t>
            </a:r>
            <a:r>
              <a:rPr lang="de-DE" sz="2800" dirty="0" err="1">
                <a:solidFill>
                  <a:srgbClr val="000000"/>
                </a:solidFill>
              </a:rPr>
              <a:t>for</a:t>
            </a:r>
            <a:r>
              <a:rPr lang="de-DE" sz="2800" dirty="0">
                <a:solidFill>
                  <a:srgbClr val="000000"/>
                </a:solidFill>
              </a:rPr>
              <a:t> </a:t>
            </a:r>
            <a:r>
              <a:rPr lang="de-DE" sz="2800" dirty="0" err="1">
                <a:solidFill>
                  <a:srgbClr val="000000"/>
                </a:solidFill>
              </a:rPr>
              <a:t>the</a:t>
            </a:r>
            <a:r>
              <a:rPr lang="de-DE" sz="2800" dirty="0">
                <a:solidFill>
                  <a:srgbClr val="000000"/>
                </a:solidFill>
              </a:rPr>
              <a:t> </a:t>
            </a:r>
            <a:r>
              <a:rPr lang="de-DE" sz="2800" dirty="0" err="1">
                <a:solidFill>
                  <a:srgbClr val="000000"/>
                </a:solidFill>
              </a:rPr>
              <a:t>next</a:t>
            </a:r>
            <a:r>
              <a:rPr lang="de-DE" sz="2800" dirty="0">
                <a:solidFill>
                  <a:srgbClr val="000000"/>
                </a:solidFill>
              </a:rPr>
              <a:t> </a:t>
            </a:r>
            <a:r>
              <a:rPr lang="de-DE" sz="2800" dirty="0" err="1">
                <a:solidFill>
                  <a:srgbClr val="000000"/>
                </a:solidFill>
              </a:rPr>
              <a:t>layer</a:t>
            </a:r>
            <a:endParaRPr lang="de-DE" sz="2800" dirty="0"/>
          </a:p>
        </p:txBody>
      </p:sp>
      <p:pic>
        <p:nvPicPr>
          <p:cNvPr id="3" name="Picture 3" descr="C:\Users\Julius\Documents\BfG\Monte Carlo 2\Parana\plots\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113" y="1398588"/>
            <a:ext cx="762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946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lIns="104287" tIns="52144" rIns="104287" bIns="52144"/>
          <a:lstStyle/>
          <a:p>
            <a:r>
              <a:rPr lang="en-US" sz="1600" dirty="0" err="1" smtClean="0">
                <a:solidFill>
                  <a:srgbClr val="948580"/>
                </a:solidFill>
              </a:rPr>
              <a:t>Bedform</a:t>
            </a:r>
            <a:r>
              <a:rPr lang="en-US" sz="1600" dirty="0" smtClean="0">
                <a:solidFill>
                  <a:srgbClr val="948580"/>
                </a:solidFill>
              </a:rPr>
              <a:t> Analysis Method</a:t>
            </a:r>
            <a:r>
              <a:rPr lang="de-DE" sz="6600" dirty="0">
                <a:solidFill>
                  <a:srgbClr val="948580"/>
                </a:solidFill>
              </a:rPr>
              <a:t/>
            </a:r>
            <a:br>
              <a:rPr lang="de-DE" sz="6600" dirty="0">
                <a:solidFill>
                  <a:srgbClr val="948580"/>
                </a:solidFill>
              </a:rPr>
            </a:br>
            <a:r>
              <a:rPr lang="de-DE" sz="2800" dirty="0" err="1"/>
              <a:t>Step</a:t>
            </a:r>
            <a:r>
              <a:rPr lang="de-DE" sz="2800" dirty="0"/>
              <a:t> 3 – </a:t>
            </a:r>
            <a:r>
              <a:rPr lang="de-DE" sz="2800" dirty="0">
                <a:solidFill>
                  <a:srgbClr val="000000"/>
                </a:solidFill>
              </a:rPr>
              <a:t>Final </a:t>
            </a:r>
            <a:r>
              <a:rPr lang="de-DE" sz="2800" dirty="0" err="1">
                <a:solidFill>
                  <a:srgbClr val="000000"/>
                </a:solidFill>
              </a:rPr>
              <a:t>discrimination</a:t>
            </a:r>
            <a:endParaRPr lang="de-DE" dirty="0"/>
          </a:p>
        </p:txBody>
      </p:sp>
      <p:pic>
        <p:nvPicPr>
          <p:cNvPr id="9219" name="Picture 3" descr="C:\Users\Julius\Documents\BfG\Monte Carlo 2\Parana\plots\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113" y="1398588"/>
            <a:ext cx="7620000"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5335362" y="3001280"/>
            <a:ext cx="864096" cy="307777"/>
          </a:xfrm>
          <a:prstGeom prst="rect">
            <a:avLst/>
          </a:prstGeom>
          <a:noFill/>
        </p:spPr>
        <p:txBody>
          <a:bodyPr wrap="square" rtlCol="0">
            <a:spAutoFit/>
          </a:bodyPr>
          <a:lstStyle/>
          <a:p>
            <a:r>
              <a:rPr lang="de-DE" sz="1400" dirty="0" smtClean="0"/>
              <a:t>Layer 1</a:t>
            </a:r>
            <a:endParaRPr lang="de-DE" sz="1400" dirty="0"/>
          </a:p>
        </p:txBody>
      </p:sp>
      <p:sp>
        <p:nvSpPr>
          <p:cNvPr id="5" name="Textfeld 4"/>
          <p:cNvSpPr txBox="1"/>
          <p:nvPr/>
        </p:nvSpPr>
        <p:spPr>
          <a:xfrm>
            <a:off x="5335020" y="3995861"/>
            <a:ext cx="864096" cy="307777"/>
          </a:xfrm>
          <a:prstGeom prst="rect">
            <a:avLst/>
          </a:prstGeom>
          <a:noFill/>
        </p:spPr>
        <p:txBody>
          <a:bodyPr wrap="square" rtlCol="0">
            <a:spAutoFit/>
          </a:bodyPr>
          <a:lstStyle/>
          <a:p>
            <a:r>
              <a:rPr lang="de-DE" sz="1400" dirty="0" smtClean="0"/>
              <a:t>Layer 2</a:t>
            </a:r>
            <a:endParaRPr lang="de-DE" sz="1400" dirty="0"/>
          </a:p>
        </p:txBody>
      </p:sp>
      <p:grpSp>
        <p:nvGrpSpPr>
          <p:cNvPr id="11" name="Gruppieren 10"/>
          <p:cNvGrpSpPr/>
          <p:nvPr/>
        </p:nvGrpSpPr>
        <p:grpSpPr>
          <a:xfrm>
            <a:off x="5484873" y="3262737"/>
            <a:ext cx="307939" cy="190457"/>
            <a:chOff x="9440120" y="3425942"/>
            <a:chExt cx="307939" cy="190457"/>
          </a:xfrm>
        </p:grpSpPr>
        <p:cxnSp>
          <p:nvCxnSpPr>
            <p:cNvPr id="6" name="Gerade Verbindung 5"/>
            <p:cNvCxnSpPr/>
            <p:nvPr/>
          </p:nvCxnSpPr>
          <p:spPr bwMode="auto">
            <a:xfrm flipH="1" flipV="1">
              <a:off x="9604043" y="3425942"/>
              <a:ext cx="144016" cy="182748"/>
            </a:xfrm>
            <a:prstGeom prst="line">
              <a:avLst/>
            </a:prstGeom>
            <a:solidFill>
              <a:schemeClr val="accent1"/>
            </a:solidFill>
            <a:ln w="9525" cap="flat" cmpd="sng" algn="ctr">
              <a:solidFill>
                <a:schemeClr val="bg2">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flipV="1">
              <a:off x="9600728" y="3430826"/>
              <a:ext cx="0" cy="182748"/>
            </a:xfrm>
            <a:prstGeom prst="line">
              <a:avLst/>
            </a:prstGeom>
            <a:solidFill>
              <a:schemeClr val="accent1"/>
            </a:solidFill>
            <a:ln w="9525" cap="flat" cmpd="sng" algn="ctr">
              <a:solidFill>
                <a:schemeClr val="bg2">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flipV="1">
              <a:off x="9440120" y="3433651"/>
              <a:ext cx="152400" cy="182748"/>
            </a:xfrm>
            <a:prstGeom prst="line">
              <a:avLst/>
            </a:prstGeom>
            <a:solidFill>
              <a:schemeClr val="accent1"/>
            </a:solidFill>
            <a:ln w="9525" cap="flat" cmpd="sng" algn="ctr">
              <a:solidFill>
                <a:schemeClr val="bg2">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877052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smtClean="0"/>
              <a:t>Introduction</a:t>
            </a:r>
            <a:endParaRPr lang="de-DE" sz="2800" dirty="0"/>
          </a:p>
        </p:txBody>
      </p:sp>
      <p:sp>
        <p:nvSpPr>
          <p:cNvPr id="3" name="Inhaltsplatzhalter 2"/>
          <p:cNvSpPr>
            <a:spLocks noGrp="1"/>
          </p:cNvSpPr>
          <p:nvPr>
            <p:ph idx="1"/>
          </p:nvPr>
        </p:nvSpPr>
        <p:spPr/>
        <p:txBody>
          <a:bodyPr/>
          <a:lstStyle/>
          <a:p>
            <a:pPr marL="0" indent="0" algn="just">
              <a:buNone/>
            </a:pPr>
            <a:r>
              <a:rPr lang="en-US" sz="1800" dirty="0" err="1"/>
              <a:t>Bedform</a:t>
            </a:r>
            <a:r>
              <a:rPr lang="en-US" sz="1800" dirty="0"/>
              <a:t> </a:t>
            </a:r>
            <a:r>
              <a:rPr lang="en-US" sz="1800" dirty="0" err="1"/>
              <a:t>geomteries</a:t>
            </a:r>
            <a:r>
              <a:rPr lang="en-US" sz="1800" dirty="0"/>
              <a:t> can be derived from </a:t>
            </a:r>
            <a:r>
              <a:rPr lang="en-US" sz="1800" dirty="0" err="1"/>
              <a:t>multibeam</a:t>
            </a:r>
            <a:r>
              <a:rPr lang="en-US" sz="1800" dirty="0"/>
              <a:t> echo sounding data. There are methods to identify the individual attributes (length, height and shape) and to discriminate the geometries into several layers. The calculated results, however, strongly depend on the setting of various input parameters. </a:t>
            </a:r>
            <a:r>
              <a:rPr lang="de-DE" sz="1800" dirty="0"/>
              <a:t> </a:t>
            </a:r>
            <a:r>
              <a:rPr lang="en-US" sz="1800" dirty="0"/>
              <a:t>For choosing the values for these parameters there are mostly no theoretically sound criteria and the process itself is also strongly influenced by the individual experience of the researcher. If repeated several times by several researchers the analysis of the same data set would ultimately lead to different results. Only by means of a structured and traceable approach the level of inherent subjectivity and uncertainties can be reduced. </a:t>
            </a:r>
            <a:endParaRPr lang="en-US" sz="1800" dirty="0" smtClean="0"/>
          </a:p>
          <a:p>
            <a:pPr marL="0" indent="0" algn="just">
              <a:buNone/>
            </a:pPr>
            <a:r>
              <a:rPr lang="en-US" sz="1800" dirty="0" smtClean="0"/>
              <a:t>For </a:t>
            </a:r>
            <a:r>
              <a:rPr lang="en-US" sz="1800" dirty="0"/>
              <a:t>this purpose, we developed an algorithm in which a Monte Carlo-like simulation is performed. This way, the sensitivity of all input parameters can be analyzed and the possible range of results is quantified. </a:t>
            </a:r>
            <a:endParaRPr lang="en-US" sz="1800" dirty="0" smtClean="0"/>
          </a:p>
          <a:p>
            <a:pPr marL="0" indent="0">
              <a:buNone/>
            </a:pPr>
            <a:endParaRPr lang="en-US" sz="1800" dirty="0"/>
          </a:p>
          <a:p>
            <a:pPr marL="0" indent="0">
              <a:buNone/>
            </a:pPr>
            <a:r>
              <a:rPr lang="de-DE" sz="1800" dirty="0" smtClean="0"/>
              <a:t>(</a:t>
            </a:r>
            <a:r>
              <a:rPr lang="de-DE" sz="1800" dirty="0" err="1" smtClean="0"/>
              <a:t>taken</a:t>
            </a:r>
            <a:r>
              <a:rPr lang="de-DE" sz="1800" dirty="0" smtClean="0"/>
              <a:t> </a:t>
            </a:r>
            <a:r>
              <a:rPr lang="de-DE" sz="1800" dirty="0" err="1"/>
              <a:t>from</a:t>
            </a:r>
            <a:r>
              <a:rPr lang="de-DE" sz="1800" dirty="0"/>
              <a:t> </a:t>
            </a:r>
            <a:r>
              <a:rPr lang="de-DE" sz="1800" dirty="0" err="1" smtClean="0"/>
              <a:t>abstract</a:t>
            </a:r>
            <a:r>
              <a:rPr lang="de-DE" sz="1800" dirty="0"/>
              <a:t>,</a:t>
            </a:r>
            <a:r>
              <a:rPr lang="de-DE" sz="1800" dirty="0" smtClean="0"/>
              <a:t> </a:t>
            </a:r>
            <a:r>
              <a:rPr lang="de-DE" sz="1800" dirty="0" err="1" smtClean="0"/>
              <a:t>submitted</a:t>
            </a:r>
            <a:r>
              <a:rPr lang="de-DE" sz="1800" dirty="0" smtClean="0"/>
              <a:t> </a:t>
            </a:r>
            <a:r>
              <a:rPr lang="de-DE" sz="1800" dirty="0" err="1" smtClean="0"/>
              <a:t>to</a:t>
            </a:r>
            <a:r>
              <a:rPr lang="de-DE" sz="1800" dirty="0" smtClean="0"/>
              <a:t> </a:t>
            </a:r>
            <a:r>
              <a:rPr lang="de-DE" sz="1800" dirty="0" err="1" smtClean="0"/>
              <a:t>session</a:t>
            </a:r>
            <a:r>
              <a:rPr lang="de-DE" sz="1800" dirty="0" smtClean="0"/>
              <a:t> </a:t>
            </a:r>
            <a:r>
              <a:rPr lang="de-DE" sz="1800" dirty="0" smtClean="0">
                <a:solidFill>
                  <a:schemeClr val="bg2">
                    <a:lumMod val="60000"/>
                    <a:lumOff val="40000"/>
                  </a:schemeClr>
                </a:solidFill>
                <a:hlinkClick r:id="rId2"/>
              </a:rPr>
              <a:t>HS9.3</a:t>
            </a:r>
            <a:r>
              <a:rPr lang="de-DE" sz="1800" dirty="0" smtClean="0"/>
              <a:t>)</a:t>
            </a:r>
            <a:endParaRPr lang="de-DE" sz="1800" dirty="0"/>
          </a:p>
        </p:txBody>
      </p:sp>
    </p:spTree>
    <p:extLst>
      <p:ext uri="{BB962C8B-B14F-4D97-AF65-F5344CB8AC3E}">
        <p14:creationId xmlns:p14="http://schemas.microsoft.com/office/powerpoint/2010/main" val="652168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Julius\Documents\BfG\Monte Carlo 2\Parana\plots\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906" y="1398588"/>
            <a:ext cx="7620000"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p:cNvSpPr>
          <p:nvPr/>
        </p:nvSpPr>
        <p:spPr>
          <a:xfrm>
            <a:off x="534988" y="323453"/>
            <a:ext cx="9621837" cy="1258887"/>
          </a:xfrm>
          <a:prstGeom prst="rect">
            <a:avLst/>
          </a:prstGeom>
        </p:spPr>
        <p:txBody>
          <a:bodyPr/>
          <a:lstStyle>
            <a:lvl1pPr algn="l" defTabSz="1042988" rtl="0" eaLnBrk="1" fontAlgn="base" hangingPunct="1">
              <a:spcBef>
                <a:spcPct val="0"/>
              </a:spcBef>
              <a:spcAft>
                <a:spcPct val="0"/>
              </a:spcAft>
              <a:defRPr sz="4000">
                <a:solidFill>
                  <a:schemeClr val="tx2"/>
                </a:solidFill>
                <a:latin typeface="+mj-lt"/>
                <a:ea typeface="+mj-ea"/>
                <a:cs typeface="+mj-cs"/>
              </a:defRPr>
            </a:lvl1pPr>
            <a:lvl2pPr algn="l" defTabSz="1042988" rtl="0" eaLnBrk="1" fontAlgn="base" hangingPunct="1">
              <a:spcBef>
                <a:spcPct val="0"/>
              </a:spcBef>
              <a:spcAft>
                <a:spcPct val="0"/>
              </a:spcAft>
              <a:defRPr sz="4000">
                <a:solidFill>
                  <a:schemeClr val="tx2"/>
                </a:solidFill>
                <a:latin typeface="Times" charset="0"/>
              </a:defRPr>
            </a:lvl2pPr>
            <a:lvl3pPr algn="l" defTabSz="1042988" rtl="0" eaLnBrk="1" fontAlgn="base" hangingPunct="1">
              <a:spcBef>
                <a:spcPct val="0"/>
              </a:spcBef>
              <a:spcAft>
                <a:spcPct val="0"/>
              </a:spcAft>
              <a:defRPr sz="4000">
                <a:solidFill>
                  <a:schemeClr val="tx2"/>
                </a:solidFill>
                <a:latin typeface="Times" charset="0"/>
              </a:defRPr>
            </a:lvl3pPr>
            <a:lvl4pPr algn="l" defTabSz="1042988" rtl="0" eaLnBrk="1" fontAlgn="base" hangingPunct="1">
              <a:spcBef>
                <a:spcPct val="0"/>
              </a:spcBef>
              <a:spcAft>
                <a:spcPct val="0"/>
              </a:spcAft>
              <a:defRPr sz="4000">
                <a:solidFill>
                  <a:schemeClr val="tx2"/>
                </a:solidFill>
                <a:latin typeface="Times" charset="0"/>
              </a:defRPr>
            </a:lvl4pPr>
            <a:lvl5pPr algn="l" defTabSz="1042988" rtl="0" eaLnBrk="1" fontAlgn="base" hangingPunct="1">
              <a:spcBef>
                <a:spcPct val="0"/>
              </a:spcBef>
              <a:spcAft>
                <a:spcPct val="0"/>
              </a:spcAft>
              <a:defRPr sz="4000">
                <a:solidFill>
                  <a:schemeClr val="tx2"/>
                </a:solidFill>
                <a:latin typeface="Times" charset="0"/>
              </a:defRPr>
            </a:lvl5pPr>
            <a:lvl6pPr marL="457200" algn="l" defTabSz="1042988" rtl="0" eaLnBrk="1" fontAlgn="base" hangingPunct="1">
              <a:spcBef>
                <a:spcPct val="0"/>
              </a:spcBef>
              <a:spcAft>
                <a:spcPct val="0"/>
              </a:spcAft>
              <a:defRPr sz="4000">
                <a:solidFill>
                  <a:schemeClr val="tx2"/>
                </a:solidFill>
                <a:latin typeface="Times" charset="0"/>
              </a:defRPr>
            </a:lvl6pPr>
            <a:lvl7pPr marL="914400" algn="l" defTabSz="1042988" rtl="0" eaLnBrk="1" fontAlgn="base" hangingPunct="1">
              <a:spcBef>
                <a:spcPct val="0"/>
              </a:spcBef>
              <a:spcAft>
                <a:spcPct val="0"/>
              </a:spcAft>
              <a:defRPr sz="4000">
                <a:solidFill>
                  <a:schemeClr val="tx2"/>
                </a:solidFill>
                <a:latin typeface="Times" charset="0"/>
              </a:defRPr>
            </a:lvl7pPr>
            <a:lvl8pPr marL="1371600" algn="l" defTabSz="1042988" rtl="0" eaLnBrk="1" fontAlgn="base" hangingPunct="1">
              <a:spcBef>
                <a:spcPct val="0"/>
              </a:spcBef>
              <a:spcAft>
                <a:spcPct val="0"/>
              </a:spcAft>
              <a:defRPr sz="4000">
                <a:solidFill>
                  <a:schemeClr val="tx2"/>
                </a:solidFill>
                <a:latin typeface="Times" charset="0"/>
              </a:defRPr>
            </a:lvl8pPr>
            <a:lvl9pPr marL="1828800" algn="l" defTabSz="1042988" rtl="0" eaLnBrk="1" fontAlgn="base" hangingPunct="1">
              <a:spcBef>
                <a:spcPct val="0"/>
              </a:spcBef>
              <a:spcAft>
                <a:spcPct val="0"/>
              </a:spcAft>
              <a:defRPr sz="4000">
                <a:solidFill>
                  <a:schemeClr val="tx2"/>
                </a:solidFill>
                <a:latin typeface="Times" charset="0"/>
              </a:defRPr>
            </a:lvl9pPr>
          </a:lstStyle>
          <a:p>
            <a:r>
              <a:rPr lang="en-US" sz="1600" kern="0" dirty="0" err="1" smtClean="0">
                <a:solidFill>
                  <a:srgbClr val="948580"/>
                </a:solidFill>
              </a:rPr>
              <a:t>Bedform</a:t>
            </a:r>
            <a:r>
              <a:rPr lang="en-US" sz="1600" kern="0" dirty="0" smtClean="0">
                <a:solidFill>
                  <a:srgbClr val="948580"/>
                </a:solidFill>
              </a:rPr>
              <a:t> Analysis Method</a:t>
            </a:r>
            <a:r>
              <a:rPr lang="de-DE" sz="6600" kern="0" dirty="0">
                <a:solidFill>
                  <a:srgbClr val="948580"/>
                </a:solidFill>
              </a:rPr>
              <a:t/>
            </a:r>
            <a:br>
              <a:rPr lang="de-DE" sz="6600" kern="0" dirty="0">
                <a:solidFill>
                  <a:srgbClr val="948580"/>
                </a:solidFill>
              </a:rPr>
            </a:br>
            <a:r>
              <a:rPr lang="de-DE" sz="2800" kern="0" dirty="0" err="1"/>
              <a:t>Step</a:t>
            </a:r>
            <a:r>
              <a:rPr lang="de-DE" sz="2800" kern="0" dirty="0"/>
              <a:t> 4 – </a:t>
            </a:r>
            <a:r>
              <a:rPr lang="en-US" sz="2800" kern="0" dirty="0"/>
              <a:t> Calculation of individual bedform parameters</a:t>
            </a:r>
            <a:endParaRPr lang="de-DE" sz="2800" kern="0" dirty="0"/>
          </a:p>
        </p:txBody>
      </p:sp>
      <p:cxnSp>
        <p:nvCxnSpPr>
          <p:cNvPr id="6" name="Gerade Verbindung mit Pfeil 5"/>
          <p:cNvCxnSpPr/>
          <p:nvPr/>
        </p:nvCxnSpPr>
        <p:spPr bwMode="auto">
          <a:xfrm flipH="1" flipV="1">
            <a:off x="5018060" y="3203773"/>
            <a:ext cx="18002" cy="864096"/>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a:off x="7442365" y="4012315"/>
            <a:ext cx="18002" cy="288032"/>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feld 13"/>
          <p:cNvSpPr txBox="1"/>
          <p:nvPr/>
        </p:nvSpPr>
        <p:spPr>
          <a:xfrm>
            <a:off x="4774788" y="3635821"/>
            <a:ext cx="432048" cy="307777"/>
          </a:xfrm>
          <a:prstGeom prst="rect">
            <a:avLst/>
          </a:prstGeom>
          <a:noFill/>
        </p:spPr>
        <p:txBody>
          <a:bodyPr wrap="square" rtlCol="0">
            <a:spAutoFit/>
          </a:bodyPr>
          <a:lstStyle/>
          <a:p>
            <a:r>
              <a:rPr lang="de-DE" sz="1400" dirty="0"/>
              <a:t>H</a:t>
            </a:r>
          </a:p>
        </p:txBody>
      </p:sp>
      <p:sp>
        <p:nvSpPr>
          <p:cNvPr id="16" name="Textfeld 15"/>
          <p:cNvSpPr txBox="1"/>
          <p:nvPr/>
        </p:nvSpPr>
        <p:spPr>
          <a:xfrm>
            <a:off x="7169476" y="4038559"/>
            <a:ext cx="432048" cy="307777"/>
          </a:xfrm>
          <a:prstGeom prst="rect">
            <a:avLst/>
          </a:prstGeom>
          <a:noFill/>
        </p:spPr>
        <p:txBody>
          <a:bodyPr wrap="square" rtlCol="0">
            <a:spAutoFit/>
          </a:bodyPr>
          <a:lstStyle/>
          <a:p>
            <a:r>
              <a:rPr lang="de-DE" sz="1400" dirty="0"/>
              <a:t>H</a:t>
            </a:r>
          </a:p>
        </p:txBody>
      </p:sp>
      <p:cxnSp>
        <p:nvCxnSpPr>
          <p:cNvPr id="20" name="Gerade Verbindung mit Pfeil 19"/>
          <p:cNvCxnSpPr/>
          <p:nvPr/>
        </p:nvCxnSpPr>
        <p:spPr bwMode="auto">
          <a:xfrm flipV="1">
            <a:off x="4651452" y="4162581"/>
            <a:ext cx="504056" cy="12878"/>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mit Pfeil 25"/>
          <p:cNvCxnSpPr/>
          <p:nvPr/>
        </p:nvCxnSpPr>
        <p:spPr bwMode="auto">
          <a:xfrm flipV="1">
            <a:off x="6282010" y="4377113"/>
            <a:ext cx="1368152" cy="122804"/>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feld 28"/>
          <p:cNvSpPr txBox="1"/>
          <p:nvPr/>
        </p:nvSpPr>
        <p:spPr>
          <a:xfrm>
            <a:off x="6869328" y="4393483"/>
            <a:ext cx="432048" cy="307777"/>
          </a:xfrm>
          <a:prstGeom prst="rect">
            <a:avLst/>
          </a:prstGeom>
          <a:noFill/>
        </p:spPr>
        <p:txBody>
          <a:bodyPr wrap="square" rtlCol="0">
            <a:spAutoFit/>
          </a:bodyPr>
          <a:lstStyle/>
          <a:p>
            <a:r>
              <a:rPr lang="de-DE" sz="1400" dirty="0"/>
              <a:t>L</a:t>
            </a:r>
          </a:p>
        </p:txBody>
      </p:sp>
      <p:sp>
        <p:nvSpPr>
          <p:cNvPr id="30" name="Textfeld 29"/>
          <p:cNvSpPr txBox="1"/>
          <p:nvPr/>
        </p:nvSpPr>
        <p:spPr>
          <a:xfrm>
            <a:off x="4790626" y="4120678"/>
            <a:ext cx="432048" cy="307777"/>
          </a:xfrm>
          <a:prstGeom prst="rect">
            <a:avLst/>
          </a:prstGeom>
          <a:noFill/>
        </p:spPr>
        <p:txBody>
          <a:bodyPr wrap="square" rtlCol="0">
            <a:spAutoFit/>
          </a:bodyPr>
          <a:lstStyle/>
          <a:p>
            <a:r>
              <a:rPr lang="de-DE" sz="1400" dirty="0"/>
              <a:t>L</a:t>
            </a:r>
          </a:p>
        </p:txBody>
      </p:sp>
      <p:sp>
        <p:nvSpPr>
          <p:cNvPr id="12" name="Textfeld 11"/>
          <p:cNvSpPr txBox="1"/>
          <p:nvPr/>
        </p:nvSpPr>
        <p:spPr>
          <a:xfrm>
            <a:off x="2116432" y="4899307"/>
            <a:ext cx="1172912" cy="523220"/>
          </a:xfrm>
          <a:prstGeom prst="rect">
            <a:avLst/>
          </a:prstGeom>
          <a:noFill/>
        </p:spPr>
        <p:txBody>
          <a:bodyPr wrap="square" rtlCol="0">
            <a:spAutoFit/>
          </a:bodyPr>
          <a:lstStyle/>
          <a:p>
            <a:pPr algn="ctr"/>
            <a:r>
              <a:rPr lang="de-DE" sz="1400" dirty="0" smtClean="0"/>
              <a:t>H = </a:t>
            </a:r>
            <a:r>
              <a:rPr lang="de-DE" sz="1400" dirty="0" err="1" smtClean="0"/>
              <a:t>Heigth</a:t>
            </a:r>
            <a:endParaRPr lang="de-DE" sz="1400" dirty="0" smtClean="0"/>
          </a:p>
          <a:p>
            <a:pPr algn="ctr"/>
            <a:r>
              <a:rPr lang="de-DE" sz="1400" dirty="0" smtClean="0"/>
              <a:t>L = </a:t>
            </a:r>
            <a:r>
              <a:rPr lang="de-DE" sz="1400" dirty="0" err="1" smtClean="0"/>
              <a:t>Length</a:t>
            </a:r>
            <a:endParaRPr lang="de-DE" sz="1400" dirty="0"/>
          </a:p>
        </p:txBody>
      </p:sp>
    </p:spTree>
    <p:extLst>
      <p:ext uri="{BB962C8B-B14F-4D97-AF65-F5344CB8AC3E}">
        <p14:creationId xmlns:p14="http://schemas.microsoft.com/office/powerpoint/2010/main" val="2100198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3378" y="323453"/>
            <a:ext cx="9621837" cy="1258887"/>
          </a:xfrm>
        </p:spPr>
        <p:txBody>
          <a:bodyPr/>
          <a:lstStyle/>
          <a:p>
            <a:r>
              <a:rPr lang="en-US" sz="1600" dirty="0" err="1" smtClean="0">
                <a:solidFill>
                  <a:srgbClr val="948580"/>
                </a:solidFill>
              </a:rPr>
              <a:t>Bedform</a:t>
            </a:r>
            <a:r>
              <a:rPr lang="en-US" sz="1600" dirty="0" smtClean="0">
                <a:solidFill>
                  <a:srgbClr val="948580"/>
                </a:solidFill>
              </a:rPr>
              <a:t> Analysis Method</a:t>
            </a:r>
            <a:r>
              <a:rPr lang="de-DE" sz="6600" dirty="0">
                <a:solidFill>
                  <a:srgbClr val="948580"/>
                </a:solidFill>
              </a:rPr>
              <a:t/>
            </a:r>
            <a:br>
              <a:rPr lang="de-DE" sz="6600" dirty="0">
                <a:solidFill>
                  <a:srgbClr val="948580"/>
                </a:solidFill>
              </a:rPr>
            </a:br>
            <a:r>
              <a:rPr lang="de-DE" sz="2800" dirty="0" err="1"/>
              <a:t>Step</a:t>
            </a:r>
            <a:r>
              <a:rPr lang="de-DE" sz="2800" dirty="0"/>
              <a:t> 4 – </a:t>
            </a:r>
            <a:r>
              <a:rPr lang="en-US" sz="2800" dirty="0"/>
              <a:t> Calculation of individual bedform parameters</a:t>
            </a:r>
            <a:endParaRPr lang="de-DE" sz="2800" dirty="0"/>
          </a:p>
        </p:txBody>
      </p:sp>
      <p:graphicFrame>
        <p:nvGraphicFramePr>
          <p:cNvPr id="6" name="Tabelle 5"/>
          <p:cNvGraphicFramePr>
            <a:graphicFrameLocks noGrp="1"/>
          </p:cNvGraphicFramePr>
          <p:nvPr>
            <p:extLst>
              <p:ext uri="{D42A27DB-BD31-4B8C-83A1-F6EECF244321}">
                <p14:modId xmlns:p14="http://schemas.microsoft.com/office/powerpoint/2010/main" val="446282469"/>
              </p:ext>
            </p:extLst>
          </p:nvPr>
        </p:nvGraphicFramePr>
        <p:xfrm>
          <a:off x="1843505" y="1259557"/>
          <a:ext cx="7004802" cy="5680887"/>
        </p:xfrm>
        <a:graphic>
          <a:graphicData uri="http://schemas.openxmlformats.org/drawingml/2006/table">
            <a:tbl>
              <a:tblPr>
                <a:tableStyleId>{F5AB1C69-6EDB-4FF4-983F-18BD219EF322}</a:tableStyleId>
              </a:tblPr>
              <a:tblGrid>
                <a:gridCol w="213236">
                  <a:extLst>
                    <a:ext uri="{9D8B030D-6E8A-4147-A177-3AD203B41FA5}">
                      <a16:colId xmlns:a16="http://schemas.microsoft.com/office/drawing/2014/main" xmlns="" val="20000"/>
                    </a:ext>
                  </a:extLst>
                </a:gridCol>
                <a:gridCol w="511766">
                  <a:extLst>
                    <a:ext uri="{9D8B030D-6E8A-4147-A177-3AD203B41FA5}">
                      <a16:colId xmlns:a16="http://schemas.microsoft.com/office/drawing/2014/main" xmlns="" val="20001"/>
                    </a:ext>
                  </a:extLst>
                </a:gridCol>
                <a:gridCol w="447795">
                  <a:extLst>
                    <a:ext uri="{9D8B030D-6E8A-4147-A177-3AD203B41FA5}">
                      <a16:colId xmlns:a16="http://schemas.microsoft.com/office/drawing/2014/main" xmlns="" val="20002"/>
                    </a:ext>
                  </a:extLst>
                </a:gridCol>
                <a:gridCol w="511766">
                  <a:extLst>
                    <a:ext uri="{9D8B030D-6E8A-4147-A177-3AD203B41FA5}">
                      <a16:colId xmlns:a16="http://schemas.microsoft.com/office/drawing/2014/main" xmlns="" val="20003"/>
                    </a:ext>
                  </a:extLst>
                </a:gridCol>
                <a:gridCol w="511766">
                  <a:extLst>
                    <a:ext uri="{9D8B030D-6E8A-4147-A177-3AD203B41FA5}">
                      <a16:colId xmlns:a16="http://schemas.microsoft.com/office/drawing/2014/main" xmlns="" val="20004"/>
                    </a:ext>
                  </a:extLst>
                </a:gridCol>
                <a:gridCol w="874267">
                  <a:extLst>
                    <a:ext uri="{9D8B030D-6E8A-4147-A177-3AD203B41FA5}">
                      <a16:colId xmlns:a16="http://schemas.microsoft.com/office/drawing/2014/main" xmlns="" val="20005"/>
                    </a:ext>
                  </a:extLst>
                </a:gridCol>
                <a:gridCol w="1034194">
                  <a:extLst>
                    <a:ext uri="{9D8B030D-6E8A-4147-A177-3AD203B41FA5}">
                      <a16:colId xmlns:a16="http://schemas.microsoft.com/office/drawing/2014/main" xmlns="" val="20006"/>
                    </a:ext>
                  </a:extLst>
                </a:gridCol>
                <a:gridCol w="458458">
                  <a:extLst>
                    <a:ext uri="{9D8B030D-6E8A-4147-A177-3AD203B41FA5}">
                      <a16:colId xmlns:a16="http://schemas.microsoft.com/office/drawing/2014/main" xmlns="" val="20007"/>
                    </a:ext>
                  </a:extLst>
                </a:gridCol>
                <a:gridCol w="458458">
                  <a:extLst>
                    <a:ext uri="{9D8B030D-6E8A-4147-A177-3AD203B41FA5}">
                      <a16:colId xmlns:a16="http://schemas.microsoft.com/office/drawing/2014/main" xmlns="" val="20008"/>
                    </a:ext>
                  </a:extLst>
                </a:gridCol>
                <a:gridCol w="458458">
                  <a:extLst>
                    <a:ext uri="{9D8B030D-6E8A-4147-A177-3AD203B41FA5}">
                      <a16:colId xmlns:a16="http://schemas.microsoft.com/office/drawing/2014/main" xmlns="" val="20009"/>
                    </a:ext>
                  </a:extLst>
                </a:gridCol>
                <a:gridCol w="618385">
                  <a:extLst>
                    <a:ext uri="{9D8B030D-6E8A-4147-A177-3AD203B41FA5}">
                      <a16:colId xmlns:a16="http://schemas.microsoft.com/office/drawing/2014/main" xmlns="" val="20010"/>
                    </a:ext>
                  </a:extLst>
                </a:gridCol>
                <a:gridCol w="906253">
                  <a:extLst>
                    <a:ext uri="{9D8B030D-6E8A-4147-A177-3AD203B41FA5}">
                      <a16:colId xmlns:a16="http://schemas.microsoft.com/office/drawing/2014/main" xmlns="" val="20011"/>
                    </a:ext>
                  </a:extLst>
                </a:gridCol>
              </a:tblGrid>
              <a:tr h="202226">
                <a:tc gridSpan="12">
                  <a:txBody>
                    <a:bodyPr/>
                    <a:lstStyle/>
                    <a:p>
                      <a:pPr algn="ctr" fontAlgn="b"/>
                      <a:r>
                        <a:rPr lang="de-DE" sz="1400" b="1" u="none" strike="noStrike" dirty="0">
                          <a:effectLst/>
                        </a:rPr>
                        <a:t>Layer</a:t>
                      </a:r>
                      <a:r>
                        <a:rPr lang="de-DE" sz="1100" b="1" u="none" strike="noStrike" dirty="0">
                          <a:effectLst/>
                        </a:rPr>
                        <a:t> 1</a:t>
                      </a:r>
                      <a:endParaRPr lang="de-DE" sz="1100" b="1" i="0" u="none" strike="noStrike" dirty="0">
                        <a:solidFill>
                          <a:srgbClr val="000000"/>
                        </a:solidFill>
                        <a:effectLst/>
                        <a:latin typeface="Calibri"/>
                      </a:endParaRPr>
                    </a:p>
                  </a:txBody>
                  <a:tcPr marL="7425" marR="7425" marT="7425" marB="0" anchor="b"/>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10000"/>
                  </a:ext>
                </a:extLst>
              </a:tr>
              <a:tr h="202226">
                <a:tc>
                  <a:txBody>
                    <a:bodyPr/>
                    <a:lstStyle/>
                    <a:p>
                      <a:pPr algn="l" fontAlgn="b"/>
                      <a:r>
                        <a:rPr lang="de-DE" sz="1100" b="1" u="none" strike="noStrike">
                          <a:effectLst/>
                        </a:rPr>
                        <a:t>ID</a:t>
                      </a:r>
                      <a:endParaRPr lang="de-DE" sz="1100" b="1" i="0" u="none" strike="noStrike">
                        <a:solidFill>
                          <a:srgbClr val="000000"/>
                        </a:solidFill>
                        <a:effectLst/>
                        <a:latin typeface="Calibri"/>
                      </a:endParaRPr>
                    </a:p>
                  </a:txBody>
                  <a:tcPr marL="7425" marR="7425" marT="7425" marB="0" anchor="b"/>
                </a:tc>
                <a:tc>
                  <a:txBody>
                    <a:bodyPr/>
                    <a:lstStyle/>
                    <a:p>
                      <a:pPr algn="l" fontAlgn="b"/>
                      <a:r>
                        <a:rPr lang="de-DE" sz="1100" b="1" u="none" strike="noStrike">
                          <a:effectLst/>
                        </a:rPr>
                        <a:t>x_start</a:t>
                      </a:r>
                      <a:endParaRPr lang="de-DE" sz="1100" b="1" i="0" u="none" strike="noStrike">
                        <a:solidFill>
                          <a:srgbClr val="000000"/>
                        </a:solidFill>
                        <a:effectLst/>
                        <a:latin typeface="Calibri"/>
                      </a:endParaRPr>
                    </a:p>
                  </a:txBody>
                  <a:tcPr marL="7425" marR="7425" marT="7425" marB="0" anchor="b"/>
                </a:tc>
                <a:tc>
                  <a:txBody>
                    <a:bodyPr/>
                    <a:lstStyle/>
                    <a:p>
                      <a:pPr algn="l" fontAlgn="b"/>
                      <a:r>
                        <a:rPr lang="de-DE" sz="1100" b="1" u="none" strike="noStrike">
                          <a:effectLst/>
                        </a:rPr>
                        <a:t>x_end</a:t>
                      </a:r>
                      <a:endParaRPr lang="de-DE" sz="1100" b="1" i="0" u="none" strike="noStrike">
                        <a:solidFill>
                          <a:srgbClr val="000000"/>
                        </a:solidFill>
                        <a:effectLst/>
                        <a:latin typeface="Calibri"/>
                      </a:endParaRPr>
                    </a:p>
                  </a:txBody>
                  <a:tcPr marL="7425" marR="7425" marT="7425" marB="0" anchor="b"/>
                </a:tc>
                <a:tc>
                  <a:txBody>
                    <a:bodyPr/>
                    <a:lstStyle/>
                    <a:p>
                      <a:pPr algn="l" fontAlgn="b"/>
                      <a:r>
                        <a:rPr lang="de-DE" sz="1100" b="1" u="none" strike="noStrike">
                          <a:effectLst/>
                        </a:rPr>
                        <a:t>z_start</a:t>
                      </a:r>
                      <a:endParaRPr lang="de-DE" sz="1100" b="1" i="0" u="none" strike="noStrike">
                        <a:solidFill>
                          <a:srgbClr val="000000"/>
                        </a:solidFill>
                        <a:effectLst/>
                        <a:latin typeface="Calibri"/>
                      </a:endParaRPr>
                    </a:p>
                  </a:txBody>
                  <a:tcPr marL="7425" marR="7425" marT="7425" marB="0" anchor="b"/>
                </a:tc>
                <a:tc>
                  <a:txBody>
                    <a:bodyPr/>
                    <a:lstStyle/>
                    <a:p>
                      <a:pPr algn="l" fontAlgn="b"/>
                      <a:r>
                        <a:rPr lang="de-DE" sz="1100" b="1" u="none" strike="noStrike">
                          <a:effectLst/>
                        </a:rPr>
                        <a:t>z_end</a:t>
                      </a:r>
                      <a:endParaRPr lang="de-DE" sz="1100" b="1" i="0" u="none" strike="noStrike">
                        <a:solidFill>
                          <a:srgbClr val="000000"/>
                        </a:solidFill>
                        <a:effectLst/>
                        <a:latin typeface="Calibri"/>
                      </a:endParaRPr>
                    </a:p>
                  </a:txBody>
                  <a:tcPr marL="7425" marR="7425" marT="7425" marB="0" anchor="b"/>
                </a:tc>
                <a:tc>
                  <a:txBody>
                    <a:bodyPr/>
                    <a:lstStyle/>
                    <a:p>
                      <a:pPr algn="l" fontAlgn="b"/>
                      <a:r>
                        <a:rPr lang="de-DE" sz="1100" b="1" u="none" strike="noStrike">
                          <a:effectLst/>
                        </a:rPr>
                        <a:t>zc_threshold</a:t>
                      </a:r>
                      <a:endParaRPr lang="de-DE" sz="1100" b="1" i="0" u="none" strike="noStrike">
                        <a:solidFill>
                          <a:srgbClr val="000000"/>
                        </a:solidFill>
                        <a:effectLst/>
                        <a:latin typeface="Calibri"/>
                      </a:endParaRPr>
                    </a:p>
                  </a:txBody>
                  <a:tcPr marL="7425" marR="7425" marT="7425" marB="0" anchor="b"/>
                </a:tc>
                <a:tc>
                  <a:txBody>
                    <a:bodyPr/>
                    <a:lstStyle/>
                    <a:p>
                      <a:pPr algn="l" fontAlgn="b"/>
                      <a:r>
                        <a:rPr lang="de-DE" sz="1100" b="1" u="none" strike="noStrike">
                          <a:effectLst/>
                        </a:rPr>
                        <a:t>window_length</a:t>
                      </a:r>
                      <a:endParaRPr lang="de-DE" sz="1100" b="1" i="0" u="none" strike="noStrike">
                        <a:solidFill>
                          <a:srgbClr val="000000"/>
                        </a:solidFill>
                        <a:effectLst/>
                        <a:latin typeface="Calibri"/>
                      </a:endParaRPr>
                    </a:p>
                  </a:txBody>
                  <a:tcPr marL="7425" marR="7425" marT="7425" marB="0" anchor="b"/>
                </a:tc>
                <a:tc>
                  <a:txBody>
                    <a:bodyPr/>
                    <a:lstStyle/>
                    <a:p>
                      <a:pPr algn="l" fontAlgn="b"/>
                      <a:r>
                        <a:rPr lang="de-DE" sz="1100" b="1" u="none" strike="noStrike">
                          <a:effectLst/>
                        </a:rPr>
                        <a:t>length</a:t>
                      </a:r>
                      <a:endParaRPr lang="de-DE" sz="1100" b="1" i="0" u="none" strike="noStrike">
                        <a:solidFill>
                          <a:srgbClr val="000000"/>
                        </a:solidFill>
                        <a:effectLst/>
                        <a:latin typeface="Calibri"/>
                      </a:endParaRPr>
                    </a:p>
                  </a:txBody>
                  <a:tcPr marL="7425" marR="7425" marT="7425" marB="0" anchor="b"/>
                </a:tc>
                <a:tc>
                  <a:txBody>
                    <a:bodyPr/>
                    <a:lstStyle/>
                    <a:p>
                      <a:pPr algn="l" fontAlgn="b"/>
                      <a:r>
                        <a:rPr lang="de-DE" sz="1100" b="1" u="none" strike="noStrike">
                          <a:effectLst/>
                        </a:rPr>
                        <a:t>heigth</a:t>
                      </a:r>
                      <a:endParaRPr lang="de-DE" sz="1100" b="1" i="0" u="none" strike="noStrike">
                        <a:solidFill>
                          <a:srgbClr val="000000"/>
                        </a:solidFill>
                        <a:effectLst/>
                        <a:latin typeface="Calibri"/>
                      </a:endParaRPr>
                    </a:p>
                  </a:txBody>
                  <a:tcPr marL="7425" marR="7425" marT="7425" marB="0" anchor="b"/>
                </a:tc>
                <a:tc>
                  <a:txBody>
                    <a:bodyPr/>
                    <a:lstStyle/>
                    <a:p>
                      <a:pPr algn="l" fontAlgn="b"/>
                      <a:r>
                        <a:rPr lang="de-DE" sz="1100" b="1" u="none" strike="noStrike">
                          <a:effectLst/>
                        </a:rPr>
                        <a:t>points</a:t>
                      </a:r>
                      <a:endParaRPr lang="de-DE" sz="1100" b="1" i="0" u="none" strike="noStrike">
                        <a:solidFill>
                          <a:srgbClr val="000000"/>
                        </a:solidFill>
                        <a:effectLst/>
                        <a:latin typeface="Calibri"/>
                      </a:endParaRPr>
                    </a:p>
                  </a:txBody>
                  <a:tcPr marL="7425" marR="7425" marT="7425" marB="0" anchor="b"/>
                </a:tc>
                <a:tc>
                  <a:txBody>
                    <a:bodyPr/>
                    <a:lstStyle/>
                    <a:p>
                      <a:pPr algn="l" fontAlgn="b"/>
                      <a:r>
                        <a:rPr lang="de-DE" sz="1100" b="1" u="none" strike="noStrike">
                          <a:effectLst/>
                        </a:rPr>
                        <a:t>area</a:t>
                      </a:r>
                      <a:endParaRPr lang="de-DE" sz="1100" b="1" i="0" u="none" strike="noStrike">
                        <a:solidFill>
                          <a:srgbClr val="000000"/>
                        </a:solidFill>
                        <a:effectLst/>
                        <a:latin typeface="Calibri"/>
                      </a:endParaRPr>
                    </a:p>
                  </a:txBody>
                  <a:tcPr marL="7425" marR="7425" marT="7425" marB="0" anchor="b"/>
                </a:tc>
                <a:tc>
                  <a:txBody>
                    <a:bodyPr/>
                    <a:lstStyle/>
                    <a:p>
                      <a:pPr algn="l" fontAlgn="b"/>
                      <a:r>
                        <a:rPr lang="de-DE" sz="1100" b="1" u="none" strike="noStrike" dirty="0" err="1">
                          <a:effectLst/>
                        </a:rPr>
                        <a:t>shape_factor</a:t>
                      </a:r>
                      <a:endParaRPr lang="de-DE" sz="1100" b="1" i="0" u="none" strike="noStrike" dirty="0">
                        <a:solidFill>
                          <a:srgbClr val="000000"/>
                        </a:solidFill>
                        <a:effectLst/>
                        <a:latin typeface="Calibri"/>
                      </a:endParaRPr>
                    </a:p>
                  </a:txBody>
                  <a:tcPr marL="7425" marR="7425" marT="7425" marB="0" anchor="b"/>
                </a:tc>
                <a:extLst>
                  <a:ext uri="{0D108BD9-81ED-4DB2-BD59-A6C34878D82A}">
                    <a16:rowId xmlns:a16="http://schemas.microsoft.com/office/drawing/2014/main" xmlns="" val="10001"/>
                  </a:ext>
                </a:extLst>
              </a:tr>
              <a:tr h="202226">
                <a:tc>
                  <a:txBody>
                    <a:bodyPr/>
                    <a:lstStyle/>
                    <a:p>
                      <a:pPr algn="l" fontAlgn="b"/>
                      <a:r>
                        <a:rPr lang="de-DE" sz="1100" u="none" strike="noStrike" dirty="0">
                          <a:effectLst/>
                        </a:rPr>
                        <a:t>1</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a:effectLst/>
                        </a:rPr>
                        <a:t>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24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-1.337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-1.272</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0.241</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18</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1.545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0.753</a:t>
                      </a:r>
                      <a:endParaRPr lang="de-DE" sz="1100" b="0" i="0" u="none" strike="noStrike" dirty="0">
                        <a:solidFill>
                          <a:srgbClr val="000000"/>
                        </a:solidFill>
                        <a:effectLst/>
                        <a:latin typeface="Calibri"/>
                      </a:endParaRPr>
                    </a:p>
                  </a:txBody>
                  <a:tcPr marL="7425" marR="7425" marT="7425" marB="0" anchor="b"/>
                </a:tc>
                <a:extLst>
                  <a:ext uri="{0D108BD9-81ED-4DB2-BD59-A6C34878D82A}">
                    <a16:rowId xmlns:a16="http://schemas.microsoft.com/office/drawing/2014/main" xmlns="" val="10002"/>
                  </a:ext>
                </a:extLst>
              </a:tr>
              <a:tr h="202226">
                <a:tc>
                  <a:txBody>
                    <a:bodyPr/>
                    <a:lstStyle/>
                    <a:p>
                      <a:pPr algn="l" fontAlgn="b"/>
                      <a:r>
                        <a:rPr lang="de-DE" sz="1100" u="none" strike="noStrike" dirty="0">
                          <a:effectLst/>
                        </a:rPr>
                        <a:t>2</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dirty="0">
                          <a:effectLst/>
                        </a:rPr>
                        <a:t>24</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a:effectLst/>
                        </a:rPr>
                        <a:t>88</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-1.272</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-0.86</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64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1.042</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65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31.172</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0.935</a:t>
                      </a:r>
                      <a:endParaRPr lang="de-DE" sz="1100" b="0" i="0" u="none" strike="noStrike">
                        <a:solidFill>
                          <a:srgbClr val="000000"/>
                        </a:solidFill>
                        <a:effectLst/>
                        <a:latin typeface="Calibri"/>
                      </a:endParaRPr>
                    </a:p>
                  </a:txBody>
                  <a:tcPr marL="7425" marR="7425" marT="7425" marB="0" anchor="b"/>
                </a:tc>
                <a:extLst>
                  <a:ext uri="{0D108BD9-81ED-4DB2-BD59-A6C34878D82A}">
                    <a16:rowId xmlns:a16="http://schemas.microsoft.com/office/drawing/2014/main" xmlns="" val="10003"/>
                  </a:ext>
                </a:extLst>
              </a:tr>
              <a:tr h="202226">
                <a:tc>
                  <a:txBody>
                    <a:bodyPr/>
                    <a:lstStyle/>
                    <a:p>
                      <a:pPr algn="l" fontAlgn="b"/>
                      <a:r>
                        <a:rPr lang="de-DE" sz="1100" u="none" strike="noStrike">
                          <a:effectLst/>
                        </a:rPr>
                        <a:t>3</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88</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a:effectLst/>
                        </a:rPr>
                        <a:t>177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-0.86</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-0.534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1.449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90</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71.102</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1.102</a:t>
                      </a:r>
                      <a:endParaRPr lang="de-DE" sz="1100" b="0" i="0" u="none" strike="noStrike">
                        <a:solidFill>
                          <a:srgbClr val="000000"/>
                        </a:solidFill>
                        <a:effectLst/>
                        <a:latin typeface="Calibri"/>
                      </a:endParaRPr>
                    </a:p>
                  </a:txBody>
                  <a:tcPr marL="7425" marR="7425" marT="7425" marB="0" anchor="b"/>
                </a:tc>
                <a:extLst>
                  <a:ext uri="{0D108BD9-81ED-4DB2-BD59-A6C34878D82A}">
                    <a16:rowId xmlns:a16="http://schemas.microsoft.com/office/drawing/2014/main" xmlns="" val="10004"/>
                  </a:ext>
                </a:extLst>
              </a:tr>
              <a:tr h="202226">
                <a:tc>
                  <a:txBody>
                    <a:bodyPr/>
                    <a:lstStyle/>
                    <a:p>
                      <a:pPr algn="l" fontAlgn="b"/>
                      <a:r>
                        <a:rPr lang="de-DE" sz="1100" u="none" strike="noStrike" dirty="0">
                          <a:effectLst/>
                        </a:rPr>
                        <a:t>4</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dirty="0">
                          <a:effectLst/>
                        </a:rPr>
                        <a:t>177</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a:effectLst/>
                        </a:rPr>
                        <a:t>207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-0.534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-0.88</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30</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1.044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31</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22.127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1.413</a:t>
                      </a:r>
                      <a:endParaRPr lang="de-DE" sz="1100" b="0" i="0" u="none" strike="noStrike">
                        <a:solidFill>
                          <a:srgbClr val="000000"/>
                        </a:solidFill>
                        <a:effectLst/>
                        <a:latin typeface="Calibri"/>
                      </a:endParaRPr>
                    </a:p>
                  </a:txBody>
                  <a:tcPr marL="7425" marR="7425" marT="7425" marB="0" anchor="b"/>
                </a:tc>
                <a:extLst>
                  <a:ext uri="{0D108BD9-81ED-4DB2-BD59-A6C34878D82A}">
                    <a16:rowId xmlns:a16="http://schemas.microsoft.com/office/drawing/2014/main" xmlns="" val="10005"/>
                  </a:ext>
                </a:extLst>
              </a:tr>
              <a:tr h="202226">
                <a:tc>
                  <a:txBody>
                    <a:bodyPr/>
                    <a:lstStyle/>
                    <a:p>
                      <a:pPr algn="l" fontAlgn="b"/>
                      <a:r>
                        <a:rPr lang="de-DE" sz="1100" u="none" strike="noStrike">
                          <a:effectLst/>
                        </a:rPr>
                        <a:t>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211</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dirty="0">
                          <a:effectLst/>
                        </a:rPr>
                        <a:t>235</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a:effectLst/>
                        </a:rPr>
                        <a:t>-0.792</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0.056</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24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0.403</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25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3.263</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0.674</a:t>
                      </a:r>
                      <a:endParaRPr lang="de-DE" sz="1100" b="0" i="0" u="none" strike="noStrike">
                        <a:solidFill>
                          <a:srgbClr val="000000"/>
                        </a:solidFill>
                        <a:effectLst/>
                        <a:latin typeface="Calibri"/>
                      </a:endParaRPr>
                    </a:p>
                  </a:txBody>
                  <a:tcPr marL="7425" marR="7425" marT="7425" marB="0" anchor="b"/>
                </a:tc>
                <a:extLst>
                  <a:ext uri="{0D108BD9-81ED-4DB2-BD59-A6C34878D82A}">
                    <a16:rowId xmlns:a16="http://schemas.microsoft.com/office/drawing/2014/main" xmlns="" val="10006"/>
                  </a:ext>
                </a:extLst>
              </a:tr>
              <a:tr h="202226">
                <a:tc>
                  <a:txBody>
                    <a:bodyPr/>
                    <a:lstStyle/>
                    <a:p>
                      <a:pPr algn="l" fontAlgn="b"/>
                      <a:r>
                        <a:rPr lang="de-DE" sz="1100" u="none" strike="noStrike">
                          <a:effectLst/>
                        </a:rPr>
                        <a:t>6</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235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283</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0.056</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-0.628</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48</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1.474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49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43.087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1.218</a:t>
                      </a:r>
                      <a:endParaRPr lang="de-DE" sz="1100" b="0" i="0" u="none" strike="noStrike">
                        <a:solidFill>
                          <a:srgbClr val="000000"/>
                        </a:solidFill>
                        <a:effectLst/>
                        <a:latin typeface="Calibri"/>
                      </a:endParaRPr>
                    </a:p>
                  </a:txBody>
                  <a:tcPr marL="7425" marR="7425" marT="7425" marB="0" anchor="b"/>
                </a:tc>
                <a:extLst>
                  <a:ext uri="{0D108BD9-81ED-4DB2-BD59-A6C34878D82A}">
                    <a16:rowId xmlns:a16="http://schemas.microsoft.com/office/drawing/2014/main" xmlns="" val="10007"/>
                  </a:ext>
                </a:extLst>
              </a:tr>
              <a:tr h="202226">
                <a:tc>
                  <a:txBody>
                    <a:bodyPr/>
                    <a:lstStyle/>
                    <a:p>
                      <a:pPr algn="l" fontAlgn="b"/>
                      <a:r>
                        <a:rPr lang="de-DE" sz="1100" u="none" strike="noStrike">
                          <a:effectLst/>
                        </a:rPr>
                        <a:t>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283</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313</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-0.628</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a:effectLst/>
                        </a:rPr>
                        <a:t>-0.657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30</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0.489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31</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8.361</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1.141</a:t>
                      </a:r>
                      <a:endParaRPr lang="de-DE" sz="1100" b="0" i="0" u="none" strike="noStrike">
                        <a:solidFill>
                          <a:srgbClr val="000000"/>
                        </a:solidFill>
                        <a:effectLst/>
                        <a:latin typeface="Calibri"/>
                      </a:endParaRPr>
                    </a:p>
                  </a:txBody>
                  <a:tcPr marL="7425" marR="7425" marT="7425" marB="0" anchor="b"/>
                </a:tc>
                <a:extLst>
                  <a:ext uri="{0D108BD9-81ED-4DB2-BD59-A6C34878D82A}">
                    <a16:rowId xmlns:a16="http://schemas.microsoft.com/office/drawing/2014/main" xmlns="" val="10008"/>
                  </a:ext>
                </a:extLst>
              </a:tr>
              <a:tr h="202226">
                <a:tc>
                  <a:txBody>
                    <a:bodyPr/>
                    <a:lstStyle/>
                    <a:p>
                      <a:pPr algn="l" fontAlgn="b"/>
                      <a:r>
                        <a:rPr lang="de-DE" sz="1100" u="none" strike="noStrike">
                          <a:effectLst/>
                        </a:rPr>
                        <a:t>8</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313</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368</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-0.657</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a:effectLst/>
                        </a:rPr>
                        <a:t>-0.717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55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1.433</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56</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50.647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1.285</a:t>
                      </a:r>
                      <a:endParaRPr lang="de-DE" sz="1100" b="0" i="0" u="none" strike="noStrike">
                        <a:solidFill>
                          <a:srgbClr val="000000"/>
                        </a:solidFill>
                        <a:effectLst/>
                        <a:latin typeface="Calibri"/>
                      </a:endParaRPr>
                    </a:p>
                  </a:txBody>
                  <a:tcPr marL="7425" marR="7425" marT="7425" marB="0" anchor="b"/>
                </a:tc>
                <a:extLst>
                  <a:ext uri="{0D108BD9-81ED-4DB2-BD59-A6C34878D82A}">
                    <a16:rowId xmlns:a16="http://schemas.microsoft.com/office/drawing/2014/main" xmlns="" val="10009"/>
                  </a:ext>
                </a:extLst>
              </a:tr>
              <a:tr h="202226">
                <a:tc>
                  <a:txBody>
                    <a:bodyPr/>
                    <a:lstStyle/>
                    <a:p>
                      <a:pPr algn="l" fontAlgn="b"/>
                      <a:r>
                        <a:rPr lang="de-DE" sz="1100" u="none" strike="noStrike">
                          <a:effectLst/>
                        </a:rPr>
                        <a:t>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368</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435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-0.717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-0.538</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a:effectLst/>
                        </a:rPr>
                        <a:t>0.05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67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1.484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68</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60.145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1.21</a:t>
                      </a:r>
                      <a:endParaRPr lang="de-DE" sz="1100" b="0" i="0" u="none" strike="noStrike">
                        <a:solidFill>
                          <a:srgbClr val="000000"/>
                        </a:solidFill>
                        <a:effectLst/>
                        <a:latin typeface="Calibri"/>
                      </a:endParaRPr>
                    </a:p>
                  </a:txBody>
                  <a:tcPr marL="7425" marR="7425" marT="7425" marB="0" anchor="b"/>
                </a:tc>
                <a:extLst>
                  <a:ext uri="{0D108BD9-81ED-4DB2-BD59-A6C34878D82A}">
                    <a16:rowId xmlns:a16="http://schemas.microsoft.com/office/drawing/2014/main" xmlns="" val="10010"/>
                  </a:ext>
                </a:extLst>
              </a:tr>
              <a:tr h="202226">
                <a:tc>
                  <a:txBody>
                    <a:bodyPr/>
                    <a:lstStyle/>
                    <a:p>
                      <a:pPr algn="l" fontAlgn="b"/>
                      <a:r>
                        <a:rPr lang="de-DE" sz="1100" u="none" strike="noStrike">
                          <a:effectLst/>
                        </a:rPr>
                        <a:t>10</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435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501</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-0.538</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-0.741</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66</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1.787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67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70.705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1.199</a:t>
                      </a:r>
                      <a:endParaRPr lang="de-DE" sz="1100" b="0" i="0" u="none" strike="noStrike">
                        <a:solidFill>
                          <a:srgbClr val="000000"/>
                        </a:solidFill>
                        <a:effectLst/>
                        <a:latin typeface="Calibri"/>
                      </a:endParaRPr>
                    </a:p>
                  </a:txBody>
                  <a:tcPr marL="7425" marR="7425" marT="7425" marB="0" anchor="b"/>
                </a:tc>
                <a:extLst>
                  <a:ext uri="{0D108BD9-81ED-4DB2-BD59-A6C34878D82A}">
                    <a16:rowId xmlns:a16="http://schemas.microsoft.com/office/drawing/2014/main" xmlns="" val="10011"/>
                  </a:ext>
                </a:extLst>
              </a:tr>
              <a:tr h="202226">
                <a:tc>
                  <a:txBody>
                    <a:bodyPr/>
                    <a:lstStyle/>
                    <a:p>
                      <a:pPr algn="l" fontAlgn="b"/>
                      <a:r>
                        <a:rPr lang="de-DE" sz="1100" u="none" strike="noStrike">
                          <a:effectLst/>
                        </a:rPr>
                        <a:t>11</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501</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589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-0.741</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-0.714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0.05</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a:effectLst/>
                        </a:rPr>
                        <a:t>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88</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1.861</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85.522</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1.045</a:t>
                      </a:r>
                      <a:endParaRPr lang="de-DE" sz="1100" b="0" i="0" u="none" strike="noStrike">
                        <a:solidFill>
                          <a:srgbClr val="000000"/>
                        </a:solidFill>
                        <a:effectLst/>
                        <a:latin typeface="Calibri"/>
                      </a:endParaRPr>
                    </a:p>
                  </a:txBody>
                  <a:tcPr marL="7425" marR="7425" marT="7425" marB="0" anchor="b"/>
                </a:tc>
                <a:extLst>
                  <a:ext uri="{0D108BD9-81ED-4DB2-BD59-A6C34878D82A}">
                    <a16:rowId xmlns:a16="http://schemas.microsoft.com/office/drawing/2014/main" xmlns="" val="10012"/>
                  </a:ext>
                </a:extLst>
              </a:tr>
              <a:tr h="202226">
                <a:tc>
                  <a:txBody>
                    <a:bodyPr/>
                    <a:lstStyle/>
                    <a:p>
                      <a:pPr algn="l" fontAlgn="b"/>
                      <a:r>
                        <a:rPr lang="de-DE" sz="1100" u="none" strike="noStrike">
                          <a:effectLst/>
                        </a:rPr>
                        <a:t>12</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589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658</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-0.714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-0.459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0.05</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dirty="0">
                          <a:effectLst/>
                        </a:rPr>
                        <a:t>87</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a:effectLst/>
                        </a:rPr>
                        <a:t>69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1.288</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70</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47.809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1.076</a:t>
                      </a:r>
                      <a:endParaRPr lang="de-DE" sz="1100" b="0" i="0" u="none" strike="noStrike">
                        <a:solidFill>
                          <a:srgbClr val="000000"/>
                        </a:solidFill>
                        <a:effectLst/>
                        <a:latin typeface="Calibri"/>
                      </a:endParaRPr>
                    </a:p>
                  </a:txBody>
                  <a:tcPr marL="7425" marR="7425" marT="7425" marB="0" anchor="b"/>
                </a:tc>
                <a:extLst>
                  <a:ext uri="{0D108BD9-81ED-4DB2-BD59-A6C34878D82A}">
                    <a16:rowId xmlns:a16="http://schemas.microsoft.com/office/drawing/2014/main" xmlns="" val="10013"/>
                  </a:ext>
                </a:extLst>
              </a:tr>
              <a:tr h="202226">
                <a:tc>
                  <a:txBody>
                    <a:bodyPr/>
                    <a:lstStyle/>
                    <a:p>
                      <a:pPr algn="l" fontAlgn="b"/>
                      <a:r>
                        <a:rPr lang="de-DE" sz="1100" u="none" strike="noStrike">
                          <a:effectLst/>
                        </a:rPr>
                        <a:t>13</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658</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691</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-0.459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-0.452</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87</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a:effectLst/>
                        </a:rPr>
                        <a:t>33</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0.773</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34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15.239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1.194</a:t>
                      </a:r>
                      <a:endParaRPr lang="de-DE" sz="1100" b="0" i="0" u="none" strike="noStrike">
                        <a:solidFill>
                          <a:srgbClr val="000000"/>
                        </a:solidFill>
                        <a:effectLst/>
                        <a:latin typeface="Calibri"/>
                      </a:endParaRPr>
                    </a:p>
                  </a:txBody>
                  <a:tcPr marL="7425" marR="7425" marT="7425" marB="0" anchor="b"/>
                </a:tc>
                <a:extLst>
                  <a:ext uri="{0D108BD9-81ED-4DB2-BD59-A6C34878D82A}">
                    <a16:rowId xmlns:a16="http://schemas.microsoft.com/office/drawing/2014/main" xmlns="" val="10014"/>
                  </a:ext>
                </a:extLst>
              </a:tr>
              <a:tr h="202226">
                <a:tc>
                  <a:txBody>
                    <a:bodyPr/>
                    <a:lstStyle/>
                    <a:p>
                      <a:pPr algn="l" fontAlgn="b"/>
                      <a:r>
                        <a:rPr lang="de-DE" sz="1100" u="none" strike="noStrike">
                          <a:effectLst/>
                        </a:rPr>
                        <a:t>14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691</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744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-0.452</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-0.606</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87</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a:effectLst/>
                        </a:rPr>
                        <a:t>53</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1.319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54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40.405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1.156</a:t>
                      </a:r>
                      <a:endParaRPr lang="de-DE" sz="1100" b="0" i="0" u="none" strike="noStrike">
                        <a:solidFill>
                          <a:srgbClr val="000000"/>
                        </a:solidFill>
                        <a:effectLst/>
                        <a:latin typeface="Calibri"/>
                      </a:endParaRPr>
                    </a:p>
                  </a:txBody>
                  <a:tcPr marL="7425" marR="7425" marT="7425" marB="0" anchor="b"/>
                </a:tc>
                <a:extLst>
                  <a:ext uri="{0D108BD9-81ED-4DB2-BD59-A6C34878D82A}">
                    <a16:rowId xmlns:a16="http://schemas.microsoft.com/office/drawing/2014/main" xmlns="" val="10015"/>
                  </a:ext>
                </a:extLst>
              </a:tr>
              <a:tr h="202226">
                <a:tc>
                  <a:txBody>
                    <a:bodyPr/>
                    <a:lstStyle/>
                    <a:p>
                      <a:pPr algn="l" fontAlgn="b"/>
                      <a:r>
                        <a:rPr lang="de-DE" sz="1100" u="none" strike="noStrike">
                          <a:effectLst/>
                        </a:rPr>
                        <a:t>15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744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784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-0.606</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-1.312</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87</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dirty="0">
                          <a:effectLst/>
                        </a:rPr>
                        <a:t>40</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a:effectLst/>
                        </a:rPr>
                        <a:t>0.981</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41</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24.19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1.232</a:t>
                      </a:r>
                      <a:endParaRPr lang="de-DE" sz="1100" b="0" i="0" u="none" strike="noStrike">
                        <a:solidFill>
                          <a:srgbClr val="000000"/>
                        </a:solidFill>
                        <a:effectLst/>
                        <a:latin typeface="Calibri"/>
                      </a:endParaRPr>
                    </a:p>
                  </a:txBody>
                  <a:tcPr marL="7425" marR="7425" marT="7425" marB="0" anchor="b"/>
                </a:tc>
                <a:extLst>
                  <a:ext uri="{0D108BD9-81ED-4DB2-BD59-A6C34878D82A}">
                    <a16:rowId xmlns:a16="http://schemas.microsoft.com/office/drawing/2014/main" xmlns="" val="10016"/>
                  </a:ext>
                </a:extLst>
              </a:tr>
              <a:tr h="202226">
                <a:tc>
                  <a:txBody>
                    <a:bodyPr/>
                    <a:lstStyle/>
                    <a:p>
                      <a:pPr algn="l" fontAlgn="b"/>
                      <a:r>
                        <a:rPr lang="de-DE" sz="1100" u="none" strike="noStrike">
                          <a:effectLst/>
                        </a:rPr>
                        <a:t>16</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784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837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-1.312</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-1.122</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53</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dirty="0">
                          <a:effectLst/>
                        </a:rPr>
                        <a:t>1.149</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a:effectLst/>
                        </a:rPr>
                        <a:t>54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39.495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1.297</a:t>
                      </a:r>
                      <a:endParaRPr lang="de-DE" sz="1100" b="0" i="0" u="none" strike="noStrike">
                        <a:solidFill>
                          <a:srgbClr val="000000"/>
                        </a:solidFill>
                        <a:effectLst/>
                        <a:latin typeface="Calibri"/>
                      </a:endParaRPr>
                    </a:p>
                  </a:txBody>
                  <a:tcPr marL="7425" marR="7425" marT="7425" marB="0" anchor="b"/>
                </a:tc>
                <a:extLst>
                  <a:ext uri="{0D108BD9-81ED-4DB2-BD59-A6C34878D82A}">
                    <a16:rowId xmlns:a16="http://schemas.microsoft.com/office/drawing/2014/main" xmlns="" val="10017"/>
                  </a:ext>
                </a:extLst>
              </a:tr>
              <a:tr h="202226">
                <a:tc>
                  <a:txBody>
                    <a:bodyPr/>
                    <a:lstStyle/>
                    <a:p>
                      <a:pPr algn="l" fontAlgn="b"/>
                      <a:r>
                        <a:rPr lang="de-DE" sz="1100" u="none" strike="noStrike">
                          <a:effectLst/>
                        </a:rPr>
                        <a:t>17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837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924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-1.122</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-0.979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1.756</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dirty="0">
                          <a:effectLst/>
                        </a:rPr>
                        <a:t>88</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a:effectLst/>
                        </a:rPr>
                        <a:t>92.028</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1.204</a:t>
                      </a:r>
                      <a:endParaRPr lang="de-DE" sz="1100" b="0" i="0" u="none" strike="noStrike">
                        <a:solidFill>
                          <a:srgbClr val="000000"/>
                        </a:solidFill>
                        <a:effectLst/>
                        <a:latin typeface="Calibri"/>
                      </a:endParaRPr>
                    </a:p>
                  </a:txBody>
                  <a:tcPr marL="7425" marR="7425" marT="7425" marB="0" anchor="b"/>
                </a:tc>
                <a:extLst>
                  <a:ext uri="{0D108BD9-81ED-4DB2-BD59-A6C34878D82A}">
                    <a16:rowId xmlns:a16="http://schemas.microsoft.com/office/drawing/2014/main" xmlns="" val="10018"/>
                  </a:ext>
                </a:extLst>
              </a:tr>
              <a:tr h="202226">
                <a:tc>
                  <a:txBody>
                    <a:bodyPr/>
                    <a:lstStyle/>
                    <a:p>
                      <a:pPr algn="l" fontAlgn="b"/>
                      <a:r>
                        <a:rPr lang="de-DE" sz="1100" u="none" strike="noStrike">
                          <a:effectLst/>
                        </a:rPr>
                        <a:t>18</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925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996</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-0.974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-0.527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71</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1.098</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72</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a:effectLst/>
                        </a:rPr>
                        <a:t>45.252</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1.161</a:t>
                      </a:r>
                      <a:endParaRPr lang="de-DE" sz="1100" b="0" i="0" u="none" strike="noStrike">
                        <a:solidFill>
                          <a:srgbClr val="000000"/>
                        </a:solidFill>
                        <a:effectLst/>
                        <a:latin typeface="Calibri"/>
                      </a:endParaRPr>
                    </a:p>
                  </a:txBody>
                  <a:tcPr marL="7425" marR="7425" marT="7425" marB="0" anchor="b"/>
                </a:tc>
                <a:extLst>
                  <a:ext uri="{0D108BD9-81ED-4DB2-BD59-A6C34878D82A}">
                    <a16:rowId xmlns:a16="http://schemas.microsoft.com/office/drawing/2014/main" xmlns="" val="10019"/>
                  </a:ext>
                </a:extLst>
              </a:tr>
              <a:tr h="202226">
                <a:tc>
                  <a:txBody>
                    <a:bodyPr/>
                    <a:lstStyle/>
                    <a:p>
                      <a:pPr algn="l" fontAlgn="b"/>
                      <a:r>
                        <a:rPr lang="de-DE" sz="1100" u="none" strike="noStrike">
                          <a:effectLst/>
                        </a:rPr>
                        <a:t>19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996</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1030</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-0.527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-1.069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34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1.04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35</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dirty="0">
                          <a:effectLst/>
                        </a:rPr>
                        <a:t>21.55</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a:effectLst/>
                        </a:rPr>
                        <a:t>1.219</a:t>
                      </a:r>
                      <a:endParaRPr lang="de-DE" sz="1100" b="0" i="0" u="none" strike="noStrike">
                        <a:solidFill>
                          <a:srgbClr val="000000"/>
                        </a:solidFill>
                        <a:effectLst/>
                        <a:latin typeface="Calibri"/>
                      </a:endParaRPr>
                    </a:p>
                  </a:txBody>
                  <a:tcPr marL="7425" marR="7425" marT="7425" marB="0" anchor="b"/>
                </a:tc>
                <a:extLst>
                  <a:ext uri="{0D108BD9-81ED-4DB2-BD59-A6C34878D82A}">
                    <a16:rowId xmlns:a16="http://schemas.microsoft.com/office/drawing/2014/main" xmlns="" val="10020"/>
                  </a:ext>
                </a:extLst>
              </a:tr>
              <a:tr h="202226">
                <a:tc>
                  <a:txBody>
                    <a:bodyPr/>
                    <a:lstStyle/>
                    <a:p>
                      <a:pPr algn="l" fontAlgn="b"/>
                      <a:r>
                        <a:rPr lang="de-DE" sz="1100" u="none" strike="noStrike">
                          <a:effectLst/>
                        </a:rPr>
                        <a:t>20</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1030</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1108</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-1.069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-0.351</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78</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1.67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79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86.426</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a:effectLst/>
                        </a:rPr>
                        <a:t>1.327</a:t>
                      </a:r>
                      <a:endParaRPr lang="de-DE" sz="1100" b="0" i="0" u="none" strike="noStrike">
                        <a:solidFill>
                          <a:srgbClr val="000000"/>
                        </a:solidFill>
                        <a:effectLst/>
                        <a:latin typeface="Calibri"/>
                      </a:endParaRPr>
                    </a:p>
                  </a:txBody>
                  <a:tcPr marL="7425" marR="7425" marT="7425" marB="0" anchor="b"/>
                </a:tc>
                <a:extLst>
                  <a:ext uri="{0D108BD9-81ED-4DB2-BD59-A6C34878D82A}">
                    <a16:rowId xmlns:a16="http://schemas.microsoft.com/office/drawing/2014/main" xmlns="" val="10021"/>
                  </a:ext>
                </a:extLst>
              </a:tr>
              <a:tr h="202226">
                <a:tc>
                  <a:txBody>
                    <a:bodyPr/>
                    <a:lstStyle/>
                    <a:p>
                      <a:pPr algn="l" fontAlgn="b"/>
                      <a:r>
                        <a:rPr lang="de-DE" sz="1100" u="none" strike="noStrike">
                          <a:effectLst/>
                        </a:rPr>
                        <a:t>21</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1108</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1187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-0.351</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-1.145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79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2.387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80</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98.004</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a:effectLst/>
                        </a:rPr>
                        <a:t>1.039</a:t>
                      </a:r>
                      <a:endParaRPr lang="de-DE" sz="1100" b="0" i="0" u="none" strike="noStrike">
                        <a:solidFill>
                          <a:srgbClr val="000000"/>
                        </a:solidFill>
                        <a:effectLst/>
                        <a:latin typeface="Calibri"/>
                      </a:endParaRPr>
                    </a:p>
                  </a:txBody>
                  <a:tcPr marL="7425" marR="7425" marT="7425" marB="0" anchor="b"/>
                </a:tc>
                <a:extLst>
                  <a:ext uri="{0D108BD9-81ED-4DB2-BD59-A6C34878D82A}">
                    <a16:rowId xmlns:a16="http://schemas.microsoft.com/office/drawing/2014/main" xmlns="" val="10022"/>
                  </a:ext>
                </a:extLst>
              </a:tr>
              <a:tr h="202226">
                <a:tc>
                  <a:txBody>
                    <a:bodyPr/>
                    <a:lstStyle/>
                    <a:p>
                      <a:pPr algn="l" fontAlgn="b"/>
                      <a:r>
                        <a:rPr lang="de-DE" sz="1100" u="none" strike="noStrike">
                          <a:effectLst/>
                        </a:rPr>
                        <a:t>22</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1188</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1294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-1.151</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-1.833</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106</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1.967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107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122.313</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dirty="0">
                          <a:effectLst/>
                        </a:rPr>
                        <a:t>1.173</a:t>
                      </a:r>
                      <a:endParaRPr lang="de-DE" sz="1100" b="0" i="0" u="none" strike="noStrike" dirty="0">
                        <a:solidFill>
                          <a:srgbClr val="000000"/>
                        </a:solidFill>
                        <a:effectLst/>
                        <a:latin typeface="Calibri"/>
                      </a:endParaRPr>
                    </a:p>
                  </a:txBody>
                  <a:tcPr marL="7425" marR="7425" marT="7425" marB="0" anchor="b"/>
                </a:tc>
                <a:extLst>
                  <a:ext uri="{0D108BD9-81ED-4DB2-BD59-A6C34878D82A}">
                    <a16:rowId xmlns:a16="http://schemas.microsoft.com/office/drawing/2014/main" xmlns="" val="10023"/>
                  </a:ext>
                </a:extLst>
              </a:tr>
              <a:tr h="202226">
                <a:tc>
                  <a:txBody>
                    <a:bodyPr/>
                    <a:lstStyle/>
                    <a:p>
                      <a:pPr algn="l" fontAlgn="b"/>
                      <a:r>
                        <a:rPr lang="de-DE" sz="1100" u="none" strike="noStrike">
                          <a:effectLst/>
                        </a:rPr>
                        <a:t>23</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1295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1333</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-1.822</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-0.811</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38</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0.335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39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5.657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0.89</a:t>
                      </a:r>
                      <a:endParaRPr lang="de-DE" sz="1100" b="0" i="0" u="none" strike="noStrike" dirty="0">
                        <a:solidFill>
                          <a:srgbClr val="000000"/>
                        </a:solidFill>
                        <a:effectLst/>
                        <a:latin typeface="Calibri"/>
                      </a:endParaRPr>
                    </a:p>
                  </a:txBody>
                  <a:tcPr marL="7425" marR="7425" marT="7425" marB="0" anchor="b"/>
                </a:tc>
                <a:extLst>
                  <a:ext uri="{0D108BD9-81ED-4DB2-BD59-A6C34878D82A}">
                    <a16:rowId xmlns:a16="http://schemas.microsoft.com/office/drawing/2014/main" xmlns="" val="10024"/>
                  </a:ext>
                </a:extLst>
              </a:tr>
              <a:tr h="202226">
                <a:tc>
                  <a:txBody>
                    <a:bodyPr/>
                    <a:lstStyle/>
                    <a:p>
                      <a:pPr algn="l" fontAlgn="b"/>
                      <a:r>
                        <a:rPr lang="de-DE" sz="1100" u="none" strike="noStrike">
                          <a:effectLst/>
                        </a:rPr>
                        <a:t>24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1333</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1414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-0.811</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-0.196</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0.05</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a:effectLst/>
                        </a:rPr>
                        <a:t>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81</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0.848</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82</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37.926</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1.105</a:t>
                      </a:r>
                      <a:endParaRPr lang="de-DE" sz="1100" b="0" i="0" u="none" strike="noStrike" dirty="0">
                        <a:solidFill>
                          <a:srgbClr val="000000"/>
                        </a:solidFill>
                        <a:effectLst/>
                        <a:latin typeface="Calibri"/>
                      </a:endParaRPr>
                    </a:p>
                  </a:txBody>
                  <a:tcPr marL="7425" marR="7425" marT="7425" marB="0" anchor="b"/>
                </a:tc>
                <a:extLst>
                  <a:ext uri="{0D108BD9-81ED-4DB2-BD59-A6C34878D82A}">
                    <a16:rowId xmlns:a16="http://schemas.microsoft.com/office/drawing/2014/main" xmlns="" val="10025"/>
                  </a:ext>
                </a:extLst>
              </a:tr>
              <a:tr h="202226">
                <a:tc>
                  <a:txBody>
                    <a:bodyPr/>
                    <a:lstStyle/>
                    <a:p>
                      <a:pPr algn="l" fontAlgn="b"/>
                      <a:r>
                        <a:rPr lang="de-DE" sz="1100" u="none" strike="noStrike">
                          <a:effectLst/>
                        </a:rPr>
                        <a:t>25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1414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1432</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-0.196</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0.104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87</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18</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0.342</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3.62</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1.176</a:t>
                      </a:r>
                      <a:endParaRPr lang="de-DE" sz="1100" b="0" i="0" u="none" strike="noStrike" dirty="0">
                        <a:solidFill>
                          <a:srgbClr val="000000"/>
                        </a:solidFill>
                        <a:effectLst/>
                        <a:latin typeface="Calibri"/>
                      </a:endParaRPr>
                    </a:p>
                  </a:txBody>
                  <a:tcPr marL="7425" marR="7425" marT="7425" marB="0" anchor="b"/>
                </a:tc>
                <a:extLst>
                  <a:ext uri="{0D108BD9-81ED-4DB2-BD59-A6C34878D82A}">
                    <a16:rowId xmlns:a16="http://schemas.microsoft.com/office/drawing/2014/main" xmlns="" val="10026"/>
                  </a:ext>
                </a:extLst>
              </a:tr>
              <a:tr h="202226">
                <a:tc>
                  <a:txBody>
                    <a:bodyPr/>
                    <a:lstStyle/>
                    <a:p>
                      <a:pPr algn="l" fontAlgn="b"/>
                      <a:r>
                        <a:rPr lang="de-DE" sz="1100" u="none" strike="noStrike">
                          <a:effectLst/>
                        </a:rPr>
                        <a:t>26</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1432</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1453</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0.104</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0.335</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a:effectLst/>
                        </a:rPr>
                        <a:t>0.05</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87</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a:effectLst/>
                        </a:rPr>
                        <a:t>21</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a:effectLst/>
                        </a:rPr>
                        <a:t>0.49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22</a:t>
                      </a:r>
                      <a:endParaRPr lang="de-DE" sz="1100" b="0" i="0" u="none" strike="noStrike" dirty="0">
                        <a:solidFill>
                          <a:srgbClr val="000000"/>
                        </a:solidFill>
                        <a:effectLst/>
                        <a:latin typeface="Calibri"/>
                      </a:endParaRPr>
                    </a:p>
                  </a:txBody>
                  <a:tcPr marL="7425" marR="7425" marT="7425" marB="0" anchor="b"/>
                </a:tc>
                <a:tc>
                  <a:txBody>
                    <a:bodyPr/>
                    <a:lstStyle/>
                    <a:p>
                      <a:pPr algn="l" fontAlgn="b"/>
                      <a:r>
                        <a:rPr lang="de-DE" sz="1100" u="none" strike="noStrike">
                          <a:effectLst/>
                        </a:rPr>
                        <a:t>5.129</a:t>
                      </a:r>
                      <a:endParaRPr lang="de-DE" sz="1100" b="0" i="0" u="none" strike="noStrike">
                        <a:solidFill>
                          <a:srgbClr val="000000"/>
                        </a:solidFill>
                        <a:effectLst/>
                        <a:latin typeface="Calibri"/>
                      </a:endParaRPr>
                    </a:p>
                  </a:txBody>
                  <a:tcPr marL="7425" marR="7425" marT="7425" marB="0" anchor="b"/>
                </a:tc>
                <a:tc>
                  <a:txBody>
                    <a:bodyPr/>
                    <a:lstStyle/>
                    <a:p>
                      <a:pPr algn="l" fontAlgn="b"/>
                      <a:r>
                        <a:rPr lang="de-DE" sz="1100" u="none" strike="noStrike" dirty="0">
                          <a:effectLst/>
                        </a:rPr>
                        <a:t>0.996</a:t>
                      </a:r>
                      <a:endParaRPr lang="de-DE" sz="1100" b="0" i="0" u="none" strike="noStrike" dirty="0">
                        <a:solidFill>
                          <a:srgbClr val="000000"/>
                        </a:solidFill>
                        <a:effectLst/>
                        <a:latin typeface="Calibri"/>
                      </a:endParaRPr>
                    </a:p>
                  </a:txBody>
                  <a:tcPr marL="7425" marR="7425" marT="7425" marB="0" anchor="b"/>
                </a:tc>
                <a:extLst>
                  <a:ext uri="{0D108BD9-81ED-4DB2-BD59-A6C34878D82A}">
                    <a16:rowId xmlns:a16="http://schemas.microsoft.com/office/drawing/2014/main" xmlns="" val="10027"/>
                  </a:ext>
                </a:extLst>
              </a:tr>
            </a:tbl>
          </a:graphicData>
        </a:graphic>
      </p:graphicFrame>
      <p:sp>
        <p:nvSpPr>
          <p:cNvPr id="3" name="Rechteck 2">
            <a:extLst>
              <a:ext uri="{FF2B5EF4-FFF2-40B4-BE49-F238E27FC236}">
                <a16:creationId xmlns:a16="http://schemas.microsoft.com/office/drawing/2014/main" xmlns="" id="{00A15713-AF62-45B0-BEFF-496CFD140C4C}"/>
              </a:ext>
            </a:extLst>
          </p:cNvPr>
          <p:cNvSpPr/>
          <p:nvPr/>
        </p:nvSpPr>
        <p:spPr bwMode="auto">
          <a:xfrm>
            <a:off x="1529482" y="1187549"/>
            <a:ext cx="7632848" cy="5976665"/>
          </a:xfrm>
          <a:prstGeom prst="rect">
            <a:avLst/>
          </a:prstGeom>
          <a:noFill/>
          <a:ln w="19050" cap="flat" cmpd="sng" algn="ctr">
            <a:solidFill>
              <a:srgbClr val="6699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x-none"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941572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3378" y="323453"/>
            <a:ext cx="9621837" cy="1258887"/>
          </a:xfrm>
        </p:spPr>
        <p:txBody>
          <a:bodyPr/>
          <a:lstStyle/>
          <a:p>
            <a:r>
              <a:rPr lang="en-US" sz="1600" dirty="0" err="1" smtClean="0">
                <a:solidFill>
                  <a:srgbClr val="948580"/>
                </a:solidFill>
              </a:rPr>
              <a:t>Bedform</a:t>
            </a:r>
            <a:r>
              <a:rPr lang="en-US" sz="1600" dirty="0" smtClean="0">
                <a:solidFill>
                  <a:srgbClr val="948580"/>
                </a:solidFill>
              </a:rPr>
              <a:t> Analysis Method</a:t>
            </a:r>
            <a:r>
              <a:rPr lang="de-DE" sz="6600" dirty="0">
                <a:solidFill>
                  <a:srgbClr val="948580"/>
                </a:solidFill>
              </a:rPr>
              <a:t/>
            </a:r>
            <a:br>
              <a:rPr lang="de-DE" sz="6600" dirty="0">
                <a:solidFill>
                  <a:srgbClr val="948580"/>
                </a:solidFill>
              </a:rPr>
            </a:br>
            <a:r>
              <a:rPr lang="de-DE" sz="2800" dirty="0" err="1"/>
              <a:t>Step</a:t>
            </a:r>
            <a:r>
              <a:rPr lang="de-DE" sz="2800" dirty="0"/>
              <a:t> 5 – </a:t>
            </a:r>
            <a:r>
              <a:rPr lang="en-US" sz="2800" dirty="0"/>
              <a:t> </a:t>
            </a:r>
            <a:r>
              <a:rPr lang="en-US" sz="2800" dirty="0" smtClean="0"/>
              <a:t>What is the total </a:t>
            </a:r>
            <a:r>
              <a:rPr lang="en-US" sz="2800" dirty="0" err="1" smtClean="0"/>
              <a:t>bedform</a:t>
            </a:r>
            <a:r>
              <a:rPr lang="en-US" sz="2800" dirty="0" smtClean="0"/>
              <a:t> </a:t>
            </a:r>
            <a:r>
              <a:rPr lang="en-US" sz="2800" dirty="0" err="1" smtClean="0"/>
              <a:t>heigth</a:t>
            </a:r>
            <a:r>
              <a:rPr lang="en-US" sz="2800" dirty="0" smtClean="0"/>
              <a:t>?</a:t>
            </a:r>
            <a:endParaRPr lang="de-DE" sz="2800" dirty="0"/>
          </a:p>
        </p:txBody>
      </p:sp>
      <p:sp>
        <p:nvSpPr>
          <p:cNvPr id="7" name="Inhaltsplatzhalter 2">
            <a:extLst>
              <a:ext uri="{FF2B5EF4-FFF2-40B4-BE49-F238E27FC236}">
                <a16:creationId xmlns:a16="http://schemas.microsoft.com/office/drawing/2014/main" xmlns="" id="{A499854C-21A8-4872-9883-967121FCD81A}"/>
              </a:ext>
            </a:extLst>
          </p:cNvPr>
          <p:cNvSpPr txBox="1">
            <a:spLocks/>
          </p:cNvSpPr>
          <p:nvPr/>
        </p:nvSpPr>
        <p:spPr>
          <a:xfrm>
            <a:off x="1241450" y="1729139"/>
            <a:ext cx="9073008" cy="2194714"/>
          </a:xfrm>
          <a:prstGeom prst="rect">
            <a:avLst/>
          </a:prstGeom>
          <a:ln>
            <a:solidFill>
              <a:srgbClr val="6699CC"/>
            </a:solidFill>
          </a:ln>
        </p:spPr>
        <p:txBody>
          <a:bodyPr/>
          <a:lstStyle>
            <a:lvl1pPr marL="390525" indent="-390525" algn="l" defTabSz="1042988" rtl="0" eaLnBrk="1" fontAlgn="base" hangingPunct="1">
              <a:spcBef>
                <a:spcPct val="20000"/>
              </a:spcBef>
              <a:spcAft>
                <a:spcPct val="0"/>
              </a:spcAft>
              <a:buChar char="&gt;"/>
              <a:defRPr sz="3500">
                <a:solidFill>
                  <a:schemeClr val="tx1"/>
                </a:solidFill>
                <a:latin typeface="+mn-lt"/>
                <a:ea typeface="+mn-ea"/>
                <a:cs typeface="+mn-cs"/>
              </a:defRPr>
            </a:lvl1pPr>
            <a:lvl2pPr marL="847725" indent="-327025" algn="l" defTabSz="1042988" rtl="0" eaLnBrk="1" fontAlgn="base" hangingPunct="1">
              <a:spcBef>
                <a:spcPct val="20000"/>
              </a:spcBef>
              <a:spcAft>
                <a:spcPct val="0"/>
              </a:spcAft>
              <a:buFont typeface="Times" charset="0"/>
              <a:buChar char="&gt;"/>
              <a:defRPr sz="3000">
                <a:solidFill>
                  <a:schemeClr val="tx1"/>
                </a:solidFill>
                <a:latin typeface="+mn-lt"/>
              </a:defRPr>
            </a:lvl2pPr>
            <a:lvl3pPr marL="1298575" indent="-260350" algn="l" defTabSz="1042988" rtl="0" eaLnBrk="1" fontAlgn="base" hangingPunct="1">
              <a:spcBef>
                <a:spcPct val="20000"/>
              </a:spcBef>
              <a:spcAft>
                <a:spcPct val="0"/>
              </a:spcAft>
              <a:buChar char="&gt;"/>
              <a:defRPr sz="2500">
                <a:solidFill>
                  <a:schemeClr val="tx1"/>
                </a:solidFill>
                <a:latin typeface="+mn-lt"/>
              </a:defRPr>
            </a:lvl3pPr>
            <a:lvl4pPr marL="1751013" indent="-261938" algn="l" defTabSz="1042988" rtl="0" eaLnBrk="1" fontAlgn="base" hangingPunct="1">
              <a:spcBef>
                <a:spcPct val="20000"/>
              </a:spcBef>
              <a:spcAft>
                <a:spcPct val="0"/>
              </a:spcAft>
              <a:buFont typeface="Times" charset="0"/>
              <a:buChar char="&gt;"/>
              <a:defRPr sz="2000">
                <a:solidFill>
                  <a:schemeClr val="tx1"/>
                </a:solidFill>
                <a:latin typeface="+mn-lt"/>
              </a:defRPr>
            </a:lvl4pPr>
            <a:lvl5pPr marL="2201863" indent="-260350" algn="l" defTabSz="1042988" rtl="0" eaLnBrk="1" fontAlgn="base" hangingPunct="1">
              <a:spcBef>
                <a:spcPct val="20000"/>
              </a:spcBef>
              <a:spcAft>
                <a:spcPct val="0"/>
              </a:spcAft>
              <a:buFont typeface="Times" charset="0"/>
              <a:buChar char="&gt;"/>
              <a:defRPr sz="1500">
                <a:solidFill>
                  <a:schemeClr val="tx1"/>
                </a:solidFill>
                <a:latin typeface="+mn-lt"/>
              </a:defRPr>
            </a:lvl5pPr>
            <a:lvl6pPr marL="2659063" indent="-260350" algn="l" defTabSz="1042988" rtl="0" eaLnBrk="1" fontAlgn="base" hangingPunct="1">
              <a:spcBef>
                <a:spcPct val="20000"/>
              </a:spcBef>
              <a:spcAft>
                <a:spcPct val="0"/>
              </a:spcAft>
              <a:buFont typeface="Times" charset="0"/>
              <a:buChar char="&gt;"/>
              <a:defRPr sz="1500">
                <a:solidFill>
                  <a:schemeClr val="tx1"/>
                </a:solidFill>
                <a:latin typeface="+mn-lt"/>
              </a:defRPr>
            </a:lvl6pPr>
            <a:lvl7pPr marL="3116263" indent="-260350" algn="l" defTabSz="1042988" rtl="0" eaLnBrk="1" fontAlgn="base" hangingPunct="1">
              <a:spcBef>
                <a:spcPct val="20000"/>
              </a:spcBef>
              <a:spcAft>
                <a:spcPct val="0"/>
              </a:spcAft>
              <a:buFont typeface="Times" charset="0"/>
              <a:buChar char="&gt;"/>
              <a:defRPr sz="1500">
                <a:solidFill>
                  <a:schemeClr val="tx1"/>
                </a:solidFill>
                <a:latin typeface="+mn-lt"/>
              </a:defRPr>
            </a:lvl7pPr>
            <a:lvl8pPr marL="3573463" indent="-260350" algn="l" defTabSz="1042988" rtl="0" eaLnBrk="1" fontAlgn="base" hangingPunct="1">
              <a:spcBef>
                <a:spcPct val="20000"/>
              </a:spcBef>
              <a:spcAft>
                <a:spcPct val="0"/>
              </a:spcAft>
              <a:buFont typeface="Times" charset="0"/>
              <a:buChar char="&gt;"/>
              <a:defRPr sz="1500">
                <a:solidFill>
                  <a:schemeClr val="tx1"/>
                </a:solidFill>
                <a:latin typeface="+mn-lt"/>
              </a:defRPr>
            </a:lvl8pPr>
            <a:lvl9pPr marL="4030663" indent="-260350" algn="l" defTabSz="1042988" rtl="0" eaLnBrk="1" fontAlgn="base" hangingPunct="1">
              <a:spcBef>
                <a:spcPct val="20000"/>
              </a:spcBef>
              <a:spcAft>
                <a:spcPct val="0"/>
              </a:spcAft>
              <a:buFont typeface="Times" charset="0"/>
              <a:buChar char="&gt;"/>
              <a:defRPr sz="1500">
                <a:solidFill>
                  <a:schemeClr val="tx1"/>
                </a:solidFill>
                <a:latin typeface="+mn-lt"/>
              </a:defRPr>
            </a:lvl9pPr>
          </a:lstStyle>
          <a:p>
            <a:r>
              <a:rPr lang="en-US" sz="2000" dirty="0"/>
              <a:t>In order to </a:t>
            </a:r>
            <a:r>
              <a:rPr lang="en-US" sz="2000" dirty="0" smtClean="0"/>
              <a:t>determine the total </a:t>
            </a:r>
            <a:r>
              <a:rPr lang="en-US" sz="2000" dirty="0" err="1" smtClean="0"/>
              <a:t>bedform</a:t>
            </a:r>
            <a:r>
              <a:rPr lang="en-US" sz="2000" dirty="0" smtClean="0"/>
              <a:t> </a:t>
            </a:r>
            <a:r>
              <a:rPr lang="en-US" sz="2000" dirty="0"/>
              <a:t>height in the considered section two </a:t>
            </a:r>
            <a:r>
              <a:rPr lang="en-US" sz="2000" dirty="0" smtClean="0"/>
              <a:t>statistical </a:t>
            </a:r>
            <a:r>
              <a:rPr lang="en-US" sz="2000" dirty="0"/>
              <a:t>parameters are </a:t>
            </a:r>
            <a:r>
              <a:rPr lang="en-US" sz="2000" dirty="0" smtClean="0"/>
              <a:t>calculated*:</a:t>
            </a:r>
            <a:endParaRPr lang="en-US" sz="2000" dirty="0"/>
          </a:p>
          <a:p>
            <a:pPr marL="863600" lvl="1" indent="-342900">
              <a:buFont typeface="+mj-lt"/>
              <a:buAutoNum type="arabicPeriod"/>
            </a:pPr>
            <a:r>
              <a:rPr lang="en-US" sz="2000" b="1" dirty="0" smtClean="0"/>
              <a:t>T</a:t>
            </a:r>
            <a:r>
              <a:rPr lang="en-US" sz="1400" b="1" dirty="0" smtClean="0"/>
              <a:t>90</a:t>
            </a:r>
            <a:r>
              <a:rPr lang="en-US" sz="2000" b="1" dirty="0" smtClean="0"/>
              <a:t>  </a:t>
            </a:r>
            <a:r>
              <a:rPr lang="en-US" sz="2000" b="1" dirty="0"/>
              <a:t>parameter: </a:t>
            </a:r>
            <a:r>
              <a:rPr lang="en-US" sz="2000" dirty="0"/>
              <a:t>90%-percentile of differences between the height of the initial profile and the position of the lowest baseline in each profile </a:t>
            </a:r>
            <a:r>
              <a:rPr lang="en-US" sz="2000" dirty="0" smtClean="0"/>
              <a:t>point </a:t>
            </a:r>
            <a:endParaRPr lang="en-US" sz="2000" dirty="0"/>
          </a:p>
          <a:p>
            <a:pPr marL="863600" lvl="1" indent="-342900">
              <a:buFont typeface="+mj-lt"/>
              <a:buAutoNum type="arabicPeriod"/>
            </a:pPr>
            <a:r>
              <a:rPr lang="en-US" sz="2000" b="1" dirty="0"/>
              <a:t>H</a:t>
            </a:r>
            <a:r>
              <a:rPr lang="en-US" sz="1400" b="1" dirty="0"/>
              <a:t>50+90</a:t>
            </a:r>
            <a:r>
              <a:rPr lang="en-US" sz="2000" b="1" dirty="0"/>
              <a:t> parameter</a:t>
            </a:r>
            <a:r>
              <a:rPr lang="en-US" sz="2000" dirty="0"/>
              <a:t>: 50%-percentile of the </a:t>
            </a:r>
            <a:r>
              <a:rPr lang="en-US" sz="2000" dirty="0" err="1"/>
              <a:t>heigths</a:t>
            </a:r>
            <a:r>
              <a:rPr lang="en-US" sz="2000" dirty="0"/>
              <a:t> of the </a:t>
            </a:r>
            <a:r>
              <a:rPr lang="en-US" sz="2000" dirty="0" smtClean="0"/>
              <a:t>first layer </a:t>
            </a:r>
            <a:r>
              <a:rPr lang="en-US" sz="2000" dirty="0"/>
              <a:t>+ 90%-percentile of the </a:t>
            </a:r>
            <a:r>
              <a:rPr lang="en-US" sz="2000" dirty="0" err="1"/>
              <a:t>heigths</a:t>
            </a:r>
            <a:r>
              <a:rPr lang="en-US" sz="2000" dirty="0"/>
              <a:t> of the </a:t>
            </a:r>
            <a:r>
              <a:rPr lang="en-US" sz="2000" dirty="0" smtClean="0"/>
              <a:t>second layer </a:t>
            </a:r>
            <a:endParaRPr lang="en-US" sz="2000" dirty="0"/>
          </a:p>
        </p:txBody>
      </p:sp>
      <p:sp>
        <p:nvSpPr>
          <p:cNvPr id="10" name="Rechteck 9">
            <a:extLst>
              <a:ext uri="{FF2B5EF4-FFF2-40B4-BE49-F238E27FC236}">
                <a16:creationId xmlns:a16="http://schemas.microsoft.com/office/drawing/2014/main" xmlns="" id="{EF48641B-D20B-4FEE-8BBC-FB06D80F1237}"/>
              </a:ext>
            </a:extLst>
          </p:cNvPr>
          <p:cNvSpPr/>
          <p:nvPr/>
        </p:nvSpPr>
        <p:spPr bwMode="auto">
          <a:xfrm>
            <a:off x="665386" y="1729140"/>
            <a:ext cx="576064" cy="2194713"/>
          </a:xfrm>
          <a:prstGeom prst="rect">
            <a:avLst/>
          </a:prstGeom>
          <a:solidFill>
            <a:srgbClr val="6699CC"/>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GB" sz="2000" dirty="0">
              <a:solidFill>
                <a:schemeClr val="bg1"/>
              </a:solidFill>
            </a:endParaRPr>
          </a:p>
        </p:txBody>
      </p:sp>
      <p:sp>
        <p:nvSpPr>
          <p:cNvPr id="5" name="Rechteck 4"/>
          <p:cNvSpPr/>
          <p:nvPr/>
        </p:nvSpPr>
        <p:spPr bwMode="auto">
          <a:xfrm>
            <a:off x="999061" y="6156101"/>
            <a:ext cx="8693691" cy="36004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de-DE" sz="1200" dirty="0" smtClean="0"/>
              <a:t>* </a:t>
            </a:r>
            <a:r>
              <a:rPr lang="de-DE" sz="1200" dirty="0" err="1" smtClean="0"/>
              <a:t>Idea</a:t>
            </a:r>
            <a:r>
              <a:rPr lang="de-DE" sz="1200" dirty="0" smtClean="0"/>
              <a:t> </a:t>
            </a:r>
            <a:r>
              <a:rPr lang="de-DE" sz="1200" dirty="0" err="1" smtClean="0"/>
              <a:t>based</a:t>
            </a:r>
            <a:r>
              <a:rPr lang="de-DE" sz="1200" dirty="0" smtClean="0"/>
              <a:t> on </a:t>
            </a:r>
            <a:r>
              <a:rPr lang="de-DE" sz="1200" dirty="0" err="1" smtClean="0"/>
              <a:t>discussions</a:t>
            </a:r>
            <a:r>
              <a:rPr lang="de-DE" sz="1200" dirty="0" smtClean="0"/>
              <a:t> </a:t>
            </a:r>
            <a:r>
              <a:rPr lang="de-DE" sz="1200" dirty="0" err="1" smtClean="0"/>
              <a:t>with</a:t>
            </a:r>
            <a:r>
              <a:rPr lang="de-DE" sz="1200" dirty="0" smtClean="0"/>
              <a:t> Tobias </a:t>
            </a:r>
            <a:r>
              <a:rPr lang="de-DE" sz="1200" dirty="0" err="1" smtClean="0"/>
              <a:t>Schruff</a:t>
            </a:r>
            <a:r>
              <a:rPr lang="de-DE" sz="1200" dirty="0" smtClean="0"/>
              <a:t>, RWTH Aachen</a:t>
            </a:r>
            <a:endParaRPr lang="de-DE" sz="1200" dirty="0"/>
          </a:p>
        </p:txBody>
      </p:sp>
    </p:spTree>
    <p:extLst>
      <p:ext uri="{BB962C8B-B14F-4D97-AF65-F5344CB8AC3E}">
        <p14:creationId xmlns:p14="http://schemas.microsoft.com/office/powerpoint/2010/main" val="3254613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3378" y="323453"/>
            <a:ext cx="9621837" cy="1258887"/>
          </a:xfrm>
        </p:spPr>
        <p:txBody>
          <a:bodyPr/>
          <a:lstStyle/>
          <a:p>
            <a:r>
              <a:rPr lang="en-US" sz="1600" dirty="0" err="1" smtClean="0">
                <a:solidFill>
                  <a:srgbClr val="948580"/>
                </a:solidFill>
              </a:rPr>
              <a:t>Bedform</a:t>
            </a:r>
            <a:r>
              <a:rPr lang="en-US" sz="1600" dirty="0" smtClean="0">
                <a:solidFill>
                  <a:srgbClr val="948580"/>
                </a:solidFill>
              </a:rPr>
              <a:t> Analysis Method</a:t>
            </a:r>
            <a:r>
              <a:rPr lang="de-DE" sz="6600" dirty="0">
                <a:solidFill>
                  <a:srgbClr val="948580"/>
                </a:solidFill>
              </a:rPr>
              <a:t/>
            </a:r>
            <a:br>
              <a:rPr lang="de-DE" sz="6600" dirty="0">
                <a:solidFill>
                  <a:srgbClr val="948580"/>
                </a:solidFill>
              </a:rPr>
            </a:br>
            <a:r>
              <a:rPr lang="de-DE" sz="2800" dirty="0" err="1"/>
              <a:t>Step</a:t>
            </a:r>
            <a:r>
              <a:rPr lang="de-DE" sz="2800" dirty="0"/>
              <a:t> 5 – </a:t>
            </a:r>
            <a:r>
              <a:rPr lang="en-US" sz="2800" dirty="0"/>
              <a:t> Calculation of </a:t>
            </a:r>
            <a:r>
              <a:rPr lang="en-US" sz="2800" dirty="0" smtClean="0"/>
              <a:t>total </a:t>
            </a:r>
            <a:r>
              <a:rPr lang="en-US" sz="2800" dirty="0" err="1" smtClean="0"/>
              <a:t>bedform</a:t>
            </a:r>
            <a:r>
              <a:rPr lang="en-US" sz="2800" dirty="0" smtClean="0"/>
              <a:t> </a:t>
            </a:r>
            <a:r>
              <a:rPr lang="en-US" sz="2800" dirty="0" err="1" smtClean="0"/>
              <a:t>heigth</a:t>
            </a:r>
            <a:r>
              <a:rPr lang="en-US" sz="2800" dirty="0" smtClean="0"/>
              <a:t> (T</a:t>
            </a:r>
            <a:r>
              <a:rPr lang="en-US" sz="2000" dirty="0" smtClean="0"/>
              <a:t>90</a:t>
            </a:r>
            <a:r>
              <a:rPr lang="en-US" sz="2800" dirty="0"/>
              <a:t>)</a:t>
            </a:r>
            <a:endParaRPr lang="de-DE" sz="2800" dirty="0"/>
          </a:p>
        </p:txBody>
      </p:sp>
      <p:pic>
        <p:nvPicPr>
          <p:cNvPr id="5" name="Picture 3" descr="C:\Users\Julius\Documents\BfG\Monte Carlo 2\Parana\plots\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113" y="1398588"/>
            <a:ext cx="7620000" cy="47625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Gerade Verbindung mit Pfeil 6"/>
          <p:cNvCxnSpPr/>
          <p:nvPr/>
        </p:nvCxnSpPr>
        <p:spPr bwMode="auto">
          <a:xfrm>
            <a:off x="5911084" y="3353232"/>
            <a:ext cx="0" cy="997226"/>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4985870" y="4768785"/>
            <a:ext cx="2808308" cy="523220"/>
          </a:xfrm>
          <a:prstGeom prst="rect">
            <a:avLst/>
          </a:prstGeom>
          <a:solidFill>
            <a:schemeClr val="bg1"/>
          </a:solidFill>
          <a:ln>
            <a:solidFill>
              <a:srgbClr val="6699CC"/>
            </a:solidFill>
          </a:ln>
        </p:spPr>
        <p:txBody>
          <a:bodyPr wrap="square" rtlCol="0">
            <a:spAutoFit/>
          </a:bodyPr>
          <a:lstStyle/>
          <a:p>
            <a:pPr algn="ctr"/>
            <a:r>
              <a:rPr lang="de-DE" sz="1400" dirty="0"/>
              <a:t>90%-</a:t>
            </a:r>
            <a:r>
              <a:rPr lang="de-DE" sz="1400" dirty="0" err="1"/>
              <a:t>percentile</a:t>
            </a:r>
            <a:r>
              <a:rPr lang="de-DE" sz="1400" dirty="0"/>
              <a:t> </a:t>
            </a:r>
            <a:r>
              <a:rPr lang="de-DE" sz="1400" dirty="0" err="1"/>
              <a:t>of</a:t>
            </a:r>
            <a:r>
              <a:rPr lang="de-DE" sz="1400" dirty="0"/>
              <a:t> </a:t>
            </a:r>
            <a:r>
              <a:rPr lang="de-DE" sz="1400" dirty="0" smtClean="0"/>
              <a:t>all </a:t>
            </a:r>
            <a:r>
              <a:rPr lang="de-DE" sz="1400" dirty="0" err="1" smtClean="0"/>
              <a:t>T</a:t>
            </a:r>
            <a:r>
              <a:rPr lang="de-DE" sz="1000" dirty="0" err="1" smtClean="0"/>
              <a:t>i</a:t>
            </a:r>
            <a:r>
              <a:rPr lang="de-DE" sz="1400" dirty="0" smtClean="0"/>
              <a:t> </a:t>
            </a:r>
            <a:r>
              <a:rPr lang="de-DE" sz="1400" dirty="0" err="1" smtClean="0"/>
              <a:t>along</a:t>
            </a:r>
            <a:r>
              <a:rPr lang="de-DE" sz="1400" dirty="0" smtClean="0"/>
              <a:t> </a:t>
            </a:r>
            <a:r>
              <a:rPr lang="de-DE" sz="1400" dirty="0" err="1" smtClean="0"/>
              <a:t>profile</a:t>
            </a:r>
            <a:r>
              <a:rPr lang="de-DE" sz="1400" dirty="0" smtClean="0"/>
              <a:t> </a:t>
            </a:r>
            <a:r>
              <a:rPr lang="de-DE" sz="1400" dirty="0" err="1" smtClean="0"/>
              <a:t>with</a:t>
            </a:r>
            <a:r>
              <a:rPr lang="de-DE" sz="1400" dirty="0" smtClean="0"/>
              <a:t> </a:t>
            </a:r>
            <a:r>
              <a:rPr lang="de-DE" sz="1400" dirty="0" err="1" smtClean="0"/>
              <a:t>spatial</a:t>
            </a:r>
            <a:r>
              <a:rPr lang="de-DE" sz="1400" dirty="0" smtClean="0"/>
              <a:t> </a:t>
            </a:r>
            <a:r>
              <a:rPr lang="de-DE" sz="1400" dirty="0" err="1" smtClean="0"/>
              <a:t>distance</a:t>
            </a:r>
            <a:r>
              <a:rPr lang="de-DE" sz="1400" dirty="0" smtClean="0"/>
              <a:t> ∆x</a:t>
            </a:r>
            <a:endParaRPr lang="de-DE" sz="1400" dirty="0"/>
          </a:p>
        </p:txBody>
      </p:sp>
      <p:sp>
        <p:nvSpPr>
          <p:cNvPr id="6" name="Rechteck 5">
            <a:extLst>
              <a:ext uri="{FF2B5EF4-FFF2-40B4-BE49-F238E27FC236}">
                <a16:creationId xmlns:a16="http://schemas.microsoft.com/office/drawing/2014/main" xmlns="" id="{E5955884-6EC6-44CB-BBE5-F57B2499DAFF}"/>
              </a:ext>
            </a:extLst>
          </p:cNvPr>
          <p:cNvSpPr/>
          <p:nvPr/>
        </p:nvSpPr>
        <p:spPr bwMode="auto">
          <a:xfrm>
            <a:off x="4599170" y="4768785"/>
            <a:ext cx="386700" cy="523220"/>
          </a:xfrm>
          <a:prstGeom prst="rect">
            <a:avLst/>
          </a:prstGeom>
          <a:solidFill>
            <a:srgbClr val="6699CC"/>
          </a:solidFill>
          <a:ln w="6350" cap="flat" cmpd="sng" algn="ctr">
            <a:solidFill>
              <a:srgbClr val="6699CC"/>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algn="ctr"/>
            <a:r>
              <a:rPr kumimoji="0" lang="de-DE" sz="1600" b="0" i="0" u="none" strike="noStrike" cap="none" normalizeH="0" baseline="0" dirty="0">
                <a:ln>
                  <a:noFill/>
                </a:ln>
                <a:solidFill>
                  <a:schemeClr val="bg1"/>
                </a:solidFill>
                <a:effectLst/>
              </a:rPr>
              <a:t>T</a:t>
            </a:r>
            <a:r>
              <a:rPr kumimoji="0" lang="de-DE" sz="1200" b="0" i="0" u="none" strike="noStrike" cap="none" normalizeH="0" baseline="0" dirty="0">
                <a:ln>
                  <a:noFill/>
                </a:ln>
                <a:solidFill>
                  <a:schemeClr val="bg1"/>
                </a:solidFill>
                <a:effectLst/>
              </a:rPr>
              <a:t>90</a:t>
            </a:r>
            <a:endParaRPr kumimoji="0" lang="x-none" sz="1200" b="0" i="0" u="none" strike="noStrike" cap="none" normalizeH="0" baseline="0" dirty="0">
              <a:ln>
                <a:noFill/>
              </a:ln>
              <a:solidFill>
                <a:schemeClr val="bg1"/>
              </a:solidFill>
              <a:effectLst/>
            </a:endParaRPr>
          </a:p>
        </p:txBody>
      </p:sp>
      <p:cxnSp>
        <p:nvCxnSpPr>
          <p:cNvPr id="9" name="Gerade Verbindung mit Pfeil 8"/>
          <p:cNvCxnSpPr/>
          <p:nvPr/>
        </p:nvCxnSpPr>
        <p:spPr bwMode="auto">
          <a:xfrm>
            <a:off x="6055100" y="3918410"/>
            <a:ext cx="0" cy="476841"/>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a:off x="5767068" y="3830073"/>
            <a:ext cx="0" cy="504056"/>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flipV="1">
            <a:off x="5633938" y="4498399"/>
            <a:ext cx="504056" cy="483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8"/>
          <p:cNvCxnSpPr/>
          <p:nvPr/>
        </p:nvCxnSpPr>
        <p:spPr bwMode="auto">
          <a:xfrm flipH="1">
            <a:off x="5862827" y="4464000"/>
            <a:ext cx="72008" cy="7200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flipH="1">
            <a:off x="6006843" y="4464000"/>
            <a:ext cx="72008" cy="7200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p:nvPr/>
        </p:nvCxnSpPr>
        <p:spPr bwMode="auto">
          <a:xfrm flipH="1">
            <a:off x="5718811" y="4464000"/>
            <a:ext cx="72008" cy="7200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feld 23"/>
          <p:cNvSpPr txBox="1"/>
          <p:nvPr/>
        </p:nvSpPr>
        <p:spPr>
          <a:xfrm>
            <a:off x="5641079" y="4469455"/>
            <a:ext cx="359247" cy="230832"/>
          </a:xfrm>
          <a:prstGeom prst="rect">
            <a:avLst/>
          </a:prstGeom>
          <a:noFill/>
        </p:spPr>
        <p:txBody>
          <a:bodyPr wrap="square" rtlCol="0">
            <a:spAutoFit/>
          </a:bodyPr>
          <a:lstStyle/>
          <a:p>
            <a:r>
              <a:rPr lang="de-DE" sz="900" dirty="0" smtClean="0"/>
              <a:t>∆x</a:t>
            </a:r>
            <a:endParaRPr lang="de-DE" sz="900" dirty="0"/>
          </a:p>
        </p:txBody>
      </p:sp>
      <p:sp>
        <p:nvSpPr>
          <p:cNvPr id="25" name="Textfeld 24"/>
          <p:cNvSpPr txBox="1"/>
          <p:nvPr/>
        </p:nvSpPr>
        <p:spPr>
          <a:xfrm>
            <a:off x="5804615" y="4463607"/>
            <a:ext cx="359247" cy="230832"/>
          </a:xfrm>
          <a:prstGeom prst="rect">
            <a:avLst/>
          </a:prstGeom>
          <a:noFill/>
        </p:spPr>
        <p:txBody>
          <a:bodyPr wrap="square" rtlCol="0">
            <a:spAutoFit/>
          </a:bodyPr>
          <a:lstStyle/>
          <a:p>
            <a:r>
              <a:rPr lang="de-DE" sz="900" dirty="0" smtClean="0"/>
              <a:t>∆x</a:t>
            </a:r>
            <a:endParaRPr lang="de-DE" sz="900" dirty="0"/>
          </a:p>
        </p:txBody>
      </p:sp>
      <p:sp>
        <p:nvSpPr>
          <p:cNvPr id="26" name="Textfeld 25"/>
          <p:cNvSpPr txBox="1"/>
          <p:nvPr/>
        </p:nvSpPr>
        <p:spPr>
          <a:xfrm>
            <a:off x="2213558" y="6300117"/>
            <a:ext cx="6264696" cy="461665"/>
          </a:xfrm>
          <a:prstGeom prst="rect">
            <a:avLst/>
          </a:prstGeom>
          <a:noFill/>
        </p:spPr>
        <p:txBody>
          <a:bodyPr wrap="square" rtlCol="0">
            <a:spAutoFit/>
          </a:bodyPr>
          <a:lstStyle/>
          <a:p>
            <a:pPr algn="ctr"/>
            <a:r>
              <a:rPr lang="de-DE" dirty="0" err="1" smtClean="0">
                <a:solidFill>
                  <a:srgbClr val="6699CC"/>
                </a:solidFill>
              </a:rPr>
              <a:t>For</a:t>
            </a:r>
            <a:r>
              <a:rPr lang="de-DE" dirty="0" smtClean="0">
                <a:solidFill>
                  <a:srgbClr val="6699CC"/>
                </a:solidFill>
              </a:rPr>
              <a:t> </a:t>
            </a:r>
            <a:r>
              <a:rPr lang="de-DE" dirty="0" err="1" smtClean="0">
                <a:solidFill>
                  <a:srgbClr val="6699CC"/>
                </a:solidFill>
              </a:rPr>
              <a:t>this</a:t>
            </a:r>
            <a:r>
              <a:rPr lang="de-DE" dirty="0" smtClean="0">
                <a:solidFill>
                  <a:srgbClr val="6699CC"/>
                </a:solidFill>
              </a:rPr>
              <a:t> </a:t>
            </a:r>
            <a:r>
              <a:rPr lang="de-DE" dirty="0" err="1" smtClean="0">
                <a:solidFill>
                  <a:srgbClr val="6699CC"/>
                </a:solidFill>
              </a:rPr>
              <a:t>profile</a:t>
            </a:r>
            <a:r>
              <a:rPr lang="de-DE" dirty="0" smtClean="0">
                <a:solidFill>
                  <a:srgbClr val="6699CC"/>
                </a:solidFill>
              </a:rPr>
              <a:t> T</a:t>
            </a:r>
            <a:r>
              <a:rPr lang="de-DE" sz="1600" dirty="0" smtClean="0">
                <a:solidFill>
                  <a:srgbClr val="6699CC"/>
                </a:solidFill>
              </a:rPr>
              <a:t>90</a:t>
            </a:r>
            <a:r>
              <a:rPr lang="de-DE" dirty="0" smtClean="0">
                <a:solidFill>
                  <a:srgbClr val="6699CC"/>
                </a:solidFill>
              </a:rPr>
              <a:t> = 1.84 m, ∆x = 1 m</a:t>
            </a:r>
            <a:endParaRPr lang="de-DE" dirty="0">
              <a:solidFill>
                <a:srgbClr val="6699CC"/>
              </a:solidFill>
            </a:endParaRPr>
          </a:p>
        </p:txBody>
      </p:sp>
      <p:sp>
        <p:nvSpPr>
          <p:cNvPr id="27" name="Textfeld 26"/>
          <p:cNvSpPr txBox="1"/>
          <p:nvPr/>
        </p:nvSpPr>
        <p:spPr>
          <a:xfrm rot="16200000">
            <a:off x="5657246" y="2930534"/>
            <a:ext cx="481378" cy="307777"/>
          </a:xfrm>
          <a:prstGeom prst="rect">
            <a:avLst/>
          </a:prstGeom>
          <a:noFill/>
        </p:spPr>
        <p:txBody>
          <a:bodyPr wrap="square" rtlCol="0">
            <a:spAutoFit/>
          </a:bodyPr>
          <a:lstStyle/>
          <a:p>
            <a:r>
              <a:rPr lang="de-DE" sz="1400" dirty="0" err="1" smtClean="0"/>
              <a:t>T</a:t>
            </a:r>
            <a:r>
              <a:rPr lang="de-DE" sz="1000" dirty="0" err="1" smtClean="0"/>
              <a:t>i</a:t>
            </a:r>
            <a:endParaRPr lang="de-DE" sz="1000" dirty="0"/>
          </a:p>
        </p:txBody>
      </p:sp>
      <p:sp>
        <p:nvSpPr>
          <p:cNvPr id="28" name="Textfeld 27"/>
          <p:cNvSpPr txBox="1"/>
          <p:nvPr/>
        </p:nvSpPr>
        <p:spPr>
          <a:xfrm rot="16200000">
            <a:off x="5819930" y="3286963"/>
            <a:ext cx="481378" cy="307777"/>
          </a:xfrm>
          <a:prstGeom prst="rect">
            <a:avLst/>
          </a:prstGeom>
          <a:noFill/>
        </p:spPr>
        <p:txBody>
          <a:bodyPr wrap="square" rtlCol="0">
            <a:spAutoFit/>
          </a:bodyPr>
          <a:lstStyle/>
          <a:p>
            <a:r>
              <a:rPr lang="de-DE" sz="1400" dirty="0" smtClean="0"/>
              <a:t>T</a:t>
            </a:r>
            <a:r>
              <a:rPr lang="de-DE" sz="1000" dirty="0" smtClean="0"/>
              <a:t>i+1</a:t>
            </a:r>
            <a:endParaRPr lang="de-DE" sz="1000" dirty="0"/>
          </a:p>
        </p:txBody>
      </p:sp>
      <p:sp>
        <p:nvSpPr>
          <p:cNvPr id="29" name="Textfeld 28"/>
          <p:cNvSpPr txBox="1"/>
          <p:nvPr/>
        </p:nvSpPr>
        <p:spPr>
          <a:xfrm rot="16200000">
            <a:off x="5489292" y="3219471"/>
            <a:ext cx="481378" cy="307777"/>
          </a:xfrm>
          <a:prstGeom prst="rect">
            <a:avLst/>
          </a:prstGeom>
          <a:noFill/>
        </p:spPr>
        <p:txBody>
          <a:bodyPr wrap="square" rtlCol="0">
            <a:spAutoFit/>
          </a:bodyPr>
          <a:lstStyle/>
          <a:p>
            <a:r>
              <a:rPr lang="de-DE" sz="1400" dirty="0" smtClean="0"/>
              <a:t>T</a:t>
            </a:r>
            <a:r>
              <a:rPr lang="de-DE" sz="1000" dirty="0" smtClean="0"/>
              <a:t>i-1</a:t>
            </a:r>
            <a:endParaRPr lang="de-DE" sz="1000" dirty="0"/>
          </a:p>
        </p:txBody>
      </p:sp>
    </p:spTree>
    <p:extLst>
      <p:ext uri="{BB962C8B-B14F-4D97-AF65-F5344CB8AC3E}">
        <p14:creationId xmlns:p14="http://schemas.microsoft.com/office/powerpoint/2010/main" val="1356382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3378" y="323453"/>
            <a:ext cx="9621837" cy="1258887"/>
          </a:xfrm>
        </p:spPr>
        <p:txBody>
          <a:bodyPr/>
          <a:lstStyle/>
          <a:p>
            <a:r>
              <a:rPr lang="en-US" sz="1600" dirty="0" err="1" smtClean="0">
                <a:solidFill>
                  <a:srgbClr val="948580"/>
                </a:solidFill>
              </a:rPr>
              <a:t>Bedform</a:t>
            </a:r>
            <a:r>
              <a:rPr lang="en-US" sz="1600" dirty="0" smtClean="0">
                <a:solidFill>
                  <a:srgbClr val="948580"/>
                </a:solidFill>
              </a:rPr>
              <a:t> Analysis Method</a:t>
            </a:r>
            <a:r>
              <a:rPr lang="de-DE" sz="6600" dirty="0">
                <a:solidFill>
                  <a:srgbClr val="948580"/>
                </a:solidFill>
              </a:rPr>
              <a:t/>
            </a:r>
            <a:br>
              <a:rPr lang="de-DE" sz="6600" dirty="0">
                <a:solidFill>
                  <a:srgbClr val="948580"/>
                </a:solidFill>
              </a:rPr>
            </a:br>
            <a:r>
              <a:rPr lang="de-DE" sz="2800" dirty="0" err="1"/>
              <a:t>Step</a:t>
            </a:r>
            <a:r>
              <a:rPr lang="de-DE" sz="2800" dirty="0"/>
              <a:t> 5 – </a:t>
            </a:r>
            <a:r>
              <a:rPr lang="en-US" sz="2800" dirty="0"/>
              <a:t> Calculation of total </a:t>
            </a:r>
            <a:r>
              <a:rPr lang="en-US" sz="2800" dirty="0" err="1"/>
              <a:t>bedform</a:t>
            </a:r>
            <a:r>
              <a:rPr lang="en-US" sz="2800" dirty="0"/>
              <a:t> </a:t>
            </a:r>
            <a:r>
              <a:rPr lang="en-US" sz="2800" dirty="0" err="1"/>
              <a:t>heigth</a:t>
            </a:r>
            <a:r>
              <a:rPr lang="en-US" sz="2800" dirty="0"/>
              <a:t> (H</a:t>
            </a:r>
            <a:r>
              <a:rPr lang="en-US" sz="2000" dirty="0"/>
              <a:t>50+90</a:t>
            </a:r>
            <a:r>
              <a:rPr lang="en-US" sz="2800" dirty="0"/>
              <a:t>)</a:t>
            </a:r>
            <a:endParaRPr lang="de-DE" sz="2800" dirty="0"/>
          </a:p>
        </p:txBody>
      </p:sp>
      <p:graphicFrame>
        <p:nvGraphicFramePr>
          <p:cNvPr id="3" name="Tabelle 2"/>
          <p:cNvGraphicFramePr>
            <a:graphicFrameLocks noGrp="1"/>
          </p:cNvGraphicFramePr>
          <p:nvPr>
            <p:extLst>
              <p:ext uri="{D42A27DB-BD31-4B8C-83A1-F6EECF244321}">
                <p14:modId xmlns:p14="http://schemas.microsoft.com/office/powerpoint/2010/main" val="2293220711"/>
              </p:ext>
            </p:extLst>
          </p:nvPr>
        </p:nvGraphicFramePr>
        <p:xfrm>
          <a:off x="2552834" y="1454617"/>
          <a:ext cx="2016224" cy="4989516"/>
        </p:xfrm>
        <a:graphic>
          <a:graphicData uri="http://schemas.openxmlformats.org/drawingml/2006/table">
            <a:tbl>
              <a:tblPr>
                <a:tableStyleId>{ED083AE6-46FA-4A59-8FB0-9F97EB10719F}</a:tableStyleId>
              </a:tblPr>
              <a:tblGrid>
                <a:gridCol w="1008112">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178197">
                <a:tc gridSpan="2">
                  <a:txBody>
                    <a:bodyPr/>
                    <a:lstStyle/>
                    <a:p>
                      <a:pPr algn="ctr" fontAlgn="b"/>
                      <a:r>
                        <a:rPr lang="de-DE" sz="1100" b="1" u="none" strike="noStrike" dirty="0">
                          <a:effectLst/>
                        </a:rPr>
                        <a:t>Layer 1</a:t>
                      </a:r>
                      <a:endParaRPr lang="de-DE" sz="1100" b="1" i="0" u="none" strike="noStrike" dirty="0">
                        <a:solidFill>
                          <a:srgbClr val="000000"/>
                        </a:solidFill>
                        <a:effectLst/>
                        <a:latin typeface="Calibri"/>
                      </a:endParaRPr>
                    </a:p>
                  </a:txBody>
                  <a:tcPr marL="7425" marR="7425" marT="7425" marB="0" anchor="b"/>
                </a:tc>
                <a:tc hMerge="1">
                  <a:txBody>
                    <a:bodyPr/>
                    <a:lstStyle/>
                    <a:p>
                      <a:endParaRPr lang="de-DE"/>
                    </a:p>
                  </a:txBody>
                  <a:tcPr/>
                </a:tc>
                <a:extLst>
                  <a:ext uri="{0D108BD9-81ED-4DB2-BD59-A6C34878D82A}">
                    <a16:rowId xmlns:a16="http://schemas.microsoft.com/office/drawing/2014/main" xmlns="" val="10000"/>
                  </a:ext>
                </a:extLst>
              </a:tr>
              <a:tr h="178197">
                <a:tc>
                  <a:txBody>
                    <a:bodyPr/>
                    <a:lstStyle/>
                    <a:p>
                      <a:pPr algn="ctr" fontAlgn="b"/>
                      <a:r>
                        <a:rPr lang="de-DE" sz="1100" b="1" u="none" strike="noStrike" dirty="0">
                          <a:effectLst/>
                        </a:rPr>
                        <a:t>ID</a:t>
                      </a:r>
                      <a:endParaRPr lang="de-DE" sz="1100" b="1" i="0" u="none" strike="noStrike" dirty="0">
                        <a:solidFill>
                          <a:srgbClr val="000000"/>
                        </a:solidFill>
                        <a:effectLst/>
                        <a:latin typeface="Calibri"/>
                      </a:endParaRPr>
                    </a:p>
                  </a:txBody>
                  <a:tcPr marL="7425" marR="7425" marT="7425" marB="0" anchor="ctr"/>
                </a:tc>
                <a:tc>
                  <a:txBody>
                    <a:bodyPr/>
                    <a:lstStyle/>
                    <a:p>
                      <a:pPr algn="ctr" fontAlgn="b"/>
                      <a:r>
                        <a:rPr lang="de-DE" sz="1100" b="1" u="none" strike="noStrike" dirty="0" err="1" smtClean="0">
                          <a:effectLst/>
                        </a:rPr>
                        <a:t>heigth</a:t>
                      </a:r>
                      <a:r>
                        <a:rPr lang="de-DE" sz="1100" b="1" u="none" strike="noStrike" dirty="0" smtClean="0">
                          <a:effectLst/>
                        </a:rPr>
                        <a:t> [m]</a:t>
                      </a:r>
                      <a:endParaRPr lang="de-DE" sz="1100" b="1" i="0" u="none" strike="noStrike" dirty="0">
                        <a:solidFill>
                          <a:srgbClr val="000000"/>
                        </a:solidFill>
                        <a:effectLst/>
                        <a:latin typeface="Calibri"/>
                      </a:endParaRPr>
                    </a:p>
                  </a:txBody>
                  <a:tcPr marL="7425" marR="7425" marT="7425" marB="0" anchor="ctr"/>
                </a:tc>
                <a:extLst>
                  <a:ext uri="{0D108BD9-81ED-4DB2-BD59-A6C34878D82A}">
                    <a16:rowId xmlns:a16="http://schemas.microsoft.com/office/drawing/2014/main" xmlns="" val="10001"/>
                  </a:ext>
                </a:extLst>
              </a:tr>
              <a:tr h="178197">
                <a:tc>
                  <a:txBody>
                    <a:bodyPr/>
                    <a:lstStyle/>
                    <a:p>
                      <a:pPr algn="ctr" fontAlgn="b"/>
                      <a:r>
                        <a:rPr lang="de-DE" sz="1100" u="none" strike="noStrike" dirty="0">
                          <a:effectLst/>
                        </a:rPr>
                        <a:t>21</a:t>
                      </a:r>
                      <a:endParaRPr lang="de-DE" sz="1100" b="0" i="0" u="none" strike="noStrike" dirty="0">
                        <a:solidFill>
                          <a:srgbClr val="000000"/>
                        </a:solidFill>
                        <a:effectLst/>
                        <a:latin typeface="Calibri"/>
                      </a:endParaRPr>
                    </a:p>
                  </a:txBody>
                  <a:tcPr marL="7425" marR="7425" marT="7425" marB="0" anchor="b">
                    <a:solidFill>
                      <a:srgbClr val="92D050"/>
                    </a:solidFill>
                  </a:tcPr>
                </a:tc>
                <a:tc>
                  <a:txBody>
                    <a:bodyPr/>
                    <a:lstStyle/>
                    <a:p>
                      <a:pPr algn="ctr" fontAlgn="b"/>
                      <a:r>
                        <a:rPr lang="de-DE" sz="1100" u="none" strike="noStrike" dirty="0">
                          <a:effectLst/>
                        </a:rPr>
                        <a:t>2.387</a:t>
                      </a:r>
                      <a:endParaRPr lang="de-DE" sz="1100" b="0" i="0" u="none" strike="noStrike" dirty="0">
                        <a:solidFill>
                          <a:srgbClr val="000000"/>
                        </a:solidFill>
                        <a:effectLst/>
                        <a:latin typeface="Calibri"/>
                      </a:endParaRPr>
                    </a:p>
                  </a:txBody>
                  <a:tcPr marL="7425" marR="7425" marT="7425" marB="0" anchor="b">
                    <a:solidFill>
                      <a:srgbClr val="92D050"/>
                    </a:solidFill>
                  </a:tcPr>
                </a:tc>
                <a:extLst>
                  <a:ext uri="{0D108BD9-81ED-4DB2-BD59-A6C34878D82A}">
                    <a16:rowId xmlns:a16="http://schemas.microsoft.com/office/drawing/2014/main" xmlns="" val="10002"/>
                  </a:ext>
                </a:extLst>
              </a:tr>
              <a:tr h="178197">
                <a:tc>
                  <a:txBody>
                    <a:bodyPr/>
                    <a:lstStyle/>
                    <a:p>
                      <a:pPr algn="ctr" fontAlgn="b"/>
                      <a:r>
                        <a:rPr lang="de-DE" sz="1100" u="none" strike="noStrike" dirty="0">
                          <a:effectLst/>
                        </a:rPr>
                        <a:t>22</a:t>
                      </a:r>
                      <a:endParaRPr lang="de-DE" sz="1100" b="0" i="0" u="none" strike="noStrike" dirty="0">
                        <a:solidFill>
                          <a:srgbClr val="000000"/>
                        </a:solidFill>
                        <a:effectLst/>
                        <a:latin typeface="Calibri"/>
                      </a:endParaRPr>
                    </a:p>
                  </a:txBody>
                  <a:tcPr marL="7425" marR="7425" marT="7425" marB="0" anchor="b">
                    <a:solidFill>
                      <a:srgbClr val="92D050"/>
                    </a:solidFill>
                  </a:tcPr>
                </a:tc>
                <a:tc>
                  <a:txBody>
                    <a:bodyPr/>
                    <a:lstStyle/>
                    <a:p>
                      <a:pPr algn="ctr" fontAlgn="b"/>
                      <a:r>
                        <a:rPr lang="de-DE" sz="1100" u="none" strike="noStrike" dirty="0">
                          <a:effectLst/>
                        </a:rPr>
                        <a:t>1.967</a:t>
                      </a:r>
                      <a:endParaRPr lang="de-DE" sz="1100" b="0" i="0" u="none" strike="noStrike" dirty="0">
                        <a:solidFill>
                          <a:srgbClr val="000000"/>
                        </a:solidFill>
                        <a:effectLst/>
                        <a:latin typeface="Calibri"/>
                      </a:endParaRPr>
                    </a:p>
                  </a:txBody>
                  <a:tcPr marL="7425" marR="7425" marT="7425" marB="0" anchor="b">
                    <a:solidFill>
                      <a:srgbClr val="92D050"/>
                    </a:solidFill>
                  </a:tcPr>
                </a:tc>
                <a:extLst>
                  <a:ext uri="{0D108BD9-81ED-4DB2-BD59-A6C34878D82A}">
                    <a16:rowId xmlns:a16="http://schemas.microsoft.com/office/drawing/2014/main" xmlns="" val="10003"/>
                  </a:ext>
                </a:extLst>
              </a:tr>
              <a:tr h="178197">
                <a:tc>
                  <a:txBody>
                    <a:bodyPr/>
                    <a:lstStyle/>
                    <a:p>
                      <a:pPr algn="ctr" fontAlgn="b"/>
                      <a:r>
                        <a:rPr lang="de-DE" sz="1100" u="none" strike="noStrike" dirty="0">
                          <a:effectLst/>
                        </a:rPr>
                        <a:t>11</a:t>
                      </a:r>
                      <a:endParaRPr lang="de-DE" sz="1100" b="0" i="0" u="none" strike="noStrike" dirty="0">
                        <a:solidFill>
                          <a:srgbClr val="000000"/>
                        </a:solidFill>
                        <a:effectLst/>
                        <a:latin typeface="Calibri"/>
                      </a:endParaRPr>
                    </a:p>
                  </a:txBody>
                  <a:tcPr marL="7425" marR="7425" marT="7425" marB="0" anchor="b">
                    <a:solidFill>
                      <a:srgbClr val="92D050"/>
                    </a:solidFill>
                  </a:tcPr>
                </a:tc>
                <a:tc>
                  <a:txBody>
                    <a:bodyPr/>
                    <a:lstStyle/>
                    <a:p>
                      <a:pPr algn="ctr" fontAlgn="b"/>
                      <a:r>
                        <a:rPr lang="de-DE" sz="1100" u="none" strike="noStrike" dirty="0">
                          <a:effectLst/>
                        </a:rPr>
                        <a:t>1.861</a:t>
                      </a:r>
                      <a:endParaRPr lang="de-DE" sz="1100" b="0" i="0" u="none" strike="noStrike" dirty="0">
                        <a:solidFill>
                          <a:srgbClr val="000000"/>
                        </a:solidFill>
                        <a:effectLst/>
                        <a:latin typeface="Calibri"/>
                      </a:endParaRPr>
                    </a:p>
                  </a:txBody>
                  <a:tcPr marL="7425" marR="7425" marT="7425" marB="0" anchor="b">
                    <a:solidFill>
                      <a:srgbClr val="92D050"/>
                    </a:solidFill>
                  </a:tcPr>
                </a:tc>
                <a:extLst>
                  <a:ext uri="{0D108BD9-81ED-4DB2-BD59-A6C34878D82A}">
                    <a16:rowId xmlns:a16="http://schemas.microsoft.com/office/drawing/2014/main" xmlns="" val="10004"/>
                  </a:ext>
                </a:extLst>
              </a:tr>
              <a:tr h="178197">
                <a:tc>
                  <a:txBody>
                    <a:bodyPr/>
                    <a:lstStyle/>
                    <a:p>
                      <a:pPr algn="ctr" fontAlgn="b"/>
                      <a:r>
                        <a:rPr lang="de-DE" sz="1100" u="none" strike="noStrike" dirty="0">
                          <a:effectLst/>
                        </a:rPr>
                        <a:t>10</a:t>
                      </a:r>
                      <a:endParaRPr lang="de-DE" sz="1100" b="0" i="0" u="none" strike="noStrike" dirty="0">
                        <a:solidFill>
                          <a:srgbClr val="000000"/>
                        </a:solidFill>
                        <a:effectLst/>
                        <a:latin typeface="Calibri"/>
                      </a:endParaRPr>
                    </a:p>
                  </a:txBody>
                  <a:tcPr marL="7425" marR="7425" marT="7425" marB="0" anchor="b">
                    <a:solidFill>
                      <a:srgbClr val="92D050"/>
                    </a:solidFill>
                  </a:tcPr>
                </a:tc>
                <a:tc>
                  <a:txBody>
                    <a:bodyPr/>
                    <a:lstStyle/>
                    <a:p>
                      <a:pPr algn="ctr" fontAlgn="b"/>
                      <a:r>
                        <a:rPr lang="de-DE" sz="1100" u="none" strike="noStrike" dirty="0">
                          <a:effectLst/>
                        </a:rPr>
                        <a:t>1.787</a:t>
                      </a:r>
                      <a:endParaRPr lang="de-DE" sz="1100" b="0" i="0" u="none" strike="noStrike" dirty="0">
                        <a:solidFill>
                          <a:srgbClr val="000000"/>
                        </a:solidFill>
                        <a:effectLst/>
                        <a:latin typeface="Calibri"/>
                      </a:endParaRPr>
                    </a:p>
                  </a:txBody>
                  <a:tcPr marL="7425" marR="7425" marT="7425" marB="0" anchor="b">
                    <a:solidFill>
                      <a:srgbClr val="92D050"/>
                    </a:solidFill>
                  </a:tcPr>
                </a:tc>
                <a:extLst>
                  <a:ext uri="{0D108BD9-81ED-4DB2-BD59-A6C34878D82A}">
                    <a16:rowId xmlns:a16="http://schemas.microsoft.com/office/drawing/2014/main" xmlns="" val="10005"/>
                  </a:ext>
                </a:extLst>
              </a:tr>
              <a:tr h="178197">
                <a:tc>
                  <a:txBody>
                    <a:bodyPr/>
                    <a:lstStyle/>
                    <a:p>
                      <a:pPr algn="ctr" fontAlgn="b"/>
                      <a:r>
                        <a:rPr lang="de-DE" sz="1100" u="none" strike="noStrike" dirty="0">
                          <a:effectLst/>
                        </a:rPr>
                        <a:t>17</a:t>
                      </a:r>
                      <a:endParaRPr lang="de-DE" sz="1100" b="0" i="0" u="none" strike="noStrike" dirty="0">
                        <a:solidFill>
                          <a:srgbClr val="000000"/>
                        </a:solidFill>
                        <a:effectLst/>
                        <a:latin typeface="Calibri"/>
                      </a:endParaRPr>
                    </a:p>
                  </a:txBody>
                  <a:tcPr marL="7425" marR="7425" marT="7425" marB="0" anchor="b">
                    <a:solidFill>
                      <a:srgbClr val="92D050"/>
                    </a:solidFill>
                  </a:tcPr>
                </a:tc>
                <a:tc>
                  <a:txBody>
                    <a:bodyPr/>
                    <a:lstStyle/>
                    <a:p>
                      <a:pPr algn="ctr" fontAlgn="b"/>
                      <a:r>
                        <a:rPr lang="de-DE" sz="1100" u="none" strike="noStrike" dirty="0">
                          <a:effectLst/>
                        </a:rPr>
                        <a:t>1.756</a:t>
                      </a:r>
                      <a:endParaRPr lang="de-DE" sz="1100" b="0" i="0" u="none" strike="noStrike" dirty="0">
                        <a:solidFill>
                          <a:srgbClr val="000000"/>
                        </a:solidFill>
                        <a:effectLst/>
                        <a:latin typeface="Calibri"/>
                      </a:endParaRPr>
                    </a:p>
                  </a:txBody>
                  <a:tcPr marL="7425" marR="7425" marT="7425" marB="0" anchor="b">
                    <a:solidFill>
                      <a:srgbClr val="92D050"/>
                    </a:solidFill>
                  </a:tcPr>
                </a:tc>
                <a:extLst>
                  <a:ext uri="{0D108BD9-81ED-4DB2-BD59-A6C34878D82A}">
                    <a16:rowId xmlns:a16="http://schemas.microsoft.com/office/drawing/2014/main" xmlns="" val="10006"/>
                  </a:ext>
                </a:extLst>
              </a:tr>
              <a:tr h="178197">
                <a:tc>
                  <a:txBody>
                    <a:bodyPr/>
                    <a:lstStyle/>
                    <a:p>
                      <a:pPr algn="ctr" fontAlgn="b"/>
                      <a:r>
                        <a:rPr lang="de-DE" sz="1100" u="none" strike="noStrike" dirty="0">
                          <a:effectLst/>
                        </a:rPr>
                        <a:t>20</a:t>
                      </a:r>
                      <a:endParaRPr lang="de-DE" sz="1100" b="0" i="0" u="none" strike="noStrike" dirty="0">
                        <a:solidFill>
                          <a:srgbClr val="000000"/>
                        </a:solidFill>
                        <a:effectLst/>
                        <a:latin typeface="Calibri"/>
                      </a:endParaRPr>
                    </a:p>
                  </a:txBody>
                  <a:tcPr marL="7425" marR="7425" marT="7425" marB="0" anchor="b">
                    <a:solidFill>
                      <a:srgbClr val="92D050"/>
                    </a:solidFill>
                  </a:tcPr>
                </a:tc>
                <a:tc>
                  <a:txBody>
                    <a:bodyPr/>
                    <a:lstStyle/>
                    <a:p>
                      <a:pPr algn="ctr" fontAlgn="b"/>
                      <a:r>
                        <a:rPr lang="de-DE" sz="1100" u="none" strike="noStrike" dirty="0">
                          <a:effectLst/>
                        </a:rPr>
                        <a:t>1.67</a:t>
                      </a:r>
                      <a:endParaRPr lang="de-DE" sz="1100" b="0" i="0" u="none" strike="noStrike" dirty="0">
                        <a:solidFill>
                          <a:srgbClr val="000000"/>
                        </a:solidFill>
                        <a:effectLst/>
                        <a:latin typeface="Calibri"/>
                      </a:endParaRPr>
                    </a:p>
                  </a:txBody>
                  <a:tcPr marL="7425" marR="7425" marT="7425" marB="0" anchor="b">
                    <a:solidFill>
                      <a:srgbClr val="92D050"/>
                    </a:solidFill>
                  </a:tcPr>
                </a:tc>
                <a:extLst>
                  <a:ext uri="{0D108BD9-81ED-4DB2-BD59-A6C34878D82A}">
                    <a16:rowId xmlns:a16="http://schemas.microsoft.com/office/drawing/2014/main" xmlns="" val="10007"/>
                  </a:ext>
                </a:extLst>
              </a:tr>
              <a:tr h="178197">
                <a:tc>
                  <a:txBody>
                    <a:bodyPr/>
                    <a:lstStyle/>
                    <a:p>
                      <a:pPr algn="ctr" fontAlgn="b"/>
                      <a:r>
                        <a:rPr lang="de-DE" sz="1100" u="none" strike="noStrike" dirty="0">
                          <a:effectLst/>
                        </a:rPr>
                        <a:t>9</a:t>
                      </a:r>
                      <a:endParaRPr lang="de-DE" sz="1100" b="0" i="0" u="none" strike="noStrike" dirty="0">
                        <a:solidFill>
                          <a:srgbClr val="000000"/>
                        </a:solidFill>
                        <a:effectLst/>
                        <a:latin typeface="Calibri"/>
                      </a:endParaRPr>
                    </a:p>
                  </a:txBody>
                  <a:tcPr marL="7425" marR="7425" marT="7425" marB="0" anchor="b">
                    <a:solidFill>
                      <a:srgbClr val="92D050"/>
                    </a:solidFill>
                  </a:tcPr>
                </a:tc>
                <a:tc>
                  <a:txBody>
                    <a:bodyPr/>
                    <a:lstStyle/>
                    <a:p>
                      <a:pPr algn="ctr" fontAlgn="b"/>
                      <a:r>
                        <a:rPr lang="de-DE" sz="1100" u="none" strike="noStrike" dirty="0">
                          <a:effectLst/>
                        </a:rPr>
                        <a:t>1.484</a:t>
                      </a:r>
                      <a:endParaRPr lang="de-DE" sz="1100" b="0" i="0" u="none" strike="noStrike" dirty="0">
                        <a:solidFill>
                          <a:srgbClr val="000000"/>
                        </a:solidFill>
                        <a:effectLst/>
                        <a:latin typeface="Calibri"/>
                      </a:endParaRPr>
                    </a:p>
                  </a:txBody>
                  <a:tcPr marL="7425" marR="7425" marT="7425" marB="0" anchor="b">
                    <a:solidFill>
                      <a:srgbClr val="92D050"/>
                    </a:solidFill>
                  </a:tcPr>
                </a:tc>
                <a:extLst>
                  <a:ext uri="{0D108BD9-81ED-4DB2-BD59-A6C34878D82A}">
                    <a16:rowId xmlns:a16="http://schemas.microsoft.com/office/drawing/2014/main" xmlns="" val="10008"/>
                  </a:ext>
                </a:extLst>
              </a:tr>
              <a:tr h="178197">
                <a:tc>
                  <a:txBody>
                    <a:bodyPr/>
                    <a:lstStyle/>
                    <a:p>
                      <a:pPr algn="ctr" fontAlgn="b"/>
                      <a:r>
                        <a:rPr lang="de-DE" sz="1100" u="none" strike="noStrike" dirty="0">
                          <a:effectLst/>
                        </a:rPr>
                        <a:t>6</a:t>
                      </a:r>
                      <a:endParaRPr lang="de-DE" sz="1100" b="0" i="0" u="none" strike="noStrike" dirty="0">
                        <a:solidFill>
                          <a:srgbClr val="000000"/>
                        </a:solidFill>
                        <a:effectLst/>
                        <a:latin typeface="Calibri"/>
                      </a:endParaRPr>
                    </a:p>
                  </a:txBody>
                  <a:tcPr marL="7425" marR="7425" marT="7425" marB="0" anchor="b">
                    <a:solidFill>
                      <a:srgbClr val="92D050"/>
                    </a:solidFill>
                  </a:tcPr>
                </a:tc>
                <a:tc>
                  <a:txBody>
                    <a:bodyPr/>
                    <a:lstStyle/>
                    <a:p>
                      <a:pPr algn="ctr" fontAlgn="b"/>
                      <a:r>
                        <a:rPr lang="de-DE" sz="1100" u="none" strike="noStrike" dirty="0">
                          <a:effectLst/>
                        </a:rPr>
                        <a:t>1.474</a:t>
                      </a:r>
                      <a:endParaRPr lang="de-DE" sz="1100" b="0" i="0" u="none" strike="noStrike" dirty="0">
                        <a:solidFill>
                          <a:srgbClr val="000000"/>
                        </a:solidFill>
                        <a:effectLst/>
                        <a:latin typeface="Calibri"/>
                      </a:endParaRPr>
                    </a:p>
                  </a:txBody>
                  <a:tcPr marL="7425" marR="7425" marT="7425" marB="0" anchor="b">
                    <a:solidFill>
                      <a:srgbClr val="92D050"/>
                    </a:solidFill>
                  </a:tcPr>
                </a:tc>
                <a:extLst>
                  <a:ext uri="{0D108BD9-81ED-4DB2-BD59-A6C34878D82A}">
                    <a16:rowId xmlns:a16="http://schemas.microsoft.com/office/drawing/2014/main" xmlns="" val="10009"/>
                  </a:ext>
                </a:extLst>
              </a:tr>
              <a:tr h="178197">
                <a:tc>
                  <a:txBody>
                    <a:bodyPr/>
                    <a:lstStyle/>
                    <a:p>
                      <a:pPr algn="ctr" fontAlgn="b"/>
                      <a:r>
                        <a:rPr lang="de-DE" sz="1100" u="none" strike="noStrike" dirty="0">
                          <a:effectLst/>
                        </a:rPr>
                        <a:t>3</a:t>
                      </a:r>
                      <a:endParaRPr lang="de-DE" sz="1100" b="0" i="0" u="none" strike="noStrike" dirty="0">
                        <a:solidFill>
                          <a:srgbClr val="000000"/>
                        </a:solidFill>
                        <a:effectLst/>
                        <a:latin typeface="Calibri"/>
                      </a:endParaRPr>
                    </a:p>
                  </a:txBody>
                  <a:tcPr marL="7425" marR="7425" marT="7425" marB="0" anchor="b">
                    <a:solidFill>
                      <a:srgbClr val="92D050"/>
                    </a:solidFill>
                  </a:tcPr>
                </a:tc>
                <a:tc>
                  <a:txBody>
                    <a:bodyPr/>
                    <a:lstStyle/>
                    <a:p>
                      <a:pPr algn="ctr" fontAlgn="b"/>
                      <a:r>
                        <a:rPr lang="de-DE" sz="1100" u="none" strike="noStrike" dirty="0">
                          <a:effectLst/>
                        </a:rPr>
                        <a:t>1.449</a:t>
                      </a:r>
                      <a:endParaRPr lang="de-DE" sz="1100" b="0" i="0" u="none" strike="noStrike" dirty="0">
                        <a:solidFill>
                          <a:srgbClr val="000000"/>
                        </a:solidFill>
                        <a:effectLst/>
                        <a:latin typeface="Calibri"/>
                      </a:endParaRPr>
                    </a:p>
                  </a:txBody>
                  <a:tcPr marL="7425" marR="7425" marT="7425" marB="0" anchor="b">
                    <a:solidFill>
                      <a:srgbClr val="92D050"/>
                    </a:solidFill>
                  </a:tcPr>
                </a:tc>
                <a:extLst>
                  <a:ext uri="{0D108BD9-81ED-4DB2-BD59-A6C34878D82A}">
                    <a16:rowId xmlns:a16="http://schemas.microsoft.com/office/drawing/2014/main" xmlns="" val="10010"/>
                  </a:ext>
                </a:extLst>
              </a:tr>
              <a:tr h="178197">
                <a:tc>
                  <a:txBody>
                    <a:bodyPr/>
                    <a:lstStyle/>
                    <a:p>
                      <a:pPr algn="ctr" fontAlgn="b"/>
                      <a:r>
                        <a:rPr lang="de-DE" sz="1100" u="none" strike="noStrike" dirty="0">
                          <a:effectLst/>
                        </a:rPr>
                        <a:t>8</a:t>
                      </a:r>
                      <a:endParaRPr lang="de-DE" sz="1100" b="0" i="0" u="none" strike="noStrike" dirty="0">
                        <a:solidFill>
                          <a:srgbClr val="000000"/>
                        </a:solidFill>
                        <a:effectLst/>
                        <a:latin typeface="Calibri"/>
                      </a:endParaRPr>
                    </a:p>
                  </a:txBody>
                  <a:tcPr marL="7425" marR="7425" marT="7425" marB="0" anchor="b">
                    <a:solidFill>
                      <a:srgbClr val="92D050"/>
                    </a:solidFill>
                  </a:tcPr>
                </a:tc>
                <a:tc>
                  <a:txBody>
                    <a:bodyPr/>
                    <a:lstStyle/>
                    <a:p>
                      <a:pPr algn="ctr" fontAlgn="b"/>
                      <a:r>
                        <a:rPr lang="de-DE" sz="1100" u="none" strike="noStrike" dirty="0">
                          <a:effectLst/>
                        </a:rPr>
                        <a:t>1.433</a:t>
                      </a:r>
                      <a:endParaRPr lang="de-DE" sz="1100" b="0" i="0" u="none" strike="noStrike" dirty="0">
                        <a:solidFill>
                          <a:srgbClr val="000000"/>
                        </a:solidFill>
                        <a:effectLst/>
                        <a:latin typeface="Calibri"/>
                      </a:endParaRPr>
                    </a:p>
                  </a:txBody>
                  <a:tcPr marL="7425" marR="7425" marT="7425" marB="0" anchor="b">
                    <a:solidFill>
                      <a:srgbClr val="92D050"/>
                    </a:solidFill>
                  </a:tcPr>
                </a:tc>
                <a:extLst>
                  <a:ext uri="{0D108BD9-81ED-4DB2-BD59-A6C34878D82A}">
                    <a16:rowId xmlns:a16="http://schemas.microsoft.com/office/drawing/2014/main" xmlns="" val="10011"/>
                  </a:ext>
                </a:extLst>
              </a:tr>
              <a:tr h="178197">
                <a:tc>
                  <a:txBody>
                    <a:bodyPr/>
                    <a:lstStyle/>
                    <a:p>
                      <a:pPr algn="ctr" fontAlgn="b"/>
                      <a:r>
                        <a:rPr lang="de-DE" sz="1100" u="none" strike="noStrike" dirty="0">
                          <a:effectLst/>
                        </a:rPr>
                        <a:t>14</a:t>
                      </a:r>
                      <a:endParaRPr lang="de-DE" sz="1100" b="0" i="0" u="none" strike="noStrike" dirty="0">
                        <a:solidFill>
                          <a:srgbClr val="000000"/>
                        </a:solidFill>
                        <a:effectLst/>
                        <a:latin typeface="Calibri"/>
                      </a:endParaRPr>
                    </a:p>
                  </a:txBody>
                  <a:tcPr marL="7425" marR="7425" marT="7425" marB="0" anchor="b">
                    <a:solidFill>
                      <a:srgbClr val="92D050"/>
                    </a:solidFill>
                  </a:tcPr>
                </a:tc>
                <a:tc>
                  <a:txBody>
                    <a:bodyPr/>
                    <a:lstStyle/>
                    <a:p>
                      <a:pPr algn="ctr" fontAlgn="b"/>
                      <a:r>
                        <a:rPr lang="de-DE" sz="1100" u="none" strike="noStrike" dirty="0">
                          <a:effectLst/>
                        </a:rPr>
                        <a:t>1.319</a:t>
                      </a:r>
                      <a:endParaRPr lang="de-DE" sz="1100" b="0" i="0" u="none" strike="noStrike" dirty="0">
                        <a:solidFill>
                          <a:srgbClr val="000000"/>
                        </a:solidFill>
                        <a:effectLst/>
                        <a:latin typeface="Calibri"/>
                      </a:endParaRPr>
                    </a:p>
                  </a:txBody>
                  <a:tcPr marL="7425" marR="7425" marT="7425" marB="0" anchor="b">
                    <a:solidFill>
                      <a:srgbClr val="92D050"/>
                    </a:solidFill>
                  </a:tcPr>
                </a:tc>
                <a:extLst>
                  <a:ext uri="{0D108BD9-81ED-4DB2-BD59-A6C34878D82A}">
                    <a16:rowId xmlns:a16="http://schemas.microsoft.com/office/drawing/2014/main" xmlns="" val="10012"/>
                  </a:ext>
                </a:extLst>
              </a:tr>
              <a:tr h="178197">
                <a:tc>
                  <a:txBody>
                    <a:bodyPr/>
                    <a:lstStyle/>
                    <a:p>
                      <a:pPr algn="ctr" fontAlgn="b"/>
                      <a:r>
                        <a:rPr lang="de-DE" sz="1100" u="none" strike="noStrike" dirty="0">
                          <a:effectLst/>
                        </a:rPr>
                        <a:t>12</a:t>
                      </a:r>
                      <a:endParaRPr lang="de-DE" sz="1100" b="0" i="0" u="none" strike="noStrike" dirty="0">
                        <a:solidFill>
                          <a:srgbClr val="000000"/>
                        </a:solidFill>
                        <a:effectLst/>
                        <a:latin typeface="Calibri"/>
                      </a:endParaRPr>
                    </a:p>
                  </a:txBody>
                  <a:tcPr marL="7425" marR="7425" marT="7425" marB="0" anchor="b">
                    <a:solidFill>
                      <a:srgbClr val="92D050"/>
                    </a:solidFill>
                  </a:tcPr>
                </a:tc>
                <a:tc>
                  <a:txBody>
                    <a:bodyPr/>
                    <a:lstStyle/>
                    <a:p>
                      <a:pPr algn="ctr" fontAlgn="b"/>
                      <a:r>
                        <a:rPr lang="de-DE" sz="1100" u="none" strike="noStrike" dirty="0">
                          <a:effectLst/>
                        </a:rPr>
                        <a:t>1.288</a:t>
                      </a:r>
                      <a:endParaRPr lang="de-DE" sz="1100" b="0" i="0" u="none" strike="noStrike" dirty="0">
                        <a:solidFill>
                          <a:srgbClr val="000000"/>
                        </a:solidFill>
                        <a:effectLst/>
                        <a:latin typeface="Calibri"/>
                      </a:endParaRPr>
                    </a:p>
                  </a:txBody>
                  <a:tcPr marL="7425" marR="7425" marT="7425" marB="0" anchor="b">
                    <a:solidFill>
                      <a:srgbClr val="92D050"/>
                    </a:solidFill>
                  </a:tcPr>
                </a:tc>
                <a:extLst>
                  <a:ext uri="{0D108BD9-81ED-4DB2-BD59-A6C34878D82A}">
                    <a16:rowId xmlns:a16="http://schemas.microsoft.com/office/drawing/2014/main" xmlns="" val="10013"/>
                  </a:ext>
                </a:extLst>
              </a:tr>
              <a:tr h="178197">
                <a:tc>
                  <a:txBody>
                    <a:bodyPr/>
                    <a:lstStyle/>
                    <a:p>
                      <a:pPr algn="ctr" fontAlgn="b"/>
                      <a:r>
                        <a:rPr lang="de-DE" sz="1100" u="none" strike="noStrike">
                          <a:effectLst/>
                        </a:rPr>
                        <a:t>16</a:t>
                      </a:r>
                      <a:endParaRPr lang="de-DE" sz="1100" b="0" i="0" u="none" strike="noStrike">
                        <a:solidFill>
                          <a:srgbClr val="000000"/>
                        </a:solidFill>
                        <a:effectLst/>
                        <a:latin typeface="Calibri"/>
                      </a:endParaRPr>
                    </a:p>
                  </a:txBody>
                  <a:tcPr marL="7425" marR="7425" marT="7425" marB="0" anchor="b">
                    <a:solidFill>
                      <a:srgbClr val="92D050"/>
                    </a:solidFill>
                  </a:tcPr>
                </a:tc>
                <a:tc>
                  <a:txBody>
                    <a:bodyPr/>
                    <a:lstStyle/>
                    <a:p>
                      <a:pPr algn="ctr" fontAlgn="b"/>
                      <a:r>
                        <a:rPr lang="de-DE" sz="1100" u="none" strike="noStrike" dirty="0">
                          <a:effectLst/>
                        </a:rPr>
                        <a:t>1.149</a:t>
                      </a:r>
                      <a:endParaRPr lang="de-DE" sz="1100" b="0" i="0" u="none" strike="noStrike" dirty="0">
                        <a:solidFill>
                          <a:srgbClr val="000000"/>
                        </a:solidFill>
                        <a:effectLst/>
                        <a:latin typeface="Calibri"/>
                      </a:endParaRPr>
                    </a:p>
                  </a:txBody>
                  <a:tcPr marL="7425" marR="7425" marT="7425" marB="0" anchor="b">
                    <a:solidFill>
                      <a:srgbClr val="92D050"/>
                    </a:solidFill>
                  </a:tcPr>
                </a:tc>
                <a:extLst>
                  <a:ext uri="{0D108BD9-81ED-4DB2-BD59-A6C34878D82A}">
                    <a16:rowId xmlns:a16="http://schemas.microsoft.com/office/drawing/2014/main" xmlns="" val="10014"/>
                  </a:ext>
                </a:extLst>
              </a:tr>
              <a:tr h="178197">
                <a:tc>
                  <a:txBody>
                    <a:bodyPr/>
                    <a:lstStyle/>
                    <a:p>
                      <a:pPr algn="ctr" fontAlgn="b"/>
                      <a:r>
                        <a:rPr lang="de-DE" sz="1100" u="none" strike="noStrike">
                          <a:effectLst/>
                        </a:rPr>
                        <a:t>18</a:t>
                      </a:r>
                      <a:endParaRPr lang="de-DE" sz="1100" b="0" i="0" u="none" strike="noStrike">
                        <a:solidFill>
                          <a:srgbClr val="000000"/>
                        </a:solidFill>
                        <a:effectLst/>
                        <a:latin typeface="Calibri"/>
                      </a:endParaRPr>
                    </a:p>
                  </a:txBody>
                  <a:tcPr marL="7425" marR="7425" marT="7425" marB="0" anchor="b"/>
                </a:tc>
                <a:tc>
                  <a:txBody>
                    <a:bodyPr/>
                    <a:lstStyle/>
                    <a:p>
                      <a:pPr algn="ctr" fontAlgn="b"/>
                      <a:r>
                        <a:rPr lang="de-DE" sz="1100" u="none" strike="noStrike" dirty="0">
                          <a:effectLst/>
                        </a:rPr>
                        <a:t>1.098</a:t>
                      </a:r>
                      <a:endParaRPr lang="de-DE" sz="1100" b="0" i="0" u="none" strike="noStrike" dirty="0">
                        <a:solidFill>
                          <a:srgbClr val="000000"/>
                        </a:solidFill>
                        <a:effectLst/>
                        <a:latin typeface="Calibri"/>
                      </a:endParaRPr>
                    </a:p>
                  </a:txBody>
                  <a:tcPr marL="7425" marR="7425" marT="7425" marB="0" anchor="b"/>
                </a:tc>
                <a:extLst>
                  <a:ext uri="{0D108BD9-81ED-4DB2-BD59-A6C34878D82A}">
                    <a16:rowId xmlns:a16="http://schemas.microsoft.com/office/drawing/2014/main" xmlns="" val="10015"/>
                  </a:ext>
                </a:extLst>
              </a:tr>
              <a:tr h="178197">
                <a:tc>
                  <a:txBody>
                    <a:bodyPr/>
                    <a:lstStyle/>
                    <a:p>
                      <a:pPr algn="ctr" fontAlgn="b"/>
                      <a:r>
                        <a:rPr lang="de-DE" sz="1100" u="none" strike="noStrike">
                          <a:effectLst/>
                        </a:rPr>
                        <a:t>4</a:t>
                      </a:r>
                      <a:endParaRPr lang="de-DE" sz="1100" b="0" i="0" u="none" strike="noStrike">
                        <a:solidFill>
                          <a:srgbClr val="000000"/>
                        </a:solidFill>
                        <a:effectLst/>
                        <a:latin typeface="Calibri"/>
                      </a:endParaRPr>
                    </a:p>
                  </a:txBody>
                  <a:tcPr marL="7425" marR="7425" marT="7425" marB="0" anchor="b"/>
                </a:tc>
                <a:tc>
                  <a:txBody>
                    <a:bodyPr/>
                    <a:lstStyle/>
                    <a:p>
                      <a:pPr algn="ctr" fontAlgn="b"/>
                      <a:r>
                        <a:rPr lang="de-DE" sz="1100" u="none" strike="noStrike" dirty="0">
                          <a:effectLst/>
                        </a:rPr>
                        <a:t>1.044</a:t>
                      </a:r>
                      <a:endParaRPr lang="de-DE" sz="1100" b="0" i="0" u="none" strike="noStrike" dirty="0">
                        <a:solidFill>
                          <a:srgbClr val="000000"/>
                        </a:solidFill>
                        <a:effectLst/>
                        <a:latin typeface="Calibri"/>
                      </a:endParaRPr>
                    </a:p>
                  </a:txBody>
                  <a:tcPr marL="7425" marR="7425" marT="7425" marB="0" anchor="b"/>
                </a:tc>
                <a:extLst>
                  <a:ext uri="{0D108BD9-81ED-4DB2-BD59-A6C34878D82A}">
                    <a16:rowId xmlns:a16="http://schemas.microsoft.com/office/drawing/2014/main" xmlns="" val="10016"/>
                  </a:ext>
                </a:extLst>
              </a:tr>
              <a:tr h="178197">
                <a:tc>
                  <a:txBody>
                    <a:bodyPr/>
                    <a:lstStyle/>
                    <a:p>
                      <a:pPr algn="ctr" fontAlgn="b"/>
                      <a:r>
                        <a:rPr lang="de-DE" sz="1100" u="none" strike="noStrike">
                          <a:effectLst/>
                        </a:rPr>
                        <a:t>2</a:t>
                      </a:r>
                      <a:endParaRPr lang="de-DE" sz="1100" b="0" i="0" u="none" strike="noStrike">
                        <a:solidFill>
                          <a:srgbClr val="000000"/>
                        </a:solidFill>
                        <a:effectLst/>
                        <a:latin typeface="Calibri"/>
                      </a:endParaRPr>
                    </a:p>
                  </a:txBody>
                  <a:tcPr marL="7425" marR="7425" marT="7425" marB="0" anchor="b"/>
                </a:tc>
                <a:tc>
                  <a:txBody>
                    <a:bodyPr/>
                    <a:lstStyle/>
                    <a:p>
                      <a:pPr algn="ctr" fontAlgn="b"/>
                      <a:r>
                        <a:rPr lang="de-DE" sz="1100" u="none" strike="noStrike" dirty="0">
                          <a:effectLst/>
                        </a:rPr>
                        <a:t>1.042</a:t>
                      </a:r>
                      <a:endParaRPr lang="de-DE" sz="1100" b="0" i="0" u="none" strike="noStrike" dirty="0">
                        <a:solidFill>
                          <a:srgbClr val="000000"/>
                        </a:solidFill>
                        <a:effectLst/>
                        <a:latin typeface="Calibri"/>
                      </a:endParaRPr>
                    </a:p>
                  </a:txBody>
                  <a:tcPr marL="7425" marR="7425" marT="7425" marB="0" anchor="b"/>
                </a:tc>
                <a:extLst>
                  <a:ext uri="{0D108BD9-81ED-4DB2-BD59-A6C34878D82A}">
                    <a16:rowId xmlns:a16="http://schemas.microsoft.com/office/drawing/2014/main" xmlns="" val="10017"/>
                  </a:ext>
                </a:extLst>
              </a:tr>
              <a:tr h="178197">
                <a:tc>
                  <a:txBody>
                    <a:bodyPr/>
                    <a:lstStyle/>
                    <a:p>
                      <a:pPr algn="ctr" fontAlgn="b"/>
                      <a:r>
                        <a:rPr lang="de-DE" sz="1100" u="none" strike="noStrike" dirty="0">
                          <a:effectLst/>
                        </a:rPr>
                        <a:t>19</a:t>
                      </a:r>
                      <a:endParaRPr lang="de-DE" sz="1100" b="0" i="0" u="none" strike="noStrike" dirty="0">
                        <a:solidFill>
                          <a:srgbClr val="000000"/>
                        </a:solidFill>
                        <a:effectLst/>
                        <a:latin typeface="Calibri"/>
                      </a:endParaRPr>
                    </a:p>
                  </a:txBody>
                  <a:tcPr marL="7425" marR="7425" marT="7425" marB="0" anchor="b"/>
                </a:tc>
                <a:tc>
                  <a:txBody>
                    <a:bodyPr/>
                    <a:lstStyle/>
                    <a:p>
                      <a:pPr algn="ctr" fontAlgn="b"/>
                      <a:r>
                        <a:rPr lang="de-DE" sz="1100" u="none" strike="noStrike" dirty="0">
                          <a:effectLst/>
                        </a:rPr>
                        <a:t>1.04</a:t>
                      </a:r>
                      <a:endParaRPr lang="de-DE" sz="1100" b="0" i="0" u="none" strike="noStrike" dirty="0">
                        <a:solidFill>
                          <a:srgbClr val="000000"/>
                        </a:solidFill>
                        <a:effectLst/>
                        <a:latin typeface="Calibri"/>
                      </a:endParaRPr>
                    </a:p>
                  </a:txBody>
                  <a:tcPr marL="7425" marR="7425" marT="7425" marB="0" anchor="b"/>
                </a:tc>
                <a:extLst>
                  <a:ext uri="{0D108BD9-81ED-4DB2-BD59-A6C34878D82A}">
                    <a16:rowId xmlns:a16="http://schemas.microsoft.com/office/drawing/2014/main" xmlns="" val="10018"/>
                  </a:ext>
                </a:extLst>
              </a:tr>
              <a:tr h="178197">
                <a:tc>
                  <a:txBody>
                    <a:bodyPr/>
                    <a:lstStyle/>
                    <a:p>
                      <a:pPr algn="ctr" fontAlgn="b"/>
                      <a:r>
                        <a:rPr lang="de-DE" sz="1100" u="none" strike="noStrike">
                          <a:effectLst/>
                        </a:rPr>
                        <a:t>15</a:t>
                      </a:r>
                      <a:endParaRPr lang="de-DE" sz="1100" b="0" i="0" u="none" strike="noStrike">
                        <a:solidFill>
                          <a:srgbClr val="000000"/>
                        </a:solidFill>
                        <a:effectLst/>
                        <a:latin typeface="Calibri"/>
                      </a:endParaRPr>
                    </a:p>
                  </a:txBody>
                  <a:tcPr marL="7425" marR="7425" marT="7425" marB="0" anchor="b"/>
                </a:tc>
                <a:tc>
                  <a:txBody>
                    <a:bodyPr/>
                    <a:lstStyle/>
                    <a:p>
                      <a:pPr algn="ctr" fontAlgn="b"/>
                      <a:r>
                        <a:rPr lang="de-DE" sz="1100" u="none" strike="noStrike" dirty="0">
                          <a:effectLst/>
                        </a:rPr>
                        <a:t>0.981</a:t>
                      </a:r>
                      <a:endParaRPr lang="de-DE" sz="1100" b="0" i="0" u="none" strike="noStrike" dirty="0">
                        <a:solidFill>
                          <a:srgbClr val="000000"/>
                        </a:solidFill>
                        <a:effectLst/>
                        <a:latin typeface="Calibri"/>
                      </a:endParaRPr>
                    </a:p>
                  </a:txBody>
                  <a:tcPr marL="7425" marR="7425" marT="7425" marB="0" anchor="b"/>
                </a:tc>
                <a:extLst>
                  <a:ext uri="{0D108BD9-81ED-4DB2-BD59-A6C34878D82A}">
                    <a16:rowId xmlns:a16="http://schemas.microsoft.com/office/drawing/2014/main" xmlns="" val="10019"/>
                  </a:ext>
                </a:extLst>
              </a:tr>
              <a:tr h="178197">
                <a:tc>
                  <a:txBody>
                    <a:bodyPr/>
                    <a:lstStyle/>
                    <a:p>
                      <a:pPr algn="ctr" fontAlgn="b"/>
                      <a:r>
                        <a:rPr lang="de-DE" sz="1100" u="none" strike="noStrike">
                          <a:effectLst/>
                        </a:rPr>
                        <a:t>24</a:t>
                      </a:r>
                      <a:endParaRPr lang="de-DE" sz="1100" b="0" i="0" u="none" strike="noStrike">
                        <a:solidFill>
                          <a:srgbClr val="000000"/>
                        </a:solidFill>
                        <a:effectLst/>
                        <a:latin typeface="Calibri"/>
                      </a:endParaRPr>
                    </a:p>
                  </a:txBody>
                  <a:tcPr marL="7425" marR="7425" marT="7425" marB="0" anchor="b"/>
                </a:tc>
                <a:tc>
                  <a:txBody>
                    <a:bodyPr/>
                    <a:lstStyle/>
                    <a:p>
                      <a:pPr algn="ctr" fontAlgn="b"/>
                      <a:r>
                        <a:rPr lang="de-DE" sz="1100" u="none" strike="noStrike" dirty="0">
                          <a:effectLst/>
                        </a:rPr>
                        <a:t>0.848</a:t>
                      </a:r>
                      <a:endParaRPr lang="de-DE" sz="1100" b="0" i="0" u="none" strike="noStrike" dirty="0">
                        <a:solidFill>
                          <a:srgbClr val="000000"/>
                        </a:solidFill>
                        <a:effectLst/>
                        <a:latin typeface="Calibri"/>
                      </a:endParaRPr>
                    </a:p>
                  </a:txBody>
                  <a:tcPr marL="7425" marR="7425" marT="7425" marB="0" anchor="b"/>
                </a:tc>
                <a:extLst>
                  <a:ext uri="{0D108BD9-81ED-4DB2-BD59-A6C34878D82A}">
                    <a16:rowId xmlns:a16="http://schemas.microsoft.com/office/drawing/2014/main" xmlns="" val="10020"/>
                  </a:ext>
                </a:extLst>
              </a:tr>
              <a:tr h="178197">
                <a:tc>
                  <a:txBody>
                    <a:bodyPr/>
                    <a:lstStyle/>
                    <a:p>
                      <a:pPr algn="ctr" fontAlgn="b"/>
                      <a:r>
                        <a:rPr lang="de-DE" sz="1100" u="none" strike="noStrike">
                          <a:effectLst/>
                        </a:rPr>
                        <a:t>13</a:t>
                      </a:r>
                      <a:endParaRPr lang="de-DE" sz="1100" b="0" i="0" u="none" strike="noStrike">
                        <a:solidFill>
                          <a:srgbClr val="000000"/>
                        </a:solidFill>
                        <a:effectLst/>
                        <a:latin typeface="Calibri"/>
                      </a:endParaRPr>
                    </a:p>
                  </a:txBody>
                  <a:tcPr marL="7425" marR="7425" marT="7425" marB="0" anchor="b"/>
                </a:tc>
                <a:tc>
                  <a:txBody>
                    <a:bodyPr/>
                    <a:lstStyle/>
                    <a:p>
                      <a:pPr algn="ctr" fontAlgn="b"/>
                      <a:r>
                        <a:rPr lang="de-DE" sz="1100" u="none" strike="noStrike" dirty="0">
                          <a:effectLst/>
                        </a:rPr>
                        <a:t>0.773</a:t>
                      </a:r>
                      <a:endParaRPr lang="de-DE" sz="1100" b="0" i="0" u="none" strike="noStrike" dirty="0">
                        <a:solidFill>
                          <a:srgbClr val="000000"/>
                        </a:solidFill>
                        <a:effectLst/>
                        <a:latin typeface="Calibri"/>
                      </a:endParaRPr>
                    </a:p>
                  </a:txBody>
                  <a:tcPr marL="7425" marR="7425" marT="7425" marB="0" anchor="b"/>
                </a:tc>
                <a:extLst>
                  <a:ext uri="{0D108BD9-81ED-4DB2-BD59-A6C34878D82A}">
                    <a16:rowId xmlns:a16="http://schemas.microsoft.com/office/drawing/2014/main" xmlns="" val="10021"/>
                  </a:ext>
                </a:extLst>
              </a:tr>
              <a:tr h="178197">
                <a:tc>
                  <a:txBody>
                    <a:bodyPr/>
                    <a:lstStyle/>
                    <a:p>
                      <a:pPr algn="ctr" fontAlgn="b"/>
                      <a:r>
                        <a:rPr lang="de-DE" sz="1100" u="none" strike="noStrike">
                          <a:effectLst/>
                        </a:rPr>
                        <a:t>26</a:t>
                      </a:r>
                      <a:endParaRPr lang="de-DE" sz="1100" b="0" i="0" u="none" strike="noStrike">
                        <a:solidFill>
                          <a:srgbClr val="000000"/>
                        </a:solidFill>
                        <a:effectLst/>
                        <a:latin typeface="Calibri"/>
                      </a:endParaRPr>
                    </a:p>
                  </a:txBody>
                  <a:tcPr marL="7425" marR="7425" marT="7425" marB="0" anchor="b"/>
                </a:tc>
                <a:tc>
                  <a:txBody>
                    <a:bodyPr/>
                    <a:lstStyle/>
                    <a:p>
                      <a:pPr algn="ctr" fontAlgn="b"/>
                      <a:r>
                        <a:rPr lang="de-DE" sz="1100" u="none" strike="noStrike" dirty="0">
                          <a:effectLst/>
                        </a:rPr>
                        <a:t>0.49</a:t>
                      </a:r>
                      <a:endParaRPr lang="de-DE" sz="1100" b="0" i="0" u="none" strike="noStrike" dirty="0">
                        <a:solidFill>
                          <a:srgbClr val="000000"/>
                        </a:solidFill>
                        <a:effectLst/>
                        <a:latin typeface="Calibri"/>
                      </a:endParaRPr>
                    </a:p>
                  </a:txBody>
                  <a:tcPr marL="7425" marR="7425" marT="7425" marB="0" anchor="b"/>
                </a:tc>
                <a:extLst>
                  <a:ext uri="{0D108BD9-81ED-4DB2-BD59-A6C34878D82A}">
                    <a16:rowId xmlns:a16="http://schemas.microsoft.com/office/drawing/2014/main" xmlns="" val="10022"/>
                  </a:ext>
                </a:extLst>
              </a:tr>
              <a:tr h="178197">
                <a:tc>
                  <a:txBody>
                    <a:bodyPr/>
                    <a:lstStyle/>
                    <a:p>
                      <a:pPr algn="ctr" fontAlgn="b"/>
                      <a:r>
                        <a:rPr lang="de-DE" sz="1100" u="none" strike="noStrike">
                          <a:effectLst/>
                        </a:rPr>
                        <a:t>7</a:t>
                      </a:r>
                      <a:endParaRPr lang="de-DE" sz="1100" b="0" i="0" u="none" strike="noStrike">
                        <a:solidFill>
                          <a:srgbClr val="000000"/>
                        </a:solidFill>
                        <a:effectLst/>
                        <a:latin typeface="Calibri"/>
                      </a:endParaRPr>
                    </a:p>
                  </a:txBody>
                  <a:tcPr marL="7425" marR="7425" marT="7425" marB="0" anchor="b"/>
                </a:tc>
                <a:tc>
                  <a:txBody>
                    <a:bodyPr/>
                    <a:lstStyle/>
                    <a:p>
                      <a:pPr algn="ctr" fontAlgn="b"/>
                      <a:r>
                        <a:rPr lang="de-DE" sz="1100" u="none" strike="noStrike" dirty="0">
                          <a:effectLst/>
                        </a:rPr>
                        <a:t>0.489</a:t>
                      </a:r>
                      <a:endParaRPr lang="de-DE" sz="1100" b="0" i="0" u="none" strike="noStrike" dirty="0">
                        <a:solidFill>
                          <a:srgbClr val="000000"/>
                        </a:solidFill>
                        <a:effectLst/>
                        <a:latin typeface="Calibri"/>
                      </a:endParaRPr>
                    </a:p>
                  </a:txBody>
                  <a:tcPr marL="7425" marR="7425" marT="7425" marB="0" anchor="b"/>
                </a:tc>
                <a:extLst>
                  <a:ext uri="{0D108BD9-81ED-4DB2-BD59-A6C34878D82A}">
                    <a16:rowId xmlns:a16="http://schemas.microsoft.com/office/drawing/2014/main" xmlns="" val="10023"/>
                  </a:ext>
                </a:extLst>
              </a:tr>
              <a:tr h="178197">
                <a:tc>
                  <a:txBody>
                    <a:bodyPr/>
                    <a:lstStyle/>
                    <a:p>
                      <a:pPr algn="ctr" fontAlgn="b"/>
                      <a:r>
                        <a:rPr lang="de-DE" sz="1100" u="none" strike="noStrike">
                          <a:effectLst/>
                        </a:rPr>
                        <a:t>5</a:t>
                      </a:r>
                      <a:endParaRPr lang="de-DE" sz="1100" b="0" i="0" u="none" strike="noStrike">
                        <a:solidFill>
                          <a:srgbClr val="000000"/>
                        </a:solidFill>
                        <a:effectLst/>
                        <a:latin typeface="Calibri"/>
                      </a:endParaRPr>
                    </a:p>
                  </a:txBody>
                  <a:tcPr marL="7425" marR="7425" marT="7425" marB="0" anchor="b"/>
                </a:tc>
                <a:tc>
                  <a:txBody>
                    <a:bodyPr/>
                    <a:lstStyle/>
                    <a:p>
                      <a:pPr algn="ctr" fontAlgn="b"/>
                      <a:r>
                        <a:rPr lang="de-DE" sz="1100" u="none" strike="noStrike" dirty="0">
                          <a:effectLst/>
                        </a:rPr>
                        <a:t>0.403</a:t>
                      </a:r>
                      <a:endParaRPr lang="de-DE" sz="1100" b="0" i="0" u="none" strike="noStrike" dirty="0">
                        <a:solidFill>
                          <a:srgbClr val="000000"/>
                        </a:solidFill>
                        <a:effectLst/>
                        <a:latin typeface="Calibri"/>
                      </a:endParaRPr>
                    </a:p>
                  </a:txBody>
                  <a:tcPr marL="7425" marR="7425" marT="7425" marB="0" anchor="b"/>
                </a:tc>
                <a:extLst>
                  <a:ext uri="{0D108BD9-81ED-4DB2-BD59-A6C34878D82A}">
                    <a16:rowId xmlns:a16="http://schemas.microsoft.com/office/drawing/2014/main" xmlns="" val="10024"/>
                  </a:ext>
                </a:extLst>
              </a:tr>
              <a:tr h="178197">
                <a:tc>
                  <a:txBody>
                    <a:bodyPr/>
                    <a:lstStyle/>
                    <a:p>
                      <a:pPr algn="ctr" fontAlgn="b"/>
                      <a:r>
                        <a:rPr lang="de-DE" sz="1100" u="none" strike="noStrike">
                          <a:effectLst/>
                        </a:rPr>
                        <a:t>25</a:t>
                      </a:r>
                      <a:endParaRPr lang="de-DE" sz="1100" b="0" i="0" u="none" strike="noStrike">
                        <a:solidFill>
                          <a:srgbClr val="000000"/>
                        </a:solidFill>
                        <a:effectLst/>
                        <a:latin typeface="Calibri"/>
                      </a:endParaRPr>
                    </a:p>
                  </a:txBody>
                  <a:tcPr marL="7425" marR="7425" marT="7425" marB="0" anchor="b"/>
                </a:tc>
                <a:tc>
                  <a:txBody>
                    <a:bodyPr/>
                    <a:lstStyle/>
                    <a:p>
                      <a:pPr algn="ctr" fontAlgn="b"/>
                      <a:r>
                        <a:rPr lang="de-DE" sz="1100" u="none" strike="noStrike" dirty="0">
                          <a:effectLst/>
                        </a:rPr>
                        <a:t>0.342</a:t>
                      </a:r>
                      <a:endParaRPr lang="de-DE" sz="1100" b="0" i="0" u="none" strike="noStrike" dirty="0">
                        <a:solidFill>
                          <a:srgbClr val="000000"/>
                        </a:solidFill>
                        <a:effectLst/>
                        <a:latin typeface="Calibri"/>
                      </a:endParaRPr>
                    </a:p>
                  </a:txBody>
                  <a:tcPr marL="7425" marR="7425" marT="7425" marB="0" anchor="b"/>
                </a:tc>
                <a:extLst>
                  <a:ext uri="{0D108BD9-81ED-4DB2-BD59-A6C34878D82A}">
                    <a16:rowId xmlns:a16="http://schemas.microsoft.com/office/drawing/2014/main" xmlns="" val="10025"/>
                  </a:ext>
                </a:extLst>
              </a:tr>
              <a:tr h="178197">
                <a:tc>
                  <a:txBody>
                    <a:bodyPr/>
                    <a:lstStyle/>
                    <a:p>
                      <a:pPr algn="ctr" fontAlgn="b"/>
                      <a:r>
                        <a:rPr lang="de-DE" sz="1100" u="none" strike="noStrike">
                          <a:effectLst/>
                        </a:rPr>
                        <a:t>23</a:t>
                      </a:r>
                      <a:endParaRPr lang="de-DE" sz="1100" b="0" i="0" u="none" strike="noStrike">
                        <a:solidFill>
                          <a:srgbClr val="000000"/>
                        </a:solidFill>
                        <a:effectLst/>
                        <a:latin typeface="Calibri"/>
                      </a:endParaRPr>
                    </a:p>
                  </a:txBody>
                  <a:tcPr marL="7425" marR="7425" marT="7425" marB="0" anchor="b"/>
                </a:tc>
                <a:tc>
                  <a:txBody>
                    <a:bodyPr/>
                    <a:lstStyle/>
                    <a:p>
                      <a:pPr algn="ctr" fontAlgn="b"/>
                      <a:r>
                        <a:rPr lang="de-DE" sz="1100" u="none" strike="noStrike" dirty="0">
                          <a:effectLst/>
                        </a:rPr>
                        <a:t>0.335</a:t>
                      </a:r>
                      <a:endParaRPr lang="de-DE" sz="1100" b="0" i="0" u="none" strike="noStrike" dirty="0">
                        <a:solidFill>
                          <a:srgbClr val="000000"/>
                        </a:solidFill>
                        <a:effectLst/>
                        <a:latin typeface="Calibri"/>
                      </a:endParaRPr>
                    </a:p>
                  </a:txBody>
                  <a:tcPr marL="7425" marR="7425" marT="7425" marB="0" anchor="b"/>
                </a:tc>
                <a:extLst>
                  <a:ext uri="{0D108BD9-81ED-4DB2-BD59-A6C34878D82A}">
                    <a16:rowId xmlns:a16="http://schemas.microsoft.com/office/drawing/2014/main" xmlns="" val="10026"/>
                  </a:ext>
                </a:extLst>
              </a:tr>
              <a:tr h="178197">
                <a:tc>
                  <a:txBody>
                    <a:bodyPr/>
                    <a:lstStyle/>
                    <a:p>
                      <a:pPr algn="ctr" fontAlgn="b"/>
                      <a:r>
                        <a:rPr lang="de-DE" sz="1100" u="none" strike="noStrike" dirty="0">
                          <a:effectLst/>
                        </a:rPr>
                        <a:t>1</a:t>
                      </a:r>
                      <a:endParaRPr lang="de-DE" sz="1100" b="0" i="0" u="none" strike="noStrike" dirty="0">
                        <a:solidFill>
                          <a:srgbClr val="000000"/>
                        </a:solidFill>
                        <a:effectLst/>
                        <a:latin typeface="Calibri"/>
                      </a:endParaRPr>
                    </a:p>
                  </a:txBody>
                  <a:tcPr marL="7425" marR="7425" marT="7425" marB="0" anchor="b"/>
                </a:tc>
                <a:tc>
                  <a:txBody>
                    <a:bodyPr/>
                    <a:lstStyle/>
                    <a:p>
                      <a:pPr algn="ctr" fontAlgn="b"/>
                      <a:r>
                        <a:rPr lang="de-DE" sz="1100" u="none" strike="noStrike" dirty="0">
                          <a:effectLst/>
                        </a:rPr>
                        <a:t>0.241</a:t>
                      </a:r>
                      <a:endParaRPr lang="de-DE" sz="1100" b="0" i="0" u="none" strike="noStrike" dirty="0">
                        <a:solidFill>
                          <a:srgbClr val="000000"/>
                        </a:solidFill>
                        <a:effectLst/>
                        <a:latin typeface="Calibri"/>
                      </a:endParaRPr>
                    </a:p>
                  </a:txBody>
                  <a:tcPr marL="7425" marR="7425" marT="7425" marB="0" anchor="b"/>
                </a:tc>
                <a:extLst>
                  <a:ext uri="{0D108BD9-81ED-4DB2-BD59-A6C34878D82A}">
                    <a16:rowId xmlns:a16="http://schemas.microsoft.com/office/drawing/2014/main" xmlns="" val="10027"/>
                  </a:ext>
                </a:extLst>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4174406300"/>
              </p:ext>
            </p:extLst>
          </p:nvPr>
        </p:nvGraphicFramePr>
        <p:xfrm>
          <a:off x="6311658" y="2956076"/>
          <a:ext cx="1574800" cy="1656184"/>
        </p:xfrm>
        <a:graphic>
          <a:graphicData uri="http://schemas.openxmlformats.org/drawingml/2006/table">
            <a:tbl>
              <a:tblPr>
                <a:tableStyleId>{ED083AE6-46FA-4A59-8FB0-9F97EB10719F}</a:tableStyleId>
              </a:tblPr>
              <a:tblGrid>
                <a:gridCol w="787400">
                  <a:extLst>
                    <a:ext uri="{9D8B030D-6E8A-4147-A177-3AD203B41FA5}">
                      <a16:colId xmlns:a16="http://schemas.microsoft.com/office/drawing/2014/main" xmlns="" val="20000"/>
                    </a:ext>
                  </a:extLst>
                </a:gridCol>
                <a:gridCol w="787400">
                  <a:extLst>
                    <a:ext uri="{9D8B030D-6E8A-4147-A177-3AD203B41FA5}">
                      <a16:colId xmlns:a16="http://schemas.microsoft.com/office/drawing/2014/main" xmlns="" val="20001"/>
                    </a:ext>
                  </a:extLst>
                </a:gridCol>
              </a:tblGrid>
              <a:tr h="182880">
                <a:tc gridSpan="2">
                  <a:txBody>
                    <a:bodyPr/>
                    <a:lstStyle/>
                    <a:p>
                      <a:pPr algn="ctr" fontAlgn="b"/>
                      <a:r>
                        <a:rPr lang="de-DE" sz="1100" b="1" u="none" strike="noStrike" dirty="0">
                          <a:effectLst/>
                        </a:rPr>
                        <a:t>Layer 2</a:t>
                      </a:r>
                      <a:endParaRPr lang="de-DE" sz="1100" b="1" i="0" u="none" strike="noStrike" dirty="0">
                        <a:solidFill>
                          <a:srgbClr val="000000"/>
                        </a:solidFill>
                        <a:effectLst/>
                        <a:latin typeface="Calibri"/>
                      </a:endParaRPr>
                    </a:p>
                  </a:txBody>
                  <a:tcPr marL="7620" marR="7620" marT="7620" marB="0" anchor="b"/>
                </a:tc>
                <a:tc hMerge="1">
                  <a:txBody>
                    <a:bodyPr/>
                    <a:lstStyle/>
                    <a:p>
                      <a:endParaRPr lang="de-DE"/>
                    </a:p>
                  </a:txBody>
                  <a:tcPr/>
                </a:tc>
                <a:extLst>
                  <a:ext uri="{0D108BD9-81ED-4DB2-BD59-A6C34878D82A}">
                    <a16:rowId xmlns:a16="http://schemas.microsoft.com/office/drawing/2014/main" xmlns="" val="10000"/>
                  </a:ext>
                </a:extLst>
              </a:tr>
              <a:tr h="182880">
                <a:tc>
                  <a:txBody>
                    <a:bodyPr/>
                    <a:lstStyle/>
                    <a:p>
                      <a:pPr algn="ctr" fontAlgn="b"/>
                      <a:r>
                        <a:rPr lang="de-DE" sz="1100" b="1" u="none" strike="noStrike" dirty="0">
                          <a:effectLst/>
                        </a:rPr>
                        <a:t>ID</a:t>
                      </a:r>
                      <a:endParaRPr lang="de-DE" sz="1100" b="1" i="0" u="none" strike="noStrike" dirty="0">
                        <a:solidFill>
                          <a:srgbClr val="000000"/>
                        </a:solidFill>
                        <a:effectLst/>
                        <a:latin typeface="Calibri"/>
                      </a:endParaRPr>
                    </a:p>
                  </a:txBody>
                  <a:tcPr marL="7620" marR="7620" marT="7620" marB="0" anchor="ctr">
                    <a:solidFill>
                      <a:schemeClr val="bg1"/>
                    </a:solidFill>
                  </a:tcPr>
                </a:tc>
                <a:tc>
                  <a:txBody>
                    <a:bodyPr/>
                    <a:lstStyle/>
                    <a:p>
                      <a:pPr algn="ctr" fontAlgn="b"/>
                      <a:r>
                        <a:rPr lang="de-DE" sz="1100" b="1" u="none" strike="noStrike" dirty="0" err="1" smtClean="0">
                          <a:effectLst/>
                        </a:rPr>
                        <a:t>heigth</a:t>
                      </a:r>
                      <a:r>
                        <a:rPr lang="de-DE" sz="1100" b="1" u="none" strike="noStrike" dirty="0" smtClean="0">
                          <a:effectLst/>
                        </a:rPr>
                        <a:t> [m]</a:t>
                      </a:r>
                      <a:endParaRPr lang="de-DE" sz="1100" b="1" i="0" u="none" strike="noStrike" dirty="0">
                        <a:solidFill>
                          <a:srgbClr val="000000"/>
                        </a:solidFill>
                        <a:effectLst/>
                        <a:latin typeface="Calibri"/>
                      </a:endParaRPr>
                    </a:p>
                  </a:txBody>
                  <a:tcPr marL="7620" marR="7620" marT="7620" marB="0" anchor="ctr">
                    <a:solidFill>
                      <a:schemeClr val="bg1"/>
                    </a:solidFill>
                  </a:tcPr>
                </a:tc>
                <a:extLst>
                  <a:ext uri="{0D108BD9-81ED-4DB2-BD59-A6C34878D82A}">
                    <a16:rowId xmlns:a16="http://schemas.microsoft.com/office/drawing/2014/main" xmlns="" val="10001"/>
                  </a:ext>
                </a:extLst>
              </a:tr>
              <a:tr h="182880">
                <a:tc>
                  <a:txBody>
                    <a:bodyPr/>
                    <a:lstStyle/>
                    <a:p>
                      <a:pPr algn="ctr" fontAlgn="b"/>
                      <a:r>
                        <a:rPr lang="de-DE" sz="1100" b="0" i="0" u="none" strike="noStrike">
                          <a:solidFill>
                            <a:srgbClr val="000000"/>
                          </a:solidFill>
                          <a:effectLst/>
                          <a:latin typeface="Calibri"/>
                        </a:rPr>
                        <a:t>6</a:t>
                      </a:r>
                    </a:p>
                  </a:txBody>
                  <a:tcPr marL="7620" marR="7620" marT="7620" marB="0" anchor="b">
                    <a:solidFill>
                      <a:srgbClr val="92D050"/>
                    </a:solidFill>
                  </a:tcPr>
                </a:tc>
                <a:tc>
                  <a:txBody>
                    <a:bodyPr/>
                    <a:lstStyle/>
                    <a:p>
                      <a:pPr algn="ctr" fontAlgn="b"/>
                      <a:r>
                        <a:rPr lang="de-DE" sz="1100" b="0" i="0" u="none" strike="noStrike" dirty="0">
                          <a:solidFill>
                            <a:srgbClr val="000000"/>
                          </a:solidFill>
                          <a:effectLst/>
                          <a:latin typeface="Calibri"/>
                        </a:rPr>
                        <a:t>0.944</a:t>
                      </a:r>
                    </a:p>
                  </a:txBody>
                  <a:tcPr marL="7620" marR="7620" marT="7620" marB="0" anchor="b">
                    <a:solidFill>
                      <a:srgbClr val="92D050"/>
                    </a:solidFill>
                  </a:tcPr>
                </a:tc>
                <a:extLst>
                  <a:ext uri="{0D108BD9-81ED-4DB2-BD59-A6C34878D82A}">
                    <a16:rowId xmlns:a16="http://schemas.microsoft.com/office/drawing/2014/main" xmlns="" val="10002"/>
                  </a:ext>
                </a:extLst>
              </a:tr>
              <a:tr h="182880">
                <a:tc>
                  <a:txBody>
                    <a:bodyPr/>
                    <a:lstStyle/>
                    <a:p>
                      <a:pPr algn="ctr" fontAlgn="b"/>
                      <a:r>
                        <a:rPr lang="de-DE" sz="1100" b="0" i="0" u="none" strike="noStrike">
                          <a:solidFill>
                            <a:srgbClr val="000000"/>
                          </a:solidFill>
                          <a:effectLst/>
                          <a:latin typeface="Calibri"/>
                        </a:rPr>
                        <a:t>2</a:t>
                      </a:r>
                    </a:p>
                  </a:txBody>
                  <a:tcPr marL="7620" marR="7620" marT="7620" marB="0" anchor="b">
                    <a:solidFill>
                      <a:schemeClr val="bg1"/>
                    </a:solidFill>
                  </a:tcPr>
                </a:tc>
                <a:tc>
                  <a:txBody>
                    <a:bodyPr/>
                    <a:lstStyle/>
                    <a:p>
                      <a:pPr algn="ctr" fontAlgn="b"/>
                      <a:r>
                        <a:rPr lang="de-DE" sz="1100" b="0" i="0" u="none" strike="noStrike" dirty="0">
                          <a:solidFill>
                            <a:srgbClr val="000000"/>
                          </a:solidFill>
                          <a:effectLst/>
                          <a:latin typeface="Calibri"/>
                        </a:rPr>
                        <a:t>0.907</a:t>
                      </a:r>
                    </a:p>
                  </a:txBody>
                  <a:tcPr marL="7620" marR="7620" marT="7620" marB="0" anchor="b">
                    <a:solidFill>
                      <a:schemeClr val="bg1"/>
                    </a:solidFill>
                  </a:tcPr>
                </a:tc>
                <a:extLst>
                  <a:ext uri="{0D108BD9-81ED-4DB2-BD59-A6C34878D82A}">
                    <a16:rowId xmlns:a16="http://schemas.microsoft.com/office/drawing/2014/main" xmlns="" val="10003"/>
                  </a:ext>
                </a:extLst>
              </a:tr>
              <a:tr h="182880">
                <a:tc>
                  <a:txBody>
                    <a:bodyPr/>
                    <a:lstStyle/>
                    <a:p>
                      <a:pPr algn="ctr" fontAlgn="b"/>
                      <a:r>
                        <a:rPr lang="de-DE" sz="1100" b="0" i="0" u="none" strike="noStrike">
                          <a:solidFill>
                            <a:srgbClr val="000000"/>
                          </a:solidFill>
                          <a:effectLst/>
                          <a:latin typeface="Calibri"/>
                        </a:rPr>
                        <a:t>4</a:t>
                      </a:r>
                    </a:p>
                  </a:txBody>
                  <a:tcPr marL="7620" marR="7620" marT="7620" marB="0" anchor="b">
                    <a:solidFill>
                      <a:schemeClr val="bg1"/>
                    </a:solidFill>
                  </a:tcPr>
                </a:tc>
                <a:tc>
                  <a:txBody>
                    <a:bodyPr/>
                    <a:lstStyle/>
                    <a:p>
                      <a:pPr algn="ctr" fontAlgn="b"/>
                      <a:r>
                        <a:rPr lang="de-DE" sz="1100" b="0" i="0" u="none" strike="noStrike" dirty="0">
                          <a:solidFill>
                            <a:srgbClr val="000000"/>
                          </a:solidFill>
                          <a:effectLst/>
                          <a:latin typeface="Calibri"/>
                        </a:rPr>
                        <a:t>0.672</a:t>
                      </a:r>
                    </a:p>
                  </a:txBody>
                  <a:tcPr marL="7620" marR="7620" marT="7620" marB="0" anchor="b">
                    <a:solidFill>
                      <a:schemeClr val="bg1"/>
                    </a:solidFill>
                  </a:tcPr>
                </a:tc>
                <a:extLst>
                  <a:ext uri="{0D108BD9-81ED-4DB2-BD59-A6C34878D82A}">
                    <a16:rowId xmlns:a16="http://schemas.microsoft.com/office/drawing/2014/main" xmlns="" val="10004"/>
                  </a:ext>
                </a:extLst>
              </a:tr>
              <a:tr h="182880">
                <a:tc>
                  <a:txBody>
                    <a:bodyPr/>
                    <a:lstStyle/>
                    <a:p>
                      <a:pPr algn="ctr" fontAlgn="b"/>
                      <a:r>
                        <a:rPr lang="de-DE" sz="1100" b="0" i="0" u="none" strike="noStrike">
                          <a:solidFill>
                            <a:srgbClr val="000000"/>
                          </a:solidFill>
                          <a:effectLst/>
                          <a:latin typeface="Calibri"/>
                        </a:rPr>
                        <a:t>5</a:t>
                      </a:r>
                    </a:p>
                  </a:txBody>
                  <a:tcPr marL="7620" marR="7620" marT="7620" marB="0" anchor="b">
                    <a:solidFill>
                      <a:schemeClr val="bg1"/>
                    </a:solidFill>
                  </a:tcPr>
                </a:tc>
                <a:tc>
                  <a:txBody>
                    <a:bodyPr/>
                    <a:lstStyle/>
                    <a:p>
                      <a:pPr algn="ctr" fontAlgn="b"/>
                      <a:r>
                        <a:rPr lang="de-DE" sz="1100" b="0" i="0" u="none" strike="noStrike" dirty="0">
                          <a:solidFill>
                            <a:srgbClr val="000000"/>
                          </a:solidFill>
                          <a:effectLst/>
                          <a:latin typeface="Calibri"/>
                        </a:rPr>
                        <a:t>0.575</a:t>
                      </a:r>
                    </a:p>
                  </a:txBody>
                  <a:tcPr marL="7620" marR="7620" marT="7620" marB="0" anchor="b">
                    <a:solidFill>
                      <a:schemeClr val="bg1"/>
                    </a:solidFill>
                  </a:tcPr>
                </a:tc>
                <a:extLst>
                  <a:ext uri="{0D108BD9-81ED-4DB2-BD59-A6C34878D82A}">
                    <a16:rowId xmlns:a16="http://schemas.microsoft.com/office/drawing/2014/main" xmlns="" val="10005"/>
                  </a:ext>
                </a:extLst>
              </a:tr>
              <a:tr h="182880">
                <a:tc>
                  <a:txBody>
                    <a:bodyPr/>
                    <a:lstStyle/>
                    <a:p>
                      <a:pPr algn="ctr" fontAlgn="b"/>
                      <a:r>
                        <a:rPr lang="de-DE" sz="1100" b="0" i="0" u="none" strike="noStrike">
                          <a:solidFill>
                            <a:srgbClr val="000000"/>
                          </a:solidFill>
                          <a:effectLst/>
                          <a:latin typeface="Calibri"/>
                        </a:rPr>
                        <a:t>7</a:t>
                      </a:r>
                    </a:p>
                  </a:txBody>
                  <a:tcPr marL="7620" marR="7620" marT="7620" marB="0" anchor="b">
                    <a:solidFill>
                      <a:schemeClr val="bg1"/>
                    </a:solidFill>
                  </a:tcPr>
                </a:tc>
                <a:tc>
                  <a:txBody>
                    <a:bodyPr/>
                    <a:lstStyle/>
                    <a:p>
                      <a:pPr algn="ctr" fontAlgn="b"/>
                      <a:r>
                        <a:rPr lang="de-DE" sz="1100" b="0" i="0" u="none" strike="noStrike">
                          <a:solidFill>
                            <a:srgbClr val="000000"/>
                          </a:solidFill>
                          <a:effectLst/>
                          <a:latin typeface="Calibri"/>
                        </a:rPr>
                        <a:t>0.492</a:t>
                      </a:r>
                    </a:p>
                  </a:txBody>
                  <a:tcPr marL="7620" marR="7620" marT="7620" marB="0" anchor="b">
                    <a:solidFill>
                      <a:schemeClr val="bg1"/>
                    </a:solidFill>
                  </a:tcPr>
                </a:tc>
                <a:extLst>
                  <a:ext uri="{0D108BD9-81ED-4DB2-BD59-A6C34878D82A}">
                    <a16:rowId xmlns:a16="http://schemas.microsoft.com/office/drawing/2014/main" xmlns="" val="10006"/>
                  </a:ext>
                </a:extLst>
              </a:tr>
              <a:tr h="182880">
                <a:tc>
                  <a:txBody>
                    <a:bodyPr/>
                    <a:lstStyle/>
                    <a:p>
                      <a:pPr algn="ctr" fontAlgn="b"/>
                      <a:r>
                        <a:rPr lang="de-DE" sz="1100" b="0" i="0" u="none" strike="noStrike">
                          <a:solidFill>
                            <a:srgbClr val="000000"/>
                          </a:solidFill>
                          <a:effectLst/>
                          <a:latin typeface="Calibri"/>
                        </a:rPr>
                        <a:t>1</a:t>
                      </a:r>
                    </a:p>
                  </a:txBody>
                  <a:tcPr marL="7620" marR="7620" marT="7620" marB="0" anchor="b">
                    <a:solidFill>
                      <a:schemeClr val="bg1"/>
                    </a:solidFill>
                  </a:tcPr>
                </a:tc>
                <a:tc>
                  <a:txBody>
                    <a:bodyPr/>
                    <a:lstStyle/>
                    <a:p>
                      <a:pPr algn="ctr" fontAlgn="b"/>
                      <a:r>
                        <a:rPr lang="de-DE" sz="1100" b="0" i="0" u="none" strike="noStrike" dirty="0">
                          <a:solidFill>
                            <a:srgbClr val="000000"/>
                          </a:solidFill>
                          <a:effectLst/>
                          <a:latin typeface="Calibri"/>
                        </a:rPr>
                        <a:t>0.414</a:t>
                      </a:r>
                    </a:p>
                  </a:txBody>
                  <a:tcPr marL="7620" marR="7620" marT="7620" marB="0" anchor="b">
                    <a:solidFill>
                      <a:schemeClr val="bg1"/>
                    </a:solidFill>
                  </a:tcPr>
                </a:tc>
                <a:extLst>
                  <a:ext uri="{0D108BD9-81ED-4DB2-BD59-A6C34878D82A}">
                    <a16:rowId xmlns:a16="http://schemas.microsoft.com/office/drawing/2014/main" xmlns="" val="10007"/>
                  </a:ext>
                </a:extLst>
              </a:tr>
              <a:tr h="193144">
                <a:tc>
                  <a:txBody>
                    <a:bodyPr/>
                    <a:lstStyle/>
                    <a:p>
                      <a:pPr algn="ctr" fontAlgn="b"/>
                      <a:r>
                        <a:rPr lang="de-DE" sz="1100" b="0" i="0" u="none" strike="noStrike">
                          <a:solidFill>
                            <a:srgbClr val="000000"/>
                          </a:solidFill>
                          <a:effectLst/>
                          <a:latin typeface="Calibri"/>
                        </a:rPr>
                        <a:t>3</a:t>
                      </a:r>
                    </a:p>
                  </a:txBody>
                  <a:tcPr marL="7620" marR="7620" marT="7620" marB="0" anchor="b">
                    <a:solidFill>
                      <a:schemeClr val="bg1"/>
                    </a:solidFill>
                  </a:tcPr>
                </a:tc>
                <a:tc>
                  <a:txBody>
                    <a:bodyPr/>
                    <a:lstStyle/>
                    <a:p>
                      <a:pPr algn="ctr" fontAlgn="b"/>
                      <a:r>
                        <a:rPr lang="de-DE" sz="1100" b="0" i="0" u="none" strike="noStrike" dirty="0">
                          <a:solidFill>
                            <a:srgbClr val="000000"/>
                          </a:solidFill>
                          <a:effectLst/>
                          <a:latin typeface="Calibri"/>
                        </a:rPr>
                        <a:t>0.191</a:t>
                      </a:r>
                    </a:p>
                  </a:txBody>
                  <a:tcPr marL="7620" marR="7620" marT="7620" marB="0" anchor="b">
                    <a:solidFill>
                      <a:schemeClr val="bg1"/>
                    </a:solidFill>
                  </a:tcPr>
                </a:tc>
                <a:extLst>
                  <a:ext uri="{0D108BD9-81ED-4DB2-BD59-A6C34878D82A}">
                    <a16:rowId xmlns:a16="http://schemas.microsoft.com/office/drawing/2014/main" xmlns="" val="10008"/>
                  </a:ext>
                </a:extLst>
              </a:tr>
            </a:tbl>
          </a:graphicData>
        </a:graphic>
      </p:graphicFrame>
      <p:sp>
        <p:nvSpPr>
          <p:cNvPr id="6" name="Additionszeichen 5">
            <a:extLst>
              <a:ext uri="{FF2B5EF4-FFF2-40B4-BE49-F238E27FC236}">
                <a16:creationId xmlns:a16="http://schemas.microsoft.com/office/drawing/2014/main" xmlns="" id="{1BC08F17-F3C9-46C8-B583-50B6AD84750E}"/>
              </a:ext>
            </a:extLst>
          </p:cNvPr>
          <p:cNvSpPr/>
          <p:nvPr/>
        </p:nvSpPr>
        <p:spPr bwMode="auto">
          <a:xfrm>
            <a:off x="5062496" y="3491805"/>
            <a:ext cx="576064" cy="576064"/>
          </a:xfrm>
          <a:prstGeom prst="mathPlus">
            <a:avLst/>
          </a:prstGeom>
          <a:solidFill>
            <a:srgbClr val="948580"/>
          </a:solidFill>
          <a:ln w="9525" cap="flat" cmpd="sng" algn="ctr">
            <a:solidFill>
              <a:srgbClr val="9485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x-none" sz="2400" b="0" i="0" u="none" strike="noStrike" cap="none" normalizeH="0" baseline="0">
              <a:ln>
                <a:noFill/>
              </a:ln>
              <a:solidFill>
                <a:schemeClr val="tx1"/>
              </a:solidFill>
              <a:effectLst/>
              <a:latin typeface="Times" charset="0"/>
            </a:endParaRPr>
          </a:p>
        </p:txBody>
      </p:sp>
      <p:sp>
        <p:nvSpPr>
          <p:cNvPr id="4" name="Rechteck 3">
            <a:extLst>
              <a:ext uri="{FF2B5EF4-FFF2-40B4-BE49-F238E27FC236}">
                <a16:creationId xmlns:a16="http://schemas.microsoft.com/office/drawing/2014/main" xmlns="" id="{34812CE7-8D04-461B-AFE8-8EC28CFEB668}"/>
              </a:ext>
            </a:extLst>
          </p:cNvPr>
          <p:cNvSpPr/>
          <p:nvPr/>
        </p:nvSpPr>
        <p:spPr bwMode="auto">
          <a:xfrm>
            <a:off x="2264802" y="1187549"/>
            <a:ext cx="2592288" cy="5472608"/>
          </a:xfrm>
          <a:prstGeom prst="rect">
            <a:avLst/>
          </a:prstGeom>
          <a:noFill/>
          <a:ln w="19050" cap="flat" cmpd="sng" algn="ctr">
            <a:solidFill>
              <a:srgbClr val="6699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x-none" sz="2400" b="0" i="0" u="none" strike="noStrike" cap="none" normalizeH="0" baseline="0">
              <a:ln>
                <a:noFill/>
              </a:ln>
              <a:solidFill>
                <a:schemeClr val="tx1"/>
              </a:solidFill>
              <a:effectLst/>
              <a:latin typeface="Times" charset="0"/>
            </a:endParaRPr>
          </a:p>
        </p:txBody>
      </p:sp>
      <p:sp>
        <p:nvSpPr>
          <p:cNvPr id="8" name="Rechteck 7">
            <a:extLst>
              <a:ext uri="{FF2B5EF4-FFF2-40B4-BE49-F238E27FC236}">
                <a16:creationId xmlns:a16="http://schemas.microsoft.com/office/drawing/2014/main" xmlns="" id="{7D357BEB-5B2C-4495-AD50-75C098F05CF1}"/>
              </a:ext>
            </a:extLst>
          </p:cNvPr>
          <p:cNvSpPr/>
          <p:nvPr/>
        </p:nvSpPr>
        <p:spPr bwMode="auto">
          <a:xfrm>
            <a:off x="2264802" y="6660157"/>
            <a:ext cx="2592288" cy="329169"/>
          </a:xfrm>
          <a:prstGeom prst="rect">
            <a:avLst/>
          </a:prstGeom>
          <a:solidFill>
            <a:srgbClr val="6699CC"/>
          </a:solidFill>
          <a:ln w="19050" cap="flat" cmpd="sng" algn="ctr">
            <a:solidFill>
              <a:srgbClr val="6699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600" dirty="0">
                <a:solidFill>
                  <a:schemeClr val="bg1"/>
                </a:solidFill>
              </a:rPr>
              <a:t>50%-</a:t>
            </a:r>
            <a:r>
              <a:rPr lang="de-DE" sz="1600" dirty="0" err="1" smtClean="0">
                <a:solidFill>
                  <a:schemeClr val="bg1"/>
                </a:solidFill>
              </a:rPr>
              <a:t>percentile</a:t>
            </a:r>
            <a:r>
              <a:rPr lang="de-DE" sz="1600" dirty="0" smtClean="0">
                <a:solidFill>
                  <a:schemeClr val="bg1"/>
                </a:solidFill>
              </a:rPr>
              <a:t> = 1.12 </a:t>
            </a:r>
            <a:endParaRPr kumimoji="0" lang="x-none" sz="1600" i="0" u="none" strike="noStrike" cap="none" normalizeH="0" baseline="0" dirty="0">
              <a:ln>
                <a:noFill/>
              </a:ln>
              <a:solidFill>
                <a:schemeClr val="bg1"/>
              </a:solidFill>
              <a:effectLst/>
            </a:endParaRPr>
          </a:p>
        </p:txBody>
      </p:sp>
      <p:sp>
        <p:nvSpPr>
          <p:cNvPr id="9" name="Rechteck 8">
            <a:extLst>
              <a:ext uri="{FF2B5EF4-FFF2-40B4-BE49-F238E27FC236}">
                <a16:creationId xmlns:a16="http://schemas.microsoft.com/office/drawing/2014/main" xmlns="" id="{DCC73EC7-C6F8-447D-BB34-7CB30CACF47A}"/>
              </a:ext>
            </a:extLst>
          </p:cNvPr>
          <p:cNvSpPr/>
          <p:nvPr/>
        </p:nvSpPr>
        <p:spPr bwMode="auto">
          <a:xfrm>
            <a:off x="5806423" y="2717719"/>
            <a:ext cx="2592288" cy="2124236"/>
          </a:xfrm>
          <a:prstGeom prst="rect">
            <a:avLst/>
          </a:prstGeom>
          <a:noFill/>
          <a:ln w="19050" cap="flat" cmpd="sng" algn="ctr">
            <a:solidFill>
              <a:srgbClr val="6699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x-none" sz="2400" b="0" i="0" u="none" strike="noStrike" cap="none" normalizeH="0" baseline="0">
              <a:ln>
                <a:noFill/>
              </a:ln>
              <a:solidFill>
                <a:schemeClr val="tx1"/>
              </a:solidFill>
              <a:effectLst/>
              <a:latin typeface="Times" charset="0"/>
            </a:endParaRPr>
          </a:p>
        </p:txBody>
      </p:sp>
      <p:sp>
        <p:nvSpPr>
          <p:cNvPr id="10" name="Rechteck 9">
            <a:extLst>
              <a:ext uri="{FF2B5EF4-FFF2-40B4-BE49-F238E27FC236}">
                <a16:creationId xmlns:a16="http://schemas.microsoft.com/office/drawing/2014/main" xmlns="" id="{3AE66F61-CF02-43A5-A684-50AA0F2C2E42}"/>
              </a:ext>
            </a:extLst>
          </p:cNvPr>
          <p:cNvSpPr/>
          <p:nvPr/>
        </p:nvSpPr>
        <p:spPr bwMode="auto">
          <a:xfrm>
            <a:off x="5806423" y="4849575"/>
            <a:ext cx="2592288" cy="329169"/>
          </a:xfrm>
          <a:prstGeom prst="rect">
            <a:avLst/>
          </a:prstGeom>
          <a:solidFill>
            <a:srgbClr val="6699CC"/>
          </a:solidFill>
          <a:ln w="19050" cap="flat" cmpd="sng" algn="ctr">
            <a:solidFill>
              <a:srgbClr val="6699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600" dirty="0">
                <a:solidFill>
                  <a:schemeClr val="bg1"/>
                </a:solidFill>
              </a:rPr>
              <a:t>90%-</a:t>
            </a:r>
            <a:r>
              <a:rPr lang="de-DE" sz="1600" dirty="0" err="1" smtClean="0">
                <a:solidFill>
                  <a:schemeClr val="bg1"/>
                </a:solidFill>
              </a:rPr>
              <a:t>percentile</a:t>
            </a:r>
            <a:r>
              <a:rPr lang="de-DE" sz="1600" dirty="0" smtClean="0">
                <a:solidFill>
                  <a:schemeClr val="bg1"/>
                </a:solidFill>
              </a:rPr>
              <a:t> = 0.92</a:t>
            </a:r>
            <a:endParaRPr kumimoji="0" lang="x-none" sz="1600" b="0" i="0" u="none" strike="noStrike" cap="none" normalizeH="0" baseline="0" dirty="0">
              <a:ln>
                <a:noFill/>
              </a:ln>
              <a:solidFill>
                <a:schemeClr val="bg1"/>
              </a:solidFill>
              <a:effectLst/>
            </a:endParaRPr>
          </a:p>
        </p:txBody>
      </p:sp>
      <p:sp>
        <p:nvSpPr>
          <p:cNvPr id="12" name="Textfeld 11"/>
          <p:cNvSpPr txBox="1"/>
          <p:nvPr/>
        </p:nvSpPr>
        <p:spPr>
          <a:xfrm>
            <a:off x="4337794" y="6300117"/>
            <a:ext cx="6264696" cy="461665"/>
          </a:xfrm>
          <a:prstGeom prst="rect">
            <a:avLst/>
          </a:prstGeom>
          <a:noFill/>
        </p:spPr>
        <p:txBody>
          <a:bodyPr wrap="square" rtlCol="0">
            <a:spAutoFit/>
          </a:bodyPr>
          <a:lstStyle/>
          <a:p>
            <a:pPr algn="ctr"/>
            <a:r>
              <a:rPr lang="de-DE" dirty="0" err="1" smtClean="0">
                <a:solidFill>
                  <a:srgbClr val="6699CC"/>
                </a:solidFill>
              </a:rPr>
              <a:t>For</a:t>
            </a:r>
            <a:r>
              <a:rPr lang="de-DE" dirty="0" smtClean="0">
                <a:solidFill>
                  <a:srgbClr val="6699CC"/>
                </a:solidFill>
              </a:rPr>
              <a:t> </a:t>
            </a:r>
            <a:r>
              <a:rPr lang="de-DE" dirty="0" err="1" smtClean="0">
                <a:solidFill>
                  <a:srgbClr val="6699CC"/>
                </a:solidFill>
              </a:rPr>
              <a:t>this</a:t>
            </a:r>
            <a:r>
              <a:rPr lang="de-DE" dirty="0" smtClean="0">
                <a:solidFill>
                  <a:srgbClr val="6699CC"/>
                </a:solidFill>
              </a:rPr>
              <a:t> </a:t>
            </a:r>
            <a:r>
              <a:rPr lang="de-DE" dirty="0" err="1" smtClean="0">
                <a:solidFill>
                  <a:srgbClr val="6699CC"/>
                </a:solidFill>
              </a:rPr>
              <a:t>profile</a:t>
            </a:r>
            <a:r>
              <a:rPr lang="de-DE" dirty="0" smtClean="0">
                <a:solidFill>
                  <a:srgbClr val="6699CC"/>
                </a:solidFill>
              </a:rPr>
              <a:t> H</a:t>
            </a:r>
            <a:r>
              <a:rPr lang="de-DE" sz="1600" dirty="0" smtClean="0">
                <a:solidFill>
                  <a:srgbClr val="6699CC"/>
                </a:solidFill>
              </a:rPr>
              <a:t>50+90</a:t>
            </a:r>
            <a:r>
              <a:rPr lang="de-DE" dirty="0" smtClean="0">
                <a:solidFill>
                  <a:srgbClr val="6699CC"/>
                </a:solidFill>
              </a:rPr>
              <a:t> = 2.04 m</a:t>
            </a:r>
            <a:endParaRPr lang="de-DE" dirty="0">
              <a:solidFill>
                <a:srgbClr val="6699CC"/>
              </a:solidFill>
            </a:endParaRPr>
          </a:p>
        </p:txBody>
      </p:sp>
    </p:spTree>
    <p:extLst>
      <p:ext uri="{BB962C8B-B14F-4D97-AF65-F5344CB8AC3E}">
        <p14:creationId xmlns:p14="http://schemas.microsoft.com/office/powerpoint/2010/main" val="51877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lIns="104287" tIns="52144" rIns="104287" bIns="52144"/>
          <a:lstStyle/>
          <a:p>
            <a:r>
              <a:rPr lang="en-US" sz="1600" dirty="0" err="1" smtClean="0">
                <a:solidFill>
                  <a:srgbClr val="948580"/>
                </a:solidFill>
              </a:rPr>
              <a:t>Bedform</a:t>
            </a:r>
            <a:r>
              <a:rPr lang="en-US" sz="1600" dirty="0" smtClean="0">
                <a:solidFill>
                  <a:srgbClr val="948580"/>
                </a:solidFill>
              </a:rPr>
              <a:t> Analysis Method</a:t>
            </a:r>
            <a:r>
              <a:rPr lang="de-DE" sz="6600" dirty="0">
                <a:solidFill>
                  <a:srgbClr val="948580"/>
                </a:solidFill>
              </a:rPr>
              <a:t/>
            </a:r>
            <a:br>
              <a:rPr lang="de-DE" sz="6600" dirty="0">
                <a:solidFill>
                  <a:srgbClr val="948580"/>
                </a:solidFill>
              </a:rPr>
            </a:br>
            <a:r>
              <a:rPr lang="de-DE" sz="2800" dirty="0"/>
              <a:t>Workflow</a:t>
            </a:r>
          </a:p>
        </p:txBody>
      </p:sp>
      <p:sp>
        <p:nvSpPr>
          <p:cNvPr id="19" name="Textfeld 18"/>
          <p:cNvSpPr txBox="1"/>
          <p:nvPr/>
        </p:nvSpPr>
        <p:spPr>
          <a:xfrm>
            <a:off x="7767550" y="2752297"/>
            <a:ext cx="746708" cy="336139"/>
          </a:xfrm>
          <a:prstGeom prst="rect">
            <a:avLst/>
          </a:prstGeom>
          <a:noFill/>
          <a:ln>
            <a:noFill/>
          </a:ln>
        </p:spPr>
        <p:txBody>
          <a:bodyPr wrap="square" lIns="104287" tIns="52144" rIns="104287" bIns="52144" rtlCol="0">
            <a:spAutoFit/>
          </a:bodyPr>
          <a:lstStyle/>
          <a:p>
            <a:r>
              <a:rPr lang="de-DE" sz="1500" dirty="0"/>
              <a:t>Profile</a:t>
            </a:r>
          </a:p>
        </p:txBody>
      </p:sp>
      <p:sp>
        <p:nvSpPr>
          <p:cNvPr id="20" name="Textfeld 19"/>
          <p:cNvSpPr txBox="1"/>
          <p:nvPr/>
        </p:nvSpPr>
        <p:spPr>
          <a:xfrm>
            <a:off x="4036530" y="2761565"/>
            <a:ext cx="1381384" cy="336139"/>
          </a:xfrm>
          <a:prstGeom prst="rect">
            <a:avLst/>
          </a:prstGeom>
          <a:noFill/>
          <a:ln>
            <a:noFill/>
          </a:ln>
        </p:spPr>
        <p:txBody>
          <a:bodyPr wrap="square" lIns="104287" tIns="52144" rIns="104287" bIns="52144" rtlCol="0">
            <a:spAutoFit/>
          </a:bodyPr>
          <a:lstStyle/>
          <a:p>
            <a:r>
              <a:rPr lang="de-DE" sz="1500" dirty="0" err="1"/>
              <a:t>Window</a:t>
            </a:r>
            <a:r>
              <a:rPr lang="de-DE" sz="1500" dirty="0"/>
              <a:t> </a:t>
            </a:r>
            <a:r>
              <a:rPr lang="de-DE" sz="1500" dirty="0" err="1"/>
              <a:t>sizes</a:t>
            </a:r>
            <a:endParaRPr lang="de-DE" sz="1500" dirty="0"/>
          </a:p>
        </p:txBody>
      </p:sp>
      <p:sp>
        <p:nvSpPr>
          <p:cNvPr id="23" name="Textfeld 22"/>
          <p:cNvSpPr txBox="1"/>
          <p:nvPr/>
        </p:nvSpPr>
        <p:spPr>
          <a:xfrm>
            <a:off x="6354019" y="3563813"/>
            <a:ext cx="1786886" cy="566971"/>
          </a:xfrm>
          <a:prstGeom prst="rect">
            <a:avLst/>
          </a:prstGeom>
          <a:noFill/>
          <a:ln>
            <a:noFill/>
          </a:ln>
        </p:spPr>
        <p:txBody>
          <a:bodyPr wrap="square" lIns="104287" tIns="52144" rIns="104287" bIns="52144" rtlCol="0">
            <a:spAutoFit/>
          </a:bodyPr>
          <a:lstStyle/>
          <a:p>
            <a:r>
              <a:rPr lang="de-DE" sz="1500" dirty="0"/>
              <a:t>Baseline </a:t>
            </a:r>
            <a:r>
              <a:rPr lang="de-DE" sz="1500" dirty="0" err="1" smtClean="0"/>
              <a:t>for</a:t>
            </a:r>
            <a:r>
              <a:rPr lang="de-DE" sz="1500" dirty="0"/>
              <a:t> </a:t>
            </a:r>
            <a:r>
              <a:rPr lang="de-DE" sz="1500" dirty="0" err="1" smtClean="0"/>
              <a:t>bedform</a:t>
            </a:r>
            <a:r>
              <a:rPr lang="de-DE" sz="1500" dirty="0" smtClean="0"/>
              <a:t> </a:t>
            </a:r>
            <a:r>
              <a:rPr lang="de-DE" sz="1500" dirty="0" err="1" smtClean="0"/>
              <a:t>layer</a:t>
            </a:r>
            <a:r>
              <a:rPr lang="de-DE" sz="1500" dirty="0" smtClean="0"/>
              <a:t> 1</a:t>
            </a:r>
            <a:endParaRPr lang="de-DE" sz="1500" dirty="0"/>
          </a:p>
        </p:txBody>
      </p:sp>
      <p:sp>
        <p:nvSpPr>
          <p:cNvPr id="25" name="Textfeld 24"/>
          <p:cNvSpPr txBox="1"/>
          <p:nvPr/>
        </p:nvSpPr>
        <p:spPr>
          <a:xfrm>
            <a:off x="6354018" y="5145484"/>
            <a:ext cx="1728192" cy="566971"/>
          </a:xfrm>
          <a:prstGeom prst="rect">
            <a:avLst/>
          </a:prstGeom>
          <a:noFill/>
        </p:spPr>
        <p:txBody>
          <a:bodyPr wrap="square" lIns="104287" tIns="52144" rIns="104287" bIns="52144" rtlCol="0">
            <a:spAutoFit/>
          </a:bodyPr>
          <a:lstStyle/>
          <a:p>
            <a:r>
              <a:rPr lang="de-DE" sz="1500" dirty="0"/>
              <a:t>Baseline </a:t>
            </a:r>
            <a:r>
              <a:rPr lang="de-DE" sz="1500" dirty="0" err="1" smtClean="0"/>
              <a:t>for</a:t>
            </a:r>
            <a:r>
              <a:rPr lang="de-DE" sz="1500" dirty="0"/>
              <a:t> </a:t>
            </a:r>
            <a:r>
              <a:rPr lang="de-DE" sz="1500" dirty="0" err="1" smtClean="0"/>
              <a:t>bedform</a:t>
            </a:r>
            <a:r>
              <a:rPr lang="de-DE" sz="1500" dirty="0" smtClean="0"/>
              <a:t> </a:t>
            </a:r>
            <a:r>
              <a:rPr lang="de-DE" sz="1500" dirty="0" err="1" smtClean="0"/>
              <a:t>layer</a:t>
            </a:r>
            <a:r>
              <a:rPr lang="de-DE" sz="1500" dirty="0" smtClean="0"/>
              <a:t> 2</a:t>
            </a:r>
            <a:endParaRPr lang="de-DE" sz="1500" dirty="0"/>
          </a:p>
        </p:txBody>
      </p:sp>
      <p:sp>
        <p:nvSpPr>
          <p:cNvPr id="4" name="Rechteck 3"/>
          <p:cNvSpPr/>
          <p:nvPr/>
        </p:nvSpPr>
        <p:spPr bwMode="auto">
          <a:xfrm rot="16200000">
            <a:off x="285326" y="1515953"/>
            <a:ext cx="1487336" cy="726762"/>
          </a:xfrm>
          <a:prstGeom prst="rect">
            <a:avLst/>
          </a:prstGeom>
          <a:solidFill>
            <a:srgbClr val="6699CC"/>
          </a:solidFill>
          <a:ln w="9525" cap="flat" cmpd="sng" algn="ctr">
            <a:solidFill>
              <a:srgbClr val="6699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a:ln>
                  <a:noFill/>
                </a:ln>
                <a:solidFill>
                  <a:schemeClr val="bg1"/>
                </a:solidFill>
                <a:effectLst/>
                <a:latin typeface="Times" charset="0"/>
              </a:rPr>
              <a:t>Module 1</a:t>
            </a:r>
          </a:p>
        </p:txBody>
      </p:sp>
      <p:sp>
        <p:nvSpPr>
          <p:cNvPr id="31" name="Rechteck 30"/>
          <p:cNvSpPr/>
          <p:nvPr/>
        </p:nvSpPr>
        <p:spPr bwMode="auto">
          <a:xfrm rot="16200000">
            <a:off x="-1146406" y="4553424"/>
            <a:ext cx="4350799" cy="726762"/>
          </a:xfrm>
          <a:prstGeom prst="rect">
            <a:avLst/>
          </a:prstGeom>
          <a:solidFill>
            <a:srgbClr val="B4D800"/>
          </a:solidFill>
          <a:ln w="9525" cap="flat" cmpd="sng" algn="ctr">
            <a:solidFill>
              <a:srgbClr val="B4D8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a:ln>
                  <a:noFill/>
                </a:ln>
                <a:solidFill>
                  <a:schemeClr val="bg1"/>
                </a:solidFill>
                <a:effectLst/>
                <a:latin typeface="Times" charset="0"/>
              </a:rPr>
              <a:t>Module 2</a:t>
            </a:r>
          </a:p>
        </p:txBody>
      </p:sp>
      <p:sp>
        <p:nvSpPr>
          <p:cNvPr id="6" name="Rechteck 5"/>
          <p:cNvSpPr/>
          <p:nvPr/>
        </p:nvSpPr>
        <p:spPr bwMode="auto">
          <a:xfrm>
            <a:off x="3113658" y="1433029"/>
            <a:ext cx="2016224" cy="714379"/>
          </a:xfrm>
          <a:prstGeom prst="rect">
            <a:avLst/>
          </a:prstGeom>
          <a:noFill/>
          <a:ln w="19050" cap="flat" cmpd="sng" algn="ctr">
            <a:solidFill>
              <a:srgbClr val="6699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800" dirty="0"/>
              <a:t>Wavelet </a:t>
            </a:r>
            <a:r>
              <a:rPr lang="de-DE" sz="1800" dirty="0" err="1"/>
              <a:t>analysis</a:t>
            </a:r>
            <a:endParaRPr lang="de-DE" sz="1800" dirty="0"/>
          </a:p>
        </p:txBody>
      </p:sp>
      <p:sp>
        <p:nvSpPr>
          <p:cNvPr id="34" name="Rechteck 33"/>
          <p:cNvSpPr/>
          <p:nvPr/>
        </p:nvSpPr>
        <p:spPr bwMode="auto">
          <a:xfrm>
            <a:off x="7794178" y="1433029"/>
            <a:ext cx="2016224" cy="714379"/>
          </a:xfrm>
          <a:prstGeom prst="rect">
            <a:avLst/>
          </a:prstGeom>
          <a:noFill/>
          <a:ln w="19050" cap="flat" cmpd="sng" algn="ctr">
            <a:solidFill>
              <a:srgbClr val="6699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800" dirty="0" err="1"/>
              <a:t>Detrending</a:t>
            </a:r>
            <a:endParaRPr lang="de-DE" sz="1800" dirty="0"/>
          </a:p>
        </p:txBody>
      </p:sp>
      <p:sp>
        <p:nvSpPr>
          <p:cNvPr id="35" name="Rechteck 34"/>
          <p:cNvSpPr/>
          <p:nvPr/>
        </p:nvSpPr>
        <p:spPr bwMode="auto">
          <a:xfrm>
            <a:off x="5335746" y="2741406"/>
            <a:ext cx="2016224" cy="714379"/>
          </a:xfrm>
          <a:prstGeom prst="rect">
            <a:avLst/>
          </a:prstGeom>
          <a:noFill/>
          <a:ln w="19050" cap="flat" cmpd="sng" algn="ctr">
            <a:solidFill>
              <a:srgbClr val="B4D8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800" dirty="0" err="1"/>
              <a:t>Zerocrossing</a:t>
            </a:r>
            <a:endParaRPr lang="de-DE" sz="1800" dirty="0"/>
          </a:p>
        </p:txBody>
      </p:sp>
      <p:sp>
        <p:nvSpPr>
          <p:cNvPr id="36" name="Rechteck 35"/>
          <p:cNvSpPr/>
          <p:nvPr/>
        </p:nvSpPr>
        <p:spPr bwMode="auto">
          <a:xfrm>
            <a:off x="5340052" y="4288216"/>
            <a:ext cx="2016224" cy="714379"/>
          </a:xfrm>
          <a:prstGeom prst="rect">
            <a:avLst/>
          </a:prstGeom>
          <a:noFill/>
          <a:ln w="19050" cap="flat" cmpd="sng" algn="ctr">
            <a:solidFill>
              <a:srgbClr val="B4D8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800" dirty="0" err="1"/>
              <a:t>Zerocrossing</a:t>
            </a:r>
            <a:endParaRPr lang="de-DE" sz="1800" dirty="0"/>
          </a:p>
        </p:txBody>
      </p:sp>
      <p:sp>
        <p:nvSpPr>
          <p:cNvPr id="37" name="Rechteck 36"/>
          <p:cNvSpPr/>
          <p:nvPr/>
        </p:nvSpPr>
        <p:spPr bwMode="auto">
          <a:xfrm>
            <a:off x="5269704" y="5868069"/>
            <a:ext cx="2160240" cy="1152128"/>
          </a:xfrm>
          <a:prstGeom prst="rect">
            <a:avLst/>
          </a:prstGeom>
          <a:noFill/>
          <a:ln w="19050" cap="flat" cmpd="sng" algn="ctr">
            <a:solidFill>
              <a:srgbClr val="B4D8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800" dirty="0" err="1"/>
              <a:t>Calculation</a:t>
            </a:r>
            <a:r>
              <a:rPr lang="de-DE" sz="1800" dirty="0"/>
              <a:t> </a:t>
            </a:r>
            <a:r>
              <a:rPr lang="de-DE" sz="1800" dirty="0" err="1"/>
              <a:t>of</a:t>
            </a:r>
            <a:r>
              <a:rPr lang="de-DE" sz="1800" dirty="0"/>
              <a:t> individual </a:t>
            </a:r>
            <a:r>
              <a:rPr lang="de-DE" sz="1800" dirty="0" err="1"/>
              <a:t>attributes</a:t>
            </a:r>
            <a:r>
              <a:rPr lang="de-DE" sz="1800" dirty="0"/>
              <a:t> &amp; </a:t>
            </a:r>
            <a:r>
              <a:rPr lang="de-DE" sz="1800" dirty="0" smtClean="0"/>
              <a:t>total </a:t>
            </a:r>
            <a:r>
              <a:rPr lang="de-DE" sz="1800" dirty="0" err="1" smtClean="0"/>
              <a:t>bedform</a:t>
            </a:r>
            <a:r>
              <a:rPr lang="de-DE" sz="1800" dirty="0" smtClean="0"/>
              <a:t> </a:t>
            </a:r>
            <a:r>
              <a:rPr lang="de-DE" sz="1800" dirty="0" err="1" smtClean="0"/>
              <a:t>heigths</a:t>
            </a:r>
            <a:endParaRPr lang="de-DE" sz="1800" dirty="0"/>
          </a:p>
        </p:txBody>
      </p:sp>
      <p:cxnSp>
        <p:nvCxnSpPr>
          <p:cNvPr id="9" name="Gewinkelte Verbindung 8"/>
          <p:cNvCxnSpPr>
            <a:endCxn id="35" idx="1"/>
          </p:cNvCxnSpPr>
          <p:nvPr/>
        </p:nvCxnSpPr>
        <p:spPr bwMode="auto">
          <a:xfrm>
            <a:off x="4029898" y="2147407"/>
            <a:ext cx="1305848" cy="951189"/>
          </a:xfrm>
          <a:prstGeom prst="bentConnector3">
            <a:avLst>
              <a:gd name="adj1" fmla="val 206"/>
            </a:avLst>
          </a:prstGeom>
          <a:solidFill>
            <a:schemeClr val="accent1"/>
          </a:solidFill>
          <a:ln w="19050" cap="flat" cmpd="sng" algn="ctr">
            <a:solidFill>
              <a:srgbClr val="6699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winkelte Verbindung 10"/>
          <p:cNvCxnSpPr>
            <a:stCxn id="34" idx="2"/>
            <a:endCxn id="35" idx="3"/>
          </p:cNvCxnSpPr>
          <p:nvPr/>
        </p:nvCxnSpPr>
        <p:spPr bwMode="auto">
          <a:xfrm rot="5400000">
            <a:off x="7601536" y="1897842"/>
            <a:ext cx="951188" cy="1450320"/>
          </a:xfrm>
          <a:prstGeom prst="bentConnector2">
            <a:avLst/>
          </a:prstGeom>
          <a:solidFill>
            <a:schemeClr val="accent1"/>
          </a:solidFill>
          <a:ln w="19050" cap="flat" cmpd="sng" algn="ctr">
            <a:solidFill>
              <a:srgbClr val="6699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mit Pfeil 13"/>
          <p:cNvCxnSpPr/>
          <p:nvPr/>
        </p:nvCxnSpPr>
        <p:spPr bwMode="auto">
          <a:xfrm flipH="1">
            <a:off x="6354018" y="3445625"/>
            <a:ext cx="0" cy="832431"/>
          </a:xfrm>
          <a:prstGeom prst="straightConnector1">
            <a:avLst/>
          </a:prstGeom>
          <a:solidFill>
            <a:schemeClr val="accent1"/>
          </a:solidFill>
          <a:ln w="19050" cap="flat" cmpd="sng" algn="ctr">
            <a:solidFill>
              <a:srgbClr val="B4D8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mit Pfeil 51"/>
          <p:cNvCxnSpPr/>
          <p:nvPr/>
        </p:nvCxnSpPr>
        <p:spPr bwMode="auto">
          <a:xfrm flipH="1">
            <a:off x="6350342" y="5012755"/>
            <a:ext cx="0" cy="832431"/>
          </a:xfrm>
          <a:prstGeom prst="straightConnector1">
            <a:avLst/>
          </a:prstGeom>
          <a:solidFill>
            <a:schemeClr val="accent1"/>
          </a:solidFill>
          <a:ln w="19050" cap="flat" cmpd="sng" algn="ctr">
            <a:solidFill>
              <a:srgbClr val="B4D8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feld 2"/>
          <p:cNvSpPr txBox="1"/>
          <p:nvPr/>
        </p:nvSpPr>
        <p:spPr>
          <a:xfrm rot="16200000">
            <a:off x="1297297" y="1492519"/>
            <a:ext cx="1439383" cy="830997"/>
          </a:xfrm>
          <a:prstGeom prst="rect">
            <a:avLst/>
          </a:prstGeom>
          <a:noFill/>
        </p:spPr>
        <p:txBody>
          <a:bodyPr wrap="square" rtlCol="0">
            <a:spAutoFit/>
          </a:bodyPr>
          <a:lstStyle/>
          <a:p>
            <a:pPr algn="ctr"/>
            <a:r>
              <a:rPr lang="de-DE" dirty="0" err="1" smtClean="0">
                <a:solidFill>
                  <a:srgbClr val="6699CC"/>
                </a:solidFill>
              </a:rPr>
              <a:t>Bedforms</a:t>
            </a:r>
            <a:r>
              <a:rPr lang="de-DE" dirty="0" smtClean="0">
                <a:solidFill>
                  <a:srgbClr val="6699CC"/>
                </a:solidFill>
              </a:rPr>
              <a:t>-ATM</a:t>
            </a:r>
            <a:endParaRPr lang="de-DE" dirty="0">
              <a:solidFill>
                <a:srgbClr val="6699CC"/>
              </a:solidFill>
            </a:endParaRPr>
          </a:p>
        </p:txBody>
      </p:sp>
      <p:sp>
        <p:nvSpPr>
          <p:cNvPr id="21" name="Textfeld 20"/>
          <p:cNvSpPr txBox="1"/>
          <p:nvPr/>
        </p:nvSpPr>
        <p:spPr>
          <a:xfrm rot="16200000">
            <a:off x="974614" y="4737136"/>
            <a:ext cx="1944216" cy="461665"/>
          </a:xfrm>
          <a:prstGeom prst="rect">
            <a:avLst/>
          </a:prstGeom>
          <a:noFill/>
        </p:spPr>
        <p:txBody>
          <a:bodyPr wrap="square" rtlCol="0">
            <a:spAutoFit/>
          </a:bodyPr>
          <a:lstStyle/>
          <a:p>
            <a:pPr algn="ctr"/>
            <a:r>
              <a:rPr lang="de-DE" dirty="0" err="1" smtClean="0">
                <a:solidFill>
                  <a:srgbClr val="B4D800"/>
                </a:solidFill>
              </a:rPr>
              <a:t>Rheno</a:t>
            </a:r>
            <a:r>
              <a:rPr lang="de-DE" dirty="0" smtClean="0">
                <a:solidFill>
                  <a:srgbClr val="B4D800"/>
                </a:solidFill>
              </a:rPr>
              <a:t> BT</a:t>
            </a:r>
            <a:endParaRPr lang="de-DE" dirty="0">
              <a:solidFill>
                <a:srgbClr val="B4D800"/>
              </a:solidFill>
            </a:endParaRPr>
          </a:p>
        </p:txBody>
      </p:sp>
      <p:sp>
        <p:nvSpPr>
          <p:cNvPr id="22" name="Rechteck 21">
            <a:extLst>
              <a:ext uri="{FF2B5EF4-FFF2-40B4-BE49-F238E27FC236}">
                <a16:creationId xmlns:a16="http://schemas.microsoft.com/office/drawing/2014/main" xmlns="" id="{A352F5FB-E551-4E63-A5BB-435E9E04ED11}"/>
              </a:ext>
            </a:extLst>
          </p:cNvPr>
          <p:cNvSpPr/>
          <p:nvPr/>
        </p:nvSpPr>
        <p:spPr bwMode="auto">
          <a:xfrm rot="16200000">
            <a:off x="-1146405" y="4553425"/>
            <a:ext cx="4350799" cy="726762"/>
          </a:xfrm>
          <a:prstGeom prst="rect">
            <a:avLst/>
          </a:prstGeom>
          <a:solidFill>
            <a:srgbClr val="B4D800"/>
          </a:solidFill>
          <a:ln w="9525" cap="flat" cmpd="sng" algn="ctr">
            <a:solidFill>
              <a:srgbClr val="B4D8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a:ln>
                  <a:noFill/>
                </a:ln>
                <a:solidFill>
                  <a:schemeClr val="bg1"/>
                </a:solidFill>
                <a:effectLst/>
                <a:latin typeface="Times" charset="0"/>
              </a:rPr>
              <a:t>Module 2</a:t>
            </a:r>
          </a:p>
        </p:txBody>
      </p:sp>
      <p:sp>
        <p:nvSpPr>
          <p:cNvPr id="24" name="Textfeld 23">
            <a:extLst>
              <a:ext uri="{FF2B5EF4-FFF2-40B4-BE49-F238E27FC236}">
                <a16:creationId xmlns:a16="http://schemas.microsoft.com/office/drawing/2014/main" xmlns="" id="{76B872BF-69A6-427F-A567-486FAF8713AD}"/>
              </a:ext>
            </a:extLst>
          </p:cNvPr>
          <p:cNvSpPr txBox="1"/>
          <p:nvPr/>
        </p:nvSpPr>
        <p:spPr>
          <a:xfrm rot="16200000">
            <a:off x="974615" y="4737137"/>
            <a:ext cx="1944216" cy="461665"/>
          </a:xfrm>
          <a:prstGeom prst="rect">
            <a:avLst/>
          </a:prstGeom>
          <a:noFill/>
        </p:spPr>
        <p:txBody>
          <a:bodyPr wrap="square" rtlCol="0">
            <a:spAutoFit/>
          </a:bodyPr>
          <a:lstStyle/>
          <a:p>
            <a:pPr algn="ctr"/>
            <a:r>
              <a:rPr lang="de-DE" dirty="0" err="1" smtClean="0">
                <a:solidFill>
                  <a:srgbClr val="B4D800"/>
                </a:solidFill>
              </a:rPr>
              <a:t>Rheno</a:t>
            </a:r>
            <a:r>
              <a:rPr lang="de-DE" dirty="0" smtClean="0">
                <a:solidFill>
                  <a:srgbClr val="B4D800"/>
                </a:solidFill>
              </a:rPr>
              <a:t> BT</a:t>
            </a:r>
            <a:endParaRPr lang="de-DE" dirty="0">
              <a:solidFill>
                <a:srgbClr val="B4D800"/>
              </a:solidFill>
            </a:endParaRPr>
          </a:p>
        </p:txBody>
      </p:sp>
    </p:spTree>
    <p:extLst>
      <p:ext uri="{BB962C8B-B14F-4D97-AF65-F5344CB8AC3E}">
        <p14:creationId xmlns:p14="http://schemas.microsoft.com/office/powerpoint/2010/main" val="1165656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1055906" y="3491805"/>
            <a:ext cx="8568952" cy="576064"/>
            <a:chOff x="972696" y="3491805"/>
            <a:chExt cx="8568952" cy="576064"/>
          </a:xfrm>
        </p:grpSpPr>
        <p:sp>
          <p:nvSpPr>
            <p:cNvPr id="4" name="Rechteck 3"/>
            <p:cNvSpPr/>
            <p:nvPr/>
          </p:nvSpPr>
          <p:spPr bwMode="auto">
            <a:xfrm>
              <a:off x="972696" y="3491805"/>
              <a:ext cx="576064" cy="576064"/>
            </a:xfrm>
            <a:prstGeom prst="rect">
              <a:avLst/>
            </a:prstGeom>
            <a:solidFill>
              <a:srgbClr val="6699CC"/>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bg1"/>
                  </a:solidFill>
                </a:rPr>
                <a:t>2</a:t>
              </a:r>
              <a:endParaRPr kumimoji="0" lang="de-DE" sz="2400" b="0" i="0" u="none" strike="noStrike" cap="none" normalizeH="0" baseline="0" dirty="0">
                <a:ln>
                  <a:noFill/>
                </a:ln>
                <a:solidFill>
                  <a:schemeClr val="bg1"/>
                </a:solidFill>
                <a:effectLst/>
                <a:latin typeface="Times" charset="0"/>
              </a:endParaRPr>
            </a:p>
          </p:txBody>
        </p:sp>
        <p:sp>
          <p:nvSpPr>
            <p:cNvPr id="5" name="Rechteck 4"/>
            <p:cNvSpPr/>
            <p:nvPr/>
          </p:nvSpPr>
          <p:spPr bwMode="auto">
            <a:xfrm>
              <a:off x="1745506" y="3491805"/>
              <a:ext cx="7796142" cy="576064"/>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dirty="0"/>
                <a:t>Monte Carlo </a:t>
              </a:r>
              <a:r>
                <a:rPr lang="en-US" dirty="0" smtClean="0"/>
                <a:t>Approach </a:t>
              </a:r>
              <a:r>
                <a:rPr lang="en-US" dirty="0"/>
                <a:t>– E</a:t>
              </a:r>
              <a:r>
                <a:rPr lang="en-US" dirty="0" smtClean="0"/>
                <a:t>xample </a:t>
              </a:r>
              <a:r>
                <a:rPr lang="en-US" dirty="0"/>
                <a:t>D</a:t>
              </a:r>
              <a:r>
                <a:rPr lang="en-US" dirty="0" smtClean="0"/>
                <a:t>ata </a:t>
              </a:r>
              <a:r>
                <a:rPr lang="en-US" dirty="0"/>
                <a:t>R</a:t>
              </a:r>
              <a:r>
                <a:rPr lang="en-US" dirty="0" smtClean="0"/>
                <a:t>ecord </a:t>
              </a:r>
              <a:r>
                <a:rPr lang="en-US" dirty="0"/>
                <a:t>Parana River</a:t>
              </a:r>
            </a:p>
          </p:txBody>
        </p:sp>
      </p:grpSp>
    </p:spTree>
    <p:extLst>
      <p:ext uri="{BB962C8B-B14F-4D97-AF65-F5344CB8AC3E}">
        <p14:creationId xmlns:p14="http://schemas.microsoft.com/office/powerpoint/2010/main" val="536856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lIns="104287" tIns="52144" rIns="104287" bIns="52144"/>
          <a:lstStyle/>
          <a:p>
            <a:pPr lvl="0" defTabSz="914400" eaLnBrk="0" hangingPunct="0"/>
            <a:r>
              <a:rPr lang="en-US" sz="1600" kern="1200" dirty="0">
                <a:solidFill>
                  <a:srgbClr val="948580"/>
                </a:solidFill>
                <a:latin typeface="Times" charset="0"/>
                <a:ea typeface="+mn-ea"/>
                <a:cs typeface="+mn-cs"/>
              </a:rPr>
              <a:t>Monte </a:t>
            </a:r>
            <a:r>
              <a:rPr lang="en-US" sz="1600" kern="1200" dirty="0" smtClean="0">
                <a:solidFill>
                  <a:srgbClr val="948580"/>
                </a:solidFill>
                <a:latin typeface="Times" charset="0"/>
                <a:ea typeface="+mn-ea"/>
                <a:cs typeface="+mn-cs"/>
              </a:rPr>
              <a:t>Carlo Approach</a:t>
            </a:r>
            <a:r>
              <a:rPr lang="en-US" sz="2400" kern="1200" dirty="0">
                <a:solidFill>
                  <a:srgbClr val="948580"/>
                </a:solidFill>
                <a:latin typeface="Times" charset="0"/>
                <a:ea typeface="+mn-ea"/>
                <a:cs typeface="+mn-cs"/>
              </a:rPr>
              <a:t/>
            </a:r>
            <a:br>
              <a:rPr lang="en-US" sz="2400" kern="1200" dirty="0">
                <a:solidFill>
                  <a:srgbClr val="948580"/>
                </a:solidFill>
                <a:latin typeface="Times" charset="0"/>
                <a:ea typeface="+mn-ea"/>
                <a:cs typeface="+mn-cs"/>
              </a:rPr>
            </a:br>
            <a:r>
              <a:rPr lang="de-DE" sz="2800" dirty="0" err="1"/>
              <a:t>Introduction</a:t>
            </a:r>
            <a:r>
              <a:rPr lang="de-DE" sz="2800" dirty="0"/>
              <a:t> </a:t>
            </a:r>
          </a:p>
        </p:txBody>
      </p:sp>
      <p:sp>
        <p:nvSpPr>
          <p:cNvPr id="3" name="Inhaltsplatzhalter 2"/>
          <p:cNvSpPr>
            <a:spLocks noGrp="1"/>
          </p:cNvSpPr>
          <p:nvPr>
            <p:ph idx="1"/>
          </p:nvPr>
        </p:nvSpPr>
        <p:spPr>
          <a:xfrm>
            <a:off x="2241676" y="1742653"/>
            <a:ext cx="7835255" cy="1258887"/>
          </a:xfrm>
          <a:ln>
            <a:solidFill>
              <a:srgbClr val="6699CC"/>
            </a:solidFill>
          </a:ln>
        </p:spPr>
        <p:txBody>
          <a:bodyPr lIns="104287" tIns="52144" rIns="104287" bIns="52144" anchor="ctr">
            <a:normAutofit/>
          </a:bodyPr>
          <a:lstStyle/>
          <a:p>
            <a:r>
              <a:rPr lang="en-US" sz="2000" dirty="0"/>
              <a:t>How to define the input </a:t>
            </a:r>
            <a:r>
              <a:rPr lang="en-US" sz="2000" dirty="0" smtClean="0"/>
              <a:t>parameters when running modules 1 and 2?</a:t>
            </a:r>
            <a:endParaRPr lang="en-US" sz="2000" dirty="0"/>
          </a:p>
          <a:p>
            <a:r>
              <a:rPr lang="en-US" sz="2000" dirty="0"/>
              <a:t>How does the definition influence the results?</a:t>
            </a:r>
          </a:p>
          <a:p>
            <a:r>
              <a:rPr lang="en-US" sz="2000" dirty="0"/>
              <a:t>How great are the </a:t>
            </a:r>
            <a:r>
              <a:rPr lang="en-US" sz="2000" dirty="0" smtClean="0"/>
              <a:t>uncertainties in terms of total </a:t>
            </a:r>
            <a:r>
              <a:rPr lang="en-US" sz="2000" dirty="0" err="1" smtClean="0"/>
              <a:t>bedform</a:t>
            </a:r>
            <a:r>
              <a:rPr lang="en-US" sz="2000" dirty="0" smtClean="0"/>
              <a:t> heights?</a:t>
            </a:r>
            <a:endParaRPr lang="en-US" sz="2000" dirty="0"/>
          </a:p>
        </p:txBody>
      </p:sp>
      <p:sp>
        <p:nvSpPr>
          <p:cNvPr id="6" name="Rechteck 5">
            <a:extLst>
              <a:ext uri="{FF2B5EF4-FFF2-40B4-BE49-F238E27FC236}">
                <a16:creationId xmlns:a16="http://schemas.microsoft.com/office/drawing/2014/main" xmlns="" id="{F56D9FF3-4FE8-45C1-80D7-652228423404}"/>
              </a:ext>
            </a:extLst>
          </p:cNvPr>
          <p:cNvSpPr/>
          <p:nvPr/>
        </p:nvSpPr>
        <p:spPr bwMode="auto">
          <a:xfrm>
            <a:off x="665386" y="1742653"/>
            <a:ext cx="1576290" cy="1258887"/>
          </a:xfrm>
          <a:prstGeom prst="rect">
            <a:avLst/>
          </a:prstGeom>
          <a:solidFill>
            <a:srgbClr val="6699CC"/>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dirty="0">
                <a:solidFill>
                  <a:schemeClr val="bg1"/>
                </a:solidFill>
              </a:rPr>
              <a:t>Research questions</a:t>
            </a:r>
          </a:p>
        </p:txBody>
      </p:sp>
      <p:sp>
        <p:nvSpPr>
          <p:cNvPr id="7" name="Inhaltsplatzhalter 2">
            <a:extLst>
              <a:ext uri="{FF2B5EF4-FFF2-40B4-BE49-F238E27FC236}">
                <a16:creationId xmlns:a16="http://schemas.microsoft.com/office/drawing/2014/main" xmlns="" id="{FC934AB5-22BA-4EF7-AB96-E84C6C4E3EA9}"/>
              </a:ext>
            </a:extLst>
          </p:cNvPr>
          <p:cNvSpPr txBox="1">
            <a:spLocks/>
          </p:cNvSpPr>
          <p:nvPr/>
        </p:nvSpPr>
        <p:spPr>
          <a:xfrm>
            <a:off x="2235346" y="3276058"/>
            <a:ext cx="7835255" cy="1511891"/>
          </a:xfrm>
          <a:prstGeom prst="rect">
            <a:avLst/>
          </a:prstGeom>
          <a:ln>
            <a:solidFill>
              <a:srgbClr val="6699CC"/>
            </a:solidFill>
          </a:ln>
        </p:spPr>
        <p:txBody>
          <a:bodyPr lIns="104287" tIns="52144" rIns="104287" bIns="52144" anchor="ctr">
            <a:normAutofit/>
          </a:bodyPr>
          <a:lstStyle>
            <a:lvl1pPr marL="390525" indent="-390525" algn="l" defTabSz="1042988" rtl="0" eaLnBrk="1" fontAlgn="base" hangingPunct="1">
              <a:spcBef>
                <a:spcPct val="20000"/>
              </a:spcBef>
              <a:spcAft>
                <a:spcPct val="0"/>
              </a:spcAft>
              <a:buChar char="&gt;"/>
              <a:defRPr sz="3500">
                <a:solidFill>
                  <a:schemeClr val="tx1"/>
                </a:solidFill>
                <a:latin typeface="+mn-lt"/>
                <a:ea typeface="+mn-ea"/>
                <a:cs typeface="+mn-cs"/>
              </a:defRPr>
            </a:lvl1pPr>
            <a:lvl2pPr marL="847725" indent="-327025" algn="l" defTabSz="1042988" rtl="0" eaLnBrk="1" fontAlgn="base" hangingPunct="1">
              <a:spcBef>
                <a:spcPct val="20000"/>
              </a:spcBef>
              <a:spcAft>
                <a:spcPct val="0"/>
              </a:spcAft>
              <a:buFont typeface="Times" charset="0"/>
              <a:buChar char="&gt;"/>
              <a:defRPr sz="3000">
                <a:solidFill>
                  <a:schemeClr val="tx1"/>
                </a:solidFill>
                <a:latin typeface="+mn-lt"/>
              </a:defRPr>
            </a:lvl2pPr>
            <a:lvl3pPr marL="1298575" indent="-260350" algn="l" defTabSz="1042988" rtl="0" eaLnBrk="1" fontAlgn="base" hangingPunct="1">
              <a:spcBef>
                <a:spcPct val="20000"/>
              </a:spcBef>
              <a:spcAft>
                <a:spcPct val="0"/>
              </a:spcAft>
              <a:buChar char="&gt;"/>
              <a:defRPr sz="2500">
                <a:solidFill>
                  <a:schemeClr val="tx1"/>
                </a:solidFill>
                <a:latin typeface="+mn-lt"/>
              </a:defRPr>
            </a:lvl3pPr>
            <a:lvl4pPr marL="1751013" indent="-261938" algn="l" defTabSz="1042988" rtl="0" eaLnBrk="1" fontAlgn="base" hangingPunct="1">
              <a:spcBef>
                <a:spcPct val="20000"/>
              </a:spcBef>
              <a:spcAft>
                <a:spcPct val="0"/>
              </a:spcAft>
              <a:buFont typeface="Times" charset="0"/>
              <a:buChar char="&gt;"/>
              <a:defRPr sz="2000">
                <a:solidFill>
                  <a:schemeClr val="tx1"/>
                </a:solidFill>
                <a:latin typeface="+mn-lt"/>
              </a:defRPr>
            </a:lvl4pPr>
            <a:lvl5pPr marL="2201863" indent="-260350" algn="l" defTabSz="1042988" rtl="0" eaLnBrk="1" fontAlgn="base" hangingPunct="1">
              <a:spcBef>
                <a:spcPct val="20000"/>
              </a:spcBef>
              <a:spcAft>
                <a:spcPct val="0"/>
              </a:spcAft>
              <a:buFont typeface="Times" charset="0"/>
              <a:buChar char="&gt;"/>
              <a:defRPr sz="1500">
                <a:solidFill>
                  <a:schemeClr val="tx1"/>
                </a:solidFill>
                <a:latin typeface="+mn-lt"/>
              </a:defRPr>
            </a:lvl5pPr>
            <a:lvl6pPr marL="2659063" indent="-260350" algn="l" defTabSz="1042988" rtl="0" eaLnBrk="1" fontAlgn="base" hangingPunct="1">
              <a:spcBef>
                <a:spcPct val="20000"/>
              </a:spcBef>
              <a:spcAft>
                <a:spcPct val="0"/>
              </a:spcAft>
              <a:buFont typeface="Times" charset="0"/>
              <a:buChar char="&gt;"/>
              <a:defRPr sz="1500">
                <a:solidFill>
                  <a:schemeClr val="tx1"/>
                </a:solidFill>
                <a:latin typeface="+mn-lt"/>
              </a:defRPr>
            </a:lvl6pPr>
            <a:lvl7pPr marL="3116263" indent="-260350" algn="l" defTabSz="1042988" rtl="0" eaLnBrk="1" fontAlgn="base" hangingPunct="1">
              <a:spcBef>
                <a:spcPct val="20000"/>
              </a:spcBef>
              <a:spcAft>
                <a:spcPct val="0"/>
              </a:spcAft>
              <a:buFont typeface="Times" charset="0"/>
              <a:buChar char="&gt;"/>
              <a:defRPr sz="1500">
                <a:solidFill>
                  <a:schemeClr val="tx1"/>
                </a:solidFill>
                <a:latin typeface="+mn-lt"/>
              </a:defRPr>
            </a:lvl7pPr>
            <a:lvl8pPr marL="3573463" indent="-260350" algn="l" defTabSz="1042988" rtl="0" eaLnBrk="1" fontAlgn="base" hangingPunct="1">
              <a:spcBef>
                <a:spcPct val="20000"/>
              </a:spcBef>
              <a:spcAft>
                <a:spcPct val="0"/>
              </a:spcAft>
              <a:buFont typeface="Times" charset="0"/>
              <a:buChar char="&gt;"/>
              <a:defRPr sz="1500">
                <a:solidFill>
                  <a:schemeClr val="tx1"/>
                </a:solidFill>
                <a:latin typeface="+mn-lt"/>
              </a:defRPr>
            </a:lvl8pPr>
            <a:lvl9pPr marL="4030663" indent="-260350" algn="l" defTabSz="1042988" rtl="0" eaLnBrk="1" fontAlgn="base" hangingPunct="1">
              <a:spcBef>
                <a:spcPct val="20000"/>
              </a:spcBef>
              <a:spcAft>
                <a:spcPct val="0"/>
              </a:spcAft>
              <a:buFont typeface="Times" charset="0"/>
              <a:buChar char="&gt;"/>
              <a:defRPr sz="1500">
                <a:solidFill>
                  <a:schemeClr val="tx1"/>
                </a:solidFill>
                <a:latin typeface="+mn-lt"/>
              </a:defRPr>
            </a:lvl9pPr>
          </a:lstStyle>
          <a:p>
            <a:r>
              <a:rPr lang="en-US" sz="2000" kern="0" dirty="0"/>
              <a:t>Covers all relevant input parameters</a:t>
            </a:r>
          </a:p>
          <a:p>
            <a:r>
              <a:rPr lang="en-US" sz="2000" kern="0" dirty="0"/>
              <a:t>1000 calculation runs with varying input </a:t>
            </a:r>
            <a:r>
              <a:rPr lang="en-US" sz="2000" kern="0" dirty="0" smtClean="0"/>
              <a:t>values</a:t>
            </a:r>
          </a:p>
          <a:p>
            <a:r>
              <a:rPr lang="en-US" sz="2000" kern="0" dirty="0" smtClean="0"/>
              <a:t>By </a:t>
            </a:r>
            <a:r>
              <a:rPr lang="en-US" sz="2000" dirty="0" smtClean="0"/>
              <a:t>performing </a:t>
            </a:r>
            <a:r>
              <a:rPr lang="en-US" sz="2000" dirty="0"/>
              <a:t>a Monte Carlo Simulation, </a:t>
            </a:r>
            <a:r>
              <a:rPr lang="en-US" sz="2000" dirty="0" smtClean="0"/>
              <a:t>the sensitivity (in terms of total </a:t>
            </a:r>
            <a:r>
              <a:rPr lang="en-US" sz="2000" dirty="0" err="1" smtClean="0"/>
              <a:t>bedform</a:t>
            </a:r>
            <a:r>
              <a:rPr lang="en-US" sz="2000" dirty="0" smtClean="0"/>
              <a:t> </a:t>
            </a:r>
            <a:r>
              <a:rPr lang="en-US" sz="2000" dirty="0" err="1" smtClean="0"/>
              <a:t>heigth</a:t>
            </a:r>
            <a:r>
              <a:rPr lang="en-US" sz="2000" dirty="0" smtClean="0"/>
              <a:t>) of each parameter can be evaluated </a:t>
            </a:r>
            <a:endParaRPr lang="en-US" sz="2000" dirty="0"/>
          </a:p>
        </p:txBody>
      </p:sp>
      <p:sp>
        <p:nvSpPr>
          <p:cNvPr id="8" name="Rechteck 7">
            <a:extLst>
              <a:ext uri="{FF2B5EF4-FFF2-40B4-BE49-F238E27FC236}">
                <a16:creationId xmlns:a16="http://schemas.microsoft.com/office/drawing/2014/main" xmlns="" id="{1B454777-3084-4456-81D4-0B4BBB3B9DB2}"/>
              </a:ext>
            </a:extLst>
          </p:cNvPr>
          <p:cNvSpPr/>
          <p:nvPr/>
        </p:nvSpPr>
        <p:spPr bwMode="auto">
          <a:xfrm>
            <a:off x="659056" y="3276058"/>
            <a:ext cx="1576290" cy="1511891"/>
          </a:xfrm>
          <a:prstGeom prst="rect">
            <a:avLst/>
          </a:prstGeom>
          <a:solidFill>
            <a:srgbClr val="6699CC"/>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dirty="0">
                <a:solidFill>
                  <a:schemeClr val="bg1"/>
                </a:solidFill>
              </a:rPr>
              <a:t>Monte </a:t>
            </a:r>
            <a:r>
              <a:rPr lang="en-GB" dirty="0" smtClean="0">
                <a:solidFill>
                  <a:schemeClr val="bg1"/>
                </a:solidFill>
              </a:rPr>
              <a:t>Carlo Approach</a:t>
            </a:r>
            <a:endParaRPr lang="en-GB" dirty="0">
              <a:solidFill>
                <a:schemeClr val="bg1"/>
              </a:solidFill>
            </a:endParaRPr>
          </a:p>
        </p:txBody>
      </p:sp>
    </p:spTree>
    <p:extLst>
      <p:ext uri="{BB962C8B-B14F-4D97-AF65-F5344CB8AC3E}">
        <p14:creationId xmlns:p14="http://schemas.microsoft.com/office/powerpoint/2010/main" val="1509073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1600" kern="1200" dirty="0">
                <a:solidFill>
                  <a:srgbClr val="948580"/>
                </a:solidFill>
                <a:latin typeface="Times" charset="0"/>
              </a:rPr>
              <a:t>Monte </a:t>
            </a:r>
            <a:r>
              <a:rPr lang="en-US" sz="1600" kern="1200" dirty="0" smtClean="0">
                <a:solidFill>
                  <a:srgbClr val="948580"/>
                </a:solidFill>
                <a:latin typeface="Times" charset="0"/>
              </a:rPr>
              <a:t>Carlo Approach</a:t>
            </a:r>
            <a:r>
              <a:rPr lang="de-DE" dirty="0"/>
              <a:t/>
            </a:r>
            <a:br>
              <a:rPr lang="de-DE" dirty="0"/>
            </a:br>
            <a:r>
              <a:rPr lang="de-DE" sz="2800" dirty="0" err="1" smtClean="0"/>
              <a:t>Example</a:t>
            </a:r>
            <a:r>
              <a:rPr lang="de-DE" sz="2800" dirty="0" smtClean="0"/>
              <a:t> Data </a:t>
            </a:r>
            <a:r>
              <a:rPr lang="de-DE" sz="2800" dirty="0" err="1" smtClean="0"/>
              <a:t>Record</a:t>
            </a:r>
            <a:r>
              <a:rPr lang="de-DE" sz="2800" dirty="0" smtClean="0"/>
              <a:t> </a:t>
            </a:r>
            <a:r>
              <a:rPr lang="de-DE" sz="2800" dirty="0"/>
              <a:t>- </a:t>
            </a:r>
            <a:r>
              <a:rPr lang="de-DE" sz="2800" dirty="0" err="1"/>
              <a:t>Parana</a:t>
            </a:r>
            <a:r>
              <a:rPr lang="de-DE" sz="2800" dirty="0"/>
              <a:t> River (</a:t>
            </a:r>
            <a:r>
              <a:rPr lang="de-DE" sz="2800" dirty="0" err="1"/>
              <a:t>selected</a:t>
            </a:r>
            <a:r>
              <a:rPr lang="de-DE" sz="2800" dirty="0"/>
              <a:t> </a:t>
            </a:r>
            <a:r>
              <a:rPr lang="de-DE" sz="2800" dirty="0" err="1"/>
              <a:t>profile</a:t>
            </a:r>
            <a:r>
              <a:rPr lang="de-DE" sz="2800" dirty="0"/>
              <a:t>)</a:t>
            </a:r>
          </a:p>
        </p:txBody>
      </p:sp>
      <p:pic>
        <p:nvPicPr>
          <p:cNvPr id="1027" name="Picture 3" descr="C:\Users\Julius\Documents\BfG\Monte Carlo 2\profile Parana.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113" y="1398588"/>
            <a:ext cx="762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139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1600" kern="1200" dirty="0">
                <a:solidFill>
                  <a:srgbClr val="948580"/>
                </a:solidFill>
                <a:latin typeface="Times" charset="0"/>
              </a:rPr>
              <a:t>Monte </a:t>
            </a:r>
            <a:r>
              <a:rPr lang="en-US" sz="1600" kern="1200" dirty="0" smtClean="0">
                <a:solidFill>
                  <a:srgbClr val="948580"/>
                </a:solidFill>
                <a:latin typeface="Times" charset="0"/>
              </a:rPr>
              <a:t>Carlo Approach</a:t>
            </a:r>
            <a:r>
              <a:rPr lang="de-DE" dirty="0">
                <a:solidFill>
                  <a:srgbClr val="000000"/>
                </a:solidFill>
              </a:rPr>
              <a:t/>
            </a:r>
            <a:br>
              <a:rPr lang="de-DE" dirty="0">
                <a:solidFill>
                  <a:srgbClr val="000000"/>
                </a:solidFill>
              </a:rPr>
            </a:br>
            <a:r>
              <a:rPr lang="de-DE" sz="2800" dirty="0" err="1" smtClean="0">
                <a:solidFill>
                  <a:srgbClr val="000000"/>
                </a:solidFill>
              </a:rPr>
              <a:t>Example</a:t>
            </a:r>
            <a:r>
              <a:rPr lang="de-DE" sz="2800" dirty="0" smtClean="0">
                <a:solidFill>
                  <a:srgbClr val="000000"/>
                </a:solidFill>
              </a:rPr>
              <a:t> Data </a:t>
            </a:r>
            <a:r>
              <a:rPr lang="de-DE" sz="2800" dirty="0" err="1" smtClean="0">
                <a:solidFill>
                  <a:srgbClr val="000000"/>
                </a:solidFill>
              </a:rPr>
              <a:t>Record</a:t>
            </a:r>
            <a:r>
              <a:rPr lang="de-DE" sz="2800" dirty="0" smtClean="0">
                <a:solidFill>
                  <a:srgbClr val="000000"/>
                </a:solidFill>
              </a:rPr>
              <a:t> – </a:t>
            </a:r>
            <a:r>
              <a:rPr lang="de-DE" sz="2800" dirty="0" err="1" smtClean="0">
                <a:solidFill>
                  <a:srgbClr val="000000"/>
                </a:solidFill>
              </a:rPr>
              <a:t>Parana</a:t>
            </a:r>
            <a:r>
              <a:rPr lang="de-DE" sz="2800" dirty="0" smtClean="0">
                <a:solidFill>
                  <a:srgbClr val="000000"/>
                </a:solidFill>
              </a:rPr>
              <a:t> River</a:t>
            </a:r>
            <a:br>
              <a:rPr lang="de-DE" sz="2800" dirty="0" smtClean="0">
                <a:solidFill>
                  <a:srgbClr val="000000"/>
                </a:solidFill>
              </a:rPr>
            </a:br>
            <a:r>
              <a:rPr lang="en-US" sz="2200" dirty="0"/>
              <a:t>Varying </a:t>
            </a:r>
            <a:r>
              <a:rPr lang="en-US" sz="2200" dirty="0" err="1"/>
              <a:t>zc</a:t>
            </a:r>
            <a:r>
              <a:rPr lang="en-US" sz="2200" dirty="0"/>
              <a:t>-threshold values</a:t>
            </a:r>
            <a:r>
              <a:rPr lang="en-US" sz="2800" dirty="0"/>
              <a:t/>
            </a:r>
            <a:br>
              <a:rPr lang="en-US" sz="2800" dirty="0"/>
            </a:br>
            <a:endParaRPr lang="de-DE" sz="2800" dirty="0"/>
          </a:p>
        </p:txBody>
      </p:sp>
      <p:sp>
        <p:nvSpPr>
          <p:cNvPr id="6" name="Inhaltsplatzhalter 2"/>
          <p:cNvSpPr>
            <a:spLocks noGrp="1"/>
          </p:cNvSpPr>
          <p:nvPr>
            <p:ph idx="1"/>
          </p:nvPr>
        </p:nvSpPr>
        <p:spPr>
          <a:xfrm>
            <a:off x="534989" y="2051050"/>
            <a:ext cx="4019549" cy="3960814"/>
          </a:xfrm>
          <a:ln w="19050">
            <a:solidFill>
              <a:srgbClr val="6699CC"/>
            </a:solidFill>
          </a:ln>
        </p:spPr>
        <p:txBody>
          <a:bodyPr anchor="ctr"/>
          <a:lstStyle/>
          <a:p>
            <a:r>
              <a:rPr lang="en-US" sz="2000" dirty="0" smtClean="0"/>
              <a:t>No </a:t>
            </a:r>
            <a:r>
              <a:rPr lang="en-US" sz="2000" dirty="0"/>
              <a:t>theoretically sound criteria for choosing a </a:t>
            </a:r>
            <a:r>
              <a:rPr lang="en-US" sz="2000" dirty="0" smtClean="0"/>
              <a:t>value</a:t>
            </a:r>
          </a:p>
          <a:p>
            <a:r>
              <a:rPr lang="en-US" sz="2000" dirty="0"/>
              <a:t>Generation of 1000 random values between 1 cm and 10 cm</a:t>
            </a:r>
          </a:p>
          <a:p>
            <a:r>
              <a:rPr lang="en-US" sz="2000" dirty="0"/>
              <a:t>Equal </a:t>
            </a:r>
            <a:r>
              <a:rPr lang="en-US" sz="2000" dirty="0" smtClean="0"/>
              <a:t>distribution</a:t>
            </a:r>
            <a:endParaRPr lang="en-US" sz="2000" dirty="0"/>
          </a:p>
        </p:txBody>
      </p:sp>
      <p:pic>
        <p:nvPicPr>
          <p:cNvPr id="15363" name="Picture 3" descr="C:\Users\Julius\Documents\BfG\Monte Carlo 2\Parana\plots\zc-distributio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0" y="172800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43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lIns="104287" tIns="52144" rIns="104287" bIns="52144"/>
          <a:lstStyle/>
          <a:p>
            <a:r>
              <a:rPr lang="de-DE" dirty="0"/>
              <a:t>Outline</a:t>
            </a:r>
          </a:p>
        </p:txBody>
      </p:sp>
      <p:sp>
        <p:nvSpPr>
          <p:cNvPr id="4" name="Rechteck 3"/>
          <p:cNvSpPr/>
          <p:nvPr/>
        </p:nvSpPr>
        <p:spPr bwMode="auto">
          <a:xfrm>
            <a:off x="962670" y="1688520"/>
            <a:ext cx="576064" cy="576064"/>
          </a:xfrm>
          <a:prstGeom prst="rect">
            <a:avLst/>
          </a:prstGeom>
          <a:solidFill>
            <a:srgbClr val="6699CC"/>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a:ln>
                  <a:noFill/>
                </a:ln>
                <a:solidFill>
                  <a:schemeClr val="bg1"/>
                </a:solidFill>
                <a:effectLst/>
                <a:latin typeface="Times" charset="0"/>
              </a:rPr>
              <a:t>1</a:t>
            </a:r>
          </a:p>
        </p:txBody>
      </p:sp>
      <p:sp>
        <p:nvSpPr>
          <p:cNvPr id="5" name="Rechteck 4"/>
          <p:cNvSpPr/>
          <p:nvPr/>
        </p:nvSpPr>
        <p:spPr bwMode="auto">
          <a:xfrm>
            <a:off x="1735480" y="1688520"/>
            <a:ext cx="7796142" cy="576064"/>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dirty="0" err="1" smtClean="0"/>
              <a:t>Bedform</a:t>
            </a:r>
            <a:r>
              <a:rPr lang="en-US" dirty="0" smtClean="0"/>
              <a:t> Analysis Method</a:t>
            </a:r>
            <a:endParaRPr lang="en-US" dirty="0"/>
          </a:p>
        </p:txBody>
      </p:sp>
      <p:sp>
        <p:nvSpPr>
          <p:cNvPr id="6" name="Rechteck 5"/>
          <p:cNvSpPr/>
          <p:nvPr/>
        </p:nvSpPr>
        <p:spPr bwMode="auto">
          <a:xfrm>
            <a:off x="972696" y="2416984"/>
            <a:ext cx="576064" cy="576064"/>
          </a:xfrm>
          <a:prstGeom prst="rect">
            <a:avLst/>
          </a:prstGeom>
          <a:solidFill>
            <a:srgbClr val="6699CC"/>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bg1"/>
                </a:solidFill>
              </a:rPr>
              <a:t>2</a:t>
            </a:r>
            <a:endParaRPr kumimoji="0" lang="de-DE" sz="2400" b="0" i="0" u="none" strike="noStrike" cap="none" normalizeH="0" baseline="0" dirty="0">
              <a:ln>
                <a:noFill/>
              </a:ln>
              <a:solidFill>
                <a:schemeClr val="bg1"/>
              </a:solidFill>
              <a:effectLst/>
              <a:latin typeface="Times" charset="0"/>
            </a:endParaRPr>
          </a:p>
        </p:txBody>
      </p:sp>
      <p:sp>
        <p:nvSpPr>
          <p:cNvPr id="7" name="Rechteck 6"/>
          <p:cNvSpPr/>
          <p:nvPr/>
        </p:nvSpPr>
        <p:spPr bwMode="auto">
          <a:xfrm>
            <a:off x="1745506" y="2416984"/>
            <a:ext cx="7796142" cy="576064"/>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dirty="0"/>
              <a:t>Monte Carlo </a:t>
            </a:r>
            <a:r>
              <a:rPr lang="en-US" dirty="0" smtClean="0"/>
              <a:t>Approach </a:t>
            </a:r>
            <a:r>
              <a:rPr lang="en-US" dirty="0"/>
              <a:t>- </a:t>
            </a:r>
            <a:r>
              <a:rPr lang="de-DE" dirty="0" err="1" smtClean="0"/>
              <a:t>Example</a:t>
            </a:r>
            <a:r>
              <a:rPr lang="de-DE" dirty="0" smtClean="0"/>
              <a:t> Data </a:t>
            </a:r>
            <a:r>
              <a:rPr lang="de-DE" dirty="0" err="1" smtClean="0"/>
              <a:t>Record</a:t>
            </a:r>
            <a:r>
              <a:rPr lang="de-DE" dirty="0" smtClean="0"/>
              <a:t> </a:t>
            </a:r>
            <a:r>
              <a:rPr lang="de-DE" dirty="0" err="1"/>
              <a:t>Parana</a:t>
            </a:r>
            <a:r>
              <a:rPr lang="de-DE" dirty="0"/>
              <a:t> River</a:t>
            </a:r>
          </a:p>
        </p:txBody>
      </p:sp>
      <p:sp>
        <p:nvSpPr>
          <p:cNvPr id="3" name="Rechteck 2"/>
          <p:cNvSpPr/>
          <p:nvPr/>
        </p:nvSpPr>
        <p:spPr bwMode="auto">
          <a:xfrm>
            <a:off x="999061" y="6156101"/>
            <a:ext cx="8693691" cy="504056"/>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de-DE" sz="1600" dirty="0" smtClean="0"/>
              <a:t>All </a:t>
            </a:r>
            <a:r>
              <a:rPr lang="de-DE" sz="1600" dirty="0" err="1"/>
              <a:t>data</a:t>
            </a:r>
            <a:r>
              <a:rPr lang="de-DE" sz="1600" dirty="0"/>
              <a:t> </a:t>
            </a:r>
            <a:r>
              <a:rPr lang="de-DE" sz="1600" dirty="0" err="1"/>
              <a:t>from</a:t>
            </a:r>
            <a:r>
              <a:rPr lang="de-DE" sz="1600" dirty="0"/>
              <a:t> </a:t>
            </a:r>
            <a:r>
              <a:rPr lang="de-DE" sz="1600" dirty="0" err="1"/>
              <a:t>P</a:t>
            </a:r>
            <a:r>
              <a:rPr lang="de-DE" sz="1600" dirty="0" err="1" smtClean="0"/>
              <a:t>arana</a:t>
            </a:r>
            <a:r>
              <a:rPr lang="de-DE" sz="1600" dirty="0" smtClean="0"/>
              <a:t> </a:t>
            </a:r>
            <a:r>
              <a:rPr lang="de-DE" sz="1600" dirty="0"/>
              <a:t>R</a:t>
            </a:r>
            <a:r>
              <a:rPr lang="de-DE" sz="1600" dirty="0" smtClean="0"/>
              <a:t>iver </a:t>
            </a:r>
            <a:r>
              <a:rPr lang="de-DE" sz="1600" dirty="0" err="1" smtClean="0"/>
              <a:t>downloaded</a:t>
            </a:r>
            <a:r>
              <a:rPr lang="de-DE" sz="1600" dirty="0" smtClean="0"/>
              <a:t> </a:t>
            </a:r>
            <a:r>
              <a:rPr lang="de-DE" sz="1600" dirty="0" err="1" smtClean="0"/>
              <a:t>from</a:t>
            </a:r>
            <a:r>
              <a:rPr lang="de-DE" sz="1600" dirty="0" smtClean="0"/>
              <a:t> </a:t>
            </a:r>
            <a:r>
              <a:rPr lang="de-DE" sz="1600" i="1" dirty="0"/>
              <a:t>https://sourceforge.net/projects/bedforms-atm/</a:t>
            </a:r>
          </a:p>
          <a:p>
            <a:pPr algn="ctr"/>
            <a:endParaRPr kumimoji="0" lang="de-DE" sz="2400" b="0" i="0" u="none" strike="noStrike" cap="none" normalizeH="0" baseline="0" dirty="0" smtClean="0">
              <a:ln>
                <a:noFill/>
              </a:ln>
              <a:solidFill>
                <a:schemeClr val="tx1"/>
              </a:solidFill>
              <a:effectLst/>
              <a:latin typeface="Times" charset="0"/>
            </a:endParaRPr>
          </a:p>
        </p:txBody>
      </p:sp>
    </p:spTree>
    <p:extLst>
      <p:ext uri="{BB962C8B-B14F-4D97-AF65-F5344CB8AC3E}">
        <p14:creationId xmlns:p14="http://schemas.microsoft.com/office/powerpoint/2010/main" val="18204169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1600" kern="1200" dirty="0">
                <a:solidFill>
                  <a:srgbClr val="948580"/>
                </a:solidFill>
                <a:latin typeface="Times" charset="0"/>
              </a:rPr>
              <a:t>Monte </a:t>
            </a:r>
            <a:r>
              <a:rPr lang="en-US" sz="1600" kern="1200" dirty="0" smtClean="0">
                <a:solidFill>
                  <a:srgbClr val="948580"/>
                </a:solidFill>
                <a:latin typeface="Times" charset="0"/>
              </a:rPr>
              <a:t>Carlo Approach</a:t>
            </a:r>
            <a:r>
              <a:rPr lang="de-DE" dirty="0">
                <a:solidFill>
                  <a:srgbClr val="000000"/>
                </a:solidFill>
              </a:rPr>
              <a:t/>
            </a:r>
            <a:br>
              <a:rPr lang="de-DE" dirty="0">
                <a:solidFill>
                  <a:srgbClr val="000000"/>
                </a:solidFill>
              </a:rPr>
            </a:br>
            <a:r>
              <a:rPr lang="de-DE" sz="2800" dirty="0" err="1" smtClean="0">
                <a:solidFill>
                  <a:srgbClr val="000000"/>
                </a:solidFill>
              </a:rPr>
              <a:t>Example</a:t>
            </a:r>
            <a:r>
              <a:rPr lang="de-DE" sz="2800" dirty="0" smtClean="0">
                <a:solidFill>
                  <a:srgbClr val="000000"/>
                </a:solidFill>
              </a:rPr>
              <a:t> Data </a:t>
            </a:r>
            <a:r>
              <a:rPr lang="de-DE" sz="2800" dirty="0" err="1" smtClean="0">
                <a:solidFill>
                  <a:srgbClr val="000000"/>
                </a:solidFill>
              </a:rPr>
              <a:t>Record</a:t>
            </a:r>
            <a:r>
              <a:rPr lang="de-DE" sz="2800" dirty="0" smtClean="0">
                <a:solidFill>
                  <a:srgbClr val="000000"/>
                </a:solidFill>
              </a:rPr>
              <a:t> </a:t>
            </a:r>
            <a:r>
              <a:rPr lang="de-DE" sz="2800" dirty="0">
                <a:solidFill>
                  <a:srgbClr val="000000"/>
                </a:solidFill>
              </a:rPr>
              <a:t>– </a:t>
            </a:r>
            <a:r>
              <a:rPr lang="de-DE" sz="2800" dirty="0" err="1">
                <a:solidFill>
                  <a:srgbClr val="000000"/>
                </a:solidFill>
              </a:rPr>
              <a:t>Parana</a:t>
            </a:r>
            <a:r>
              <a:rPr lang="de-DE" sz="2800" dirty="0">
                <a:solidFill>
                  <a:srgbClr val="000000"/>
                </a:solidFill>
              </a:rPr>
              <a:t> </a:t>
            </a:r>
            <a:r>
              <a:rPr lang="de-DE" sz="2800" dirty="0" smtClean="0">
                <a:solidFill>
                  <a:srgbClr val="000000"/>
                </a:solidFill>
              </a:rPr>
              <a:t>River</a:t>
            </a:r>
            <a:br>
              <a:rPr lang="de-DE" sz="2800" dirty="0" smtClean="0">
                <a:solidFill>
                  <a:srgbClr val="000000"/>
                </a:solidFill>
              </a:rPr>
            </a:br>
            <a:r>
              <a:rPr lang="en-US" sz="2200" dirty="0"/>
              <a:t>Varying </a:t>
            </a:r>
            <a:r>
              <a:rPr lang="en-US" sz="2200" dirty="0" err="1"/>
              <a:t>zc</a:t>
            </a:r>
            <a:r>
              <a:rPr lang="en-US" sz="2200" dirty="0"/>
              <a:t>-threshold values</a:t>
            </a:r>
            <a:endParaRPr lang="de-DE" sz="2200" dirty="0"/>
          </a:p>
        </p:txBody>
      </p:sp>
      <p:sp>
        <p:nvSpPr>
          <p:cNvPr id="5" name="Inhaltsplatzhalter 2"/>
          <p:cNvSpPr>
            <a:spLocks noGrp="1"/>
          </p:cNvSpPr>
          <p:nvPr>
            <p:ph idx="1"/>
          </p:nvPr>
        </p:nvSpPr>
        <p:spPr>
          <a:xfrm>
            <a:off x="534989" y="2123653"/>
            <a:ext cx="4018829" cy="3960440"/>
          </a:xfrm>
          <a:ln w="19050">
            <a:solidFill>
              <a:srgbClr val="6699CC"/>
            </a:solidFill>
          </a:ln>
        </p:spPr>
        <p:txBody>
          <a:bodyPr anchor="ctr"/>
          <a:lstStyle/>
          <a:p>
            <a:pPr marL="0" indent="0">
              <a:buNone/>
            </a:pPr>
            <a:r>
              <a:rPr lang="en-US" sz="2000" dirty="0" smtClean="0"/>
              <a:t>Results:</a:t>
            </a:r>
          </a:p>
          <a:p>
            <a:r>
              <a:rPr lang="en-US" sz="2000" b="1" dirty="0" smtClean="0">
                <a:solidFill>
                  <a:srgbClr val="6699CC"/>
                </a:solidFill>
              </a:rPr>
              <a:t>T</a:t>
            </a:r>
            <a:r>
              <a:rPr lang="en-US" sz="1400" b="1" dirty="0" smtClean="0">
                <a:solidFill>
                  <a:srgbClr val="6699CC"/>
                </a:solidFill>
              </a:rPr>
              <a:t>90</a:t>
            </a:r>
            <a:r>
              <a:rPr lang="en-US" sz="2000" dirty="0"/>
              <a:t>: Abrupt changes occur for </a:t>
            </a:r>
            <a:r>
              <a:rPr lang="en-US" sz="2000" dirty="0" smtClean="0"/>
              <a:t> </a:t>
            </a:r>
            <a:r>
              <a:rPr lang="en-US" sz="2000" dirty="0" err="1" smtClean="0"/>
              <a:t>zc</a:t>
            </a:r>
            <a:r>
              <a:rPr lang="en-US" sz="2000" dirty="0" smtClean="0"/>
              <a:t>-thresholds </a:t>
            </a:r>
            <a:r>
              <a:rPr lang="en-US" sz="2000" dirty="0"/>
              <a:t>&gt; 7 cm</a:t>
            </a:r>
          </a:p>
          <a:p>
            <a:r>
              <a:rPr lang="en-US" sz="2000" b="1" dirty="0">
                <a:solidFill>
                  <a:srgbClr val="6699CC"/>
                </a:solidFill>
              </a:rPr>
              <a:t>H</a:t>
            </a:r>
            <a:r>
              <a:rPr lang="en-US" sz="1400" b="1" dirty="0">
                <a:solidFill>
                  <a:srgbClr val="6699CC"/>
                </a:solidFill>
              </a:rPr>
              <a:t>50+90</a:t>
            </a:r>
            <a:r>
              <a:rPr lang="en-US" sz="2000" dirty="0"/>
              <a:t>: Abrupt changes occur for even smaller values</a:t>
            </a:r>
          </a:p>
          <a:p>
            <a:endParaRPr lang="en-US" sz="2000" dirty="0"/>
          </a:p>
        </p:txBody>
      </p:sp>
      <p:pic>
        <p:nvPicPr>
          <p:cNvPr id="16391" name="Picture 7" descr="C:\Users\Julius\Documents\BfG\Monte Carlo 2\Parana\plots\zc_result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00" y="1728000"/>
            <a:ext cx="52387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105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1600" kern="1200" dirty="0">
                <a:solidFill>
                  <a:srgbClr val="948580"/>
                </a:solidFill>
                <a:latin typeface="Times" charset="0"/>
              </a:rPr>
              <a:t>Monte </a:t>
            </a:r>
            <a:r>
              <a:rPr lang="en-US" sz="1600" kern="1200" dirty="0" smtClean="0">
                <a:solidFill>
                  <a:srgbClr val="948580"/>
                </a:solidFill>
                <a:latin typeface="Times" charset="0"/>
              </a:rPr>
              <a:t>Carlo Approach</a:t>
            </a:r>
            <a:r>
              <a:rPr lang="de-DE" dirty="0">
                <a:solidFill>
                  <a:srgbClr val="000000"/>
                </a:solidFill>
              </a:rPr>
              <a:t/>
            </a:r>
            <a:br>
              <a:rPr lang="de-DE" dirty="0">
                <a:solidFill>
                  <a:srgbClr val="000000"/>
                </a:solidFill>
              </a:rPr>
            </a:br>
            <a:r>
              <a:rPr lang="de-DE" sz="2800" dirty="0" err="1" smtClean="0">
                <a:solidFill>
                  <a:srgbClr val="000000"/>
                </a:solidFill>
              </a:rPr>
              <a:t>Example</a:t>
            </a:r>
            <a:r>
              <a:rPr lang="de-DE" sz="2800" dirty="0" smtClean="0">
                <a:solidFill>
                  <a:srgbClr val="000000"/>
                </a:solidFill>
              </a:rPr>
              <a:t> Data </a:t>
            </a:r>
            <a:r>
              <a:rPr lang="de-DE" sz="2800" dirty="0" err="1" smtClean="0">
                <a:solidFill>
                  <a:srgbClr val="000000"/>
                </a:solidFill>
              </a:rPr>
              <a:t>Record</a:t>
            </a:r>
            <a:r>
              <a:rPr lang="de-DE" sz="2800" dirty="0" smtClean="0">
                <a:solidFill>
                  <a:srgbClr val="000000"/>
                </a:solidFill>
              </a:rPr>
              <a:t> </a:t>
            </a:r>
            <a:r>
              <a:rPr lang="de-DE" sz="2800" dirty="0">
                <a:solidFill>
                  <a:srgbClr val="000000"/>
                </a:solidFill>
              </a:rPr>
              <a:t>- </a:t>
            </a:r>
            <a:r>
              <a:rPr lang="de-DE" sz="2800" dirty="0" err="1">
                <a:solidFill>
                  <a:srgbClr val="000000"/>
                </a:solidFill>
              </a:rPr>
              <a:t>Parana</a:t>
            </a:r>
            <a:r>
              <a:rPr lang="de-DE" sz="2800" dirty="0">
                <a:solidFill>
                  <a:srgbClr val="000000"/>
                </a:solidFill>
              </a:rPr>
              <a:t> </a:t>
            </a:r>
            <a:r>
              <a:rPr lang="de-DE" sz="2800" dirty="0" smtClean="0">
                <a:solidFill>
                  <a:srgbClr val="000000"/>
                </a:solidFill>
              </a:rPr>
              <a:t>River</a:t>
            </a:r>
            <a:br>
              <a:rPr lang="de-DE" sz="2800" dirty="0" smtClean="0">
                <a:solidFill>
                  <a:srgbClr val="000000"/>
                </a:solidFill>
              </a:rPr>
            </a:br>
            <a:r>
              <a:rPr lang="en-US" sz="2200" dirty="0"/>
              <a:t>Varying values for window size 1</a:t>
            </a:r>
            <a:r>
              <a:rPr lang="en-US" sz="2800" dirty="0"/>
              <a:t/>
            </a:r>
            <a:br>
              <a:rPr lang="en-US" sz="2800" dirty="0"/>
            </a:br>
            <a:endParaRPr lang="de-DE" sz="2800" dirty="0"/>
          </a:p>
        </p:txBody>
      </p:sp>
      <p:pic>
        <p:nvPicPr>
          <p:cNvPr id="17410" name="Picture 2" descr="C:\Users\Julius\Documents\BfG\Monte Carlo 2\Parana\plots\w1-distributio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0" y="1728000"/>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Inhaltsplatzhalter 2">
            <a:extLst>
              <a:ext uri="{FF2B5EF4-FFF2-40B4-BE49-F238E27FC236}">
                <a16:creationId xmlns:a16="http://schemas.microsoft.com/office/drawing/2014/main" xmlns="" id="{ED95C0C3-FAF1-4905-ACB8-4C82EF240FD9}"/>
              </a:ext>
            </a:extLst>
          </p:cNvPr>
          <p:cNvSpPr txBox="1">
            <a:spLocks/>
          </p:cNvSpPr>
          <p:nvPr/>
        </p:nvSpPr>
        <p:spPr>
          <a:xfrm>
            <a:off x="534989" y="2123653"/>
            <a:ext cx="4018829" cy="3960440"/>
          </a:xfrm>
          <a:prstGeom prst="rect">
            <a:avLst/>
          </a:prstGeom>
          <a:ln w="19050">
            <a:solidFill>
              <a:srgbClr val="6699CC"/>
            </a:solidFill>
          </a:ln>
        </p:spPr>
        <p:txBody>
          <a:bodyPr anchor="ctr"/>
          <a:lstStyle>
            <a:lvl1pPr marL="390525" indent="-390525" algn="l" defTabSz="1042988" rtl="0" eaLnBrk="1" fontAlgn="base" hangingPunct="1">
              <a:spcBef>
                <a:spcPct val="20000"/>
              </a:spcBef>
              <a:spcAft>
                <a:spcPct val="0"/>
              </a:spcAft>
              <a:buChar char="&gt;"/>
              <a:defRPr sz="3500">
                <a:solidFill>
                  <a:schemeClr val="tx1"/>
                </a:solidFill>
                <a:latin typeface="+mn-lt"/>
                <a:ea typeface="+mn-ea"/>
                <a:cs typeface="+mn-cs"/>
              </a:defRPr>
            </a:lvl1pPr>
            <a:lvl2pPr marL="847725" indent="-327025" algn="l" defTabSz="1042988" rtl="0" eaLnBrk="1" fontAlgn="base" hangingPunct="1">
              <a:spcBef>
                <a:spcPct val="20000"/>
              </a:spcBef>
              <a:spcAft>
                <a:spcPct val="0"/>
              </a:spcAft>
              <a:buFont typeface="Times" charset="0"/>
              <a:buChar char="&gt;"/>
              <a:defRPr sz="3000">
                <a:solidFill>
                  <a:schemeClr val="tx1"/>
                </a:solidFill>
                <a:latin typeface="+mn-lt"/>
              </a:defRPr>
            </a:lvl2pPr>
            <a:lvl3pPr marL="1298575" indent="-260350" algn="l" defTabSz="1042988" rtl="0" eaLnBrk="1" fontAlgn="base" hangingPunct="1">
              <a:spcBef>
                <a:spcPct val="20000"/>
              </a:spcBef>
              <a:spcAft>
                <a:spcPct val="0"/>
              </a:spcAft>
              <a:buChar char="&gt;"/>
              <a:defRPr sz="2500">
                <a:solidFill>
                  <a:schemeClr val="tx1"/>
                </a:solidFill>
                <a:latin typeface="+mn-lt"/>
              </a:defRPr>
            </a:lvl3pPr>
            <a:lvl4pPr marL="1751013" indent="-261938" algn="l" defTabSz="1042988" rtl="0" eaLnBrk="1" fontAlgn="base" hangingPunct="1">
              <a:spcBef>
                <a:spcPct val="20000"/>
              </a:spcBef>
              <a:spcAft>
                <a:spcPct val="0"/>
              </a:spcAft>
              <a:buFont typeface="Times" charset="0"/>
              <a:buChar char="&gt;"/>
              <a:defRPr sz="2000">
                <a:solidFill>
                  <a:schemeClr val="tx1"/>
                </a:solidFill>
                <a:latin typeface="+mn-lt"/>
              </a:defRPr>
            </a:lvl4pPr>
            <a:lvl5pPr marL="2201863" indent="-260350" algn="l" defTabSz="1042988" rtl="0" eaLnBrk="1" fontAlgn="base" hangingPunct="1">
              <a:spcBef>
                <a:spcPct val="20000"/>
              </a:spcBef>
              <a:spcAft>
                <a:spcPct val="0"/>
              </a:spcAft>
              <a:buFont typeface="Times" charset="0"/>
              <a:buChar char="&gt;"/>
              <a:defRPr sz="1500">
                <a:solidFill>
                  <a:schemeClr val="tx1"/>
                </a:solidFill>
                <a:latin typeface="+mn-lt"/>
              </a:defRPr>
            </a:lvl5pPr>
            <a:lvl6pPr marL="2659063" indent="-260350" algn="l" defTabSz="1042988" rtl="0" eaLnBrk="1" fontAlgn="base" hangingPunct="1">
              <a:spcBef>
                <a:spcPct val="20000"/>
              </a:spcBef>
              <a:spcAft>
                <a:spcPct val="0"/>
              </a:spcAft>
              <a:buFont typeface="Times" charset="0"/>
              <a:buChar char="&gt;"/>
              <a:defRPr sz="1500">
                <a:solidFill>
                  <a:schemeClr val="tx1"/>
                </a:solidFill>
                <a:latin typeface="+mn-lt"/>
              </a:defRPr>
            </a:lvl6pPr>
            <a:lvl7pPr marL="3116263" indent="-260350" algn="l" defTabSz="1042988" rtl="0" eaLnBrk="1" fontAlgn="base" hangingPunct="1">
              <a:spcBef>
                <a:spcPct val="20000"/>
              </a:spcBef>
              <a:spcAft>
                <a:spcPct val="0"/>
              </a:spcAft>
              <a:buFont typeface="Times" charset="0"/>
              <a:buChar char="&gt;"/>
              <a:defRPr sz="1500">
                <a:solidFill>
                  <a:schemeClr val="tx1"/>
                </a:solidFill>
                <a:latin typeface="+mn-lt"/>
              </a:defRPr>
            </a:lvl7pPr>
            <a:lvl8pPr marL="3573463" indent="-260350" algn="l" defTabSz="1042988" rtl="0" eaLnBrk="1" fontAlgn="base" hangingPunct="1">
              <a:spcBef>
                <a:spcPct val="20000"/>
              </a:spcBef>
              <a:spcAft>
                <a:spcPct val="0"/>
              </a:spcAft>
              <a:buFont typeface="Times" charset="0"/>
              <a:buChar char="&gt;"/>
              <a:defRPr sz="1500">
                <a:solidFill>
                  <a:schemeClr val="tx1"/>
                </a:solidFill>
                <a:latin typeface="+mn-lt"/>
              </a:defRPr>
            </a:lvl8pPr>
            <a:lvl9pPr marL="4030663" indent="-260350" algn="l" defTabSz="1042988" rtl="0" eaLnBrk="1" fontAlgn="base" hangingPunct="1">
              <a:spcBef>
                <a:spcPct val="20000"/>
              </a:spcBef>
              <a:spcAft>
                <a:spcPct val="0"/>
              </a:spcAft>
              <a:buFont typeface="Times" charset="0"/>
              <a:buChar char="&gt;"/>
              <a:defRPr sz="1500">
                <a:solidFill>
                  <a:schemeClr val="tx1"/>
                </a:solidFill>
                <a:latin typeface="+mn-lt"/>
              </a:defRPr>
            </a:lvl9pPr>
          </a:lstStyle>
          <a:p>
            <a:r>
              <a:rPr lang="en-US" sz="2000" dirty="0" smtClean="0"/>
              <a:t>The </a:t>
            </a:r>
            <a:r>
              <a:rPr lang="en-US" sz="2000" dirty="0"/>
              <a:t>wavelet analysis provides an orientation, but is not a definitive measure </a:t>
            </a:r>
          </a:p>
          <a:p>
            <a:r>
              <a:rPr lang="en-US" sz="2000" dirty="0" smtClean="0"/>
              <a:t>Indication </a:t>
            </a:r>
            <a:r>
              <a:rPr lang="en-US" sz="2000" dirty="0"/>
              <a:t>from wavelet analysis at 87 m</a:t>
            </a:r>
          </a:p>
          <a:p>
            <a:r>
              <a:rPr lang="en-US" sz="2000" dirty="0"/>
              <a:t>Normal distribution around this </a:t>
            </a:r>
            <a:r>
              <a:rPr lang="en-US" sz="2000" dirty="0" smtClean="0"/>
              <a:t>value</a:t>
            </a:r>
            <a:endParaRPr lang="en-US" sz="2000" dirty="0"/>
          </a:p>
        </p:txBody>
      </p:sp>
      <p:cxnSp>
        <p:nvCxnSpPr>
          <p:cNvPr id="6" name="Gerade Verbindung 5"/>
          <p:cNvCxnSpPr/>
          <p:nvPr/>
        </p:nvCxnSpPr>
        <p:spPr bwMode="auto">
          <a:xfrm flipV="1">
            <a:off x="8001735" y="2034711"/>
            <a:ext cx="0" cy="3744416"/>
          </a:xfrm>
          <a:prstGeom prst="line">
            <a:avLst/>
          </a:prstGeom>
          <a:solidFill>
            <a:schemeClr val="accent1"/>
          </a:solidFill>
          <a:ln w="19050" cap="flat" cmpd="sng" algn="ctr">
            <a:solidFill>
              <a:srgbClr val="B4D8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80186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1600" kern="1200" dirty="0">
                <a:solidFill>
                  <a:srgbClr val="948580"/>
                </a:solidFill>
                <a:latin typeface="Times" charset="0"/>
              </a:rPr>
              <a:t>Monte </a:t>
            </a:r>
            <a:r>
              <a:rPr lang="en-US" sz="1600" kern="1200" dirty="0" smtClean="0">
                <a:solidFill>
                  <a:srgbClr val="948580"/>
                </a:solidFill>
                <a:latin typeface="Times" charset="0"/>
              </a:rPr>
              <a:t>Carlo Approach</a:t>
            </a:r>
            <a:r>
              <a:rPr lang="de-DE" dirty="0">
                <a:solidFill>
                  <a:srgbClr val="000000"/>
                </a:solidFill>
              </a:rPr>
              <a:t/>
            </a:r>
            <a:br>
              <a:rPr lang="de-DE" dirty="0">
                <a:solidFill>
                  <a:srgbClr val="000000"/>
                </a:solidFill>
              </a:rPr>
            </a:br>
            <a:r>
              <a:rPr lang="de-DE" sz="2800" dirty="0" err="1" smtClean="0">
                <a:solidFill>
                  <a:srgbClr val="000000"/>
                </a:solidFill>
              </a:rPr>
              <a:t>Example</a:t>
            </a:r>
            <a:r>
              <a:rPr lang="de-DE" sz="2800" dirty="0" smtClean="0">
                <a:solidFill>
                  <a:srgbClr val="000000"/>
                </a:solidFill>
              </a:rPr>
              <a:t> Data </a:t>
            </a:r>
            <a:r>
              <a:rPr lang="de-DE" sz="2800" dirty="0" err="1" smtClean="0">
                <a:solidFill>
                  <a:srgbClr val="000000"/>
                </a:solidFill>
              </a:rPr>
              <a:t>Record</a:t>
            </a:r>
            <a:r>
              <a:rPr lang="de-DE" sz="2800" dirty="0" smtClean="0">
                <a:solidFill>
                  <a:srgbClr val="000000"/>
                </a:solidFill>
              </a:rPr>
              <a:t> </a:t>
            </a:r>
            <a:r>
              <a:rPr lang="de-DE" sz="2800" dirty="0">
                <a:solidFill>
                  <a:srgbClr val="000000"/>
                </a:solidFill>
              </a:rPr>
              <a:t>- </a:t>
            </a:r>
            <a:r>
              <a:rPr lang="de-DE" sz="2800" dirty="0" err="1">
                <a:solidFill>
                  <a:srgbClr val="000000"/>
                </a:solidFill>
              </a:rPr>
              <a:t>Parana</a:t>
            </a:r>
            <a:r>
              <a:rPr lang="de-DE" sz="2800" dirty="0">
                <a:solidFill>
                  <a:srgbClr val="000000"/>
                </a:solidFill>
              </a:rPr>
              <a:t> </a:t>
            </a:r>
            <a:r>
              <a:rPr lang="de-DE" sz="2800" dirty="0" smtClean="0">
                <a:solidFill>
                  <a:srgbClr val="000000"/>
                </a:solidFill>
              </a:rPr>
              <a:t>River</a:t>
            </a:r>
            <a:br>
              <a:rPr lang="de-DE" sz="2800" dirty="0" smtClean="0">
                <a:solidFill>
                  <a:srgbClr val="000000"/>
                </a:solidFill>
              </a:rPr>
            </a:br>
            <a:r>
              <a:rPr lang="en-US" sz="2200" dirty="0"/>
              <a:t>Varying values for window size 1</a:t>
            </a:r>
            <a:endParaRPr lang="de-DE" sz="2200" dirty="0"/>
          </a:p>
        </p:txBody>
      </p:sp>
      <p:pic>
        <p:nvPicPr>
          <p:cNvPr id="18435" name="Picture 3" descr="C:\Users\Julius\Documents\BfG\Monte Carlo 2\Parana\plots\w1_result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00" y="1728000"/>
            <a:ext cx="5238750"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Inhaltsplatzhalter 2">
            <a:extLst>
              <a:ext uri="{FF2B5EF4-FFF2-40B4-BE49-F238E27FC236}">
                <a16:creationId xmlns:a16="http://schemas.microsoft.com/office/drawing/2014/main" xmlns="" id="{5F4D3E2D-070E-4840-BCE4-651AEF397E0E}"/>
              </a:ext>
            </a:extLst>
          </p:cNvPr>
          <p:cNvSpPr txBox="1">
            <a:spLocks/>
          </p:cNvSpPr>
          <p:nvPr/>
        </p:nvSpPr>
        <p:spPr>
          <a:xfrm>
            <a:off x="534989" y="2123653"/>
            <a:ext cx="4018829" cy="3960440"/>
          </a:xfrm>
          <a:prstGeom prst="rect">
            <a:avLst/>
          </a:prstGeom>
          <a:ln w="19050">
            <a:solidFill>
              <a:srgbClr val="6699CC"/>
            </a:solidFill>
          </a:ln>
        </p:spPr>
        <p:txBody>
          <a:bodyPr anchor="ctr"/>
          <a:lstStyle>
            <a:lvl1pPr marL="390525" indent="-390525" algn="l" defTabSz="1042988" rtl="0" eaLnBrk="1" fontAlgn="base" hangingPunct="1">
              <a:spcBef>
                <a:spcPct val="20000"/>
              </a:spcBef>
              <a:spcAft>
                <a:spcPct val="0"/>
              </a:spcAft>
              <a:buChar char="&gt;"/>
              <a:defRPr sz="3500">
                <a:solidFill>
                  <a:schemeClr val="tx1"/>
                </a:solidFill>
                <a:latin typeface="+mn-lt"/>
                <a:ea typeface="+mn-ea"/>
                <a:cs typeface="+mn-cs"/>
              </a:defRPr>
            </a:lvl1pPr>
            <a:lvl2pPr marL="847725" indent="-327025" algn="l" defTabSz="1042988" rtl="0" eaLnBrk="1" fontAlgn="base" hangingPunct="1">
              <a:spcBef>
                <a:spcPct val="20000"/>
              </a:spcBef>
              <a:spcAft>
                <a:spcPct val="0"/>
              </a:spcAft>
              <a:buFont typeface="Times" charset="0"/>
              <a:buChar char="&gt;"/>
              <a:defRPr sz="3000">
                <a:solidFill>
                  <a:schemeClr val="tx1"/>
                </a:solidFill>
                <a:latin typeface="+mn-lt"/>
              </a:defRPr>
            </a:lvl2pPr>
            <a:lvl3pPr marL="1298575" indent="-260350" algn="l" defTabSz="1042988" rtl="0" eaLnBrk="1" fontAlgn="base" hangingPunct="1">
              <a:spcBef>
                <a:spcPct val="20000"/>
              </a:spcBef>
              <a:spcAft>
                <a:spcPct val="0"/>
              </a:spcAft>
              <a:buChar char="&gt;"/>
              <a:defRPr sz="2500">
                <a:solidFill>
                  <a:schemeClr val="tx1"/>
                </a:solidFill>
                <a:latin typeface="+mn-lt"/>
              </a:defRPr>
            </a:lvl3pPr>
            <a:lvl4pPr marL="1751013" indent="-261938" algn="l" defTabSz="1042988" rtl="0" eaLnBrk="1" fontAlgn="base" hangingPunct="1">
              <a:spcBef>
                <a:spcPct val="20000"/>
              </a:spcBef>
              <a:spcAft>
                <a:spcPct val="0"/>
              </a:spcAft>
              <a:buFont typeface="Times" charset="0"/>
              <a:buChar char="&gt;"/>
              <a:defRPr sz="2000">
                <a:solidFill>
                  <a:schemeClr val="tx1"/>
                </a:solidFill>
                <a:latin typeface="+mn-lt"/>
              </a:defRPr>
            </a:lvl4pPr>
            <a:lvl5pPr marL="2201863" indent="-260350" algn="l" defTabSz="1042988" rtl="0" eaLnBrk="1" fontAlgn="base" hangingPunct="1">
              <a:spcBef>
                <a:spcPct val="20000"/>
              </a:spcBef>
              <a:spcAft>
                <a:spcPct val="0"/>
              </a:spcAft>
              <a:buFont typeface="Times" charset="0"/>
              <a:buChar char="&gt;"/>
              <a:defRPr sz="1500">
                <a:solidFill>
                  <a:schemeClr val="tx1"/>
                </a:solidFill>
                <a:latin typeface="+mn-lt"/>
              </a:defRPr>
            </a:lvl5pPr>
            <a:lvl6pPr marL="2659063" indent="-260350" algn="l" defTabSz="1042988" rtl="0" eaLnBrk="1" fontAlgn="base" hangingPunct="1">
              <a:spcBef>
                <a:spcPct val="20000"/>
              </a:spcBef>
              <a:spcAft>
                <a:spcPct val="0"/>
              </a:spcAft>
              <a:buFont typeface="Times" charset="0"/>
              <a:buChar char="&gt;"/>
              <a:defRPr sz="1500">
                <a:solidFill>
                  <a:schemeClr val="tx1"/>
                </a:solidFill>
                <a:latin typeface="+mn-lt"/>
              </a:defRPr>
            </a:lvl6pPr>
            <a:lvl7pPr marL="3116263" indent="-260350" algn="l" defTabSz="1042988" rtl="0" eaLnBrk="1" fontAlgn="base" hangingPunct="1">
              <a:spcBef>
                <a:spcPct val="20000"/>
              </a:spcBef>
              <a:spcAft>
                <a:spcPct val="0"/>
              </a:spcAft>
              <a:buFont typeface="Times" charset="0"/>
              <a:buChar char="&gt;"/>
              <a:defRPr sz="1500">
                <a:solidFill>
                  <a:schemeClr val="tx1"/>
                </a:solidFill>
                <a:latin typeface="+mn-lt"/>
              </a:defRPr>
            </a:lvl7pPr>
            <a:lvl8pPr marL="3573463" indent="-260350" algn="l" defTabSz="1042988" rtl="0" eaLnBrk="1" fontAlgn="base" hangingPunct="1">
              <a:spcBef>
                <a:spcPct val="20000"/>
              </a:spcBef>
              <a:spcAft>
                <a:spcPct val="0"/>
              </a:spcAft>
              <a:buFont typeface="Times" charset="0"/>
              <a:buChar char="&gt;"/>
              <a:defRPr sz="1500">
                <a:solidFill>
                  <a:schemeClr val="tx1"/>
                </a:solidFill>
                <a:latin typeface="+mn-lt"/>
              </a:defRPr>
            </a:lvl8pPr>
            <a:lvl9pPr marL="4030663" indent="-260350" algn="l" defTabSz="1042988" rtl="0" eaLnBrk="1" fontAlgn="base" hangingPunct="1">
              <a:spcBef>
                <a:spcPct val="20000"/>
              </a:spcBef>
              <a:spcAft>
                <a:spcPct val="0"/>
              </a:spcAft>
              <a:buFont typeface="Times" charset="0"/>
              <a:buChar char="&gt;"/>
              <a:defRPr sz="1500">
                <a:solidFill>
                  <a:schemeClr val="tx1"/>
                </a:solidFill>
                <a:latin typeface="+mn-lt"/>
              </a:defRPr>
            </a:lvl9pPr>
          </a:lstStyle>
          <a:p>
            <a:pPr marL="0" indent="0">
              <a:buNone/>
            </a:pPr>
            <a:r>
              <a:rPr lang="en-US" sz="2000" dirty="0" smtClean="0"/>
              <a:t>Results:</a:t>
            </a:r>
          </a:p>
          <a:p>
            <a:r>
              <a:rPr lang="en-US" sz="2000" b="1" dirty="0" smtClean="0">
                <a:solidFill>
                  <a:srgbClr val="6699CC"/>
                </a:solidFill>
              </a:rPr>
              <a:t>T</a:t>
            </a:r>
            <a:r>
              <a:rPr lang="en-US" sz="1400" b="1" dirty="0" smtClean="0">
                <a:solidFill>
                  <a:srgbClr val="6699CC"/>
                </a:solidFill>
              </a:rPr>
              <a:t>90</a:t>
            </a:r>
            <a:r>
              <a:rPr lang="en-US" sz="2000" dirty="0"/>
              <a:t>: Fluctuates in a range between 1.70 m and 1.85 m</a:t>
            </a:r>
          </a:p>
          <a:p>
            <a:r>
              <a:rPr lang="en-US" sz="2000" b="1" dirty="0">
                <a:solidFill>
                  <a:srgbClr val="6699CC"/>
                </a:solidFill>
              </a:rPr>
              <a:t>H</a:t>
            </a:r>
            <a:r>
              <a:rPr lang="en-US" sz="1400" b="1" dirty="0">
                <a:solidFill>
                  <a:srgbClr val="6699CC"/>
                </a:solidFill>
              </a:rPr>
              <a:t>50+90</a:t>
            </a:r>
            <a:r>
              <a:rPr lang="en-US" sz="2000" dirty="0"/>
              <a:t>: Fluctuates in a much wider range between 1.50 m and 2.20 </a:t>
            </a:r>
            <a:r>
              <a:rPr lang="en-US" sz="2000" dirty="0" smtClean="0"/>
              <a:t>m</a:t>
            </a:r>
          </a:p>
          <a:p>
            <a:r>
              <a:rPr lang="en-US" sz="2000" dirty="0"/>
              <a:t>This shows that the </a:t>
            </a:r>
            <a:r>
              <a:rPr lang="en-US" sz="2000" dirty="0" smtClean="0"/>
              <a:t>H</a:t>
            </a:r>
            <a:r>
              <a:rPr lang="en-US" sz="1400" dirty="0" smtClean="0"/>
              <a:t>50+90</a:t>
            </a:r>
            <a:r>
              <a:rPr lang="en-US" sz="2000" dirty="0"/>
              <a:t> </a:t>
            </a:r>
            <a:r>
              <a:rPr lang="en-US" sz="2000" dirty="0" smtClean="0"/>
              <a:t>parameter </a:t>
            </a:r>
            <a:r>
              <a:rPr lang="en-US" sz="2000" dirty="0"/>
              <a:t>is unsuitable due to dispersion, while the </a:t>
            </a:r>
            <a:r>
              <a:rPr lang="en-US" sz="2000" dirty="0" smtClean="0"/>
              <a:t>T</a:t>
            </a:r>
            <a:r>
              <a:rPr lang="en-US" sz="1400" dirty="0" smtClean="0"/>
              <a:t>90</a:t>
            </a:r>
            <a:r>
              <a:rPr lang="en-US" sz="2000" dirty="0"/>
              <a:t> </a:t>
            </a:r>
            <a:r>
              <a:rPr lang="en-US" sz="2000" dirty="0" smtClean="0"/>
              <a:t>parameter </a:t>
            </a:r>
            <a:r>
              <a:rPr lang="en-US" sz="2000" dirty="0"/>
              <a:t>behaves much more robust </a:t>
            </a:r>
          </a:p>
        </p:txBody>
      </p:sp>
      <p:cxnSp>
        <p:nvCxnSpPr>
          <p:cNvPr id="6" name="Gerade Verbindung 5"/>
          <p:cNvCxnSpPr/>
          <p:nvPr/>
        </p:nvCxnSpPr>
        <p:spPr bwMode="auto">
          <a:xfrm>
            <a:off x="5739854" y="4206899"/>
            <a:ext cx="3528392" cy="0"/>
          </a:xfrm>
          <a:prstGeom prst="line">
            <a:avLst/>
          </a:prstGeom>
          <a:solidFill>
            <a:schemeClr val="accent1"/>
          </a:solidFill>
          <a:ln w="19050" cap="flat" cmpd="sng" algn="ctr">
            <a:solidFill>
              <a:srgbClr val="B4D8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69131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1600" kern="1200" dirty="0">
                <a:solidFill>
                  <a:srgbClr val="948580"/>
                </a:solidFill>
                <a:latin typeface="Times" charset="0"/>
              </a:rPr>
              <a:t>Monte </a:t>
            </a:r>
            <a:r>
              <a:rPr lang="en-US" sz="1600" kern="1200" dirty="0" smtClean="0">
                <a:solidFill>
                  <a:srgbClr val="948580"/>
                </a:solidFill>
                <a:latin typeface="Times" charset="0"/>
              </a:rPr>
              <a:t>Carlo Approach</a:t>
            </a:r>
            <a:r>
              <a:rPr lang="de-DE" dirty="0">
                <a:solidFill>
                  <a:srgbClr val="000000"/>
                </a:solidFill>
              </a:rPr>
              <a:t/>
            </a:r>
            <a:br>
              <a:rPr lang="de-DE" dirty="0">
                <a:solidFill>
                  <a:srgbClr val="000000"/>
                </a:solidFill>
              </a:rPr>
            </a:br>
            <a:r>
              <a:rPr lang="de-DE" sz="2800" dirty="0" err="1" smtClean="0">
                <a:solidFill>
                  <a:srgbClr val="000000"/>
                </a:solidFill>
              </a:rPr>
              <a:t>Example</a:t>
            </a:r>
            <a:r>
              <a:rPr lang="de-DE" sz="2800" dirty="0" smtClean="0">
                <a:solidFill>
                  <a:srgbClr val="000000"/>
                </a:solidFill>
              </a:rPr>
              <a:t> Data </a:t>
            </a:r>
            <a:r>
              <a:rPr lang="de-DE" sz="2800" dirty="0" err="1" smtClean="0">
                <a:solidFill>
                  <a:srgbClr val="000000"/>
                </a:solidFill>
              </a:rPr>
              <a:t>Record</a:t>
            </a:r>
            <a:r>
              <a:rPr lang="de-DE" sz="2800" dirty="0" smtClean="0">
                <a:solidFill>
                  <a:srgbClr val="000000"/>
                </a:solidFill>
              </a:rPr>
              <a:t> </a:t>
            </a:r>
            <a:r>
              <a:rPr lang="de-DE" sz="2800" dirty="0">
                <a:solidFill>
                  <a:srgbClr val="000000"/>
                </a:solidFill>
              </a:rPr>
              <a:t>- </a:t>
            </a:r>
            <a:r>
              <a:rPr lang="de-DE" sz="2800" dirty="0" err="1">
                <a:solidFill>
                  <a:srgbClr val="000000"/>
                </a:solidFill>
              </a:rPr>
              <a:t>Parana</a:t>
            </a:r>
            <a:r>
              <a:rPr lang="de-DE" sz="2800" dirty="0">
                <a:solidFill>
                  <a:srgbClr val="000000"/>
                </a:solidFill>
              </a:rPr>
              <a:t> </a:t>
            </a:r>
            <a:r>
              <a:rPr lang="de-DE" sz="2800" dirty="0" smtClean="0">
                <a:solidFill>
                  <a:srgbClr val="000000"/>
                </a:solidFill>
              </a:rPr>
              <a:t>River</a:t>
            </a:r>
            <a:br>
              <a:rPr lang="de-DE" sz="2800" dirty="0" smtClean="0">
                <a:solidFill>
                  <a:srgbClr val="000000"/>
                </a:solidFill>
              </a:rPr>
            </a:br>
            <a:r>
              <a:rPr lang="en-US" sz="2200" dirty="0"/>
              <a:t>Varying values for window size </a:t>
            </a:r>
            <a:r>
              <a:rPr lang="en-US" sz="2200" dirty="0" smtClean="0"/>
              <a:t>2</a:t>
            </a:r>
            <a:r>
              <a:rPr lang="en-US" sz="2800" dirty="0"/>
              <a:t/>
            </a:r>
            <a:br>
              <a:rPr lang="en-US" sz="2800" dirty="0"/>
            </a:br>
            <a:endParaRPr lang="de-DE" sz="2800" dirty="0"/>
          </a:p>
        </p:txBody>
      </p:sp>
      <p:pic>
        <p:nvPicPr>
          <p:cNvPr id="19458" name="Picture 2" descr="C:\Users\Julius\Documents\BfG\Monte Carlo 2\Parana\plots\w2-distributio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0" y="1728000"/>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9" name="Inhaltsplatzhalter 2">
            <a:extLst>
              <a:ext uri="{FF2B5EF4-FFF2-40B4-BE49-F238E27FC236}">
                <a16:creationId xmlns:a16="http://schemas.microsoft.com/office/drawing/2014/main" xmlns="" id="{030B4AC2-8E22-4280-A90E-939AB57AF49A}"/>
              </a:ext>
            </a:extLst>
          </p:cNvPr>
          <p:cNvSpPr txBox="1">
            <a:spLocks/>
          </p:cNvSpPr>
          <p:nvPr/>
        </p:nvSpPr>
        <p:spPr>
          <a:xfrm>
            <a:off x="534989" y="2123653"/>
            <a:ext cx="4018829" cy="3960440"/>
          </a:xfrm>
          <a:prstGeom prst="rect">
            <a:avLst/>
          </a:prstGeom>
          <a:ln w="19050">
            <a:solidFill>
              <a:srgbClr val="6699CC"/>
            </a:solidFill>
          </a:ln>
        </p:spPr>
        <p:txBody>
          <a:bodyPr anchor="ctr"/>
          <a:lstStyle>
            <a:lvl1pPr marL="390525" indent="-390525" algn="l" defTabSz="1042988" rtl="0" eaLnBrk="1" fontAlgn="base" hangingPunct="1">
              <a:spcBef>
                <a:spcPct val="20000"/>
              </a:spcBef>
              <a:spcAft>
                <a:spcPct val="0"/>
              </a:spcAft>
              <a:buChar char="&gt;"/>
              <a:defRPr sz="3500">
                <a:solidFill>
                  <a:schemeClr val="tx1"/>
                </a:solidFill>
                <a:latin typeface="+mn-lt"/>
                <a:ea typeface="+mn-ea"/>
                <a:cs typeface="+mn-cs"/>
              </a:defRPr>
            </a:lvl1pPr>
            <a:lvl2pPr marL="847725" indent="-327025" algn="l" defTabSz="1042988" rtl="0" eaLnBrk="1" fontAlgn="base" hangingPunct="1">
              <a:spcBef>
                <a:spcPct val="20000"/>
              </a:spcBef>
              <a:spcAft>
                <a:spcPct val="0"/>
              </a:spcAft>
              <a:buFont typeface="Times" charset="0"/>
              <a:buChar char="&gt;"/>
              <a:defRPr sz="3000">
                <a:solidFill>
                  <a:schemeClr val="tx1"/>
                </a:solidFill>
                <a:latin typeface="+mn-lt"/>
              </a:defRPr>
            </a:lvl2pPr>
            <a:lvl3pPr marL="1298575" indent="-260350" algn="l" defTabSz="1042988" rtl="0" eaLnBrk="1" fontAlgn="base" hangingPunct="1">
              <a:spcBef>
                <a:spcPct val="20000"/>
              </a:spcBef>
              <a:spcAft>
                <a:spcPct val="0"/>
              </a:spcAft>
              <a:buChar char="&gt;"/>
              <a:defRPr sz="2500">
                <a:solidFill>
                  <a:schemeClr val="tx1"/>
                </a:solidFill>
                <a:latin typeface="+mn-lt"/>
              </a:defRPr>
            </a:lvl3pPr>
            <a:lvl4pPr marL="1751013" indent="-261938" algn="l" defTabSz="1042988" rtl="0" eaLnBrk="1" fontAlgn="base" hangingPunct="1">
              <a:spcBef>
                <a:spcPct val="20000"/>
              </a:spcBef>
              <a:spcAft>
                <a:spcPct val="0"/>
              </a:spcAft>
              <a:buFont typeface="Times" charset="0"/>
              <a:buChar char="&gt;"/>
              <a:defRPr sz="2000">
                <a:solidFill>
                  <a:schemeClr val="tx1"/>
                </a:solidFill>
                <a:latin typeface="+mn-lt"/>
              </a:defRPr>
            </a:lvl4pPr>
            <a:lvl5pPr marL="2201863" indent="-260350" algn="l" defTabSz="1042988" rtl="0" eaLnBrk="1" fontAlgn="base" hangingPunct="1">
              <a:spcBef>
                <a:spcPct val="20000"/>
              </a:spcBef>
              <a:spcAft>
                <a:spcPct val="0"/>
              </a:spcAft>
              <a:buFont typeface="Times" charset="0"/>
              <a:buChar char="&gt;"/>
              <a:defRPr sz="1500">
                <a:solidFill>
                  <a:schemeClr val="tx1"/>
                </a:solidFill>
                <a:latin typeface="+mn-lt"/>
              </a:defRPr>
            </a:lvl5pPr>
            <a:lvl6pPr marL="2659063" indent="-260350" algn="l" defTabSz="1042988" rtl="0" eaLnBrk="1" fontAlgn="base" hangingPunct="1">
              <a:spcBef>
                <a:spcPct val="20000"/>
              </a:spcBef>
              <a:spcAft>
                <a:spcPct val="0"/>
              </a:spcAft>
              <a:buFont typeface="Times" charset="0"/>
              <a:buChar char="&gt;"/>
              <a:defRPr sz="1500">
                <a:solidFill>
                  <a:schemeClr val="tx1"/>
                </a:solidFill>
                <a:latin typeface="+mn-lt"/>
              </a:defRPr>
            </a:lvl6pPr>
            <a:lvl7pPr marL="3116263" indent="-260350" algn="l" defTabSz="1042988" rtl="0" eaLnBrk="1" fontAlgn="base" hangingPunct="1">
              <a:spcBef>
                <a:spcPct val="20000"/>
              </a:spcBef>
              <a:spcAft>
                <a:spcPct val="0"/>
              </a:spcAft>
              <a:buFont typeface="Times" charset="0"/>
              <a:buChar char="&gt;"/>
              <a:defRPr sz="1500">
                <a:solidFill>
                  <a:schemeClr val="tx1"/>
                </a:solidFill>
                <a:latin typeface="+mn-lt"/>
              </a:defRPr>
            </a:lvl7pPr>
            <a:lvl8pPr marL="3573463" indent="-260350" algn="l" defTabSz="1042988" rtl="0" eaLnBrk="1" fontAlgn="base" hangingPunct="1">
              <a:spcBef>
                <a:spcPct val="20000"/>
              </a:spcBef>
              <a:spcAft>
                <a:spcPct val="0"/>
              </a:spcAft>
              <a:buFont typeface="Times" charset="0"/>
              <a:buChar char="&gt;"/>
              <a:defRPr sz="1500">
                <a:solidFill>
                  <a:schemeClr val="tx1"/>
                </a:solidFill>
                <a:latin typeface="+mn-lt"/>
              </a:defRPr>
            </a:lvl8pPr>
            <a:lvl9pPr marL="4030663" indent="-260350" algn="l" defTabSz="1042988" rtl="0" eaLnBrk="1" fontAlgn="base" hangingPunct="1">
              <a:spcBef>
                <a:spcPct val="20000"/>
              </a:spcBef>
              <a:spcAft>
                <a:spcPct val="0"/>
              </a:spcAft>
              <a:buFont typeface="Times" charset="0"/>
              <a:buChar char="&gt;"/>
              <a:defRPr sz="1500">
                <a:solidFill>
                  <a:schemeClr val="tx1"/>
                </a:solidFill>
                <a:latin typeface="+mn-lt"/>
              </a:defRPr>
            </a:lvl9pPr>
          </a:lstStyle>
          <a:p>
            <a:r>
              <a:rPr lang="en-US" sz="2000" dirty="0" smtClean="0"/>
              <a:t>Indication </a:t>
            </a:r>
            <a:r>
              <a:rPr lang="en-US" sz="2000" dirty="0"/>
              <a:t>from wavelet analysis at </a:t>
            </a:r>
            <a:r>
              <a:rPr lang="en-US" sz="2000" dirty="0" smtClean="0"/>
              <a:t>674 </a:t>
            </a:r>
            <a:r>
              <a:rPr lang="en-US" sz="2000" dirty="0"/>
              <a:t>m </a:t>
            </a:r>
            <a:r>
              <a:rPr lang="en-US" sz="2000" dirty="0" smtClean="0"/>
              <a:t>(almost half </a:t>
            </a:r>
            <a:r>
              <a:rPr lang="en-US" sz="2000" dirty="0"/>
              <a:t>of the profile length!)</a:t>
            </a:r>
          </a:p>
          <a:p>
            <a:r>
              <a:rPr lang="en-US" sz="2000" dirty="0"/>
              <a:t>Normal distribution around this value</a:t>
            </a:r>
          </a:p>
        </p:txBody>
      </p:sp>
      <p:cxnSp>
        <p:nvCxnSpPr>
          <p:cNvPr id="5" name="Gerade Verbindung 4"/>
          <p:cNvCxnSpPr/>
          <p:nvPr/>
        </p:nvCxnSpPr>
        <p:spPr bwMode="auto">
          <a:xfrm flipV="1">
            <a:off x="8065276" y="2043178"/>
            <a:ext cx="0" cy="3744416"/>
          </a:xfrm>
          <a:prstGeom prst="line">
            <a:avLst/>
          </a:prstGeom>
          <a:solidFill>
            <a:schemeClr val="accent1"/>
          </a:solidFill>
          <a:ln w="19050" cap="flat" cmpd="sng" algn="ctr">
            <a:solidFill>
              <a:srgbClr val="B4D8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801861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1600" kern="1200" dirty="0">
                <a:solidFill>
                  <a:srgbClr val="948580"/>
                </a:solidFill>
                <a:latin typeface="Times" charset="0"/>
              </a:rPr>
              <a:t>Monte </a:t>
            </a:r>
            <a:r>
              <a:rPr lang="en-US" sz="1600" kern="1200" dirty="0" smtClean="0">
                <a:solidFill>
                  <a:srgbClr val="948580"/>
                </a:solidFill>
                <a:latin typeface="Times" charset="0"/>
              </a:rPr>
              <a:t>Carlo Approach</a:t>
            </a:r>
            <a:r>
              <a:rPr lang="de-DE" dirty="0">
                <a:solidFill>
                  <a:srgbClr val="000000"/>
                </a:solidFill>
              </a:rPr>
              <a:t/>
            </a:r>
            <a:br>
              <a:rPr lang="de-DE" dirty="0">
                <a:solidFill>
                  <a:srgbClr val="000000"/>
                </a:solidFill>
              </a:rPr>
            </a:br>
            <a:r>
              <a:rPr lang="de-DE" sz="2800" dirty="0" err="1" smtClean="0">
                <a:solidFill>
                  <a:srgbClr val="000000"/>
                </a:solidFill>
              </a:rPr>
              <a:t>Example</a:t>
            </a:r>
            <a:r>
              <a:rPr lang="de-DE" sz="2800" dirty="0" smtClean="0">
                <a:solidFill>
                  <a:srgbClr val="000000"/>
                </a:solidFill>
              </a:rPr>
              <a:t> Data </a:t>
            </a:r>
            <a:r>
              <a:rPr lang="de-DE" sz="2800" dirty="0" err="1" smtClean="0">
                <a:solidFill>
                  <a:srgbClr val="000000"/>
                </a:solidFill>
              </a:rPr>
              <a:t>Record</a:t>
            </a:r>
            <a:r>
              <a:rPr lang="de-DE" sz="2800" dirty="0" smtClean="0">
                <a:solidFill>
                  <a:srgbClr val="000000"/>
                </a:solidFill>
              </a:rPr>
              <a:t> </a:t>
            </a:r>
            <a:r>
              <a:rPr lang="de-DE" sz="2800" dirty="0">
                <a:solidFill>
                  <a:srgbClr val="000000"/>
                </a:solidFill>
              </a:rPr>
              <a:t>- </a:t>
            </a:r>
            <a:r>
              <a:rPr lang="de-DE" sz="2800" dirty="0" err="1">
                <a:solidFill>
                  <a:srgbClr val="000000"/>
                </a:solidFill>
              </a:rPr>
              <a:t>Parana</a:t>
            </a:r>
            <a:r>
              <a:rPr lang="de-DE" sz="2800" dirty="0">
                <a:solidFill>
                  <a:srgbClr val="000000"/>
                </a:solidFill>
              </a:rPr>
              <a:t> </a:t>
            </a:r>
            <a:r>
              <a:rPr lang="de-DE" sz="2800" dirty="0" smtClean="0">
                <a:solidFill>
                  <a:srgbClr val="000000"/>
                </a:solidFill>
              </a:rPr>
              <a:t>River</a:t>
            </a:r>
            <a:br>
              <a:rPr lang="de-DE" sz="2800" dirty="0" smtClean="0">
                <a:solidFill>
                  <a:srgbClr val="000000"/>
                </a:solidFill>
              </a:rPr>
            </a:br>
            <a:r>
              <a:rPr lang="en-US" sz="2200" dirty="0"/>
              <a:t>Varying values for window size </a:t>
            </a:r>
            <a:r>
              <a:rPr lang="en-US" sz="2200" dirty="0" smtClean="0"/>
              <a:t>2</a:t>
            </a:r>
            <a:endParaRPr lang="de-DE" sz="2200" dirty="0"/>
          </a:p>
        </p:txBody>
      </p:sp>
      <p:pic>
        <p:nvPicPr>
          <p:cNvPr id="20483" name="Picture 3" descr="C:\Users\Julius\Documents\BfG\Monte Carlo 2\Parana\plots\w2_result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00" y="1728000"/>
            <a:ext cx="5238750" cy="4762500"/>
          </a:xfrm>
          <a:prstGeom prst="rect">
            <a:avLst/>
          </a:prstGeom>
          <a:noFill/>
          <a:extLst>
            <a:ext uri="{909E8E84-426E-40DD-AFC4-6F175D3DCCD1}">
              <a14:hiddenFill xmlns:a14="http://schemas.microsoft.com/office/drawing/2010/main">
                <a:solidFill>
                  <a:srgbClr val="FFFFFF"/>
                </a:solidFill>
              </a14:hiddenFill>
            </a:ext>
          </a:extLst>
        </p:spPr>
      </p:pic>
      <p:sp>
        <p:nvSpPr>
          <p:cNvPr id="8" name="Inhaltsplatzhalter 2">
            <a:extLst>
              <a:ext uri="{FF2B5EF4-FFF2-40B4-BE49-F238E27FC236}">
                <a16:creationId xmlns:a16="http://schemas.microsoft.com/office/drawing/2014/main" xmlns="" id="{D609B592-8471-496B-8396-E882266844F9}"/>
              </a:ext>
            </a:extLst>
          </p:cNvPr>
          <p:cNvSpPr txBox="1">
            <a:spLocks/>
          </p:cNvSpPr>
          <p:nvPr/>
        </p:nvSpPr>
        <p:spPr>
          <a:xfrm>
            <a:off x="534989" y="2123653"/>
            <a:ext cx="4018829" cy="3960440"/>
          </a:xfrm>
          <a:prstGeom prst="rect">
            <a:avLst/>
          </a:prstGeom>
          <a:ln w="19050">
            <a:solidFill>
              <a:srgbClr val="6699CC"/>
            </a:solidFill>
          </a:ln>
        </p:spPr>
        <p:txBody>
          <a:bodyPr anchor="ctr"/>
          <a:lstStyle>
            <a:lvl1pPr marL="390525" indent="-390525" algn="l" defTabSz="1042988" rtl="0" eaLnBrk="1" fontAlgn="base" hangingPunct="1">
              <a:spcBef>
                <a:spcPct val="20000"/>
              </a:spcBef>
              <a:spcAft>
                <a:spcPct val="0"/>
              </a:spcAft>
              <a:buChar char="&gt;"/>
              <a:defRPr sz="3500">
                <a:solidFill>
                  <a:schemeClr val="tx1"/>
                </a:solidFill>
                <a:latin typeface="+mn-lt"/>
                <a:ea typeface="+mn-ea"/>
                <a:cs typeface="+mn-cs"/>
              </a:defRPr>
            </a:lvl1pPr>
            <a:lvl2pPr marL="847725" indent="-327025" algn="l" defTabSz="1042988" rtl="0" eaLnBrk="1" fontAlgn="base" hangingPunct="1">
              <a:spcBef>
                <a:spcPct val="20000"/>
              </a:spcBef>
              <a:spcAft>
                <a:spcPct val="0"/>
              </a:spcAft>
              <a:buFont typeface="Times" charset="0"/>
              <a:buChar char="&gt;"/>
              <a:defRPr sz="3000">
                <a:solidFill>
                  <a:schemeClr val="tx1"/>
                </a:solidFill>
                <a:latin typeface="+mn-lt"/>
              </a:defRPr>
            </a:lvl2pPr>
            <a:lvl3pPr marL="1298575" indent="-260350" algn="l" defTabSz="1042988" rtl="0" eaLnBrk="1" fontAlgn="base" hangingPunct="1">
              <a:spcBef>
                <a:spcPct val="20000"/>
              </a:spcBef>
              <a:spcAft>
                <a:spcPct val="0"/>
              </a:spcAft>
              <a:buChar char="&gt;"/>
              <a:defRPr sz="2500">
                <a:solidFill>
                  <a:schemeClr val="tx1"/>
                </a:solidFill>
                <a:latin typeface="+mn-lt"/>
              </a:defRPr>
            </a:lvl3pPr>
            <a:lvl4pPr marL="1751013" indent="-261938" algn="l" defTabSz="1042988" rtl="0" eaLnBrk="1" fontAlgn="base" hangingPunct="1">
              <a:spcBef>
                <a:spcPct val="20000"/>
              </a:spcBef>
              <a:spcAft>
                <a:spcPct val="0"/>
              </a:spcAft>
              <a:buFont typeface="Times" charset="0"/>
              <a:buChar char="&gt;"/>
              <a:defRPr sz="2000">
                <a:solidFill>
                  <a:schemeClr val="tx1"/>
                </a:solidFill>
                <a:latin typeface="+mn-lt"/>
              </a:defRPr>
            </a:lvl4pPr>
            <a:lvl5pPr marL="2201863" indent="-260350" algn="l" defTabSz="1042988" rtl="0" eaLnBrk="1" fontAlgn="base" hangingPunct="1">
              <a:spcBef>
                <a:spcPct val="20000"/>
              </a:spcBef>
              <a:spcAft>
                <a:spcPct val="0"/>
              </a:spcAft>
              <a:buFont typeface="Times" charset="0"/>
              <a:buChar char="&gt;"/>
              <a:defRPr sz="1500">
                <a:solidFill>
                  <a:schemeClr val="tx1"/>
                </a:solidFill>
                <a:latin typeface="+mn-lt"/>
              </a:defRPr>
            </a:lvl5pPr>
            <a:lvl6pPr marL="2659063" indent="-260350" algn="l" defTabSz="1042988" rtl="0" eaLnBrk="1" fontAlgn="base" hangingPunct="1">
              <a:spcBef>
                <a:spcPct val="20000"/>
              </a:spcBef>
              <a:spcAft>
                <a:spcPct val="0"/>
              </a:spcAft>
              <a:buFont typeface="Times" charset="0"/>
              <a:buChar char="&gt;"/>
              <a:defRPr sz="1500">
                <a:solidFill>
                  <a:schemeClr val="tx1"/>
                </a:solidFill>
                <a:latin typeface="+mn-lt"/>
              </a:defRPr>
            </a:lvl6pPr>
            <a:lvl7pPr marL="3116263" indent="-260350" algn="l" defTabSz="1042988" rtl="0" eaLnBrk="1" fontAlgn="base" hangingPunct="1">
              <a:spcBef>
                <a:spcPct val="20000"/>
              </a:spcBef>
              <a:spcAft>
                <a:spcPct val="0"/>
              </a:spcAft>
              <a:buFont typeface="Times" charset="0"/>
              <a:buChar char="&gt;"/>
              <a:defRPr sz="1500">
                <a:solidFill>
                  <a:schemeClr val="tx1"/>
                </a:solidFill>
                <a:latin typeface="+mn-lt"/>
              </a:defRPr>
            </a:lvl7pPr>
            <a:lvl8pPr marL="3573463" indent="-260350" algn="l" defTabSz="1042988" rtl="0" eaLnBrk="1" fontAlgn="base" hangingPunct="1">
              <a:spcBef>
                <a:spcPct val="20000"/>
              </a:spcBef>
              <a:spcAft>
                <a:spcPct val="0"/>
              </a:spcAft>
              <a:buFont typeface="Times" charset="0"/>
              <a:buChar char="&gt;"/>
              <a:defRPr sz="1500">
                <a:solidFill>
                  <a:schemeClr val="tx1"/>
                </a:solidFill>
                <a:latin typeface="+mn-lt"/>
              </a:defRPr>
            </a:lvl8pPr>
            <a:lvl9pPr marL="4030663" indent="-260350" algn="l" defTabSz="1042988" rtl="0" eaLnBrk="1" fontAlgn="base" hangingPunct="1">
              <a:spcBef>
                <a:spcPct val="20000"/>
              </a:spcBef>
              <a:spcAft>
                <a:spcPct val="0"/>
              </a:spcAft>
              <a:buFont typeface="Times" charset="0"/>
              <a:buChar char="&gt;"/>
              <a:defRPr sz="1500">
                <a:solidFill>
                  <a:schemeClr val="tx1"/>
                </a:solidFill>
                <a:latin typeface="+mn-lt"/>
              </a:defRPr>
            </a:lvl9pPr>
          </a:lstStyle>
          <a:p>
            <a:pPr marL="0" indent="0">
              <a:buNone/>
            </a:pPr>
            <a:r>
              <a:rPr lang="en-US" sz="2000" dirty="0" smtClean="0"/>
              <a:t>Results:</a:t>
            </a:r>
          </a:p>
          <a:p>
            <a:r>
              <a:rPr lang="en-US" sz="2000" dirty="0" smtClean="0"/>
              <a:t>No </a:t>
            </a:r>
            <a:r>
              <a:rPr lang="en-US" sz="2000" dirty="0"/>
              <a:t>variations for values smaller than 900 m</a:t>
            </a:r>
          </a:p>
          <a:p>
            <a:r>
              <a:rPr lang="en-US" sz="2000" dirty="0"/>
              <a:t>Reason in extent of initial window size </a:t>
            </a:r>
            <a:r>
              <a:rPr lang="en-US" sz="2000" dirty="0" smtClean="0"/>
              <a:t>(almost half </a:t>
            </a:r>
            <a:r>
              <a:rPr lang="en-US" sz="2000" dirty="0"/>
              <a:t>of the profile length) </a:t>
            </a:r>
          </a:p>
        </p:txBody>
      </p:sp>
      <p:cxnSp>
        <p:nvCxnSpPr>
          <p:cNvPr id="5" name="Gerade Verbindung 4"/>
          <p:cNvCxnSpPr/>
          <p:nvPr/>
        </p:nvCxnSpPr>
        <p:spPr bwMode="auto">
          <a:xfrm>
            <a:off x="5803354" y="3995861"/>
            <a:ext cx="3456384" cy="0"/>
          </a:xfrm>
          <a:prstGeom prst="line">
            <a:avLst/>
          </a:prstGeom>
          <a:solidFill>
            <a:schemeClr val="accent1"/>
          </a:solidFill>
          <a:ln w="19050" cap="flat" cmpd="sng" algn="ctr">
            <a:solidFill>
              <a:srgbClr val="B4D8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434477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1600" kern="1200" dirty="0">
                <a:solidFill>
                  <a:srgbClr val="948580"/>
                </a:solidFill>
                <a:latin typeface="Times" charset="0"/>
              </a:rPr>
              <a:t>Monte </a:t>
            </a:r>
            <a:r>
              <a:rPr lang="en-US" sz="1600" kern="1200" dirty="0" smtClean="0">
                <a:solidFill>
                  <a:srgbClr val="948580"/>
                </a:solidFill>
                <a:latin typeface="Times" charset="0"/>
              </a:rPr>
              <a:t>Carlo Approach</a:t>
            </a:r>
            <a:r>
              <a:rPr lang="de-DE" dirty="0">
                <a:solidFill>
                  <a:srgbClr val="000000"/>
                </a:solidFill>
              </a:rPr>
              <a:t/>
            </a:r>
            <a:br>
              <a:rPr lang="de-DE" dirty="0">
                <a:solidFill>
                  <a:srgbClr val="000000"/>
                </a:solidFill>
              </a:rPr>
            </a:br>
            <a:r>
              <a:rPr lang="de-DE" sz="2800" dirty="0" err="1" smtClean="0">
                <a:solidFill>
                  <a:srgbClr val="000000"/>
                </a:solidFill>
              </a:rPr>
              <a:t>Example</a:t>
            </a:r>
            <a:r>
              <a:rPr lang="de-DE" sz="2800" dirty="0" smtClean="0">
                <a:solidFill>
                  <a:srgbClr val="000000"/>
                </a:solidFill>
              </a:rPr>
              <a:t> Data </a:t>
            </a:r>
            <a:r>
              <a:rPr lang="de-DE" sz="2800" dirty="0" err="1" smtClean="0">
                <a:solidFill>
                  <a:srgbClr val="000000"/>
                </a:solidFill>
              </a:rPr>
              <a:t>Record</a:t>
            </a:r>
            <a:r>
              <a:rPr lang="de-DE" sz="2800" dirty="0" smtClean="0">
                <a:solidFill>
                  <a:srgbClr val="000000"/>
                </a:solidFill>
              </a:rPr>
              <a:t> </a:t>
            </a:r>
            <a:r>
              <a:rPr lang="de-DE" sz="2800" dirty="0">
                <a:solidFill>
                  <a:srgbClr val="000000"/>
                </a:solidFill>
              </a:rPr>
              <a:t>- </a:t>
            </a:r>
            <a:r>
              <a:rPr lang="de-DE" sz="2800" dirty="0" err="1">
                <a:solidFill>
                  <a:srgbClr val="000000"/>
                </a:solidFill>
              </a:rPr>
              <a:t>Parana</a:t>
            </a:r>
            <a:r>
              <a:rPr lang="de-DE" sz="2800" dirty="0">
                <a:solidFill>
                  <a:srgbClr val="000000"/>
                </a:solidFill>
              </a:rPr>
              <a:t> </a:t>
            </a:r>
            <a:r>
              <a:rPr lang="de-DE" sz="2800" dirty="0" smtClean="0">
                <a:solidFill>
                  <a:srgbClr val="000000"/>
                </a:solidFill>
              </a:rPr>
              <a:t>River</a:t>
            </a:r>
            <a:br>
              <a:rPr lang="de-DE" sz="2800" dirty="0" smtClean="0">
                <a:solidFill>
                  <a:srgbClr val="000000"/>
                </a:solidFill>
              </a:rPr>
            </a:br>
            <a:r>
              <a:rPr lang="en-US" sz="2200" dirty="0"/>
              <a:t>Variation of all parameters at the same time</a:t>
            </a:r>
            <a:r>
              <a:rPr lang="en-US" sz="2800" dirty="0"/>
              <a:t/>
            </a:r>
            <a:br>
              <a:rPr lang="en-US" sz="2800" dirty="0"/>
            </a:br>
            <a:endParaRPr lang="de-DE" sz="2800" dirty="0"/>
          </a:p>
        </p:txBody>
      </p:sp>
      <p:pic>
        <p:nvPicPr>
          <p:cNvPr id="21507" name="Picture 3" descr="C:\Users\Julius\Documents\BfG\Monte Carlo 2\Parana\plots\t90_all.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00" y="1728000"/>
            <a:ext cx="5238750"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Inhaltsplatzhalter 2">
            <a:extLst>
              <a:ext uri="{FF2B5EF4-FFF2-40B4-BE49-F238E27FC236}">
                <a16:creationId xmlns:a16="http://schemas.microsoft.com/office/drawing/2014/main" xmlns="" id="{49BCE8E6-5AF8-4054-B137-B81602044686}"/>
              </a:ext>
            </a:extLst>
          </p:cNvPr>
          <p:cNvSpPr txBox="1">
            <a:spLocks/>
          </p:cNvSpPr>
          <p:nvPr/>
        </p:nvSpPr>
        <p:spPr>
          <a:xfrm>
            <a:off x="534989" y="2123653"/>
            <a:ext cx="4018829" cy="3960440"/>
          </a:xfrm>
          <a:prstGeom prst="rect">
            <a:avLst/>
          </a:prstGeom>
          <a:ln w="19050">
            <a:solidFill>
              <a:srgbClr val="6699CC"/>
            </a:solidFill>
          </a:ln>
        </p:spPr>
        <p:txBody>
          <a:bodyPr anchor="ctr"/>
          <a:lstStyle>
            <a:lvl1pPr marL="390525" indent="-390525" algn="l" defTabSz="1042988" rtl="0" eaLnBrk="1" fontAlgn="base" hangingPunct="1">
              <a:spcBef>
                <a:spcPct val="20000"/>
              </a:spcBef>
              <a:spcAft>
                <a:spcPct val="0"/>
              </a:spcAft>
              <a:buChar char="&gt;"/>
              <a:defRPr sz="3500">
                <a:solidFill>
                  <a:schemeClr val="tx1"/>
                </a:solidFill>
                <a:latin typeface="+mn-lt"/>
                <a:ea typeface="+mn-ea"/>
                <a:cs typeface="+mn-cs"/>
              </a:defRPr>
            </a:lvl1pPr>
            <a:lvl2pPr marL="847725" indent="-327025" algn="l" defTabSz="1042988" rtl="0" eaLnBrk="1" fontAlgn="base" hangingPunct="1">
              <a:spcBef>
                <a:spcPct val="20000"/>
              </a:spcBef>
              <a:spcAft>
                <a:spcPct val="0"/>
              </a:spcAft>
              <a:buFont typeface="Times" charset="0"/>
              <a:buChar char="&gt;"/>
              <a:defRPr sz="3000">
                <a:solidFill>
                  <a:schemeClr val="tx1"/>
                </a:solidFill>
                <a:latin typeface="+mn-lt"/>
              </a:defRPr>
            </a:lvl2pPr>
            <a:lvl3pPr marL="1298575" indent="-260350" algn="l" defTabSz="1042988" rtl="0" eaLnBrk="1" fontAlgn="base" hangingPunct="1">
              <a:spcBef>
                <a:spcPct val="20000"/>
              </a:spcBef>
              <a:spcAft>
                <a:spcPct val="0"/>
              </a:spcAft>
              <a:buChar char="&gt;"/>
              <a:defRPr sz="2500">
                <a:solidFill>
                  <a:schemeClr val="tx1"/>
                </a:solidFill>
                <a:latin typeface="+mn-lt"/>
              </a:defRPr>
            </a:lvl3pPr>
            <a:lvl4pPr marL="1751013" indent="-261938" algn="l" defTabSz="1042988" rtl="0" eaLnBrk="1" fontAlgn="base" hangingPunct="1">
              <a:spcBef>
                <a:spcPct val="20000"/>
              </a:spcBef>
              <a:spcAft>
                <a:spcPct val="0"/>
              </a:spcAft>
              <a:buFont typeface="Times" charset="0"/>
              <a:buChar char="&gt;"/>
              <a:defRPr sz="2000">
                <a:solidFill>
                  <a:schemeClr val="tx1"/>
                </a:solidFill>
                <a:latin typeface="+mn-lt"/>
              </a:defRPr>
            </a:lvl4pPr>
            <a:lvl5pPr marL="2201863" indent="-260350" algn="l" defTabSz="1042988" rtl="0" eaLnBrk="1" fontAlgn="base" hangingPunct="1">
              <a:spcBef>
                <a:spcPct val="20000"/>
              </a:spcBef>
              <a:spcAft>
                <a:spcPct val="0"/>
              </a:spcAft>
              <a:buFont typeface="Times" charset="0"/>
              <a:buChar char="&gt;"/>
              <a:defRPr sz="1500">
                <a:solidFill>
                  <a:schemeClr val="tx1"/>
                </a:solidFill>
                <a:latin typeface="+mn-lt"/>
              </a:defRPr>
            </a:lvl5pPr>
            <a:lvl6pPr marL="2659063" indent="-260350" algn="l" defTabSz="1042988" rtl="0" eaLnBrk="1" fontAlgn="base" hangingPunct="1">
              <a:spcBef>
                <a:spcPct val="20000"/>
              </a:spcBef>
              <a:spcAft>
                <a:spcPct val="0"/>
              </a:spcAft>
              <a:buFont typeface="Times" charset="0"/>
              <a:buChar char="&gt;"/>
              <a:defRPr sz="1500">
                <a:solidFill>
                  <a:schemeClr val="tx1"/>
                </a:solidFill>
                <a:latin typeface="+mn-lt"/>
              </a:defRPr>
            </a:lvl6pPr>
            <a:lvl7pPr marL="3116263" indent="-260350" algn="l" defTabSz="1042988" rtl="0" eaLnBrk="1" fontAlgn="base" hangingPunct="1">
              <a:spcBef>
                <a:spcPct val="20000"/>
              </a:spcBef>
              <a:spcAft>
                <a:spcPct val="0"/>
              </a:spcAft>
              <a:buFont typeface="Times" charset="0"/>
              <a:buChar char="&gt;"/>
              <a:defRPr sz="1500">
                <a:solidFill>
                  <a:schemeClr val="tx1"/>
                </a:solidFill>
                <a:latin typeface="+mn-lt"/>
              </a:defRPr>
            </a:lvl7pPr>
            <a:lvl8pPr marL="3573463" indent="-260350" algn="l" defTabSz="1042988" rtl="0" eaLnBrk="1" fontAlgn="base" hangingPunct="1">
              <a:spcBef>
                <a:spcPct val="20000"/>
              </a:spcBef>
              <a:spcAft>
                <a:spcPct val="0"/>
              </a:spcAft>
              <a:buFont typeface="Times" charset="0"/>
              <a:buChar char="&gt;"/>
              <a:defRPr sz="1500">
                <a:solidFill>
                  <a:schemeClr val="tx1"/>
                </a:solidFill>
                <a:latin typeface="+mn-lt"/>
              </a:defRPr>
            </a:lvl8pPr>
            <a:lvl9pPr marL="4030663" indent="-260350" algn="l" defTabSz="1042988" rtl="0" eaLnBrk="1" fontAlgn="base" hangingPunct="1">
              <a:spcBef>
                <a:spcPct val="20000"/>
              </a:spcBef>
              <a:spcAft>
                <a:spcPct val="0"/>
              </a:spcAft>
              <a:buFont typeface="Times" charset="0"/>
              <a:buChar char="&gt;"/>
              <a:defRPr sz="1500">
                <a:solidFill>
                  <a:schemeClr val="tx1"/>
                </a:solidFill>
                <a:latin typeface="+mn-lt"/>
              </a:defRPr>
            </a:lvl9pPr>
          </a:lstStyle>
          <a:p>
            <a:r>
              <a:rPr lang="en-US" sz="2000" dirty="0" smtClean="0"/>
              <a:t>Range </a:t>
            </a:r>
            <a:r>
              <a:rPr lang="en-US" sz="2000" dirty="0"/>
              <a:t>of the T</a:t>
            </a:r>
            <a:r>
              <a:rPr lang="en-US" sz="1400" dirty="0"/>
              <a:t>90</a:t>
            </a:r>
            <a:r>
              <a:rPr lang="en-US" sz="2000" dirty="0"/>
              <a:t>-parameter </a:t>
            </a:r>
            <a:r>
              <a:rPr lang="en-US" sz="2000" dirty="0" smtClean="0"/>
              <a:t>can be found between  </a:t>
            </a:r>
            <a:r>
              <a:rPr lang="en-US" sz="2000" dirty="0"/>
              <a:t>1.65 m and 2.20 m</a:t>
            </a:r>
          </a:p>
          <a:p>
            <a:r>
              <a:rPr lang="en-US" sz="2000" dirty="0"/>
              <a:t>More than 40% of the results are at a value of 1.84 m</a:t>
            </a:r>
          </a:p>
        </p:txBody>
      </p:sp>
    </p:spTree>
    <p:extLst>
      <p:ext uri="{BB962C8B-B14F-4D97-AF65-F5344CB8AC3E}">
        <p14:creationId xmlns:p14="http://schemas.microsoft.com/office/powerpoint/2010/main" val="29102731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Conclusions</a:t>
            </a:r>
            <a:endParaRPr lang="de-DE" dirty="0"/>
          </a:p>
        </p:txBody>
      </p:sp>
      <p:sp>
        <p:nvSpPr>
          <p:cNvPr id="4" name="Inhaltsplatzhalter 2"/>
          <p:cNvSpPr txBox="1">
            <a:spLocks/>
          </p:cNvSpPr>
          <p:nvPr/>
        </p:nvSpPr>
        <p:spPr>
          <a:xfrm>
            <a:off x="1241450" y="1729138"/>
            <a:ext cx="9073008" cy="2914795"/>
          </a:xfrm>
          <a:prstGeom prst="rect">
            <a:avLst/>
          </a:prstGeom>
          <a:ln>
            <a:solidFill>
              <a:srgbClr val="6699CC"/>
            </a:solidFill>
          </a:ln>
        </p:spPr>
        <p:txBody>
          <a:bodyPr anchor="ctr"/>
          <a:lstStyle>
            <a:lvl1pPr marL="390525" indent="-390525" algn="l" defTabSz="1042988" rtl="0" eaLnBrk="1" fontAlgn="base" hangingPunct="1">
              <a:spcBef>
                <a:spcPct val="20000"/>
              </a:spcBef>
              <a:spcAft>
                <a:spcPct val="0"/>
              </a:spcAft>
              <a:buChar char="&gt;"/>
              <a:defRPr sz="3500">
                <a:solidFill>
                  <a:schemeClr val="tx1"/>
                </a:solidFill>
                <a:latin typeface="+mn-lt"/>
                <a:ea typeface="+mn-ea"/>
                <a:cs typeface="+mn-cs"/>
              </a:defRPr>
            </a:lvl1pPr>
            <a:lvl2pPr marL="847725" indent="-327025" algn="l" defTabSz="1042988" rtl="0" eaLnBrk="1" fontAlgn="base" hangingPunct="1">
              <a:spcBef>
                <a:spcPct val="20000"/>
              </a:spcBef>
              <a:spcAft>
                <a:spcPct val="0"/>
              </a:spcAft>
              <a:buFont typeface="Times" charset="0"/>
              <a:buChar char="&gt;"/>
              <a:defRPr sz="3000">
                <a:solidFill>
                  <a:schemeClr val="tx1"/>
                </a:solidFill>
                <a:latin typeface="+mn-lt"/>
              </a:defRPr>
            </a:lvl2pPr>
            <a:lvl3pPr marL="1298575" indent="-260350" algn="l" defTabSz="1042988" rtl="0" eaLnBrk="1" fontAlgn="base" hangingPunct="1">
              <a:spcBef>
                <a:spcPct val="20000"/>
              </a:spcBef>
              <a:spcAft>
                <a:spcPct val="0"/>
              </a:spcAft>
              <a:buChar char="&gt;"/>
              <a:defRPr sz="2500">
                <a:solidFill>
                  <a:schemeClr val="tx1"/>
                </a:solidFill>
                <a:latin typeface="+mn-lt"/>
              </a:defRPr>
            </a:lvl3pPr>
            <a:lvl4pPr marL="1751013" indent="-261938" algn="l" defTabSz="1042988" rtl="0" eaLnBrk="1" fontAlgn="base" hangingPunct="1">
              <a:spcBef>
                <a:spcPct val="20000"/>
              </a:spcBef>
              <a:spcAft>
                <a:spcPct val="0"/>
              </a:spcAft>
              <a:buFont typeface="Times" charset="0"/>
              <a:buChar char="&gt;"/>
              <a:defRPr sz="2000">
                <a:solidFill>
                  <a:schemeClr val="tx1"/>
                </a:solidFill>
                <a:latin typeface="+mn-lt"/>
              </a:defRPr>
            </a:lvl4pPr>
            <a:lvl5pPr marL="2201863" indent="-260350" algn="l" defTabSz="1042988" rtl="0" eaLnBrk="1" fontAlgn="base" hangingPunct="1">
              <a:spcBef>
                <a:spcPct val="20000"/>
              </a:spcBef>
              <a:spcAft>
                <a:spcPct val="0"/>
              </a:spcAft>
              <a:buFont typeface="Times" charset="0"/>
              <a:buChar char="&gt;"/>
              <a:defRPr sz="1500">
                <a:solidFill>
                  <a:schemeClr val="tx1"/>
                </a:solidFill>
                <a:latin typeface="+mn-lt"/>
              </a:defRPr>
            </a:lvl5pPr>
            <a:lvl6pPr marL="2659063" indent="-260350" algn="l" defTabSz="1042988" rtl="0" eaLnBrk="1" fontAlgn="base" hangingPunct="1">
              <a:spcBef>
                <a:spcPct val="20000"/>
              </a:spcBef>
              <a:spcAft>
                <a:spcPct val="0"/>
              </a:spcAft>
              <a:buFont typeface="Times" charset="0"/>
              <a:buChar char="&gt;"/>
              <a:defRPr sz="1500">
                <a:solidFill>
                  <a:schemeClr val="tx1"/>
                </a:solidFill>
                <a:latin typeface="+mn-lt"/>
              </a:defRPr>
            </a:lvl6pPr>
            <a:lvl7pPr marL="3116263" indent="-260350" algn="l" defTabSz="1042988" rtl="0" eaLnBrk="1" fontAlgn="base" hangingPunct="1">
              <a:spcBef>
                <a:spcPct val="20000"/>
              </a:spcBef>
              <a:spcAft>
                <a:spcPct val="0"/>
              </a:spcAft>
              <a:buFont typeface="Times" charset="0"/>
              <a:buChar char="&gt;"/>
              <a:defRPr sz="1500">
                <a:solidFill>
                  <a:schemeClr val="tx1"/>
                </a:solidFill>
                <a:latin typeface="+mn-lt"/>
              </a:defRPr>
            </a:lvl7pPr>
            <a:lvl8pPr marL="3573463" indent="-260350" algn="l" defTabSz="1042988" rtl="0" eaLnBrk="1" fontAlgn="base" hangingPunct="1">
              <a:spcBef>
                <a:spcPct val="20000"/>
              </a:spcBef>
              <a:spcAft>
                <a:spcPct val="0"/>
              </a:spcAft>
              <a:buFont typeface="Times" charset="0"/>
              <a:buChar char="&gt;"/>
              <a:defRPr sz="1500">
                <a:solidFill>
                  <a:schemeClr val="tx1"/>
                </a:solidFill>
                <a:latin typeface="+mn-lt"/>
              </a:defRPr>
            </a:lvl8pPr>
            <a:lvl9pPr marL="4030663" indent="-260350" algn="l" defTabSz="1042988" rtl="0" eaLnBrk="1" fontAlgn="base" hangingPunct="1">
              <a:spcBef>
                <a:spcPct val="20000"/>
              </a:spcBef>
              <a:spcAft>
                <a:spcPct val="0"/>
              </a:spcAft>
              <a:buFont typeface="Times" charset="0"/>
              <a:buChar char="&gt;"/>
              <a:defRPr sz="1500">
                <a:solidFill>
                  <a:schemeClr val="tx1"/>
                </a:solidFill>
                <a:latin typeface="+mn-lt"/>
              </a:defRPr>
            </a:lvl9pPr>
          </a:lstStyle>
          <a:p>
            <a:r>
              <a:rPr lang="en-US" sz="2000" dirty="0" smtClean="0"/>
              <a:t>A software tool has been developed with which it is possible to perform a Monte Carlo Simulation for the calculation procedure of </a:t>
            </a:r>
            <a:r>
              <a:rPr lang="en-US" sz="2000" dirty="0" err="1" smtClean="0"/>
              <a:t>bedform</a:t>
            </a:r>
            <a:r>
              <a:rPr lang="en-US" sz="2000" dirty="0" smtClean="0"/>
              <a:t> parameters</a:t>
            </a:r>
          </a:p>
          <a:p>
            <a:r>
              <a:rPr lang="en-US" sz="2000" dirty="0" smtClean="0"/>
              <a:t>In </a:t>
            </a:r>
            <a:r>
              <a:rPr lang="en-US" sz="2000" dirty="0"/>
              <a:t>some cases there are no definitive criteria for defining the input </a:t>
            </a:r>
            <a:r>
              <a:rPr lang="en-US" sz="2000" dirty="0" smtClean="0"/>
              <a:t>parameters -   Here, the Monte Carlo Simulation reveals a wide range </a:t>
            </a:r>
            <a:r>
              <a:rPr lang="en-US" sz="2000" dirty="0"/>
              <a:t>of results </a:t>
            </a:r>
            <a:endParaRPr lang="en-US" sz="2000" dirty="0" smtClean="0"/>
          </a:p>
          <a:p>
            <a:r>
              <a:rPr lang="en-US" sz="2000" dirty="0" smtClean="0"/>
              <a:t>By </a:t>
            </a:r>
            <a:r>
              <a:rPr lang="en-US" sz="2000" dirty="0"/>
              <a:t>applying the Monte Carlo approach, the chosen values for the input parameters can be </a:t>
            </a:r>
            <a:r>
              <a:rPr lang="en-US" sz="2000" dirty="0" smtClean="0"/>
              <a:t>validated, resulting in a robust estimate of the total </a:t>
            </a:r>
            <a:r>
              <a:rPr lang="en-US" sz="2000" dirty="0" err="1" smtClean="0"/>
              <a:t>bedform</a:t>
            </a:r>
            <a:r>
              <a:rPr lang="en-US" sz="2000" dirty="0" smtClean="0"/>
              <a:t> heights </a:t>
            </a:r>
          </a:p>
          <a:p>
            <a:r>
              <a:rPr lang="en-US" sz="2000" dirty="0"/>
              <a:t>In the course of dimensioning waterways, </a:t>
            </a:r>
            <a:r>
              <a:rPr lang="en-US" sz="2000" dirty="0" err="1"/>
              <a:t>bedform</a:t>
            </a:r>
            <a:r>
              <a:rPr lang="en-US" sz="2000" dirty="0"/>
              <a:t> height is a decisive factor (ensuring the navigable depth especially in </a:t>
            </a:r>
            <a:r>
              <a:rPr lang="en-US" sz="2000" dirty="0" smtClean="0"/>
              <a:t>low/mean flow </a:t>
            </a:r>
            <a:r>
              <a:rPr lang="en-US" sz="2000" dirty="0"/>
              <a:t>conditions) </a:t>
            </a:r>
          </a:p>
        </p:txBody>
      </p:sp>
      <p:sp>
        <p:nvSpPr>
          <p:cNvPr id="5" name="Rechteck 4">
            <a:extLst>
              <a:ext uri="{FF2B5EF4-FFF2-40B4-BE49-F238E27FC236}">
                <a16:creationId xmlns:a16="http://schemas.microsoft.com/office/drawing/2014/main" xmlns="" id="{75330706-F041-47F0-B075-4232F466FDAB}"/>
              </a:ext>
            </a:extLst>
          </p:cNvPr>
          <p:cNvSpPr/>
          <p:nvPr/>
        </p:nvSpPr>
        <p:spPr bwMode="auto">
          <a:xfrm>
            <a:off x="665386" y="1729139"/>
            <a:ext cx="576064" cy="2914793"/>
          </a:xfrm>
          <a:prstGeom prst="rect">
            <a:avLst/>
          </a:prstGeom>
          <a:solidFill>
            <a:srgbClr val="6699CC"/>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GB" sz="2000" dirty="0">
              <a:solidFill>
                <a:schemeClr val="bg1"/>
              </a:solidFill>
            </a:endParaRPr>
          </a:p>
        </p:txBody>
      </p:sp>
    </p:spTree>
    <p:extLst>
      <p:ext uri="{BB962C8B-B14F-4D97-AF65-F5344CB8AC3E}">
        <p14:creationId xmlns:p14="http://schemas.microsoft.com/office/powerpoint/2010/main" val="737562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1055906" y="3491805"/>
            <a:ext cx="8568952" cy="576064"/>
            <a:chOff x="1116712" y="3491805"/>
            <a:chExt cx="8568952" cy="576064"/>
          </a:xfrm>
        </p:grpSpPr>
        <p:sp>
          <p:nvSpPr>
            <p:cNvPr id="4" name="Rechteck 3"/>
            <p:cNvSpPr/>
            <p:nvPr/>
          </p:nvSpPr>
          <p:spPr bwMode="auto">
            <a:xfrm>
              <a:off x="1116712" y="3491805"/>
              <a:ext cx="576064" cy="576064"/>
            </a:xfrm>
            <a:prstGeom prst="rect">
              <a:avLst/>
            </a:prstGeom>
            <a:solidFill>
              <a:srgbClr val="6699CC"/>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a:ln>
                    <a:noFill/>
                  </a:ln>
                  <a:solidFill>
                    <a:schemeClr val="bg1"/>
                  </a:solidFill>
                  <a:effectLst/>
                  <a:latin typeface="Times" charset="0"/>
                </a:rPr>
                <a:t>1</a:t>
              </a:r>
            </a:p>
          </p:txBody>
        </p:sp>
        <p:sp>
          <p:nvSpPr>
            <p:cNvPr id="5" name="Rechteck 4"/>
            <p:cNvSpPr/>
            <p:nvPr/>
          </p:nvSpPr>
          <p:spPr bwMode="auto">
            <a:xfrm>
              <a:off x="1889522" y="3491805"/>
              <a:ext cx="7796142" cy="576064"/>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dirty="0" err="1"/>
                <a:t>Bedform</a:t>
              </a:r>
              <a:r>
                <a:rPr lang="en-US" dirty="0"/>
                <a:t> </a:t>
              </a:r>
              <a:r>
                <a:rPr lang="en-US" dirty="0" smtClean="0"/>
                <a:t>Analysis Method </a:t>
              </a:r>
              <a:endParaRPr lang="en-US" dirty="0"/>
            </a:p>
          </p:txBody>
        </p:sp>
      </p:grpSp>
    </p:spTree>
    <p:extLst>
      <p:ext uri="{BB962C8B-B14F-4D97-AF65-F5344CB8AC3E}">
        <p14:creationId xmlns:p14="http://schemas.microsoft.com/office/powerpoint/2010/main" val="2390006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1600" dirty="0" err="1" smtClean="0">
                <a:solidFill>
                  <a:srgbClr val="948580"/>
                </a:solidFill>
              </a:rPr>
              <a:t>Bedform</a:t>
            </a:r>
            <a:r>
              <a:rPr lang="en-US" sz="1600" dirty="0" smtClean="0">
                <a:solidFill>
                  <a:srgbClr val="948580"/>
                </a:solidFill>
              </a:rPr>
              <a:t> Analysis Method</a:t>
            </a:r>
            <a:r>
              <a:rPr lang="de-DE" sz="6600" dirty="0">
                <a:solidFill>
                  <a:srgbClr val="948580"/>
                </a:solidFill>
              </a:rPr>
              <a:t/>
            </a:r>
            <a:br>
              <a:rPr lang="de-DE" sz="6600" dirty="0">
                <a:solidFill>
                  <a:srgbClr val="948580"/>
                </a:solidFill>
              </a:rPr>
            </a:br>
            <a:r>
              <a:rPr lang="en-GB" sz="2800" dirty="0">
                <a:solidFill>
                  <a:schemeClr val="tx1"/>
                </a:solidFill>
              </a:rPr>
              <a:t>A Combination of two existing software tools</a:t>
            </a:r>
            <a:br>
              <a:rPr lang="en-GB" sz="2800" dirty="0">
                <a:solidFill>
                  <a:schemeClr val="tx1"/>
                </a:solidFill>
              </a:rPr>
            </a:br>
            <a:endParaRPr lang="de-DE" sz="2800" dirty="0">
              <a:solidFill>
                <a:schemeClr val="tx1"/>
              </a:solidFill>
            </a:endParaRPr>
          </a:p>
        </p:txBody>
      </p:sp>
      <p:sp>
        <p:nvSpPr>
          <p:cNvPr id="5" name="Rechteck 4">
            <a:extLst>
              <a:ext uri="{FF2B5EF4-FFF2-40B4-BE49-F238E27FC236}">
                <a16:creationId xmlns:a16="http://schemas.microsoft.com/office/drawing/2014/main" xmlns="" id="{B3D5B5A0-A19D-43E3-9133-8E14D3F1A29A}"/>
              </a:ext>
            </a:extLst>
          </p:cNvPr>
          <p:cNvSpPr/>
          <p:nvPr/>
        </p:nvSpPr>
        <p:spPr bwMode="auto">
          <a:xfrm>
            <a:off x="1681384" y="2195761"/>
            <a:ext cx="3232474" cy="511272"/>
          </a:xfrm>
          <a:prstGeom prst="rect">
            <a:avLst/>
          </a:prstGeom>
          <a:solidFill>
            <a:srgbClr val="6699CC"/>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dirty="0" err="1" smtClean="0">
                <a:solidFill>
                  <a:schemeClr val="bg1"/>
                </a:solidFill>
              </a:rPr>
              <a:t>Bedforms</a:t>
            </a:r>
            <a:r>
              <a:rPr lang="en-GB" dirty="0" smtClean="0">
                <a:solidFill>
                  <a:schemeClr val="bg1"/>
                </a:solidFill>
              </a:rPr>
              <a:t>-ATM </a:t>
            </a:r>
            <a:r>
              <a:rPr lang="en-GB" dirty="0">
                <a:solidFill>
                  <a:schemeClr val="bg1"/>
                </a:solidFill>
              </a:rPr>
              <a:t>(1)</a:t>
            </a:r>
          </a:p>
        </p:txBody>
      </p:sp>
      <p:sp>
        <p:nvSpPr>
          <p:cNvPr id="7" name="Rechteck 6">
            <a:extLst>
              <a:ext uri="{FF2B5EF4-FFF2-40B4-BE49-F238E27FC236}">
                <a16:creationId xmlns:a16="http://schemas.microsoft.com/office/drawing/2014/main" xmlns="" id="{1D340374-FD45-421C-934B-0A09289F53E6}"/>
              </a:ext>
            </a:extLst>
          </p:cNvPr>
          <p:cNvSpPr/>
          <p:nvPr/>
        </p:nvSpPr>
        <p:spPr bwMode="auto">
          <a:xfrm>
            <a:off x="5785840" y="2195759"/>
            <a:ext cx="3240360" cy="511273"/>
          </a:xfrm>
          <a:prstGeom prst="rect">
            <a:avLst/>
          </a:prstGeom>
          <a:solidFill>
            <a:srgbClr val="B4D800"/>
          </a:solidFill>
          <a:ln w="9525" cap="flat" cmpd="sng" algn="ctr">
            <a:solidFill>
              <a:srgbClr val="B4D8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dirty="0" err="1" smtClean="0">
                <a:solidFill>
                  <a:schemeClr val="bg1"/>
                </a:solidFill>
              </a:rPr>
              <a:t>Rheno</a:t>
            </a:r>
            <a:r>
              <a:rPr lang="en-GB" dirty="0" smtClean="0">
                <a:solidFill>
                  <a:schemeClr val="bg1"/>
                </a:solidFill>
              </a:rPr>
              <a:t> BT </a:t>
            </a:r>
            <a:r>
              <a:rPr lang="en-GB" dirty="0">
                <a:solidFill>
                  <a:schemeClr val="bg1"/>
                </a:solidFill>
              </a:rPr>
              <a:t>(2)</a:t>
            </a:r>
          </a:p>
        </p:txBody>
      </p:sp>
      <p:sp>
        <p:nvSpPr>
          <p:cNvPr id="8" name="Rechteck 7">
            <a:extLst>
              <a:ext uri="{FF2B5EF4-FFF2-40B4-BE49-F238E27FC236}">
                <a16:creationId xmlns:a16="http://schemas.microsoft.com/office/drawing/2014/main" xmlns="" id="{A5DDB016-9BB0-494F-94FD-97B14CBADFF6}"/>
              </a:ext>
            </a:extLst>
          </p:cNvPr>
          <p:cNvSpPr/>
          <p:nvPr/>
        </p:nvSpPr>
        <p:spPr bwMode="auto">
          <a:xfrm>
            <a:off x="1213332" y="1403573"/>
            <a:ext cx="8280920" cy="3888432"/>
          </a:xfrm>
          <a:prstGeom prst="rect">
            <a:avLst/>
          </a:prstGeom>
          <a:noFill/>
          <a:ln w="19050" cap="flat" cmpd="sng" algn="ctr">
            <a:solidFill>
              <a:srgbClr val="9485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x-none" sz="2400" b="0" i="0" u="none" strike="noStrike" cap="none" normalizeH="0" baseline="0">
              <a:ln>
                <a:noFill/>
              </a:ln>
              <a:solidFill>
                <a:schemeClr val="tx1"/>
              </a:solidFill>
              <a:effectLst/>
              <a:latin typeface="Times" charset="0"/>
            </a:endParaRPr>
          </a:p>
        </p:txBody>
      </p:sp>
      <p:sp>
        <p:nvSpPr>
          <p:cNvPr id="9" name="Additionszeichen 8">
            <a:extLst>
              <a:ext uri="{FF2B5EF4-FFF2-40B4-BE49-F238E27FC236}">
                <a16:creationId xmlns:a16="http://schemas.microsoft.com/office/drawing/2014/main" xmlns="" id="{FC4717A9-424F-4CEA-82F8-CDE73DF05E2D}"/>
              </a:ext>
            </a:extLst>
          </p:cNvPr>
          <p:cNvSpPr/>
          <p:nvPr/>
        </p:nvSpPr>
        <p:spPr bwMode="auto">
          <a:xfrm>
            <a:off x="5065760" y="3059855"/>
            <a:ext cx="576064" cy="576064"/>
          </a:xfrm>
          <a:prstGeom prst="mathPlus">
            <a:avLst/>
          </a:prstGeom>
          <a:solidFill>
            <a:srgbClr val="948580"/>
          </a:solidFill>
          <a:ln w="9525" cap="flat" cmpd="sng" algn="ctr">
            <a:solidFill>
              <a:srgbClr val="9485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x-none" sz="2400" b="0" i="0" u="none" strike="noStrike" cap="none" normalizeH="0" baseline="0">
              <a:ln>
                <a:noFill/>
              </a:ln>
              <a:solidFill>
                <a:schemeClr val="tx1"/>
              </a:solidFill>
              <a:effectLst/>
              <a:latin typeface="Times" charset="0"/>
            </a:endParaRPr>
          </a:p>
        </p:txBody>
      </p:sp>
      <p:sp>
        <p:nvSpPr>
          <p:cNvPr id="13" name="Rechteck 12">
            <a:extLst>
              <a:ext uri="{FF2B5EF4-FFF2-40B4-BE49-F238E27FC236}">
                <a16:creationId xmlns:a16="http://schemas.microsoft.com/office/drawing/2014/main" xmlns="" id="{289F557A-1126-4691-9E7F-00EF7E6BA47A}"/>
              </a:ext>
            </a:extLst>
          </p:cNvPr>
          <p:cNvSpPr/>
          <p:nvPr/>
        </p:nvSpPr>
        <p:spPr bwMode="auto">
          <a:xfrm>
            <a:off x="1213332" y="1403573"/>
            <a:ext cx="3492388" cy="360040"/>
          </a:xfrm>
          <a:prstGeom prst="rect">
            <a:avLst/>
          </a:prstGeom>
          <a:solidFill>
            <a:srgbClr val="948580"/>
          </a:solidFill>
          <a:ln w="9525" cap="flat" cmpd="sng" algn="ctr">
            <a:solidFill>
              <a:srgbClr val="9485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err="1" smtClean="0">
                <a:ln>
                  <a:noFill/>
                </a:ln>
                <a:solidFill>
                  <a:schemeClr val="bg1"/>
                </a:solidFill>
                <a:effectLst/>
                <a:latin typeface="Times" charset="0"/>
              </a:rPr>
              <a:t>Bedform</a:t>
            </a:r>
            <a:r>
              <a:rPr kumimoji="0" lang="en-GB" sz="2000" b="0" i="0" u="none" strike="noStrike" cap="none" normalizeH="0" baseline="0" dirty="0" smtClean="0">
                <a:ln>
                  <a:noFill/>
                </a:ln>
                <a:solidFill>
                  <a:schemeClr val="bg1"/>
                </a:solidFill>
                <a:effectLst/>
                <a:latin typeface="Times" charset="0"/>
              </a:rPr>
              <a:t> Analysis Method</a:t>
            </a:r>
            <a:endParaRPr kumimoji="0" lang="x-none" sz="2000" b="0" i="0" u="none" strike="noStrike" cap="none" normalizeH="0" baseline="0" dirty="0">
              <a:ln>
                <a:noFill/>
              </a:ln>
              <a:solidFill>
                <a:schemeClr val="bg1"/>
              </a:solidFill>
              <a:effectLst/>
              <a:latin typeface="Times" charset="0"/>
            </a:endParaRPr>
          </a:p>
        </p:txBody>
      </p:sp>
      <p:sp>
        <p:nvSpPr>
          <p:cNvPr id="14" name="Rechteck 13">
            <a:extLst>
              <a:ext uri="{FF2B5EF4-FFF2-40B4-BE49-F238E27FC236}">
                <a16:creationId xmlns:a16="http://schemas.microsoft.com/office/drawing/2014/main" xmlns="" id="{713F00BE-BEC1-4D5E-B24F-6D57EA189387}"/>
              </a:ext>
            </a:extLst>
          </p:cNvPr>
          <p:cNvSpPr/>
          <p:nvPr/>
        </p:nvSpPr>
        <p:spPr bwMode="auto">
          <a:xfrm>
            <a:off x="1681384" y="2707032"/>
            <a:ext cx="3232474" cy="1864891"/>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dirty="0"/>
              <a:t>Wavelet analysis &amp; </a:t>
            </a:r>
            <a:r>
              <a:rPr lang="en-GB" dirty="0" err="1" smtClean="0"/>
              <a:t>Detrending</a:t>
            </a:r>
            <a:endParaRPr lang="en-GB" dirty="0"/>
          </a:p>
        </p:txBody>
      </p:sp>
      <p:sp>
        <p:nvSpPr>
          <p:cNvPr id="15" name="Rechteck 14">
            <a:extLst>
              <a:ext uri="{FF2B5EF4-FFF2-40B4-BE49-F238E27FC236}">
                <a16:creationId xmlns:a16="http://schemas.microsoft.com/office/drawing/2014/main" xmlns="" id="{7E02DB75-B64A-4B96-AFFA-ECCBB5598A9E}"/>
              </a:ext>
            </a:extLst>
          </p:cNvPr>
          <p:cNvSpPr/>
          <p:nvPr/>
        </p:nvSpPr>
        <p:spPr bwMode="auto">
          <a:xfrm>
            <a:off x="5785840" y="2707032"/>
            <a:ext cx="3240360" cy="1864892"/>
          </a:xfrm>
          <a:prstGeom prst="rect">
            <a:avLst/>
          </a:prstGeom>
          <a:noFill/>
          <a:ln w="9525" cap="flat" cmpd="sng" algn="ctr">
            <a:solidFill>
              <a:srgbClr val="B4D8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dirty="0" err="1"/>
              <a:t>Zerocrossing</a:t>
            </a:r>
            <a:r>
              <a:rPr lang="en-GB" dirty="0"/>
              <a:t> procedure for determination of bedform geometries &amp; </a:t>
            </a:r>
            <a:r>
              <a:rPr lang="en-GB" dirty="0" smtClean="0"/>
              <a:t>statistical </a:t>
            </a:r>
            <a:r>
              <a:rPr lang="en-GB" dirty="0"/>
              <a:t>evaluation</a:t>
            </a:r>
          </a:p>
        </p:txBody>
      </p:sp>
      <p:sp>
        <p:nvSpPr>
          <p:cNvPr id="10" name="Inhaltsplatzhalter 2"/>
          <p:cNvSpPr>
            <a:spLocks noGrp="1"/>
          </p:cNvSpPr>
          <p:nvPr>
            <p:ph idx="1"/>
          </p:nvPr>
        </p:nvSpPr>
        <p:spPr>
          <a:xfrm>
            <a:off x="1241450" y="5508030"/>
            <a:ext cx="9073008" cy="1368152"/>
          </a:xfrm>
          <a:ln>
            <a:solidFill>
              <a:srgbClr val="6699CC"/>
            </a:solidFill>
          </a:ln>
        </p:spPr>
        <p:txBody>
          <a:bodyPr anchor="ctr"/>
          <a:lstStyle/>
          <a:p>
            <a:r>
              <a:rPr lang="de-DE" sz="2000" dirty="0" smtClean="0"/>
              <a:t>The </a:t>
            </a:r>
            <a:r>
              <a:rPr lang="de-DE" sz="2000" dirty="0" err="1" smtClean="0"/>
              <a:t>existing</a:t>
            </a:r>
            <a:r>
              <a:rPr lang="de-DE" sz="2000" dirty="0" smtClean="0"/>
              <a:t> </a:t>
            </a:r>
            <a:r>
              <a:rPr lang="de-DE" sz="2000" dirty="0" err="1" smtClean="0"/>
              <a:t>tools</a:t>
            </a:r>
            <a:r>
              <a:rPr lang="de-DE" sz="2000" dirty="0" smtClean="0"/>
              <a:t> </a:t>
            </a:r>
            <a:r>
              <a:rPr lang="de-DE" sz="2000" dirty="0" err="1" smtClean="0"/>
              <a:t>were</a:t>
            </a:r>
            <a:r>
              <a:rPr lang="de-DE" sz="2000" dirty="0" smtClean="0"/>
              <a:t> </a:t>
            </a:r>
            <a:r>
              <a:rPr lang="de-DE" sz="2000" dirty="0" err="1" smtClean="0"/>
              <a:t>combined</a:t>
            </a:r>
            <a:r>
              <a:rPr lang="de-DE" sz="2000" dirty="0" smtClean="0"/>
              <a:t> in an R-</a:t>
            </a:r>
            <a:r>
              <a:rPr lang="de-DE" sz="2000" dirty="0" err="1" smtClean="0"/>
              <a:t>script</a:t>
            </a:r>
            <a:r>
              <a:rPr lang="de-DE" sz="2000" dirty="0" smtClean="0"/>
              <a:t> </a:t>
            </a:r>
            <a:r>
              <a:rPr lang="de-DE" sz="2000" dirty="0" err="1" smtClean="0"/>
              <a:t>and</a:t>
            </a:r>
            <a:r>
              <a:rPr lang="de-DE" sz="2000" dirty="0" smtClean="0"/>
              <a:t> in </a:t>
            </a:r>
            <a:r>
              <a:rPr lang="de-DE" sz="2000" dirty="0" err="1" smtClean="0"/>
              <a:t>places</a:t>
            </a:r>
            <a:r>
              <a:rPr lang="de-DE" sz="2000" dirty="0" smtClean="0"/>
              <a:t> </a:t>
            </a:r>
            <a:r>
              <a:rPr lang="de-DE" sz="2000" dirty="0" err="1" smtClean="0"/>
              <a:t>slightly</a:t>
            </a:r>
            <a:r>
              <a:rPr lang="de-DE" sz="2000" dirty="0" smtClean="0"/>
              <a:t> </a:t>
            </a:r>
            <a:r>
              <a:rPr lang="de-DE" sz="2000" dirty="0" err="1" smtClean="0"/>
              <a:t>modified</a:t>
            </a:r>
            <a:r>
              <a:rPr lang="de-DE" sz="2000" dirty="0" smtClean="0"/>
              <a:t> </a:t>
            </a:r>
            <a:r>
              <a:rPr lang="de-DE" sz="2000" dirty="0" err="1" smtClean="0"/>
              <a:t>and</a:t>
            </a:r>
            <a:r>
              <a:rPr lang="de-DE" sz="2000" dirty="0" smtClean="0"/>
              <a:t> </a:t>
            </a:r>
            <a:r>
              <a:rPr lang="de-DE" sz="2000" dirty="0" err="1" smtClean="0"/>
              <a:t>extended</a:t>
            </a:r>
            <a:r>
              <a:rPr lang="de-DE" sz="2000" dirty="0" smtClean="0"/>
              <a:t> </a:t>
            </a:r>
            <a:endParaRPr lang="de-DE" sz="2000" dirty="0"/>
          </a:p>
          <a:p>
            <a:r>
              <a:rPr lang="de-DE" sz="2000" dirty="0" err="1" smtClean="0"/>
              <a:t>Steps</a:t>
            </a:r>
            <a:r>
              <a:rPr lang="de-DE" sz="2000" dirty="0" smtClean="0"/>
              <a:t> 1 </a:t>
            </a:r>
            <a:r>
              <a:rPr lang="de-DE" sz="2000" dirty="0" err="1" smtClean="0"/>
              <a:t>and</a:t>
            </a:r>
            <a:r>
              <a:rPr lang="de-DE" sz="2000" dirty="0" smtClean="0"/>
              <a:t> 2 </a:t>
            </a:r>
            <a:r>
              <a:rPr lang="de-DE" sz="2000" dirty="0" err="1" smtClean="0"/>
              <a:t>are</a:t>
            </a:r>
            <a:r>
              <a:rPr lang="de-DE" sz="2000" dirty="0" smtClean="0"/>
              <a:t> </a:t>
            </a:r>
            <a:r>
              <a:rPr lang="de-DE" sz="2000" dirty="0" err="1" smtClean="0"/>
              <a:t>assigned</a:t>
            </a:r>
            <a:r>
              <a:rPr lang="de-DE" sz="2000" dirty="0" smtClean="0"/>
              <a:t> </a:t>
            </a:r>
            <a:r>
              <a:rPr lang="de-DE" sz="2000" dirty="0" err="1" smtClean="0"/>
              <a:t>to</a:t>
            </a:r>
            <a:r>
              <a:rPr lang="de-DE" sz="2000" dirty="0" smtClean="0"/>
              <a:t> </a:t>
            </a:r>
            <a:r>
              <a:rPr lang="de-DE" sz="2000" dirty="0" err="1" smtClean="0"/>
              <a:t>Bedforms</a:t>
            </a:r>
            <a:r>
              <a:rPr lang="de-DE" sz="2000" dirty="0" smtClean="0"/>
              <a:t> ATM, </a:t>
            </a:r>
            <a:r>
              <a:rPr lang="de-DE" sz="2000" dirty="0" err="1"/>
              <a:t>s</a:t>
            </a:r>
            <a:r>
              <a:rPr lang="de-DE" sz="2000" dirty="0" err="1" smtClean="0"/>
              <a:t>teps</a:t>
            </a:r>
            <a:r>
              <a:rPr lang="de-DE" sz="2000" dirty="0" smtClean="0"/>
              <a:t> 3 </a:t>
            </a:r>
            <a:r>
              <a:rPr lang="de-DE" sz="2000" dirty="0" err="1" smtClean="0"/>
              <a:t>and</a:t>
            </a:r>
            <a:r>
              <a:rPr lang="de-DE" sz="2000" dirty="0" smtClean="0"/>
              <a:t> 4 </a:t>
            </a:r>
            <a:r>
              <a:rPr lang="de-DE" sz="2000" dirty="0" err="1" smtClean="0"/>
              <a:t>to</a:t>
            </a:r>
            <a:r>
              <a:rPr lang="de-DE" sz="2000" dirty="0" smtClean="0"/>
              <a:t> </a:t>
            </a:r>
            <a:r>
              <a:rPr lang="de-DE" sz="2000" dirty="0" err="1" smtClean="0"/>
              <a:t>Rheno</a:t>
            </a:r>
            <a:r>
              <a:rPr lang="de-DE" sz="2000" dirty="0" smtClean="0"/>
              <a:t> BT, </a:t>
            </a:r>
            <a:r>
              <a:rPr lang="de-DE" sz="2000" dirty="0" err="1" smtClean="0"/>
              <a:t>while</a:t>
            </a:r>
            <a:r>
              <a:rPr lang="de-DE" sz="2000" dirty="0" smtClean="0"/>
              <a:t> </a:t>
            </a:r>
            <a:r>
              <a:rPr lang="de-DE" sz="2000" dirty="0" err="1" smtClean="0"/>
              <a:t>step</a:t>
            </a:r>
            <a:r>
              <a:rPr lang="de-DE" sz="2000" dirty="0" smtClean="0"/>
              <a:t> 5 </a:t>
            </a:r>
            <a:r>
              <a:rPr lang="de-DE" sz="2000" dirty="0" err="1" smtClean="0"/>
              <a:t>has</a:t>
            </a:r>
            <a:r>
              <a:rPr lang="de-DE" sz="2000" dirty="0" smtClean="0"/>
              <a:t> </a:t>
            </a:r>
            <a:r>
              <a:rPr lang="de-DE" sz="2000" dirty="0" err="1" smtClean="0"/>
              <a:t>been</a:t>
            </a:r>
            <a:r>
              <a:rPr lang="de-DE" sz="2000" dirty="0" smtClean="0"/>
              <a:t> </a:t>
            </a:r>
            <a:r>
              <a:rPr lang="de-DE" sz="2000" dirty="0" err="1" smtClean="0"/>
              <a:t>newly</a:t>
            </a:r>
            <a:r>
              <a:rPr lang="de-DE" sz="2000" dirty="0" smtClean="0"/>
              <a:t> </a:t>
            </a:r>
            <a:r>
              <a:rPr lang="de-DE" sz="2000" dirty="0" err="1" smtClean="0"/>
              <a:t>added</a:t>
            </a:r>
            <a:r>
              <a:rPr lang="de-DE" sz="2000" dirty="0" smtClean="0"/>
              <a:t> </a:t>
            </a:r>
          </a:p>
        </p:txBody>
      </p:sp>
      <p:sp>
        <p:nvSpPr>
          <p:cNvPr id="11" name="Rechteck 10">
            <a:extLst>
              <a:ext uri="{FF2B5EF4-FFF2-40B4-BE49-F238E27FC236}">
                <a16:creationId xmlns:a16="http://schemas.microsoft.com/office/drawing/2014/main" xmlns="" id="{B88AB987-38AA-472D-B375-343695F6B8CB}"/>
              </a:ext>
            </a:extLst>
          </p:cNvPr>
          <p:cNvSpPr/>
          <p:nvPr/>
        </p:nvSpPr>
        <p:spPr bwMode="auto">
          <a:xfrm>
            <a:off x="665386" y="5508030"/>
            <a:ext cx="576064" cy="1368152"/>
          </a:xfrm>
          <a:prstGeom prst="rect">
            <a:avLst/>
          </a:prstGeom>
          <a:solidFill>
            <a:srgbClr val="6699CC"/>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GB" sz="2000" dirty="0">
              <a:solidFill>
                <a:schemeClr val="bg1"/>
              </a:solidFill>
            </a:endParaRPr>
          </a:p>
        </p:txBody>
      </p:sp>
    </p:spTree>
    <p:extLst>
      <p:ext uri="{BB962C8B-B14F-4D97-AF65-F5344CB8AC3E}">
        <p14:creationId xmlns:p14="http://schemas.microsoft.com/office/powerpoint/2010/main" val="3708124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1600" dirty="0" err="1">
                <a:solidFill>
                  <a:srgbClr val="948580"/>
                </a:solidFill>
              </a:rPr>
              <a:t>Bedform</a:t>
            </a:r>
            <a:r>
              <a:rPr lang="en-US" sz="1600" dirty="0">
                <a:solidFill>
                  <a:srgbClr val="948580"/>
                </a:solidFill>
              </a:rPr>
              <a:t> Analysis Method</a:t>
            </a:r>
            <a:r>
              <a:rPr lang="de-DE" sz="8800" dirty="0">
                <a:solidFill>
                  <a:srgbClr val="948580"/>
                </a:solidFill>
              </a:rPr>
              <a:t/>
            </a:r>
            <a:br>
              <a:rPr lang="de-DE" sz="8800" dirty="0">
                <a:solidFill>
                  <a:srgbClr val="948580"/>
                </a:solidFill>
              </a:rPr>
            </a:br>
            <a:r>
              <a:rPr lang="de-DE" sz="2800" dirty="0" smtClean="0"/>
              <a:t>Location </a:t>
            </a:r>
            <a:r>
              <a:rPr lang="de-DE" sz="2800" dirty="0" err="1" smtClean="0"/>
              <a:t>of</a:t>
            </a:r>
            <a:r>
              <a:rPr lang="de-DE" sz="2800" dirty="0" smtClean="0"/>
              <a:t> </a:t>
            </a:r>
            <a:r>
              <a:rPr lang="de-DE" sz="2800" dirty="0" err="1"/>
              <a:t>e</a:t>
            </a:r>
            <a:r>
              <a:rPr lang="de-DE" sz="2800" dirty="0" err="1" smtClean="0"/>
              <a:t>xample</a:t>
            </a:r>
            <a:r>
              <a:rPr lang="de-DE" sz="2800" dirty="0" smtClean="0"/>
              <a:t> </a:t>
            </a:r>
            <a:r>
              <a:rPr lang="de-DE" sz="2800" dirty="0" err="1" smtClean="0"/>
              <a:t>data</a:t>
            </a:r>
            <a:r>
              <a:rPr lang="de-DE" sz="2800" dirty="0" smtClean="0"/>
              <a:t> </a:t>
            </a:r>
            <a:r>
              <a:rPr lang="de-DE" sz="2800" dirty="0" err="1"/>
              <a:t>r</a:t>
            </a:r>
            <a:r>
              <a:rPr lang="de-DE" sz="2800" dirty="0" err="1" smtClean="0"/>
              <a:t>ecord</a:t>
            </a:r>
            <a:r>
              <a:rPr lang="de-DE" sz="2800" dirty="0" smtClean="0"/>
              <a:t> </a:t>
            </a:r>
            <a:r>
              <a:rPr lang="de-DE" sz="2800" dirty="0" err="1" smtClean="0"/>
              <a:t>from</a:t>
            </a:r>
            <a:r>
              <a:rPr lang="de-DE" sz="2800" dirty="0" smtClean="0"/>
              <a:t> </a:t>
            </a:r>
            <a:r>
              <a:rPr lang="de-DE" sz="2800" dirty="0" err="1" smtClean="0"/>
              <a:t>Parana</a:t>
            </a:r>
            <a:r>
              <a:rPr lang="de-DE" sz="2800" dirty="0" smtClean="0"/>
              <a:t> River</a:t>
            </a:r>
            <a:endParaRPr lang="de-DE" sz="2800" dirty="0"/>
          </a:p>
        </p:txBody>
      </p:sp>
      <p:grpSp>
        <p:nvGrpSpPr>
          <p:cNvPr id="9" name="Gruppieren 8"/>
          <p:cNvGrpSpPr/>
          <p:nvPr/>
        </p:nvGrpSpPr>
        <p:grpSpPr>
          <a:xfrm>
            <a:off x="894393" y="2533749"/>
            <a:ext cx="8903026" cy="3262312"/>
            <a:chOff x="774246" y="2533749"/>
            <a:chExt cx="8903026" cy="3262312"/>
          </a:xfrm>
        </p:grpSpPr>
        <p:pic>
          <p:nvPicPr>
            <p:cNvPr id="1027" name="Picture 3" descr="C:\Users\Julius\Documents\Parana_cu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311" y="2533749"/>
              <a:ext cx="3902075" cy="3262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8093096" y="3595855"/>
              <a:ext cx="1584176" cy="307777"/>
            </a:xfrm>
            <a:prstGeom prst="rect">
              <a:avLst/>
            </a:prstGeom>
            <a:noFill/>
          </p:spPr>
          <p:txBody>
            <a:bodyPr wrap="square" rtlCol="0">
              <a:spAutoFit/>
            </a:bodyPr>
            <a:lstStyle/>
            <a:p>
              <a:r>
                <a:rPr lang="de-DE" sz="1400" dirty="0" err="1" smtClean="0">
                  <a:solidFill>
                    <a:schemeClr val="bg1"/>
                  </a:solidFill>
                </a:rPr>
                <a:t>Parana</a:t>
              </a:r>
              <a:r>
                <a:rPr lang="de-DE" sz="1400" dirty="0" smtClean="0">
                  <a:solidFill>
                    <a:schemeClr val="bg1"/>
                  </a:solidFill>
                </a:rPr>
                <a:t> River</a:t>
              </a:r>
              <a:endParaRPr lang="de-DE" sz="1400" dirty="0">
                <a:solidFill>
                  <a:schemeClr val="bg1"/>
                </a:solidFill>
              </a:endParaRPr>
            </a:p>
          </p:txBody>
        </p:sp>
        <p:sp>
          <p:nvSpPr>
            <p:cNvPr id="6" name="Textfeld 5"/>
            <p:cNvSpPr txBox="1"/>
            <p:nvPr/>
          </p:nvSpPr>
          <p:spPr>
            <a:xfrm>
              <a:off x="6753408" y="2751980"/>
              <a:ext cx="1584176" cy="307777"/>
            </a:xfrm>
            <a:prstGeom prst="rect">
              <a:avLst/>
            </a:prstGeom>
            <a:noFill/>
          </p:spPr>
          <p:txBody>
            <a:bodyPr wrap="square" rtlCol="0">
              <a:spAutoFit/>
            </a:bodyPr>
            <a:lstStyle/>
            <a:p>
              <a:r>
                <a:rPr lang="de-DE" sz="1400" dirty="0" smtClean="0">
                  <a:solidFill>
                    <a:schemeClr val="bg1"/>
                  </a:solidFill>
                </a:rPr>
                <a:t>Paraguay River</a:t>
              </a:r>
              <a:endParaRPr lang="de-DE" sz="1400" dirty="0">
                <a:solidFill>
                  <a:schemeClr val="bg1"/>
                </a:solidFill>
              </a:endParaRPr>
            </a:p>
          </p:txBody>
        </p:sp>
        <p:sp>
          <p:nvSpPr>
            <p:cNvPr id="7" name="Textfeld 6"/>
            <p:cNvSpPr txBox="1"/>
            <p:nvPr/>
          </p:nvSpPr>
          <p:spPr>
            <a:xfrm>
              <a:off x="7189650" y="4456373"/>
              <a:ext cx="1584176" cy="307777"/>
            </a:xfrm>
            <a:prstGeom prst="rect">
              <a:avLst/>
            </a:prstGeom>
            <a:noFill/>
          </p:spPr>
          <p:txBody>
            <a:bodyPr wrap="square" rtlCol="0">
              <a:spAutoFit/>
            </a:bodyPr>
            <a:lstStyle/>
            <a:p>
              <a:r>
                <a:rPr lang="de-DE" sz="1400" dirty="0" smtClean="0">
                  <a:solidFill>
                    <a:schemeClr val="bg1"/>
                  </a:solidFill>
                </a:rPr>
                <a:t>Corrientes</a:t>
              </a:r>
              <a:endParaRPr lang="de-DE" sz="1400" dirty="0">
                <a:solidFill>
                  <a:schemeClr val="bg1"/>
                </a:solidFill>
              </a:endParaRPr>
            </a:p>
          </p:txBody>
        </p:sp>
        <p:sp>
          <p:nvSpPr>
            <p:cNvPr id="5" name="Rechteck 4"/>
            <p:cNvSpPr/>
            <p:nvPr/>
          </p:nvSpPr>
          <p:spPr bwMode="auto">
            <a:xfrm>
              <a:off x="7733056" y="3679365"/>
              <a:ext cx="288032" cy="216024"/>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solidFill>
                    <a:srgbClr val="FF0000"/>
                  </a:solidFill>
                </a:ln>
                <a:solidFill>
                  <a:schemeClr val="tx1"/>
                </a:solidFill>
                <a:effectLst/>
                <a:latin typeface="Times" charset="0"/>
              </a:endParaRPr>
            </a:p>
          </p:txBody>
        </p:sp>
        <p:pic>
          <p:nvPicPr>
            <p:cNvPr id="1029" name="Picture 5" descr="C:\Users\Julius\Documents\Area_cu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246" y="2533749"/>
              <a:ext cx="4640263" cy="3262312"/>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1062278" y="4453730"/>
              <a:ext cx="1584176" cy="307777"/>
            </a:xfrm>
            <a:prstGeom prst="rect">
              <a:avLst/>
            </a:prstGeom>
            <a:noFill/>
          </p:spPr>
          <p:txBody>
            <a:bodyPr wrap="square" rtlCol="0">
              <a:spAutoFit/>
            </a:bodyPr>
            <a:lstStyle/>
            <a:p>
              <a:r>
                <a:rPr lang="de-DE" sz="1400" dirty="0" err="1" smtClean="0">
                  <a:solidFill>
                    <a:schemeClr val="bg1"/>
                  </a:solidFill>
                </a:rPr>
                <a:t>Argentina</a:t>
              </a:r>
              <a:endParaRPr lang="de-DE" sz="1400" dirty="0">
                <a:solidFill>
                  <a:schemeClr val="bg1"/>
                </a:solidFill>
              </a:endParaRPr>
            </a:p>
          </p:txBody>
        </p:sp>
        <p:sp>
          <p:nvSpPr>
            <p:cNvPr id="14" name="Textfeld 13"/>
            <p:cNvSpPr txBox="1"/>
            <p:nvPr/>
          </p:nvSpPr>
          <p:spPr>
            <a:xfrm>
              <a:off x="3191556" y="2952907"/>
              <a:ext cx="1584176" cy="307777"/>
            </a:xfrm>
            <a:prstGeom prst="rect">
              <a:avLst/>
            </a:prstGeom>
            <a:noFill/>
          </p:spPr>
          <p:txBody>
            <a:bodyPr wrap="square" rtlCol="0">
              <a:spAutoFit/>
            </a:bodyPr>
            <a:lstStyle/>
            <a:p>
              <a:r>
                <a:rPr lang="de-DE" sz="1400" dirty="0" smtClean="0">
                  <a:solidFill>
                    <a:schemeClr val="bg1"/>
                  </a:solidFill>
                </a:rPr>
                <a:t>Paraguay</a:t>
              </a:r>
            </a:p>
          </p:txBody>
        </p:sp>
        <p:sp>
          <p:nvSpPr>
            <p:cNvPr id="15" name="Textfeld 14"/>
            <p:cNvSpPr txBox="1"/>
            <p:nvPr/>
          </p:nvSpPr>
          <p:spPr>
            <a:xfrm>
              <a:off x="3871310" y="4654914"/>
              <a:ext cx="1584176" cy="307777"/>
            </a:xfrm>
            <a:prstGeom prst="rect">
              <a:avLst/>
            </a:prstGeom>
            <a:noFill/>
          </p:spPr>
          <p:txBody>
            <a:bodyPr wrap="square" rtlCol="0">
              <a:spAutoFit/>
            </a:bodyPr>
            <a:lstStyle/>
            <a:p>
              <a:r>
                <a:rPr lang="de-DE" sz="1400" dirty="0" err="1" smtClean="0">
                  <a:solidFill>
                    <a:schemeClr val="bg1"/>
                  </a:solidFill>
                </a:rPr>
                <a:t>Brazil</a:t>
              </a:r>
              <a:endParaRPr lang="de-DE" sz="1400" dirty="0" smtClean="0">
                <a:solidFill>
                  <a:schemeClr val="bg1"/>
                </a:solidFill>
              </a:endParaRPr>
            </a:p>
          </p:txBody>
        </p:sp>
        <p:sp>
          <p:nvSpPr>
            <p:cNvPr id="16" name="Rechteck 15"/>
            <p:cNvSpPr/>
            <p:nvPr/>
          </p:nvSpPr>
          <p:spPr bwMode="auto">
            <a:xfrm>
              <a:off x="2574446" y="4067869"/>
              <a:ext cx="288032" cy="216024"/>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solidFill>
                    <a:srgbClr val="FF0000"/>
                  </a:solidFill>
                </a:ln>
                <a:solidFill>
                  <a:schemeClr val="tx1"/>
                </a:solidFill>
                <a:effectLst/>
                <a:latin typeface="Times" charset="0"/>
              </a:endParaRPr>
            </a:p>
          </p:txBody>
        </p:sp>
      </p:grpSp>
      <p:sp>
        <p:nvSpPr>
          <p:cNvPr id="17" name="Rechteck 16">
            <a:extLst>
              <a:ext uri="{FF2B5EF4-FFF2-40B4-BE49-F238E27FC236}">
                <a16:creationId xmlns:a16="http://schemas.microsoft.com/office/drawing/2014/main" xmlns="" id="{00A15713-AF62-45B0-BEFF-496CFD140C4C}"/>
              </a:ext>
            </a:extLst>
          </p:cNvPr>
          <p:cNvSpPr/>
          <p:nvPr/>
        </p:nvSpPr>
        <p:spPr bwMode="auto">
          <a:xfrm>
            <a:off x="485366" y="1475581"/>
            <a:ext cx="9721080" cy="5256585"/>
          </a:xfrm>
          <a:prstGeom prst="rect">
            <a:avLst/>
          </a:prstGeom>
          <a:noFill/>
          <a:ln w="19050" cap="flat" cmpd="sng" algn="ctr">
            <a:solidFill>
              <a:srgbClr val="6699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x-none" sz="2400" b="0" i="0" u="none" strike="noStrike" cap="none" normalizeH="0" baseline="0">
              <a:ln>
                <a:noFill/>
              </a:ln>
              <a:solidFill>
                <a:schemeClr val="tx1"/>
              </a:solidFill>
              <a:effectLst/>
              <a:latin typeface="Times" charset="0"/>
            </a:endParaRPr>
          </a:p>
        </p:txBody>
      </p:sp>
      <p:sp>
        <p:nvSpPr>
          <p:cNvPr id="19" name="Textfeld 18"/>
          <p:cNvSpPr txBox="1"/>
          <p:nvPr/>
        </p:nvSpPr>
        <p:spPr>
          <a:xfrm>
            <a:off x="3065920" y="5490451"/>
            <a:ext cx="1584176" cy="307777"/>
          </a:xfrm>
          <a:prstGeom prst="rect">
            <a:avLst/>
          </a:prstGeom>
          <a:noFill/>
        </p:spPr>
        <p:txBody>
          <a:bodyPr wrap="square" rtlCol="0">
            <a:spAutoFit/>
          </a:bodyPr>
          <a:lstStyle/>
          <a:p>
            <a:r>
              <a:rPr lang="de-DE" sz="1400" dirty="0" smtClean="0">
                <a:solidFill>
                  <a:schemeClr val="bg1"/>
                </a:solidFill>
              </a:rPr>
              <a:t>Uruguay</a:t>
            </a:r>
          </a:p>
        </p:txBody>
      </p:sp>
      <p:sp>
        <p:nvSpPr>
          <p:cNvPr id="10" name="Textfeld 9"/>
          <p:cNvSpPr txBox="1"/>
          <p:nvPr/>
        </p:nvSpPr>
        <p:spPr>
          <a:xfrm>
            <a:off x="8412490" y="6408977"/>
            <a:ext cx="1901968" cy="307777"/>
          </a:xfrm>
          <a:prstGeom prst="rect">
            <a:avLst/>
          </a:prstGeom>
          <a:noFill/>
        </p:spPr>
        <p:txBody>
          <a:bodyPr wrap="square" rtlCol="0">
            <a:spAutoFit/>
          </a:bodyPr>
          <a:lstStyle/>
          <a:p>
            <a:r>
              <a:rPr lang="de-DE" sz="1400" i="1" dirty="0" smtClean="0"/>
              <a:t>Source: Google Earth</a:t>
            </a:r>
            <a:endParaRPr lang="de-DE" sz="1400" i="1" dirty="0"/>
          </a:p>
        </p:txBody>
      </p:sp>
    </p:spTree>
    <p:extLst>
      <p:ext uri="{BB962C8B-B14F-4D97-AF65-F5344CB8AC3E}">
        <p14:creationId xmlns:p14="http://schemas.microsoft.com/office/powerpoint/2010/main" val="1648126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1600" dirty="0" err="1">
                <a:solidFill>
                  <a:srgbClr val="948580"/>
                </a:solidFill>
              </a:rPr>
              <a:t>Bedform</a:t>
            </a:r>
            <a:r>
              <a:rPr lang="en-US" sz="1600" dirty="0">
                <a:solidFill>
                  <a:srgbClr val="948580"/>
                </a:solidFill>
              </a:rPr>
              <a:t> Analysis Method</a:t>
            </a:r>
            <a:r>
              <a:rPr lang="de-DE" sz="2800" dirty="0" smtClean="0"/>
              <a:t/>
            </a:r>
            <a:br>
              <a:rPr lang="de-DE" sz="2800" dirty="0" smtClean="0"/>
            </a:br>
            <a:r>
              <a:rPr lang="de-DE" sz="2800" dirty="0" smtClean="0"/>
              <a:t>References </a:t>
            </a:r>
            <a:r>
              <a:rPr lang="de-DE" sz="2800" dirty="0" err="1" smtClean="0"/>
              <a:t>for</a:t>
            </a:r>
            <a:r>
              <a:rPr lang="de-DE" sz="2800" dirty="0" smtClean="0"/>
              <a:t> </a:t>
            </a:r>
            <a:r>
              <a:rPr lang="de-DE" sz="2800" dirty="0" err="1" smtClean="0"/>
              <a:t>software</a:t>
            </a:r>
            <a:r>
              <a:rPr lang="de-DE" sz="2800" dirty="0" smtClean="0"/>
              <a:t> </a:t>
            </a:r>
            <a:r>
              <a:rPr lang="de-DE" sz="2800" dirty="0" err="1" smtClean="0"/>
              <a:t>and</a:t>
            </a:r>
            <a:r>
              <a:rPr lang="de-DE" sz="2800" dirty="0" smtClean="0"/>
              <a:t> </a:t>
            </a:r>
            <a:r>
              <a:rPr lang="de-DE" sz="2800" dirty="0" err="1" smtClean="0"/>
              <a:t>data</a:t>
            </a:r>
            <a:endParaRPr lang="de-DE" sz="2800" dirty="0"/>
          </a:p>
        </p:txBody>
      </p:sp>
      <p:sp>
        <p:nvSpPr>
          <p:cNvPr id="3" name="Inhaltsplatzhalter 2"/>
          <p:cNvSpPr>
            <a:spLocks noGrp="1"/>
          </p:cNvSpPr>
          <p:nvPr>
            <p:ph idx="1"/>
          </p:nvPr>
        </p:nvSpPr>
        <p:spPr/>
        <p:txBody>
          <a:bodyPr/>
          <a:lstStyle/>
          <a:p>
            <a:pPr marL="0" indent="0">
              <a:buNone/>
            </a:pPr>
            <a:r>
              <a:rPr lang="en-US" sz="1800" i="1" dirty="0"/>
              <a:t>	</a:t>
            </a:r>
            <a:r>
              <a:rPr lang="en-US" sz="1800" b="1" i="1" dirty="0" err="1" smtClean="0"/>
              <a:t>Bedforms</a:t>
            </a:r>
            <a:r>
              <a:rPr lang="en-US" sz="1800" b="1" i="1" dirty="0" smtClean="0"/>
              <a:t>-ATM</a:t>
            </a:r>
          </a:p>
          <a:p>
            <a:pPr marL="0" indent="0">
              <a:buNone/>
            </a:pPr>
            <a:r>
              <a:rPr lang="en-US" sz="1800" i="1" dirty="0" smtClean="0"/>
              <a:t>(</a:t>
            </a:r>
            <a:r>
              <a:rPr lang="en-US" sz="1800" i="1" dirty="0"/>
              <a:t>1</a:t>
            </a:r>
            <a:r>
              <a:rPr lang="en-US" sz="1800" i="1" dirty="0" smtClean="0"/>
              <a:t>)	 </a:t>
            </a:r>
            <a:r>
              <a:rPr lang="en-US" sz="1800" i="1" dirty="0"/>
              <a:t>Gutierrez, R.R., </a:t>
            </a:r>
            <a:r>
              <a:rPr lang="en-US" sz="1800" i="1" dirty="0" err="1"/>
              <a:t>Mallma</a:t>
            </a:r>
            <a:r>
              <a:rPr lang="en-US" sz="1800" i="1" dirty="0"/>
              <a:t>, J.A., </a:t>
            </a:r>
            <a:r>
              <a:rPr lang="en-US" sz="1800" i="1" dirty="0" err="1"/>
              <a:t>Núñez</a:t>
            </a:r>
            <a:r>
              <a:rPr lang="en-US" sz="1800" i="1" dirty="0"/>
              <a:t>-González, F., Link, O. and Abad, J.D., 2018. 	</a:t>
            </a:r>
            <a:r>
              <a:rPr lang="en-US" sz="1800" i="1" dirty="0" err="1"/>
              <a:t>Bedforms</a:t>
            </a:r>
            <a:r>
              <a:rPr lang="en-US" sz="1800" i="1" dirty="0"/>
              <a:t>-ATM, an open source software to analyze the scale-based hierarchies and 	dimensionality of natural bed forms. </a:t>
            </a:r>
            <a:r>
              <a:rPr lang="en-US" sz="1800" i="1" dirty="0" err="1"/>
              <a:t>SoftwareX</a:t>
            </a:r>
            <a:r>
              <a:rPr lang="en-US" sz="1800" i="1" dirty="0"/>
              <a:t>, 7, pp.184-189</a:t>
            </a:r>
            <a:r>
              <a:rPr lang="en-US" sz="1800" i="1" dirty="0" smtClean="0"/>
              <a:t>.</a:t>
            </a:r>
          </a:p>
          <a:p>
            <a:pPr marL="342900" indent="-342900">
              <a:buAutoNum type="arabicParenBoth" startAt="2"/>
            </a:pPr>
            <a:r>
              <a:rPr lang="de-DE" sz="1800" i="1" dirty="0" smtClean="0"/>
              <a:t> 	Gutierrez</a:t>
            </a:r>
            <a:r>
              <a:rPr lang="de-DE" sz="1800" i="1" dirty="0"/>
              <a:t>, Ronald &amp; </a:t>
            </a:r>
            <a:r>
              <a:rPr lang="de-DE" sz="1800" i="1" dirty="0" err="1"/>
              <a:t>Abad</a:t>
            </a:r>
            <a:r>
              <a:rPr lang="de-DE" sz="1800" i="1" dirty="0"/>
              <a:t>, Jorge &amp; Parsons, Daniel &amp; Best, James. (2013). </a:t>
            </a:r>
            <a:r>
              <a:rPr lang="de-DE" sz="1800" i="1" dirty="0" smtClean="0"/>
              <a:t>	</a:t>
            </a:r>
            <a:r>
              <a:rPr lang="de-DE" sz="1800" i="1" dirty="0" err="1" smtClean="0"/>
              <a:t>Discrimination</a:t>
            </a:r>
            <a:r>
              <a:rPr lang="de-DE" sz="1800" i="1" dirty="0" smtClean="0"/>
              <a:t> </a:t>
            </a:r>
            <a:r>
              <a:rPr lang="de-DE" sz="1800" i="1" dirty="0" err="1"/>
              <a:t>of</a:t>
            </a:r>
            <a:r>
              <a:rPr lang="de-DE" sz="1800" i="1" dirty="0"/>
              <a:t> </a:t>
            </a:r>
            <a:r>
              <a:rPr lang="de-DE" sz="1800" i="1" dirty="0" err="1"/>
              <a:t>bed</a:t>
            </a:r>
            <a:r>
              <a:rPr lang="de-DE" sz="1800" i="1" dirty="0"/>
              <a:t> form </a:t>
            </a:r>
            <a:r>
              <a:rPr lang="de-DE" sz="1800" i="1" dirty="0" err="1"/>
              <a:t>scales</a:t>
            </a:r>
            <a:r>
              <a:rPr lang="de-DE" sz="1800" i="1" dirty="0"/>
              <a:t> </a:t>
            </a:r>
            <a:r>
              <a:rPr lang="de-DE" sz="1800" i="1" dirty="0" err="1"/>
              <a:t>using</a:t>
            </a:r>
            <a:r>
              <a:rPr lang="de-DE" sz="1800" i="1" dirty="0"/>
              <a:t> robust </a:t>
            </a:r>
            <a:r>
              <a:rPr lang="de-DE" sz="1800" i="1" dirty="0" err="1"/>
              <a:t>spline</a:t>
            </a:r>
            <a:r>
              <a:rPr lang="de-DE" sz="1800" i="1" dirty="0"/>
              <a:t> </a:t>
            </a:r>
            <a:r>
              <a:rPr lang="de-DE" sz="1800" i="1" dirty="0" err="1"/>
              <a:t>filters</a:t>
            </a:r>
            <a:r>
              <a:rPr lang="de-DE" sz="1800" i="1" dirty="0"/>
              <a:t> </a:t>
            </a:r>
            <a:r>
              <a:rPr lang="de-DE" sz="1800" i="1" dirty="0" err="1"/>
              <a:t>and</a:t>
            </a:r>
            <a:r>
              <a:rPr lang="de-DE" sz="1800" i="1" dirty="0"/>
              <a:t> </a:t>
            </a:r>
            <a:r>
              <a:rPr lang="de-DE" sz="1800" i="1" dirty="0" err="1"/>
              <a:t>wavelet</a:t>
            </a:r>
            <a:r>
              <a:rPr lang="de-DE" sz="1800" i="1" dirty="0"/>
              <a:t> </a:t>
            </a:r>
            <a:r>
              <a:rPr lang="de-DE" sz="1800" i="1" dirty="0" err="1"/>
              <a:t>transforms</a:t>
            </a:r>
            <a:r>
              <a:rPr lang="de-DE" sz="1800" i="1" dirty="0"/>
              <a:t>: </a:t>
            </a:r>
            <a:r>
              <a:rPr lang="de-DE" sz="1800" i="1" dirty="0" smtClean="0"/>
              <a:t>	</a:t>
            </a:r>
            <a:r>
              <a:rPr lang="de-DE" sz="1800" i="1" dirty="0" err="1" smtClean="0"/>
              <a:t>Methods</a:t>
            </a:r>
            <a:r>
              <a:rPr lang="de-DE" sz="1800" i="1" dirty="0" smtClean="0"/>
              <a:t> </a:t>
            </a:r>
            <a:r>
              <a:rPr lang="de-DE" sz="1800" i="1" dirty="0" err="1"/>
              <a:t>and</a:t>
            </a:r>
            <a:r>
              <a:rPr lang="de-DE" sz="1800" i="1" dirty="0"/>
              <a:t> </a:t>
            </a:r>
            <a:r>
              <a:rPr lang="de-DE" sz="1800" i="1" dirty="0" err="1"/>
              <a:t>application</a:t>
            </a:r>
            <a:r>
              <a:rPr lang="de-DE" sz="1800" i="1" dirty="0"/>
              <a:t> </a:t>
            </a:r>
            <a:r>
              <a:rPr lang="de-DE" sz="1800" i="1" dirty="0" err="1"/>
              <a:t>to</a:t>
            </a:r>
            <a:r>
              <a:rPr lang="de-DE" sz="1800" i="1" dirty="0"/>
              <a:t> </a:t>
            </a:r>
            <a:r>
              <a:rPr lang="de-DE" sz="1800" i="1" dirty="0" err="1"/>
              <a:t>synthetic</a:t>
            </a:r>
            <a:r>
              <a:rPr lang="de-DE" sz="1800" i="1" dirty="0"/>
              <a:t> </a:t>
            </a:r>
            <a:r>
              <a:rPr lang="de-DE" sz="1800" i="1" dirty="0" err="1"/>
              <a:t>signals</a:t>
            </a:r>
            <a:r>
              <a:rPr lang="de-DE" sz="1800" i="1" dirty="0"/>
              <a:t> </a:t>
            </a:r>
            <a:r>
              <a:rPr lang="de-DE" sz="1800" i="1" dirty="0" err="1"/>
              <a:t>and</a:t>
            </a:r>
            <a:r>
              <a:rPr lang="de-DE" sz="1800" i="1" dirty="0"/>
              <a:t> </a:t>
            </a:r>
            <a:r>
              <a:rPr lang="de-DE" sz="1800" i="1" dirty="0" err="1"/>
              <a:t>bed</a:t>
            </a:r>
            <a:r>
              <a:rPr lang="de-DE" sz="1800" i="1" dirty="0"/>
              <a:t> </a:t>
            </a:r>
            <a:r>
              <a:rPr lang="de-DE" sz="1800" i="1" dirty="0" err="1"/>
              <a:t>forms</a:t>
            </a:r>
            <a:r>
              <a:rPr lang="de-DE" sz="1800" i="1" dirty="0"/>
              <a:t> </a:t>
            </a:r>
            <a:r>
              <a:rPr lang="de-DE" sz="1800" i="1" dirty="0" err="1"/>
              <a:t>of</a:t>
            </a:r>
            <a:r>
              <a:rPr lang="de-DE" sz="1800" i="1" dirty="0"/>
              <a:t> </a:t>
            </a:r>
            <a:r>
              <a:rPr lang="de-DE" sz="1800" i="1" dirty="0" err="1"/>
              <a:t>the</a:t>
            </a:r>
            <a:r>
              <a:rPr lang="de-DE" sz="1800" i="1" dirty="0"/>
              <a:t> Río Paraná, </a:t>
            </a:r>
            <a:r>
              <a:rPr lang="de-DE" sz="1800" i="1" dirty="0" err="1"/>
              <a:t>Argentina</a:t>
            </a:r>
            <a:r>
              <a:rPr lang="de-DE" sz="1800" i="1" dirty="0"/>
              <a:t>. </a:t>
            </a:r>
            <a:r>
              <a:rPr lang="de-DE" sz="1800" i="1" dirty="0" smtClean="0"/>
              <a:t>	Journal </a:t>
            </a:r>
            <a:r>
              <a:rPr lang="de-DE" sz="1800" i="1" dirty="0" err="1"/>
              <a:t>of</a:t>
            </a:r>
            <a:r>
              <a:rPr lang="de-DE" sz="1800" i="1" dirty="0"/>
              <a:t> </a:t>
            </a:r>
            <a:r>
              <a:rPr lang="de-DE" sz="1800" i="1" dirty="0" err="1"/>
              <a:t>Geophysical</a:t>
            </a:r>
            <a:r>
              <a:rPr lang="de-DE" sz="1800" i="1" dirty="0"/>
              <a:t> Research: Earth Surface. 118. 10.1002/jgrf.20102</a:t>
            </a:r>
            <a:r>
              <a:rPr lang="de-DE" sz="1800" i="1" dirty="0" smtClean="0"/>
              <a:t>.</a:t>
            </a:r>
          </a:p>
          <a:p>
            <a:pPr marL="0" indent="0">
              <a:buNone/>
            </a:pPr>
            <a:endParaRPr lang="de-DE" sz="1800" i="1" dirty="0"/>
          </a:p>
          <a:p>
            <a:pPr marL="0" indent="0">
              <a:buNone/>
            </a:pPr>
            <a:r>
              <a:rPr lang="de-DE" sz="1800" i="1" dirty="0"/>
              <a:t>	</a:t>
            </a:r>
            <a:r>
              <a:rPr lang="de-DE" sz="1800" b="1" i="1" dirty="0" err="1" smtClean="0"/>
              <a:t>Rheno</a:t>
            </a:r>
            <a:r>
              <a:rPr lang="de-DE" sz="1800" b="1" i="1" dirty="0" smtClean="0"/>
              <a:t> BT</a:t>
            </a:r>
          </a:p>
          <a:p>
            <a:pPr marL="0" indent="0">
              <a:buNone/>
            </a:pPr>
            <a:r>
              <a:rPr lang="de-DE" sz="1800" i="1" dirty="0"/>
              <a:t>(3) 	</a:t>
            </a:r>
            <a:r>
              <a:rPr lang="de-DE" sz="1800" i="1" dirty="0" smtClean="0"/>
              <a:t>Frings</a:t>
            </a:r>
            <a:r>
              <a:rPr lang="de-DE" sz="1800" i="1" dirty="0"/>
              <a:t>, R.M., </a:t>
            </a:r>
            <a:r>
              <a:rPr lang="de-DE" sz="1800" i="1" dirty="0" err="1"/>
              <a:t>Gehres</a:t>
            </a:r>
            <a:r>
              <a:rPr lang="de-DE" sz="1800" i="1" dirty="0"/>
              <a:t>, N., de Jong, K., </a:t>
            </a:r>
            <a:r>
              <a:rPr lang="de-DE" sz="1800" i="1" dirty="0" err="1"/>
              <a:t>Beckhausen</a:t>
            </a:r>
            <a:r>
              <a:rPr lang="de-DE" sz="1800" i="1" dirty="0"/>
              <a:t>, C., Schüttrumpf, H. </a:t>
            </a:r>
            <a:r>
              <a:rPr lang="de-DE" sz="1800" i="1" dirty="0" err="1"/>
              <a:t>and</a:t>
            </a:r>
            <a:r>
              <a:rPr lang="de-DE" sz="1800" i="1" dirty="0"/>
              <a:t> Vollmer, S., 	2012. </a:t>
            </a:r>
            <a:r>
              <a:rPr lang="en-US" sz="1800" i="1" dirty="0" err="1"/>
              <a:t>Rheno</a:t>
            </a:r>
            <a:r>
              <a:rPr lang="en-US" sz="1800" i="1" dirty="0"/>
              <a:t> BT, User Manual, Institute of Hydraulic Engineering and Water Resources 	Management, RWTH Aachen University.</a:t>
            </a:r>
            <a:endParaRPr lang="de-DE" sz="1800" dirty="0"/>
          </a:p>
          <a:p>
            <a:pPr marL="0" indent="0">
              <a:buNone/>
            </a:pPr>
            <a:r>
              <a:rPr lang="de-DE" sz="1800" i="1" dirty="0"/>
              <a:t>	</a:t>
            </a:r>
            <a:endParaRPr lang="de-DE" sz="1800" i="1" dirty="0" smtClean="0"/>
          </a:p>
          <a:p>
            <a:pPr marL="0" indent="0">
              <a:buNone/>
            </a:pPr>
            <a:r>
              <a:rPr lang="de-DE" sz="1800" b="1" i="1" dirty="0"/>
              <a:t>	</a:t>
            </a:r>
            <a:r>
              <a:rPr lang="de-DE" sz="1800" b="1" i="1" dirty="0" err="1" smtClean="0"/>
              <a:t>Example</a:t>
            </a:r>
            <a:r>
              <a:rPr lang="de-DE" sz="1800" b="1" i="1" dirty="0" smtClean="0"/>
              <a:t> Data </a:t>
            </a:r>
            <a:r>
              <a:rPr lang="de-DE" sz="1800" b="1" i="1" dirty="0" err="1" smtClean="0"/>
              <a:t>Record</a:t>
            </a:r>
            <a:r>
              <a:rPr lang="de-DE" sz="1800" b="1" i="1" dirty="0" smtClean="0"/>
              <a:t> </a:t>
            </a:r>
            <a:r>
              <a:rPr lang="de-DE" sz="1800" b="1" i="1" dirty="0" err="1" smtClean="0"/>
              <a:t>Parana</a:t>
            </a:r>
            <a:r>
              <a:rPr lang="de-DE" sz="1800" b="1" i="1" dirty="0" smtClean="0"/>
              <a:t> River </a:t>
            </a:r>
          </a:p>
          <a:p>
            <a:pPr marL="0" indent="0">
              <a:buNone/>
            </a:pPr>
            <a:r>
              <a:rPr lang="de-DE" sz="1800" i="1" dirty="0" smtClean="0"/>
              <a:t>(4) 	https</a:t>
            </a:r>
            <a:r>
              <a:rPr lang="de-DE" sz="1800" i="1" dirty="0"/>
              <a:t>://</a:t>
            </a:r>
            <a:r>
              <a:rPr lang="de-DE" sz="1800" i="1" dirty="0" smtClean="0"/>
              <a:t>sourceforge.net/projects/bedforms-atm</a:t>
            </a:r>
            <a:r>
              <a:rPr lang="de-DE" sz="1800" i="1" dirty="0"/>
              <a:t>/</a:t>
            </a:r>
          </a:p>
        </p:txBody>
      </p:sp>
    </p:spTree>
    <p:extLst>
      <p:ext uri="{BB962C8B-B14F-4D97-AF65-F5344CB8AC3E}">
        <p14:creationId xmlns:p14="http://schemas.microsoft.com/office/powerpoint/2010/main" val="551089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1600" dirty="0" err="1" smtClean="0">
                <a:solidFill>
                  <a:srgbClr val="948580"/>
                </a:solidFill>
              </a:rPr>
              <a:t>Bedform</a:t>
            </a:r>
            <a:r>
              <a:rPr lang="en-US" sz="1600" dirty="0" smtClean="0">
                <a:solidFill>
                  <a:srgbClr val="948580"/>
                </a:solidFill>
              </a:rPr>
              <a:t> Analysis Method</a:t>
            </a:r>
            <a:r>
              <a:rPr lang="de-DE" sz="6600" dirty="0">
                <a:solidFill>
                  <a:srgbClr val="948580"/>
                </a:solidFill>
              </a:rPr>
              <a:t/>
            </a:r>
            <a:br>
              <a:rPr lang="de-DE" sz="6600" dirty="0">
                <a:solidFill>
                  <a:srgbClr val="948580"/>
                </a:solidFill>
              </a:rPr>
            </a:br>
            <a:r>
              <a:rPr lang="de-DE" sz="2800" dirty="0" err="1"/>
              <a:t>Step</a:t>
            </a:r>
            <a:r>
              <a:rPr lang="de-DE" sz="2800" dirty="0"/>
              <a:t> 1 – Wavelet </a:t>
            </a:r>
            <a:r>
              <a:rPr lang="de-DE" sz="2800" dirty="0" err="1"/>
              <a:t>analysis</a:t>
            </a:r>
            <a:endParaRPr lang="de-DE" sz="2800" dirty="0"/>
          </a:p>
        </p:txBody>
      </p:sp>
      <p:sp>
        <p:nvSpPr>
          <p:cNvPr id="3" name="Inhaltsplatzhalter 2"/>
          <p:cNvSpPr>
            <a:spLocks noGrp="1"/>
          </p:cNvSpPr>
          <p:nvPr>
            <p:ph idx="1"/>
          </p:nvPr>
        </p:nvSpPr>
        <p:spPr>
          <a:xfrm>
            <a:off x="1241450" y="1729138"/>
            <a:ext cx="9073008" cy="2194715"/>
          </a:xfrm>
          <a:ln>
            <a:solidFill>
              <a:srgbClr val="6699CC"/>
            </a:solidFill>
          </a:ln>
        </p:spPr>
        <p:txBody>
          <a:bodyPr anchor="ctr"/>
          <a:lstStyle/>
          <a:p>
            <a:r>
              <a:rPr lang="en-US" sz="2000" dirty="0"/>
              <a:t>Provides information about predominant wavelengths in a given profile</a:t>
            </a:r>
          </a:p>
          <a:p>
            <a:r>
              <a:rPr lang="en-US" sz="2000" dirty="0"/>
              <a:t>Initial indication of the dimensions of the present </a:t>
            </a:r>
            <a:r>
              <a:rPr lang="en-US" sz="2000" dirty="0" err="1"/>
              <a:t>bedforms</a:t>
            </a:r>
            <a:endParaRPr lang="en-US" sz="2000" dirty="0"/>
          </a:p>
          <a:p>
            <a:r>
              <a:rPr lang="en-US" sz="2000" dirty="0"/>
              <a:t>If several </a:t>
            </a:r>
            <a:r>
              <a:rPr lang="en-US" sz="2000" dirty="0" err="1"/>
              <a:t>bedform</a:t>
            </a:r>
            <a:r>
              <a:rPr lang="en-US" sz="2000" dirty="0"/>
              <a:t> layers are in superposition, several wavelengths are identified </a:t>
            </a:r>
          </a:p>
          <a:p>
            <a:r>
              <a:rPr lang="en-US" sz="2000" dirty="0"/>
              <a:t>Determined wavelengths are used as window sizes in the </a:t>
            </a:r>
            <a:r>
              <a:rPr lang="en-US" sz="2000" dirty="0" err="1"/>
              <a:t>zerocrossing</a:t>
            </a:r>
            <a:r>
              <a:rPr lang="en-US" sz="2000" dirty="0"/>
              <a:t> procedure </a:t>
            </a:r>
            <a:r>
              <a:rPr lang="en-US" sz="2000" i="1" dirty="0"/>
              <a:t>(Step 3)</a:t>
            </a:r>
            <a:endParaRPr lang="de-DE" sz="2000" i="1" dirty="0"/>
          </a:p>
        </p:txBody>
      </p:sp>
      <p:sp>
        <p:nvSpPr>
          <p:cNvPr id="4" name="Rechteck 3">
            <a:extLst>
              <a:ext uri="{FF2B5EF4-FFF2-40B4-BE49-F238E27FC236}">
                <a16:creationId xmlns:a16="http://schemas.microsoft.com/office/drawing/2014/main" xmlns="" id="{75330706-F041-47F0-B075-4232F466FDAB}"/>
              </a:ext>
            </a:extLst>
          </p:cNvPr>
          <p:cNvSpPr/>
          <p:nvPr/>
        </p:nvSpPr>
        <p:spPr bwMode="auto">
          <a:xfrm>
            <a:off x="665386" y="1729140"/>
            <a:ext cx="576064" cy="2194714"/>
          </a:xfrm>
          <a:prstGeom prst="rect">
            <a:avLst/>
          </a:prstGeom>
          <a:solidFill>
            <a:srgbClr val="6699CC"/>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GB" sz="2000" dirty="0">
              <a:solidFill>
                <a:schemeClr val="bg1"/>
              </a:solidFill>
            </a:endParaRPr>
          </a:p>
        </p:txBody>
      </p:sp>
    </p:spTree>
    <p:extLst>
      <p:ext uri="{BB962C8B-B14F-4D97-AF65-F5344CB8AC3E}">
        <p14:creationId xmlns:p14="http://schemas.microsoft.com/office/powerpoint/2010/main" val="1658782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1600" dirty="0" err="1">
                <a:solidFill>
                  <a:srgbClr val="948580"/>
                </a:solidFill>
              </a:rPr>
              <a:t>Bedform</a:t>
            </a:r>
            <a:r>
              <a:rPr lang="en-US" sz="1600" dirty="0">
                <a:solidFill>
                  <a:srgbClr val="948580"/>
                </a:solidFill>
              </a:rPr>
              <a:t> Analysis Method</a:t>
            </a:r>
            <a:r>
              <a:rPr lang="de-DE" sz="8800" dirty="0">
                <a:solidFill>
                  <a:srgbClr val="948580"/>
                </a:solidFill>
              </a:rPr>
              <a:t/>
            </a:r>
            <a:br>
              <a:rPr lang="de-DE" sz="8800" dirty="0">
                <a:solidFill>
                  <a:srgbClr val="948580"/>
                </a:solidFill>
              </a:rPr>
            </a:br>
            <a:r>
              <a:rPr lang="de-DE" sz="2800" dirty="0" err="1" smtClean="0"/>
              <a:t>Step</a:t>
            </a:r>
            <a:r>
              <a:rPr lang="de-DE" sz="2800" dirty="0" smtClean="0"/>
              <a:t> 1 – Wavelet </a:t>
            </a:r>
            <a:r>
              <a:rPr lang="de-DE" sz="2800" dirty="0" err="1" smtClean="0"/>
              <a:t>analysis</a:t>
            </a:r>
            <a:r>
              <a:rPr lang="de-DE" sz="2800" dirty="0" smtClean="0"/>
              <a:t> </a:t>
            </a:r>
            <a:endParaRPr lang="de-DE" sz="2800" dirty="0"/>
          </a:p>
        </p:txBody>
      </p:sp>
      <p:sp>
        <p:nvSpPr>
          <p:cNvPr id="17" name="Rechteck 16">
            <a:extLst>
              <a:ext uri="{FF2B5EF4-FFF2-40B4-BE49-F238E27FC236}">
                <a16:creationId xmlns:a16="http://schemas.microsoft.com/office/drawing/2014/main" xmlns="" id="{00A15713-AF62-45B0-BEFF-496CFD140C4C}"/>
              </a:ext>
            </a:extLst>
          </p:cNvPr>
          <p:cNvSpPr/>
          <p:nvPr/>
        </p:nvSpPr>
        <p:spPr bwMode="auto">
          <a:xfrm>
            <a:off x="485366" y="1475581"/>
            <a:ext cx="9721080" cy="5256585"/>
          </a:xfrm>
          <a:prstGeom prst="rect">
            <a:avLst/>
          </a:prstGeom>
          <a:noFill/>
          <a:ln w="19050" cap="flat" cmpd="sng" algn="ctr">
            <a:solidFill>
              <a:srgbClr val="6699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x-none" sz="2400" b="0" i="0" u="none" strike="noStrike" cap="none" normalizeH="0" baseline="0">
              <a:ln>
                <a:noFill/>
              </a:ln>
              <a:solidFill>
                <a:schemeClr val="tx1"/>
              </a:solidFill>
              <a:effectLst/>
              <a:latin typeface="Times" charset="0"/>
            </a:endParaRPr>
          </a:p>
        </p:txBody>
      </p:sp>
      <p:sp>
        <p:nvSpPr>
          <p:cNvPr id="19" name="Textfeld 18"/>
          <p:cNvSpPr txBox="1"/>
          <p:nvPr/>
        </p:nvSpPr>
        <p:spPr>
          <a:xfrm>
            <a:off x="3065920" y="5490451"/>
            <a:ext cx="1584176" cy="307777"/>
          </a:xfrm>
          <a:prstGeom prst="rect">
            <a:avLst/>
          </a:prstGeom>
          <a:noFill/>
        </p:spPr>
        <p:txBody>
          <a:bodyPr wrap="square" rtlCol="0">
            <a:spAutoFit/>
          </a:bodyPr>
          <a:lstStyle/>
          <a:p>
            <a:r>
              <a:rPr lang="de-DE" sz="1400" dirty="0" smtClean="0">
                <a:solidFill>
                  <a:schemeClr val="bg1"/>
                </a:solidFill>
              </a:rPr>
              <a:t>Uruguay</a:t>
            </a:r>
          </a:p>
        </p:txBody>
      </p:sp>
      <p:sp>
        <p:nvSpPr>
          <p:cNvPr id="10" name="Textfeld 9"/>
          <p:cNvSpPr txBox="1"/>
          <p:nvPr/>
        </p:nvSpPr>
        <p:spPr>
          <a:xfrm>
            <a:off x="8461124" y="6408977"/>
            <a:ext cx="1739078" cy="307777"/>
          </a:xfrm>
          <a:prstGeom prst="rect">
            <a:avLst/>
          </a:prstGeom>
          <a:noFill/>
        </p:spPr>
        <p:txBody>
          <a:bodyPr wrap="square" rtlCol="0">
            <a:spAutoFit/>
          </a:bodyPr>
          <a:lstStyle/>
          <a:p>
            <a:r>
              <a:rPr lang="de-DE" sz="1400" dirty="0" smtClean="0"/>
              <a:t>Source: Google Earth</a:t>
            </a:r>
            <a:endParaRPr lang="de-DE" sz="1400" dirty="0"/>
          </a:p>
        </p:txBody>
      </p:sp>
      <p:pic>
        <p:nvPicPr>
          <p:cNvPr id="2050" name="Picture 2" descr="C:\Users\Julius\Documents\Parana_tak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685" y="1547589"/>
            <a:ext cx="2767013" cy="33988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Julius\Documents\BfG\Monte Carlo 2\Parana\plots\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5666" y="4067869"/>
            <a:ext cx="6899920" cy="258747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969642" y="1754743"/>
            <a:ext cx="1368152" cy="738664"/>
          </a:xfrm>
          <a:prstGeom prst="rect">
            <a:avLst/>
          </a:prstGeom>
          <a:noFill/>
        </p:spPr>
        <p:txBody>
          <a:bodyPr wrap="square" rtlCol="0">
            <a:spAutoFit/>
          </a:bodyPr>
          <a:lstStyle/>
          <a:p>
            <a:r>
              <a:rPr lang="de-DE" sz="1400" dirty="0" smtClean="0"/>
              <a:t>Location </a:t>
            </a:r>
            <a:r>
              <a:rPr lang="de-DE" sz="1400" dirty="0" err="1" smtClean="0"/>
              <a:t>of</a:t>
            </a:r>
            <a:r>
              <a:rPr lang="de-DE" sz="1400" dirty="0" smtClean="0"/>
              <a:t> </a:t>
            </a:r>
            <a:r>
              <a:rPr lang="de-DE" sz="1400" dirty="0" err="1" smtClean="0"/>
              <a:t>example</a:t>
            </a:r>
            <a:r>
              <a:rPr lang="de-DE" sz="1400" dirty="0" smtClean="0"/>
              <a:t> </a:t>
            </a:r>
            <a:r>
              <a:rPr lang="de-DE" sz="1400" dirty="0" err="1" smtClean="0"/>
              <a:t>data</a:t>
            </a:r>
            <a:r>
              <a:rPr lang="de-DE" sz="1400" dirty="0" smtClean="0"/>
              <a:t> </a:t>
            </a:r>
            <a:r>
              <a:rPr lang="de-DE" sz="1400" dirty="0" err="1" smtClean="0"/>
              <a:t>record</a:t>
            </a:r>
            <a:endParaRPr lang="de-DE" sz="1400" dirty="0"/>
          </a:p>
        </p:txBody>
      </p:sp>
      <p:sp>
        <p:nvSpPr>
          <p:cNvPr id="20" name="Textfeld 19"/>
          <p:cNvSpPr txBox="1"/>
          <p:nvPr/>
        </p:nvSpPr>
        <p:spPr>
          <a:xfrm>
            <a:off x="6065986" y="3862731"/>
            <a:ext cx="1368152" cy="307777"/>
          </a:xfrm>
          <a:prstGeom prst="rect">
            <a:avLst/>
          </a:prstGeom>
          <a:noFill/>
        </p:spPr>
        <p:txBody>
          <a:bodyPr wrap="square" rtlCol="0">
            <a:spAutoFit/>
          </a:bodyPr>
          <a:lstStyle/>
          <a:p>
            <a:r>
              <a:rPr lang="de-DE" sz="1400" dirty="0" smtClean="0"/>
              <a:t>Selected </a:t>
            </a:r>
            <a:r>
              <a:rPr lang="de-DE" sz="1400" dirty="0" err="1" smtClean="0"/>
              <a:t>profile</a:t>
            </a:r>
            <a:endParaRPr lang="de-DE" sz="1400" dirty="0"/>
          </a:p>
        </p:txBody>
      </p:sp>
      <p:sp>
        <p:nvSpPr>
          <p:cNvPr id="21" name="Textfeld 20"/>
          <p:cNvSpPr txBox="1"/>
          <p:nvPr/>
        </p:nvSpPr>
        <p:spPr>
          <a:xfrm>
            <a:off x="1147670" y="4719129"/>
            <a:ext cx="1800200" cy="523220"/>
          </a:xfrm>
          <a:prstGeom prst="rect">
            <a:avLst/>
          </a:prstGeom>
          <a:noFill/>
        </p:spPr>
        <p:txBody>
          <a:bodyPr wrap="square" rtlCol="0">
            <a:spAutoFit/>
          </a:bodyPr>
          <a:lstStyle/>
          <a:p>
            <a:r>
              <a:rPr lang="de-DE" sz="1400" i="1" dirty="0" smtClean="0"/>
              <a:t>Source: </a:t>
            </a:r>
          </a:p>
          <a:p>
            <a:r>
              <a:rPr lang="de-DE" sz="1400" i="1" dirty="0" err="1" smtClean="0"/>
              <a:t>Guitierrez</a:t>
            </a:r>
            <a:r>
              <a:rPr lang="de-DE" sz="1400" i="1" dirty="0" smtClean="0"/>
              <a:t> et al. (2) </a:t>
            </a:r>
            <a:endParaRPr lang="de-DE" sz="1400" i="1" dirty="0"/>
          </a:p>
        </p:txBody>
      </p:sp>
    </p:spTree>
    <p:extLst>
      <p:ext uri="{BB962C8B-B14F-4D97-AF65-F5344CB8AC3E}">
        <p14:creationId xmlns:p14="http://schemas.microsoft.com/office/powerpoint/2010/main" val="2885925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bfg_weiss_EV">
  <a:themeElements>
    <a:clrScheme name="Benutzerdefiniert 2">
      <a:dk1>
        <a:srgbClr val="000000"/>
      </a:dk1>
      <a:lt1>
        <a:srgbClr val="FFFFFF"/>
      </a:lt1>
      <a:dk2>
        <a:srgbClr val="000000"/>
      </a:dk2>
      <a:lt2>
        <a:srgbClr val="808080"/>
      </a:lt2>
      <a:accent1>
        <a:srgbClr val="669FD1"/>
      </a:accent1>
      <a:accent2>
        <a:srgbClr val="B4D800"/>
      </a:accent2>
      <a:accent3>
        <a:srgbClr val="FFFFFF"/>
      </a:accent3>
      <a:accent4>
        <a:srgbClr val="000000"/>
      </a:accent4>
      <a:accent5>
        <a:srgbClr val="B8CDE5"/>
      </a:accent5>
      <a:accent6>
        <a:srgbClr val="A3C400"/>
      </a:accent6>
      <a:hlink>
        <a:srgbClr val="948580"/>
      </a:hlink>
      <a:folHlink>
        <a:srgbClr val="0070C0"/>
      </a:folHlink>
    </a:clrScheme>
    <a:fontScheme name="Larissa">
      <a:majorFont>
        <a:latin typeface="Times"/>
        <a:ea typeface=""/>
        <a:cs typeface=""/>
      </a:majorFont>
      <a:minorFont>
        <a:latin typeface="Time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Times" charset="0"/>
          </a:defRPr>
        </a:defPPr>
      </a:lstStyle>
    </a:lnDef>
  </a:objectDefaults>
  <a:extraClrSchemeLst>
    <a:extraClrScheme>
      <a:clrScheme name="Lariss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bfg_weiss_EV</Template>
  <TotalTime>0</TotalTime>
  <Words>1579</Words>
  <Application>Microsoft Office PowerPoint</Application>
  <PresentationFormat>Benutzerdefiniert</PresentationFormat>
  <Paragraphs>597</Paragraphs>
  <Slides>36</Slides>
  <Notes>11</Notes>
  <HiddenSlides>0</HiddenSlides>
  <MMClips>0</MMClips>
  <ScaleCrop>false</ScaleCrop>
  <HeadingPairs>
    <vt:vector size="4" baseType="variant">
      <vt:variant>
        <vt:lpstr>Design</vt:lpstr>
      </vt:variant>
      <vt:variant>
        <vt:i4>1</vt:i4>
      </vt:variant>
      <vt:variant>
        <vt:lpstr>Folientitel</vt:lpstr>
      </vt:variant>
      <vt:variant>
        <vt:i4>36</vt:i4>
      </vt:variant>
    </vt:vector>
  </HeadingPairs>
  <TitlesOfParts>
    <vt:vector size="37" baseType="lpstr">
      <vt:lpstr>bfg_weiss_EV</vt:lpstr>
      <vt:lpstr>PowerPoint-Präsentation</vt:lpstr>
      <vt:lpstr>Introduction</vt:lpstr>
      <vt:lpstr>Outline</vt:lpstr>
      <vt:lpstr>PowerPoint-Präsentation</vt:lpstr>
      <vt:lpstr>Bedform Analysis Method A Combination of two existing software tools </vt:lpstr>
      <vt:lpstr>Bedform Analysis Method Location of example data record from Parana River</vt:lpstr>
      <vt:lpstr>Bedform Analysis Method References for software and data</vt:lpstr>
      <vt:lpstr>Bedform Analysis Method Step 1 – Wavelet analysis</vt:lpstr>
      <vt:lpstr>Bedform Analysis Method Step 1 – Wavelet analysis </vt:lpstr>
      <vt:lpstr>Bedform Analysis Method Step 1 – Wavelet analysis</vt:lpstr>
      <vt:lpstr>Bedform Analysis Method Step 2 – Detrending </vt:lpstr>
      <vt:lpstr>Bedform Analysis Method Step 3 - Zerocrossing</vt:lpstr>
      <vt:lpstr>Bedform Analysis Method Step 3.1 – Calculation of a moving average </vt:lpstr>
      <vt:lpstr>Bedform Analysis Method Step 3.2 – Determination of the zerocrossings </vt:lpstr>
      <vt:lpstr>Bedform Analysis Method Step 3.3 – Calculation of the local minima</vt:lpstr>
      <vt:lpstr>Bedform Analysis Method Step 3.4 – Setting zc-threshold </vt:lpstr>
      <vt:lpstr>Bedform Analysis Method Step 3.5 – Connection of filtered minima </vt:lpstr>
      <vt:lpstr>Bedform Analysis Method Step 3.6 – Repeat procedure for the next layer</vt:lpstr>
      <vt:lpstr>Bedform Analysis Method Step 3 – Final discrimination</vt:lpstr>
      <vt:lpstr>PowerPoint-Präsentation</vt:lpstr>
      <vt:lpstr>Bedform Analysis Method Step 4 –  Calculation of individual bedform parameters</vt:lpstr>
      <vt:lpstr>Bedform Analysis Method Step 5 –  What is the total bedform heigth?</vt:lpstr>
      <vt:lpstr>Bedform Analysis Method Step 5 –  Calculation of total bedform heigth (T90)</vt:lpstr>
      <vt:lpstr>Bedform Analysis Method Step 5 –  Calculation of total bedform heigth (H50+90)</vt:lpstr>
      <vt:lpstr>Bedform Analysis Method Workflow</vt:lpstr>
      <vt:lpstr>PowerPoint-Präsentation</vt:lpstr>
      <vt:lpstr>Monte Carlo Approach Introduction </vt:lpstr>
      <vt:lpstr>Monte Carlo Approach Example Data Record - Parana River (selected profile)</vt:lpstr>
      <vt:lpstr>Monte Carlo Approach Example Data Record – Parana River Varying zc-threshold values </vt:lpstr>
      <vt:lpstr>Monte Carlo Approach Example Data Record – Parana River Varying zc-threshold values</vt:lpstr>
      <vt:lpstr>Monte Carlo Approach Example Data Record - Parana River Varying values for window size 1 </vt:lpstr>
      <vt:lpstr>Monte Carlo Approach Example Data Record - Parana River Varying values for window size 1</vt:lpstr>
      <vt:lpstr>Monte Carlo Approach Example Data Record - Parana River Varying values for window size 2 </vt:lpstr>
      <vt:lpstr>Monte Carlo Approach Example Data Record - Parana River Varying values for window size 2</vt:lpstr>
      <vt:lpstr>Monte Carlo Approach Example Data Record - Parana River Variation of all parameters at the same time </vt:lpstr>
      <vt:lpstr>Conclusions</vt:lpstr>
    </vt:vector>
  </TitlesOfParts>
  <Company>Bundesanstalt für Gewässerkunde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MAhyD:  Morphodynamische Analysen mittels hydroakustischer Daten –Sohlstrukturen und Geschiebetransport</dc:title>
  <dc:creator>Reich, Julius, M3, MT</dc:creator>
  <cp:lastModifiedBy>HP</cp:lastModifiedBy>
  <cp:revision>222</cp:revision>
  <cp:lastPrinted>2003-08-12T09:28:58Z</cp:lastPrinted>
  <dcterms:created xsi:type="dcterms:W3CDTF">2020-01-30T15:34:23Z</dcterms:created>
  <dcterms:modified xsi:type="dcterms:W3CDTF">2020-05-04T09:17:22Z</dcterms:modified>
</cp:coreProperties>
</file>