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73" r:id="rId7"/>
    <p:sldId id="261" r:id="rId8"/>
    <p:sldId id="262" r:id="rId9"/>
    <p:sldId id="263" r:id="rId10"/>
    <p:sldId id="264" r:id="rId11"/>
    <p:sldId id="265" r:id="rId12"/>
    <p:sldId id="266" r:id="rId13"/>
    <p:sldId id="267"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7049e3f4c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77049e3f4c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7049e3f4c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77049e3f4c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77049e3f4c_0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g77049e3f4c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7049e3f4c_0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77049e3f4c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177800" algn="l" rtl="0">
              <a:spcBef>
                <a:spcPts val="0"/>
              </a:spcBef>
              <a:spcAft>
                <a:spcPts val="0"/>
              </a:spcAft>
              <a:buClr>
                <a:schemeClr val="dk1"/>
              </a:buClr>
              <a:buSzPts val="1200"/>
              <a:buChar char="•"/>
            </a:pPr>
            <a:r>
              <a:rPr lang="en-US"/>
              <a:t>The Mediterranean region is a “hotspot” for </a:t>
            </a:r>
            <a:r>
              <a:rPr lang="en-US" b="1"/>
              <a:t>climate change: erratic precipitation &amp; temperature increase </a:t>
            </a:r>
            <a:endParaRPr b="1"/>
          </a:p>
          <a:p>
            <a:pPr marL="228600" lvl="0" indent="-190500" algn="l" rtl="0">
              <a:spcBef>
                <a:spcPts val="1000"/>
              </a:spcBef>
              <a:spcAft>
                <a:spcPts val="0"/>
              </a:spcAft>
              <a:buClr>
                <a:schemeClr val="dk1"/>
              </a:buClr>
              <a:buSzPts val="1200"/>
              <a:buChar char="•"/>
            </a:pPr>
            <a:r>
              <a:rPr lang="en-US"/>
              <a:t>Expected </a:t>
            </a:r>
            <a:r>
              <a:rPr lang="en-US" b="1"/>
              <a:t>population growth</a:t>
            </a:r>
            <a:r>
              <a:rPr lang="en-US"/>
              <a:t> and increase in density</a:t>
            </a:r>
            <a:endParaRPr sz="2000"/>
          </a:p>
          <a:p>
            <a:pPr marL="228600" lvl="0" indent="0" algn="l" rtl="0">
              <a:spcBef>
                <a:spcPts val="0"/>
              </a:spcBef>
              <a:spcAft>
                <a:spcPts val="0"/>
              </a:spcAft>
              <a:buNone/>
            </a:pPr>
            <a:endParaRPr sz="2000" b="1"/>
          </a:p>
          <a:p>
            <a:pPr marL="0" lvl="0" indent="0" algn="l" rtl="0">
              <a:spcBef>
                <a:spcPts val="0"/>
              </a:spcBef>
              <a:spcAft>
                <a:spcPts val="0"/>
              </a:spcAft>
              <a:buNone/>
            </a:pPr>
            <a:endParaRPr/>
          </a:p>
        </p:txBody>
      </p:sp>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7049e3f4c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77049e3f4c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7049e3f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400" b="1">
              <a:latin typeface="Arial"/>
              <a:ea typeface="Arial"/>
              <a:cs typeface="Arial"/>
              <a:sym typeface="Arial"/>
            </a:endParaRPr>
          </a:p>
          <a:p>
            <a:pPr marL="0" lvl="0" indent="0" algn="l" rtl="0">
              <a:spcBef>
                <a:spcPts val="0"/>
              </a:spcBef>
              <a:spcAft>
                <a:spcPts val="0"/>
              </a:spcAft>
              <a:buNone/>
            </a:pPr>
            <a:endParaRPr/>
          </a:p>
        </p:txBody>
      </p:sp>
      <p:sp>
        <p:nvSpPr>
          <p:cNvPr id="160" name="Google Shape;160;g77049e3f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7049e3f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400" b="1">
              <a:latin typeface="Arial"/>
              <a:ea typeface="Arial"/>
              <a:cs typeface="Arial"/>
              <a:sym typeface="Arial"/>
            </a:endParaRPr>
          </a:p>
          <a:p>
            <a:pPr marL="0" lvl="0" indent="0" algn="l" rtl="0">
              <a:spcBef>
                <a:spcPts val="0"/>
              </a:spcBef>
              <a:spcAft>
                <a:spcPts val="0"/>
              </a:spcAft>
              <a:buNone/>
            </a:pPr>
            <a:endParaRPr/>
          </a:p>
        </p:txBody>
      </p:sp>
      <p:sp>
        <p:nvSpPr>
          <p:cNvPr id="160" name="Google Shape;160;g77049e3f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996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7049e3f4c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77049e3f4c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7049e3f4c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The descriptive term “Hydro-Pedotransfer Function” is first introduced by Wessolek (2008), following the approach of “Hydropedology”: the integration of methods from soil, plant and water science</a:t>
            </a:r>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The applications of the empirically developed functions are limited to Central European climate and flat topography</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The approach of this study is to test the suitability and to adapt the concept of the Wessolek’s (2008) approach for HPTF to the Western Aquifer Basin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(FIGURE) The study provides, besides groundwater recharge estimations, an overview of the mean annual percolation of the Western Aquifer Basin recharge area from 2001 to 2015. Spatial and temporal distribution is provided in the form of annual percolation maps</a:t>
            </a:r>
            <a:endParaRPr/>
          </a:p>
          <a:p>
            <a:pPr marL="0" lvl="0" indent="0" algn="l" rtl="0">
              <a:spcBef>
                <a:spcPts val="0"/>
              </a:spcBef>
              <a:spcAft>
                <a:spcPts val="0"/>
              </a:spcAft>
              <a:buNone/>
            </a:pPr>
            <a:endParaRPr/>
          </a:p>
        </p:txBody>
      </p:sp>
      <p:sp>
        <p:nvSpPr>
          <p:cNvPr id="210" name="Google Shape;210;g77049e3f4c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7049e3f4c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HPTF:</a:t>
            </a:r>
            <a:endParaRPr b="1"/>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Study period due to the limitation of available input data: 2001 – 2015</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The results indicate that HPTF are not able to capture the rapid flow component and thus underestimate groundwater recharge rates for karst aquifers</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Key values are correct estimates of actual evapotranspiration, while factors, such as soil characteristics or land use, have limited relevance for annual averages of recharge rates</a:t>
            </a:r>
            <a:endParaRPr/>
          </a:p>
          <a:p>
            <a:pPr marL="0" lvl="0" indent="0" algn="l" rtl="0">
              <a:spcBef>
                <a:spcPts val="0"/>
              </a:spcBef>
              <a:spcAft>
                <a:spcPts val="0"/>
              </a:spcAft>
              <a:buNone/>
            </a:pPr>
            <a:endParaRPr/>
          </a:p>
        </p:txBody>
      </p:sp>
      <p:sp>
        <p:nvSpPr>
          <p:cNvPr id="229" name="Google Shape;229;g77049e3f4c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researchgate.net/journal/0305-8719_Geological_Society_London_Special_Publications" TargetMode="External"/><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3.jp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jpg"/><Relationship Id="rId7"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g"/><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jp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g"/><Relationship Id="rId7"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3.jp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mt="10000"/>
          </a:blip>
          <a:srcRect/>
          <a:stretch/>
        </p:blipFill>
        <p:spPr>
          <a:xfrm>
            <a:off x="-881338" y="0"/>
            <a:ext cx="13954678" cy="6858000"/>
          </a:xfrm>
          <a:prstGeom prst="rect">
            <a:avLst/>
          </a:prstGeom>
          <a:noFill/>
          <a:ln>
            <a:noFill/>
          </a:ln>
        </p:spPr>
      </p:pic>
      <p:sp>
        <p:nvSpPr>
          <p:cNvPr id="89" name="Google Shape;89;p13"/>
          <p:cNvSpPr txBox="1">
            <a:spLocks noGrp="1"/>
          </p:cNvSpPr>
          <p:nvPr>
            <p:ph type="subTitle" idx="1"/>
          </p:nvPr>
        </p:nvSpPr>
        <p:spPr>
          <a:xfrm>
            <a:off x="1403345" y="2268655"/>
            <a:ext cx="9144000" cy="121417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405"/>
              <a:buNone/>
            </a:pPr>
            <a:r>
              <a:rPr lang="en-US" sz="2405">
                <a:latin typeface="Calibri"/>
                <a:ea typeface="Calibri"/>
                <a:cs typeface="Calibri"/>
                <a:sym typeface="Calibri"/>
              </a:rPr>
              <a:t>Sustainable management of politically and economically relevant water resources in highly dynamic carbonate aquifers of the Mediterranean</a:t>
            </a:r>
            <a:endParaRPr/>
          </a:p>
          <a:p>
            <a:pPr marL="0" lvl="0" indent="0" algn="ctr" rtl="0">
              <a:lnSpc>
                <a:spcPct val="100000"/>
              </a:lnSpc>
              <a:spcBef>
                <a:spcPts val="1000"/>
              </a:spcBef>
              <a:spcAft>
                <a:spcPts val="0"/>
              </a:spcAft>
              <a:buClr>
                <a:schemeClr val="dk1"/>
              </a:buClr>
              <a:buSzPts val="1387"/>
              <a:buNone/>
            </a:pPr>
            <a:r>
              <a:rPr lang="en-US" sz="1387">
                <a:latin typeface="Calibri"/>
                <a:ea typeface="Calibri"/>
                <a:cs typeface="Calibri"/>
                <a:sym typeface="Calibri"/>
              </a:rPr>
              <a:t>Project duration: July 2017 – </a:t>
            </a:r>
            <a:r>
              <a:rPr lang="en-US" sz="1387"/>
              <a:t>December</a:t>
            </a:r>
            <a:r>
              <a:rPr lang="en-US" sz="1387">
                <a:latin typeface="Calibri"/>
                <a:ea typeface="Calibri"/>
                <a:cs typeface="Calibri"/>
                <a:sym typeface="Calibri"/>
              </a:rPr>
              <a:t> 2020</a:t>
            </a:r>
            <a:endParaRPr/>
          </a:p>
          <a:p>
            <a:pPr marL="0" lvl="0" indent="0" algn="ctr" rtl="0">
              <a:lnSpc>
                <a:spcPct val="100000"/>
              </a:lnSpc>
              <a:spcBef>
                <a:spcPts val="1000"/>
              </a:spcBef>
              <a:spcAft>
                <a:spcPts val="0"/>
              </a:spcAft>
              <a:buClr>
                <a:schemeClr val="dk1"/>
              </a:buClr>
              <a:buSzPts val="2220"/>
              <a:buNone/>
            </a:pPr>
            <a:endParaRPr sz="2220">
              <a:latin typeface="Calibri"/>
              <a:ea typeface="Calibri"/>
              <a:cs typeface="Calibri"/>
              <a:sym typeface="Calibri"/>
            </a:endParaRPr>
          </a:p>
        </p:txBody>
      </p:sp>
      <p:pic>
        <p:nvPicPr>
          <p:cNvPr id="90" name="Google Shape;90;p13" descr="Ein Bild, das Text enthält.&#10;&#10;Automatisch generierte Beschreibung"/>
          <p:cNvPicPr preferRelativeResize="0"/>
          <p:nvPr/>
        </p:nvPicPr>
        <p:blipFill rotWithShape="1">
          <a:blip r:embed="rId4">
            <a:alphaModFix/>
          </a:blip>
          <a:srcRect/>
          <a:stretch/>
        </p:blipFill>
        <p:spPr>
          <a:xfrm>
            <a:off x="10668000" y="479953"/>
            <a:ext cx="932034" cy="692035"/>
          </a:xfrm>
          <a:prstGeom prst="rect">
            <a:avLst/>
          </a:prstGeom>
          <a:noFill/>
          <a:ln>
            <a:noFill/>
          </a:ln>
        </p:spPr>
      </p:pic>
      <p:pic>
        <p:nvPicPr>
          <p:cNvPr id="91" name="Google Shape;91;p13" descr="Ein Bild, das ClipArt enthält.&#10;&#10;Automatisch generierte Beschreibung"/>
          <p:cNvPicPr preferRelativeResize="0"/>
          <p:nvPr/>
        </p:nvPicPr>
        <p:blipFill rotWithShape="1">
          <a:blip r:embed="rId5">
            <a:alphaModFix/>
          </a:blip>
          <a:srcRect/>
          <a:stretch/>
        </p:blipFill>
        <p:spPr>
          <a:xfrm>
            <a:off x="7379071" y="5320961"/>
            <a:ext cx="1347327" cy="510566"/>
          </a:xfrm>
          <a:prstGeom prst="rect">
            <a:avLst/>
          </a:prstGeom>
          <a:noFill/>
          <a:ln>
            <a:noFill/>
          </a:ln>
        </p:spPr>
      </p:pic>
      <p:pic>
        <p:nvPicPr>
          <p:cNvPr id="92" name="Google Shape;92;p13"/>
          <p:cNvPicPr preferRelativeResize="0"/>
          <p:nvPr/>
        </p:nvPicPr>
        <p:blipFill rotWithShape="1">
          <a:blip r:embed="rId6">
            <a:alphaModFix/>
          </a:blip>
          <a:srcRect/>
          <a:stretch/>
        </p:blipFill>
        <p:spPr>
          <a:xfrm>
            <a:off x="4456343" y="268270"/>
            <a:ext cx="3279314" cy="1639657"/>
          </a:xfrm>
          <a:prstGeom prst="rect">
            <a:avLst/>
          </a:prstGeom>
          <a:noFill/>
          <a:ln>
            <a:noFill/>
          </a:ln>
        </p:spPr>
      </p:pic>
      <p:pic>
        <p:nvPicPr>
          <p:cNvPr id="93" name="Google Shape;93;p13"/>
          <p:cNvPicPr preferRelativeResize="0"/>
          <p:nvPr/>
        </p:nvPicPr>
        <p:blipFill rotWithShape="1">
          <a:blip r:embed="rId7">
            <a:alphaModFix/>
          </a:blip>
          <a:srcRect/>
          <a:stretch/>
        </p:blipFill>
        <p:spPr>
          <a:xfrm>
            <a:off x="5324216" y="5320961"/>
            <a:ext cx="1543568" cy="510565"/>
          </a:xfrm>
          <a:prstGeom prst="rect">
            <a:avLst/>
          </a:prstGeom>
          <a:noFill/>
          <a:ln>
            <a:noFill/>
          </a:ln>
        </p:spPr>
      </p:pic>
      <p:sp>
        <p:nvSpPr>
          <p:cNvPr id="94" name="Google Shape;94;p13"/>
          <p:cNvSpPr txBox="1">
            <a:spLocks noGrp="1"/>
          </p:cNvSpPr>
          <p:nvPr>
            <p:ph type="ftr" idx="11"/>
          </p:nvPr>
        </p:nvSpPr>
        <p:spPr>
          <a:xfrm>
            <a:off x="3917945" y="6222126"/>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p>
        </p:txBody>
      </p:sp>
      <p:sp>
        <p:nvSpPr>
          <p:cNvPr id="95" name="Google Shape;95;p13"/>
          <p:cNvSpPr txBox="1"/>
          <p:nvPr/>
        </p:nvSpPr>
        <p:spPr>
          <a:xfrm>
            <a:off x="1524000" y="3657000"/>
            <a:ext cx="9144000" cy="90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US" sz="1600">
                <a:solidFill>
                  <a:srgbClr val="7F7F7F"/>
                </a:solidFill>
                <a:latin typeface="Calibri"/>
                <a:ea typeface="Calibri"/>
                <a:cs typeface="Calibri"/>
                <a:sym typeface="Calibri"/>
              </a:rPr>
              <a:t>Paul Hepach, M.Sc.</a:t>
            </a:r>
            <a:br>
              <a:rPr lang="en-US" sz="1600">
                <a:solidFill>
                  <a:srgbClr val="7F7F7F"/>
                </a:solidFill>
                <a:latin typeface="Calibri"/>
                <a:ea typeface="Calibri"/>
                <a:cs typeface="Calibri"/>
                <a:sym typeface="Calibri"/>
              </a:rPr>
            </a:br>
            <a:endParaRPr sz="1600">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1600"/>
              <a:buFont typeface="Arial"/>
              <a:buNone/>
            </a:pPr>
            <a:r>
              <a:rPr lang="en-US" sz="1600">
                <a:solidFill>
                  <a:srgbClr val="7F7F7F"/>
                </a:solidFill>
                <a:latin typeface="Calibri"/>
                <a:ea typeface="Calibri"/>
                <a:cs typeface="Calibri"/>
                <a:sym typeface="Calibri"/>
              </a:rPr>
              <a:t>Project coordination: Prof. Dr. Irina Engelhardt</a:t>
            </a:r>
            <a:endParaRPr sz="1600">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7F7F7F"/>
              </a:buClr>
              <a:buSzPts val="1600"/>
              <a:buFont typeface="Arial"/>
              <a:buNone/>
            </a:pPr>
            <a:r>
              <a:rPr lang="en-US" sz="1600" b="0" i="0" u="none" strike="noStrike" cap="none">
                <a:solidFill>
                  <a:srgbClr val="7F7F7F"/>
                </a:solidFill>
                <a:latin typeface="Calibri"/>
                <a:ea typeface="Calibri"/>
                <a:cs typeface="Calibri"/>
                <a:sym typeface="Calibri"/>
              </a:rPr>
              <a:t>Technische Universität Berlin – Hydrogeology Department</a:t>
            </a:r>
            <a:endParaRPr/>
          </a:p>
        </p:txBody>
      </p:sp>
      <p:pic>
        <p:nvPicPr>
          <p:cNvPr id="96" name="Google Shape;96;p13"/>
          <p:cNvPicPr preferRelativeResize="0"/>
          <p:nvPr/>
        </p:nvPicPr>
        <p:blipFill rotWithShape="1">
          <a:blip r:embed="rId8">
            <a:alphaModFix/>
          </a:blip>
          <a:srcRect l="8953" t="14095" r="16862" b="15435"/>
          <a:stretch/>
        </p:blipFill>
        <p:spPr>
          <a:xfrm>
            <a:off x="3642937" y="5124666"/>
            <a:ext cx="1169992" cy="902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1"/>
          <p:cNvSpPr txBox="1">
            <a:spLocks noGrp="1"/>
          </p:cNvSpPr>
          <p:nvPr>
            <p:ph type="body" idx="1"/>
          </p:nvPr>
        </p:nvSpPr>
        <p:spPr>
          <a:xfrm>
            <a:off x="721452" y="1025672"/>
            <a:ext cx="10729500" cy="48633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1400"/>
              <a:t>Abusaada, M.J. (2011). </a:t>
            </a:r>
            <a:r>
              <a:rPr lang="en-US" sz="1400" i="1"/>
              <a:t>Flow dynamics and management options in stressed carbonate aquifer system, the Western Aquifer Basin, Palestine </a:t>
            </a:r>
            <a:r>
              <a:rPr lang="en-US" sz="1400"/>
              <a:t>(Doctoral dissertation). Retrieved from Georg-August-Universität Göttingen eDiss. (http://hdl.handle.net/11858/00-1735-0000-0006-B2FD-2)</a:t>
            </a:r>
            <a:endParaRPr sz="1400"/>
          </a:p>
          <a:p>
            <a:pPr marL="0" lvl="0" indent="0" algn="l" rtl="0">
              <a:spcBef>
                <a:spcPts val="1000"/>
              </a:spcBef>
              <a:spcAft>
                <a:spcPts val="0"/>
              </a:spcAft>
              <a:buNone/>
            </a:pPr>
            <a:r>
              <a:rPr lang="en-US" sz="1400"/>
              <a:t>Hochman, A., Mercogliano, P., Alpert, P., Saaroni, H., &amp; Bucchignani, E. (2018). High-resolution projection of climate change and extremity over Israel using COSMO-CLM. </a:t>
            </a:r>
            <a:r>
              <a:rPr lang="en-US" sz="1400" i="1"/>
              <a:t>International Journal of Climatology, 38</a:t>
            </a:r>
            <a:r>
              <a:rPr lang="en-US" sz="1400"/>
              <a:t>(14), 5095-5106. doi:10.1002/joc.5714</a:t>
            </a:r>
            <a:endParaRPr sz="1700"/>
          </a:p>
          <a:p>
            <a:pPr marL="0" lvl="0" indent="0" algn="l" rtl="0">
              <a:spcBef>
                <a:spcPts val="1000"/>
              </a:spcBef>
              <a:spcAft>
                <a:spcPts val="0"/>
              </a:spcAft>
              <a:buNone/>
            </a:pPr>
            <a:r>
              <a:rPr lang="en-US" sz="1400"/>
              <a:t>Kordilla, J., Noffz, T., Dentz, M., Geyer, T., &amp; Tartakovsky, A.M. (2017). Effect of unsaturated flow modes on partitioning dynamics of gravity-driven flow at a simple fracture intersection: Laboratory study and three-dimensional smoothed particle hydrodynamics simulations. </a:t>
            </a:r>
            <a:r>
              <a:rPr lang="en-US" sz="1400" i="1"/>
              <a:t>Water Resources Research, 53</a:t>
            </a:r>
            <a:r>
              <a:rPr lang="en-US" sz="1400"/>
              <a:t>(11), 9496-9518. doi:10.1002/2016WR020236</a:t>
            </a:r>
            <a:endParaRPr sz="1400"/>
          </a:p>
          <a:p>
            <a:pPr marL="0" lvl="0" indent="0" algn="l" rtl="0">
              <a:spcBef>
                <a:spcPts val="1000"/>
              </a:spcBef>
              <a:spcAft>
                <a:spcPts val="0"/>
              </a:spcAft>
              <a:buNone/>
            </a:pPr>
            <a:r>
              <a:rPr lang="en-US" sz="1400"/>
              <a:t>Neitsch, S.L., Arnold, J.G., Kiniry, J.R., &amp; Williams, J.R. (2011). </a:t>
            </a:r>
            <a:r>
              <a:rPr lang="en-US" sz="1400" i="1"/>
              <a:t>Soil &amp; Water Assessment tool: Theoretical documentation: Version 2009 </a:t>
            </a:r>
            <a:r>
              <a:rPr lang="en-US" sz="1400"/>
              <a:t>(TR-406). Retrieved from the Texas A&amp;M University website: https://swat.tamu.edu/media/99192/swat2009-theory.pdf</a:t>
            </a:r>
            <a:endParaRPr sz="1700"/>
          </a:p>
          <a:p>
            <a:pPr marL="0" lvl="0" indent="0" algn="l" rtl="0">
              <a:lnSpc>
                <a:spcPct val="90000"/>
              </a:lnSpc>
              <a:spcBef>
                <a:spcPts val="1000"/>
              </a:spcBef>
              <a:spcAft>
                <a:spcPts val="0"/>
              </a:spcAft>
              <a:buNone/>
            </a:pPr>
            <a:r>
              <a:rPr lang="en-US" sz="1400"/>
              <a:t>Stevanović, Z. (2018). Global distribution and use of water from karst aquifers. </a:t>
            </a:r>
            <a:r>
              <a:rPr lang="en-US" sz="1400" i="1">
                <a:solidFill>
                  <a:srgbClr val="000000"/>
                </a:solidFill>
                <a:uFill>
                  <a:noFill/>
                </a:uFill>
                <a:hlinkClick r:id="rId3"/>
              </a:rPr>
              <a:t>Geological Society London Special Publications</a:t>
            </a:r>
            <a:r>
              <a:rPr lang="en-US" sz="1400" i="1">
                <a:solidFill>
                  <a:srgbClr val="000000"/>
                </a:solidFill>
              </a:rPr>
              <a:t>, 466</a:t>
            </a:r>
            <a:r>
              <a:rPr lang="en-US" sz="1400"/>
              <a:t>, 217-236. doi:10.1144/SP466.17</a:t>
            </a:r>
            <a:endParaRPr sz="1400"/>
          </a:p>
          <a:p>
            <a:pPr marL="0" lvl="0" indent="0" algn="l" rtl="0">
              <a:lnSpc>
                <a:spcPct val="90000"/>
              </a:lnSpc>
              <a:spcBef>
                <a:spcPts val="1000"/>
              </a:spcBef>
              <a:spcAft>
                <a:spcPts val="0"/>
              </a:spcAft>
              <a:buNone/>
            </a:pPr>
            <a:r>
              <a:rPr lang="en-US" sz="1400">
                <a:solidFill>
                  <a:srgbClr val="000000"/>
                </a:solidFill>
              </a:rPr>
              <a:t>Wessolek, G., Duijnisveld, W.H.M., &amp; Trinks, S. (2008). Hydro-pedotransfer functions (HPTFs) for predicting annual percolation rate on a regional scale. </a:t>
            </a:r>
            <a:r>
              <a:rPr lang="en-US" sz="1400" i="1">
                <a:solidFill>
                  <a:srgbClr val="000000"/>
                </a:solidFill>
              </a:rPr>
              <a:t>Journal of Hydrology, 356</a:t>
            </a:r>
            <a:r>
              <a:rPr lang="en-US" sz="1400">
                <a:solidFill>
                  <a:srgbClr val="000000"/>
                </a:solidFill>
              </a:rPr>
              <a:t>(1-2), 17-27. doi:10.1016/j.jhydrol.2008.03.007</a:t>
            </a:r>
            <a:endParaRPr sz="1400">
              <a:solidFill>
                <a:srgbClr val="000000"/>
              </a:solidFill>
            </a:endParaRPr>
          </a:p>
          <a:p>
            <a:pPr marL="0" lvl="0" indent="0" algn="l" rtl="0">
              <a:lnSpc>
                <a:spcPct val="90000"/>
              </a:lnSpc>
              <a:spcBef>
                <a:spcPts val="1000"/>
              </a:spcBef>
              <a:spcAft>
                <a:spcPts val="0"/>
              </a:spcAft>
              <a:buNone/>
            </a:pPr>
            <a:endParaRPr sz="1400"/>
          </a:p>
          <a:p>
            <a:pPr marL="0" lvl="0" indent="0" algn="l" rtl="0">
              <a:lnSpc>
                <a:spcPct val="90000"/>
              </a:lnSpc>
              <a:spcBef>
                <a:spcPts val="1000"/>
              </a:spcBef>
              <a:spcAft>
                <a:spcPts val="0"/>
              </a:spcAft>
              <a:buNone/>
            </a:pPr>
            <a:endParaRPr sz="3100"/>
          </a:p>
          <a:p>
            <a:pPr marL="0" lvl="0" indent="0" algn="l" rtl="0">
              <a:lnSpc>
                <a:spcPct val="90000"/>
              </a:lnSpc>
              <a:spcBef>
                <a:spcPts val="1000"/>
              </a:spcBef>
              <a:spcAft>
                <a:spcPts val="0"/>
              </a:spcAft>
              <a:buNone/>
            </a:pPr>
            <a:endParaRPr/>
          </a:p>
          <a:p>
            <a:pPr marL="228600" lvl="0" indent="-101600" algn="l" rtl="0">
              <a:lnSpc>
                <a:spcPct val="90000"/>
              </a:lnSpc>
              <a:spcBef>
                <a:spcPts val="1000"/>
              </a:spcBef>
              <a:spcAft>
                <a:spcPts val="0"/>
              </a:spcAft>
              <a:buClr>
                <a:schemeClr val="dk1"/>
              </a:buClr>
              <a:buSzPts val="2000"/>
              <a:buNone/>
            </a:pPr>
            <a:endParaRPr sz="2000">
              <a:latin typeface="Calibri"/>
              <a:ea typeface="Calibri"/>
              <a:cs typeface="Calibri"/>
              <a:sym typeface="Calibri"/>
            </a:endParaRPr>
          </a:p>
        </p:txBody>
      </p:sp>
      <p:sp>
        <p:nvSpPr>
          <p:cNvPr id="252" name="Google Shape;252;p21"/>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253" name="Google Shape;253;p21"/>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54" name="Google Shape;254;p21" descr="Ein Bild, das ClipArt enthält.&#10;&#10;Automatisch generierte Beschreibung"/>
          <p:cNvPicPr preferRelativeResize="0"/>
          <p:nvPr/>
        </p:nvPicPr>
        <p:blipFill rotWithShape="1">
          <a:blip r:embed="rId4">
            <a:alphaModFix/>
          </a:blip>
          <a:srcRect/>
          <a:stretch/>
        </p:blipFill>
        <p:spPr>
          <a:xfrm>
            <a:off x="2741083" y="6330617"/>
            <a:ext cx="926437" cy="351071"/>
          </a:xfrm>
          <a:prstGeom prst="rect">
            <a:avLst/>
          </a:prstGeom>
          <a:noFill/>
          <a:ln>
            <a:noFill/>
          </a:ln>
        </p:spPr>
      </p:pic>
      <p:pic>
        <p:nvPicPr>
          <p:cNvPr id="255" name="Google Shape;255;p21"/>
          <p:cNvPicPr preferRelativeResize="0"/>
          <p:nvPr/>
        </p:nvPicPr>
        <p:blipFill rotWithShape="1">
          <a:blip r:embed="rId5">
            <a:alphaModFix/>
          </a:blip>
          <a:srcRect/>
          <a:stretch/>
        </p:blipFill>
        <p:spPr>
          <a:xfrm>
            <a:off x="430784" y="6216994"/>
            <a:ext cx="787485" cy="548345"/>
          </a:xfrm>
          <a:prstGeom prst="rect">
            <a:avLst/>
          </a:prstGeom>
          <a:noFill/>
          <a:ln>
            <a:noFill/>
          </a:ln>
        </p:spPr>
      </p:pic>
      <p:pic>
        <p:nvPicPr>
          <p:cNvPr id="256" name="Google Shape;256;p21"/>
          <p:cNvPicPr preferRelativeResize="0"/>
          <p:nvPr/>
        </p:nvPicPr>
        <p:blipFill rotWithShape="1">
          <a:blip r:embed="rId6">
            <a:alphaModFix/>
          </a:blip>
          <a:srcRect/>
          <a:stretch/>
        </p:blipFill>
        <p:spPr>
          <a:xfrm>
            <a:off x="1448989" y="6311540"/>
            <a:ext cx="1061374" cy="351070"/>
          </a:xfrm>
          <a:prstGeom prst="rect">
            <a:avLst/>
          </a:prstGeom>
          <a:noFill/>
          <a:ln>
            <a:noFill/>
          </a:ln>
        </p:spPr>
      </p:pic>
      <p:sp>
        <p:nvSpPr>
          <p:cNvPr id="257" name="Google Shape;257;p21"/>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258" name="Google Shape;258;p21"/>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259" name="Google Shape;259;p21"/>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260" name="Google Shape;260;p21"/>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21"/>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262" name="Google Shape;262;p21"/>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References</a:t>
            </a:r>
            <a:endParaRPr/>
          </a:p>
        </p:txBody>
      </p:sp>
      <p:pic>
        <p:nvPicPr>
          <p:cNvPr id="263" name="Google Shape;263;p21" descr="Ein Bild, das Text enthält.&#10;&#10;Automatisch generierte Beschreibung"/>
          <p:cNvPicPr preferRelativeResize="0"/>
          <p:nvPr/>
        </p:nvPicPr>
        <p:blipFill rotWithShape="1">
          <a:blip r:embed="rId7">
            <a:alphaModFix/>
          </a:blip>
          <a:srcRect/>
          <a:stretch/>
        </p:blipFill>
        <p:spPr>
          <a:xfrm>
            <a:off x="10461435" y="6303151"/>
            <a:ext cx="555210" cy="4122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2"/>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269" name="Google Shape;269;p22"/>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70" name="Google Shape;270;p22"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271" name="Google Shape;271;p22"/>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272" name="Google Shape;272;p22"/>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273" name="Google Shape;273;p22"/>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274" name="Google Shape;274;p22"/>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275" name="Google Shape;275;p22"/>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276" name="Google Shape;276;p22"/>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22"/>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278" name="Google Shape;278;p22"/>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Appendix - HPTF</a:t>
            </a:r>
            <a:endParaRPr/>
          </a:p>
        </p:txBody>
      </p:sp>
      <p:pic>
        <p:nvPicPr>
          <p:cNvPr id="279" name="Google Shape;279;p22" descr="Ein Bild, das Text enthält.&#10;&#10;Automatisch generierte Beschreibung"/>
          <p:cNvPicPr preferRelativeResize="0"/>
          <p:nvPr/>
        </p:nvPicPr>
        <p:blipFill rotWithShape="1">
          <a:blip r:embed="rId6">
            <a:alphaModFix/>
          </a:blip>
          <a:srcRect/>
          <a:stretch/>
        </p:blipFill>
        <p:spPr>
          <a:xfrm>
            <a:off x="10461435" y="6303151"/>
            <a:ext cx="555210" cy="412243"/>
          </a:xfrm>
          <a:prstGeom prst="rect">
            <a:avLst/>
          </a:prstGeom>
          <a:noFill/>
          <a:ln>
            <a:noFill/>
          </a:ln>
        </p:spPr>
      </p:pic>
      <p:pic>
        <p:nvPicPr>
          <p:cNvPr id="280" name="Google Shape;280;p22"/>
          <p:cNvPicPr preferRelativeResize="0"/>
          <p:nvPr/>
        </p:nvPicPr>
        <p:blipFill>
          <a:blip r:embed="rId7">
            <a:alphaModFix/>
          </a:blip>
          <a:stretch>
            <a:fillRect/>
          </a:stretch>
        </p:blipFill>
        <p:spPr>
          <a:xfrm>
            <a:off x="531600" y="1006400"/>
            <a:ext cx="11191725" cy="4742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286" name="Google Shape;286;p23"/>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87" name="Google Shape;287;p23"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288" name="Google Shape;288;p23"/>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289" name="Google Shape;289;p23"/>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290" name="Google Shape;290;p23"/>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291" name="Google Shape;291;p23"/>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292" name="Google Shape;292;p23"/>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293" name="Google Shape;293;p23"/>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23"/>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295" name="Google Shape;295;p23"/>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Calibri"/>
                <a:ea typeface="Calibri"/>
                <a:cs typeface="Calibri"/>
                <a:sym typeface="Calibri"/>
              </a:rPr>
              <a:t>Appendix – Aquifer Discharge </a:t>
            </a:r>
            <a:endParaRPr dirty="0"/>
          </a:p>
        </p:txBody>
      </p:sp>
      <p:pic>
        <p:nvPicPr>
          <p:cNvPr id="296" name="Google Shape;296;p23" descr="Ein Bild, das Text enthält.&#10;&#10;Automatisch generierte Beschreibung"/>
          <p:cNvPicPr preferRelativeResize="0"/>
          <p:nvPr/>
        </p:nvPicPr>
        <p:blipFill rotWithShape="1">
          <a:blip r:embed="rId6">
            <a:alphaModFix/>
          </a:blip>
          <a:srcRect/>
          <a:stretch/>
        </p:blipFill>
        <p:spPr>
          <a:xfrm>
            <a:off x="10461435" y="6303151"/>
            <a:ext cx="555210" cy="412243"/>
          </a:xfrm>
          <a:prstGeom prst="rect">
            <a:avLst/>
          </a:prstGeom>
          <a:noFill/>
          <a:ln>
            <a:noFill/>
          </a:ln>
        </p:spPr>
      </p:pic>
      <p:pic>
        <p:nvPicPr>
          <p:cNvPr id="3" name="Picture 2" descr="A close up of a map&#10;&#10;Description automatically generated">
            <a:extLst>
              <a:ext uri="{FF2B5EF4-FFF2-40B4-BE49-F238E27FC236}">
                <a16:creationId xmlns:a16="http://schemas.microsoft.com/office/drawing/2014/main" id="{FC50DEA3-53EB-4CFD-921C-A416EB25BB02}"/>
              </a:ext>
            </a:extLst>
          </p:cNvPr>
          <p:cNvPicPr>
            <a:picLocks noChangeAspect="1"/>
          </p:cNvPicPr>
          <p:nvPr/>
        </p:nvPicPr>
        <p:blipFill>
          <a:blip r:embed="rId7"/>
          <a:stretch>
            <a:fillRect/>
          </a:stretch>
        </p:blipFill>
        <p:spPr>
          <a:xfrm>
            <a:off x="857350" y="1034404"/>
            <a:ext cx="4149336" cy="4569851"/>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893E9C80-E10B-41E1-A0E2-4D8A2372EE48}"/>
              </a:ext>
            </a:extLst>
          </p:cNvPr>
          <p:cNvPicPr>
            <a:picLocks noChangeAspect="1"/>
          </p:cNvPicPr>
          <p:nvPr/>
        </p:nvPicPr>
        <p:blipFill>
          <a:blip r:embed="rId8"/>
          <a:stretch>
            <a:fillRect/>
          </a:stretch>
        </p:blipFill>
        <p:spPr>
          <a:xfrm>
            <a:off x="5160218" y="1410645"/>
            <a:ext cx="6353908" cy="38983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4"/>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302" name="Google Shape;302;p24"/>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303" name="Google Shape;303;p24"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304" name="Google Shape;304;p24"/>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305" name="Google Shape;305;p24"/>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306" name="Google Shape;306;p24"/>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307" name="Google Shape;307;p24"/>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308" name="Google Shape;308;p24"/>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309" name="Google Shape;309;p24"/>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24"/>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11" name="Google Shape;311;p24"/>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Calibri"/>
                <a:ea typeface="Calibri"/>
                <a:cs typeface="Calibri"/>
                <a:sym typeface="Calibri"/>
              </a:rPr>
              <a:t>Appendix – Local Weather Stations</a:t>
            </a:r>
            <a:endParaRPr dirty="0"/>
          </a:p>
        </p:txBody>
      </p:sp>
      <p:pic>
        <p:nvPicPr>
          <p:cNvPr id="312" name="Google Shape;312;p24" descr="Ein Bild, das Text enthält.&#10;&#10;Automatisch generierte Beschreibung"/>
          <p:cNvPicPr preferRelativeResize="0"/>
          <p:nvPr/>
        </p:nvPicPr>
        <p:blipFill rotWithShape="1">
          <a:blip r:embed="rId6">
            <a:alphaModFix/>
          </a:blip>
          <a:srcRect/>
          <a:stretch/>
        </p:blipFill>
        <p:spPr>
          <a:xfrm>
            <a:off x="10461435" y="6303151"/>
            <a:ext cx="555210" cy="412243"/>
          </a:xfrm>
          <a:prstGeom prst="rect">
            <a:avLst/>
          </a:prstGeom>
          <a:noFill/>
          <a:ln>
            <a:noFill/>
          </a:ln>
        </p:spPr>
      </p:pic>
      <p:pic>
        <p:nvPicPr>
          <p:cNvPr id="3" name="Picture 2" descr="A close up of a map&#10;&#10;Description automatically generated">
            <a:extLst>
              <a:ext uri="{FF2B5EF4-FFF2-40B4-BE49-F238E27FC236}">
                <a16:creationId xmlns:a16="http://schemas.microsoft.com/office/drawing/2014/main" id="{F1EE6B04-1BBD-4988-A540-AC7EF18BC265}"/>
              </a:ext>
            </a:extLst>
          </p:cNvPr>
          <p:cNvPicPr>
            <a:picLocks noChangeAspect="1"/>
          </p:cNvPicPr>
          <p:nvPr/>
        </p:nvPicPr>
        <p:blipFill>
          <a:blip r:embed="rId7"/>
          <a:stretch>
            <a:fillRect/>
          </a:stretch>
        </p:blipFill>
        <p:spPr>
          <a:xfrm>
            <a:off x="1752842" y="886844"/>
            <a:ext cx="3551479" cy="5039137"/>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86532ADA-412C-4347-A6C8-94FB04957AAC}"/>
              </a:ext>
            </a:extLst>
          </p:cNvPr>
          <p:cNvPicPr>
            <a:picLocks noChangeAspect="1"/>
          </p:cNvPicPr>
          <p:nvPr/>
        </p:nvPicPr>
        <p:blipFill>
          <a:blip r:embed="rId8"/>
          <a:stretch>
            <a:fillRect/>
          </a:stretch>
        </p:blipFill>
        <p:spPr>
          <a:xfrm>
            <a:off x="5972347" y="914399"/>
            <a:ext cx="3551479" cy="503913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6"/>
          <p:cNvSpPr txBox="1">
            <a:spLocks noGrp="1"/>
          </p:cNvSpPr>
          <p:nvPr>
            <p:ph type="body" idx="1"/>
          </p:nvPr>
        </p:nvSpPr>
        <p:spPr>
          <a:xfrm>
            <a:off x="2877370" y="1076006"/>
            <a:ext cx="6447605" cy="4863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b="1">
                <a:latin typeface="Calibri"/>
                <a:ea typeface="Calibri"/>
                <a:cs typeface="Calibri"/>
                <a:sym typeface="Calibri"/>
              </a:rPr>
              <a:t>TU Berlin, Hydrogeology</a:t>
            </a:r>
            <a:br>
              <a:rPr lang="en-US" sz="1800">
                <a:latin typeface="Calibri"/>
                <a:ea typeface="Calibri"/>
                <a:cs typeface="Calibri"/>
                <a:sym typeface="Calibri"/>
              </a:rPr>
            </a:br>
            <a:r>
              <a:rPr lang="en-US" sz="1800">
                <a:latin typeface="Calibri"/>
                <a:ea typeface="Calibri"/>
                <a:cs typeface="Calibri"/>
                <a:sym typeface="Calibri"/>
              </a:rPr>
              <a:t>Prof. Dr. Irina Engelhardt</a:t>
            </a: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University of Göttingen, Applied Geology</a:t>
            </a:r>
            <a:br>
              <a:rPr lang="en-US" sz="1800">
                <a:latin typeface="Calibri"/>
                <a:ea typeface="Calibri"/>
                <a:cs typeface="Calibri"/>
                <a:sym typeface="Calibri"/>
              </a:rPr>
            </a:br>
            <a:r>
              <a:rPr lang="en-US" sz="1800">
                <a:latin typeface="Calibri"/>
                <a:ea typeface="Calibri"/>
                <a:cs typeface="Calibri"/>
                <a:sym typeface="Calibri"/>
              </a:rPr>
              <a:t>Prof. Dr. Martin Sauter</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University of Bayreuth, Ecology and the Environmental Sciences</a:t>
            </a:r>
            <a:br>
              <a:rPr lang="en-US" sz="1800">
                <a:latin typeface="Calibri"/>
                <a:ea typeface="Calibri"/>
                <a:cs typeface="Calibri"/>
                <a:sym typeface="Calibri"/>
              </a:rPr>
            </a:br>
            <a:r>
              <a:rPr lang="en-US" sz="1800">
                <a:latin typeface="Calibri"/>
                <a:ea typeface="Calibri"/>
                <a:cs typeface="Calibri"/>
                <a:sym typeface="Calibri"/>
              </a:rPr>
              <a:t>Prof. Dr. Thomas Koellner</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University of Würzburg, Remote Sensing</a:t>
            </a:r>
            <a:br>
              <a:rPr lang="en-US" sz="1800" b="1">
                <a:latin typeface="Calibri"/>
                <a:ea typeface="Calibri"/>
                <a:cs typeface="Calibri"/>
                <a:sym typeface="Calibri"/>
              </a:rPr>
            </a:br>
            <a:r>
              <a:rPr lang="en-US" sz="1800">
                <a:latin typeface="Calibri"/>
                <a:ea typeface="Calibri"/>
                <a:cs typeface="Calibri"/>
                <a:sym typeface="Calibri"/>
              </a:rPr>
              <a:t>Prof. Dr. Christopher Conrad (since 2019 at Halle University)</a:t>
            </a:r>
            <a:br>
              <a:rPr lang="en-US" sz="1800">
                <a:latin typeface="Calibri"/>
                <a:ea typeface="Calibri"/>
                <a:cs typeface="Calibri"/>
                <a:sym typeface="Calibri"/>
              </a:rPr>
            </a:b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VisDat geodatentechnologie GmbH</a:t>
            </a:r>
            <a:br>
              <a:rPr lang="en-US" sz="1800" b="1">
                <a:latin typeface="Calibri"/>
                <a:ea typeface="Calibri"/>
                <a:cs typeface="Calibri"/>
                <a:sym typeface="Calibri"/>
              </a:rPr>
            </a:br>
            <a:r>
              <a:rPr lang="en-US" sz="1800">
                <a:latin typeface="Calibri"/>
                <a:ea typeface="Calibri"/>
                <a:cs typeface="Calibri"/>
                <a:sym typeface="Calibri"/>
              </a:rPr>
              <a:t>Dr. Micha Gebel</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BAH Berlin</a:t>
            </a:r>
            <a:br>
              <a:rPr lang="en-US" sz="1800" b="1">
                <a:latin typeface="Calibri"/>
                <a:ea typeface="Calibri"/>
                <a:cs typeface="Calibri"/>
                <a:sym typeface="Calibri"/>
              </a:rPr>
            </a:br>
            <a:r>
              <a:rPr lang="en-US" sz="1800">
                <a:latin typeface="Calibri"/>
                <a:ea typeface="Calibri"/>
                <a:cs typeface="Calibri"/>
                <a:sym typeface="Calibri"/>
              </a:rPr>
              <a:t>Dr. Ruben Müller</a:t>
            </a:r>
            <a:br>
              <a:rPr lang="en-US" sz="1800">
                <a:latin typeface="Calibri"/>
                <a:ea typeface="Calibri"/>
                <a:cs typeface="Calibri"/>
                <a:sym typeface="Calibri"/>
              </a:rPr>
            </a:b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Federal Institute for Geosciences and Natural Resources</a:t>
            </a:r>
            <a:endParaRPr/>
          </a:p>
          <a:p>
            <a:pPr marL="228600" lvl="0" indent="-11430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a:p>
            <a:pPr marL="228600" lvl="0" indent="-11430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p:txBody>
      </p:sp>
      <p:sp>
        <p:nvSpPr>
          <p:cNvPr id="334" name="Google Shape;334;p26"/>
          <p:cNvSpPr txBox="1">
            <a:spLocks noGrp="1"/>
          </p:cNvSpPr>
          <p:nvPr>
            <p:ph type="sldNum" idx="12"/>
          </p:nvPr>
        </p:nvSpPr>
        <p:spPr>
          <a:xfrm>
            <a:off x="880844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335" name="Google Shape;335;p26"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336" name="Google Shape;336;p26"/>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337" name="Google Shape;337;p26"/>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338" name="Google Shape;338;p26"/>
          <p:cNvSpPr txBox="1"/>
          <p:nvPr/>
        </p:nvSpPr>
        <p:spPr>
          <a:xfrm>
            <a:off x="0" y="673418"/>
            <a:ext cx="12192000" cy="60938"/>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26"/>
          <p:cNvSpPr txBox="1"/>
          <p:nvPr/>
        </p:nvSpPr>
        <p:spPr>
          <a:xfrm>
            <a:off x="0" y="101601"/>
            <a:ext cx="12192000" cy="516855"/>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40" name="Google Shape;340;p26"/>
          <p:cNvSpPr txBox="1"/>
          <p:nvPr/>
        </p:nvSpPr>
        <p:spPr>
          <a:xfrm>
            <a:off x="0" y="157217"/>
            <a:ext cx="12192000" cy="546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German partners</a:t>
            </a:r>
            <a:endParaRPr/>
          </a:p>
        </p:txBody>
      </p:sp>
      <p:pic>
        <p:nvPicPr>
          <p:cNvPr id="341" name="Google Shape;341;p26" descr="Ein Bild, das Text enthält.&#10;&#10;Automatisch generierte Beschreibung"/>
          <p:cNvPicPr preferRelativeResize="0"/>
          <p:nvPr/>
        </p:nvPicPr>
        <p:blipFill rotWithShape="1">
          <a:blip r:embed="rId6">
            <a:alphaModFix/>
          </a:blip>
          <a:srcRect/>
          <a:stretch/>
        </p:blipFill>
        <p:spPr>
          <a:xfrm>
            <a:off x="10461435" y="6303151"/>
            <a:ext cx="555209" cy="412242"/>
          </a:xfrm>
          <a:prstGeom prst="rect">
            <a:avLst/>
          </a:prstGeom>
          <a:noFill/>
          <a:ln>
            <a:noFill/>
          </a:ln>
        </p:spPr>
      </p:pic>
      <p:pic>
        <p:nvPicPr>
          <p:cNvPr id="342" name="Google Shape;342;p26" descr="Ein Bild, das Fenster, Uhr enthält.&#10;&#10;Automatisch generierte Beschreibung"/>
          <p:cNvPicPr preferRelativeResize="0"/>
          <p:nvPr/>
        </p:nvPicPr>
        <p:blipFill rotWithShape="1">
          <a:blip r:embed="rId7">
            <a:alphaModFix/>
          </a:blip>
          <a:srcRect/>
          <a:stretch/>
        </p:blipFill>
        <p:spPr>
          <a:xfrm>
            <a:off x="1109541" y="5268200"/>
            <a:ext cx="979289" cy="418598"/>
          </a:xfrm>
          <a:prstGeom prst="rect">
            <a:avLst/>
          </a:prstGeom>
          <a:noFill/>
          <a:ln>
            <a:noFill/>
          </a:ln>
        </p:spPr>
      </p:pic>
      <p:pic>
        <p:nvPicPr>
          <p:cNvPr id="343" name="Google Shape;343;p26" descr="Ein Bild, das Essen enthält.&#10;&#10;Automatisch generierte Beschreibung"/>
          <p:cNvPicPr preferRelativeResize="0"/>
          <p:nvPr/>
        </p:nvPicPr>
        <p:blipFill rotWithShape="1">
          <a:blip r:embed="rId8">
            <a:alphaModFix/>
          </a:blip>
          <a:srcRect/>
          <a:stretch/>
        </p:blipFill>
        <p:spPr>
          <a:xfrm>
            <a:off x="1061907" y="3019075"/>
            <a:ext cx="1074556" cy="471014"/>
          </a:xfrm>
          <a:prstGeom prst="rect">
            <a:avLst/>
          </a:prstGeom>
          <a:noFill/>
          <a:ln>
            <a:noFill/>
          </a:ln>
        </p:spPr>
      </p:pic>
      <p:pic>
        <p:nvPicPr>
          <p:cNvPr id="344" name="Google Shape;344;p26" descr="Ein Bild, das Zeichnung enthält.&#10;&#10;Automatisch generierte Beschreibung"/>
          <p:cNvPicPr preferRelativeResize="0"/>
          <p:nvPr/>
        </p:nvPicPr>
        <p:blipFill rotWithShape="1">
          <a:blip r:embed="rId9">
            <a:alphaModFix/>
          </a:blip>
          <a:srcRect/>
          <a:stretch/>
        </p:blipFill>
        <p:spPr>
          <a:xfrm>
            <a:off x="921818" y="2309938"/>
            <a:ext cx="1354735" cy="418598"/>
          </a:xfrm>
          <a:prstGeom prst="rect">
            <a:avLst/>
          </a:prstGeom>
          <a:noFill/>
          <a:ln>
            <a:noFill/>
          </a:ln>
        </p:spPr>
      </p:pic>
      <p:pic>
        <p:nvPicPr>
          <p:cNvPr id="345" name="Google Shape;345;p26" descr="Ein Bild, das Spiel enthält.&#10;&#10;Automatisch generierte Beschreibung"/>
          <p:cNvPicPr preferRelativeResize="0"/>
          <p:nvPr/>
        </p:nvPicPr>
        <p:blipFill rotWithShape="1">
          <a:blip r:embed="rId10">
            <a:alphaModFix/>
          </a:blip>
          <a:srcRect t="20003" b="22968"/>
          <a:stretch/>
        </p:blipFill>
        <p:spPr>
          <a:xfrm>
            <a:off x="1109977" y="3686211"/>
            <a:ext cx="978416" cy="557987"/>
          </a:xfrm>
          <a:prstGeom prst="rect">
            <a:avLst/>
          </a:prstGeom>
          <a:noFill/>
          <a:ln>
            <a:noFill/>
          </a:ln>
        </p:spPr>
      </p:pic>
      <p:pic>
        <p:nvPicPr>
          <p:cNvPr id="346" name="Google Shape;346;p26" descr="Ein Bild, das Zeichnung enthält.&#10;&#10;Automatisch generierte Beschreibung"/>
          <p:cNvPicPr preferRelativeResize="0"/>
          <p:nvPr/>
        </p:nvPicPr>
        <p:blipFill rotWithShape="1">
          <a:blip r:embed="rId11">
            <a:alphaModFix/>
          </a:blip>
          <a:srcRect/>
          <a:stretch/>
        </p:blipFill>
        <p:spPr>
          <a:xfrm>
            <a:off x="632382" y="1769063"/>
            <a:ext cx="1933607" cy="378987"/>
          </a:xfrm>
          <a:prstGeom prst="rect">
            <a:avLst/>
          </a:prstGeom>
          <a:noFill/>
          <a:ln>
            <a:noFill/>
          </a:ln>
        </p:spPr>
      </p:pic>
      <p:pic>
        <p:nvPicPr>
          <p:cNvPr id="347" name="Google Shape;347;p26" descr="Ein Bild, das Schild, Zeichnung, Uhr enthält.&#10;&#10;Automatisch generierte Beschreibung"/>
          <p:cNvPicPr preferRelativeResize="0"/>
          <p:nvPr/>
        </p:nvPicPr>
        <p:blipFill rotWithShape="1">
          <a:blip r:embed="rId6">
            <a:alphaModFix/>
          </a:blip>
          <a:srcRect/>
          <a:stretch/>
        </p:blipFill>
        <p:spPr>
          <a:xfrm>
            <a:off x="1253707" y="1016033"/>
            <a:ext cx="690956" cy="513035"/>
          </a:xfrm>
          <a:prstGeom prst="rect">
            <a:avLst/>
          </a:prstGeom>
          <a:noFill/>
          <a:ln>
            <a:noFill/>
          </a:ln>
        </p:spPr>
      </p:pic>
      <p:pic>
        <p:nvPicPr>
          <p:cNvPr id="348" name="Google Shape;348;p26" descr="Ein Bild, das Zeichnung enthält.&#10;&#10;Automatisch generierte Beschreibung"/>
          <p:cNvPicPr preferRelativeResize="0"/>
          <p:nvPr/>
        </p:nvPicPr>
        <p:blipFill rotWithShape="1">
          <a:blip r:embed="rId12">
            <a:alphaModFix/>
          </a:blip>
          <a:srcRect/>
          <a:stretch/>
        </p:blipFill>
        <p:spPr>
          <a:xfrm>
            <a:off x="1302009" y="4395599"/>
            <a:ext cx="594352" cy="598021"/>
          </a:xfrm>
          <a:prstGeom prst="rect">
            <a:avLst/>
          </a:prstGeom>
          <a:noFill/>
          <a:ln>
            <a:noFill/>
          </a:ln>
        </p:spPr>
      </p:pic>
      <p:sp>
        <p:nvSpPr>
          <p:cNvPr id="349" name="Google Shape;349;p26"/>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350" name="Google Shape;350;p26"/>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351" name="Google Shape;351;p26"/>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352" name="Google Shape;352;p26"/>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a:spLocks noGrp="1"/>
          </p:cNvSpPr>
          <p:nvPr>
            <p:ph type="body" idx="1"/>
          </p:nvPr>
        </p:nvSpPr>
        <p:spPr>
          <a:xfrm>
            <a:off x="2877370" y="1076006"/>
            <a:ext cx="8282765" cy="4863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b="1">
                <a:latin typeface="Calibri"/>
                <a:ea typeface="Calibri"/>
                <a:cs typeface="Calibri"/>
                <a:sym typeface="Calibri"/>
              </a:rPr>
              <a:t>Bureau de Recherches Géologiques et Minières</a:t>
            </a:r>
            <a:br>
              <a:rPr lang="en-US" sz="1800">
                <a:latin typeface="Calibri"/>
                <a:ea typeface="Calibri"/>
                <a:cs typeface="Calibri"/>
                <a:sym typeface="Calibri"/>
              </a:rPr>
            </a:br>
            <a:r>
              <a:rPr lang="en-US" sz="1800">
                <a:latin typeface="Calibri"/>
                <a:ea typeface="Calibri"/>
                <a:cs typeface="Calibri"/>
                <a:sym typeface="Calibri"/>
              </a:rPr>
              <a:t>Dr. Jean-Christophe Maréchal</a:t>
            </a:r>
            <a:br>
              <a:rPr lang="en-US" sz="1800">
                <a:latin typeface="Calibri"/>
                <a:ea typeface="Calibri"/>
                <a:cs typeface="Calibri"/>
                <a:sym typeface="Calibri"/>
              </a:rPr>
            </a:b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Università degli Studi di Napoli Federico II, Earth, Environmental and Resources Science</a:t>
            </a:r>
            <a:br>
              <a:rPr lang="en-US" sz="1800">
                <a:latin typeface="Calibri"/>
                <a:ea typeface="Calibri"/>
                <a:cs typeface="Calibri"/>
                <a:sym typeface="Calibri"/>
              </a:rPr>
            </a:br>
            <a:r>
              <a:rPr lang="en-US" sz="1800">
                <a:latin typeface="Calibri"/>
                <a:ea typeface="Calibri"/>
                <a:cs typeface="Calibri"/>
                <a:sym typeface="Calibri"/>
              </a:rPr>
              <a:t>Prof. Dr. Pantaleone De Vita</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Centro Euro-Mediterraneo sui Cambiamenti Climatici</a:t>
            </a:r>
            <a:br>
              <a:rPr lang="en-US" sz="1800" b="1">
                <a:latin typeface="Calibri"/>
                <a:ea typeface="Calibri"/>
                <a:cs typeface="Calibri"/>
                <a:sym typeface="Calibri"/>
              </a:rPr>
            </a:br>
            <a:r>
              <a:rPr lang="en-US" sz="1800">
                <a:latin typeface="Calibri"/>
                <a:ea typeface="Calibri"/>
                <a:cs typeface="Calibri"/>
                <a:sym typeface="Calibri"/>
              </a:rPr>
              <a:t>Dr. Edoardo Bucchignani</a:t>
            </a:r>
            <a:br>
              <a:rPr lang="en-US" sz="1800">
                <a:latin typeface="Calibri"/>
                <a:ea typeface="Calibri"/>
                <a:cs typeface="Calibri"/>
                <a:sym typeface="Calibri"/>
              </a:rPr>
            </a:b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Ariel University, Eastern R&amp;D Center</a:t>
            </a:r>
            <a:br>
              <a:rPr lang="en-US" sz="1800">
                <a:latin typeface="Calibri"/>
                <a:ea typeface="Calibri"/>
                <a:cs typeface="Calibri"/>
                <a:sym typeface="Calibri"/>
              </a:rPr>
            </a:br>
            <a:r>
              <a:rPr lang="en-US" sz="1800">
                <a:latin typeface="Calibri"/>
                <a:ea typeface="Calibri"/>
                <a:cs typeface="Calibri"/>
                <a:sym typeface="Calibri"/>
              </a:rPr>
              <a:t>Dr. Yaakov Anker</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Ben-Gurion University of the Negev, Geography and Environmental Development</a:t>
            </a:r>
            <a:br>
              <a:rPr lang="en-US" sz="1800" b="1">
                <a:latin typeface="Calibri"/>
                <a:ea typeface="Calibri"/>
                <a:cs typeface="Calibri"/>
                <a:sym typeface="Calibri"/>
              </a:rPr>
            </a:br>
            <a:r>
              <a:rPr lang="en-US" sz="1800">
                <a:latin typeface="Calibri"/>
                <a:ea typeface="Calibri"/>
                <a:cs typeface="Calibri"/>
                <a:sym typeface="Calibri"/>
              </a:rPr>
              <a:t>Prof. Dr. Meidad Kissinger</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Hebrew University of Jerusalem, Institute of Earth Sciences</a:t>
            </a:r>
            <a:br>
              <a:rPr lang="en-US" sz="1800">
                <a:latin typeface="Calibri"/>
                <a:ea typeface="Calibri"/>
                <a:cs typeface="Calibri"/>
                <a:sym typeface="Calibri"/>
              </a:rPr>
            </a:br>
            <a:r>
              <a:rPr lang="en-US" sz="1800">
                <a:latin typeface="Calibri"/>
                <a:ea typeface="Calibri"/>
                <a:cs typeface="Calibri"/>
                <a:sym typeface="Calibri"/>
              </a:rPr>
              <a:t>Prof. Dr. Efrat Morin</a:t>
            </a:r>
            <a:br>
              <a:rPr lang="en-US" sz="1800">
                <a:latin typeface="Calibri"/>
                <a:ea typeface="Calibri"/>
                <a:cs typeface="Calibri"/>
                <a:sym typeface="Calibri"/>
              </a:rPr>
            </a:br>
            <a:endParaRPr sz="1800">
              <a:latin typeface="Calibri"/>
              <a:ea typeface="Calibri"/>
              <a:cs typeface="Calibri"/>
              <a:sym typeface="Calibri"/>
            </a:endParaRPr>
          </a:p>
          <a:p>
            <a:pPr marL="228600" lvl="0" indent="-11430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a:p>
            <a:pPr marL="228600" lvl="0" indent="-11430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p:txBody>
      </p:sp>
      <p:sp>
        <p:nvSpPr>
          <p:cNvPr id="358" name="Google Shape;358;p27"/>
          <p:cNvSpPr txBox="1">
            <a:spLocks noGrp="1"/>
          </p:cNvSpPr>
          <p:nvPr>
            <p:ph type="sldNum" idx="12"/>
          </p:nvPr>
        </p:nvSpPr>
        <p:spPr>
          <a:xfrm>
            <a:off x="880844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359" name="Google Shape;359;p27"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360" name="Google Shape;360;p27"/>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361" name="Google Shape;361;p27"/>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362" name="Google Shape;362;p27"/>
          <p:cNvSpPr txBox="1"/>
          <p:nvPr/>
        </p:nvSpPr>
        <p:spPr>
          <a:xfrm>
            <a:off x="0" y="673418"/>
            <a:ext cx="12192000" cy="60938"/>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27"/>
          <p:cNvSpPr txBox="1"/>
          <p:nvPr/>
        </p:nvSpPr>
        <p:spPr>
          <a:xfrm>
            <a:off x="0" y="101601"/>
            <a:ext cx="12192000" cy="516855"/>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64" name="Google Shape;364;p27"/>
          <p:cNvSpPr txBox="1"/>
          <p:nvPr/>
        </p:nvSpPr>
        <p:spPr>
          <a:xfrm>
            <a:off x="0" y="157217"/>
            <a:ext cx="12192000" cy="546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International partners – Research institutions</a:t>
            </a:r>
            <a:endParaRPr/>
          </a:p>
        </p:txBody>
      </p:sp>
      <p:pic>
        <p:nvPicPr>
          <p:cNvPr id="365" name="Google Shape;365;p27" descr="Ein Bild, das Text enthält.&#10;&#10;Automatisch generierte Beschreibung"/>
          <p:cNvPicPr preferRelativeResize="0"/>
          <p:nvPr/>
        </p:nvPicPr>
        <p:blipFill rotWithShape="1">
          <a:blip r:embed="rId6">
            <a:alphaModFix/>
          </a:blip>
          <a:srcRect/>
          <a:stretch/>
        </p:blipFill>
        <p:spPr>
          <a:xfrm>
            <a:off x="10461435" y="6303151"/>
            <a:ext cx="555209" cy="412242"/>
          </a:xfrm>
          <a:prstGeom prst="rect">
            <a:avLst/>
          </a:prstGeom>
          <a:noFill/>
          <a:ln>
            <a:noFill/>
          </a:ln>
        </p:spPr>
      </p:pic>
      <p:pic>
        <p:nvPicPr>
          <p:cNvPr id="366" name="Google Shape;366;p27" descr="Ein Bild, das Uhr, Schild enthält.&#10;&#10;Automatisch generierte Beschreibung"/>
          <p:cNvPicPr preferRelativeResize="0"/>
          <p:nvPr/>
        </p:nvPicPr>
        <p:blipFill rotWithShape="1">
          <a:blip r:embed="rId7">
            <a:alphaModFix/>
          </a:blip>
          <a:srcRect/>
          <a:stretch/>
        </p:blipFill>
        <p:spPr>
          <a:xfrm>
            <a:off x="897535" y="981075"/>
            <a:ext cx="1843548" cy="714375"/>
          </a:xfrm>
          <a:prstGeom prst="rect">
            <a:avLst/>
          </a:prstGeom>
          <a:noFill/>
          <a:ln>
            <a:noFill/>
          </a:ln>
        </p:spPr>
      </p:pic>
      <p:pic>
        <p:nvPicPr>
          <p:cNvPr id="367" name="Google Shape;367;p27"/>
          <p:cNvPicPr preferRelativeResize="0"/>
          <p:nvPr/>
        </p:nvPicPr>
        <p:blipFill rotWithShape="1">
          <a:blip r:embed="rId8">
            <a:alphaModFix/>
          </a:blip>
          <a:srcRect/>
          <a:stretch/>
        </p:blipFill>
        <p:spPr>
          <a:xfrm>
            <a:off x="1005389" y="2738744"/>
            <a:ext cx="1349431" cy="425878"/>
          </a:xfrm>
          <a:prstGeom prst="rect">
            <a:avLst/>
          </a:prstGeom>
          <a:noFill/>
          <a:ln>
            <a:noFill/>
          </a:ln>
        </p:spPr>
      </p:pic>
      <p:pic>
        <p:nvPicPr>
          <p:cNvPr id="368" name="Google Shape;368;p27" descr="Ein Bild, das Tisch enthält.&#10;&#10;Automatisch generierte Beschreibung"/>
          <p:cNvPicPr preferRelativeResize="0"/>
          <p:nvPr/>
        </p:nvPicPr>
        <p:blipFill rotWithShape="1">
          <a:blip r:embed="rId9">
            <a:alphaModFix/>
          </a:blip>
          <a:srcRect t="9199" b="22400"/>
          <a:stretch/>
        </p:blipFill>
        <p:spPr>
          <a:xfrm>
            <a:off x="933026" y="1809165"/>
            <a:ext cx="1594824" cy="779186"/>
          </a:xfrm>
          <a:prstGeom prst="rect">
            <a:avLst/>
          </a:prstGeom>
          <a:noFill/>
          <a:ln>
            <a:noFill/>
          </a:ln>
        </p:spPr>
      </p:pic>
      <p:pic>
        <p:nvPicPr>
          <p:cNvPr id="369" name="Google Shape;369;p27" descr="Ein Bild, das Uhr, Schild enthält.&#10;&#10;Automatisch generierte Beschreibung"/>
          <p:cNvPicPr preferRelativeResize="0"/>
          <p:nvPr/>
        </p:nvPicPr>
        <p:blipFill rotWithShape="1">
          <a:blip r:embed="rId10">
            <a:alphaModFix/>
          </a:blip>
          <a:srcRect/>
          <a:stretch/>
        </p:blipFill>
        <p:spPr>
          <a:xfrm>
            <a:off x="941554" y="3366137"/>
            <a:ext cx="1477100" cy="558516"/>
          </a:xfrm>
          <a:prstGeom prst="rect">
            <a:avLst/>
          </a:prstGeom>
          <a:noFill/>
          <a:ln>
            <a:noFill/>
          </a:ln>
        </p:spPr>
      </p:pic>
      <p:pic>
        <p:nvPicPr>
          <p:cNvPr id="370" name="Google Shape;370;p27" descr="Ein Bild, das Zeichnung enthält.&#10;&#10;Automatisch generierte Beschreibung"/>
          <p:cNvPicPr preferRelativeResize="0"/>
          <p:nvPr/>
        </p:nvPicPr>
        <p:blipFill rotWithShape="1">
          <a:blip r:embed="rId11">
            <a:alphaModFix/>
          </a:blip>
          <a:srcRect/>
          <a:stretch/>
        </p:blipFill>
        <p:spPr>
          <a:xfrm>
            <a:off x="1335807" y="4069292"/>
            <a:ext cx="688594" cy="688594"/>
          </a:xfrm>
          <a:prstGeom prst="rect">
            <a:avLst/>
          </a:prstGeom>
          <a:noFill/>
          <a:ln>
            <a:noFill/>
          </a:ln>
        </p:spPr>
      </p:pic>
      <p:pic>
        <p:nvPicPr>
          <p:cNvPr id="371" name="Google Shape;371;p27" descr="Ein Bild, das Zeichnung enthält.&#10;&#10;Automatisch generierte Beschreibung"/>
          <p:cNvPicPr preferRelativeResize="0"/>
          <p:nvPr/>
        </p:nvPicPr>
        <p:blipFill rotWithShape="1">
          <a:blip r:embed="rId12">
            <a:alphaModFix/>
          </a:blip>
          <a:srcRect/>
          <a:stretch/>
        </p:blipFill>
        <p:spPr>
          <a:xfrm>
            <a:off x="856739" y="4697384"/>
            <a:ext cx="1646730" cy="558516"/>
          </a:xfrm>
          <a:prstGeom prst="rect">
            <a:avLst/>
          </a:prstGeom>
          <a:noFill/>
          <a:ln>
            <a:noFill/>
          </a:ln>
        </p:spPr>
      </p:pic>
      <p:sp>
        <p:nvSpPr>
          <p:cNvPr id="372" name="Google Shape;372;p27"/>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373" name="Google Shape;373;p27"/>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374" name="Google Shape;374;p27"/>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375" name="Google Shape;375;p27"/>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8"/>
          <p:cNvSpPr txBox="1">
            <a:spLocks noGrp="1"/>
          </p:cNvSpPr>
          <p:nvPr>
            <p:ph type="body" idx="1"/>
          </p:nvPr>
        </p:nvSpPr>
        <p:spPr>
          <a:xfrm>
            <a:off x="2877370" y="1076006"/>
            <a:ext cx="8282765" cy="4863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b="1">
                <a:latin typeface="Calibri"/>
                <a:ea typeface="Calibri"/>
                <a:cs typeface="Calibri"/>
                <a:sym typeface="Calibri"/>
              </a:rPr>
              <a:t>Montpellier Méditerranée Metropole</a:t>
            </a:r>
            <a:br>
              <a:rPr lang="en-US" sz="1800" b="1">
                <a:latin typeface="Calibri"/>
                <a:ea typeface="Calibri"/>
                <a:cs typeface="Calibri"/>
                <a:sym typeface="Calibri"/>
              </a:rPr>
            </a:br>
            <a:r>
              <a:rPr lang="en-US" sz="1800">
                <a:latin typeface="Calibri"/>
                <a:ea typeface="Calibri"/>
                <a:cs typeface="Calibri"/>
                <a:sym typeface="Calibri"/>
              </a:rPr>
              <a:t>Dr. Arnaud Vestier</a:t>
            </a:r>
            <a:br>
              <a:rPr lang="en-US" sz="1800">
                <a:latin typeface="Calibri"/>
                <a:ea typeface="Calibri"/>
                <a:cs typeface="Calibri"/>
                <a:sym typeface="Calibri"/>
              </a:rPr>
            </a:b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Israel Hydrological Service</a:t>
            </a:r>
            <a:br>
              <a:rPr lang="en-US" sz="1800">
                <a:latin typeface="Calibri"/>
                <a:ea typeface="Calibri"/>
                <a:cs typeface="Calibri"/>
                <a:sym typeface="Calibri"/>
              </a:rPr>
            </a:br>
            <a:r>
              <a:rPr lang="en-US" sz="1800">
                <a:latin typeface="Calibri"/>
                <a:ea typeface="Calibri"/>
                <a:cs typeface="Calibri"/>
                <a:sym typeface="Calibri"/>
              </a:rPr>
              <a:t>Dr. Yakov Anker</a:t>
            </a:r>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Mekorot Water Company Ltd.</a:t>
            </a:r>
            <a:br>
              <a:rPr lang="en-US" sz="1800" b="1">
                <a:latin typeface="Calibri"/>
                <a:ea typeface="Calibri"/>
                <a:cs typeface="Calibri"/>
                <a:sym typeface="Calibri"/>
              </a:rPr>
            </a:br>
            <a:r>
              <a:rPr lang="en-US" sz="1800">
                <a:latin typeface="Calibri"/>
                <a:ea typeface="Calibri"/>
                <a:cs typeface="Calibri"/>
                <a:sym typeface="Calibri"/>
              </a:rPr>
              <a:t>Dr. Yossi Guttman</a:t>
            </a:r>
            <a:br>
              <a:rPr lang="en-US" sz="1800">
                <a:latin typeface="Calibri"/>
                <a:ea typeface="Calibri"/>
                <a:cs typeface="Calibri"/>
                <a:sym typeface="Calibri"/>
              </a:rPr>
            </a:br>
            <a:endParaRPr sz="18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en-US" sz="1800" b="1">
                <a:latin typeface="Calibri"/>
                <a:ea typeface="Calibri"/>
                <a:cs typeface="Calibri"/>
                <a:sym typeface="Calibri"/>
              </a:rPr>
              <a:t>Palestinian Water Authority</a:t>
            </a:r>
            <a:br>
              <a:rPr lang="en-US" sz="1800">
                <a:latin typeface="Calibri"/>
                <a:ea typeface="Calibri"/>
                <a:cs typeface="Calibri"/>
                <a:sym typeface="Calibri"/>
              </a:rPr>
            </a:br>
            <a:r>
              <a:rPr lang="en-US" sz="1800">
                <a:latin typeface="Calibri"/>
                <a:ea typeface="Calibri"/>
                <a:cs typeface="Calibri"/>
                <a:sym typeface="Calibri"/>
              </a:rPr>
              <a:t>Dr. Subhi Saham</a:t>
            </a:r>
            <a:br>
              <a:rPr lang="en-US" sz="1800">
                <a:latin typeface="Calibri"/>
                <a:ea typeface="Calibri"/>
                <a:cs typeface="Calibri"/>
                <a:sym typeface="Calibri"/>
              </a:rPr>
            </a:br>
            <a:endParaRPr sz="1800">
              <a:latin typeface="Calibri"/>
              <a:ea typeface="Calibri"/>
              <a:cs typeface="Calibri"/>
              <a:sym typeface="Calibri"/>
            </a:endParaRPr>
          </a:p>
          <a:p>
            <a:pPr marL="228600" lvl="0" indent="-11430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a:p>
            <a:pPr marL="228600" lvl="0" indent="-11430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p:txBody>
      </p:sp>
      <p:sp>
        <p:nvSpPr>
          <p:cNvPr id="381" name="Google Shape;381;p28"/>
          <p:cNvSpPr txBox="1">
            <a:spLocks noGrp="1"/>
          </p:cNvSpPr>
          <p:nvPr>
            <p:ph type="sldNum" idx="12"/>
          </p:nvPr>
        </p:nvSpPr>
        <p:spPr>
          <a:xfrm>
            <a:off x="880844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382" name="Google Shape;382;p28"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383" name="Google Shape;383;p28"/>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384" name="Google Shape;384;p28"/>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385" name="Google Shape;385;p28"/>
          <p:cNvSpPr txBox="1"/>
          <p:nvPr/>
        </p:nvSpPr>
        <p:spPr>
          <a:xfrm>
            <a:off x="0" y="673418"/>
            <a:ext cx="12192000" cy="60938"/>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28"/>
          <p:cNvSpPr txBox="1"/>
          <p:nvPr/>
        </p:nvSpPr>
        <p:spPr>
          <a:xfrm>
            <a:off x="0" y="101601"/>
            <a:ext cx="12192000" cy="516855"/>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87" name="Google Shape;387;p28"/>
          <p:cNvSpPr txBox="1"/>
          <p:nvPr/>
        </p:nvSpPr>
        <p:spPr>
          <a:xfrm>
            <a:off x="0" y="157217"/>
            <a:ext cx="12192000" cy="546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International partners – Stakeholder</a:t>
            </a:r>
            <a:endParaRPr/>
          </a:p>
        </p:txBody>
      </p:sp>
      <p:pic>
        <p:nvPicPr>
          <p:cNvPr id="388" name="Google Shape;388;p28" descr="Ein Bild, das Text enthält.&#10;&#10;Automatisch generierte Beschreibung"/>
          <p:cNvPicPr preferRelativeResize="0"/>
          <p:nvPr/>
        </p:nvPicPr>
        <p:blipFill rotWithShape="1">
          <a:blip r:embed="rId6">
            <a:alphaModFix/>
          </a:blip>
          <a:srcRect/>
          <a:stretch/>
        </p:blipFill>
        <p:spPr>
          <a:xfrm>
            <a:off x="10461435" y="6303151"/>
            <a:ext cx="555209" cy="412242"/>
          </a:xfrm>
          <a:prstGeom prst="rect">
            <a:avLst/>
          </a:prstGeom>
          <a:noFill/>
          <a:ln>
            <a:noFill/>
          </a:ln>
        </p:spPr>
      </p:pic>
      <p:pic>
        <p:nvPicPr>
          <p:cNvPr id="389" name="Google Shape;389;p28" descr="Ein Bild, das Zeichnung enthält.&#10;&#10;Automatisch generierte Beschreibung"/>
          <p:cNvPicPr preferRelativeResize="0"/>
          <p:nvPr/>
        </p:nvPicPr>
        <p:blipFill rotWithShape="1">
          <a:blip r:embed="rId7">
            <a:alphaModFix/>
          </a:blip>
          <a:srcRect/>
          <a:stretch/>
        </p:blipFill>
        <p:spPr>
          <a:xfrm>
            <a:off x="938319" y="2523513"/>
            <a:ext cx="1194749" cy="629234"/>
          </a:xfrm>
          <a:prstGeom prst="rect">
            <a:avLst/>
          </a:prstGeom>
          <a:noFill/>
          <a:ln>
            <a:noFill/>
          </a:ln>
        </p:spPr>
      </p:pic>
      <p:pic>
        <p:nvPicPr>
          <p:cNvPr id="390" name="Google Shape;390;p28" descr="Ein Bild, das Hemd enthält.&#10;&#10;Automatisch generierte Beschreibung"/>
          <p:cNvPicPr preferRelativeResize="0"/>
          <p:nvPr/>
        </p:nvPicPr>
        <p:blipFill rotWithShape="1">
          <a:blip r:embed="rId8">
            <a:alphaModFix/>
          </a:blip>
          <a:srcRect/>
          <a:stretch/>
        </p:blipFill>
        <p:spPr>
          <a:xfrm>
            <a:off x="1049785" y="922545"/>
            <a:ext cx="971816" cy="828473"/>
          </a:xfrm>
          <a:prstGeom prst="rect">
            <a:avLst/>
          </a:prstGeom>
          <a:noFill/>
          <a:ln>
            <a:noFill/>
          </a:ln>
        </p:spPr>
      </p:pic>
      <p:pic>
        <p:nvPicPr>
          <p:cNvPr id="391" name="Google Shape;391;p28" descr="Ein Bild, das Zeichnung enthält.&#10;&#10;Automatisch generierte Beschreibung"/>
          <p:cNvPicPr preferRelativeResize="0"/>
          <p:nvPr/>
        </p:nvPicPr>
        <p:blipFill rotWithShape="1">
          <a:blip r:embed="rId9">
            <a:alphaModFix/>
          </a:blip>
          <a:srcRect/>
          <a:stretch/>
        </p:blipFill>
        <p:spPr>
          <a:xfrm>
            <a:off x="711053" y="1878392"/>
            <a:ext cx="1649281" cy="562588"/>
          </a:xfrm>
          <a:prstGeom prst="rect">
            <a:avLst/>
          </a:prstGeom>
          <a:noFill/>
          <a:ln>
            <a:noFill/>
          </a:ln>
        </p:spPr>
      </p:pic>
      <p:pic>
        <p:nvPicPr>
          <p:cNvPr id="392" name="Google Shape;392;p28" descr="Ein Bild, das Kamm enthält.&#10;&#10;Automatisch generierte Beschreibung"/>
          <p:cNvPicPr preferRelativeResize="0"/>
          <p:nvPr/>
        </p:nvPicPr>
        <p:blipFill rotWithShape="1">
          <a:blip r:embed="rId10">
            <a:alphaModFix/>
          </a:blip>
          <a:srcRect/>
          <a:stretch/>
        </p:blipFill>
        <p:spPr>
          <a:xfrm>
            <a:off x="1128289" y="3275298"/>
            <a:ext cx="814809" cy="814809"/>
          </a:xfrm>
          <a:prstGeom prst="rect">
            <a:avLst/>
          </a:prstGeom>
          <a:noFill/>
          <a:ln>
            <a:noFill/>
          </a:ln>
        </p:spPr>
      </p:pic>
      <p:sp>
        <p:nvSpPr>
          <p:cNvPr id="393" name="Google Shape;393;p28"/>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394" name="Google Shape;394;p28"/>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395" name="Google Shape;395;p28"/>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396" name="Google Shape;396;p28"/>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9" descr="Ein Bild, das Screenshot enthält.&#10;&#10;Automatisch generierte Beschreibung"/>
          <p:cNvPicPr preferRelativeResize="0">
            <a:picLocks noGrp="1"/>
          </p:cNvPicPr>
          <p:nvPr>
            <p:ph type="body" idx="1"/>
          </p:nvPr>
        </p:nvPicPr>
        <p:blipFill rotWithShape="1">
          <a:blip r:embed="rId3">
            <a:alphaModFix/>
          </a:blip>
          <a:srcRect r="165"/>
          <a:stretch/>
        </p:blipFill>
        <p:spPr>
          <a:xfrm>
            <a:off x="1103828" y="830237"/>
            <a:ext cx="10085011" cy="5141272"/>
          </a:xfrm>
          <a:prstGeom prst="rect">
            <a:avLst/>
          </a:prstGeom>
          <a:noFill/>
          <a:ln>
            <a:noFill/>
          </a:ln>
        </p:spPr>
      </p:pic>
      <p:sp>
        <p:nvSpPr>
          <p:cNvPr id="402" name="Google Shape;402;p29"/>
          <p:cNvSpPr txBox="1">
            <a:spLocks noGrp="1"/>
          </p:cNvSpPr>
          <p:nvPr>
            <p:ph type="sldNum" idx="12"/>
          </p:nvPr>
        </p:nvSpPr>
        <p:spPr>
          <a:xfrm>
            <a:off x="880844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403" name="Google Shape;403;p29" descr="Ein Bild, das ClipArt enthält.&#10;&#10;Automatisch generierte Beschreibung"/>
          <p:cNvPicPr preferRelativeResize="0"/>
          <p:nvPr/>
        </p:nvPicPr>
        <p:blipFill rotWithShape="1">
          <a:blip r:embed="rId4">
            <a:alphaModFix/>
          </a:blip>
          <a:srcRect/>
          <a:stretch/>
        </p:blipFill>
        <p:spPr>
          <a:xfrm>
            <a:off x="2741083" y="6330617"/>
            <a:ext cx="926437" cy="351071"/>
          </a:xfrm>
          <a:prstGeom prst="rect">
            <a:avLst/>
          </a:prstGeom>
          <a:noFill/>
          <a:ln>
            <a:noFill/>
          </a:ln>
        </p:spPr>
      </p:pic>
      <p:pic>
        <p:nvPicPr>
          <p:cNvPr id="404" name="Google Shape;404;p29"/>
          <p:cNvPicPr preferRelativeResize="0"/>
          <p:nvPr/>
        </p:nvPicPr>
        <p:blipFill rotWithShape="1">
          <a:blip r:embed="rId5">
            <a:alphaModFix/>
          </a:blip>
          <a:srcRect/>
          <a:stretch/>
        </p:blipFill>
        <p:spPr>
          <a:xfrm>
            <a:off x="430784" y="6216994"/>
            <a:ext cx="787485" cy="548345"/>
          </a:xfrm>
          <a:prstGeom prst="rect">
            <a:avLst/>
          </a:prstGeom>
          <a:noFill/>
          <a:ln>
            <a:noFill/>
          </a:ln>
        </p:spPr>
      </p:pic>
      <p:pic>
        <p:nvPicPr>
          <p:cNvPr id="405" name="Google Shape;405;p29"/>
          <p:cNvPicPr preferRelativeResize="0"/>
          <p:nvPr/>
        </p:nvPicPr>
        <p:blipFill rotWithShape="1">
          <a:blip r:embed="rId6">
            <a:alphaModFix/>
          </a:blip>
          <a:srcRect/>
          <a:stretch/>
        </p:blipFill>
        <p:spPr>
          <a:xfrm>
            <a:off x="1448989" y="6311540"/>
            <a:ext cx="1061374" cy="351070"/>
          </a:xfrm>
          <a:prstGeom prst="rect">
            <a:avLst/>
          </a:prstGeom>
          <a:noFill/>
          <a:ln>
            <a:noFill/>
          </a:ln>
        </p:spPr>
      </p:pic>
      <p:sp>
        <p:nvSpPr>
          <p:cNvPr id="406" name="Google Shape;406;p29"/>
          <p:cNvSpPr txBox="1"/>
          <p:nvPr/>
        </p:nvSpPr>
        <p:spPr>
          <a:xfrm>
            <a:off x="0" y="673418"/>
            <a:ext cx="12192000" cy="60938"/>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9"/>
          <p:cNvSpPr txBox="1"/>
          <p:nvPr/>
        </p:nvSpPr>
        <p:spPr>
          <a:xfrm>
            <a:off x="0" y="101601"/>
            <a:ext cx="12192000" cy="516855"/>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408" name="Google Shape;408;p29"/>
          <p:cNvSpPr txBox="1"/>
          <p:nvPr/>
        </p:nvSpPr>
        <p:spPr>
          <a:xfrm>
            <a:off x="0" y="157217"/>
            <a:ext cx="12192000" cy="546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MedWater website</a:t>
            </a:r>
            <a:endParaRPr/>
          </a:p>
        </p:txBody>
      </p:sp>
      <p:pic>
        <p:nvPicPr>
          <p:cNvPr id="409" name="Google Shape;409;p29" descr="Ein Bild, das Text enthält.&#10;&#10;Automatisch generierte Beschreibung"/>
          <p:cNvPicPr preferRelativeResize="0"/>
          <p:nvPr/>
        </p:nvPicPr>
        <p:blipFill rotWithShape="1">
          <a:blip r:embed="rId7">
            <a:alphaModFix/>
          </a:blip>
          <a:srcRect/>
          <a:stretch/>
        </p:blipFill>
        <p:spPr>
          <a:xfrm>
            <a:off x="10461435" y="6303151"/>
            <a:ext cx="555209" cy="412242"/>
          </a:xfrm>
          <a:prstGeom prst="rect">
            <a:avLst/>
          </a:prstGeom>
          <a:noFill/>
          <a:ln>
            <a:noFill/>
          </a:ln>
        </p:spPr>
      </p:pic>
      <p:sp>
        <p:nvSpPr>
          <p:cNvPr id="410" name="Google Shape;410;p29"/>
          <p:cNvSpPr txBox="1"/>
          <p:nvPr/>
        </p:nvSpPr>
        <p:spPr>
          <a:xfrm>
            <a:off x="8195345" y="2974015"/>
            <a:ext cx="2121018" cy="212101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11" name="Google Shape;411;p29" descr="Ein Bild, das Zeichnung enthält.&#10;&#10;Automatisch generierte Beschreibung"/>
          <p:cNvPicPr preferRelativeResize="0"/>
          <p:nvPr/>
        </p:nvPicPr>
        <p:blipFill rotWithShape="1">
          <a:blip r:embed="rId8">
            <a:alphaModFix/>
          </a:blip>
          <a:srcRect/>
          <a:stretch/>
        </p:blipFill>
        <p:spPr>
          <a:xfrm>
            <a:off x="8203734" y="2982404"/>
            <a:ext cx="2121017" cy="2121017"/>
          </a:xfrm>
          <a:prstGeom prst="rect">
            <a:avLst/>
          </a:prstGeom>
          <a:noFill/>
          <a:ln>
            <a:noFill/>
          </a:ln>
        </p:spPr>
      </p:pic>
      <p:sp>
        <p:nvSpPr>
          <p:cNvPr id="412" name="Google Shape;412;p29"/>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413" name="Google Shape;413;p29"/>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414" name="Google Shape;414;p29"/>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415" name="Google Shape;415;p29"/>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body" idx="1"/>
          </p:nvPr>
        </p:nvSpPr>
        <p:spPr>
          <a:xfrm>
            <a:off x="586530" y="899076"/>
            <a:ext cx="10965110" cy="48634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None/>
            </a:pPr>
            <a:endParaRPr sz="2000" b="1">
              <a:latin typeface="Calibri"/>
              <a:ea typeface="Calibri"/>
              <a:cs typeface="Calibri"/>
              <a:sym typeface="Calibri"/>
            </a:endParaRPr>
          </a:p>
          <a:p>
            <a:pPr marL="228600" lvl="0" indent="-101600" algn="l" rtl="0">
              <a:lnSpc>
                <a:spcPct val="150000"/>
              </a:lnSpc>
              <a:spcBef>
                <a:spcPts val="1000"/>
              </a:spcBef>
              <a:spcAft>
                <a:spcPts val="0"/>
              </a:spcAft>
              <a:buClr>
                <a:schemeClr val="dk1"/>
              </a:buClr>
              <a:buSzPts val="2000"/>
              <a:buNone/>
            </a:pPr>
            <a:endParaRPr sz="2000" b="1">
              <a:latin typeface="Calibri"/>
              <a:ea typeface="Calibri"/>
              <a:cs typeface="Calibri"/>
              <a:sym typeface="Calibri"/>
            </a:endParaRPr>
          </a:p>
          <a:p>
            <a:pPr marL="228600" lvl="0" indent="-101600" algn="l" rtl="0">
              <a:lnSpc>
                <a:spcPct val="90000"/>
              </a:lnSpc>
              <a:spcBef>
                <a:spcPts val="1000"/>
              </a:spcBef>
              <a:spcAft>
                <a:spcPts val="0"/>
              </a:spcAft>
              <a:buClr>
                <a:schemeClr val="dk1"/>
              </a:buClr>
              <a:buSzPts val="2000"/>
              <a:buNone/>
            </a:pPr>
            <a:endParaRPr sz="2000">
              <a:latin typeface="Calibri"/>
              <a:ea typeface="Calibri"/>
              <a:cs typeface="Calibri"/>
              <a:sym typeface="Calibri"/>
            </a:endParaRPr>
          </a:p>
          <a:p>
            <a:pPr marL="228600" lvl="0" indent="-101600" algn="l" rtl="0">
              <a:lnSpc>
                <a:spcPct val="90000"/>
              </a:lnSpc>
              <a:spcBef>
                <a:spcPts val="1000"/>
              </a:spcBef>
              <a:spcAft>
                <a:spcPts val="0"/>
              </a:spcAft>
              <a:buClr>
                <a:schemeClr val="dk1"/>
              </a:buClr>
              <a:buSzPts val="2000"/>
              <a:buNone/>
            </a:pPr>
            <a:endParaRPr sz="2000">
              <a:latin typeface="Calibri"/>
              <a:ea typeface="Calibri"/>
              <a:cs typeface="Calibri"/>
              <a:sym typeface="Calibri"/>
            </a:endParaRPr>
          </a:p>
          <a:p>
            <a:pPr marL="0" lvl="0" indent="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p:txBody>
      </p:sp>
      <p:sp>
        <p:nvSpPr>
          <p:cNvPr id="102" name="Google Shape;102;p14"/>
          <p:cNvSpPr txBox="1">
            <a:spLocks noGrp="1"/>
          </p:cNvSpPr>
          <p:nvPr>
            <p:ph type="sldNum" idx="12"/>
          </p:nvPr>
        </p:nvSpPr>
        <p:spPr>
          <a:xfrm>
            <a:off x="880844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03" name="Google Shape;103;p14"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104" name="Google Shape;104;p14"/>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105" name="Google Shape;105;p14"/>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106" name="Google Shape;106;p14"/>
          <p:cNvSpPr txBox="1"/>
          <p:nvPr/>
        </p:nvSpPr>
        <p:spPr>
          <a:xfrm>
            <a:off x="0" y="673418"/>
            <a:ext cx="12192000" cy="60938"/>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4"/>
          <p:cNvSpPr txBox="1"/>
          <p:nvPr/>
        </p:nvSpPr>
        <p:spPr>
          <a:xfrm>
            <a:off x="0" y="101601"/>
            <a:ext cx="12192000" cy="516855"/>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08" name="Google Shape;108;p14"/>
          <p:cNvSpPr txBox="1"/>
          <p:nvPr/>
        </p:nvSpPr>
        <p:spPr>
          <a:xfrm>
            <a:off x="0" y="157217"/>
            <a:ext cx="12192000" cy="546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Water stress in the Mediterranean</a:t>
            </a:r>
            <a:endParaRPr/>
          </a:p>
        </p:txBody>
      </p:sp>
      <p:pic>
        <p:nvPicPr>
          <p:cNvPr id="109" name="Google Shape;109;p14" descr="Ein Bild, das Text enthält.&#10;&#10;Automatisch generierte Beschreibung"/>
          <p:cNvPicPr preferRelativeResize="0"/>
          <p:nvPr/>
        </p:nvPicPr>
        <p:blipFill rotWithShape="1">
          <a:blip r:embed="rId6">
            <a:alphaModFix/>
          </a:blip>
          <a:srcRect/>
          <a:stretch/>
        </p:blipFill>
        <p:spPr>
          <a:xfrm>
            <a:off x="10461435" y="6303151"/>
            <a:ext cx="555209" cy="412242"/>
          </a:xfrm>
          <a:prstGeom prst="rect">
            <a:avLst/>
          </a:prstGeom>
          <a:noFill/>
          <a:ln>
            <a:noFill/>
          </a:ln>
        </p:spPr>
      </p:pic>
      <p:sp>
        <p:nvSpPr>
          <p:cNvPr id="110" name="Google Shape;110;p14"/>
          <p:cNvSpPr txBox="1"/>
          <p:nvPr/>
        </p:nvSpPr>
        <p:spPr>
          <a:xfrm>
            <a:off x="276837" y="5757433"/>
            <a:ext cx="1202142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Projected water stress (water demand by human society divided by available water) in the Mediterranean in 2040 (Business as usual scenario) (Water Risk Atlas, World Resources Institute)</a:t>
            </a:r>
            <a:endParaRPr sz="1200">
              <a:solidFill>
                <a:schemeClr val="dk1"/>
              </a:solidFill>
              <a:latin typeface="Calibri"/>
              <a:ea typeface="Calibri"/>
              <a:cs typeface="Calibri"/>
              <a:sym typeface="Calibri"/>
            </a:endParaRPr>
          </a:p>
        </p:txBody>
      </p:sp>
      <p:pic>
        <p:nvPicPr>
          <p:cNvPr id="111" name="Google Shape;111;p14" descr="Ein Bild, das Karte, Text, Kuchen, Papier enthält.&#10;&#10;Automatisch generierte Beschreibung"/>
          <p:cNvPicPr preferRelativeResize="0"/>
          <p:nvPr/>
        </p:nvPicPr>
        <p:blipFill rotWithShape="1">
          <a:blip r:embed="rId7">
            <a:alphaModFix/>
          </a:blip>
          <a:srcRect/>
          <a:stretch/>
        </p:blipFill>
        <p:spPr>
          <a:xfrm>
            <a:off x="1448989" y="848588"/>
            <a:ext cx="9092718" cy="4889810"/>
          </a:xfrm>
          <a:prstGeom prst="rect">
            <a:avLst/>
          </a:prstGeom>
          <a:noFill/>
          <a:ln>
            <a:noFill/>
          </a:ln>
        </p:spPr>
      </p:pic>
      <p:sp>
        <p:nvSpPr>
          <p:cNvPr id="112" name="Google Shape;112;p14"/>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cxnSp>
        <p:nvCxnSpPr>
          <p:cNvPr id="113" name="Google Shape;113;p14"/>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114" name="Google Shape;114;p14"/>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115" name="Google Shape;115;p14"/>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body" idx="1"/>
          </p:nvPr>
        </p:nvSpPr>
        <p:spPr>
          <a:xfrm>
            <a:off x="721452" y="1025672"/>
            <a:ext cx="10729519" cy="48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a:p>
          <a:p>
            <a:pPr marL="228600" lvl="0" indent="-101600" algn="l" rtl="0">
              <a:lnSpc>
                <a:spcPct val="90000"/>
              </a:lnSpc>
              <a:spcBef>
                <a:spcPts val="1000"/>
              </a:spcBef>
              <a:spcAft>
                <a:spcPts val="0"/>
              </a:spcAft>
              <a:buClr>
                <a:schemeClr val="dk1"/>
              </a:buClr>
              <a:buSzPts val="2000"/>
              <a:buNone/>
            </a:pPr>
            <a:endParaRPr sz="2000">
              <a:latin typeface="Calibri"/>
              <a:ea typeface="Calibri"/>
              <a:cs typeface="Calibri"/>
              <a:sym typeface="Calibri"/>
            </a:endParaRPr>
          </a:p>
        </p:txBody>
      </p:sp>
      <p:sp>
        <p:nvSpPr>
          <p:cNvPr id="121" name="Google Shape;121;p15"/>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t>EGU General Assembly 2020 – May 4, 2020</a:t>
            </a:r>
            <a:endParaRPr>
              <a:solidFill>
                <a:srgbClr val="7F7F7F"/>
              </a:solidFill>
            </a:endParaRPr>
          </a:p>
        </p:txBody>
      </p:sp>
      <p:sp>
        <p:nvSpPr>
          <p:cNvPr id="122" name="Google Shape;122;p15"/>
          <p:cNvSpPr txBox="1">
            <a:spLocks noGrp="1"/>
          </p:cNvSpPr>
          <p:nvPr>
            <p:ph type="sldNum" idx="12"/>
          </p:nvPr>
        </p:nvSpPr>
        <p:spPr>
          <a:xfrm>
            <a:off x="880844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23" name="Google Shape;123;p15"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124" name="Google Shape;124;p15"/>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125" name="Google Shape;125;p15"/>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126" name="Google Shape;126;p15"/>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127" name="Google Shape;127;p15"/>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128" name="Google Shape;128;p15"/>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129" name="Google Shape;129;p15"/>
          <p:cNvSpPr txBox="1"/>
          <p:nvPr/>
        </p:nvSpPr>
        <p:spPr>
          <a:xfrm>
            <a:off x="0" y="673418"/>
            <a:ext cx="12192000" cy="60938"/>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5"/>
          <p:cNvSpPr txBox="1"/>
          <p:nvPr/>
        </p:nvSpPr>
        <p:spPr>
          <a:xfrm>
            <a:off x="0" y="101601"/>
            <a:ext cx="12192000" cy="516855"/>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31" name="Google Shape;131;p15"/>
          <p:cNvSpPr txBox="1"/>
          <p:nvPr/>
        </p:nvSpPr>
        <p:spPr>
          <a:xfrm>
            <a:off x="0" y="157217"/>
            <a:ext cx="12192000" cy="546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Motivation</a:t>
            </a:r>
            <a:endParaRPr/>
          </a:p>
        </p:txBody>
      </p:sp>
      <p:pic>
        <p:nvPicPr>
          <p:cNvPr id="132" name="Google Shape;132;p15" descr="Ein Bild, das Text enthält.&#10;&#10;Automatisch generierte Beschreibung"/>
          <p:cNvPicPr preferRelativeResize="0"/>
          <p:nvPr/>
        </p:nvPicPr>
        <p:blipFill rotWithShape="1">
          <a:blip r:embed="rId6">
            <a:alphaModFix/>
          </a:blip>
          <a:srcRect/>
          <a:stretch/>
        </p:blipFill>
        <p:spPr>
          <a:xfrm>
            <a:off x="10461435" y="6303151"/>
            <a:ext cx="555209" cy="412242"/>
          </a:xfrm>
          <a:prstGeom prst="rect">
            <a:avLst/>
          </a:prstGeom>
          <a:noFill/>
          <a:ln>
            <a:noFill/>
          </a:ln>
        </p:spPr>
      </p:pic>
      <p:sp>
        <p:nvSpPr>
          <p:cNvPr id="133" name="Google Shape;133;p15"/>
          <p:cNvSpPr txBox="1">
            <a:spLocks noGrp="1"/>
          </p:cNvSpPr>
          <p:nvPr>
            <p:ph type="body" idx="1"/>
          </p:nvPr>
        </p:nvSpPr>
        <p:spPr>
          <a:xfrm>
            <a:off x="586530" y="887155"/>
            <a:ext cx="10965000" cy="48633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2000"/>
              <a:buChar char="•"/>
            </a:pPr>
            <a:r>
              <a:rPr lang="en-US" sz="2000" b="1" dirty="0">
                <a:solidFill>
                  <a:srgbClr val="000000"/>
                </a:solidFill>
                <a:latin typeface="Calibri"/>
                <a:ea typeface="Calibri"/>
                <a:cs typeface="Calibri"/>
                <a:sym typeface="Calibri"/>
              </a:rPr>
              <a:t>Karst aquifers </a:t>
            </a:r>
            <a:r>
              <a:rPr lang="en-US" sz="2000" dirty="0">
                <a:solidFill>
                  <a:srgbClr val="000000"/>
                </a:solidFill>
                <a:latin typeface="Calibri"/>
                <a:ea typeface="Calibri"/>
                <a:cs typeface="Calibri"/>
                <a:sym typeface="Calibri"/>
              </a:rPr>
              <a:t>supply </a:t>
            </a:r>
            <a:r>
              <a:rPr lang="en-US" sz="2000" dirty="0">
                <a:solidFill>
                  <a:srgbClr val="000000"/>
                </a:solidFill>
              </a:rPr>
              <a:t>circa 10</a:t>
            </a:r>
            <a:r>
              <a:rPr lang="en-US" sz="2000" dirty="0">
                <a:solidFill>
                  <a:srgbClr val="000000"/>
                </a:solidFill>
                <a:latin typeface="Calibri"/>
                <a:ea typeface="Calibri"/>
                <a:cs typeface="Calibri"/>
                <a:sym typeface="Calibri"/>
              </a:rPr>
              <a:t>% of the world population with drinking water </a:t>
            </a:r>
            <a:r>
              <a:rPr lang="en-US" sz="1200" dirty="0">
                <a:solidFill>
                  <a:srgbClr val="000000"/>
                </a:solidFill>
                <a:latin typeface="Calibri"/>
                <a:ea typeface="Calibri"/>
                <a:cs typeface="Calibri"/>
                <a:sym typeface="Calibri"/>
              </a:rPr>
              <a:t>(</a:t>
            </a:r>
            <a:r>
              <a:rPr lang="en-US" sz="1200" dirty="0" err="1">
                <a:solidFill>
                  <a:srgbClr val="000000"/>
                </a:solidFill>
              </a:rPr>
              <a:t>Stevanović</a:t>
            </a:r>
            <a:r>
              <a:rPr lang="en-US" sz="1200" dirty="0">
                <a:solidFill>
                  <a:srgbClr val="000000"/>
                </a:solidFill>
              </a:rPr>
              <a:t>, 2018</a:t>
            </a:r>
            <a:r>
              <a:rPr lang="en-US" sz="1200" dirty="0">
                <a:solidFill>
                  <a:srgbClr val="000000"/>
                </a:solidFill>
                <a:latin typeface="Calibri"/>
                <a:ea typeface="Calibri"/>
                <a:cs typeface="Calibri"/>
                <a:sym typeface="Calibri"/>
              </a:rPr>
              <a:t>)</a:t>
            </a:r>
            <a:endParaRPr sz="1200" dirty="0"/>
          </a:p>
          <a:p>
            <a:pPr marL="228600" lvl="0" indent="-228600" algn="l" rtl="0">
              <a:lnSpc>
                <a:spcPct val="100000"/>
              </a:lnSpc>
              <a:spcBef>
                <a:spcPts val="1000"/>
              </a:spcBef>
              <a:spcAft>
                <a:spcPts val="0"/>
              </a:spcAft>
              <a:buClr>
                <a:srgbClr val="000000"/>
              </a:buClr>
              <a:buSzPts val="2000"/>
              <a:buChar char="•"/>
            </a:pPr>
            <a:r>
              <a:rPr lang="en-US" sz="2000" dirty="0">
                <a:solidFill>
                  <a:srgbClr val="000000"/>
                </a:solidFill>
                <a:latin typeface="Calibri"/>
                <a:ea typeface="Calibri"/>
                <a:cs typeface="Calibri"/>
                <a:sym typeface="Calibri"/>
              </a:rPr>
              <a:t>They show highly </a:t>
            </a:r>
            <a:r>
              <a:rPr lang="en-US" sz="2000" b="1" dirty="0">
                <a:solidFill>
                  <a:srgbClr val="000000"/>
                </a:solidFill>
                <a:latin typeface="Calibri"/>
                <a:ea typeface="Calibri"/>
                <a:cs typeface="Calibri"/>
                <a:sym typeface="Calibri"/>
              </a:rPr>
              <a:t>variable hydraulic responses </a:t>
            </a:r>
            <a:r>
              <a:rPr lang="en-US" sz="2000" dirty="0">
                <a:solidFill>
                  <a:srgbClr val="000000"/>
                </a:solidFill>
                <a:latin typeface="Calibri"/>
                <a:ea typeface="Calibri"/>
                <a:cs typeface="Calibri"/>
                <a:sym typeface="Calibri"/>
              </a:rPr>
              <a:t>to hydrological events</a:t>
            </a:r>
            <a:endParaRPr dirty="0"/>
          </a:p>
          <a:p>
            <a:pPr marL="228600" lvl="0" indent="-228600" algn="l" rtl="0">
              <a:lnSpc>
                <a:spcPct val="100000"/>
              </a:lnSpc>
              <a:spcBef>
                <a:spcPts val="1000"/>
              </a:spcBef>
              <a:spcAft>
                <a:spcPts val="0"/>
              </a:spcAft>
              <a:buClr>
                <a:srgbClr val="000000"/>
              </a:buClr>
              <a:buSzPts val="2000"/>
              <a:buChar char="•"/>
            </a:pPr>
            <a:r>
              <a:rPr lang="en-US" sz="2000" dirty="0">
                <a:solidFill>
                  <a:srgbClr val="000000"/>
                </a:solidFill>
                <a:latin typeface="Calibri"/>
                <a:ea typeface="Calibri"/>
                <a:cs typeface="Calibri"/>
                <a:sym typeface="Calibri"/>
              </a:rPr>
              <a:t>Karst aquifers need more</a:t>
            </a:r>
            <a:r>
              <a:rPr lang="en-US" sz="2000" b="1" dirty="0">
                <a:solidFill>
                  <a:srgbClr val="000000"/>
                </a:solidFill>
                <a:latin typeface="Calibri"/>
                <a:ea typeface="Calibri"/>
                <a:cs typeface="Calibri"/>
                <a:sym typeface="Calibri"/>
              </a:rPr>
              <a:t> dedicated &amp; flexible management concepts</a:t>
            </a:r>
            <a:endParaRPr dirty="0"/>
          </a:p>
        </p:txBody>
      </p:sp>
      <p:pic>
        <p:nvPicPr>
          <p:cNvPr id="134" name="Google Shape;134;p15" descr="Ein Bild, das Text, Karte enthält.&#10;&#10;Automatisch generierte Beschreibung"/>
          <p:cNvPicPr preferRelativeResize="0"/>
          <p:nvPr/>
        </p:nvPicPr>
        <p:blipFill rotWithShape="1">
          <a:blip r:embed="rId7">
            <a:alphaModFix/>
          </a:blip>
          <a:srcRect r="239" b="586"/>
          <a:stretch/>
        </p:blipFill>
        <p:spPr>
          <a:xfrm>
            <a:off x="778485" y="2295704"/>
            <a:ext cx="4749863" cy="3346048"/>
          </a:xfrm>
          <a:prstGeom prst="rect">
            <a:avLst/>
          </a:prstGeom>
          <a:noFill/>
          <a:ln>
            <a:noFill/>
          </a:ln>
        </p:spPr>
      </p:pic>
      <p:sp>
        <p:nvSpPr>
          <p:cNvPr id="135" name="Google Shape;135;p15"/>
          <p:cNvSpPr txBox="1"/>
          <p:nvPr/>
        </p:nvSpPr>
        <p:spPr>
          <a:xfrm>
            <a:off x="223119" y="5773414"/>
            <a:ext cx="6179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Karst aquifers (yellow) under Mediterranean climates (blue) (University of Würzburg, 2019)</a:t>
            </a:r>
            <a:endParaRPr sz="1200">
              <a:solidFill>
                <a:schemeClr val="dk1"/>
              </a:solidFill>
              <a:latin typeface="Calibri"/>
              <a:ea typeface="Calibri"/>
              <a:cs typeface="Calibri"/>
              <a:sym typeface="Calibri"/>
            </a:endParaRPr>
          </a:p>
        </p:txBody>
      </p:sp>
      <p:pic>
        <p:nvPicPr>
          <p:cNvPr id="136" name="Google Shape;136;p15" descr="Ein Bild, das Text, Karte enthält.&#10;&#10;Automatisch generierte Beschreibung"/>
          <p:cNvPicPr preferRelativeResize="0"/>
          <p:nvPr/>
        </p:nvPicPr>
        <p:blipFill rotWithShape="1">
          <a:blip r:embed="rId8">
            <a:alphaModFix/>
          </a:blip>
          <a:srcRect/>
          <a:stretch/>
        </p:blipFill>
        <p:spPr>
          <a:xfrm>
            <a:off x="6540616" y="2425451"/>
            <a:ext cx="5011024" cy="3224439"/>
          </a:xfrm>
          <a:prstGeom prst="rect">
            <a:avLst/>
          </a:prstGeom>
          <a:noFill/>
          <a:ln>
            <a:noFill/>
          </a:ln>
        </p:spPr>
      </p:pic>
      <p:sp>
        <p:nvSpPr>
          <p:cNvPr id="137" name="Google Shape;137;p15"/>
          <p:cNvSpPr txBox="1"/>
          <p:nvPr/>
        </p:nvSpPr>
        <p:spPr>
          <a:xfrm>
            <a:off x="6146334" y="5775310"/>
            <a:ext cx="61794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Conceptual representation of vadose flow in fractured and karstic rocks (Kordilla et al., 2017)</a:t>
            </a:r>
            <a:endParaRPr sz="1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6"/>
          <p:cNvSpPr txBox="1">
            <a:spLocks noGrp="1"/>
          </p:cNvSpPr>
          <p:nvPr>
            <p:ph type="body" idx="1"/>
          </p:nvPr>
        </p:nvSpPr>
        <p:spPr>
          <a:xfrm>
            <a:off x="721452" y="1025672"/>
            <a:ext cx="10729500" cy="4863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a:p>
          <a:p>
            <a:pPr marL="228600" lvl="0" indent="-101600" algn="l" rtl="0">
              <a:lnSpc>
                <a:spcPct val="90000"/>
              </a:lnSpc>
              <a:spcBef>
                <a:spcPts val="1000"/>
              </a:spcBef>
              <a:spcAft>
                <a:spcPts val="0"/>
              </a:spcAft>
              <a:buClr>
                <a:schemeClr val="dk1"/>
              </a:buClr>
              <a:buSzPts val="2000"/>
              <a:buNone/>
            </a:pPr>
            <a:endParaRPr sz="2000">
              <a:latin typeface="Calibri"/>
              <a:ea typeface="Calibri"/>
              <a:cs typeface="Calibri"/>
              <a:sym typeface="Calibri"/>
            </a:endParaRPr>
          </a:p>
        </p:txBody>
      </p:sp>
      <p:sp>
        <p:nvSpPr>
          <p:cNvPr id="143" name="Google Shape;143;p16"/>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144" name="Google Shape;144;p16"/>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45" name="Google Shape;145;p16"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147" name="Google Shape;147;p16"/>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148" name="Google Shape;148;p16"/>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149" name="Google Shape;149;p16"/>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150" name="Google Shape;150;p16"/>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151" name="Google Shape;151;p16"/>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6"/>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53" name="Google Shape;153;p16"/>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MedWater - Project overview &amp; study site</a:t>
            </a:r>
            <a:endParaRPr/>
          </a:p>
        </p:txBody>
      </p:sp>
      <p:pic>
        <p:nvPicPr>
          <p:cNvPr id="154" name="Google Shape;154;p16" descr="Ein Bild, das Text enthält.&#10;&#10;Automatisch generierte Beschreibung"/>
          <p:cNvPicPr preferRelativeResize="0"/>
          <p:nvPr/>
        </p:nvPicPr>
        <p:blipFill rotWithShape="1">
          <a:blip r:embed="rId6">
            <a:alphaModFix/>
          </a:blip>
          <a:srcRect/>
          <a:stretch/>
        </p:blipFill>
        <p:spPr>
          <a:xfrm>
            <a:off x="10461435" y="6303151"/>
            <a:ext cx="555210" cy="412243"/>
          </a:xfrm>
          <a:prstGeom prst="rect">
            <a:avLst/>
          </a:prstGeom>
          <a:noFill/>
          <a:ln>
            <a:noFill/>
          </a:ln>
        </p:spPr>
      </p:pic>
      <p:sp>
        <p:nvSpPr>
          <p:cNvPr id="155" name="Google Shape;155;p16"/>
          <p:cNvSpPr txBox="1">
            <a:spLocks noGrp="1"/>
          </p:cNvSpPr>
          <p:nvPr>
            <p:ph type="body" idx="1"/>
          </p:nvPr>
        </p:nvSpPr>
        <p:spPr>
          <a:xfrm>
            <a:off x="586530" y="1076006"/>
            <a:ext cx="6913200" cy="4863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dirty="0" err="1"/>
              <a:t>MedWater</a:t>
            </a:r>
            <a:r>
              <a:rPr lang="en-US" sz="2000" dirty="0"/>
              <a:t> develops new strategies and management tools for the sustainable use of scarce groundwater resources from karst aquifers in the Mediterranean</a:t>
            </a:r>
            <a:endParaRPr sz="2000" dirty="0"/>
          </a:p>
          <a:p>
            <a:pPr marL="0" lvl="0" indent="0" algn="l" rtl="0">
              <a:spcBef>
                <a:spcPts val="0"/>
              </a:spcBef>
              <a:spcAft>
                <a:spcPts val="0"/>
              </a:spcAft>
              <a:buNone/>
            </a:pPr>
            <a:endParaRPr sz="2000" dirty="0"/>
          </a:p>
          <a:p>
            <a:pPr marL="0" lvl="0" indent="0" algn="l" rtl="0">
              <a:spcBef>
                <a:spcPts val="1000"/>
              </a:spcBef>
              <a:spcAft>
                <a:spcPts val="0"/>
              </a:spcAft>
              <a:buNone/>
            </a:pPr>
            <a:r>
              <a:rPr lang="en-US" sz="2000" b="1" dirty="0"/>
              <a:t>Contribution to SDG 6 </a:t>
            </a:r>
            <a:r>
              <a:rPr lang="en-US" sz="2000" dirty="0"/>
              <a:t>– Ensure availability and sustainable management of water and sanitation for all</a:t>
            </a:r>
            <a:endParaRPr sz="2000" dirty="0"/>
          </a:p>
          <a:p>
            <a:pPr marL="0" lvl="0" indent="0" algn="l" rtl="0">
              <a:lnSpc>
                <a:spcPct val="90000"/>
              </a:lnSpc>
              <a:spcBef>
                <a:spcPts val="0"/>
              </a:spcBef>
              <a:spcAft>
                <a:spcPts val="0"/>
              </a:spcAft>
              <a:buNone/>
            </a:pPr>
            <a:endParaRPr sz="2000" dirty="0"/>
          </a:p>
          <a:p>
            <a:pPr marL="0" lvl="0" indent="0" algn="l" rtl="0">
              <a:lnSpc>
                <a:spcPct val="90000"/>
              </a:lnSpc>
              <a:spcBef>
                <a:spcPts val="0"/>
              </a:spcBef>
              <a:spcAft>
                <a:spcPts val="0"/>
              </a:spcAft>
              <a:buNone/>
            </a:pPr>
            <a:r>
              <a:rPr lang="en-US" sz="2000" b="1" dirty="0"/>
              <a:t>Study Site:</a:t>
            </a:r>
            <a:endParaRPr sz="2000" b="1" dirty="0"/>
          </a:p>
          <a:p>
            <a:pPr marL="0" lvl="0" indent="0" algn="l" rtl="0">
              <a:lnSpc>
                <a:spcPct val="90000"/>
              </a:lnSpc>
              <a:spcBef>
                <a:spcPts val="0"/>
              </a:spcBef>
              <a:spcAft>
                <a:spcPts val="0"/>
              </a:spcAft>
              <a:buNone/>
            </a:pPr>
            <a:endParaRPr sz="2000" dirty="0"/>
          </a:p>
          <a:p>
            <a:pPr marL="228600" lvl="0" indent="-228600" algn="l" rtl="0">
              <a:lnSpc>
                <a:spcPct val="115000"/>
              </a:lnSpc>
              <a:spcBef>
                <a:spcPts val="0"/>
              </a:spcBef>
              <a:spcAft>
                <a:spcPts val="0"/>
              </a:spcAft>
              <a:buClr>
                <a:schemeClr val="dk1"/>
              </a:buClr>
              <a:buSzPts val="2000"/>
              <a:buChar char="•"/>
            </a:pPr>
            <a:r>
              <a:rPr lang="en-US" sz="2000" dirty="0"/>
              <a:t>Western Mountain Aquifer (Israel &amp; Palestinian territories)</a:t>
            </a:r>
            <a:endParaRPr sz="2000" dirty="0"/>
          </a:p>
          <a:p>
            <a:pPr marL="228600" lvl="0" indent="-228600" algn="l" rtl="0">
              <a:lnSpc>
                <a:spcPct val="115000"/>
              </a:lnSpc>
              <a:spcBef>
                <a:spcPts val="0"/>
              </a:spcBef>
              <a:spcAft>
                <a:spcPts val="0"/>
              </a:spcAft>
              <a:buClr>
                <a:schemeClr val="dk1"/>
              </a:buClr>
              <a:buSzPts val="2000"/>
              <a:buChar char="•"/>
            </a:pPr>
            <a:r>
              <a:rPr lang="en-US" sz="2000" dirty="0"/>
              <a:t>Hydrological „active“ region:  6,000km² </a:t>
            </a:r>
            <a:r>
              <a:rPr lang="en-US" sz="1200" dirty="0"/>
              <a:t>(</a:t>
            </a:r>
            <a:r>
              <a:rPr lang="en-US" sz="1200" dirty="0" err="1"/>
              <a:t>Abusaada</a:t>
            </a:r>
            <a:r>
              <a:rPr lang="en-US" sz="1200" dirty="0"/>
              <a:t>, 2011)</a:t>
            </a:r>
            <a:endParaRPr sz="1200" dirty="0"/>
          </a:p>
          <a:p>
            <a:pPr marL="228600" lvl="0" indent="-241300" algn="l" rtl="0">
              <a:lnSpc>
                <a:spcPct val="115000"/>
              </a:lnSpc>
              <a:spcBef>
                <a:spcPts val="0"/>
              </a:spcBef>
              <a:spcAft>
                <a:spcPts val="0"/>
              </a:spcAft>
              <a:buSzPts val="2000"/>
              <a:buChar char="•"/>
            </a:pPr>
            <a:r>
              <a:rPr lang="en-US" sz="2000" dirty="0"/>
              <a:t>Recharge area / study site: 1,800 km²</a:t>
            </a:r>
            <a:endParaRPr sz="2000" dirty="0"/>
          </a:p>
          <a:p>
            <a:pPr marL="228600" lvl="0" indent="-241300" algn="l" rtl="0">
              <a:lnSpc>
                <a:spcPct val="115000"/>
              </a:lnSpc>
              <a:spcBef>
                <a:spcPts val="0"/>
              </a:spcBef>
              <a:spcAft>
                <a:spcPts val="0"/>
              </a:spcAft>
              <a:buSzPts val="2000"/>
              <a:buChar char="•"/>
            </a:pPr>
            <a:r>
              <a:rPr lang="en-US" sz="2000" dirty="0">
                <a:latin typeface="Calibri"/>
                <a:ea typeface="Calibri"/>
                <a:cs typeface="Calibri"/>
                <a:sym typeface="Calibri"/>
              </a:rPr>
              <a:t>Well-developed karst a</a:t>
            </a:r>
            <a:r>
              <a:rPr lang="en-US" sz="2000" dirty="0"/>
              <a:t>quifer, </a:t>
            </a:r>
            <a:r>
              <a:rPr lang="en-US" sz="2000" dirty="0">
                <a:latin typeface="Calibri"/>
                <a:ea typeface="Calibri"/>
                <a:cs typeface="Calibri"/>
                <a:sym typeface="Calibri"/>
              </a:rPr>
              <a:t>structure and </a:t>
            </a:r>
            <a:r>
              <a:rPr lang="en-US" sz="2000" dirty="0"/>
              <a:t>                     </a:t>
            </a:r>
            <a:r>
              <a:rPr lang="en-US" sz="2000" dirty="0">
                <a:latin typeface="Calibri"/>
                <a:ea typeface="Calibri"/>
                <a:cs typeface="Calibri"/>
                <a:sym typeface="Calibri"/>
              </a:rPr>
              <a:t>response to recharge uncertain</a:t>
            </a:r>
            <a:endParaRPr dirty="0"/>
          </a:p>
          <a:p>
            <a:pPr marL="228600" lvl="0" indent="-241300" algn="l" rtl="0">
              <a:lnSpc>
                <a:spcPct val="115000"/>
              </a:lnSpc>
              <a:spcBef>
                <a:spcPts val="0"/>
              </a:spcBef>
              <a:spcAft>
                <a:spcPts val="0"/>
              </a:spcAft>
              <a:buSzPts val="2000"/>
              <a:buChar char="•"/>
            </a:pPr>
            <a:r>
              <a:rPr lang="en-US" sz="2000" dirty="0">
                <a:latin typeface="Calibri"/>
                <a:ea typeface="Calibri"/>
                <a:cs typeface="Calibri"/>
                <a:sym typeface="Calibri"/>
              </a:rPr>
              <a:t>Actively managed since the 1950s</a:t>
            </a:r>
            <a:endParaRPr dirty="0"/>
          </a:p>
          <a:p>
            <a:pPr marL="0" lvl="0" indent="0" algn="l" rtl="0">
              <a:lnSpc>
                <a:spcPct val="90000"/>
              </a:lnSpc>
              <a:spcBef>
                <a:spcPts val="1000"/>
              </a:spcBef>
              <a:spcAft>
                <a:spcPts val="0"/>
              </a:spcAft>
              <a:buNone/>
            </a:pPr>
            <a:endParaRPr dirty="0"/>
          </a:p>
          <a:p>
            <a:pPr marL="228600" lvl="0" indent="-101600" algn="l" rtl="0">
              <a:lnSpc>
                <a:spcPct val="90000"/>
              </a:lnSpc>
              <a:spcBef>
                <a:spcPts val="1000"/>
              </a:spcBef>
              <a:spcAft>
                <a:spcPts val="0"/>
              </a:spcAft>
              <a:buClr>
                <a:schemeClr val="dk1"/>
              </a:buClr>
              <a:buSzPts val="2000"/>
              <a:buNone/>
            </a:pPr>
            <a:endParaRPr sz="2000" dirty="0">
              <a:latin typeface="Calibri"/>
              <a:ea typeface="Calibri"/>
              <a:cs typeface="Calibri"/>
              <a:sym typeface="Calibri"/>
            </a:endParaRPr>
          </a:p>
          <a:p>
            <a:pPr marL="228600" lvl="0" indent="-101600" algn="l" rtl="0">
              <a:lnSpc>
                <a:spcPct val="90000"/>
              </a:lnSpc>
              <a:spcBef>
                <a:spcPts val="1000"/>
              </a:spcBef>
              <a:spcAft>
                <a:spcPts val="0"/>
              </a:spcAft>
              <a:buClr>
                <a:schemeClr val="dk1"/>
              </a:buClr>
              <a:buSzPts val="2000"/>
              <a:buNone/>
            </a:pPr>
            <a:endParaRPr sz="2000" dirty="0">
              <a:latin typeface="Calibri"/>
              <a:ea typeface="Calibri"/>
              <a:cs typeface="Calibri"/>
              <a:sym typeface="Calibri"/>
            </a:endParaRPr>
          </a:p>
          <a:p>
            <a:pPr marL="228600" lvl="0" indent="-114300" algn="l" rtl="0">
              <a:lnSpc>
                <a:spcPct val="90000"/>
              </a:lnSpc>
              <a:spcBef>
                <a:spcPts val="1000"/>
              </a:spcBef>
              <a:spcAft>
                <a:spcPts val="0"/>
              </a:spcAft>
              <a:buClr>
                <a:schemeClr val="dk1"/>
              </a:buClr>
              <a:buSzPts val="1800"/>
              <a:buNone/>
            </a:pPr>
            <a:endParaRPr sz="1800" dirty="0">
              <a:latin typeface="Calibri"/>
              <a:ea typeface="Calibri"/>
              <a:cs typeface="Calibri"/>
              <a:sym typeface="Calibri"/>
            </a:endParaRPr>
          </a:p>
        </p:txBody>
      </p:sp>
      <p:pic>
        <p:nvPicPr>
          <p:cNvPr id="156" name="Google Shape;156;p16"/>
          <p:cNvPicPr preferRelativeResize="0"/>
          <p:nvPr/>
        </p:nvPicPr>
        <p:blipFill rotWithShape="1">
          <a:blip r:embed="rId7">
            <a:alphaModFix/>
          </a:blip>
          <a:srcRect r="23977"/>
          <a:stretch/>
        </p:blipFill>
        <p:spPr>
          <a:xfrm>
            <a:off x="7520774" y="797088"/>
            <a:ext cx="4593576" cy="5468787"/>
          </a:xfrm>
          <a:prstGeom prst="rect">
            <a:avLst/>
          </a:prstGeom>
          <a:noFill/>
          <a:ln>
            <a:noFill/>
          </a:ln>
        </p:spPr>
      </p:pic>
      <p:pic>
        <p:nvPicPr>
          <p:cNvPr id="157" name="Google Shape;157;p16"/>
          <p:cNvPicPr preferRelativeResize="0"/>
          <p:nvPr/>
        </p:nvPicPr>
        <p:blipFill rotWithShape="1">
          <a:blip r:embed="rId7">
            <a:alphaModFix/>
          </a:blip>
          <a:srcRect l="75364" t="75151"/>
          <a:stretch/>
        </p:blipFill>
        <p:spPr>
          <a:xfrm>
            <a:off x="5817675" y="4581675"/>
            <a:ext cx="1703101" cy="1554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7"/>
          <p:cNvPicPr preferRelativeResize="0"/>
          <p:nvPr/>
        </p:nvPicPr>
        <p:blipFill>
          <a:blip r:embed="rId3">
            <a:alphaModFix/>
          </a:blip>
          <a:stretch>
            <a:fillRect/>
          </a:stretch>
        </p:blipFill>
        <p:spPr>
          <a:xfrm>
            <a:off x="7136250" y="998273"/>
            <a:ext cx="4499849" cy="2723679"/>
          </a:xfrm>
          <a:prstGeom prst="rect">
            <a:avLst/>
          </a:prstGeom>
          <a:noFill/>
          <a:ln>
            <a:noFill/>
          </a:ln>
        </p:spPr>
      </p:pic>
      <p:sp>
        <p:nvSpPr>
          <p:cNvPr id="163" name="Google Shape;163;p17"/>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164" name="Google Shape;164;p17"/>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65" name="Google Shape;165;p17" descr="Ein Bild, das ClipArt enthält.&#10;&#10;Automatisch generierte Beschreibung"/>
          <p:cNvPicPr preferRelativeResize="0"/>
          <p:nvPr/>
        </p:nvPicPr>
        <p:blipFill rotWithShape="1">
          <a:blip r:embed="rId4">
            <a:alphaModFix/>
          </a:blip>
          <a:srcRect/>
          <a:stretch/>
        </p:blipFill>
        <p:spPr>
          <a:xfrm>
            <a:off x="2741083" y="6330617"/>
            <a:ext cx="926437" cy="351071"/>
          </a:xfrm>
          <a:prstGeom prst="rect">
            <a:avLst/>
          </a:prstGeom>
          <a:noFill/>
          <a:ln>
            <a:noFill/>
          </a:ln>
        </p:spPr>
      </p:pic>
      <p:pic>
        <p:nvPicPr>
          <p:cNvPr id="166" name="Google Shape;166;p17"/>
          <p:cNvPicPr preferRelativeResize="0"/>
          <p:nvPr/>
        </p:nvPicPr>
        <p:blipFill rotWithShape="1">
          <a:blip r:embed="rId5">
            <a:alphaModFix/>
          </a:blip>
          <a:srcRect/>
          <a:stretch/>
        </p:blipFill>
        <p:spPr>
          <a:xfrm>
            <a:off x="430784" y="6216994"/>
            <a:ext cx="787485" cy="548345"/>
          </a:xfrm>
          <a:prstGeom prst="rect">
            <a:avLst/>
          </a:prstGeom>
          <a:noFill/>
          <a:ln>
            <a:noFill/>
          </a:ln>
        </p:spPr>
      </p:pic>
      <p:pic>
        <p:nvPicPr>
          <p:cNvPr id="167" name="Google Shape;167;p17"/>
          <p:cNvPicPr preferRelativeResize="0"/>
          <p:nvPr/>
        </p:nvPicPr>
        <p:blipFill rotWithShape="1">
          <a:blip r:embed="rId6">
            <a:alphaModFix/>
          </a:blip>
          <a:srcRect/>
          <a:stretch/>
        </p:blipFill>
        <p:spPr>
          <a:xfrm>
            <a:off x="1448989" y="6311540"/>
            <a:ext cx="1061374" cy="351070"/>
          </a:xfrm>
          <a:prstGeom prst="rect">
            <a:avLst/>
          </a:prstGeom>
          <a:noFill/>
          <a:ln>
            <a:noFill/>
          </a:ln>
        </p:spPr>
      </p:pic>
      <p:sp>
        <p:nvSpPr>
          <p:cNvPr id="168" name="Google Shape;168;p17"/>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169" name="Google Shape;169;p17"/>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170" name="Google Shape;170;p17"/>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171" name="Google Shape;171;p17"/>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7"/>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73" name="Google Shape;173;p17"/>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Climate projections &amp; relevance to groundwater resources</a:t>
            </a:r>
            <a:endParaRPr/>
          </a:p>
        </p:txBody>
      </p:sp>
      <p:pic>
        <p:nvPicPr>
          <p:cNvPr id="174" name="Google Shape;174;p17" descr="Ein Bild, das Text enthält.&#10;&#10;Automatisch generierte Beschreibung"/>
          <p:cNvPicPr preferRelativeResize="0"/>
          <p:nvPr/>
        </p:nvPicPr>
        <p:blipFill rotWithShape="1">
          <a:blip r:embed="rId7">
            <a:alphaModFix/>
          </a:blip>
          <a:srcRect/>
          <a:stretch/>
        </p:blipFill>
        <p:spPr>
          <a:xfrm>
            <a:off x="10461435" y="6303151"/>
            <a:ext cx="555210" cy="412243"/>
          </a:xfrm>
          <a:prstGeom prst="rect">
            <a:avLst/>
          </a:prstGeom>
          <a:noFill/>
          <a:ln>
            <a:noFill/>
          </a:ln>
        </p:spPr>
      </p:pic>
      <p:pic>
        <p:nvPicPr>
          <p:cNvPr id="175" name="Google Shape;175;p17"/>
          <p:cNvPicPr preferRelativeResize="0"/>
          <p:nvPr/>
        </p:nvPicPr>
        <p:blipFill>
          <a:blip r:embed="rId8">
            <a:alphaModFix/>
          </a:blip>
          <a:stretch>
            <a:fillRect/>
          </a:stretch>
        </p:blipFill>
        <p:spPr>
          <a:xfrm>
            <a:off x="7154100" y="3871021"/>
            <a:ext cx="4499849" cy="2324981"/>
          </a:xfrm>
          <a:prstGeom prst="rect">
            <a:avLst/>
          </a:prstGeom>
          <a:noFill/>
          <a:ln>
            <a:noFill/>
          </a:ln>
        </p:spPr>
      </p:pic>
      <p:sp>
        <p:nvSpPr>
          <p:cNvPr id="176" name="Google Shape;176;p17"/>
          <p:cNvSpPr txBox="1"/>
          <p:nvPr/>
        </p:nvSpPr>
        <p:spPr>
          <a:xfrm>
            <a:off x="335387" y="1050075"/>
            <a:ext cx="6979809" cy="291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a:solidFill>
                  <a:schemeClr val="dk1"/>
                </a:solidFill>
                <a:latin typeface="Calibri" panose="020F0502020204030204" pitchFamily="34" charset="0"/>
                <a:cs typeface="Calibri" panose="020F0502020204030204" pitchFamily="34" charset="0"/>
              </a:rPr>
              <a:t>Data &amp; Simulation period </a:t>
            </a:r>
            <a:endParaRPr sz="2000" b="1"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Simulations performed by the CMCC for the RCP4.5 scenario </a:t>
            </a:r>
            <a:br>
              <a:rPr lang="en-US" sz="2000" dirty="0">
                <a:solidFill>
                  <a:schemeClr val="dk1"/>
                </a:solidFill>
                <a:latin typeface="Calibri" panose="020F0502020204030204" pitchFamily="34" charset="0"/>
                <a:cs typeface="Calibri" panose="020F0502020204030204" pitchFamily="34" charset="0"/>
              </a:rPr>
            </a:br>
            <a:r>
              <a:rPr lang="en-US" sz="2000" dirty="0">
                <a:solidFill>
                  <a:schemeClr val="dk1"/>
                </a:solidFill>
                <a:latin typeface="Calibri" panose="020F0502020204030204" pitchFamily="34" charset="0"/>
                <a:cs typeface="Calibri" panose="020F0502020204030204" pitchFamily="34" charset="0"/>
              </a:rPr>
              <a:t>(8 km daily resolution) (Hochman et al., 2018)</a:t>
            </a:r>
            <a:endParaRPr sz="2000"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Parameters of interest: temperature (mean, min, max) &amp; total precipitation</a:t>
            </a:r>
            <a:endParaRPr sz="2000" b="1"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Climate data from 1981 – 2071</a:t>
            </a:r>
            <a:endParaRPr sz="2000"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b="1" dirty="0">
                <a:solidFill>
                  <a:schemeClr val="dk1"/>
                </a:solidFill>
                <a:latin typeface="Calibri" panose="020F0502020204030204" pitchFamily="34" charset="0"/>
                <a:cs typeface="Calibri" panose="020F0502020204030204" pitchFamily="34" charset="0"/>
              </a:rPr>
              <a:t>Projected change </a:t>
            </a:r>
            <a:r>
              <a:rPr lang="en-US" sz="2000" dirty="0">
                <a:solidFill>
                  <a:schemeClr val="dk1"/>
                </a:solidFill>
                <a:latin typeface="Calibri" panose="020F0502020204030204" pitchFamily="34" charset="0"/>
                <a:cs typeface="Calibri" panose="020F0502020204030204" pitchFamily="34" charset="0"/>
              </a:rPr>
              <a:t>as a difference between </a:t>
            </a:r>
            <a:r>
              <a:rPr lang="en-US" sz="2000" b="1" dirty="0">
                <a:solidFill>
                  <a:schemeClr val="dk1"/>
                </a:solidFill>
                <a:latin typeface="Calibri" panose="020F0502020204030204" pitchFamily="34" charset="0"/>
                <a:cs typeface="Calibri" panose="020F0502020204030204" pitchFamily="34" charset="0"/>
              </a:rPr>
              <a:t>2041-2070 </a:t>
            </a:r>
            <a:r>
              <a:rPr lang="en-US" sz="2000" dirty="0">
                <a:solidFill>
                  <a:schemeClr val="dk1"/>
                </a:solidFill>
                <a:latin typeface="Calibri" panose="020F0502020204030204" pitchFamily="34" charset="0"/>
                <a:cs typeface="Calibri" panose="020F0502020204030204" pitchFamily="34" charset="0"/>
              </a:rPr>
              <a:t>and</a:t>
            </a:r>
            <a:r>
              <a:rPr lang="en-US" sz="2000" b="1" dirty="0">
                <a:solidFill>
                  <a:schemeClr val="dk1"/>
                </a:solidFill>
                <a:latin typeface="Calibri" panose="020F0502020204030204" pitchFamily="34" charset="0"/>
                <a:cs typeface="Calibri" panose="020F0502020204030204" pitchFamily="34" charset="0"/>
              </a:rPr>
              <a:t> 1981-2010</a:t>
            </a:r>
          </a:p>
          <a:p>
            <a:pPr marL="0" lvl="0" indent="0" algn="l" rtl="0">
              <a:lnSpc>
                <a:spcPct val="115000"/>
              </a:lnSpc>
              <a:spcBef>
                <a:spcPts val="0"/>
              </a:spcBef>
              <a:spcAft>
                <a:spcPts val="0"/>
              </a:spcAft>
              <a:buNone/>
            </a:pPr>
            <a:endParaRPr lang="en-US" sz="2000" b="1" dirty="0">
              <a:solidFill>
                <a:schemeClr val="dk1"/>
              </a:solidFill>
              <a:latin typeface="Calibri" panose="020F0502020204030204" pitchFamily="34" charset="0"/>
              <a:cs typeface="Calibri" panose="020F0502020204030204" pitchFamily="34" charset="0"/>
            </a:endParaRPr>
          </a:p>
          <a:p>
            <a:pPr marL="457200" lvl="0" indent="0" algn="l" rtl="0">
              <a:lnSpc>
                <a:spcPct val="115000"/>
              </a:lnSpc>
              <a:spcBef>
                <a:spcPts val="0"/>
              </a:spcBef>
              <a:spcAft>
                <a:spcPts val="0"/>
              </a:spcAft>
              <a:buNone/>
            </a:pPr>
            <a:endParaRPr b="1" dirty="0">
              <a:solidFill>
                <a:schemeClr val="dk1"/>
              </a:solidFill>
            </a:endParaRPr>
          </a:p>
        </p:txBody>
      </p:sp>
      <p:sp>
        <p:nvSpPr>
          <p:cNvPr id="177" name="Google Shape;177;p17"/>
          <p:cNvSpPr txBox="1"/>
          <p:nvPr/>
        </p:nvSpPr>
        <p:spPr>
          <a:xfrm>
            <a:off x="6025475" y="673425"/>
            <a:ext cx="6314400" cy="516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US" b="1">
                <a:solidFill>
                  <a:schemeClr val="dk1"/>
                </a:solidFill>
              </a:rPr>
              <a:t>Projected change in seasonal mean temperatures &amp; precipitation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7"/>
          <p:cNvPicPr preferRelativeResize="0"/>
          <p:nvPr/>
        </p:nvPicPr>
        <p:blipFill>
          <a:blip r:embed="rId3">
            <a:alphaModFix/>
          </a:blip>
          <a:stretch>
            <a:fillRect/>
          </a:stretch>
        </p:blipFill>
        <p:spPr>
          <a:xfrm>
            <a:off x="7136250" y="998273"/>
            <a:ext cx="4499849" cy="2723679"/>
          </a:xfrm>
          <a:prstGeom prst="rect">
            <a:avLst/>
          </a:prstGeom>
          <a:noFill/>
          <a:ln>
            <a:noFill/>
          </a:ln>
        </p:spPr>
      </p:pic>
      <p:sp>
        <p:nvSpPr>
          <p:cNvPr id="163" name="Google Shape;163;p17"/>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164" name="Google Shape;164;p17"/>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65" name="Google Shape;165;p17" descr="Ein Bild, das ClipArt enthält.&#10;&#10;Automatisch generierte Beschreibung"/>
          <p:cNvPicPr preferRelativeResize="0"/>
          <p:nvPr/>
        </p:nvPicPr>
        <p:blipFill rotWithShape="1">
          <a:blip r:embed="rId4">
            <a:alphaModFix/>
          </a:blip>
          <a:srcRect/>
          <a:stretch/>
        </p:blipFill>
        <p:spPr>
          <a:xfrm>
            <a:off x="2741083" y="6330617"/>
            <a:ext cx="926437" cy="351071"/>
          </a:xfrm>
          <a:prstGeom prst="rect">
            <a:avLst/>
          </a:prstGeom>
          <a:noFill/>
          <a:ln>
            <a:noFill/>
          </a:ln>
        </p:spPr>
      </p:pic>
      <p:pic>
        <p:nvPicPr>
          <p:cNvPr id="166" name="Google Shape;166;p17"/>
          <p:cNvPicPr preferRelativeResize="0"/>
          <p:nvPr/>
        </p:nvPicPr>
        <p:blipFill rotWithShape="1">
          <a:blip r:embed="rId5">
            <a:alphaModFix/>
          </a:blip>
          <a:srcRect/>
          <a:stretch/>
        </p:blipFill>
        <p:spPr>
          <a:xfrm>
            <a:off x="430784" y="6216994"/>
            <a:ext cx="787485" cy="548345"/>
          </a:xfrm>
          <a:prstGeom prst="rect">
            <a:avLst/>
          </a:prstGeom>
          <a:noFill/>
          <a:ln>
            <a:noFill/>
          </a:ln>
        </p:spPr>
      </p:pic>
      <p:pic>
        <p:nvPicPr>
          <p:cNvPr id="167" name="Google Shape;167;p17"/>
          <p:cNvPicPr preferRelativeResize="0"/>
          <p:nvPr/>
        </p:nvPicPr>
        <p:blipFill rotWithShape="1">
          <a:blip r:embed="rId6">
            <a:alphaModFix/>
          </a:blip>
          <a:srcRect/>
          <a:stretch/>
        </p:blipFill>
        <p:spPr>
          <a:xfrm>
            <a:off x="1448989" y="6311540"/>
            <a:ext cx="1061374" cy="351070"/>
          </a:xfrm>
          <a:prstGeom prst="rect">
            <a:avLst/>
          </a:prstGeom>
          <a:noFill/>
          <a:ln>
            <a:noFill/>
          </a:ln>
        </p:spPr>
      </p:pic>
      <p:sp>
        <p:nvSpPr>
          <p:cNvPr id="168" name="Google Shape;168;p17"/>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169" name="Google Shape;169;p17"/>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170" name="Google Shape;170;p17"/>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171" name="Google Shape;171;p17"/>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7"/>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73" name="Google Shape;173;p17"/>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Climate projections &amp; relevance to groundwater resources</a:t>
            </a:r>
            <a:endParaRPr/>
          </a:p>
        </p:txBody>
      </p:sp>
      <p:pic>
        <p:nvPicPr>
          <p:cNvPr id="174" name="Google Shape;174;p17" descr="Ein Bild, das Text enthält.&#10;&#10;Automatisch generierte Beschreibung"/>
          <p:cNvPicPr preferRelativeResize="0"/>
          <p:nvPr/>
        </p:nvPicPr>
        <p:blipFill rotWithShape="1">
          <a:blip r:embed="rId7">
            <a:alphaModFix/>
          </a:blip>
          <a:srcRect/>
          <a:stretch/>
        </p:blipFill>
        <p:spPr>
          <a:xfrm>
            <a:off x="10461435" y="6303151"/>
            <a:ext cx="555210" cy="412243"/>
          </a:xfrm>
          <a:prstGeom prst="rect">
            <a:avLst/>
          </a:prstGeom>
          <a:noFill/>
          <a:ln>
            <a:noFill/>
          </a:ln>
        </p:spPr>
      </p:pic>
      <p:pic>
        <p:nvPicPr>
          <p:cNvPr id="175" name="Google Shape;175;p17"/>
          <p:cNvPicPr preferRelativeResize="0"/>
          <p:nvPr/>
        </p:nvPicPr>
        <p:blipFill>
          <a:blip r:embed="rId8">
            <a:alphaModFix/>
          </a:blip>
          <a:stretch>
            <a:fillRect/>
          </a:stretch>
        </p:blipFill>
        <p:spPr>
          <a:xfrm>
            <a:off x="7154100" y="3871021"/>
            <a:ext cx="4499849" cy="2324981"/>
          </a:xfrm>
          <a:prstGeom prst="rect">
            <a:avLst/>
          </a:prstGeom>
          <a:noFill/>
          <a:ln>
            <a:noFill/>
          </a:ln>
        </p:spPr>
      </p:pic>
      <p:sp>
        <p:nvSpPr>
          <p:cNvPr id="176" name="Google Shape;176;p17"/>
          <p:cNvSpPr txBox="1"/>
          <p:nvPr/>
        </p:nvSpPr>
        <p:spPr>
          <a:xfrm>
            <a:off x="363523" y="993803"/>
            <a:ext cx="6979809" cy="291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a:solidFill>
                  <a:schemeClr val="dk1"/>
                </a:solidFill>
                <a:latin typeface="Calibri" panose="020F0502020204030204" pitchFamily="34" charset="0"/>
                <a:cs typeface="Calibri" panose="020F0502020204030204" pitchFamily="34" charset="0"/>
              </a:rPr>
              <a:t>Results</a:t>
            </a:r>
            <a:endParaRPr sz="2000" b="1"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b="1" dirty="0">
                <a:solidFill>
                  <a:schemeClr val="dk1"/>
                </a:solidFill>
                <a:latin typeface="Calibri" panose="020F0502020204030204" pitchFamily="34" charset="0"/>
                <a:cs typeface="Calibri" panose="020F0502020204030204" pitchFamily="34" charset="0"/>
              </a:rPr>
              <a:t>General increase </a:t>
            </a:r>
            <a:r>
              <a:rPr lang="en-US" sz="2000" dirty="0">
                <a:solidFill>
                  <a:schemeClr val="dk1"/>
                </a:solidFill>
                <a:latin typeface="Calibri" panose="020F0502020204030204" pitchFamily="34" charset="0"/>
                <a:cs typeface="Calibri" panose="020F0502020204030204" pitchFamily="34" charset="0"/>
              </a:rPr>
              <a:t>in mean </a:t>
            </a:r>
            <a:r>
              <a:rPr lang="en-US" sz="2000" b="1" dirty="0">
                <a:solidFill>
                  <a:schemeClr val="dk1"/>
                </a:solidFill>
                <a:latin typeface="Calibri" panose="020F0502020204030204" pitchFamily="34" charset="0"/>
                <a:cs typeface="Calibri" panose="020F0502020204030204" pitchFamily="34" charset="0"/>
              </a:rPr>
              <a:t>temperature </a:t>
            </a:r>
            <a:r>
              <a:rPr lang="en-US" sz="2000" dirty="0">
                <a:solidFill>
                  <a:schemeClr val="dk1"/>
                </a:solidFill>
                <a:latin typeface="Calibri" panose="020F0502020204030204" pitchFamily="34" charset="0"/>
                <a:cs typeface="Calibri" panose="020F0502020204030204" pitchFamily="34" charset="0"/>
              </a:rPr>
              <a:t>predicted for the recharge zone</a:t>
            </a:r>
            <a:endParaRPr sz="2000"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Largest increase in autumn (SON) &amp; winter (DJF) with peaks up to ~2.2°</a:t>
            </a:r>
            <a:endParaRPr sz="2000"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b="1" dirty="0">
                <a:solidFill>
                  <a:schemeClr val="dk1"/>
                </a:solidFill>
                <a:latin typeface="Calibri" panose="020F0502020204030204" pitchFamily="34" charset="0"/>
                <a:cs typeface="Calibri" panose="020F0502020204030204" pitchFamily="34" charset="0"/>
              </a:rPr>
              <a:t>General decrease </a:t>
            </a:r>
            <a:r>
              <a:rPr lang="en-US" sz="2000" dirty="0">
                <a:solidFill>
                  <a:schemeClr val="dk1"/>
                </a:solidFill>
                <a:latin typeface="Calibri" panose="020F0502020204030204" pitchFamily="34" charset="0"/>
                <a:cs typeface="Calibri" panose="020F0502020204030204" pitchFamily="34" charset="0"/>
              </a:rPr>
              <a:t>in mean </a:t>
            </a:r>
            <a:r>
              <a:rPr lang="en-US" sz="2000" b="1" dirty="0">
                <a:solidFill>
                  <a:schemeClr val="dk1"/>
                </a:solidFill>
                <a:latin typeface="Calibri" panose="020F0502020204030204" pitchFamily="34" charset="0"/>
                <a:cs typeface="Calibri" panose="020F0502020204030204" pitchFamily="34" charset="0"/>
              </a:rPr>
              <a:t>precipitation </a:t>
            </a:r>
            <a:r>
              <a:rPr lang="en-US" sz="2000" dirty="0">
                <a:solidFill>
                  <a:schemeClr val="dk1"/>
                </a:solidFill>
                <a:latin typeface="Calibri" panose="020F0502020204030204" pitchFamily="34" charset="0"/>
                <a:cs typeface="Calibri" panose="020F0502020204030204" pitchFamily="34" charset="0"/>
              </a:rPr>
              <a:t>predicted for the recharge zone </a:t>
            </a:r>
            <a:endParaRPr sz="2000"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Largest decrease in autumn (SON) with reducing up to ~50%</a:t>
            </a:r>
            <a:endParaRPr sz="2000" dirty="0">
              <a:solidFill>
                <a:schemeClr val="dk1"/>
              </a:solidFill>
              <a:latin typeface="Calibri" panose="020F0502020204030204" pitchFamily="34" charset="0"/>
              <a:cs typeface="Calibri" panose="020F0502020204030204" pitchFamily="34" charset="0"/>
            </a:endParaRP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During the summer (JJA), no precipitation</a:t>
            </a:r>
          </a:p>
          <a:p>
            <a:pPr marL="457200" lvl="0" indent="-317500" algn="l" rtl="0">
              <a:lnSpc>
                <a:spcPct val="115000"/>
              </a:lnSpc>
              <a:spcBef>
                <a:spcPts val="0"/>
              </a:spcBef>
              <a:spcAft>
                <a:spcPts val="0"/>
              </a:spcAft>
              <a:buClr>
                <a:schemeClr val="dk1"/>
              </a:buClr>
              <a:buSzPts val="1400"/>
              <a:buChar char="●"/>
            </a:pPr>
            <a:r>
              <a:rPr lang="en-US" sz="2000" dirty="0">
                <a:solidFill>
                  <a:schemeClr val="dk1"/>
                </a:solidFill>
                <a:latin typeface="Calibri" panose="020F0502020204030204" pitchFamily="34" charset="0"/>
                <a:cs typeface="Calibri" panose="020F0502020204030204" pitchFamily="34" charset="0"/>
              </a:rPr>
              <a:t>large differences between the two periods, small changes present large percentage differences</a:t>
            </a:r>
            <a:endParaRPr sz="2000"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None/>
            </a:pPr>
            <a:endParaRPr dirty="0">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b="1" dirty="0">
              <a:solidFill>
                <a:schemeClr val="dk1"/>
              </a:solidFill>
            </a:endParaRPr>
          </a:p>
        </p:txBody>
      </p:sp>
      <p:sp>
        <p:nvSpPr>
          <p:cNvPr id="177" name="Google Shape;177;p17"/>
          <p:cNvSpPr txBox="1"/>
          <p:nvPr/>
        </p:nvSpPr>
        <p:spPr>
          <a:xfrm>
            <a:off x="6025475" y="673425"/>
            <a:ext cx="6314400" cy="516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US" b="1">
                <a:solidFill>
                  <a:schemeClr val="dk1"/>
                </a:solidFill>
              </a:rPr>
              <a:t>Projected change in seasonal mean temperatures &amp; precipitation</a:t>
            </a:r>
            <a:endParaRPr/>
          </a:p>
        </p:txBody>
      </p:sp>
    </p:spTree>
    <p:extLst>
      <p:ext uri="{BB962C8B-B14F-4D97-AF65-F5344CB8AC3E}">
        <p14:creationId xmlns:p14="http://schemas.microsoft.com/office/powerpoint/2010/main" val="47878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183" name="Google Shape;183;p18"/>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84" name="Google Shape;184;p18"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185" name="Google Shape;185;p18"/>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186" name="Google Shape;186;p18"/>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187" name="Google Shape;187;p18"/>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188" name="Google Shape;188;p18"/>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189" name="Google Shape;189;p18"/>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190" name="Google Shape;190;p18"/>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18"/>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192" name="Google Shape;192;p18"/>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Calculating groundwater recharge – SWAT</a:t>
            </a:r>
            <a:endParaRPr/>
          </a:p>
        </p:txBody>
      </p:sp>
      <p:pic>
        <p:nvPicPr>
          <p:cNvPr id="193" name="Google Shape;193;p18" descr="Ein Bild, das Text enthält.&#10;&#10;Automatisch generierte Beschreibung"/>
          <p:cNvPicPr preferRelativeResize="0"/>
          <p:nvPr/>
        </p:nvPicPr>
        <p:blipFill rotWithShape="1">
          <a:blip r:embed="rId6">
            <a:alphaModFix/>
          </a:blip>
          <a:srcRect/>
          <a:stretch/>
        </p:blipFill>
        <p:spPr>
          <a:xfrm>
            <a:off x="10461435" y="6303151"/>
            <a:ext cx="555210" cy="412243"/>
          </a:xfrm>
          <a:prstGeom prst="rect">
            <a:avLst/>
          </a:prstGeom>
          <a:noFill/>
          <a:ln>
            <a:noFill/>
          </a:ln>
        </p:spPr>
      </p:pic>
      <p:pic>
        <p:nvPicPr>
          <p:cNvPr id="194" name="Google Shape;194;p18"/>
          <p:cNvPicPr preferRelativeResize="0"/>
          <p:nvPr/>
        </p:nvPicPr>
        <p:blipFill>
          <a:blip r:embed="rId7">
            <a:alphaModFix/>
          </a:blip>
          <a:stretch>
            <a:fillRect/>
          </a:stretch>
        </p:blipFill>
        <p:spPr>
          <a:xfrm>
            <a:off x="142300" y="2202960"/>
            <a:ext cx="5124670" cy="3849813"/>
          </a:xfrm>
          <a:prstGeom prst="rect">
            <a:avLst/>
          </a:prstGeom>
          <a:noFill/>
          <a:ln>
            <a:noFill/>
          </a:ln>
        </p:spPr>
      </p:pic>
      <p:pic>
        <p:nvPicPr>
          <p:cNvPr id="195" name="Google Shape;195;p18"/>
          <p:cNvPicPr preferRelativeResize="0"/>
          <p:nvPr/>
        </p:nvPicPr>
        <p:blipFill>
          <a:blip r:embed="rId8">
            <a:alphaModFix/>
          </a:blip>
          <a:stretch>
            <a:fillRect/>
          </a:stretch>
        </p:blipFill>
        <p:spPr>
          <a:xfrm>
            <a:off x="2541800" y="2722399"/>
            <a:ext cx="1791702" cy="412250"/>
          </a:xfrm>
          <a:prstGeom prst="rect">
            <a:avLst/>
          </a:prstGeom>
          <a:noFill/>
          <a:ln>
            <a:noFill/>
          </a:ln>
        </p:spPr>
      </p:pic>
      <p:pic>
        <p:nvPicPr>
          <p:cNvPr id="196" name="Google Shape;196;p18"/>
          <p:cNvPicPr preferRelativeResize="0"/>
          <p:nvPr/>
        </p:nvPicPr>
        <p:blipFill>
          <a:blip r:embed="rId9">
            <a:alphaModFix/>
          </a:blip>
          <a:stretch>
            <a:fillRect/>
          </a:stretch>
        </p:blipFill>
        <p:spPr>
          <a:xfrm>
            <a:off x="224825" y="2456323"/>
            <a:ext cx="2316973" cy="365100"/>
          </a:xfrm>
          <a:prstGeom prst="rect">
            <a:avLst/>
          </a:prstGeom>
          <a:noFill/>
          <a:ln>
            <a:noFill/>
          </a:ln>
        </p:spPr>
      </p:pic>
      <p:pic>
        <p:nvPicPr>
          <p:cNvPr id="197" name="Google Shape;197;p18"/>
          <p:cNvPicPr preferRelativeResize="0"/>
          <p:nvPr/>
        </p:nvPicPr>
        <p:blipFill>
          <a:blip r:embed="rId10">
            <a:alphaModFix/>
          </a:blip>
          <a:stretch>
            <a:fillRect/>
          </a:stretch>
        </p:blipFill>
        <p:spPr>
          <a:xfrm>
            <a:off x="4156000" y="4073398"/>
            <a:ext cx="1321538" cy="621900"/>
          </a:xfrm>
          <a:prstGeom prst="rect">
            <a:avLst/>
          </a:prstGeom>
          <a:noFill/>
          <a:ln>
            <a:noFill/>
          </a:ln>
        </p:spPr>
      </p:pic>
      <p:sp>
        <p:nvSpPr>
          <p:cNvPr id="198" name="Google Shape;198;p18"/>
          <p:cNvSpPr txBox="1"/>
          <p:nvPr/>
        </p:nvSpPr>
        <p:spPr>
          <a:xfrm>
            <a:off x="7269619" y="3514362"/>
            <a:ext cx="3704700" cy="9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Surface Discharge:</a:t>
            </a:r>
            <a:endParaRPr sz="1800"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sz="1800" dirty="0">
                <a:solidFill>
                  <a:schemeClr val="dk1"/>
                </a:solidFill>
                <a:latin typeface="Calibri"/>
                <a:ea typeface="Calibri"/>
                <a:cs typeface="Calibri"/>
                <a:sym typeface="Calibri"/>
              </a:rPr>
              <a:t>hydrometric measuring stations</a:t>
            </a:r>
            <a:endParaRPr sz="1800" dirty="0">
              <a:latin typeface="Calibri"/>
              <a:ea typeface="Calibri"/>
              <a:cs typeface="Calibri"/>
              <a:sym typeface="Calibri"/>
            </a:endParaRPr>
          </a:p>
        </p:txBody>
      </p:sp>
      <p:sp>
        <p:nvSpPr>
          <p:cNvPr id="199" name="Google Shape;199;p18"/>
          <p:cNvSpPr txBox="1"/>
          <p:nvPr/>
        </p:nvSpPr>
        <p:spPr>
          <a:xfrm>
            <a:off x="4324000" y="2697600"/>
            <a:ext cx="2819400" cy="9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Calibri"/>
                <a:ea typeface="Calibri"/>
                <a:cs typeface="Calibri"/>
                <a:sym typeface="Calibri"/>
              </a:rPr>
              <a:t>Input:</a:t>
            </a:r>
            <a:endParaRPr sz="1800" b="1"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1800" dirty="0">
                <a:latin typeface="Calibri"/>
                <a:ea typeface="Calibri"/>
                <a:cs typeface="Calibri"/>
                <a:sym typeface="Calibri"/>
              </a:rPr>
              <a:t>Local weather stations</a:t>
            </a:r>
            <a:endParaRPr sz="18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1800" dirty="0">
                <a:latin typeface="Calibri"/>
                <a:ea typeface="Calibri"/>
                <a:cs typeface="Calibri"/>
                <a:sym typeface="Calibri"/>
              </a:rPr>
              <a:t>Climate Model (-2070)</a:t>
            </a:r>
            <a:endParaRPr sz="1800" dirty="0">
              <a:latin typeface="Calibri"/>
              <a:ea typeface="Calibri"/>
              <a:cs typeface="Calibri"/>
              <a:sym typeface="Calibri"/>
            </a:endParaRPr>
          </a:p>
        </p:txBody>
      </p:sp>
      <p:sp>
        <p:nvSpPr>
          <p:cNvPr id="200" name="Google Shape;200;p18"/>
          <p:cNvSpPr txBox="1"/>
          <p:nvPr/>
        </p:nvSpPr>
        <p:spPr>
          <a:xfrm>
            <a:off x="7373802" y="1074581"/>
            <a:ext cx="3345782" cy="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Evapotranspiration:</a:t>
            </a:r>
            <a:endParaRPr sz="18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1800" dirty="0">
                <a:latin typeface="Calibri"/>
                <a:ea typeface="Calibri"/>
                <a:cs typeface="Calibri"/>
                <a:sym typeface="Calibri"/>
              </a:rPr>
              <a:t>MOD16A2GF</a:t>
            </a:r>
            <a:endParaRPr sz="1800" dirty="0">
              <a:latin typeface="Calibri"/>
              <a:ea typeface="Calibri"/>
              <a:cs typeface="Calibri"/>
              <a:sym typeface="Calibri"/>
            </a:endParaRPr>
          </a:p>
        </p:txBody>
      </p:sp>
      <p:pic>
        <p:nvPicPr>
          <p:cNvPr id="201" name="Google Shape;201;p18"/>
          <p:cNvPicPr preferRelativeResize="0"/>
          <p:nvPr/>
        </p:nvPicPr>
        <p:blipFill>
          <a:blip r:embed="rId11">
            <a:alphaModFix/>
          </a:blip>
          <a:stretch>
            <a:fillRect/>
          </a:stretch>
        </p:blipFill>
        <p:spPr>
          <a:xfrm>
            <a:off x="3825742" y="5458877"/>
            <a:ext cx="1714500" cy="276225"/>
          </a:xfrm>
          <a:prstGeom prst="rect">
            <a:avLst/>
          </a:prstGeom>
          <a:noFill/>
          <a:ln>
            <a:noFill/>
          </a:ln>
        </p:spPr>
      </p:pic>
      <p:pic>
        <p:nvPicPr>
          <p:cNvPr id="202" name="Google Shape;202;p18"/>
          <p:cNvPicPr preferRelativeResize="0"/>
          <p:nvPr/>
        </p:nvPicPr>
        <p:blipFill>
          <a:blip r:embed="rId12">
            <a:alphaModFix/>
          </a:blip>
          <a:stretch>
            <a:fillRect/>
          </a:stretch>
        </p:blipFill>
        <p:spPr>
          <a:xfrm>
            <a:off x="7244100" y="1674795"/>
            <a:ext cx="4730724" cy="1950131"/>
          </a:xfrm>
          <a:prstGeom prst="rect">
            <a:avLst/>
          </a:prstGeom>
          <a:noFill/>
          <a:ln>
            <a:noFill/>
          </a:ln>
        </p:spPr>
      </p:pic>
      <p:pic>
        <p:nvPicPr>
          <p:cNvPr id="203" name="Google Shape;203;p18"/>
          <p:cNvPicPr preferRelativeResize="0"/>
          <p:nvPr/>
        </p:nvPicPr>
        <p:blipFill>
          <a:blip r:embed="rId13">
            <a:alphaModFix/>
          </a:blip>
          <a:stretch>
            <a:fillRect/>
          </a:stretch>
        </p:blipFill>
        <p:spPr>
          <a:xfrm>
            <a:off x="7264025" y="4171876"/>
            <a:ext cx="4710800" cy="1888650"/>
          </a:xfrm>
          <a:prstGeom prst="rect">
            <a:avLst/>
          </a:prstGeom>
          <a:noFill/>
          <a:ln>
            <a:noFill/>
          </a:ln>
        </p:spPr>
      </p:pic>
      <p:sp>
        <p:nvSpPr>
          <p:cNvPr id="204" name="Google Shape;204;p18"/>
          <p:cNvSpPr txBox="1"/>
          <p:nvPr/>
        </p:nvSpPr>
        <p:spPr>
          <a:xfrm rot="-5400000">
            <a:off x="6613911" y="2402140"/>
            <a:ext cx="926400" cy="1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a:ea typeface="Calibri"/>
                <a:cs typeface="Calibri"/>
                <a:sym typeface="Calibri"/>
              </a:rPr>
              <a:t>mm/mon</a:t>
            </a:r>
            <a:endParaRPr dirty="0">
              <a:latin typeface="Calibri"/>
              <a:ea typeface="Calibri"/>
              <a:cs typeface="Calibri"/>
              <a:sym typeface="Calibri"/>
            </a:endParaRPr>
          </a:p>
        </p:txBody>
      </p:sp>
      <p:sp>
        <p:nvSpPr>
          <p:cNvPr id="205" name="Google Shape;205;p18"/>
          <p:cNvSpPr txBox="1"/>
          <p:nvPr/>
        </p:nvSpPr>
        <p:spPr>
          <a:xfrm rot="-5400000">
            <a:off x="6523643" y="4764338"/>
            <a:ext cx="926400" cy="1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a:ea typeface="Calibri"/>
                <a:cs typeface="Calibri"/>
                <a:sym typeface="Calibri"/>
              </a:rPr>
              <a:t>m³/s</a:t>
            </a:r>
            <a:endParaRPr dirty="0">
              <a:latin typeface="Calibri"/>
              <a:ea typeface="Calibri"/>
              <a:cs typeface="Calibri"/>
              <a:sym typeface="Calibri"/>
            </a:endParaRPr>
          </a:p>
        </p:txBody>
      </p:sp>
      <p:pic>
        <p:nvPicPr>
          <p:cNvPr id="206" name="Google Shape;206;p18"/>
          <p:cNvPicPr preferRelativeResize="0"/>
          <p:nvPr/>
        </p:nvPicPr>
        <p:blipFill>
          <a:blip r:embed="rId14">
            <a:alphaModFix/>
          </a:blip>
          <a:stretch>
            <a:fillRect/>
          </a:stretch>
        </p:blipFill>
        <p:spPr>
          <a:xfrm>
            <a:off x="1964425" y="5539576"/>
            <a:ext cx="1703100" cy="582072"/>
          </a:xfrm>
          <a:prstGeom prst="rect">
            <a:avLst/>
          </a:prstGeom>
          <a:noFill/>
          <a:ln>
            <a:noFill/>
          </a:ln>
        </p:spPr>
      </p:pic>
      <p:sp>
        <p:nvSpPr>
          <p:cNvPr id="207" name="Google Shape;207;p18"/>
          <p:cNvSpPr txBox="1"/>
          <p:nvPr/>
        </p:nvSpPr>
        <p:spPr>
          <a:xfrm>
            <a:off x="195475" y="818188"/>
            <a:ext cx="6723400" cy="989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Program: </a:t>
            </a:r>
            <a:r>
              <a:rPr lang="en-US" sz="2000" b="1" dirty="0">
                <a:latin typeface="Calibri"/>
                <a:ea typeface="Calibri"/>
                <a:cs typeface="Calibri"/>
                <a:sym typeface="Calibri"/>
              </a:rPr>
              <a:t>Soil &amp; Water Assessment Tool</a:t>
            </a:r>
            <a:endParaRPr sz="2000" b="1"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hydraulic-hydrological model, based on physical processes</a:t>
            </a:r>
            <a:endParaRPr sz="20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manages </a:t>
            </a:r>
            <a:r>
              <a:rPr lang="en-US" sz="2000" b="1" dirty="0">
                <a:latin typeface="Calibri"/>
                <a:ea typeface="Calibri"/>
                <a:cs typeface="Calibri"/>
                <a:sym typeface="Calibri"/>
              </a:rPr>
              <a:t>topographic watersheds</a:t>
            </a:r>
            <a:endParaRPr sz="2000" b="1"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delineates watersheds to </a:t>
            </a:r>
            <a:r>
              <a:rPr lang="en-US" sz="2000" dirty="0" err="1">
                <a:latin typeface="Calibri"/>
                <a:ea typeface="Calibri"/>
                <a:cs typeface="Calibri"/>
                <a:sym typeface="Calibri"/>
              </a:rPr>
              <a:t>Subbasins</a:t>
            </a:r>
            <a:r>
              <a:rPr lang="en-US" sz="2000" dirty="0">
                <a:latin typeface="Calibri"/>
                <a:ea typeface="Calibri"/>
                <a:cs typeface="Calibri"/>
                <a:sym typeface="Calibri"/>
              </a:rPr>
              <a:t> and HRUs</a:t>
            </a:r>
            <a:endParaRPr sz="2000" dirty="0">
              <a:latin typeface="Calibri"/>
              <a:ea typeface="Calibri"/>
              <a:cs typeface="Calibri"/>
              <a:sym typeface="Calibri"/>
            </a:endParaRPr>
          </a:p>
        </p:txBody>
      </p:sp>
      <p:sp>
        <p:nvSpPr>
          <p:cNvPr id="28" name="Google Shape;200;p18">
            <a:extLst>
              <a:ext uri="{FF2B5EF4-FFF2-40B4-BE49-F238E27FC236}">
                <a16:creationId xmlns:a16="http://schemas.microsoft.com/office/drawing/2014/main" id="{CA83DC64-5DB2-4A58-85F2-1F4502295D28}"/>
              </a:ext>
            </a:extLst>
          </p:cNvPr>
          <p:cNvSpPr txBox="1"/>
          <p:nvPr/>
        </p:nvSpPr>
        <p:spPr>
          <a:xfrm>
            <a:off x="7336432" y="706406"/>
            <a:ext cx="3345782" cy="6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000" b="1" dirty="0" err="1">
                <a:latin typeface="Calibri"/>
                <a:ea typeface="Calibri"/>
                <a:cs typeface="Calibri"/>
                <a:sym typeface="Calibri"/>
              </a:rPr>
              <a:t>Calibration</a:t>
            </a:r>
            <a:r>
              <a:rPr lang="de-DE" sz="2000" b="1" dirty="0">
                <a:latin typeface="Calibri"/>
                <a:ea typeface="Calibri"/>
                <a:cs typeface="Calibri"/>
                <a:sym typeface="Calibri"/>
              </a:rPr>
              <a:t> with SWAT-CUP</a:t>
            </a:r>
            <a:endParaRPr sz="2000" dirty="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9"/>
          <p:cNvPicPr preferRelativeResize="0"/>
          <p:nvPr/>
        </p:nvPicPr>
        <p:blipFill>
          <a:blip r:embed="rId3">
            <a:alphaModFix/>
          </a:blip>
          <a:stretch>
            <a:fillRect/>
          </a:stretch>
        </p:blipFill>
        <p:spPr>
          <a:xfrm>
            <a:off x="8808446" y="1242550"/>
            <a:ext cx="2940603" cy="5014499"/>
          </a:xfrm>
          <a:prstGeom prst="rect">
            <a:avLst/>
          </a:prstGeom>
          <a:noFill/>
          <a:ln>
            <a:noFill/>
          </a:ln>
        </p:spPr>
      </p:pic>
      <p:sp>
        <p:nvSpPr>
          <p:cNvPr id="213" name="Google Shape;213;p19"/>
          <p:cNvSpPr txBox="1">
            <a:spLocks noGrp="1"/>
          </p:cNvSpPr>
          <p:nvPr>
            <p:ph type="body" idx="1"/>
          </p:nvPr>
        </p:nvSpPr>
        <p:spPr>
          <a:xfrm>
            <a:off x="721450" y="949475"/>
            <a:ext cx="8463000" cy="5014500"/>
          </a:xfrm>
          <a:prstGeom prst="rect">
            <a:avLst/>
          </a:prstGeom>
          <a:noFill/>
          <a:ln>
            <a:noFill/>
          </a:ln>
        </p:spPr>
        <p:txBody>
          <a:bodyPr spcFirstLastPara="1" wrap="square" lIns="91425" tIns="45700" rIns="91425" bIns="45700" anchor="t" anchorCtr="0">
            <a:noAutofit/>
          </a:bodyPr>
          <a:lstStyle/>
          <a:p>
            <a:pPr marL="457200" lvl="0" indent="-355600" algn="l" rtl="0">
              <a:lnSpc>
                <a:spcPct val="150000"/>
              </a:lnSpc>
              <a:spcBef>
                <a:spcPts val="1000"/>
              </a:spcBef>
              <a:spcAft>
                <a:spcPts val="0"/>
              </a:spcAft>
              <a:buSzPts val="2000"/>
              <a:buChar char="•"/>
            </a:pPr>
            <a:r>
              <a:rPr lang="en-US" sz="2000" dirty="0"/>
              <a:t>Developed by </a:t>
            </a:r>
            <a:r>
              <a:rPr lang="en-US" sz="2000" dirty="0" err="1"/>
              <a:t>Wessolek</a:t>
            </a:r>
            <a:r>
              <a:rPr lang="en-US" sz="2000" dirty="0"/>
              <a:t> et al. (2008), approach of “Hydropedology”</a:t>
            </a:r>
            <a:endParaRPr sz="2000" dirty="0"/>
          </a:p>
          <a:p>
            <a:pPr marL="457200" lvl="0" indent="-355600" algn="l" rtl="0">
              <a:lnSpc>
                <a:spcPct val="150000"/>
              </a:lnSpc>
              <a:spcBef>
                <a:spcPts val="0"/>
              </a:spcBef>
              <a:spcAft>
                <a:spcPts val="0"/>
              </a:spcAft>
              <a:buSzPts val="2000"/>
              <a:buChar char="•"/>
            </a:pPr>
            <a:r>
              <a:rPr lang="en-US" sz="2000" b="1" dirty="0"/>
              <a:t>Empirical functions </a:t>
            </a:r>
            <a:r>
              <a:rPr lang="en-US" sz="2000" dirty="0"/>
              <a:t>to predict </a:t>
            </a:r>
            <a:r>
              <a:rPr lang="en-US" sz="2000" b="1" dirty="0"/>
              <a:t>annual percolation rates </a:t>
            </a:r>
            <a:r>
              <a:rPr lang="en-US" sz="2000" dirty="0"/>
              <a:t>on a regional scale</a:t>
            </a:r>
            <a:endParaRPr sz="2000" dirty="0"/>
          </a:p>
          <a:p>
            <a:pPr marL="457200" lvl="0" indent="-355600" algn="l" rtl="0">
              <a:lnSpc>
                <a:spcPct val="150000"/>
              </a:lnSpc>
              <a:spcBef>
                <a:spcPts val="0"/>
              </a:spcBef>
              <a:spcAft>
                <a:spcPts val="0"/>
              </a:spcAft>
              <a:buSzPts val="2000"/>
              <a:buChar char="•"/>
            </a:pPr>
            <a:r>
              <a:rPr lang="en-US" sz="2000" dirty="0"/>
              <a:t>Only limited number of </a:t>
            </a:r>
            <a:r>
              <a:rPr lang="en-US" sz="2000" b="1" dirty="0"/>
              <a:t>input data </a:t>
            </a:r>
            <a:r>
              <a:rPr lang="en-US" sz="2000" dirty="0"/>
              <a:t>needed: soil properties, land-cover, precipitation, potential evapotranspiration</a:t>
            </a:r>
            <a:endParaRPr sz="2000" dirty="0"/>
          </a:p>
          <a:p>
            <a:pPr marL="457200" lvl="0" indent="0" algn="l" rtl="0">
              <a:lnSpc>
                <a:spcPct val="150000"/>
              </a:lnSpc>
              <a:spcBef>
                <a:spcPts val="1000"/>
              </a:spcBef>
              <a:spcAft>
                <a:spcPts val="0"/>
              </a:spcAft>
              <a:buNone/>
            </a:pPr>
            <a:endParaRPr sz="100" dirty="0"/>
          </a:p>
          <a:p>
            <a:pPr marL="0" lvl="0" indent="0" algn="l" rtl="0">
              <a:lnSpc>
                <a:spcPct val="115000"/>
              </a:lnSpc>
              <a:spcBef>
                <a:spcPts val="0"/>
              </a:spcBef>
              <a:spcAft>
                <a:spcPts val="0"/>
              </a:spcAft>
              <a:buNone/>
            </a:pPr>
            <a:r>
              <a:rPr lang="en-US" sz="2000" dirty="0"/>
              <a:t>Suitable for </a:t>
            </a:r>
            <a:r>
              <a:rPr lang="en-US" sz="2000" b="1" dirty="0"/>
              <a:t>calculation of groundwater recharge </a:t>
            </a:r>
            <a:r>
              <a:rPr lang="en-US" sz="2000" dirty="0"/>
              <a:t>in </a:t>
            </a:r>
            <a:r>
              <a:rPr lang="en-US" sz="2000" b="1" dirty="0"/>
              <a:t>karst aquifers </a:t>
            </a:r>
            <a:r>
              <a:rPr lang="en-US" sz="2000" dirty="0"/>
              <a:t>under </a:t>
            </a:r>
            <a:r>
              <a:rPr lang="en-US" sz="2000" b="1" dirty="0"/>
              <a:t>Mediterranean climate</a:t>
            </a:r>
            <a:r>
              <a:rPr lang="en-US" sz="2000" dirty="0"/>
              <a:t>?</a:t>
            </a:r>
            <a:endParaRPr sz="2000"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r>
              <a:rPr lang="en-US" sz="2000" dirty="0"/>
              <a:t>Challenges in semi-arid regions: </a:t>
            </a:r>
            <a:endParaRPr sz="2000" b="1" dirty="0"/>
          </a:p>
          <a:p>
            <a:pPr marL="457200" lvl="0" indent="-355600" algn="l" rtl="0">
              <a:lnSpc>
                <a:spcPct val="115000"/>
              </a:lnSpc>
              <a:spcBef>
                <a:spcPts val="0"/>
              </a:spcBef>
              <a:spcAft>
                <a:spcPts val="0"/>
              </a:spcAft>
              <a:buSzPts val="2000"/>
              <a:buChar char="•"/>
            </a:pPr>
            <a:r>
              <a:rPr lang="en-US" sz="2000" dirty="0"/>
              <a:t>High natural variability in </a:t>
            </a:r>
            <a:r>
              <a:rPr lang="en-US" sz="2000" b="1" dirty="0"/>
              <a:t>precipitation </a:t>
            </a:r>
            <a:endParaRPr sz="2000" b="1" dirty="0"/>
          </a:p>
          <a:p>
            <a:pPr marL="457200" lvl="0" indent="-355600" algn="l" rtl="0">
              <a:lnSpc>
                <a:spcPct val="115000"/>
              </a:lnSpc>
              <a:spcBef>
                <a:spcPts val="0"/>
              </a:spcBef>
              <a:spcAft>
                <a:spcPts val="0"/>
              </a:spcAft>
              <a:buSzPts val="2000"/>
              <a:buChar char="•"/>
            </a:pPr>
            <a:r>
              <a:rPr lang="en-US" sz="2000" dirty="0"/>
              <a:t>Extreme values of </a:t>
            </a:r>
            <a:r>
              <a:rPr lang="en-US" sz="2000" b="1" dirty="0"/>
              <a:t>evapotranspiration</a:t>
            </a:r>
            <a:endParaRPr sz="2000" b="1" dirty="0"/>
          </a:p>
          <a:p>
            <a:pPr marL="457200" lvl="0" indent="-355600" algn="l" rtl="0">
              <a:lnSpc>
                <a:spcPct val="115000"/>
              </a:lnSpc>
              <a:spcBef>
                <a:spcPts val="0"/>
              </a:spcBef>
              <a:spcAft>
                <a:spcPts val="0"/>
              </a:spcAft>
              <a:buSzPts val="2000"/>
              <a:buChar char="•"/>
            </a:pPr>
            <a:r>
              <a:rPr lang="en-US" sz="2000" b="1" dirty="0"/>
              <a:t>Karst features </a:t>
            </a:r>
            <a:r>
              <a:rPr lang="en-US" sz="2000" dirty="0"/>
              <a:t>intensify these dynamics </a:t>
            </a:r>
            <a:endParaRPr sz="2000" dirty="0"/>
          </a:p>
          <a:p>
            <a:pPr marL="45720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228600" lvl="0" indent="-101600" algn="l" rtl="0">
              <a:lnSpc>
                <a:spcPct val="90000"/>
              </a:lnSpc>
              <a:spcBef>
                <a:spcPts val="1000"/>
              </a:spcBef>
              <a:spcAft>
                <a:spcPts val="0"/>
              </a:spcAft>
              <a:buClr>
                <a:schemeClr val="dk1"/>
              </a:buClr>
              <a:buSzPts val="2000"/>
              <a:buNone/>
            </a:pPr>
            <a:endParaRPr dirty="0"/>
          </a:p>
        </p:txBody>
      </p:sp>
      <p:sp>
        <p:nvSpPr>
          <p:cNvPr id="214" name="Google Shape;214;p19"/>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215" name="Google Shape;215;p19"/>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216" name="Google Shape;216;p19" descr="Ein Bild, das ClipArt enthält.&#10;&#10;Automatisch generierte Beschreibung"/>
          <p:cNvPicPr preferRelativeResize="0"/>
          <p:nvPr/>
        </p:nvPicPr>
        <p:blipFill rotWithShape="1">
          <a:blip r:embed="rId4">
            <a:alphaModFix/>
          </a:blip>
          <a:srcRect/>
          <a:stretch/>
        </p:blipFill>
        <p:spPr>
          <a:xfrm>
            <a:off x="2741083" y="6330617"/>
            <a:ext cx="926437" cy="351071"/>
          </a:xfrm>
          <a:prstGeom prst="rect">
            <a:avLst/>
          </a:prstGeom>
          <a:noFill/>
          <a:ln>
            <a:noFill/>
          </a:ln>
        </p:spPr>
      </p:pic>
      <p:pic>
        <p:nvPicPr>
          <p:cNvPr id="217" name="Google Shape;217;p19"/>
          <p:cNvPicPr preferRelativeResize="0"/>
          <p:nvPr/>
        </p:nvPicPr>
        <p:blipFill rotWithShape="1">
          <a:blip r:embed="rId5">
            <a:alphaModFix/>
          </a:blip>
          <a:srcRect/>
          <a:stretch/>
        </p:blipFill>
        <p:spPr>
          <a:xfrm>
            <a:off x="430784" y="6216994"/>
            <a:ext cx="787485" cy="548345"/>
          </a:xfrm>
          <a:prstGeom prst="rect">
            <a:avLst/>
          </a:prstGeom>
          <a:noFill/>
          <a:ln>
            <a:noFill/>
          </a:ln>
        </p:spPr>
      </p:pic>
      <p:pic>
        <p:nvPicPr>
          <p:cNvPr id="218" name="Google Shape;218;p19"/>
          <p:cNvPicPr preferRelativeResize="0"/>
          <p:nvPr/>
        </p:nvPicPr>
        <p:blipFill rotWithShape="1">
          <a:blip r:embed="rId6">
            <a:alphaModFix/>
          </a:blip>
          <a:srcRect/>
          <a:stretch/>
        </p:blipFill>
        <p:spPr>
          <a:xfrm>
            <a:off x="1448989" y="6311540"/>
            <a:ext cx="1061374" cy="351070"/>
          </a:xfrm>
          <a:prstGeom prst="rect">
            <a:avLst/>
          </a:prstGeom>
          <a:noFill/>
          <a:ln>
            <a:noFill/>
          </a:ln>
        </p:spPr>
      </p:pic>
      <p:sp>
        <p:nvSpPr>
          <p:cNvPr id="219" name="Google Shape;219;p19"/>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220" name="Google Shape;220;p19"/>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221" name="Google Shape;221;p19"/>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222" name="Google Shape;222;p19"/>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9"/>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224" name="Google Shape;224;p19"/>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Hydro-Pedotransfer Functions (HPTF) </a:t>
            </a:r>
            <a:endParaRPr/>
          </a:p>
        </p:txBody>
      </p:sp>
      <p:pic>
        <p:nvPicPr>
          <p:cNvPr id="225" name="Google Shape;225;p19" descr="Ein Bild, das Text enthält.&#10;&#10;Automatisch generierte Beschreibung"/>
          <p:cNvPicPr preferRelativeResize="0"/>
          <p:nvPr/>
        </p:nvPicPr>
        <p:blipFill rotWithShape="1">
          <a:blip r:embed="rId7">
            <a:alphaModFix/>
          </a:blip>
          <a:srcRect/>
          <a:stretch/>
        </p:blipFill>
        <p:spPr>
          <a:xfrm>
            <a:off x="10461435" y="6303151"/>
            <a:ext cx="555210" cy="412243"/>
          </a:xfrm>
          <a:prstGeom prst="rect">
            <a:avLst/>
          </a:prstGeom>
          <a:noFill/>
          <a:ln>
            <a:noFill/>
          </a:ln>
        </p:spPr>
      </p:pic>
      <p:sp>
        <p:nvSpPr>
          <p:cNvPr id="226" name="Google Shape;226;p19"/>
          <p:cNvSpPr txBox="1"/>
          <p:nvPr/>
        </p:nvSpPr>
        <p:spPr>
          <a:xfrm>
            <a:off x="8966525" y="741388"/>
            <a:ext cx="2940600" cy="1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latin typeface="Calibri"/>
                <a:ea typeface="Calibri"/>
                <a:cs typeface="Calibri"/>
                <a:sym typeface="Calibri"/>
              </a:rPr>
              <a:t>Mean annual percolation map for 2003 of the WMA recharge area (created in QGIS)</a:t>
            </a:r>
            <a:endParaRPr sz="1000" i="1"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0"/>
          <p:cNvSpPr txBox="1">
            <a:spLocks noGrp="1"/>
          </p:cNvSpPr>
          <p:nvPr>
            <p:ph type="body" idx="1"/>
          </p:nvPr>
        </p:nvSpPr>
        <p:spPr>
          <a:xfrm>
            <a:off x="6965498" y="1152287"/>
            <a:ext cx="5325900" cy="16947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2000" b="1" dirty="0"/>
              <a:t>HPTF: </a:t>
            </a:r>
            <a:r>
              <a:rPr lang="en-US" sz="2000" dirty="0"/>
              <a:t>underestimate recharge, </a:t>
            </a:r>
            <a:r>
              <a:rPr lang="en-US" sz="2000" b="1" dirty="0"/>
              <a:t>do not account for rapid flow components </a:t>
            </a:r>
            <a:r>
              <a:rPr lang="en-US" sz="2000" dirty="0"/>
              <a:t>of recharge in karst groundwater systems, key values are correct estimates of actual evapotranspiration   </a:t>
            </a:r>
            <a:endParaRPr sz="2000" dirty="0"/>
          </a:p>
          <a:p>
            <a:pPr marL="228600" lvl="0" indent="0" algn="l" rtl="0">
              <a:lnSpc>
                <a:spcPct val="90000"/>
              </a:lnSpc>
              <a:spcBef>
                <a:spcPts val="1000"/>
              </a:spcBef>
              <a:spcAft>
                <a:spcPts val="0"/>
              </a:spcAft>
              <a:buNone/>
            </a:pPr>
            <a:endParaRPr dirty="0"/>
          </a:p>
          <a:p>
            <a:pPr marL="228600" lvl="0" indent="-101600" algn="l" rtl="0">
              <a:lnSpc>
                <a:spcPct val="90000"/>
              </a:lnSpc>
              <a:spcBef>
                <a:spcPts val="1000"/>
              </a:spcBef>
              <a:spcAft>
                <a:spcPts val="0"/>
              </a:spcAft>
              <a:buClr>
                <a:schemeClr val="dk1"/>
              </a:buClr>
              <a:buSzPts val="2000"/>
              <a:buNone/>
            </a:pPr>
            <a:endParaRPr sz="2000" dirty="0">
              <a:latin typeface="Calibri"/>
              <a:ea typeface="Calibri"/>
              <a:cs typeface="Calibri"/>
              <a:sym typeface="Calibri"/>
            </a:endParaRPr>
          </a:p>
        </p:txBody>
      </p:sp>
      <p:sp>
        <p:nvSpPr>
          <p:cNvPr id="232" name="Google Shape;232;p20"/>
          <p:cNvSpPr txBox="1">
            <a:spLocks noGrp="1"/>
          </p:cNvSpPr>
          <p:nvPr>
            <p:ph type="ftr" idx="11"/>
          </p:nvPr>
        </p:nvSpPr>
        <p:spPr>
          <a:xfrm>
            <a:off x="4484931"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EGU General Assembly 2020 – May 4, 2020</a:t>
            </a:r>
            <a:endParaRPr>
              <a:solidFill>
                <a:srgbClr val="7F7F7F"/>
              </a:solidFill>
            </a:endParaRPr>
          </a:p>
        </p:txBody>
      </p:sp>
      <p:sp>
        <p:nvSpPr>
          <p:cNvPr id="233" name="Google Shape;233;p20"/>
          <p:cNvSpPr txBox="1">
            <a:spLocks noGrp="1"/>
          </p:cNvSpPr>
          <p:nvPr>
            <p:ph type="sldNum" idx="12"/>
          </p:nvPr>
        </p:nvSpPr>
        <p:spPr>
          <a:xfrm>
            <a:off x="880844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234" name="Google Shape;234;p20" descr="Ein Bild, das ClipArt enthält.&#10;&#10;Automatisch generierte Beschreibung"/>
          <p:cNvPicPr preferRelativeResize="0"/>
          <p:nvPr/>
        </p:nvPicPr>
        <p:blipFill rotWithShape="1">
          <a:blip r:embed="rId3">
            <a:alphaModFix/>
          </a:blip>
          <a:srcRect/>
          <a:stretch/>
        </p:blipFill>
        <p:spPr>
          <a:xfrm>
            <a:off x="2741083" y="6330617"/>
            <a:ext cx="926437" cy="351071"/>
          </a:xfrm>
          <a:prstGeom prst="rect">
            <a:avLst/>
          </a:prstGeom>
          <a:noFill/>
          <a:ln>
            <a:noFill/>
          </a:ln>
        </p:spPr>
      </p:pic>
      <p:pic>
        <p:nvPicPr>
          <p:cNvPr id="235" name="Google Shape;235;p20"/>
          <p:cNvPicPr preferRelativeResize="0"/>
          <p:nvPr/>
        </p:nvPicPr>
        <p:blipFill rotWithShape="1">
          <a:blip r:embed="rId4">
            <a:alphaModFix/>
          </a:blip>
          <a:srcRect/>
          <a:stretch/>
        </p:blipFill>
        <p:spPr>
          <a:xfrm>
            <a:off x="430784" y="6216994"/>
            <a:ext cx="787485" cy="548345"/>
          </a:xfrm>
          <a:prstGeom prst="rect">
            <a:avLst/>
          </a:prstGeom>
          <a:noFill/>
          <a:ln>
            <a:noFill/>
          </a:ln>
        </p:spPr>
      </p:pic>
      <p:pic>
        <p:nvPicPr>
          <p:cNvPr id="236" name="Google Shape;236;p20"/>
          <p:cNvPicPr preferRelativeResize="0"/>
          <p:nvPr/>
        </p:nvPicPr>
        <p:blipFill rotWithShape="1">
          <a:blip r:embed="rId5">
            <a:alphaModFix/>
          </a:blip>
          <a:srcRect/>
          <a:stretch/>
        </p:blipFill>
        <p:spPr>
          <a:xfrm>
            <a:off x="1448989" y="6311540"/>
            <a:ext cx="1061374" cy="351070"/>
          </a:xfrm>
          <a:prstGeom prst="rect">
            <a:avLst/>
          </a:prstGeom>
          <a:noFill/>
          <a:ln>
            <a:noFill/>
          </a:ln>
        </p:spPr>
      </p:pic>
      <p:sp>
        <p:nvSpPr>
          <p:cNvPr id="237" name="Google Shape;237;p20"/>
          <p:cNvSpPr/>
          <p:nvPr/>
        </p:nvSpPr>
        <p:spPr>
          <a:xfrm>
            <a:off x="9184414" y="6406440"/>
            <a:ext cx="17031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7F7F7F"/>
                </a:solidFill>
                <a:latin typeface="Calibri"/>
                <a:ea typeface="Calibri"/>
                <a:cs typeface="Calibri"/>
                <a:sym typeface="Calibri"/>
              </a:rPr>
              <a:t>Paul Hepach</a:t>
            </a:r>
            <a:endParaRPr/>
          </a:p>
        </p:txBody>
      </p:sp>
      <p:cxnSp>
        <p:nvCxnSpPr>
          <p:cNvPr id="238" name="Google Shape;238;p20"/>
          <p:cNvCxnSpPr/>
          <p:nvPr/>
        </p:nvCxnSpPr>
        <p:spPr>
          <a:xfrm>
            <a:off x="4265102" y="6538912"/>
            <a:ext cx="453000" cy="0"/>
          </a:xfrm>
          <a:prstGeom prst="straightConnector1">
            <a:avLst/>
          </a:prstGeom>
          <a:noFill/>
          <a:ln w="9525" cap="flat" cmpd="sng">
            <a:solidFill>
              <a:srgbClr val="7F7F7F"/>
            </a:solidFill>
            <a:prstDash val="solid"/>
            <a:miter lim="800000"/>
            <a:headEnd type="none" w="sm" len="sm"/>
            <a:tailEnd type="none" w="sm" len="sm"/>
          </a:ln>
        </p:spPr>
      </p:cxnSp>
      <p:cxnSp>
        <p:nvCxnSpPr>
          <p:cNvPr id="239" name="Google Shape;239;p20"/>
          <p:cNvCxnSpPr/>
          <p:nvPr/>
        </p:nvCxnSpPr>
        <p:spPr>
          <a:xfrm>
            <a:off x="8340813" y="6538912"/>
            <a:ext cx="468300" cy="0"/>
          </a:xfrm>
          <a:prstGeom prst="straightConnector1">
            <a:avLst/>
          </a:prstGeom>
          <a:noFill/>
          <a:ln w="9525" cap="flat" cmpd="sng">
            <a:solidFill>
              <a:srgbClr val="7F7F7F"/>
            </a:solidFill>
            <a:prstDash val="solid"/>
            <a:miter lim="800000"/>
            <a:headEnd type="none" w="sm" len="sm"/>
            <a:tailEnd type="none" w="sm" len="sm"/>
          </a:ln>
        </p:spPr>
      </p:cxnSp>
      <p:sp>
        <p:nvSpPr>
          <p:cNvPr id="240" name="Google Shape;240;p20"/>
          <p:cNvSpPr txBox="1"/>
          <p:nvPr/>
        </p:nvSpPr>
        <p:spPr>
          <a:xfrm>
            <a:off x="0" y="673418"/>
            <a:ext cx="12192000" cy="60900"/>
          </a:xfrm>
          <a:prstGeom prst="rect">
            <a:avLst/>
          </a:prstGeom>
          <a:solidFill>
            <a:srgbClr val="DDEAF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20"/>
          <p:cNvSpPr txBox="1"/>
          <p:nvPr/>
        </p:nvSpPr>
        <p:spPr>
          <a:xfrm>
            <a:off x="0" y="101601"/>
            <a:ext cx="12192000" cy="516900"/>
          </a:xfrm>
          <a:prstGeom prst="rect">
            <a:avLst/>
          </a:prstGeom>
          <a:solidFill>
            <a:srgbClr val="A9CB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242" name="Google Shape;242;p20"/>
          <p:cNvSpPr txBox="1"/>
          <p:nvPr/>
        </p:nvSpPr>
        <p:spPr>
          <a:xfrm>
            <a:off x="0" y="157217"/>
            <a:ext cx="12192000" cy="54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Groundwater Recharge Calculations</a:t>
            </a:r>
            <a:endParaRPr/>
          </a:p>
        </p:txBody>
      </p:sp>
      <p:pic>
        <p:nvPicPr>
          <p:cNvPr id="243" name="Google Shape;243;p20" descr="Ein Bild, das Text enthält.&#10;&#10;Automatisch generierte Beschreibung"/>
          <p:cNvPicPr preferRelativeResize="0"/>
          <p:nvPr/>
        </p:nvPicPr>
        <p:blipFill rotWithShape="1">
          <a:blip r:embed="rId6">
            <a:alphaModFix/>
          </a:blip>
          <a:srcRect/>
          <a:stretch/>
        </p:blipFill>
        <p:spPr>
          <a:xfrm>
            <a:off x="10461435" y="6303151"/>
            <a:ext cx="555210" cy="412243"/>
          </a:xfrm>
          <a:prstGeom prst="rect">
            <a:avLst/>
          </a:prstGeom>
          <a:noFill/>
          <a:ln>
            <a:noFill/>
          </a:ln>
        </p:spPr>
      </p:pic>
      <p:pic>
        <p:nvPicPr>
          <p:cNvPr id="244" name="Google Shape;244;p20"/>
          <p:cNvPicPr preferRelativeResize="0"/>
          <p:nvPr/>
        </p:nvPicPr>
        <p:blipFill>
          <a:blip r:embed="rId7">
            <a:alphaModFix/>
          </a:blip>
          <a:stretch>
            <a:fillRect/>
          </a:stretch>
        </p:blipFill>
        <p:spPr>
          <a:xfrm>
            <a:off x="6948333" y="3127550"/>
            <a:ext cx="4715750" cy="2633250"/>
          </a:xfrm>
          <a:prstGeom prst="rect">
            <a:avLst/>
          </a:prstGeom>
          <a:noFill/>
          <a:ln>
            <a:noFill/>
          </a:ln>
        </p:spPr>
      </p:pic>
      <p:pic>
        <p:nvPicPr>
          <p:cNvPr id="245" name="Google Shape;245;p20"/>
          <p:cNvPicPr preferRelativeResize="0"/>
          <p:nvPr/>
        </p:nvPicPr>
        <p:blipFill>
          <a:blip r:embed="rId8">
            <a:alphaModFix/>
          </a:blip>
          <a:stretch>
            <a:fillRect/>
          </a:stretch>
        </p:blipFill>
        <p:spPr>
          <a:xfrm>
            <a:off x="541388" y="826291"/>
            <a:ext cx="2743199" cy="4774293"/>
          </a:xfrm>
          <a:prstGeom prst="rect">
            <a:avLst/>
          </a:prstGeom>
          <a:noFill/>
          <a:ln>
            <a:noFill/>
          </a:ln>
        </p:spPr>
      </p:pic>
      <p:sp>
        <p:nvSpPr>
          <p:cNvPr id="246" name="Google Shape;246;p20"/>
          <p:cNvSpPr txBox="1"/>
          <p:nvPr/>
        </p:nvSpPr>
        <p:spPr>
          <a:xfrm>
            <a:off x="3312724" y="1246175"/>
            <a:ext cx="3498026" cy="42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latin typeface="Calibri"/>
                <a:ea typeface="Calibri"/>
                <a:cs typeface="Calibri"/>
                <a:sym typeface="Calibri"/>
              </a:rPr>
              <a:t>SWAT / SWAT-CUP:</a:t>
            </a:r>
            <a:endParaRPr sz="2000" b="1"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able to calibrate the model with the available measured data</a:t>
            </a:r>
            <a:endParaRPr sz="2000" dirty="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US" sz="2000" dirty="0">
                <a:latin typeface="Calibri"/>
                <a:ea typeface="Calibri"/>
                <a:cs typeface="Calibri"/>
                <a:sym typeface="Calibri"/>
              </a:rPr>
              <a:t>erratic discharge events simulated</a:t>
            </a:r>
            <a:endParaRPr sz="2000" dirty="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US" sz="2000" dirty="0">
                <a:latin typeface="Calibri"/>
                <a:ea typeface="Calibri"/>
                <a:cs typeface="Calibri"/>
                <a:sym typeface="Calibri"/>
              </a:rPr>
              <a:t>winter peaks of AET</a:t>
            </a:r>
          </a:p>
          <a:p>
            <a:pPr marL="914400" lvl="1" indent="-317500" algn="l" rtl="0">
              <a:spcBef>
                <a:spcPts val="0"/>
              </a:spcBef>
              <a:spcAft>
                <a:spcPts val="0"/>
              </a:spcAft>
              <a:buSzPts val="1400"/>
              <a:buFont typeface="Calibri"/>
              <a:buChar char="○"/>
            </a:pPr>
            <a:r>
              <a:rPr lang="en-US" sz="2000" dirty="0">
                <a:latin typeface="Calibri"/>
                <a:ea typeface="Calibri"/>
                <a:cs typeface="Calibri"/>
                <a:sym typeface="Calibri"/>
              </a:rPr>
              <a:t>R² = 0.39 currently</a:t>
            </a:r>
            <a:endParaRPr sz="20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high </a:t>
            </a:r>
            <a:r>
              <a:rPr lang="en-US" sz="2000" b="1" dirty="0">
                <a:latin typeface="Calibri"/>
                <a:ea typeface="Calibri"/>
                <a:cs typeface="Calibri"/>
                <a:sym typeface="Calibri"/>
              </a:rPr>
              <a:t>transmission loss </a:t>
            </a:r>
            <a:r>
              <a:rPr lang="en-US" sz="2000" dirty="0">
                <a:latin typeface="Calibri"/>
                <a:ea typeface="Calibri"/>
                <a:cs typeface="Calibri"/>
                <a:sym typeface="Calibri"/>
              </a:rPr>
              <a:t>in the channel-network</a:t>
            </a:r>
            <a:endParaRPr sz="20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rapid and seasonal groundwater recharge</a:t>
            </a:r>
            <a:endParaRPr sz="2000" dirty="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sz="2000" dirty="0">
                <a:latin typeface="Calibri"/>
                <a:ea typeface="Calibri"/>
                <a:cs typeface="Calibri"/>
                <a:sym typeface="Calibri"/>
              </a:rPr>
              <a:t>great </a:t>
            </a:r>
            <a:r>
              <a:rPr lang="en-US" sz="2000" b="1" dirty="0">
                <a:latin typeface="Calibri"/>
                <a:ea typeface="Calibri"/>
                <a:cs typeface="Calibri"/>
                <a:sym typeface="Calibri"/>
              </a:rPr>
              <a:t>differences between years </a:t>
            </a:r>
            <a:r>
              <a:rPr lang="en-US" sz="2000" dirty="0">
                <a:latin typeface="Calibri"/>
                <a:ea typeface="Calibri"/>
                <a:cs typeface="Calibri"/>
                <a:sym typeface="Calibri"/>
              </a:rPr>
              <a:t>(factor 2-3)</a:t>
            </a:r>
            <a:endParaRPr sz="2000" dirty="0">
              <a:latin typeface="Calibri"/>
              <a:ea typeface="Calibri"/>
              <a:cs typeface="Calibri"/>
              <a:sym typeface="Calibri"/>
            </a:endParaRPr>
          </a:p>
        </p:txBody>
      </p:sp>
      <p:sp>
        <p:nvSpPr>
          <p:cNvPr id="18" name="Google Shape;226;p19">
            <a:extLst>
              <a:ext uri="{FF2B5EF4-FFF2-40B4-BE49-F238E27FC236}">
                <a16:creationId xmlns:a16="http://schemas.microsoft.com/office/drawing/2014/main" id="{F9D55FBA-0C14-4B07-AF06-54621DDD4E9F}"/>
              </a:ext>
            </a:extLst>
          </p:cNvPr>
          <p:cNvSpPr txBox="1"/>
          <p:nvPr/>
        </p:nvSpPr>
        <p:spPr>
          <a:xfrm>
            <a:off x="509376" y="5558472"/>
            <a:ext cx="2940600" cy="4511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latin typeface="Calibri"/>
                <a:ea typeface="Calibri"/>
                <a:cs typeface="Calibri"/>
                <a:sym typeface="Calibri"/>
              </a:rPr>
              <a:t>Examination of SWAT Input and Calibration Data based on the water cycle</a:t>
            </a:r>
            <a:endParaRPr sz="1000" i="1" dirty="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1363</Words>
  <Application>Microsoft Office PowerPoint</Application>
  <PresentationFormat>Widescreen</PresentationFormat>
  <Paragraphs>183</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 Hepach</cp:lastModifiedBy>
  <cp:revision>5</cp:revision>
  <dcterms:modified xsi:type="dcterms:W3CDTF">2020-05-03T18:03:36Z</dcterms:modified>
</cp:coreProperties>
</file>