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9" r:id="rId2"/>
    <p:sldId id="266" r:id="rId3"/>
    <p:sldId id="263" r:id="rId4"/>
    <p:sldId id="271" r:id="rId5"/>
    <p:sldId id="257" r:id="rId6"/>
    <p:sldId id="267" r:id="rId7"/>
    <p:sldId id="258" r:id="rId8"/>
    <p:sldId id="274" r:id="rId9"/>
    <p:sldId id="259" r:id="rId10"/>
    <p:sldId id="260" r:id="rId11"/>
    <p:sldId id="264" r:id="rId12"/>
    <p:sldId id="270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, W.M. van der (ET)" initials="SWvd(" lastIdx="1" clrIdx="0">
    <p:extLst>
      <p:ext uri="{19B8F6BF-5375-455C-9EA6-DF929625EA0E}">
        <p15:presenceInfo xmlns:p15="http://schemas.microsoft.com/office/powerpoint/2012/main" userId="S::w.m.vandersande@utwente.nl::6e89511f-eaf2-4227-8da7-fe3986872b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F"/>
    <a:srgbClr val="AF8251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4665-92C2-41E8-836F-5047395085D9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07240-4712-4189-8E18-424762045DA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83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07240-4712-4189-8E18-424762045DA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04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07240-4712-4189-8E18-424762045DA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8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07240-4712-4189-8E18-424762045DA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82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0171-25B7-4BA1-A110-555A777A0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CE37E-24E1-49D6-840D-663833F52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C39A2-26E0-4270-B10E-35ACE348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245E-33C9-48A1-AE1F-3C4FA141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C52D4-CE24-4B7F-916E-3112CA98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9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CAAC-8415-45C9-BBBC-C2AD35A3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E7F58-2CCA-4C0B-A9AD-5BB9B13DA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262E-B824-4971-A36D-633DBFCD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1D7A-785B-42F5-ACB9-10E01366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70D17-9379-4200-893C-8DBAB9D2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75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F9B28-2E84-4F5F-9555-BDC81DF9C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E9008-E2C7-4165-9DEF-00990E895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28C6F-A3AB-4C56-8EF0-2CE8E30A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D870A-A574-4CA2-BC11-BCE2A9BA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0E7B-F10D-4CA6-B113-E016A29D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7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4766-421B-4FB0-8C2E-647DE45B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46C9-CCBC-4EB1-870A-8A7691118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D621-0EFE-4E93-AFBE-84B650EB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6B220-DFD1-446E-925D-5EF95777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EC3E7-628F-4D18-80FF-A3FF7D45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09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9F4-3306-4091-AFBD-8C169D7C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BCAA4-7FEB-40C4-90C6-EBA71060C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B87B-D50A-4999-8F40-65D9B6C9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4A43-59B7-4BD1-BCC4-53F90664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3C49F-3C37-4F56-9B10-319D5642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57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2FC3-C738-4CF5-8261-135F6916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05E8C-D066-4A3F-BC79-A69E9F039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516EE-C925-4092-89AD-445E6857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2612B-247B-42CF-9DE2-1698D16F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C41C4-F8C1-4065-91EB-E136C17B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1A301-B48D-479B-A994-38FF48B0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8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1ADF-67C6-48A8-810C-3F874401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25E96-C288-4C36-99C3-41FEFEE86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19E05-8848-4554-A55C-BDEF1B06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AF216-5228-4874-8550-8159F198B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81F5C-5475-4B86-9099-7DBE3D060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A254A-6B1B-4237-924B-41596B5E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D853-2E74-41F0-A334-206F1E5D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EDE7E-2BC8-4C1C-BCED-42BC80B0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05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A07D-2E98-47EF-9518-671C422C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5B88A-8D7B-4C8F-A435-81943681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7038-140B-4463-B5D3-FDBF33E6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31F1F-0FBA-44FF-96E6-6A2CBB57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29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E52C7-F488-42C5-9720-9A9C7581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F80D2-F750-4EC1-8590-3C3908BF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82C72-E2B5-4B07-888A-BE3F3046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8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385C-DFCF-490D-BB45-6F2CE065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4B02-0112-48E4-802F-275D7AF4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AB23D-43F2-4080-8F5E-F8054189B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44C1B-A2B5-48C1-982C-05A2ADB4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8095F-B5D5-4E78-9F4F-D4B8EA65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B9FBD-516B-43DD-AD8B-544C04C3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4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59D2-ADBE-4AC9-905C-7F840376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31B1-376B-44F8-A50E-4E211D9C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40C5E-03F7-4FE5-9B45-A29863FBD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FCA84-F9D2-44BA-BF89-53ABB5A2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20475-9BBC-438E-822A-3E0AF9EC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14502-B305-4845-BFAB-6CC2DBB3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58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0EE21-DB39-4BDD-B234-4C12FAB4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D3524-4034-475C-9373-668E005D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18E4-C62A-42AE-BD57-4C1FBF87B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FE08-9924-44B2-85EA-D4BD9A21513C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38BA0-722B-48E0-8516-16C2B4F9B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E8D1E-0FC5-4ED0-8D76-A4D953E4F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4629-5289-4A36-9A61-2C61203E9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06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AA783-61EC-4004-B59D-951A5844C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rgbClr val="FFFFFF"/>
                </a:solidFill>
              </a:rPr>
              <a:t>Modeling the influence of the gravitational circulation on estuarine sand dunes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692E2-392D-4677-B675-3A0052D8D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4" y="4292069"/>
            <a:ext cx="5006811" cy="1954721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solidFill>
                  <a:srgbClr val="69B3C1"/>
                </a:solidFill>
              </a:rPr>
              <a:t>Wessel M. van der Sande</a:t>
            </a:r>
            <a:r>
              <a:rPr lang="en-US" dirty="0">
                <a:solidFill>
                  <a:srgbClr val="69B3C1"/>
                </a:solidFill>
              </a:rPr>
              <a:t>*, Pieter C. Roos, Suzanne J.M.H. Hulscher</a:t>
            </a:r>
          </a:p>
          <a:p>
            <a:pPr algn="l"/>
            <a:r>
              <a:rPr lang="en-US" dirty="0">
                <a:solidFill>
                  <a:srgbClr val="69B3C1"/>
                </a:solidFill>
              </a:rPr>
              <a:t>Water Engineering and Management, University of Twente</a:t>
            </a:r>
          </a:p>
          <a:p>
            <a:pPr algn="l"/>
            <a:r>
              <a:rPr lang="en-US" i="1" dirty="0">
                <a:solidFill>
                  <a:srgbClr val="69B3C1"/>
                </a:solidFill>
              </a:rPr>
              <a:t>*w.m.vandersande@utwente.nl</a:t>
            </a:r>
          </a:p>
          <a:p>
            <a:pPr algn="l"/>
            <a:endParaRPr lang="nl-NL" dirty="0">
              <a:solidFill>
                <a:srgbClr val="69B3C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DC036-7D60-442B-A114-1C5D65C99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38" y="5005827"/>
            <a:ext cx="4137436" cy="7991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01E4D9-0BD7-481B-BEE3-A9DB0FEFB3B3}"/>
              </a:ext>
            </a:extLst>
          </p:cNvPr>
          <p:cNvSpPr txBox="1"/>
          <p:nvPr/>
        </p:nvSpPr>
        <p:spPr>
          <a:xfrm>
            <a:off x="7719143" y="2918572"/>
            <a:ext cx="4289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Aerial picture of the Gironde estuary</a:t>
            </a:r>
          </a:p>
          <a:p>
            <a:pPr algn="r"/>
            <a:r>
              <a:rPr lang="en-US" sz="1200" dirty="0"/>
              <a:t>From Google Maps </a:t>
            </a:r>
            <a:endParaRPr lang="nl-NL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CF19E-45D3-4A8B-816A-9B80B828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64" y="394887"/>
            <a:ext cx="5346585" cy="25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E4D4-B689-40D3-80B5-40CB4427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transport: sensitivity to depth</a:t>
            </a:r>
            <a:endParaRPr lang="nl-NL" dirty="0"/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95F10720-54FF-4EA3-AE75-E559DB8B6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15" y="1690688"/>
            <a:ext cx="5657369" cy="432000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D44664-4D9C-4630-9F92-E9E0EA710BEA}"/>
              </a:ext>
            </a:extLst>
          </p:cNvPr>
          <p:cNvGrpSpPr/>
          <p:nvPr/>
        </p:nvGrpSpPr>
        <p:grpSpPr>
          <a:xfrm>
            <a:off x="5868138" y="2805343"/>
            <a:ext cx="6426906" cy="3699042"/>
            <a:chOff x="5868138" y="2805343"/>
            <a:chExt cx="6426906" cy="369904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AA36F1-DE52-4EE7-B8A2-82B47F6BE412}"/>
                </a:ext>
              </a:extLst>
            </p:cNvPr>
            <p:cNvSpPr/>
            <p:nvPr/>
          </p:nvSpPr>
          <p:spPr>
            <a:xfrm>
              <a:off x="5868138" y="2805343"/>
              <a:ext cx="3527398" cy="30450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6C2C32F-A839-478C-B145-B0D0E3921F7F}"/>
                </a:ext>
              </a:extLst>
            </p:cNvPr>
            <p:cNvCxnSpPr>
              <a:cxnSpLocks/>
            </p:cNvCxnSpPr>
            <p:nvPr/>
          </p:nvCxnSpPr>
          <p:spPr>
            <a:xfrm>
              <a:off x="9126245" y="5335480"/>
              <a:ext cx="360655" cy="277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749C6-7536-4A77-B27B-895BB093531D}"/>
                </a:ext>
              </a:extLst>
            </p:cNvPr>
            <p:cNvSpPr txBox="1"/>
            <p:nvPr/>
          </p:nvSpPr>
          <p:spPr>
            <a:xfrm>
              <a:off x="9486900" y="5257890"/>
              <a:ext cx="280814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Landward sediment transport for large depths</a:t>
              </a:r>
              <a:endParaRPr lang="nl-NL" sz="25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DDAD93-9A9C-4152-A0F6-304E73E3AECC}"/>
              </a:ext>
            </a:extLst>
          </p:cNvPr>
          <p:cNvGrpSpPr/>
          <p:nvPr/>
        </p:nvGrpSpPr>
        <p:grpSpPr>
          <a:xfrm>
            <a:off x="3584580" y="2029581"/>
            <a:ext cx="369334" cy="2456731"/>
            <a:chOff x="3552830" y="3675819"/>
            <a:chExt cx="369334" cy="24567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2DBBBE-C9A6-4A8C-B914-474A64CD0186}"/>
                </a:ext>
              </a:extLst>
            </p:cNvPr>
            <p:cNvGrpSpPr/>
            <p:nvPr/>
          </p:nvGrpSpPr>
          <p:grpSpPr>
            <a:xfrm rot="16200000">
              <a:off x="3169541" y="4059108"/>
              <a:ext cx="1135910" cy="369332"/>
              <a:chOff x="1838325" y="2124818"/>
              <a:chExt cx="1135910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ADAD03-9AD1-4C35-BF69-4D597575FC1D}"/>
                  </a:ext>
                </a:extLst>
              </p:cNvPr>
              <p:cNvSpPr txBox="1"/>
              <p:nvPr/>
            </p:nvSpPr>
            <p:spPr>
              <a:xfrm>
                <a:off x="1843067" y="2124818"/>
                <a:ext cx="9868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Seaward</a:t>
                </a:r>
                <a:endParaRPr lang="nl-NL" dirty="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51F21BB-DE8F-45BB-A288-65AB12DD29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406279" y="1910577"/>
                <a:ext cx="1" cy="11359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39B264-9C29-41FE-A411-687D2E7D9A39}"/>
                </a:ext>
              </a:extLst>
            </p:cNvPr>
            <p:cNvGrpSpPr/>
            <p:nvPr/>
          </p:nvGrpSpPr>
          <p:grpSpPr>
            <a:xfrm rot="16200000">
              <a:off x="3149557" y="5359943"/>
              <a:ext cx="1175882" cy="369332"/>
              <a:chOff x="2417020" y="2120751"/>
              <a:chExt cx="1154150" cy="369332"/>
            </a:xfrm>
            <a:solidFill>
              <a:schemeClr val="bg1"/>
            </a:solidFill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2553DF-BDDF-49A5-8A4E-E1B288F03487}"/>
                  </a:ext>
                </a:extLst>
              </p:cNvPr>
              <p:cNvSpPr txBox="1"/>
              <p:nvPr/>
            </p:nvSpPr>
            <p:spPr>
              <a:xfrm>
                <a:off x="2482960" y="2120751"/>
                <a:ext cx="108821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Landward</a:t>
                </a:r>
                <a:endParaRPr lang="nl-NL" dirty="0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CBE61B5-96B9-4FE1-95B2-1B824072B4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970838" y="1920643"/>
                <a:ext cx="4067" cy="1111704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42BA5-967E-4234-9295-80AB67A37390}"/>
              </a:ext>
            </a:extLst>
          </p:cNvPr>
          <p:cNvSpPr/>
          <p:nvPr/>
        </p:nvSpPr>
        <p:spPr>
          <a:xfrm>
            <a:off x="3599691" y="4588732"/>
            <a:ext cx="368300" cy="214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D1B090-60EA-4F88-A7A1-9EBFE1D00FFC}"/>
              </a:ext>
            </a:extLst>
          </p:cNvPr>
          <p:cNvSpPr/>
          <p:nvPr/>
        </p:nvSpPr>
        <p:spPr>
          <a:xfrm rot="5400000">
            <a:off x="2966742" y="4608910"/>
            <a:ext cx="368300" cy="157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C9EE8D-8C16-479C-87FF-982865D6AD80}"/>
              </a:ext>
            </a:extLst>
          </p:cNvPr>
          <p:cNvSpPr/>
          <p:nvPr/>
        </p:nvSpPr>
        <p:spPr>
          <a:xfrm rot="5400000">
            <a:off x="3355356" y="3939274"/>
            <a:ext cx="383373" cy="8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3FB4B2-7A78-4DAB-80F6-D3B454FC52CB}"/>
              </a:ext>
            </a:extLst>
          </p:cNvPr>
          <p:cNvSpPr/>
          <p:nvPr/>
        </p:nvSpPr>
        <p:spPr>
          <a:xfrm>
            <a:off x="3623208" y="1347122"/>
            <a:ext cx="368300" cy="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0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38EB-C8C7-4E81-8634-7BA6A6E32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00"/>
            <a:ext cx="9677400" cy="4351338"/>
          </a:xfrm>
        </p:spPr>
        <p:txBody>
          <a:bodyPr/>
          <a:lstStyle/>
          <a:p>
            <a:r>
              <a:rPr lang="en-US" dirty="0"/>
              <a:t>Net landward sediment flux opposite to river flow can occur if:</a:t>
            </a:r>
          </a:p>
          <a:p>
            <a:pPr lvl="1"/>
            <a:r>
              <a:rPr lang="nl-NL" dirty="0" err="1"/>
              <a:t>There</a:t>
            </a:r>
            <a:r>
              <a:rPr lang="nl-NL" dirty="0"/>
              <a:t> is a significant </a:t>
            </a:r>
            <a:r>
              <a:rPr lang="nl-NL" dirty="0" err="1"/>
              <a:t>longitudinal</a:t>
            </a:r>
            <a:r>
              <a:rPr lang="nl-NL" dirty="0"/>
              <a:t> </a:t>
            </a:r>
            <a:r>
              <a:rPr lang="nl-NL" dirty="0" err="1"/>
              <a:t>salinity</a:t>
            </a:r>
            <a:r>
              <a:rPr lang="nl-NL" dirty="0"/>
              <a:t> </a:t>
            </a:r>
            <a:r>
              <a:rPr lang="nl-NL" dirty="0" err="1"/>
              <a:t>gradient</a:t>
            </a:r>
            <a:endParaRPr lang="nl-NL" dirty="0"/>
          </a:p>
          <a:p>
            <a:pPr lvl="1"/>
            <a:r>
              <a:rPr lang="nl-NL" dirty="0"/>
              <a:t>The </a:t>
            </a:r>
            <a:r>
              <a:rPr lang="nl-NL" dirty="0" err="1"/>
              <a:t>river</a:t>
            </a:r>
            <a:r>
              <a:rPr lang="nl-NL" dirty="0"/>
              <a:t> flow is </a:t>
            </a:r>
            <a:r>
              <a:rPr lang="nl-NL" dirty="0" err="1"/>
              <a:t>sufficiently</a:t>
            </a:r>
            <a:r>
              <a:rPr lang="nl-NL" dirty="0"/>
              <a:t> small </a:t>
            </a:r>
          </a:p>
          <a:p>
            <a:pPr lvl="1"/>
            <a:r>
              <a:rPr lang="nl-NL" dirty="0"/>
              <a:t>The </a:t>
            </a:r>
            <a:r>
              <a:rPr lang="nl-NL" dirty="0" err="1"/>
              <a:t>depth</a:t>
            </a:r>
            <a:r>
              <a:rPr lang="nl-NL" dirty="0"/>
              <a:t> is </a:t>
            </a:r>
            <a:r>
              <a:rPr lang="nl-NL" dirty="0" err="1"/>
              <a:t>sufficiently</a:t>
            </a:r>
            <a:r>
              <a:rPr lang="nl-NL" dirty="0"/>
              <a:t> large</a:t>
            </a:r>
          </a:p>
          <a:p>
            <a:pPr lvl="1"/>
            <a:r>
              <a:rPr lang="nl-NL" dirty="0" err="1"/>
              <a:t>Suspended</a:t>
            </a:r>
            <a:r>
              <a:rPr lang="nl-NL" dirty="0"/>
              <a:t> sediment is </a:t>
            </a:r>
            <a:r>
              <a:rPr lang="nl-NL" dirty="0" err="1"/>
              <a:t>predominantly</a:t>
            </a:r>
            <a:r>
              <a:rPr lang="nl-NL" dirty="0"/>
              <a:t> </a:t>
            </a:r>
            <a:r>
              <a:rPr lang="nl-NL" dirty="0" err="1"/>
              <a:t>transported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lower</a:t>
            </a:r>
            <a:r>
              <a:rPr lang="nl-NL" dirty="0"/>
              <a:t> half of </a:t>
            </a:r>
            <a:r>
              <a:rPr lang="nl-NL" dirty="0" err="1"/>
              <a:t>the</a:t>
            </a:r>
            <a:r>
              <a:rPr lang="nl-NL" dirty="0"/>
              <a:t> water column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EACB27-298A-4419-BBDF-597F5F177663}"/>
              </a:ext>
            </a:extLst>
          </p:cNvPr>
          <p:cNvSpPr txBox="1">
            <a:spLocks/>
          </p:cNvSpPr>
          <p:nvPr/>
        </p:nvSpPr>
        <p:spPr>
          <a:xfrm>
            <a:off x="838200" y="216693"/>
            <a:ext cx="5321300" cy="110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17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D07AB1-F575-459F-BDCE-344FBA3C266C}"/>
              </a:ext>
            </a:extLst>
          </p:cNvPr>
          <p:cNvSpPr txBox="1">
            <a:spLocks/>
          </p:cNvSpPr>
          <p:nvPr/>
        </p:nvSpPr>
        <p:spPr>
          <a:xfrm>
            <a:off x="838200" y="216693"/>
            <a:ext cx="5321300" cy="110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 to Gironde </a:t>
            </a:r>
            <a:endParaRPr lang="nl-NL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38EB41-288E-40F1-B9C3-BD153A7443DB}"/>
              </a:ext>
            </a:extLst>
          </p:cNvPr>
          <p:cNvSpPr txBox="1">
            <a:spLocks/>
          </p:cNvSpPr>
          <p:nvPr/>
        </p:nvSpPr>
        <p:spPr>
          <a:xfrm>
            <a:off x="838199" y="1208025"/>
            <a:ext cx="101538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 landward sediment flux opposite to river flow can occur if:</a:t>
            </a:r>
          </a:p>
          <a:p>
            <a:pPr lvl="1"/>
            <a:r>
              <a:rPr lang="nl-NL" dirty="0" err="1"/>
              <a:t>There</a:t>
            </a:r>
            <a:r>
              <a:rPr lang="nl-NL" dirty="0"/>
              <a:t> is a significant </a:t>
            </a:r>
            <a:r>
              <a:rPr lang="nl-NL" dirty="0" err="1"/>
              <a:t>longitudinal</a:t>
            </a:r>
            <a:r>
              <a:rPr lang="nl-NL" dirty="0"/>
              <a:t> </a:t>
            </a:r>
            <a:r>
              <a:rPr lang="nl-NL" dirty="0" err="1"/>
              <a:t>salinity</a:t>
            </a:r>
            <a:r>
              <a:rPr lang="nl-NL" dirty="0"/>
              <a:t> </a:t>
            </a:r>
            <a:r>
              <a:rPr lang="nl-NL" dirty="0" err="1"/>
              <a:t>gradient</a:t>
            </a:r>
            <a:endParaRPr lang="nl-NL" dirty="0"/>
          </a:p>
          <a:p>
            <a:pPr lvl="1"/>
            <a:r>
              <a:rPr lang="nl-NL" dirty="0"/>
              <a:t>The </a:t>
            </a:r>
            <a:r>
              <a:rPr lang="nl-NL" dirty="0" err="1"/>
              <a:t>river</a:t>
            </a:r>
            <a:r>
              <a:rPr lang="nl-NL" dirty="0"/>
              <a:t> flow is </a:t>
            </a:r>
            <a:r>
              <a:rPr lang="nl-NL" dirty="0" err="1"/>
              <a:t>sufficiently</a:t>
            </a:r>
            <a:r>
              <a:rPr lang="nl-NL" dirty="0"/>
              <a:t> small </a:t>
            </a:r>
          </a:p>
          <a:p>
            <a:pPr lvl="1"/>
            <a:r>
              <a:rPr lang="nl-NL" dirty="0"/>
              <a:t>The </a:t>
            </a:r>
            <a:r>
              <a:rPr lang="nl-NL" dirty="0" err="1"/>
              <a:t>depth</a:t>
            </a:r>
            <a:r>
              <a:rPr lang="nl-NL" dirty="0"/>
              <a:t> is </a:t>
            </a:r>
            <a:r>
              <a:rPr lang="nl-NL" dirty="0" err="1"/>
              <a:t>sufficiently</a:t>
            </a:r>
            <a:r>
              <a:rPr lang="nl-NL" dirty="0"/>
              <a:t> large</a:t>
            </a:r>
          </a:p>
          <a:p>
            <a:pPr lvl="1"/>
            <a:r>
              <a:rPr lang="nl-NL" dirty="0" err="1"/>
              <a:t>Suspended</a:t>
            </a:r>
            <a:r>
              <a:rPr lang="nl-NL" dirty="0"/>
              <a:t> sediment is </a:t>
            </a:r>
            <a:r>
              <a:rPr lang="nl-NL" dirty="0" err="1"/>
              <a:t>predominantly</a:t>
            </a:r>
            <a:r>
              <a:rPr lang="nl-NL" dirty="0"/>
              <a:t> </a:t>
            </a:r>
            <a:r>
              <a:rPr lang="nl-NL" dirty="0" err="1"/>
              <a:t>transported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lower</a:t>
            </a:r>
            <a:r>
              <a:rPr lang="nl-NL" dirty="0"/>
              <a:t> half of </a:t>
            </a:r>
            <a:r>
              <a:rPr lang="nl-NL" dirty="0" err="1"/>
              <a:t>the</a:t>
            </a:r>
            <a:r>
              <a:rPr lang="nl-NL" dirty="0"/>
              <a:t> water column</a:t>
            </a:r>
            <a:endParaRPr lang="nl-NL" b="1" dirty="0"/>
          </a:p>
          <a:p>
            <a:pPr marL="0" lvl="1" indent="0">
              <a:buNone/>
            </a:pPr>
            <a:endParaRPr lang="nl-NL" sz="100" b="1" dirty="0"/>
          </a:p>
          <a:p>
            <a:pPr marL="0" lvl="1" indent="0">
              <a:buNone/>
            </a:pPr>
            <a:r>
              <a:rPr lang="nl-NL" b="1" dirty="0" err="1"/>
              <a:t>Thus</a:t>
            </a:r>
            <a:r>
              <a:rPr lang="nl-NL" b="1" dirty="0"/>
              <a:t>: model shows </a:t>
            </a:r>
            <a:r>
              <a:rPr lang="nl-NL" b="1" dirty="0" err="1"/>
              <a:t>that</a:t>
            </a:r>
            <a:r>
              <a:rPr lang="nl-NL" b="1" dirty="0"/>
              <a:t> </a:t>
            </a:r>
            <a:r>
              <a:rPr lang="nl-NL" b="1" dirty="0" err="1"/>
              <a:t>gravitational</a:t>
            </a:r>
            <a:r>
              <a:rPr lang="nl-NL" b="1" dirty="0"/>
              <a:t> </a:t>
            </a:r>
            <a:r>
              <a:rPr lang="nl-NL" b="1" dirty="0" err="1"/>
              <a:t>circulation</a:t>
            </a:r>
            <a:r>
              <a:rPr lang="nl-NL" b="1" dirty="0"/>
              <a:t> </a:t>
            </a:r>
            <a:r>
              <a:rPr lang="nl-NL" b="1" dirty="0" err="1"/>
              <a:t>may</a:t>
            </a:r>
            <a:r>
              <a:rPr lang="nl-NL" b="1" dirty="0"/>
              <a:t> </a:t>
            </a:r>
            <a:r>
              <a:rPr lang="nl-NL" b="1" dirty="0" err="1"/>
              <a:t>explain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reversal</a:t>
            </a:r>
            <a:r>
              <a:rPr lang="nl-NL" b="1" dirty="0"/>
              <a:t> of </a:t>
            </a:r>
            <a:r>
              <a:rPr lang="nl-NL" b="1" dirty="0" err="1"/>
              <a:t>bedform</a:t>
            </a:r>
            <a:r>
              <a:rPr lang="nl-NL" b="1" dirty="0"/>
              <a:t> </a:t>
            </a:r>
            <a:r>
              <a:rPr lang="nl-NL" b="1" dirty="0" err="1"/>
              <a:t>migration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Gironde</a:t>
            </a:r>
            <a:endParaRPr lang="nl-NL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49EB1A-1FF6-4683-A6BC-DC61322E3BDF}"/>
              </a:ext>
            </a:extLst>
          </p:cNvPr>
          <p:cNvGrpSpPr/>
          <p:nvPr/>
        </p:nvGrpSpPr>
        <p:grpSpPr>
          <a:xfrm>
            <a:off x="1268055" y="2014484"/>
            <a:ext cx="6338643" cy="477054"/>
            <a:chOff x="1229955" y="3793658"/>
            <a:chExt cx="6338643" cy="4770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1FAAB92-8B0C-4F07-A222-CB99E843AF3B}"/>
                    </a:ext>
                  </a:extLst>
                </p:cNvPr>
                <p:cNvSpPr txBox="1"/>
                <p:nvPr/>
              </p:nvSpPr>
              <p:spPr>
                <a:xfrm>
                  <a:off x="5721618" y="3793658"/>
                  <a:ext cx="1846980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500" b="1" i="1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500" b="1" dirty="0"/>
                    <a:t>5-10 cm s</a:t>
                  </a:r>
                  <a:r>
                    <a:rPr lang="en-US" sz="2500" b="1" baseline="30000" dirty="0"/>
                    <a:t>-1</a:t>
                  </a:r>
                  <a:endParaRPr lang="en-US" sz="2500" b="1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1FAAB92-8B0C-4F07-A222-CB99E843A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618" y="3793658"/>
                  <a:ext cx="1846980" cy="477054"/>
                </a:xfrm>
                <a:prstGeom prst="rect">
                  <a:avLst/>
                </a:prstGeom>
                <a:blipFill>
                  <a:blip r:embed="rId2"/>
                  <a:stretch>
                    <a:fillRect t="-8861" r="-1320" b="-291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CD28A9-9A21-485D-8B1D-0FC21B323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0" t="23068" r="28000" b="30740"/>
            <a:stretch/>
          </p:blipFill>
          <p:spPr>
            <a:xfrm>
              <a:off x="1229955" y="3834954"/>
              <a:ext cx="326310" cy="36829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379EF4-BD0D-4658-AC32-3F01CAC9B8B8}"/>
              </a:ext>
            </a:extLst>
          </p:cNvPr>
          <p:cNvGrpSpPr/>
          <p:nvPr/>
        </p:nvGrpSpPr>
        <p:grpSpPr>
          <a:xfrm>
            <a:off x="1268055" y="2456590"/>
            <a:ext cx="5218604" cy="395320"/>
            <a:chOff x="1268055" y="3451202"/>
            <a:chExt cx="5218604" cy="3953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2A24464F-7F79-4F12-A93B-95C3FBA668E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42059" y="3451202"/>
                  <a:ext cx="1244600" cy="3682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500" b="1" dirty="0"/>
                    <a:t>20 m</a:t>
                  </a:r>
                </a:p>
              </p:txBody>
            </p:sp>
          </mc:Choice>
          <mc:Fallback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2A24464F-7F79-4F12-A93B-95C3FBA66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059" y="3451202"/>
                  <a:ext cx="1244600" cy="368299"/>
                </a:xfrm>
                <a:prstGeom prst="rect">
                  <a:avLst/>
                </a:prstGeom>
                <a:blipFill>
                  <a:blip r:embed="rId4"/>
                  <a:stretch>
                    <a:fillRect t="-23333" b="-6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C93C9C4-E8E9-44B1-B323-7E6BDDB03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0" t="23068" r="28000" b="30740"/>
            <a:stretch/>
          </p:blipFill>
          <p:spPr>
            <a:xfrm>
              <a:off x="1268055" y="3478223"/>
              <a:ext cx="326310" cy="36829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31CD9E-15B3-43A9-8DF6-1C9890297EF8}"/>
              </a:ext>
            </a:extLst>
          </p:cNvPr>
          <p:cNvGrpSpPr/>
          <p:nvPr/>
        </p:nvGrpSpPr>
        <p:grpSpPr>
          <a:xfrm>
            <a:off x="1107360" y="2697210"/>
            <a:ext cx="9733493" cy="890507"/>
            <a:chOff x="1107360" y="3691822"/>
            <a:chExt cx="9733493" cy="8905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00C6A8-3334-4D0E-9030-F12DDCA8A664}"/>
                </a:ext>
              </a:extLst>
            </p:cNvPr>
            <p:cNvSpPr txBox="1"/>
            <p:nvPr/>
          </p:nvSpPr>
          <p:spPr>
            <a:xfrm>
              <a:off x="7859368" y="3691822"/>
              <a:ext cx="29814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/>
                <a:t>More information required</a:t>
              </a:r>
            </a:p>
          </p:txBody>
        </p:sp>
        <p:pic>
          <p:nvPicPr>
            <p:cNvPr id="24" name="Graphic 23" descr="Question Mark">
              <a:extLst>
                <a:ext uri="{FF2B5EF4-FFF2-40B4-BE49-F238E27FC236}">
                  <a16:creationId xmlns:a16="http://schemas.microsoft.com/office/drawing/2014/main" id="{3C21EB65-9B3C-4452-83E5-60B8C651E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7360" y="3934629"/>
              <a:ext cx="647700" cy="647700"/>
            </a:xfrm>
            <a:prstGeom prst="rect">
              <a:avLst/>
            </a:prstGeom>
          </p:spPr>
        </p:pic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A9B2F66-AEB8-4996-B687-5ED4F473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475"/>
            <a:ext cx="10515600" cy="1325563"/>
          </a:xfrm>
        </p:spPr>
        <p:txBody>
          <a:bodyPr/>
          <a:lstStyle/>
          <a:p>
            <a:r>
              <a:rPr lang="en-US" dirty="0"/>
              <a:t>Outlook	</a:t>
            </a:r>
            <a:endParaRPr lang="nl-NL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3050426-6246-4068-91D4-2B42A50A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261964"/>
            <a:ext cx="10875745" cy="1243421"/>
          </a:xfrm>
        </p:spPr>
        <p:txBody>
          <a:bodyPr/>
          <a:lstStyle/>
          <a:p>
            <a:r>
              <a:rPr lang="en-US" dirty="0"/>
              <a:t>Application to other estuaries/tidal channels (e.g. </a:t>
            </a:r>
            <a:r>
              <a:rPr lang="en-US" dirty="0" err="1"/>
              <a:t>Marsdiep</a:t>
            </a:r>
            <a:r>
              <a:rPr lang="en-US" dirty="0"/>
              <a:t>, NL)</a:t>
            </a:r>
          </a:p>
          <a:p>
            <a:r>
              <a:rPr lang="en-US" dirty="0"/>
              <a:t>Linear stability analysis: introducing small-amplitude perturbations to the bed to see what bedform lengths and migration rates we can expect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5D53B0-2646-41F6-9B56-2AB2322E4270}"/>
              </a:ext>
            </a:extLst>
          </p:cNvPr>
          <p:cNvGrpSpPr/>
          <p:nvPr/>
        </p:nvGrpSpPr>
        <p:grpSpPr>
          <a:xfrm>
            <a:off x="644999" y="1509156"/>
            <a:ext cx="11043512" cy="861774"/>
            <a:chOff x="644999" y="1509156"/>
            <a:chExt cx="11043512" cy="8617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B053D3-75C5-4D63-B183-7C5876751697}"/>
                </a:ext>
              </a:extLst>
            </p:cNvPr>
            <p:cNvGrpSpPr/>
            <p:nvPr/>
          </p:nvGrpSpPr>
          <p:grpSpPr>
            <a:xfrm>
              <a:off x="644999" y="1509156"/>
              <a:ext cx="11043512" cy="861774"/>
              <a:chOff x="644999" y="2503768"/>
              <a:chExt cx="11043512" cy="861774"/>
            </a:xfrm>
          </p:grpSpPr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A435A6D-8E32-4D42-94BB-2ED620CE8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00" t="23068" r="28000" b="30740"/>
              <a:stretch/>
            </p:blipFill>
            <p:spPr>
              <a:xfrm>
                <a:off x="644999" y="2663810"/>
                <a:ext cx="326310" cy="36829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48C951-3FAD-4459-8498-752CAF053318}"/>
                  </a:ext>
                </a:extLst>
              </p:cNvPr>
              <p:cNvSpPr txBox="1"/>
              <p:nvPr/>
            </p:nvSpPr>
            <p:spPr>
              <a:xfrm>
                <a:off x="7560444" y="2503768"/>
                <a:ext cx="41280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/>
                  <a:t>During high discharge</a:t>
                </a:r>
                <a:br>
                  <a:rPr lang="en-US" sz="2500" b="1" dirty="0"/>
                </a:br>
                <a:r>
                  <a:rPr lang="en-US" sz="2500" b="1" dirty="0"/>
                  <a:t>Not during low discharge!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B3A8BA-2BF6-4058-B756-6D6523EB56F5}"/>
                </a:ext>
              </a:extLst>
            </p:cNvPr>
            <p:cNvSpPr txBox="1"/>
            <p:nvPr/>
          </p:nvSpPr>
          <p:spPr>
            <a:xfrm>
              <a:off x="928927" y="1627949"/>
              <a:ext cx="377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&amp;</a:t>
              </a:r>
              <a:endParaRPr lang="nl-NL" sz="2200" dirty="0"/>
            </a:p>
          </p:txBody>
        </p:sp>
        <p:pic>
          <p:nvPicPr>
            <p:cNvPr id="7" name="Graphic 6" descr="Close">
              <a:extLst>
                <a:ext uri="{FF2B5EF4-FFF2-40B4-BE49-F238E27FC236}">
                  <a16:creationId xmlns:a16="http://schemas.microsoft.com/office/drawing/2014/main" id="{342739D4-EE70-482D-A2D0-F1948E029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6101" y="1627949"/>
              <a:ext cx="450798" cy="45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4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43F0-4027-46B6-9E72-CF0E89A1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17775"/>
            <a:ext cx="4818062" cy="1325563"/>
          </a:xfrm>
        </p:spPr>
        <p:txBody>
          <a:bodyPr/>
          <a:lstStyle/>
          <a:p>
            <a:r>
              <a:rPr lang="en-US" dirty="0"/>
              <a:t>References	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DE7AC-F38E-4CDE-A586-BF1242F98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838" y="3704431"/>
            <a:ext cx="5157787" cy="1900237"/>
          </a:xfrm>
        </p:spPr>
        <p:txBody>
          <a:bodyPr>
            <a:normAutofit/>
          </a:bodyPr>
          <a:lstStyle/>
          <a:p>
            <a:pPr marL="252000" indent="-457200">
              <a:buNone/>
            </a:pPr>
            <a:r>
              <a:rPr lang="nl-NL" sz="1200" dirty="0"/>
              <a:t>Berne, S., </a:t>
            </a:r>
            <a:r>
              <a:rPr lang="nl-NL" sz="1200" dirty="0" err="1"/>
              <a:t>Castaing</a:t>
            </a:r>
            <a:r>
              <a:rPr lang="nl-NL" sz="1200" dirty="0"/>
              <a:t>, P., </a:t>
            </a:r>
            <a:r>
              <a:rPr lang="nl-NL" sz="1200" dirty="0" err="1"/>
              <a:t>le</a:t>
            </a:r>
            <a:r>
              <a:rPr lang="nl-NL" sz="1200" dirty="0"/>
              <a:t> </a:t>
            </a:r>
            <a:r>
              <a:rPr lang="nl-NL" sz="1200" dirty="0" err="1"/>
              <a:t>Drezen</a:t>
            </a:r>
            <a:r>
              <a:rPr lang="nl-NL" sz="1200" dirty="0"/>
              <a:t>, E., </a:t>
            </a:r>
            <a:r>
              <a:rPr lang="nl-NL" sz="1200" dirty="0" err="1"/>
              <a:t>Lericolais</a:t>
            </a:r>
            <a:r>
              <a:rPr lang="nl-NL" sz="1200" dirty="0"/>
              <a:t>, G., 1993. </a:t>
            </a:r>
            <a:r>
              <a:rPr lang="nl-NL" sz="1200" dirty="0" err="1"/>
              <a:t>Morphology</a:t>
            </a:r>
            <a:r>
              <a:rPr lang="nl-NL" sz="1200" dirty="0"/>
              <a:t>, </a:t>
            </a:r>
            <a:r>
              <a:rPr lang="nl-NL" sz="1200" dirty="0" err="1"/>
              <a:t>Internal</a:t>
            </a:r>
            <a:r>
              <a:rPr lang="nl-NL" sz="1200" dirty="0"/>
              <a:t> </a:t>
            </a:r>
            <a:r>
              <a:rPr lang="nl-NL" sz="1200" dirty="0" err="1"/>
              <a:t>Structure</a:t>
            </a:r>
            <a:r>
              <a:rPr lang="nl-NL" sz="1200" dirty="0"/>
              <a:t>,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Reversal</a:t>
            </a:r>
            <a:r>
              <a:rPr lang="nl-NL" sz="1200" dirty="0"/>
              <a:t> of </a:t>
            </a:r>
            <a:r>
              <a:rPr lang="nl-NL" sz="1200" dirty="0" err="1"/>
              <a:t>Asymmetry</a:t>
            </a:r>
            <a:r>
              <a:rPr lang="nl-NL" sz="1200" dirty="0"/>
              <a:t> of Large </a:t>
            </a:r>
            <a:r>
              <a:rPr lang="nl-NL" sz="1200" dirty="0" err="1"/>
              <a:t>Subtidal</a:t>
            </a:r>
            <a:r>
              <a:rPr lang="nl-NL" sz="1200" dirty="0"/>
              <a:t> </a:t>
            </a:r>
            <a:r>
              <a:rPr lang="nl-NL" sz="1200" dirty="0" err="1"/>
              <a:t>Dunes</a:t>
            </a:r>
            <a:r>
              <a:rPr lang="nl-NL" sz="1200" dirty="0"/>
              <a:t> in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Entrance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Gironde</a:t>
            </a:r>
            <a:r>
              <a:rPr lang="nl-NL" sz="1200" dirty="0"/>
              <a:t> </a:t>
            </a:r>
            <a:r>
              <a:rPr lang="nl-NL" sz="1200" dirty="0" err="1"/>
              <a:t>Estuary</a:t>
            </a:r>
            <a:r>
              <a:rPr lang="nl-NL" sz="1200" dirty="0"/>
              <a:t> (France). J. Sediment. </a:t>
            </a:r>
            <a:r>
              <a:rPr lang="nl-NL" sz="1200" dirty="0" err="1"/>
              <a:t>Petrol</a:t>
            </a:r>
            <a:r>
              <a:rPr lang="nl-NL" sz="1200" dirty="0"/>
              <a:t>. 63, 780–793. https://doi.org/10.1306/d4267c03-2b26-11d7-8648000102c1865d</a:t>
            </a:r>
          </a:p>
          <a:p>
            <a:pPr marL="252000" indent="-457200">
              <a:buNone/>
            </a:pPr>
            <a:r>
              <a:rPr lang="nl-NL" sz="1200" dirty="0"/>
              <a:t>Lanceleur, L., </a:t>
            </a:r>
            <a:r>
              <a:rPr lang="nl-NL" sz="1200" dirty="0" err="1"/>
              <a:t>Schäfer</a:t>
            </a:r>
            <a:r>
              <a:rPr lang="nl-NL" sz="1200" dirty="0"/>
              <a:t>, J., Blanc, G., </a:t>
            </a:r>
            <a:r>
              <a:rPr lang="nl-NL" sz="1200" dirty="0" err="1"/>
              <a:t>Coynel</a:t>
            </a:r>
            <a:r>
              <a:rPr lang="nl-NL" sz="1200" dirty="0"/>
              <a:t>, A., </a:t>
            </a:r>
            <a:r>
              <a:rPr lang="nl-NL" sz="1200" dirty="0" err="1"/>
              <a:t>Bossy</a:t>
            </a:r>
            <a:r>
              <a:rPr lang="nl-NL" sz="1200" dirty="0"/>
              <a:t>, C., </a:t>
            </a:r>
            <a:r>
              <a:rPr lang="nl-NL" sz="1200" dirty="0" err="1"/>
              <a:t>Baudrimont</a:t>
            </a:r>
            <a:r>
              <a:rPr lang="nl-NL" sz="1200" dirty="0"/>
              <a:t>, M., </a:t>
            </a:r>
            <a:r>
              <a:rPr lang="nl-NL" sz="1200" dirty="0" err="1"/>
              <a:t>Glé</a:t>
            </a:r>
            <a:r>
              <a:rPr lang="nl-NL" sz="1200" dirty="0"/>
              <a:t>, C., </a:t>
            </a:r>
            <a:r>
              <a:rPr lang="nl-NL" sz="1200" dirty="0" err="1"/>
              <a:t>Larrose</a:t>
            </a:r>
            <a:r>
              <a:rPr lang="nl-NL" sz="1200" dirty="0"/>
              <a:t>, A., Renault, S., &amp; </a:t>
            </a:r>
            <a:r>
              <a:rPr lang="nl-NL" sz="1200" dirty="0" err="1"/>
              <a:t>Strady</a:t>
            </a:r>
            <a:r>
              <a:rPr lang="nl-NL" sz="1200" dirty="0"/>
              <a:t>, E. (2013). Silver </a:t>
            </a:r>
            <a:r>
              <a:rPr lang="nl-NL" sz="1200" dirty="0" err="1"/>
              <a:t>behaviour</a:t>
            </a:r>
            <a:r>
              <a:rPr lang="nl-NL" sz="1200" dirty="0"/>
              <a:t> </a:t>
            </a:r>
            <a:r>
              <a:rPr lang="nl-NL" sz="1200" dirty="0" err="1"/>
              <a:t>along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salinity</a:t>
            </a:r>
            <a:r>
              <a:rPr lang="nl-NL" sz="1200" dirty="0"/>
              <a:t> </a:t>
            </a:r>
            <a:r>
              <a:rPr lang="nl-NL" sz="1200" dirty="0" err="1"/>
              <a:t>gradient</a:t>
            </a:r>
            <a:r>
              <a:rPr lang="nl-NL" sz="1200" dirty="0"/>
              <a:t> of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Gironde</a:t>
            </a:r>
            <a:r>
              <a:rPr lang="nl-NL" sz="1200" dirty="0"/>
              <a:t> </a:t>
            </a:r>
            <a:r>
              <a:rPr lang="nl-NL" sz="1200" dirty="0" err="1"/>
              <a:t>Estuary</a:t>
            </a:r>
            <a:r>
              <a:rPr lang="nl-NL" sz="1200" dirty="0"/>
              <a:t>. </a:t>
            </a:r>
            <a:r>
              <a:rPr lang="nl-NL" sz="1200" dirty="0" err="1"/>
              <a:t>Environmental</a:t>
            </a:r>
            <a:r>
              <a:rPr lang="nl-NL" sz="1200" dirty="0"/>
              <a:t> </a:t>
            </a:r>
            <a:r>
              <a:rPr lang="nl-NL" sz="1200" dirty="0" err="1"/>
              <a:t>Science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Pollution</a:t>
            </a:r>
            <a:r>
              <a:rPr lang="nl-NL" sz="1200" dirty="0"/>
              <a:t> Research, 20(3), 1352–1366. https://doi.org/10.1007/s11356-012-1045-3</a:t>
            </a:r>
          </a:p>
          <a:p>
            <a:pPr marL="252000" indent="-457200">
              <a:buNone/>
            </a:pPr>
            <a:endParaRPr lang="nl-NL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48AD15-B786-46F9-B72B-A1F791071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9838" y="1706563"/>
            <a:ext cx="5603724" cy="107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thank Theo Gerkema (NIOZ) for the discussions on the model and application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C040D-EE33-48C4-9025-1DA8A646BAE0}"/>
              </a:ext>
            </a:extLst>
          </p:cNvPr>
          <p:cNvSpPr txBox="1">
            <a:spLocks/>
          </p:cNvSpPr>
          <p:nvPr/>
        </p:nvSpPr>
        <p:spPr>
          <a:xfrm>
            <a:off x="862014" y="438150"/>
            <a:ext cx="4321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Acknowledgments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438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0B4E-4387-4D42-A66B-0EC596CC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Estuarine sand dunes</a:t>
            </a:r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0A0BAB-A2B2-4EB5-80CF-FDF16B16A60D}"/>
              </a:ext>
            </a:extLst>
          </p:cNvPr>
          <p:cNvSpPr txBox="1">
            <a:spLocks/>
          </p:cNvSpPr>
          <p:nvPr/>
        </p:nvSpPr>
        <p:spPr>
          <a:xfrm>
            <a:off x="654518" y="1825625"/>
            <a:ext cx="59131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Large-scale bedforms occurring in various estuaries</a:t>
            </a:r>
          </a:p>
          <a:p>
            <a:pPr marL="0" indent="0">
              <a:buNone/>
            </a:pPr>
            <a:endParaRPr lang="en-US" sz="100" dirty="0"/>
          </a:p>
          <a:p>
            <a:r>
              <a:rPr lang="en-US" dirty="0"/>
              <a:t>Focus: Gironde (South-West France)</a:t>
            </a:r>
          </a:p>
          <a:p>
            <a:r>
              <a:rPr lang="en-US" b="1" dirty="0"/>
              <a:t>Case: observed seasonal reversal of dune asymmetry and migration</a:t>
            </a:r>
          </a:p>
          <a:p>
            <a:pPr lvl="1"/>
            <a:r>
              <a:rPr lang="en-US" sz="2200" b="1" dirty="0"/>
              <a:t>High discharge: flood-dominated, landward sediment transport and migration</a:t>
            </a:r>
          </a:p>
          <a:p>
            <a:pPr lvl="1"/>
            <a:r>
              <a:rPr lang="en-US" sz="2200" b="1" dirty="0"/>
              <a:t>Low discharge: ebb-dominated, seaward sediment transport and migration</a:t>
            </a:r>
            <a:endParaRPr lang="nl-NL" sz="22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D18E2-8CB8-43CA-A477-F8673677EC14}"/>
              </a:ext>
            </a:extLst>
          </p:cNvPr>
          <p:cNvGrpSpPr/>
          <p:nvPr/>
        </p:nvGrpSpPr>
        <p:grpSpPr>
          <a:xfrm>
            <a:off x="6598591" y="1323028"/>
            <a:ext cx="4840726" cy="3711113"/>
            <a:chOff x="6598591" y="1323028"/>
            <a:chExt cx="4840726" cy="37111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CD449-E2AB-4EA7-B0CF-CCE6839AAF88}"/>
                </a:ext>
              </a:extLst>
            </p:cNvPr>
            <p:cNvGrpSpPr/>
            <p:nvPr/>
          </p:nvGrpSpPr>
          <p:grpSpPr>
            <a:xfrm>
              <a:off x="6598591" y="1323028"/>
              <a:ext cx="4840726" cy="3711113"/>
              <a:chOff x="6591877" y="1354478"/>
              <a:chExt cx="4840726" cy="37111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E2D95EA-385E-44F0-B9AA-159A5F7017A1}"/>
                  </a:ext>
                </a:extLst>
              </p:cNvPr>
              <p:cNvGrpSpPr/>
              <p:nvPr/>
            </p:nvGrpSpPr>
            <p:grpSpPr>
              <a:xfrm>
                <a:off x="6591877" y="1354478"/>
                <a:ext cx="4761923" cy="3428999"/>
                <a:chOff x="6591877" y="1354478"/>
                <a:chExt cx="4761923" cy="3428999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D2705EB6-681C-4CB8-9948-2A633751E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91877" y="1354478"/>
                  <a:ext cx="4761923" cy="342899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17BCAB1-F4D0-408B-9D84-8216F283790B}"/>
                    </a:ext>
                  </a:extLst>
                </p:cNvPr>
                <p:cNvSpPr/>
                <p:nvPr/>
              </p:nvSpPr>
              <p:spPr>
                <a:xfrm>
                  <a:off x="7987004" y="2425959"/>
                  <a:ext cx="354563" cy="25408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2DFB02C5-5270-4285-A0BA-6E7DD6046D09}"/>
                    </a:ext>
                  </a:extLst>
                </p:cNvPr>
                <p:cNvCxnSpPr/>
                <p:nvPr/>
              </p:nvCxnSpPr>
              <p:spPr>
                <a:xfrm flipH="1">
                  <a:off x="8341567" y="2571262"/>
                  <a:ext cx="677387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6C759A8-F020-45E9-A30E-B5EEAE4E2133}"/>
                    </a:ext>
                  </a:extLst>
                </p:cNvPr>
                <p:cNvCxnSpPr/>
                <p:nvPr/>
              </p:nvCxnSpPr>
              <p:spPr>
                <a:xfrm flipH="1">
                  <a:off x="9171354" y="4318001"/>
                  <a:ext cx="677387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D9EF18-244C-4026-B4A2-89104DC01755}"/>
                    </a:ext>
                  </a:extLst>
                </p:cNvPr>
                <p:cNvSpPr txBox="1"/>
                <p:nvPr/>
              </p:nvSpPr>
              <p:spPr>
                <a:xfrm>
                  <a:off x="9869636" y="4133335"/>
                  <a:ext cx="10776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Bordeaux</a:t>
                  </a:r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3A371-1B16-46BC-B015-A11E074B226F}"/>
                  </a:ext>
                </a:extLst>
              </p:cNvPr>
              <p:cNvSpPr txBox="1"/>
              <p:nvPr/>
            </p:nvSpPr>
            <p:spPr>
              <a:xfrm>
                <a:off x="9747526" y="4803981"/>
                <a:ext cx="16850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/>
                  <a:t>Picture from Google Maps</a:t>
                </a:r>
                <a:endParaRPr lang="nl-NL" sz="110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CA384C-73D0-424F-9F16-9F2C85E97468}"/>
                </a:ext>
              </a:extLst>
            </p:cNvPr>
            <p:cNvSpPr txBox="1"/>
            <p:nvPr/>
          </p:nvSpPr>
          <p:spPr>
            <a:xfrm>
              <a:off x="9018954" y="2358888"/>
              <a:ext cx="1645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Sand dune field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5674B5-2110-4993-BF44-ABA511484D6F}"/>
              </a:ext>
            </a:extLst>
          </p:cNvPr>
          <p:cNvGrpSpPr/>
          <p:nvPr/>
        </p:nvGrpSpPr>
        <p:grpSpPr>
          <a:xfrm>
            <a:off x="5939856" y="5295064"/>
            <a:ext cx="5944342" cy="1092238"/>
            <a:chOff x="5939856" y="5295064"/>
            <a:chExt cx="5944342" cy="10922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3FB53-C1D8-4599-9A8F-04F77BFA53AA}"/>
                </a:ext>
              </a:extLst>
            </p:cNvPr>
            <p:cNvSpPr txBox="1"/>
            <p:nvPr/>
          </p:nvSpPr>
          <p:spPr>
            <a:xfrm>
              <a:off x="7238374" y="6125692"/>
              <a:ext cx="4645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Bed topography in the sand dune field of the Gironde. From </a:t>
              </a:r>
              <a:r>
                <a:rPr lang="en-US" sz="1100" dirty="0" err="1"/>
                <a:t>Berné</a:t>
              </a:r>
              <a:r>
                <a:rPr lang="en-US" sz="1100" dirty="0"/>
                <a:t> et al., 1993 </a:t>
              </a:r>
              <a:endParaRPr lang="nl-NL" sz="11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52CE68-6F35-4ABF-92F6-663A294354F1}"/>
                </a:ext>
              </a:extLst>
            </p:cNvPr>
            <p:cNvGrpSpPr/>
            <p:nvPr/>
          </p:nvGrpSpPr>
          <p:grpSpPr>
            <a:xfrm>
              <a:off x="5939856" y="5295064"/>
              <a:ext cx="5801129" cy="902403"/>
              <a:chOff x="6390871" y="5577695"/>
              <a:chExt cx="5801129" cy="9024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CC81156-9AF0-411E-BAB4-7FB5798B7076}"/>
                  </a:ext>
                </a:extLst>
              </p:cNvPr>
              <p:cNvGrpSpPr/>
              <p:nvPr/>
            </p:nvGrpSpPr>
            <p:grpSpPr>
              <a:xfrm>
                <a:off x="6629728" y="5642076"/>
                <a:ext cx="5562272" cy="838022"/>
                <a:chOff x="6396932" y="5827457"/>
                <a:chExt cx="5562272" cy="838022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12CF2D42-4185-4B34-A35E-9A491A557C4E}"/>
                    </a:ext>
                  </a:extLst>
                </p:cNvPr>
                <p:cNvGrpSpPr/>
                <p:nvPr/>
              </p:nvGrpSpPr>
              <p:grpSpPr>
                <a:xfrm>
                  <a:off x="6396932" y="5827457"/>
                  <a:ext cx="5562272" cy="838022"/>
                  <a:chOff x="1921106" y="6200737"/>
                  <a:chExt cx="5562272" cy="838022"/>
                </a:xfrm>
              </p:grpSpPr>
              <p:pic>
                <p:nvPicPr>
                  <p:cNvPr id="20" name="Content Placeholder 3">
                    <a:extLst>
                      <a:ext uri="{FF2B5EF4-FFF2-40B4-BE49-F238E27FC236}">
                        <a16:creationId xmlns:a16="http://schemas.microsoft.com/office/drawing/2014/main" id="{ECBFF18C-D580-4679-BF7B-8383592E2C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812" t="6402" b="1"/>
                  <a:stretch/>
                </p:blipFill>
                <p:spPr>
                  <a:xfrm flipH="1">
                    <a:off x="1921106" y="6200737"/>
                    <a:ext cx="5562272" cy="83802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C461A9AB-5C2B-4D22-9627-0005BC757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600694" y="6722211"/>
                    <a:ext cx="897107" cy="193494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CC9341F5-0A99-405C-8C33-30A578764E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701406" y="6696630"/>
                    <a:ext cx="1162050" cy="21907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20FFB32F-D135-41B2-AAD2-F4F906E038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59676" y="5953520"/>
                  <a:ext cx="533400" cy="219075"/>
                </a:xfrm>
                <a:prstGeom prst="rect">
                  <a:avLst/>
                </a:prstGeom>
              </p:spPr>
            </p:pic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B854DB2-C15F-4195-920D-6FDE07577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0871" y="5577695"/>
                <a:ext cx="421885" cy="878928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87DA8C-56C6-43C5-9583-949132C80D92}"/>
              </a:ext>
            </a:extLst>
          </p:cNvPr>
          <p:cNvGrpSpPr/>
          <p:nvPr/>
        </p:nvGrpSpPr>
        <p:grpSpPr>
          <a:xfrm>
            <a:off x="6336566" y="4891583"/>
            <a:ext cx="3417674" cy="861774"/>
            <a:chOff x="1156636" y="5308234"/>
            <a:chExt cx="3417674" cy="861774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54EB0E82-7E95-423B-9E98-29925D384D22}"/>
                </a:ext>
              </a:extLst>
            </p:cNvPr>
            <p:cNvSpPr/>
            <p:nvPr/>
          </p:nvSpPr>
          <p:spPr>
            <a:xfrm rot="16200000">
              <a:off x="1207370" y="5509948"/>
              <a:ext cx="304800" cy="406267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79F9E8-B978-4898-A812-9F4ACBB1A4A3}"/>
                </a:ext>
              </a:extLst>
            </p:cNvPr>
            <p:cNvSpPr txBox="1"/>
            <p:nvPr/>
          </p:nvSpPr>
          <p:spPr>
            <a:xfrm>
              <a:off x="1678967" y="5308234"/>
              <a:ext cx="289534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/>
                <a:t>Due to gravitational </a:t>
              </a:r>
            </a:p>
            <a:p>
              <a:pPr algn="ctr"/>
              <a:r>
                <a:rPr lang="en-US" sz="2500" b="1" dirty="0"/>
                <a:t>circulation?</a:t>
              </a:r>
              <a:endParaRPr lang="nl-NL" sz="2500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B4DD90-9B6F-4EEF-B790-601C5C0B6330}"/>
              </a:ext>
            </a:extLst>
          </p:cNvPr>
          <p:cNvGrpSpPr/>
          <p:nvPr/>
        </p:nvGrpSpPr>
        <p:grpSpPr>
          <a:xfrm>
            <a:off x="9934020" y="3979784"/>
            <a:ext cx="1936730" cy="2856706"/>
            <a:chOff x="10160801" y="3429000"/>
            <a:chExt cx="1936730" cy="28567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55D485-102D-4F74-B66F-B108F1FF46C3}"/>
                </a:ext>
              </a:extLst>
            </p:cNvPr>
            <p:cNvSpPr/>
            <p:nvPr/>
          </p:nvSpPr>
          <p:spPr>
            <a:xfrm>
              <a:off x="10160801" y="3429000"/>
              <a:ext cx="1936730" cy="2856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01577F7-CDD5-4840-A731-3D3878F5B231}"/>
                </a:ext>
              </a:extLst>
            </p:cNvPr>
            <p:cNvGrpSpPr/>
            <p:nvPr/>
          </p:nvGrpSpPr>
          <p:grpSpPr>
            <a:xfrm>
              <a:off x="10215126" y="3494467"/>
              <a:ext cx="1843531" cy="2722821"/>
              <a:chOff x="10215126" y="3494467"/>
              <a:chExt cx="1843531" cy="27228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5FAD086-CDB9-41D2-8129-AA0081A5D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0720" y="5931538"/>
                <a:ext cx="723900" cy="2857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3B11072-9A5E-458F-8DC4-704CC68A7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15126" y="4544108"/>
                <a:ext cx="200025" cy="50482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B033990-3D84-4F19-809A-F0E1DB024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97201" y="3494467"/>
                <a:ext cx="1661456" cy="2485643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BA3EB90-36CE-4299-8775-84E1116DE853}"/>
              </a:ext>
            </a:extLst>
          </p:cNvPr>
          <p:cNvSpPr txBox="1"/>
          <p:nvPr/>
        </p:nvSpPr>
        <p:spPr>
          <a:xfrm>
            <a:off x="7013726" y="5695890"/>
            <a:ext cx="2575816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Magnitude depends on longitudinal salinity gradient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8B5E651-FFB9-4B97-A154-0C5C75D2E57D}"/>
              </a:ext>
            </a:extLst>
          </p:cNvPr>
          <p:cNvSpPr/>
          <p:nvPr/>
        </p:nvSpPr>
        <p:spPr>
          <a:xfrm>
            <a:off x="9979911" y="6370580"/>
            <a:ext cx="795874" cy="10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746A66-B117-477E-A38E-45279B297169}"/>
              </a:ext>
            </a:extLst>
          </p:cNvPr>
          <p:cNvSpPr/>
          <p:nvPr/>
        </p:nvSpPr>
        <p:spPr>
          <a:xfrm>
            <a:off x="11145256" y="6395797"/>
            <a:ext cx="547257" cy="9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5DD09B-E6E3-46EC-A0A1-84E6CC6346BC}"/>
              </a:ext>
            </a:extLst>
          </p:cNvPr>
          <p:cNvGrpSpPr/>
          <p:nvPr/>
        </p:nvGrpSpPr>
        <p:grpSpPr>
          <a:xfrm>
            <a:off x="9813824" y="6408505"/>
            <a:ext cx="2195627" cy="281804"/>
            <a:chOff x="9813824" y="6408505"/>
            <a:chExt cx="2195627" cy="28180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6E04798-F451-48BE-A113-46E92226BD55}"/>
                </a:ext>
              </a:extLst>
            </p:cNvPr>
            <p:cNvGrpSpPr/>
            <p:nvPr/>
          </p:nvGrpSpPr>
          <p:grpSpPr>
            <a:xfrm>
              <a:off x="9813824" y="6408505"/>
              <a:ext cx="2195627" cy="281804"/>
              <a:chOff x="4256949" y="5067205"/>
              <a:chExt cx="4035077" cy="56462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DB58E35-E9D5-4716-BF5A-609EDCDBC22B}"/>
                  </a:ext>
                </a:extLst>
              </p:cNvPr>
              <p:cNvGrpSpPr/>
              <p:nvPr/>
            </p:nvGrpSpPr>
            <p:grpSpPr>
              <a:xfrm rot="5400000">
                <a:off x="5992176" y="3331978"/>
                <a:ext cx="564624" cy="4035077"/>
                <a:chOff x="3525384" y="2950771"/>
                <a:chExt cx="564624" cy="4035077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56AFD9F-D540-4730-9FCF-52CE849D04A4}"/>
                    </a:ext>
                  </a:extLst>
                </p:cNvPr>
                <p:cNvSpPr txBox="1"/>
                <p:nvPr/>
              </p:nvSpPr>
              <p:spPr>
                <a:xfrm rot="16200000">
                  <a:off x="3008498" y="3467657"/>
                  <a:ext cx="1598395" cy="564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Seaward</a:t>
                  </a:r>
                  <a:endParaRPr lang="nl-NL" sz="1200" dirty="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836E990-E230-4E27-B22F-3EB942FC540D}"/>
                    </a:ext>
                  </a:extLst>
                </p:cNvPr>
                <p:cNvSpPr txBox="1"/>
                <p:nvPr/>
              </p:nvSpPr>
              <p:spPr>
                <a:xfrm rot="16200000">
                  <a:off x="2927613" y="5823454"/>
                  <a:ext cx="1760165" cy="564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Landward</a:t>
                  </a:r>
                  <a:endParaRPr lang="nl-NL" sz="1200" dirty="0"/>
                </a:p>
              </p:txBody>
            </p:sp>
          </p:grp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871B5C-5B48-49B8-9420-49FE12F643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10341" y="5119764"/>
                <a:ext cx="89380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047EBF3-14BE-4380-8EF9-581E6F5A3507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275" y="6435065"/>
              <a:ext cx="506803" cy="25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3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0B4E-4387-4D42-A66B-0EC596CC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90" y="365125"/>
            <a:ext cx="2138265" cy="1325563"/>
          </a:xfrm>
        </p:spPr>
        <p:txBody>
          <a:bodyPr/>
          <a:lstStyle/>
          <a:p>
            <a:r>
              <a:rPr lang="en-US" dirty="0"/>
              <a:t>Goal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5B63-F492-49C8-A9F0-1FC07D730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689" y="1424540"/>
            <a:ext cx="5277847" cy="5302098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Process-based insight into effect of gravitational circulation on estuarine sand dunes</a:t>
            </a:r>
          </a:p>
          <a:p>
            <a:pPr lvl="1"/>
            <a:endParaRPr lang="en-US" dirty="0"/>
          </a:p>
          <a:p>
            <a:pPr lvl="1"/>
            <a:endParaRPr lang="en-US" sz="1600" dirty="0"/>
          </a:p>
          <a:p>
            <a:pPr lvl="1"/>
            <a:r>
              <a:rPr lang="en-US" dirty="0"/>
              <a:t>Sediment transport direction in estuaries due to</a:t>
            </a:r>
          </a:p>
          <a:p>
            <a:pPr lvl="2"/>
            <a:r>
              <a:rPr lang="en-US" sz="2200" dirty="0"/>
              <a:t>Tide</a:t>
            </a:r>
          </a:p>
          <a:p>
            <a:pPr lvl="2"/>
            <a:r>
              <a:rPr lang="en-US" sz="2200" dirty="0"/>
              <a:t>River discharge</a:t>
            </a:r>
          </a:p>
          <a:p>
            <a:pPr lvl="2"/>
            <a:r>
              <a:rPr lang="en-US" sz="2200" dirty="0"/>
              <a:t>Longitudinal salinity gradient 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(</a:t>
            </a:r>
            <a:r>
              <a:rPr lang="nl-NL" dirty="0" err="1"/>
              <a:t>initial</a:t>
            </a:r>
            <a:r>
              <a:rPr lang="nl-NL" dirty="0"/>
              <a:t>) </a:t>
            </a:r>
            <a:r>
              <a:rPr lang="nl-NL" dirty="0" err="1"/>
              <a:t>bedform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migration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en-US" dirty="0"/>
          </a:p>
          <a:p>
            <a:endParaRPr lang="en-US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8903B-72F7-4F27-B597-A1A6455C1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3085" y="1424540"/>
            <a:ext cx="5181600" cy="3314439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Idealized process-based modeling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/>
              <a:t>Solution basic state</a:t>
            </a:r>
            <a:endParaRPr lang="en-US" sz="1100" dirty="0"/>
          </a:p>
          <a:p>
            <a:pPr lvl="2"/>
            <a:r>
              <a:rPr lang="en-US" sz="2200" dirty="0"/>
              <a:t>Flow and sediment transport over a flat bed</a:t>
            </a:r>
            <a:br>
              <a:rPr lang="en-US" sz="2200" dirty="0"/>
            </a:br>
            <a:r>
              <a:rPr lang="en-US" sz="2000" b="1" dirty="0"/>
              <a:t>Basic state sediment transport direction determines migration direction of bedforms</a:t>
            </a:r>
          </a:p>
          <a:p>
            <a:pPr lvl="1"/>
            <a:endParaRPr lang="en-US" dirty="0"/>
          </a:p>
          <a:p>
            <a:pPr lvl="1"/>
            <a:endParaRPr lang="nl-N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B318B3-06EB-4A51-A0B5-C01B28482BA8}"/>
              </a:ext>
            </a:extLst>
          </p:cNvPr>
          <p:cNvSpPr txBox="1">
            <a:spLocks/>
          </p:cNvSpPr>
          <p:nvPr/>
        </p:nvSpPr>
        <p:spPr>
          <a:xfrm>
            <a:off x="6663085" y="365124"/>
            <a:ext cx="21382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  <a:endParaRPr lang="nl-N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E4E05F8-FA7C-4F67-BDFD-2B04FBF04895}"/>
              </a:ext>
            </a:extLst>
          </p:cNvPr>
          <p:cNvSpPr txBox="1">
            <a:spLocks/>
          </p:cNvSpPr>
          <p:nvPr/>
        </p:nvSpPr>
        <p:spPr>
          <a:xfrm>
            <a:off x="6663085" y="4738980"/>
            <a:ext cx="5181600" cy="198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Linear stability analysis</a:t>
            </a:r>
          </a:p>
          <a:p>
            <a:pPr lvl="2"/>
            <a:r>
              <a:rPr lang="en-US" dirty="0"/>
              <a:t>Flow and sediment transport over a perturbed bed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nl-N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4F64DF-DFE9-4C1D-BAB0-398797250C68}"/>
              </a:ext>
            </a:extLst>
          </p:cNvPr>
          <p:cNvGrpSpPr/>
          <p:nvPr/>
        </p:nvGrpSpPr>
        <p:grpSpPr>
          <a:xfrm>
            <a:off x="3892063" y="3606478"/>
            <a:ext cx="2482269" cy="801400"/>
            <a:chOff x="4672209" y="2656217"/>
            <a:chExt cx="2897421" cy="8014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13826F-A2CD-48FD-B124-AA8AE925F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209" y="3087104"/>
              <a:ext cx="499911" cy="3705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DA4EAC-F3E2-4450-8F04-3E0700EB2E8F}"/>
                </a:ext>
              </a:extLst>
            </p:cNvPr>
            <p:cNvSpPr txBox="1"/>
            <p:nvPr/>
          </p:nvSpPr>
          <p:spPr>
            <a:xfrm>
              <a:off x="5104491" y="2656217"/>
              <a:ext cx="24651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Main innovation</a:t>
              </a:r>
              <a:endParaRPr lang="nl-NL" sz="2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161E3F-BE7A-4754-AD0E-D145DB88BDC2}"/>
              </a:ext>
            </a:extLst>
          </p:cNvPr>
          <p:cNvCxnSpPr>
            <a:cxnSpLocks/>
          </p:cNvCxnSpPr>
          <p:nvPr/>
        </p:nvCxnSpPr>
        <p:spPr>
          <a:xfrm>
            <a:off x="6470582" y="365124"/>
            <a:ext cx="0" cy="6361514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73D933-39AE-4911-A7BA-54C8F585EEC0}"/>
              </a:ext>
            </a:extLst>
          </p:cNvPr>
          <p:cNvGrpSpPr/>
          <p:nvPr/>
        </p:nvGrpSpPr>
        <p:grpSpPr>
          <a:xfrm>
            <a:off x="311625" y="5030924"/>
            <a:ext cx="11568749" cy="1695714"/>
            <a:chOff x="311625" y="5030924"/>
            <a:chExt cx="11568749" cy="16957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308A0A-E2A2-41BD-B90B-07C9408518D6}"/>
                </a:ext>
              </a:extLst>
            </p:cNvPr>
            <p:cNvSpPr/>
            <p:nvPr/>
          </p:nvSpPr>
          <p:spPr>
            <a:xfrm>
              <a:off x="311625" y="5030924"/>
              <a:ext cx="11568749" cy="16957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C3990A-5C5E-4A0E-B39B-9993D30B9DE3}"/>
                </a:ext>
              </a:extLst>
            </p:cNvPr>
            <p:cNvSpPr txBox="1"/>
            <p:nvPr/>
          </p:nvSpPr>
          <p:spPr>
            <a:xfrm>
              <a:off x="5732239" y="5071471"/>
              <a:ext cx="147668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accent1"/>
                  </a:solidFill>
                </a:rPr>
                <a:t>Outlook</a:t>
              </a:r>
              <a:endParaRPr lang="nl-NL" sz="3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34EC0F-3033-4A51-AAB9-887EF2D18F78}"/>
              </a:ext>
            </a:extLst>
          </p:cNvPr>
          <p:cNvGrpSpPr/>
          <p:nvPr/>
        </p:nvGrpSpPr>
        <p:grpSpPr>
          <a:xfrm>
            <a:off x="311625" y="2569946"/>
            <a:ext cx="11568749" cy="2290812"/>
            <a:chOff x="311625" y="2569946"/>
            <a:chExt cx="11568749" cy="22908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A46E92-66CA-467D-9727-95FFCE5C5BEA}"/>
                </a:ext>
              </a:extLst>
            </p:cNvPr>
            <p:cNvSpPr/>
            <p:nvPr/>
          </p:nvSpPr>
          <p:spPr>
            <a:xfrm>
              <a:off x="311625" y="2569946"/>
              <a:ext cx="11568749" cy="2290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2145A2-D0F4-4FDC-9AD2-EC5F91FD228A}"/>
                </a:ext>
              </a:extLst>
            </p:cNvPr>
            <p:cNvSpPr txBox="1"/>
            <p:nvPr/>
          </p:nvSpPr>
          <p:spPr>
            <a:xfrm>
              <a:off x="4320345" y="2604109"/>
              <a:ext cx="430047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accent1"/>
                  </a:solidFill>
                </a:rPr>
                <a:t>Focus of this presentation</a:t>
              </a:r>
              <a:endParaRPr lang="nl-NL" sz="3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1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0B4E-4387-4D42-A66B-0EC596CC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Gironde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40A0BAB-A2B2-4EB5-80CF-FDF16B16A6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4775327" cy="48418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At the sand dune field (near the mouth): </a:t>
                </a:r>
              </a:p>
              <a:p>
                <a:r>
                  <a:rPr lang="en-US" dirty="0"/>
                  <a:t>Symmetric tide with small river-induced residual velocity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5-10 cm s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Depth of about 20 m</a:t>
                </a:r>
              </a:p>
              <a:p>
                <a:r>
                  <a:rPr lang="en-US" dirty="0"/>
                  <a:t>Seasonal variations in position maximum longitudinal salinity gradient</a:t>
                </a:r>
              </a:p>
              <a:p>
                <a:pPr lvl="1"/>
                <a:r>
                  <a:rPr lang="en-US" dirty="0"/>
                  <a:t>Low discharges (&lt;500 m</a:t>
                </a:r>
                <a:r>
                  <a:rPr lang="en-US" baseline="30000" dirty="0"/>
                  <a:t>3 </a:t>
                </a:r>
                <a:r>
                  <a:rPr lang="en-US" dirty="0"/>
                  <a:t>s</a:t>
                </a:r>
                <a:r>
                  <a:rPr lang="en-US" baseline="30000" dirty="0"/>
                  <a:t>-1</a:t>
                </a:r>
                <a:r>
                  <a:rPr lang="en-US" dirty="0"/>
                  <a:t>): positioned around the middle</a:t>
                </a:r>
              </a:p>
              <a:p>
                <a:pPr lvl="1"/>
                <a:r>
                  <a:rPr lang="en-US" dirty="0"/>
                  <a:t>High discharges (&gt;1000 m</a:t>
                </a:r>
                <a:r>
                  <a:rPr lang="en-US" baseline="30000" dirty="0"/>
                  <a:t>3 </a:t>
                </a:r>
                <a:r>
                  <a:rPr lang="en-US" dirty="0"/>
                  <a:t>s</a:t>
                </a:r>
                <a:r>
                  <a:rPr lang="en-US" baseline="30000" dirty="0"/>
                  <a:t>-1</a:t>
                </a:r>
                <a:r>
                  <a:rPr lang="en-US" dirty="0"/>
                  <a:t>): positioned near sand dune field</a:t>
                </a:r>
              </a:p>
              <a:p>
                <a:pPr marL="457200" lvl="1" indent="0">
                  <a:buNone/>
                </a:pPr>
                <a:r>
                  <a:rPr lang="nl-NL" dirty="0"/>
                  <a:t>(e.g. Lanceleur et al., 2014)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40A0BAB-A2B2-4EB5-80CF-FDF16B16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4775327" cy="4841875"/>
              </a:xfrm>
              <a:prstGeom prst="rect">
                <a:avLst/>
              </a:prstGeom>
              <a:blipFill>
                <a:blip r:embed="rId2"/>
                <a:stretch>
                  <a:fillRect l="-2299" t="-3145" r="-2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D18E2-8CB8-43CA-A477-F8673677EC14}"/>
              </a:ext>
            </a:extLst>
          </p:cNvPr>
          <p:cNvGrpSpPr/>
          <p:nvPr/>
        </p:nvGrpSpPr>
        <p:grpSpPr>
          <a:xfrm>
            <a:off x="6598591" y="1904053"/>
            <a:ext cx="4840726" cy="3711113"/>
            <a:chOff x="6598591" y="1323028"/>
            <a:chExt cx="4840726" cy="37111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CD449-E2AB-4EA7-B0CF-CCE6839AAF88}"/>
                </a:ext>
              </a:extLst>
            </p:cNvPr>
            <p:cNvGrpSpPr/>
            <p:nvPr/>
          </p:nvGrpSpPr>
          <p:grpSpPr>
            <a:xfrm>
              <a:off x="6598591" y="1323028"/>
              <a:ext cx="4840726" cy="3711113"/>
              <a:chOff x="6591877" y="1354478"/>
              <a:chExt cx="4840726" cy="37111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E2D95EA-385E-44F0-B9AA-159A5F7017A1}"/>
                  </a:ext>
                </a:extLst>
              </p:cNvPr>
              <p:cNvGrpSpPr/>
              <p:nvPr/>
            </p:nvGrpSpPr>
            <p:grpSpPr>
              <a:xfrm>
                <a:off x="6591877" y="1354478"/>
                <a:ext cx="4761923" cy="3428999"/>
                <a:chOff x="6591877" y="1354478"/>
                <a:chExt cx="4761923" cy="3428999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D2705EB6-681C-4CB8-9948-2A633751E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91877" y="1354478"/>
                  <a:ext cx="4761923" cy="342899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17BCAB1-F4D0-408B-9D84-8216F283790B}"/>
                    </a:ext>
                  </a:extLst>
                </p:cNvPr>
                <p:cNvSpPr/>
                <p:nvPr/>
              </p:nvSpPr>
              <p:spPr>
                <a:xfrm>
                  <a:off x="7987004" y="2425959"/>
                  <a:ext cx="354563" cy="25408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2DFB02C5-5270-4285-A0BA-6E7DD6046D09}"/>
                    </a:ext>
                  </a:extLst>
                </p:cNvPr>
                <p:cNvCxnSpPr/>
                <p:nvPr/>
              </p:nvCxnSpPr>
              <p:spPr>
                <a:xfrm flipH="1">
                  <a:off x="8341567" y="2571262"/>
                  <a:ext cx="677387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3A371-1B16-46BC-B015-A11E074B226F}"/>
                  </a:ext>
                </a:extLst>
              </p:cNvPr>
              <p:cNvSpPr txBox="1"/>
              <p:nvPr/>
            </p:nvSpPr>
            <p:spPr>
              <a:xfrm>
                <a:off x="9747526" y="4803981"/>
                <a:ext cx="16850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/>
                  <a:t>Picture from Google Maps</a:t>
                </a:r>
                <a:endParaRPr lang="nl-NL" sz="110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CA384C-73D0-424F-9F16-9F2C85E97468}"/>
                </a:ext>
              </a:extLst>
            </p:cNvPr>
            <p:cNvSpPr txBox="1"/>
            <p:nvPr/>
          </p:nvSpPr>
          <p:spPr>
            <a:xfrm>
              <a:off x="9018954" y="2358888"/>
              <a:ext cx="1645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Sand dune field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4CBDF-16AB-4C81-980D-5C029C91AD9D}"/>
              </a:ext>
            </a:extLst>
          </p:cNvPr>
          <p:cNvGrpSpPr/>
          <p:nvPr/>
        </p:nvGrpSpPr>
        <p:grpSpPr>
          <a:xfrm>
            <a:off x="6234784" y="2215416"/>
            <a:ext cx="5204533" cy="2806271"/>
            <a:chOff x="6637956" y="1690688"/>
            <a:chExt cx="5204533" cy="280627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09F3C1-45D4-4E71-8BDF-EE530617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956" y="1690688"/>
              <a:ext cx="5204533" cy="243828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BD1C17-988E-4238-A7EA-59F85E8F89F1}"/>
                </a:ext>
              </a:extLst>
            </p:cNvPr>
            <p:cNvSpPr txBox="1"/>
            <p:nvPr/>
          </p:nvSpPr>
          <p:spPr>
            <a:xfrm>
              <a:off x="7244179" y="4066072"/>
              <a:ext cx="45983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/>
                <a:t>Flow velocities in the Gironde during river discharge of about 500 m</a:t>
              </a:r>
              <a:r>
                <a:rPr lang="en-US" sz="1100" baseline="30000" dirty="0"/>
                <a:t>3</a:t>
              </a:r>
              <a:r>
                <a:rPr lang="en-US" sz="1100" dirty="0"/>
                <a:t> s</a:t>
              </a:r>
              <a:r>
                <a:rPr lang="en-US" sz="1100" baseline="30000" dirty="0"/>
                <a:t>-1</a:t>
              </a:r>
              <a:r>
                <a:rPr lang="en-US" sz="1100" dirty="0"/>
                <a:t>. From </a:t>
              </a:r>
              <a:r>
                <a:rPr lang="en-US" sz="1100" dirty="0" err="1"/>
                <a:t>Berné</a:t>
              </a:r>
              <a:r>
                <a:rPr lang="en-US" sz="1100" dirty="0"/>
                <a:t> et al., 1993 </a:t>
              </a:r>
              <a:endParaRPr lang="nl-NL" sz="11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77D18E-4E9F-4446-BD86-FE98C603B5DB}"/>
              </a:ext>
            </a:extLst>
          </p:cNvPr>
          <p:cNvGrpSpPr/>
          <p:nvPr/>
        </p:nvGrpSpPr>
        <p:grpSpPr>
          <a:xfrm>
            <a:off x="6838950" y="4010025"/>
            <a:ext cx="1930500" cy="952137"/>
            <a:chOff x="6838950" y="3429000"/>
            <a:chExt cx="1930500" cy="95213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E76B7AF-6935-4DEC-8D3E-2507D949CD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6725" y="3429000"/>
              <a:ext cx="682725" cy="3462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093E92-D19D-4753-A098-50E6A24F51E5}"/>
                </a:ext>
              </a:extLst>
            </p:cNvPr>
            <p:cNvSpPr txBox="1"/>
            <p:nvPr/>
          </p:nvSpPr>
          <p:spPr>
            <a:xfrm>
              <a:off x="6838950" y="3827139"/>
              <a:ext cx="1824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Max. salinity gradient</a:t>
              </a:r>
              <a:endParaRPr lang="nl-NL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9E7888E-5047-4F02-9C8F-AEB2CEABFD4B}"/>
              </a:ext>
            </a:extLst>
          </p:cNvPr>
          <p:cNvSpPr txBox="1"/>
          <p:nvPr/>
        </p:nvSpPr>
        <p:spPr>
          <a:xfrm>
            <a:off x="7105741" y="4858557"/>
            <a:ext cx="12905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Low discharge</a:t>
            </a:r>
            <a:endParaRPr lang="nl-NL" sz="15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86657E-E1FC-44D5-8DD1-F83D41F314A8}"/>
              </a:ext>
            </a:extLst>
          </p:cNvPr>
          <p:cNvSpPr txBox="1"/>
          <p:nvPr/>
        </p:nvSpPr>
        <p:spPr>
          <a:xfrm>
            <a:off x="6568950" y="3912356"/>
            <a:ext cx="13281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High discharge</a:t>
            </a:r>
            <a:endParaRPr lang="nl-NL" sz="15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D66309-09CA-4E44-B52D-B667CDB9FDBF}"/>
              </a:ext>
            </a:extLst>
          </p:cNvPr>
          <p:cNvGrpSpPr/>
          <p:nvPr/>
        </p:nvGrpSpPr>
        <p:grpSpPr>
          <a:xfrm>
            <a:off x="5396904" y="5634834"/>
            <a:ext cx="5380344" cy="707886"/>
            <a:chOff x="1156636" y="5359138"/>
            <a:chExt cx="5380344" cy="707886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0D172B94-65D8-4742-B041-3541912101D8}"/>
                </a:ext>
              </a:extLst>
            </p:cNvPr>
            <p:cNvSpPr/>
            <p:nvPr/>
          </p:nvSpPr>
          <p:spPr>
            <a:xfrm rot="16200000">
              <a:off x="1207370" y="5509948"/>
              <a:ext cx="304800" cy="406267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7C66A0-3029-434D-9C18-278B021FA0AF}"/>
                </a:ext>
              </a:extLst>
            </p:cNvPr>
            <p:cNvSpPr txBox="1"/>
            <p:nvPr/>
          </p:nvSpPr>
          <p:spPr>
            <a:xfrm>
              <a:off x="1775057" y="5359138"/>
              <a:ext cx="4761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High discharge: increased magnitude of gravitational circulation at sand dune field</a:t>
              </a:r>
              <a:endParaRPr lang="nl-NL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2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0885 -0.05834 L -0.03112 -0.1044 L -0.04687 -0.13681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68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9CA12-0BD3-4C1C-9B7E-C004571D8788}"/>
              </a:ext>
            </a:extLst>
          </p:cNvPr>
          <p:cNvSpPr/>
          <p:nvPr/>
        </p:nvSpPr>
        <p:spPr>
          <a:xfrm>
            <a:off x="6158933" y="1496161"/>
            <a:ext cx="5194861" cy="176524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tx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D2BDE-51F9-4F32-8E00-42CD7968A640}"/>
              </a:ext>
            </a:extLst>
          </p:cNvPr>
          <p:cNvCxnSpPr>
            <a:cxnSpLocks/>
          </p:cNvCxnSpPr>
          <p:nvPr/>
        </p:nvCxnSpPr>
        <p:spPr>
          <a:xfrm flipV="1">
            <a:off x="6158933" y="1486964"/>
            <a:ext cx="5204264" cy="333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C5B5FA-735A-47A7-8412-36BF3A7F3EC0}"/>
              </a:ext>
            </a:extLst>
          </p:cNvPr>
          <p:cNvCxnSpPr>
            <a:cxnSpLocks/>
          </p:cNvCxnSpPr>
          <p:nvPr/>
        </p:nvCxnSpPr>
        <p:spPr>
          <a:xfrm>
            <a:off x="6159623" y="3266498"/>
            <a:ext cx="51941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2F83CF3-9D8A-4CCC-8345-7BF72DE99480}"/>
              </a:ext>
            </a:extLst>
          </p:cNvPr>
          <p:cNvGrpSpPr/>
          <p:nvPr/>
        </p:nvGrpSpPr>
        <p:grpSpPr>
          <a:xfrm>
            <a:off x="6159623" y="3056946"/>
            <a:ext cx="5194177" cy="423537"/>
            <a:chOff x="6159623" y="3056946"/>
            <a:chExt cx="5194177" cy="42353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1F41A8-474C-49D0-94E0-22BC88AAFFEA}"/>
                </a:ext>
              </a:extLst>
            </p:cNvPr>
            <p:cNvGrpSpPr/>
            <p:nvPr/>
          </p:nvGrpSpPr>
          <p:grpSpPr>
            <a:xfrm>
              <a:off x="6159623" y="3056946"/>
              <a:ext cx="2601913" cy="419104"/>
              <a:chOff x="6175375" y="4190996"/>
              <a:chExt cx="3553619" cy="1800572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239A982-8FA8-45C4-B809-F7FCBE89866E}"/>
                  </a:ext>
                </a:extLst>
              </p:cNvPr>
              <p:cNvSpPr/>
              <p:nvPr/>
            </p:nvSpPr>
            <p:spPr>
              <a:xfrm>
                <a:off x="6175375" y="4190996"/>
                <a:ext cx="1778000" cy="901704"/>
              </a:xfrm>
              <a:custGeom>
                <a:avLst/>
                <a:gdLst>
                  <a:gd name="connsiteX0" fmla="*/ 0 w 1778000"/>
                  <a:gd name="connsiteY0" fmla="*/ 892179 h 901704"/>
                  <a:gd name="connsiteX1" fmla="*/ 895350 w 1778000"/>
                  <a:gd name="connsiteY1" fmla="*/ 4 h 901704"/>
                  <a:gd name="connsiteX2" fmla="*/ 1778000 w 1778000"/>
                  <a:gd name="connsiteY2" fmla="*/ 901704 h 90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901704">
                    <a:moveTo>
                      <a:pt x="0" y="892179"/>
                    </a:moveTo>
                    <a:cubicBezTo>
                      <a:pt x="299508" y="445298"/>
                      <a:pt x="599017" y="-1583"/>
                      <a:pt x="895350" y="4"/>
                    </a:cubicBezTo>
                    <a:cubicBezTo>
                      <a:pt x="1191683" y="1591"/>
                      <a:pt x="1484841" y="451647"/>
                      <a:pt x="1778000" y="901704"/>
                    </a:cubicBezTo>
                  </a:path>
                </a:pathLst>
              </a:custGeom>
              <a:noFill/>
              <a:ln w="19050">
                <a:solidFill>
                  <a:srgbClr val="AF82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E55EC3-BDF2-43AB-AE6A-9B35519D21A1}"/>
                  </a:ext>
                </a:extLst>
              </p:cNvPr>
              <p:cNvSpPr/>
              <p:nvPr/>
            </p:nvSpPr>
            <p:spPr>
              <a:xfrm rot="10800000">
                <a:off x="7950994" y="5089864"/>
                <a:ext cx="1778000" cy="901704"/>
              </a:xfrm>
              <a:custGeom>
                <a:avLst/>
                <a:gdLst>
                  <a:gd name="connsiteX0" fmla="*/ 0 w 1778000"/>
                  <a:gd name="connsiteY0" fmla="*/ 892179 h 901704"/>
                  <a:gd name="connsiteX1" fmla="*/ 895350 w 1778000"/>
                  <a:gd name="connsiteY1" fmla="*/ 4 h 901704"/>
                  <a:gd name="connsiteX2" fmla="*/ 1778000 w 1778000"/>
                  <a:gd name="connsiteY2" fmla="*/ 901704 h 90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901704">
                    <a:moveTo>
                      <a:pt x="0" y="892179"/>
                    </a:moveTo>
                    <a:cubicBezTo>
                      <a:pt x="299508" y="445298"/>
                      <a:pt x="599017" y="-1583"/>
                      <a:pt x="895350" y="4"/>
                    </a:cubicBezTo>
                    <a:cubicBezTo>
                      <a:pt x="1191683" y="1591"/>
                      <a:pt x="1484841" y="451647"/>
                      <a:pt x="1778000" y="901704"/>
                    </a:cubicBezTo>
                  </a:path>
                </a:pathLst>
              </a:custGeom>
              <a:noFill/>
              <a:ln w="19050">
                <a:solidFill>
                  <a:srgbClr val="AF82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51153D0-6EC9-4194-9086-03FEF546C773}"/>
                </a:ext>
              </a:extLst>
            </p:cNvPr>
            <p:cNvGrpSpPr/>
            <p:nvPr/>
          </p:nvGrpSpPr>
          <p:grpSpPr>
            <a:xfrm>
              <a:off x="8751887" y="3061379"/>
              <a:ext cx="2601913" cy="419104"/>
              <a:chOff x="6175375" y="4190996"/>
              <a:chExt cx="3553619" cy="180057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F747C3-CC4C-4453-9946-1248E07343F0}"/>
                  </a:ext>
                </a:extLst>
              </p:cNvPr>
              <p:cNvSpPr/>
              <p:nvPr/>
            </p:nvSpPr>
            <p:spPr>
              <a:xfrm>
                <a:off x="6175375" y="4190996"/>
                <a:ext cx="1778000" cy="901704"/>
              </a:xfrm>
              <a:custGeom>
                <a:avLst/>
                <a:gdLst>
                  <a:gd name="connsiteX0" fmla="*/ 0 w 1778000"/>
                  <a:gd name="connsiteY0" fmla="*/ 892179 h 901704"/>
                  <a:gd name="connsiteX1" fmla="*/ 895350 w 1778000"/>
                  <a:gd name="connsiteY1" fmla="*/ 4 h 901704"/>
                  <a:gd name="connsiteX2" fmla="*/ 1778000 w 1778000"/>
                  <a:gd name="connsiteY2" fmla="*/ 901704 h 90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901704">
                    <a:moveTo>
                      <a:pt x="0" y="892179"/>
                    </a:moveTo>
                    <a:cubicBezTo>
                      <a:pt x="299508" y="445298"/>
                      <a:pt x="599017" y="-1583"/>
                      <a:pt x="895350" y="4"/>
                    </a:cubicBezTo>
                    <a:cubicBezTo>
                      <a:pt x="1191683" y="1591"/>
                      <a:pt x="1484841" y="451647"/>
                      <a:pt x="1778000" y="901704"/>
                    </a:cubicBezTo>
                  </a:path>
                </a:pathLst>
              </a:custGeom>
              <a:noFill/>
              <a:ln w="19050">
                <a:solidFill>
                  <a:srgbClr val="AF82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F7EB3C9-09A5-4CA1-88F7-BB9507CC4E31}"/>
                  </a:ext>
                </a:extLst>
              </p:cNvPr>
              <p:cNvSpPr/>
              <p:nvPr/>
            </p:nvSpPr>
            <p:spPr>
              <a:xfrm rot="10800000">
                <a:off x="7950994" y="5089864"/>
                <a:ext cx="1778000" cy="901704"/>
              </a:xfrm>
              <a:custGeom>
                <a:avLst/>
                <a:gdLst>
                  <a:gd name="connsiteX0" fmla="*/ 0 w 1778000"/>
                  <a:gd name="connsiteY0" fmla="*/ 892179 h 901704"/>
                  <a:gd name="connsiteX1" fmla="*/ 895350 w 1778000"/>
                  <a:gd name="connsiteY1" fmla="*/ 4 h 901704"/>
                  <a:gd name="connsiteX2" fmla="*/ 1778000 w 1778000"/>
                  <a:gd name="connsiteY2" fmla="*/ 901704 h 90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901704">
                    <a:moveTo>
                      <a:pt x="0" y="892179"/>
                    </a:moveTo>
                    <a:cubicBezTo>
                      <a:pt x="299508" y="445298"/>
                      <a:pt x="599017" y="-1583"/>
                      <a:pt x="895350" y="4"/>
                    </a:cubicBezTo>
                    <a:cubicBezTo>
                      <a:pt x="1191683" y="1591"/>
                      <a:pt x="1484841" y="451647"/>
                      <a:pt x="1778000" y="901704"/>
                    </a:cubicBezTo>
                  </a:path>
                </a:pathLst>
              </a:custGeom>
              <a:noFill/>
              <a:ln w="19050">
                <a:solidFill>
                  <a:srgbClr val="AF82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8F0BDF-C155-476E-A935-F7C5BC9A6A42}"/>
              </a:ext>
            </a:extLst>
          </p:cNvPr>
          <p:cNvGrpSpPr/>
          <p:nvPr/>
        </p:nvGrpSpPr>
        <p:grpSpPr>
          <a:xfrm>
            <a:off x="6159623" y="1403252"/>
            <a:ext cx="5194175" cy="169944"/>
            <a:chOff x="6175375" y="4533623"/>
            <a:chExt cx="3553619" cy="145794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0430BC-301F-49DA-936D-C74D8F098E3C}"/>
                </a:ext>
              </a:extLst>
            </p:cNvPr>
            <p:cNvSpPr/>
            <p:nvPr/>
          </p:nvSpPr>
          <p:spPr>
            <a:xfrm>
              <a:off x="6175375" y="4533623"/>
              <a:ext cx="1778000" cy="559074"/>
            </a:xfrm>
            <a:custGeom>
              <a:avLst/>
              <a:gdLst>
                <a:gd name="connsiteX0" fmla="*/ 0 w 1778000"/>
                <a:gd name="connsiteY0" fmla="*/ 892179 h 901704"/>
                <a:gd name="connsiteX1" fmla="*/ 895350 w 1778000"/>
                <a:gd name="connsiteY1" fmla="*/ 4 h 901704"/>
                <a:gd name="connsiteX2" fmla="*/ 1778000 w 1778000"/>
                <a:gd name="connsiteY2" fmla="*/ 901704 h 9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0" h="901704">
                  <a:moveTo>
                    <a:pt x="0" y="892179"/>
                  </a:moveTo>
                  <a:cubicBezTo>
                    <a:pt x="299508" y="445298"/>
                    <a:pt x="599017" y="-1583"/>
                    <a:pt x="895350" y="4"/>
                  </a:cubicBezTo>
                  <a:cubicBezTo>
                    <a:pt x="1191683" y="1591"/>
                    <a:pt x="1484841" y="451647"/>
                    <a:pt x="1778000" y="901704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165946-BEA0-496D-AF16-1ACFC8D9968E}"/>
                </a:ext>
              </a:extLst>
            </p:cNvPr>
            <p:cNvSpPr/>
            <p:nvPr/>
          </p:nvSpPr>
          <p:spPr>
            <a:xfrm rot="10800000">
              <a:off x="7950994" y="5089864"/>
              <a:ext cx="1778000" cy="901703"/>
            </a:xfrm>
            <a:custGeom>
              <a:avLst/>
              <a:gdLst>
                <a:gd name="connsiteX0" fmla="*/ 0 w 1778000"/>
                <a:gd name="connsiteY0" fmla="*/ 892179 h 901704"/>
                <a:gd name="connsiteX1" fmla="*/ 895350 w 1778000"/>
                <a:gd name="connsiteY1" fmla="*/ 4 h 901704"/>
                <a:gd name="connsiteX2" fmla="*/ 1778000 w 1778000"/>
                <a:gd name="connsiteY2" fmla="*/ 901704 h 9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0" h="901704">
                  <a:moveTo>
                    <a:pt x="0" y="892179"/>
                  </a:moveTo>
                  <a:cubicBezTo>
                    <a:pt x="299508" y="445298"/>
                    <a:pt x="599017" y="-1583"/>
                    <a:pt x="895350" y="4"/>
                  </a:cubicBezTo>
                  <a:cubicBezTo>
                    <a:pt x="1191683" y="1591"/>
                    <a:pt x="1484841" y="451647"/>
                    <a:pt x="1778000" y="901704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08BD5A9-86F4-4F63-88BB-5A97CA21B970}"/>
              </a:ext>
            </a:extLst>
          </p:cNvPr>
          <p:cNvSpPr/>
          <p:nvPr/>
        </p:nvSpPr>
        <p:spPr>
          <a:xfrm rot="10800000">
            <a:off x="7341562" y="1170343"/>
            <a:ext cx="234950" cy="2047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A731D3-843F-4312-A8B2-6579C4EFC998}"/>
              </a:ext>
            </a:extLst>
          </p:cNvPr>
          <p:cNvCxnSpPr/>
          <p:nvPr/>
        </p:nvCxnSpPr>
        <p:spPr>
          <a:xfrm>
            <a:off x="10991850" y="1486964"/>
            <a:ext cx="0" cy="177444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4DD699E6-4967-48E1-8D45-1BC030BE87B8}"/>
              </a:ext>
            </a:extLst>
          </p:cNvPr>
          <p:cNvSpPr/>
          <p:nvPr/>
        </p:nvSpPr>
        <p:spPr>
          <a:xfrm>
            <a:off x="5746195" y="2013082"/>
            <a:ext cx="12446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River</a:t>
            </a:r>
            <a:endParaRPr lang="nl-NL" dirty="0"/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3C81A5AE-A003-423A-9C42-A8E640800B86}"/>
              </a:ext>
            </a:extLst>
          </p:cNvPr>
          <p:cNvSpPr/>
          <p:nvPr/>
        </p:nvSpPr>
        <p:spPr>
          <a:xfrm>
            <a:off x="9155787" y="2015603"/>
            <a:ext cx="1048876" cy="541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Tide</a:t>
            </a:r>
            <a:endParaRPr lang="nl-N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C8AE3E-A0C7-4B9C-ACD9-DF53BAF1F9C1}"/>
              </a:ext>
            </a:extLst>
          </p:cNvPr>
          <p:cNvSpPr txBox="1"/>
          <p:nvPr/>
        </p:nvSpPr>
        <p:spPr>
          <a:xfrm>
            <a:off x="10991630" y="2106782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  <a:endParaRPr lang="nl-NL" dirty="0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60C8157-B952-4090-895D-D2773FBE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9" y="1573443"/>
            <a:ext cx="4761923" cy="3428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F6E8AAC-173A-4900-8C21-4E71FC3FB075}"/>
              </a:ext>
            </a:extLst>
          </p:cNvPr>
          <p:cNvGrpSpPr/>
          <p:nvPr/>
        </p:nvGrpSpPr>
        <p:grpSpPr>
          <a:xfrm>
            <a:off x="1895436" y="2609303"/>
            <a:ext cx="3445599" cy="2675253"/>
            <a:chOff x="1895436" y="2609303"/>
            <a:chExt cx="3445599" cy="267525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B752E5-AF25-4697-B175-6877325DA4E3}"/>
                </a:ext>
              </a:extLst>
            </p:cNvPr>
            <p:cNvSpPr/>
            <p:nvPr/>
          </p:nvSpPr>
          <p:spPr>
            <a:xfrm>
              <a:off x="1895436" y="2644924"/>
              <a:ext cx="354563" cy="25408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C2BD3E0-FB84-40F4-8680-599742B41773}"/>
                </a:ext>
              </a:extLst>
            </p:cNvPr>
            <p:cNvCxnSpPr/>
            <p:nvPr/>
          </p:nvCxnSpPr>
          <p:spPr>
            <a:xfrm flipH="1">
              <a:off x="2249999" y="2790227"/>
              <a:ext cx="67738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84A2B6F-B3AF-49CF-A619-974ED7FF1E15}"/>
                </a:ext>
              </a:extLst>
            </p:cNvPr>
            <p:cNvCxnSpPr/>
            <p:nvPr/>
          </p:nvCxnSpPr>
          <p:spPr>
            <a:xfrm flipH="1">
              <a:off x="3079786" y="4536966"/>
              <a:ext cx="67738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96A5200-6C2E-4CDC-8DB8-0EA6FF262B07}"/>
                </a:ext>
              </a:extLst>
            </p:cNvPr>
            <p:cNvSpPr txBox="1"/>
            <p:nvPr/>
          </p:nvSpPr>
          <p:spPr>
            <a:xfrm>
              <a:off x="3778068" y="4352300"/>
              <a:ext cx="1077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Bordeaux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7C9643B-2561-43DB-99D4-4F8E872FDDED}"/>
                </a:ext>
              </a:extLst>
            </p:cNvPr>
            <p:cNvSpPr txBox="1"/>
            <p:nvPr/>
          </p:nvSpPr>
          <p:spPr>
            <a:xfrm>
              <a:off x="3655958" y="5022946"/>
              <a:ext cx="1685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Picture from Google Maps</a:t>
              </a:r>
              <a:endParaRPr lang="nl-NL" sz="11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1198DCC-0C05-41CB-B4F2-28017FE879CF}"/>
                </a:ext>
              </a:extLst>
            </p:cNvPr>
            <p:cNvSpPr txBox="1"/>
            <p:nvPr/>
          </p:nvSpPr>
          <p:spPr>
            <a:xfrm>
              <a:off x="2920672" y="2609303"/>
              <a:ext cx="1645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Sand dune field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2F7232-BDCB-4D10-B871-033C179E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overview</a:t>
            </a:r>
            <a:endParaRPr lang="nl-NL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2F7984-D2C6-4DA9-87B3-C41C8DBB784F}"/>
              </a:ext>
            </a:extLst>
          </p:cNvPr>
          <p:cNvGrpSpPr/>
          <p:nvPr/>
        </p:nvGrpSpPr>
        <p:grpSpPr>
          <a:xfrm>
            <a:off x="2504151" y="2873291"/>
            <a:ext cx="2124270" cy="967853"/>
            <a:chOff x="2504151" y="2873291"/>
            <a:chExt cx="2124270" cy="967853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106B592-CDA0-4C90-B894-FDDCFC549507}"/>
                </a:ext>
              </a:extLst>
            </p:cNvPr>
            <p:cNvSpPr/>
            <p:nvPr/>
          </p:nvSpPr>
          <p:spPr>
            <a:xfrm>
              <a:off x="3386304" y="2873291"/>
              <a:ext cx="354563" cy="25408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9C57249-F439-4909-B70F-1B7A20A1EE70}"/>
                </a:ext>
              </a:extLst>
            </p:cNvPr>
            <p:cNvGrpSpPr/>
            <p:nvPr/>
          </p:nvGrpSpPr>
          <p:grpSpPr>
            <a:xfrm>
              <a:off x="2504151" y="3127373"/>
              <a:ext cx="2124270" cy="713771"/>
              <a:chOff x="2504151" y="3127373"/>
              <a:chExt cx="2124270" cy="713771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6D44CC94-9FB2-4467-BF9A-8C3E7AD3B7F2}"/>
                  </a:ext>
                </a:extLst>
              </p:cNvPr>
              <p:cNvCxnSpPr>
                <a:cxnSpLocks/>
                <a:endCxn id="102" idx="2"/>
              </p:cNvCxnSpPr>
              <p:nvPr/>
            </p:nvCxnSpPr>
            <p:spPr>
              <a:xfrm flipV="1">
                <a:off x="3563585" y="3127373"/>
                <a:ext cx="1" cy="386081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23118F2-A821-4C0C-901C-572B6180E0E5}"/>
                  </a:ext>
                </a:extLst>
              </p:cNvPr>
              <p:cNvSpPr txBox="1"/>
              <p:nvPr/>
            </p:nvSpPr>
            <p:spPr>
              <a:xfrm>
                <a:off x="2504151" y="3471812"/>
                <a:ext cx="2124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Local model domain</a:t>
                </a:r>
                <a:endParaRPr lang="nl-NL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9E92CF-EFA7-4337-98EC-FD0928F0647A}"/>
              </a:ext>
            </a:extLst>
          </p:cNvPr>
          <p:cNvSpPr txBox="1"/>
          <p:nvPr/>
        </p:nvSpPr>
        <p:spPr>
          <a:xfrm>
            <a:off x="6182886" y="3783394"/>
            <a:ext cx="4183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Ingredients: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2DV shallow water equations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Symmetric tide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River discharge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Longitudinal salinity gradient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Constant eddy viscosity with partial slip condition at the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Bed-load sediment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Suspended sediment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now: flat bed (basic state)</a:t>
            </a:r>
            <a:endParaRPr lang="nl-N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8A850-FC2D-408D-BB97-D6E3AF952C1D}"/>
              </a:ext>
            </a:extLst>
          </p:cNvPr>
          <p:cNvCxnSpPr>
            <a:stCxn id="18" idx="0"/>
            <a:endCxn id="23" idx="0"/>
          </p:cNvCxnSpPr>
          <p:nvPr/>
        </p:nvCxnSpPr>
        <p:spPr>
          <a:xfrm>
            <a:off x="6159623" y="3264611"/>
            <a:ext cx="5194177" cy="8207"/>
          </a:xfrm>
          <a:prstGeom prst="line">
            <a:avLst/>
          </a:prstGeom>
          <a:ln w="28575">
            <a:solidFill>
              <a:srgbClr val="AF8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40" grpId="0" animBg="1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963E-497A-4AE4-AE38-8E0AE251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solution (basic state)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274DC-04BA-4F47-837B-E89F4948E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0" y="2124121"/>
            <a:ext cx="6096000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D067C0-AE7F-4767-ACB6-74C2CBFCED36}"/>
              </a:ext>
            </a:extLst>
          </p:cNvPr>
          <p:cNvSpPr/>
          <p:nvPr/>
        </p:nvSpPr>
        <p:spPr>
          <a:xfrm>
            <a:off x="3161930" y="2007416"/>
            <a:ext cx="6096000" cy="237020"/>
          </a:xfrm>
          <a:prstGeom prst="rect">
            <a:avLst/>
          </a:prstGeom>
          <a:solidFill>
            <a:srgbClr val="EE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33C43-69B0-42AB-B450-9661875079AD}"/>
              </a:ext>
            </a:extLst>
          </p:cNvPr>
          <p:cNvSpPr/>
          <p:nvPr/>
        </p:nvSpPr>
        <p:spPr>
          <a:xfrm>
            <a:off x="3161930" y="5463979"/>
            <a:ext cx="6096000" cy="237020"/>
          </a:xfrm>
          <a:prstGeom prst="rect">
            <a:avLst/>
          </a:prstGeom>
          <a:solidFill>
            <a:srgbClr val="EE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E06187-29B9-4909-AB21-6C60D7032FE0}"/>
              </a:ext>
            </a:extLst>
          </p:cNvPr>
          <p:cNvGrpSpPr/>
          <p:nvPr/>
        </p:nvGrpSpPr>
        <p:grpSpPr>
          <a:xfrm>
            <a:off x="4517258" y="5087895"/>
            <a:ext cx="3625883" cy="376087"/>
            <a:chOff x="4517258" y="5087895"/>
            <a:chExt cx="3625883" cy="3760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F52C79-F28C-4551-A284-8137B9990DCC}"/>
                </a:ext>
              </a:extLst>
            </p:cNvPr>
            <p:cNvGrpSpPr/>
            <p:nvPr/>
          </p:nvGrpSpPr>
          <p:grpSpPr>
            <a:xfrm rot="5400000">
              <a:off x="6149239" y="3470080"/>
              <a:ext cx="376087" cy="3611717"/>
              <a:chOff x="3546079" y="3099652"/>
              <a:chExt cx="376087" cy="361171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10FD252-C67D-4F2F-A672-DE1FFAE5E947}"/>
                  </a:ext>
                </a:extLst>
              </p:cNvPr>
              <p:cNvGrpSpPr/>
              <p:nvPr/>
            </p:nvGrpSpPr>
            <p:grpSpPr>
              <a:xfrm rot="16200000">
                <a:off x="2874704" y="3771027"/>
                <a:ext cx="1712082" cy="369332"/>
                <a:chOff x="1838322" y="2118065"/>
                <a:chExt cx="1712082" cy="369332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63AB16-A384-4DA0-AB29-38D77F06F584}"/>
                    </a:ext>
                  </a:extLst>
                </p:cNvPr>
                <p:cNvSpPr txBox="1"/>
                <p:nvPr/>
              </p:nvSpPr>
              <p:spPr>
                <a:xfrm>
                  <a:off x="2268027" y="2118065"/>
                  <a:ext cx="1282377" cy="369332"/>
                </a:xfrm>
                <a:prstGeom prst="rect">
                  <a:avLst/>
                </a:prstGeom>
                <a:solidFill>
                  <a:srgbClr val="EEECE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Seaward</a:t>
                  </a:r>
                  <a:endParaRPr lang="nl-NL" dirty="0"/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8125E65B-FE37-4F21-B3FE-F7C764BBF4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91613" y="1330036"/>
                  <a:ext cx="0" cy="170658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8CF394-0B22-4FD9-A7E2-882FDFEE1F2F}"/>
                  </a:ext>
                </a:extLst>
              </p:cNvPr>
              <p:cNvSpPr txBox="1"/>
              <p:nvPr/>
            </p:nvSpPr>
            <p:spPr>
              <a:xfrm rot="16200000">
                <a:off x="3068535" y="5857738"/>
                <a:ext cx="1337930" cy="369332"/>
              </a:xfrm>
              <a:prstGeom prst="rect">
                <a:avLst/>
              </a:prstGeom>
              <a:solidFill>
                <a:srgbClr val="EEECE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Landward</a:t>
                </a:r>
                <a:endParaRPr lang="nl-NL" dirty="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7520756-2F08-426D-9F7C-4FAFDE00DA0A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370549" y="4299865"/>
              <a:ext cx="0" cy="17065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963E-497A-4AE4-AE38-8E0AE251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Tide-averaged flow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1AFAF-E79C-4CAA-AA74-9B682119B7B8}"/>
              </a:ext>
            </a:extLst>
          </p:cNvPr>
          <p:cNvSpPr txBox="1"/>
          <p:nvPr/>
        </p:nvSpPr>
        <p:spPr>
          <a:xfrm>
            <a:off x="292241" y="3657694"/>
            <a:ext cx="3936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Tide-averaged (residual) flow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CAA58959-2B39-407F-A45F-566122ABE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b="5938"/>
          <a:stretch/>
        </p:blipFill>
        <p:spPr>
          <a:xfrm>
            <a:off x="8923563" y="2181364"/>
            <a:ext cx="2310158" cy="3486011"/>
          </a:xfrm>
        </p:spPr>
      </p:pic>
      <p:pic>
        <p:nvPicPr>
          <p:cNvPr id="5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1E6F435-2F86-46C1-8157-7DD2D8484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1" b="5938"/>
          <a:stretch/>
        </p:blipFill>
        <p:spPr>
          <a:xfrm>
            <a:off x="5376564" y="2181363"/>
            <a:ext cx="2483898" cy="3486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B5A2C-19EC-40EC-B08E-14AC3501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277" y="5667374"/>
            <a:ext cx="723900" cy="285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7BFD67-B957-445A-B153-A5E7791D9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387" y="3599835"/>
            <a:ext cx="257176" cy="649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A0A32C-B10B-4FA8-910B-6B39C4FF0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152" y="5667374"/>
            <a:ext cx="723900" cy="28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6F9474-C4EA-498F-B8E5-B2A3A633DBE2}"/>
                  </a:ext>
                </a:extLst>
              </p:cNvPr>
              <p:cNvSpPr txBox="1"/>
              <p:nvPr/>
            </p:nvSpPr>
            <p:spPr>
              <a:xfrm>
                <a:off x="4273757" y="3465334"/>
                <a:ext cx="60310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6F9474-C4EA-498F-B8E5-B2A3A633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757" y="3465334"/>
                <a:ext cx="603109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C8DE26-47DF-4FFA-8C3E-BF2A8282DE38}"/>
                  </a:ext>
                </a:extLst>
              </p:cNvPr>
              <p:cNvSpPr txBox="1"/>
              <p:nvPr/>
            </p:nvSpPr>
            <p:spPr>
              <a:xfrm>
                <a:off x="7833282" y="3465334"/>
                <a:ext cx="60310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C8DE26-47DF-4FFA-8C3E-BF2A8282D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282" y="3465334"/>
                <a:ext cx="603109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C0A735F-92B3-4807-9B59-898A54B42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1347" y="3574435"/>
            <a:ext cx="347256" cy="7272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AB5F50-1E89-4F0C-A9BE-EA862A364634}"/>
              </a:ext>
            </a:extLst>
          </p:cNvPr>
          <p:cNvSpPr/>
          <p:nvPr/>
        </p:nvSpPr>
        <p:spPr>
          <a:xfrm>
            <a:off x="5962650" y="5476875"/>
            <a:ext cx="2019300" cy="16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60155-960C-4E20-A445-366F092CDA2E}"/>
              </a:ext>
            </a:extLst>
          </p:cNvPr>
          <p:cNvSpPr/>
          <p:nvPr/>
        </p:nvSpPr>
        <p:spPr>
          <a:xfrm>
            <a:off x="9128680" y="5477729"/>
            <a:ext cx="723901" cy="1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4E38-38D5-4D70-9EEC-946BF948E064}"/>
              </a:ext>
            </a:extLst>
          </p:cNvPr>
          <p:cNvSpPr/>
          <p:nvPr/>
        </p:nvSpPr>
        <p:spPr>
          <a:xfrm>
            <a:off x="10390442" y="5496777"/>
            <a:ext cx="723901" cy="1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D1155D-09AB-4B32-8AD1-5EDD022EBAFE}"/>
              </a:ext>
            </a:extLst>
          </p:cNvPr>
          <p:cNvGrpSpPr/>
          <p:nvPr/>
        </p:nvGrpSpPr>
        <p:grpSpPr>
          <a:xfrm>
            <a:off x="9107233" y="5477014"/>
            <a:ext cx="1991423" cy="323165"/>
            <a:chOff x="4477845" y="5094653"/>
            <a:chExt cx="3659795" cy="5646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F99B51-9811-41AC-B2ED-D9B1A8F26ADB}"/>
                </a:ext>
              </a:extLst>
            </p:cNvPr>
            <p:cNvGrpSpPr/>
            <p:nvPr/>
          </p:nvGrpSpPr>
          <p:grpSpPr>
            <a:xfrm rot="5400000">
              <a:off x="6025431" y="3547067"/>
              <a:ext cx="564624" cy="3659795"/>
              <a:chOff x="3552834" y="3105155"/>
              <a:chExt cx="564624" cy="365979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BF3324D-61D5-4C76-B00A-9AFDB77C3416}"/>
                  </a:ext>
                </a:extLst>
              </p:cNvPr>
              <p:cNvGrpSpPr/>
              <p:nvPr/>
            </p:nvGrpSpPr>
            <p:grpSpPr>
              <a:xfrm rot="16200000">
                <a:off x="2981855" y="3676134"/>
                <a:ext cx="1706581" cy="564623"/>
                <a:chOff x="1838321" y="2124819"/>
                <a:chExt cx="1706581" cy="564623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0D5F96F-C70D-4804-A51B-41F489869807}"/>
                    </a:ext>
                  </a:extLst>
                </p:cNvPr>
                <p:cNvSpPr txBox="1"/>
                <p:nvPr/>
              </p:nvSpPr>
              <p:spPr>
                <a:xfrm>
                  <a:off x="1892415" y="2124819"/>
                  <a:ext cx="1598395" cy="564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dirty="0"/>
                    <a:t>Seaward</a:t>
                  </a:r>
                  <a:endParaRPr lang="nl-NL" sz="1500" dirty="0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A057D2CA-986A-45E3-8708-2131BFC8A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91613" y="1330036"/>
                  <a:ext cx="0" cy="170658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8A3FFA-E973-4FC6-BC2B-874A3FF7653C}"/>
                  </a:ext>
                </a:extLst>
              </p:cNvPr>
              <p:cNvSpPr txBox="1"/>
              <p:nvPr/>
            </p:nvSpPr>
            <p:spPr>
              <a:xfrm rot="16200000">
                <a:off x="2955064" y="5602555"/>
                <a:ext cx="1760166" cy="5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Landward</a:t>
                </a:r>
                <a:endParaRPr lang="nl-NL" sz="15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5477FFE-097C-44BD-8328-1F21D4103E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7262" y="5153159"/>
              <a:ext cx="14636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4A8F3CA-BFF6-4A10-B016-E16840BA6457}"/>
              </a:ext>
            </a:extLst>
          </p:cNvPr>
          <p:cNvSpPr txBox="1"/>
          <p:nvPr/>
        </p:nvSpPr>
        <p:spPr>
          <a:xfrm>
            <a:off x="5841547" y="5475207"/>
            <a:ext cx="869743" cy="32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Seaward</a:t>
            </a:r>
            <a:endParaRPr lang="nl-NL" sz="15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6F247E-F64D-4338-979E-490014D58DE7}"/>
              </a:ext>
            </a:extLst>
          </p:cNvPr>
          <p:cNvCxnSpPr>
            <a:cxnSpLocks/>
          </p:cNvCxnSpPr>
          <p:nvPr/>
        </p:nvCxnSpPr>
        <p:spPr>
          <a:xfrm rot="5400000" flipV="1">
            <a:off x="6411270" y="5060575"/>
            <a:ext cx="0" cy="928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65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close up of a map&#10;&#10;Description automatically generated">
            <a:extLst>
              <a:ext uri="{FF2B5EF4-FFF2-40B4-BE49-F238E27FC236}">
                <a16:creationId xmlns:a16="http://schemas.microsoft.com/office/drawing/2014/main" id="{8CB9DE9C-140B-4282-B6DC-5AC0D597A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495245"/>
            <a:ext cx="6159501" cy="49889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7D961-A68A-4926-A08B-1D5C9F2D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transport: sensitivity to </a:t>
            </a:r>
            <a:br>
              <a:rPr lang="en-US" dirty="0"/>
            </a:br>
            <a:r>
              <a:rPr lang="en-US" dirty="0"/>
              <a:t>longitudinal salinity gradient</a:t>
            </a:r>
            <a:endParaRPr lang="nl-N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26C09A-4C8C-452C-B95C-F50DBB8BB66B}"/>
              </a:ext>
            </a:extLst>
          </p:cNvPr>
          <p:cNvSpPr/>
          <p:nvPr/>
        </p:nvSpPr>
        <p:spPr>
          <a:xfrm>
            <a:off x="5721350" y="1597794"/>
            <a:ext cx="368300" cy="2061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2593-B5F7-494C-BF92-149ECD23EF7C}"/>
              </a:ext>
            </a:extLst>
          </p:cNvPr>
          <p:cNvGrpSpPr/>
          <p:nvPr/>
        </p:nvGrpSpPr>
        <p:grpSpPr>
          <a:xfrm>
            <a:off x="5742786" y="1761945"/>
            <a:ext cx="369333" cy="2871015"/>
            <a:chOff x="3552833" y="1952445"/>
            <a:chExt cx="369333" cy="28710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6C1D1D-DEEB-4620-B235-0C30A997BD01}"/>
                </a:ext>
              </a:extLst>
            </p:cNvPr>
            <p:cNvGrpSpPr/>
            <p:nvPr/>
          </p:nvGrpSpPr>
          <p:grpSpPr>
            <a:xfrm rot="16200000">
              <a:off x="3167887" y="2337391"/>
              <a:ext cx="1139224" cy="369332"/>
              <a:chOff x="3558387" y="2124820"/>
              <a:chExt cx="1139224" cy="36933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166ECF-BD3A-40D9-B28C-37F157729C78}"/>
                  </a:ext>
                </a:extLst>
              </p:cNvPr>
              <p:cNvSpPr txBox="1"/>
              <p:nvPr/>
            </p:nvSpPr>
            <p:spPr>
              <a:xfrm>
                <a:off x="3558387" y="2124820"/>
                <a:ext cx="9868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Seaward</a:t>
                </a:r>
                <a:endParaRPr lang="nl-NL" dirty="0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499EB46-A625-4A5B-BB4D-61E24DBABFF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131975" y="1912900"/>
                <a:ext cx="0" cy="11312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BFCDDB-E41C-4FAC-8770-CF389D9BE792}"/>
                </a:ext>
              </a:extLst>
            </p:cNvPr>
            <p:cNvGrpSpPr/>
            <p:nvPr/>
          </p:nvGrpSpPr>
          <p:grpSpPr>
            <a:xfrm rot="16200000">
              <a:off x="2943803" y="3845097"/>
              <a:ext cx="1587394" cy="369332"/>
              <a:chOff x="3701915" y="2120752"/>
              <a:chExt cx="1558056" cy="369332"/>
            </a:xfrm>
            <a:solidFill>
              <a:schemeClr val="bg1"/>
            </a:solidFill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BB6C6B-A4FF-4192-A3B5-77E6AF209A69}"/>
                  </a:ext>
                </a:extLst>
              </p:cNvPr>
              <p:cNvSpPr txBox="1"/>
              <p:nvPr/>
            </p:nvSpPr>
            <p:spPr>
              <a:xfrm>
                <a:off x="4171761" y="2120752"/>
                <a:ext cx="108821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Landward</a:t>
                </a:r>
                <a:endParaRPr lang="nl-NL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C78D519-0544-4354-B7A6-15C6D64A8C6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80942" y="1695437"/>
                <a:ext cx="0" cy="1558054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07747-0A06-4225-AA52-FC5EF980FF86}"/>
              </a:ext>
            </a:extLst>
          </p:cNvPr>
          <p:cNvSpPr/>
          <p:nvPr/>
        </p:nvSpPr>
        <p:spPr>
          <a:xfrm>
            <a:off x="5816070" y="4613092"/>
            <a:ext cx="245890" cy="195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C712C4-16E7-4992-A7DC-E22808EB7831}"/>
              </a:ext>
            </a:extLst>
          </p:cNvPr>
          <p:cNvSpPr/>
          <p:nvPr/>
        </p:nvSpPr>
        <p:spPr>
          <a:xfrm>
            <a:off x="6622212" y="2567958"/>
            <a:ext cx="5594568" cy="327819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181A5A-1FE6-4836-B81A-C4C3A6C525E5}"/>
              </a:ext>
            </a:extLst>
          </p:cNvPr>
          <p:cNvCxnSpPr>
            <a:cxnSpLocks/>
          </p:cNvCxnSpPr>
          <p:nvPr/>
        </p:nvCxnSpPr>
        <p:spPr>
          <a:xfrm flipH="1">
            <a:off x="5149516" y="4932009"/>
            <a:ext cx="1748006" cy="679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5BF28D-D850-42B8-9B66-BD5B8CCD5459}"/>
              </a:ext>
            </a:extLst>
          </p:cNvPr>
          <p:cNvSpPr txBox="1"/>
          <p:nvPr/>
        </p:nvSpPr>
        <p:spPr>
          <a:xfrm>
            <a:off x="838199" y="5105591"/>
            <a:ext cx="43824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Landward sediment transport for significant longitudinal salinity gradient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9B476D-E483-4988-BC65-BFF21617A47B}"/>
              </a:ext>
            </a:extLst>
          </p:cNvPr>
          <p:cNvSpPr/>
          <p:nvPr/>
        </p:nvSpPr>
        <p:spPr>
          <a:xfrm>
            <a:off x="6149977" y="1495245"/>
            <a:ext cx="534471" cy="16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9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D961-A68A-4926-A08B-1D5C9F2D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transport: sensitivity to river flow</a:t>
            </a:r>
            <a:endParaRPr lang="nl-NL" dirty="0"/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E59C2A9A-C753-4B67-98CB-B6ABA0949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63" y="1500188"/>
            <a:ext cx="5525674" cy="4320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26C09A-4C8C-452C-B95C-F50DBB8BB66B}"/>
              </a:ext>
            </a:extLst>
          </p:cNvPr>
          <p:cNvSpPr/>
          <p:nvPr/>
        </p:nvSpPr>
        <p:spPr>
          <a:xfrm>
            <a:off x="5721350" y="1428750"/>
            <a:ext cx="368300" cy="214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2593-B5F7-494C-BF92-149ECD23EF7C}"/>
              </a:ext>
            </a:extLst>
          </p:cNvPr>
          <p:cNvGrpSpPr/>
          <p:nvPr/>
        </p:nvGrpSpPr>
        <p:grpSpPr>
          <a:xfrm>
            <a:off x="5711831" y="2914651"/>
            <a:ext cx="369334" cy="3063792"/>
            <a:chOff x="3552831" y="3105151"/>
            <a:chExt cx="369334" cy="30637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6C1D1D-DEEB-4620-B235-0C30A997BD01}"/>
                </a:ext>
              </a:extLst>
            </p:cNvPr>
            <p:cNvGrpSpPr/>
            <p:nvPr/>
          </p:nvGrpSpPr>
          <p:grpSpPr>
            <a:xfrm rot="16200000">
              <a:off x="2880231" y="3777751"/>
              <a:ext cx="1714532" cy="369332"/>
              <a:chOff x="1830372" y="2124818"/>
              <a:chExt cx="1714532" cy="36933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166ECF-BD3A-40D9-B28C-37F157729C78}"/>
                  </a:ext>
                </a:extLst>
              </p:cNvPr>
              <p:cNvSpPr txBox="1"/>
              <p:nvPr/>
            </p:nvSpPr>
            <p:spPr>
              <a:xfrm>
                <a:off x="1830372" y="2124818"/>
                <a:ext cx="9868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Seaward</a:t>
                </a:r>
                <a:endParaRPr lang="nl-NL" dirty="0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499EB46-A625-4A5B-BB4D-61E24DBABFF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691614" y="1625242"/>
                <a:ext cx="0" cy="170658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BFCDDB-E41C-4FAC-8770-CF389D9BE792}"/>
                </a:ext>
              </a:extLst>
            </p:cNvPr>
            <p:cNvGrpSpPr/>
            <p:nvPr/>
          </p:nvGrpSpPr>
          <p:grpSpPr>
            <a:xfrm rot="16200000">
              <a:off x="3152984" y="5399762"/>
              <a:ext cx="1169030" cy="369332"/>
              <a:chOff x="2381299" y="2120751"/>
              <a:chExt cx="1147424" cy="369332"/>
            </a:xfrm>
            <a:solidFill>
              <a:schemeClr val="bg1"/>
            </a:solidFill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BB6C6B-A4FF-4192-A3B5-77E6AF209A69}"/>
                  </a:ext>
                </a:extLst>
              </p:cNvPr>
              <p:cNvSpPr txBox="1"/>
              <p:nvPr/>
            </p:nvSpPr>
            <p:spPr>
              <a:xfrm>
                <a:off x="2381299" y="2120751"/>
                <a:ext cx="108821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Landward</a:t>
                </a:r>
                <a:endParaRPr lang="nl-NL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C78D519-0544-4354-B7A6-15C6D64A8C6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110313" y="2060118"/>
                <a:ext cx="4064" cy="832756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DC712C4-16E7-4992-A7DC-E22808EB7831}"/>
              </a:ext>
            </a:extLst>
          </p:cNvPr>
          <p:cNvSpPr/>
          <p:nvPr/>
        </p:nvSpPr>
        <p:spPr>
          <a:xfrm>
            <a:off x="5967519" y="4381500"/>
            <a:ext cx="905523" cy="87470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181A5A-1FE6-4836-B81A-C4C3A6C525E5}"/>
              </a:ext>
            </a:extLst>
          </p:cNvPr>
          <p:cNvCxnSpPr/>
          <p:nvPr/>
        </p:nvCxnSpPr>
        <p:spPr>
          <a:xfrm flipH="1">
            <a:off x="4955463" y="4816506"/>
            <a:ext cx="9410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5BF28D-D850-42B8-9B66-BD5B8CCD5459}"/>
              </a:ext>
            </a:extLst>
          </p:cNvPr>
          <p:cNvSpPr txBox="1"/>
          <p:nvPr/>
        </p:nvSpPr>
        <p:spPr>
          <a:xfrm>
            <a:off x="457200" y="3609084"/>
            <a:ext cx="4482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Landward sediment transport for small river flow velocities</a:t>
            </a:r>
          </a:p>
          <a:p>
            <a:endParaRPr lang="en-US" sz="2500" dirty="0"/>
          </a:p>
          <a:p>
            <a:r>
              <a:rPr lang="en-US" sz="2500" dirty="0"/>
              <a:t>Caused by gravitational circulation (not possible with only symmetric tide and seaward river flow)</a:t>
            </a:r>
          </a:p>
          <a:p>
            <a:endParaRPr lang="nl-NL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ECDFC-9D81-422B-9669-81018A07517E}"/>
              </a:ext>
            </a:extLst>
          </p:cNvPr>
          <p:cNvSpPr txBox="1"/>
          <p:nvPr/>
        </p:nvSpPr>
        <p:spPr>
          <a:xfrm>
            <a:off x="9403882" y="5536489"/>
            <a:ext cx="6026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[m/s]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8787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6382</TotalTime>
  <Words>811</Words>
  <Application>Microsoft Office PowerPoint</Application>
  <PresentationFormat>Widescreen</PresentationFormat>
  <Paragraphs>140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 Light</vt:lpstr>
      <vt:lpstr>Calibri</vt:lpstr>
      <vt:lpstr>Cambria Math</vt:lpstr>
      <vt:lpstr>Arial</vt:lpstr>
      <vt:lpstr>Office Theme</vt:lpstr>
      <vt:lpstr>Modeling the influence of the gravitational circulation on estuarine sand dunes</vt:lpstr>
      <vt:lpstr>Estuarine sand dunes</vt:lpstr>
      <vt:lpstr>Goal</vt:lpstr>
      <vt:lpstr>Background information Gironde</vt:lpstr>
      <vt:lpstr>Model overview</vt:lpstr>
      <vt:lpstr>Flow solution (basic state)</vt:lpstr>
      <vt:lpstr>Tide-averaged flow</vt:lpstr>
      <vt:lpstr>Sediment transport: sensitivity to  longitudinal salinity gradient</vt:lpstr>
      <vt:lpstr>Sediment transport: sensitivity to river flow</vt:lpstr>
      <vt:lpstr>Sediment transport: sensitivity to depth</vt:lpstr>
      <vt:lpstr>PowerPoint Presentation</vt:lpstr>
      <vt:lpstr>Outlook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influence of the gravitational circulation on estuarine sand dunes</dc:title>
  <dc:creator>Sande, W.M. van der (ET)</dc:creator>
  <cp:lastModifiedBy>Sande, W.M. van der (ET)</cp:lastModifiedBy>
  <cp:revision>79</cp:revision>
  <dcterms:created xsi:type="dcterms:W3CDTF">2020-04-23T15:10:12Z</dcterms:created>
  <dcterms:modified xsi:type="dcterms:W3CDTF">2020-05-03T11:11:15Z</dcterms:modified>
</cp:coreProperties>
</file>