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58" r:id="rId3"/>
    <p:sldId id="274" r:id="rId4"/>
    <p:sldId id="259" r:id="rId5"/>
    <p:sldId id="257" r:id="rId6"/>
    <p:sldId id="261" r:id="rId7"/>
    <p:sldId id="260" r:id="rId8"/>
    <p:sldId id="267" r:id="rId9"/>
    <p:sldId id="279" r:id="rId10"/>
    <p:sldId id="265" r:id="rId11"/>
    <p:sldId id="278" r:id="rId12"/>
    <p:sldId id="271" r:id="rId13"/>
    <p:sldId id="273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789ABC-20BF-C344-B262-170D55DEFD44}">
          <p14:sldIdLst>
            <p14:sldId id="277"/>
            <p14:sldId id="258"/>
            <p14:sldId id="274"/>
            <p14:sldId id="259"/>
            <p14:sldId id="257"/>
            <p14:sldId id="261"/>
            <p14:sldId id="260"/>
            <p14:sldId id="267"/>
            <p14:sldId id="279"/>
            <p14:sldId id="265"/>
            <p14:sldId id="278"/>
            <p14:sldId id="271"/>
            <p14:sldId id="273"/>
            <p14:sldId id="280"/>
          </p14:sldIdLst>
        </p14:section>
        <p14:section name="Misc. slides - Romanche" id="{DB64E816-E517-3C46-9F4F-AC78F60287D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88"/>
    <p:restoredTop sz="96654"/>
  </p:normalViewPr>
  <p:slideViewPr>
    <p:cSldViewPr snapToGrid="0" snapToObjects="1">
      <p:cViewPr varScale="1">
        <p:scale>
          <a:sx n="124" d="100"/>
          <a:sy n="124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035E-38C7-0446-A370-5E907D6AE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9F7B00-EC34-4842-97C9-0CAD1AE646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CD3F0-F412-5B49-8AEA-C042364E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9FE4B-4DB7-9C49-847D-34D7B171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CCC35-C671-4047-9AF4-EC33F7F3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3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61703-AED5-4D4F-971E-FF36A973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F99DA-D86C-DB4C-8A21-E00F96425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79E79-B4BB-B24F-A872-C5C5EDBC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32B08-1482-3A49-BDFE-477EF986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AFE30-BE58-B142-98A7-718111C3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1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3F51FE-82CE-184A-9DB8-4CFA7267E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1F2BB-6DA0-6447-ACF1-590618968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E5DED-56B5-CD45-B757-A650C610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C6054-9996-8B40-957B-8CC86D930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AFE90-5714-0B46-A176-514111F1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9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B743-73C3-334B-BD70-660A151A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E2CF-17E5-1A43-A031-AF343BD23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548B8-315B-2B4C-8F00-C83525B42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25926-E423-E64F-A7F9-6FB5D445D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0553A-EC8C-6147-8799-57C42CC9B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8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2CFE8-3831-8E44-A957-5208DB1B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B7D20-58C8-104D-8611-B50035278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CB2B8-2624-FC4C-816B-EC6B1FAD3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F2E48-CABE-A14B-97D3-9D9A9D932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75C77-EFE2-4B47-B850-8A4FA086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0E9C-308F-4C4E-81A2-643F820BB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2D8B5-966F-0B41-A4E9-CC8B17E3E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FCB0B-BF4A-5141-8FF4-CF0132F91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73DA8-0E37-D74A-8DC8-EFB741FB8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A4ECF-B3CE-AC41-82D1-25255D5A8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38F0C-AD80-0C47-BFB5-26A08D5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5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EC5F-7C9C-B442-950C-AAA5C2490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7474F-C3B2-B840-8006-E705AAEC6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89D81-0B96-C845-87C5-57158DFD7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9E7BB-4E39-0E43-8558-C54D80DB9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E9D99-0576-4A4E-ABC6-064FEDA66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7CBE67-39F8-FF46-9178-6794B085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FE06AC-74FA-9B40-86A4-7165C144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A7B08F-062F-CA4B-9576-F42E1AE1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2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AB7A-6B71-964B-91D3-9164054A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94A8E-C73A-8E41-9444-6E50AAA44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2404C-E355-084B-87DF-A11766C3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B711F-122A-4043-9B99-AF7418A6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8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30CB1-31CD-8443-9747-0AD914C8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24DF6-BC26-A746-B186-D4BF2C893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3027F-7877-BA4B-BFEB-D26DC1A22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1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3EF7-4CD6-3E41-AE93-22DF6DB1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5CEDC-429E-034A-95D5-353191E2E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C6F781-ED80-6741-9757-EA184921F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5D204-E4A7-9044-8074-FEBD6C22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56FB2-6E05-D143-8424-0F9247CB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2F2FA-A677-F542-A679-9039560B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3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AB1BD-C3B5-3348-9271-DF7AACDE7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59BBE-4B52-334A-9045-B6CC6AC4B5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A83B16-605A-4C4F-B76A-256562C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97EC2-AE00-AE4D-837C-9AEACEBE0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92247-29C6-FA48-93B9-8C04BA32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3C828-36DC-4B4A-8219-982B2383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8E0590-9EDE-1F43-A18A-C1782DE2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F8496-C059-0F44-B9A0-39859C79D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DB10-33EE-414A-AD5B-B382679A4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B63E5-39DC-384C-ADD5-552FE6D6F7B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FB925-FE61-9E4E-AF19-0EFE86630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45F0F-EF16-A64E-B37A-BCCC796EA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40854-199A-DE44-9A11-FC1D94B53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1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artharxiv.org/bs7n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tiff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tiff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tiff"/><Relationship Id="rId7" Type="http://schemas.openxmlformats.org/officeDocument/2006/relationships/image" Target="../media/image57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0" Type="http://schemas.openxmlformats.org/officeDocument/2006/relationships/image" Target="../media/image60.emf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543B-724B-BB4E-87A9-6AB69412C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2386" y="2039872"/>
            <a:ext cx="12061861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GB" sz="6600" b="1" dirty="0"/>
              <a:t>Back-propagating super-shear rupture in the 2016 M7.1 Romanche transform fault earthquake </a:t>
            </a:r>
            <a:endParaRPr lang="en-US" sz="6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2EF61-365C-CE4B-9FB1-88744023C3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396" y="5266147"/>
            <a:ext cx="940915" cy="655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AA1C55-4CAE-DA4C-B663-7481823D1E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5040" y="6064367"/>
            <a:ext cx="1335585" cy="697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7271DD-618F-7344-A85C-F1AE17E78DF4}"/>
              </a:ext>
            </a:extLst>
          </p:cNvPr>
          <p:cNvSpPr txBox="1"/>
          <p:nvPr/>
        </p:nvSpPr>
        <p:spPr>
          <a:xfrm>
            <a:off x="0" y="4344487"/>
            <a:ext cx="3721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Stephen Hicks</a:t>
            </a:r>
          </a:p>
          <a:p>
            <a:r>
              <a:rPr lang="en-US" sz="2800" dirty="0"/>
              <a:t>Imperial College London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C702D3-F28F-8543-8124-094F3787BD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259" y="5250181"/>
            <a:ext cx="1616751" cy="14860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006B4D-8B73-1C4E-8339-C20BDDA62814}"/>
              </a:ext>
            </a:extLst>
          </p:cNvPr>
          <p:cNvSpPr txBox="1"/>
          <p:nvPr/>
        </p:nvSpPr>
        <p:spPr>
          <a:xfrm>
            <a:off x="16745" y="5594083"/>
            <a:ext cx="510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Ryo </a:t>
            </a:r>
            <a:r>
              <a:rPr lang="en-US" dirty="0" err="1"/>
              <a:t>Okuwaki</a:t>
            </a:r>
            <a:r>
              <a:rPr lang="en-US" dirty="0"/>
              <a:t>, Andreas Steinberg, Kate Rychert,</a:t>
            </a:r>
          </a:p>
          <a:p>
            <a:r>
              <a:rPr lang="en-US" dirty="0"/>
              <a:t>Nick Harmon, Rachel Abercrombie, Petros </a:t>
            </a:r>
            <a:r>
              <a:rPr lang="en-US" dirty="0" err="1"/>
              <a:t>Bogiaztis</a:t>
            </a:r>
            <a:r>
              <a:rPr lang="en-US" dirty="0"/>
              <a:t>, David Schlaphorst, Jiri Zahradnik, Mike Kendall,</a:t>
            </a:r>
          </a:p>
          <a:p>
            <a:r>
              <a:rPr lang="en-US" dirty="0" err="1"/>
              <a:t>Yugi</a:t>
            </a:r>
            <a:r>
              <a:rPr lang="en-US" dirty="0"/>
              <a:t> Yagi, </a:t>
            </a:r>
            <a:r>
              <a:rPr lang="en-US" dirty="0" err="1"/>
              <a:t>Kousuke</a:t>
            </a:r>
            <a:r>
              <a:rPr lang="en-US" dirty="0"/>
              <a:t> Shimizu, Henriette </a:t>
            </a:r>
            <a:r>
              <a:rPr lang="en-US" dirty="0" err="1"/>
              <a:t>Sudhaus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666C96-EB11-D242-9E4A-522B876EEB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607" y="5210790"/>
            <a:ext cx="1726730" cy="4860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167E6D-A40A-5E43-AC0C-6CCA7DCCE8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9599" y="5267153"/>
            <a:ext cx="1686765" cy="429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FD52CA-0511-9E4E-80AC-B8DB8FC2C5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683" y="5746032"/>
            <a:ext cx="1616751" cy="5701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DD192A-373C-5B47-B8BC-D751E69EA2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934" y="6270566"/>
            <a:ext cx="1714500" cy="4932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AA2840-4455-E54F-A263-1BB22CE7BEE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599" y="5730645"/>
            <a:ext cx="1616382" cy="5324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2DE3F9-9465-B94F-BCC6-87F1A567964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630" y="6363504"/>
            <a:ext cx="967307" cy="434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0448C-211E-4F4D-AA27-67FD7A7C3D2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86" y="5283"/>
            <a:ext cx="12192000" cy="20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17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0AF2F6-C955-FC42-8111-20F87F0CCF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963" y="3873500"/>
            <a:ext cx="8356603" cy="2984501"/>
          </a:xfrm>
          <a:prstGeom prst="rect">
            <a:avLst/>
          </a:prstGeom>
        </p:spPr>
      </p:pic>
      <p:pic>
        <p:nvPicPr>
          <p:cNvPr id="5" name="FileS2_back_projection_movie_semblance_2.5km.mp4" descr="FileS2_back_projection_movie_semblance_2.5km.mp4">
            <a:hlinkClick r:id="" action="ppaction://media"/>
            <a:extLst>
              <a:ext uri="{FF2B5EF4-FFF2-40B4-BE49-F238E27FC236}">
                <a16:creationId xmlns:a16="http://schemas.microsoft.com/office/drawing/2014/main" id="{6BCF3DED-5702-AE46-AFC4-C01A9D63A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3748" y="23178"/>
            <a:ext cx="7668825" cy="3945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CA340-D98F-954A-8135-393BEDBC7EB2}"/>
              </a:ext>
            </a:extLst>
          </p:cNvPr>
          <p:cNvSpPr txBox="1"/>
          <p:nvPr/>
        </p:nvSpPr>
        <p:spPr>
          <a:xfrm>
            <a:off x="113121" y="56559"/>
            <a:ext cx="115101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Tracking the</a:t>
            </a:r>
          </a:p>
          <a:p>
            <a:r>
              <a:rPr lang="en-US" sz="4400" dirty="0"/>
              <a:t>rupture front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968FA4-930E-A140-A857-6BAFF67B6EC3}"/>
              </a:ext>
            </a:extLst>
          </p:cNvPr>
          <p:cNvSpPr txBox="1"/>
          <p:nvPr/>
        </p:nvSpPr>
        <p:spPr>
          <a:xfrm>
            <a:off x="-65247" y="6179937"/>
            <a:ext cx="4139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Semblance stacking: measuring the fraction of the radiated energy released as coherent waves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00C31-4513-7940-A8EF-8818D1D8DF8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61" y="4955680"/>
            <a:ext cx="2540484" cy="1325857"/>
          </a:xfrm>
          <a:prstGeom prst="rect">
            <a:avLst/>
          </a:prstGeom>
        </p:spPr>
      </p:pic>
      <p:pic>
        <p:nvPicPr>
          <p:cNvPr id="4" name="Content Placeholder 3" descr="A picture containing plate, indoor, table, doughnut&#10;&#10;Description automatically generated">
            <a:extLst>
              <a:ext uri="{FF2B5EF4-FFF2-40B4-BE49-F238E27FC236}">
                <a16:creationId xmlns:a16="http://schemas.microsoft.com/office/drawing/2014/main" id="{ECB2363B-7C5E-0E4D-8AD9-6D9105863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21" y="1378215"/>
            <a:ext cx="3630666" cy="36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8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umbrella, flying, plane, airplane&#10;&#10;Description automatically generated">
            <a:extLst>
              <a:ext uri="{FF2B5EF4-FFF2-40B4-BE49-F238E27FC236}">
                <a16:creationId xmlns:a16="http://schemas.microsoft.com/office/drawing/2014/main" id="{D3EBC4A2-59EB-0D48-803F-E19E835877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919" y="-653706"/>
            <a:ext cx="7343204" cy="7511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4CE8B4-F645-174D-9D48-E9B3BBE1FB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275" y="-653707"/>
            <a:ext cx="7600393" cy="7511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4B45A8-E96F-8B4F-A9FF-A334A4D1BB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275" y="-653707"/>
            <a:ext cx="7600393" cy="7511707"/>
          </a:xfrm>
          <a:prstGeom prst="rect">
            <a:avLst/>
          </a:prstGeom>
        </p:spPr>
      </p:pic>
      <p:pic>
        <p:nvPicPr>
          <p:cNvPr id="13" name="Picture 1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AE81AED-D752-1C49-AF11-A9EF857239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572" y="-653706"/>
            <a:ext cx="7751159" cy="7511706"/>
          </a:xfrm>
          <a:prstGeom prst="rect">
            <a:avLst/>
          </a:prstGeom>
        </p:spPr>
      </p:pic>
      <p:pic>
        <p:nvPicPr>
          <p:cNvPr id="15" name="Picture 14" descr="A picture containing monitor, computer&#10;&#10;Description automatically generated">
            <a:extLst>
              <a:ext uri="{FF2B5EF4-FFF2-40B4-BE49-F238E27FC236}">
                <a16:creationId xmlns:a16="http://schemas.microsoft.com/office/drawing/2014/main" id="{456B63B2-186D-B64A-B02A-5A76DE7BA5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572" y="-653706"/>
            <a:ext cx="7751159" cy="7511706"/>
          </a:xfrm>
          <a:prstGeom prst="rect">
            <a:avLst/>
          </a:prstGeom>
        </p:spPr>
      </p:pic>
      <p:pic>
        <p:nvPicPr>
          <p:cNvPr id="17" name="Picture 16" descr="A picture containing monitor, table, computer&#10;&#10;Description automatically generated">
            <a:extLst>
              <a:ext uri="{FF2B5EF4-FFF2-40B4-BE49-F238E27FC236}">
                <a16:creationId xmlns:a16="http://schemas.microsoft.com/office/drawing/2014/main" id="{BE904457-AD57-FD46-A0D9-B6D0F492B4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895" y="-653707"/>
            <a:ext cx="8043824" cy="7511708"/>
          </a:xfrm>
          <a:prstGeom prst="rect">
            <a:avLst/>
          </a:prstGeom>
        </p:spPr>
      </p:pic>
      <p:pic>
        <p:nvPicPr>
          <p:cNvPr id="19" name="Picture 18" descr="A picture containing computer, table, umbrella&#10;&#10;Description automatically generated">
            <a:extLst>
              <a:ext uri="{FF2B5EF4-FFF2-40B4-BE49-F238E27FC236}">
                <a16:creationId xmlns:a16="http://schemas.microsoft.com/office/drawing/2014/main" id="{2D1E496C-9F59-FE45-BF9E-49F2AA40C8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674" y="-653707"/>
            <a:ext cx="8150246" cy="75117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80F2B9E-486F-264F-A048-6AF1E7C5D3E6}"/>
              </a:ext>
            </a:extLst>
          </p:cNvPr>
          <p:cNvSpPr txBox="1"/>
          <p:nvPr/>
        </p:nvSpPr>
        <p:spPr>
          <a:xfrm>
            <a:off x="113121" y="56559"/>
            <a:ext cx="11510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Interpretation</a:t>
            </a:r>
          </a:p>
        </p:txBody>
      </p:sp>
    </p:spTree>
    <p:extLst>
      <p:ext uri="{BB962C8B-B14F-4D97-AF65-F5344CB8AC3E}">
        <p14:creationId xmlns:p14="http://schemas.microsoft.com/office/powerpoint/2010/main" val="362111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C0C8F4-3BDF-7B43-88C3-CA2A2A2D46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63" y="4018546"/>
            <a:ext cx="4772135" cy="26758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E7E1D71-ACDB-DB4B-8341-4BC1953F73EF}"/>
              </a:ext>
            </a:extLst>
          </p:cNvPr>
          <p:cNvSpPr txBox="1">
            <a:spLocks/>
          </p:cNvSpPr>
          <p:nvPr/>
        </p:nvSpPr>
        <p:spPr>
          <a:xfrm>
            <a:off x="9426" y="112007"/>
            <a:ext cx="12017411" cy="784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ea typeface="+mn-ea"/>
                <a:cs typeface="+mn-cs"/>
              </a:rPr>
              <a:t>Can earthquake ruptures reverse?</a:t>
            </a:r>
          </a:p>
          <a:p>
            <a:r>
              <a:rPr lang="en-US" sz="3600" dirty="0">
                <a:latin typeface="+mn-lt"/>
                <a:ea typeface="+mn-ea"/>
                <a:cs typeface="+mn-cs"/>
              </a:rPr>
              <a:t>Rapid tremor reversals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85704-2852-CC41-A84A-FCCA2392A5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67" y="1059711"/>
            <a:ext cx="4095184" cy="2384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250C1E-636C-F848-B6B4-7C19F01B3A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842" y="1963219"/>
            <a:ext cx="9735622" cy="2121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914C6A-11B9-9747-A2F9-3840136672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566" y="4594585"/>
            <a:ext cx="6768433" cy="2018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6F62D2-B3F2-8144-99F4-0828D5873F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643" y="4232646"/>
            <a:ext cx="2525486" cy="220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0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7E1D71-ACDB-DB4B-8341-4BC1953F73EF}"/>
              </a:ext>
            </a:extLst>
          </p:cNvPr>
          <p:cNvSpPr txBox="1">
            <a:spLocks/>
          </p:cNvSpPr>
          <p:nvPr/>
        </p:nvSpPr>
        <p:spPr>
          <a:xfrm>
            <a:off x="0" y="104585"/>
            <a:ext cx="12017411" cy="784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ea typeface="+mn-ea"/>
                <a:cs typeface="+mn-cs"/>
              </a:rPr>
              <a:t>Can earthquake ruptures reverse?</a:t>
            </a:r>
          </a:p>
          <a:p>
            <a:r>
              <a:rPr lang="en-US" sz="3600" dirty="0">
                <a:latin typeface="+mn-lt"/>
                <a:ea typeface="+mn-ea"/>
                <a:cs typeface="+mn-cs"/>
              </a:rPr>
              <a:t>Numerical predictions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6ECD1-70E7-BA48-B887-A36DFDE1B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870" y="3404938"/>
            <a:ext cx="3794433" cy="3441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C387D-A04E-7A4B-8AE9-3F8A94D677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93" y="991800"/>
            <a:ext cx="1946563" cy="2208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235C2B-0990-FE49-8C95-89103B2A7E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362" y="2490400"/>
            <a:ext cx="3889543" cy="4307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6FB95E-95B9-F142-ACCF-F946FED96B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597" y="991800"/>
            <a:ext cx="2661645" cy="2208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58B602-D35F-5747-9BCA-E9BD11EEEF2F}"/>
              </a:ext>
            </a:extLst>
          </p:cNvPr>
          <p:cNvSpPr txBox="1"/>
          <p:nvPr/>
        </p:nvSpPr>
        <p:spPr>
          <a:xfrm>
            <a:off x="2307993" y="1228299"/>
            <a:ext cx="388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Without fault damage zone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E15CBB-69BA-8A42-A510-6E9DAA9D08AA}"/>
              </a:ext>
            </a:extLst>
          </p:cNvPr>
          <p:cNvSpPr txBox="1"/>
          <p:nvPr/>
        </p:nvSpPr>
        <p:spPr>
          <a:xfrm>
            <a:off x="9366242" y="1228299"/>
            <a:ext cx="2825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With low velocity fault damage zone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9BC06-587E-2B4B-921F-2EFBB32FFE4A}"/>
              </a:ext>
            </a:extLst>
          </p:cNvPr>
          <p:cNvSpPr txBox="1"/>
          <p:nvPr/>
        </p:nvSpPr>
        <p:spPr>
          <a:xfrm>
            <a:off x="2350956" y="1926463"/>
            <a:ext cx="3889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Conventional crack-like rupture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088CE3-F5BC-9846-8118-E1FF858658BD}"/>
              </a:ext>
            </a:extLst>
          </p:cNvPr>
          <p:cNvSpPr txBox="1"/>
          <p:nvPr/>
        </p:nvSpPr>
        <p:spPr>
          <a:xfrm>
            <a:off x="9366242" y="2247456"/>
            <a:ext cx="2148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Pulse-like rupture + secondary reverse pulses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21CE25-8DC4-4842-9454-402A17F07359}"/>
              </a:ext>
            </a:extLst>
          </p:cNvPr>
          <p:cNvSpPr txBox="1"/>
          <p:nvPr/>
        </p:nvSpPr>
        <p:spPr>
          <a:xfrm>
            <a:off x="8767841" y="22303"/>
            <a:ext cx="334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Idini</a:t>
            </a:r>
            <a:r>
              <a:rPr lang="en-US" i="1" dirty="0"/>
              <a:t> &amp; Ampuero (2019, pre-print </a:t>
            </a:r>
            <a:r>
              <a:rPr lang="en-US" i="1" dirty="0" err="1"/>
              <a:t>doi</a:t>
            </a:r>
            <a:r>
              <a:rPr lang="en-US" i="1" dirty="0"/>
              <a:t>: 10.31223/</a:t>
            </a:r>
            <a:r>
              <a:rPr lang="en-US" i="1" dirty="0" err="1"/>
              <a:t>osf.io</a:t>
            </a:r>
            <a:r>
              <a:rPr lang="en-US" i="1" dirty="0"/>
              <a:t>/v8xr2)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05CB5D-F433-274F-A405-FA748D5D5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907" y="645507"/>
            <a:ext cx="2282288" cy="4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80AD8-C84B-F248-AB53-4EF0D77A0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3" y="782319"/>
            <a:ext cx="6920067" cy="4044355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Rupture directionality depends on interplay between nucleation points, strain release history and fracture energy variations along the fault.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Ruptures along single faults may be just as complex as those involving interaction between orthogonal faults.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 growing rupture in one direction may not be deterministic of a later emerging rupture in the opposite direction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Reversing ruptures may affect ground shaking amplitude and duration – they are not currently accounted for in seismic hazard estimates, earthquake-early warning or ground motion simulations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587552-6CB7-F241-8DB5-C60468B27AAD}"/>
              </a:ext>
            </a:extLst>
          </p:cNvPr>
          <p:cNvSpPr txBox="1">
            <a:spLocks/>
          </p:cNvSpPr>
          <p:nvPr/>
        </p:nvSpPr>
        <p:spPr>
          <a:xfrm>
            <a:off x="0" y="104585"/>
            <a:ext cx="12017411" cy="784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ea typeface="+mn-ea"/>
                <a:cs typeface="+mn-cs"/>
              </a:rPr>
              <a:t>Implications &amp; outstanding questions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23C668-6158-1146-B594-868A77297CD6}"/>
              </a:ext>
            </a:extLst>
          </p:cNvPr>
          <p:cNvSpPr/>
          <p:nvPr/>
        </p:nvSpPr>
        <p:spPr>
          <a:xfrm>
            <a:off x="144109" y="4826675"/>
            <a:ext cx="111030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Outstanding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Did the Romanche earthquake involve re-rupture of the seismogenic zone, or were the two different phases of rupture at different depths?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the state of coupling / friction along transform faults? Is there any transient slip?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need detailed microseismic observations across Atlantic Transform Faults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 properties of the transform fault zone? E.g. are there multiple fault stands?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need seismic images across different segments of transform faults</a:t>
            </a:r>
          </a:p>
        </p:txBody>
      </p:sp>
      <p:pic>
        <p:nvPicPr>
          <p:cNvPr id="6" name="Picture 5" descr="A picture containing computer, table, umbrella&#10;&#10;Description automatically generated">
            <a:extLst>
              <a:ext uri="{FF2B5EF4-FFF2-40B4-BE49-F238E27FC236}">
                <a16:creationId xmlns:a16="http://schemas.microsoft.com/office/drawing/2014/main" id="{C4645D29-B4CE-4245-AE2C-4738410959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784" y="204473"/>
            <a:ext cx="5225215" cy="4815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6D89A-A40B-5B4E-8D2F-0AE704B9B7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080" y="6072421"/>
            <a:ext cx="2019971" cy="403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E36FC3-E82D-AD4E-9E3B-98639642195B}"/>
              </a:ext>
            </a:extLst>
          </p:cNvPr>
          <p:cNvSpPr txBox="1"/>
          <p:nvPr/>
        </p:nvSpPr>
        <p:spPr>
          <a:xfrm>
            <a:off x="10038079" y="6476416"/>
            <a:ext cx="225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https://eartharxiv.org/bs7na/</a:t>
            </a:r>
            <a:r>
              <a:rPr lang="en-US" sz="12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198904-6C02-4E44-A684-5C12CCFEB71E}"/>
              </a:ext>
            </a:extLst>
          </p:cNvPr>
          <p:cNvSpPr txBox="1"/>
          <p:nvPr/>
        </p:nvSpPr>
        <p:spPr>
          <a:xfrm>
            <a:off x="9945703" y="5804827"/>
            <a:ext cx="1828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Find our pre-print on</a:t>
            </a:r>
          </a:p>
        </p:txBody>
      </p:sp>
    </p:spTree>
    <p:extLst>
      <p:ext uri="{BB962C8B-B14F-4D97-AF65-F5344CB8AC3E}">
        <p14:creationId xmlns:p14="http://schemas.microsoft.com/office/powerpoint/2010/main" val="140341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FE170D-E57F-F94D-B7D8-CD0B864480E2}"/>
              </a:ext>
            </a:extLst>
          </p:cNvPr>
          <p:cNvSpPr txBox="1"/>
          <p:nvPr/>
        </p:nvSpPr>
        <p:spPr>
          <a:xfrm>
            <a:off x="113121" y="56559"/>
            <a:ext cx="11510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Growing evidence for multi-fault ruptures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6483C-60CA-FF4A-9C92-EE0B742946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3" y="811106"/>
            <a:ext cx="5222449" cy="2551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756FA-4F63-D04E-B2CB-D5B1D4C63B9F}"/>
              </a:ext>
            </a:extLst>
          </p:cNvPr>
          <p:cNvSpPr txBox="1"/>
          <p:nvPr/>
        </p:nvSpPr>
        <p:spPr>
          <a:xfrm>
            <a:off x="84843" y="3341466"/>
            <a:ext cx="5901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2011 M7.1 </a:t>
            </a:r>
            <a:r>
              <a:rPr lang="en-US" sz="1400" dirty="0" err="1"/>
              <a:t>Araucania</a:t>
            </a:r>
            <a:r>
              <a:rPr lang="en-US" sz="1400" dirty="0"/>
              <a:t>, Chile quake (Hicks &amp; Rietbrock, 2015, Nat. Geosci.)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FEEEA-DC94-114D-B048-4B9A614BCF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418" y="3503062"/>
            <a:ext cx="3030326" cy="2888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AFF7A-A138-D64A-88D8-148561C5AD3C}"/>
              </a:ext>
            </a:extLst>
          </p:cNvPr>
          <p:cNvSpPr txBox="1"/>
          <p:nvPr/>
        </p:nvSpPr>
        <p:spPr>
          <a:xfrm>
            <a:off x="6741150" y="6344207"/>
            <a:ext cx="441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2019 M6.4 &amp; M7.1 Ridgecrest, California sequence</a:t>
            </a:r>
          </a:p>
          <a:p>
            <a:pPr algn="ctr"/>
            <a:r>
              <a:rPr lang="en-US" sz="1400" dirty="0"/>
              <a:t>(Ross et al., 2019, Science)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B4F4BB-F77F-614C-9448-F2FDC55AC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1888" y="794497"/>
            <a:ext cx="4666268" cy="22939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3C9BF6-EC92-A34A-BC37-ED43EA1D3474}"/>
              </a:ext>
            </a:extLst>
          </p:cNvPr>
          <p:cNvSpPr txBox="1"/>
          <p:nvPr/>
        </p:nvSpPr>
        <p:spPr>
          <a:xfrm>
            <a:off x="6403948" y="3063018"/>
            <a:ext cx="5574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1997 M7.1 </a:t>
            </a:r>
            <a:r>
              <a:rPr lang="en-US" sz="1400" dirty="0" err="1"/>
              <a:t>Harnai</a:t>
            </a:r>
            <a:r>
              <a:rPr lang="en-US" sz="1400" dirty="0"/>
              <a:t>, Pakistan earthquake (Nissen et al., 2019, Nat. Geosci.)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8CABE7-F9D6-7149-9BF3-07CD102AD0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64" y="4107759"/>
            <a:ext cx="5770636" cy="2038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584E27-F7DE-6A45-8C96-E5BB7F51018D}"/>
              </a:ext>
            </a:extLst>
          </p:cNvPr>
          <p:cNvSpPr txBox="1"/>
          <p:nvPr/>
        </p:nvSpPr>
        <p:spPr>
          <a:xfrm>
            <a:off x="686002" y="6146754"/>
            <a:ext cx="4418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2016 M7.9 </a:t>
            </a:r>
            <a:r>
              <a:rPr lang="en-US" sz="1400" dirty="0" err="1"/>
              <a:t>Kaikōura</a:t>
            </a:r>
            <a:r>
              <a:rPr lang="en-US" sz="1400" dirty="0"/>
              <a:t>, New Zealand earthquake</a:t>
            </a:r>
          </a:p>
          <a:p>
            <a:pPr algn="ctr"/>
            <a:r>
              <a:rPr lang="en-US" sz="1400" dirty="0"/>
              <a:t>(Wang et al., 2018, EPSL)</a:t>
            </a:r>
          </a:p>
          <a:p>
            <a:pPr algn="ctr"/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544CA-927B-A442-8876-955EC8C8B5FF}"/>
              </a:ext>
            </a:extLst>
          </p:cNvPr>
          <p:cNvSpPr txBox="1"/>
          <p:nvPr/>
        </p:nvSpPr>
        <p:spPr>
          <a:xfrm>
            <a:off x="197964" y="3934326"/>
            <a:ext cx="145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~20 faults ruptured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800AFA-AF63-5F4B-A785-18AB16494669}"/>
              </a:ext>
            </a:extLst>
          </p:cNvPr>
          <p:cNvSpPr txBox="1"/>
          <p:nvPr/>
        </p:nvSpPr>
        <p:spPr>
          <a:xfrm>
            <a:off x="10560101" y="3784593"/>
            <a:ext cx="145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~20 faults ruptured</a:t>
            </a:r>
          </a:p>
        </p:txBody>
      </p:sp>
    </p:spTree>
    <p:extLst>
      <p:ext uri="{BB962C8B-B14F-4D97-AF65-F5344CB8AC3E}">
        <p14:creationId xmlns:p14="http://schemas.microsoft.com/office/powerpoint/2010/main" val="4924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72E0B-5FBD-2945-AF6B-067D9D9E29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759" y="212359"/>
            <a:ext cx="8474242" cy="6589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8C7F84-F165-084C-BAFD-D6F2B245B819}"/>
              </a:ext>
            </a:extLst>
          </p:cNvPr>
          <p:cNvSpPr txBox="1"/>
          <p:nvPr/>
        </p:nvSpPr>
        <p:spPr>
          <a:xfrm>
            <a:off x="113121" y="56559"/>
            <a:ext cx="513264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Shedding light on the fault damage zone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78317B-EEC6-654B-8A7E-45405E98956F}"/>
              </a:ext>
            </a:extLst>
          </p:cNvPr>
          <p:cNvSpPr txBox="1"/>
          <p:nvPr/>
        </p:nvSpPr>
        <p:spPr>
          <a:xfrm>
            <a:off x="962526" y="6093555"/>
            <a:ext cx="2755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Mitchell &amp; Faulkner (2009, JSG)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23DFB-0603-3141-A2AE-7F6CA6A293AA}"/>
              </a:ext>
            </a:extLst>
          </p:cNvPr>
          <p:cNvSpPr txBox="1"/>
          <p:nvPr/>
        </p:nvSpPr>
        <p:spPr>
          <a:xfrm>
            <a:off x="113121" y="1813173"/>
            <a:ext cx="29176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 are the frictional properties inside the fault damage zone?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How does the fault damage zone control seismic slip?</a:t>
            </a:r>
          </a:p>
        </p:txBody>
      </p:sp>
    </p:spTree>
    <p:extLst>
      <p:ext uri="{BB962C8B-B14F-4D97-AF65-F5344CB8AC3E}">
        <p14:creationId xmlns:p14="http://schemas.microsoft.com/office/powerpoint/2010/main" val="421021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0853C-0F0C-F74C-904C-E02B450C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" y="-30567"/>
            <a:ext cx="12017411" cy="784945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  <a:ea typeface="+mn-ea"/>
                <a:cs typeface="+mn-cs"/>
              </a:rPr>
              <a:t>Earthquake processes along ocean transform faults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6820A6-1C10-CA48-ADED-D6CD09913359}"/>
              </a:ext>
            </a:extLst>
          </p:cNvPr>
          <p:cNvGrpSpPr/>
          <p:nvPr/>
        </p:nvGrpSpPr>
        <p:grpSpPr>
          <a:xfrm>
            <a:off x="-9428" y="2011254"/>
            <a:ext cx="3676455" cy="4634697"/>
            <a:chOff x="-2" y="2228020"/>
            <a:chExt cx="3676455" cy="46346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8563B6-D2E6-8A44-B19F-848710130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" y="2228020"/>
              <a:ext cx="3676455" cy="463469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6ECF29-447C-E647-B843-52842D56236E}"/>
                </a:ext>
              </a:extLst>
            </p:cNvPr>
            <p:cNvSpPr/>
            <p:nvPr/>
          </p:nvSpPr>
          <p:spPr>
            <a:xfrm>
              <a:off x="1093508" y="4581430"/>
              <a:ext cx="452487" cy="2922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FC8053-C19A-D441-BCBD-86491EFB33EF}"/>
              </a:ext>
            </a:extLst>
          </p:cNvPr>
          <p:cNvGrpSpPr/>
          <p:nvPr/>
        </p:nvGrpSpPr>
        <p:grpSpPr>
          <a:xfrm>
            <a:off x="3893399" y="1730841"/>
            <a:ext cx="5580081" cy="2643196"/>
            <a:chOff x="3940534" y="1730841"/>
            <a:chExt cx="5580081" cy="26431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6A58BA-8C20-1048-B283-CBD546753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0534" y="1730841"/>
              <a:ext cx="5580081" cy="264319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9F517A-54DE-A941-9AB5-4F16DDBF2CC9}"/>
                </a:ext>
              </a:extLst>
            </p:cNvPr>
            <p:cNvSpPr txBox="1"/>
            <p:nvPr/>
          </p:nvSpPr>
          <p:spPr>
            <a:xfrm>
              <a:off x="8286161" y="3198167"/>
              <a:ext cx="1234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err="1"/>
                <a:t>Froment</a:t>
              </a:r>
              <a:r>
                <a:rPr lang="en-US" sz="1200" i="1" dirty="0"/>
                <a:t> et al., (2014, JGR)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CD1738-D747-EA41-A8F6-6933CD265FAF}"/>
              </a:ext>
            </a:extLst>
          </p:cNvPr>
          <p:cNvSpPr txBox="1"/>
          <p:nvPr/>
        </p:nvSpPr>
        <p:spPr>
          <a:xfrm>
            <a:off x="9583919" y="2011254"/>
            <a:ext cx="2595037" cy="449353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342900" indent="-342900">
              <a:buSzPct val="135000"/>
              <a:buFont typeface="Wingdings" pitchFamily="2" charset="2"/>
              <a:buChar char="q"/>
            </a:pPr>
            <a:r>
              <a:rPr lang="en-US" sz="2200" dirty="0">
                <a:solidFill>
                  <a:schemeClr val="bg1"/>
                </a:solidFill>
              </a:rPr>
              <a:t>How complex are large (M7+) ruptures along a single fault zone?</a:t>
            </a:r>
          </a:p>
          <a:p>
            <a:pPr marL="342900" indent="-342900">
              <a:buSzPct val="135000"/>
              <a:buFont typeface="Wingdings" pitchFamily="2" charset="2"/>
              <a:buChar char="q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SzPct val="135000"/>
              <a:buFont typeface="Wingdings" pitchFamily="2" charset="2"/>
              <a:buChar char="q"/>
            </a:pPr>
            <a:r>
              <a:rPr lang="en-US" sz="2200" dirty="0">
                <a:solidFill>
                  <a:schemeClr val="bg1"/>
                </a:solidFill>
              </a:rPr>
              <a:t>What is the role of the low-velocity zone in rupture processes? (hydrothermal alteration /  serpentinisation?)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A74162-23C9-DF46-BE0B-70F21B1711A7}"/>
              </a:ext>
            </a:extLst>
          </p:cNvPr>
          <p:cNvSpPr txBox="1"/>
          <p:nvPr/>
        </p:nvSpPr>
        <p:spPr>
          <a:xfrm>
            <a:off x="111356" y="1019544"/>
            <a:ext cx="11915481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Simplest large-scale faults on Earth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Thermally controlled seismogenic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Large offsets, well-defined ridge-controlled slip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Bi-material composition controlled by plate age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277967-1E65-A94A-8CB5-394B1B1AC37B}"/>
              </a:ext>
            </a:extLst>
          </p:cNvPr>
          <p:cNvSpPr txBox="1"/>
          <p:nvPr/>
        </p:nvSpPr>
        <p:spPr>
          <a:xfrm>
            <a:off x="1260050" y="653845"/>
            <a:ext cx="9671900" cy="44267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What are the fundamental fault zone controls on seismic slip during large quakes?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DC0E22-0C5D-294A-95B7-937BDCC160B9}"/>
              </a:ext>
            </a:extLst>
          </p:cNvPr>
          <p:cNvGrpSpPr/>
          <p:nvPr/>
        </p:nvGrpSpPr>
        <p:grpSpPr>
          <a:xfrm>
            <a:off x="3667027" y="4812260"/>
            <a:ext cx="5913325" cy="2045669"/>
            <a:chOff x="3667027" y="4812260"/>
            <a:chExt cx="5913325" cy="204566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2921C98-37E0-6B44-A99A-3D75DC1EEE79}"/>
                </a:ext>
              </a:extLst>
            </p:cNvPr>
            <p:cNvGrpSpPr/>
            <p:nvPr/>
          </p:nvGrpSpPr>
          <p:grpSpPr>
            <a:xfrm>
              <a:off x="3667027" y="4812260"/>
              <a:ext cx="5913325" cy="2045669"/>
              <a:chOff x="3685881" y="4831114"/>
              <a:chExt cx="5913325" cy="20456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B06454-3734-8844-B157-BCE7A6D86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85881" y="4831114"/>
                <a:ext cx="5913325" cy="204566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66C1D6-3864-C543-B296-2C2D6FF62CAC}"/>
                  </a:ext>
                </a:extLst>
              </p:cNvPr>
              <p:cNvSpPr txBox="1"/>
              <p:nvPr/>
            </p:nvSpPr>
            <p:spPr>
              <a:xfrm>
                <a:off x="4142394" y="5043394"/>
                <a:ext cx="17870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>
                    <a:solidFill>
                      <a:schemeClr val="bg1"/>
                    </a:solidFill>
                  </a:rPr>
                  <a:t>Roland et al., (2012, JGR)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80FDCB-C4FF-C54A-8125-0948174275DE}"/>
                </a:ext>
              </a:extLst>
            </p:cNvPr>
            <p:cNvSpPr txBox="1"/>
            <p:nvPr/>
          </p:nvSpPr>
          <p:spPr>
            <a:xfrm>
              <a:off x="7065391" y="6566315"/>
              <a:ext cx="5561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</a:t>
              </a:r>
              <a:r>
                <a:rPr lang="en-US" sz="1200" baseline="-25000" dirty="0"/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15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.mp4" descr="movie.mp4">
            <a:hlinkClick r:id="" action="ppaction://media"/>
            <a:extLst>
              <a:ext uri="{FF2B5EF4-FFF2-40B4-BE49-F238E27FC236}">
                <a16:creationId xmlns:a16="http://schemas.microsoft.com/office/drawing/2014/main" id="{5727F2FE-41C2-0E4A-9105-A38752826D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55"/>
            <a:ext cx="12192000" cy="6857845"/>
          </a:xfrm>
        </p:spPr>
      </p:pic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2E6BF0EA-0CE0-8E4A-A2A4-DC4FA142CA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0085"/>
            <a:ext cx="12176702" cy="4818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8D51EA-8413-5548-89C2-5E3272E1DF7D}"/>
              </a:ext>
            </a:extLst>
          </p:cNvPr>
          <p:cNvSpPr txBox="1"/>
          <p:nvPr/>
        </p:nvSpPr>
        <p:spPr>
          <a:xfrm>
            <a:off x="113122" y="122548"/>
            <a:ext cx="6429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Romanche Fracture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37DDD-12EA-274A-9AFF-6246007F31F7}"/>
              </a:ext>
            </a:extLst>
          </p:cNvPr>
          <p:cNvSpPr txBox="1"/>
          <p:nvPr/>
        </p:nvSpPr>
        <p:spPr>
          <a:xfrm rot="20906192">
            <a:off x="8427145" y="3136613"/>
            <a:ext cx="2253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PI-LAB OBS network</a:t>
            </a:r>
          </a:p>
          <a:p>
            <a:pPr algn="ctr"/>
            <a:r>
              <a:rPr lang="en-US" sz="1600" b="1" dirty="0"/>
              <a:t>(38 stations)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6FB54-50BA-2747-8B66-3D1E25E75F6C}"/>
              </a:ext>
            </a:extLst>
          </p:cNvPr>
          <p:cNvSpPr txBox="1"/>
          <p:nvPr/>
        </p:nvSpPr>
        <p:spPr>
          <a:xfrm>
            <a:off x="8993171" y="5608950"/>
            <a:ext cx="318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Agius</a:t>
            </a:r>
            <a:r>
              <a:rPr lang="en-US" dirty="0"/>
              <a:t> et al. (2018), GRL</a:t>
            </a:r>
          </a:p>
          <a:p>
            <a:pPr algn="r"/>
            <a:r>
              <a:rPr lang="en-US" dirty="0"/>
              <a:t>Harmon et al. (2018), JGR</a:t>
            </a:r>
          </a:p>
          <a:p>
            <a:pPr algn="r"/>
            <a:r>
              <a:rPr lang="en-US" dirty="0"/>
              <a:t>Rychert et al., In Review.</a:t>
            </a:r>
          </a:p>
          <a:p>
            <a:pPr algn="r"/>
            <a:r>
              <a:rPr lang="en-US" dirty="0"/>
              <a:t>Waveform data @ IRIS-DMC</a:t>
            </a:r>
          </a:p>
        </p:txBody>
      </p:sp>
    </p:spTree>
    <p:extLst>
      <p:ext uri="{BB962C8B-B14F-4D97-AF65-F5344CB8AC3E}">
        <p14:creationId xmlns:p14="http://schemas.microsoft.com/office/powerpoint/2010/main" val="16604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0A7BB3E7-74DA-B241-89A9-666D8D497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3106918"/>
            <a:ext cx="8242301" cy="3791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014D3DF-728D-9746-BA03-87EACEC58815}"/>
              </a:ext>
            </a:extLst>
          </p:cNvPr>
          <p:cNvSpPr txBox="1">
            <a:spLocks/>
          </p:cNvSpPr>
          <p:nvPr/>
        </p:nvSpPr>
        <p:spPr>
          <a:xfrm>
            <a:off x="0" y="259243"/>
            <a:ext cx="4724400" cy="784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ea typeface="+mn-ea"/>
                <a:cs typeface="+mn-cs"/>
              </a:rPr>
              <a:t>Key source parameters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75326-D7DA-4941-BE90-1A2EA5EE9474}"/>
              </a:ext>
            </a:extLst>
          </p:cNvPr>
          <p:cNvSpPr txBox="1"/>
          <p:nvPr/>
        </p:nvSpPr>
        <p:spPr>
          <a:xfrm>
            <a:off x="0" y="1274109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Mainshock relocation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Aftershock detection and relocation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Low frequency regional moment tensor (RMT)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51CD6-A7F7-9848-B101-08B888F8DEF1}"/>
              </a:ext>
            </a:extLst>
          </p:cNvPr>
          <p:cNvSpPr txBox="1"/>
          <p:nvPr/>
        </p:nvSpPr>
        <p:spPr>
          <a:xfrm>
            <a:off x="8225484" y="627322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Black = observed</a:t>
            </a:r>
          </a:p>
          <a:p>
            <a:r>
              <a:rPr lang="en-US" sz="1600" dirty="0"/>
              <a:t>Red = synthetic fits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95221-64AF-9340-8494-05C7B040DB80}"/>
              </a:ext>
            </a:extLst>
          </p:cNvPr>
          <p:cNvSpPr txBox="1"/>
          <p:nvPr/>
        </p:nvSpPr>
        <p:spPr>
          <a:xfrm>
            <a:off x="8225484" y="504591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Waveforms filtered between 100 s and 33 s period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8FFDFE-E5C5-934E-BF0E-FA65064AA4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66234"/>
            <a:ext cx="7467600" cy="30500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52C31E-8B5C-5649-A7DD-9F93CE9A6C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71221"/>
            <a:ext cx="7459015" cy="3045066"/>
          </a:xfrm>
          <a:prstGeom prst="rect">
            <a:avLst/>
          </a:prstGeom>
        </p:spPr>
      </p:pic>
      <p:pic>
        <p:nvPicPr>
          <p:cNvPr id="24" name="Picture 2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EC929F5-9806-304C-A46D-9FF0FAF04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769" y="64043"/>
            <a:ext cx="7471231" cy="305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D55C700-D912-2C4F-8A8D-BA0C845962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1" y="-3829"/>
            <a:ext cx="5943365" cy="24072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821C9C-2B1F-7640-A268-25A265F05C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001" y="-435"/>
            <a:ext cx="5928865" cy="2394570"/>
          </a:xfrm>
          <a:prstGeom prst="rect">
            <a:avLst/>
          </a:prstGeom>
        </p:spPr>
      </p:pic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CA82C8D-FBF1-014A-A58B-AE5F44C9C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2515" y="2117650"/>
            <a:ext cx="8988930" cy="4740350"/>
          </a:xfr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6063896B-5F7F-9649-823A-0221AF7DE1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7730" y="2117650"/>
            <a:ext cx="8988930" cy="4740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12FDE-EA31-5347-AAF6-18B25D6B59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2" y="2362134"/>
            <a:ext cx="8329862" cy="44958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FA656B-DF7A-8442-9B6A-F051AA3B9065}"/>
              </a:ext>
            </a:extLst>
          </p:cNvPr>
          <p:cNvSpPr txBox="1"/>
          <p:nvPr/>
        </p:nvSpPr>
        <p:spPr>
          <a:xfrm>
            <a:off x="8386147" y="6094392"/>
            <a:ext cx="2430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Waveforms filtered</a:t>
            </a:r>
          </a:p>
          <a:p>
            <a:r>
              <a:rPr lang="en-US" sz="1600" dirty="0"/>
              <a:t>100 s – 10 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5D12521-B66C-1845-B486-10DDFEF48D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899" y="2820768"/>
            <a:ext cx="3390901" cy="3390901"/>
          </a:xfrm>
          <a:prstGeom prst="rect">
            <a:avLst/>
          </a:prstGeom>
        </p:spPr>
      </p:pic>
      <p:pic>
        <p:nvPicPr>
          <p:cNvPr id="12" name="Picture 11" descr="A picture containing star&#10;&#10;Description automatically generated">
            <a:extLst>
              <a:ext uri="{FF2B5EF4-FFF2-40B4-BE49-F238E27FC236}">
                <a16:creationId xmlns:a16="http://schemas.microsoft.com/office/drawing/2014/main" id="{04E64A24-E639-654C-A534-762A6759525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566" y="2820767"/>
            <a:ext cx="3390901" cy="3390901"/>
          </a:xfrm>
          <a:prstGeom prst="rect">
            <a:avLst/>
          </a:prstGeom>
        </p:spPr>
      </p:pic>
      <p:pic>
        <p:nvPicPr>
          <p:cNvPr id="16" name="Picture 15" descr="A picture containing star&#10;&#10;Description automatically generated">
            <a:extLst>
              <a:ext uri="{FF2B5EF4-FFF2-40B4-BE49-F238E27FC236}">
                <a16:creationId xmlns:a16="http://schemas.microsoft.com/office/drawing/2014/main" id="{A8CFD223-B0AD-B642-A277-CC6D4FFEB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266" y="2820766"/>
            <a:ext cx="3377534" cy="337753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5E2F497-9026-EF45-A3F9-2030E0994947}"/>
              </a:ext>
            </a:extLst>
          </p:cNvPr>
          <p:cNvSpPr txBox="1">
            <a:spLocks/>
          </p:cNvSpPr>
          <p:nvPr/>
        </p:nvSpPr>
        <p:spPr>
          <a:xfrm>
            <a:off x="0" y="259243"/>
            <a:ext cx="5997674" cy="784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ea typeface="+mn-ea"/>
                <a:cs typeface="+mn-cs"/>
              </a:rPr>
              <a:t>Rupture segmentation from OBS waveforms</a:t>
            </a:r>
          </a:p>
        </p:txBody>
      </p:sp>
      <p:pic>
        <p:nvPicPr>
          <p:cNvPr id="19" name="Picture 18" descr="A picture containing star&#10;&#10;Description automatically generated">
            <a:extLst>
              <a:ext uri="{FF2B5EF4-FFF2-40B4-BE49-F238E27FC236}">
                <a16:creationId xmlns:a16="http://schemas.microsoft.com/office/drawing/2014/main" id="{5B7DE7F3-AC9F-004E-9369-BAF59256C03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266" y="2833465"/>
            <a:ext cx="3377534" cy="33775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05917E-C7F1-624B-A2C7-FF47BA383E3A}"/>
              </a:ext>
            </a:extLst>
          </p:cNvPr>
          <p:cNvSpPr txBox="1"/>
          <p:nvPr/>
        </p:nvSpPr>
        <p:spPr>
          <a:xfrm>
            <a:off x="8775700" y="2389878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Source-time function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1DF9D-DC27-B443-9312-27A0898BE282}"/>
              </a:ext>
            </a:extLst>
          </p:cNvPr>
          <p:cNvSpPr txBox="1"/>
          <p:nvPr/>
        </p:nvSpPr>
        <p:spPr>
          <a:xfrm>
            <a:off x="3512319" y="1922014"/>
            <a:ext cx="155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Waveform fits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071FDB4-BF35-2F44-8759-FFAE48245D1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901" y="9540"/>
            <a:ext cx="5895858" cy="23879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91B706B-7202-4A40-B669-02EF8877A7FE}"/>
              </a:ext>
            </a:extLst>
          </p:cNvPr>
          <p:cNvSpPr txBox="1"/>
          <p:nvPr/>
        </p:nvSpPr>
        <p:spPr>
          <a:xfrm>
            <a:off x="9045280" y="6517228"/>
            <a:ext cx="360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Improving azimuthal coverage …</a:t>
            </a:r>
          </a:p>
        </p:txBody>
      </p:sp>
    </p:spTree>
    <p:extLst>
      <p:ext uri="{BB962C8B-B14F-4D97-AF65-F5344CB8AC3E}">
        <p14:creationId xmlns:p14="http://schemas.microsoft.com/office/powerpoint/2010/main" val="55367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1C79D-4BBF-7644-A001-62705CC4F0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" y="533734"/>
            <a:ext cx="1729019" cy="1701132"/>
          </a:xfrm>
          <a:prstGeom prst="rect">
            <a:avLst/>
          </a:prstGeom>
        </p:spPr>
      </p:pic>
      <p:pic>
        <p:nvPicPr>
          <p:cNvPr id="37" name="Picture 36" descr="A picture containing monitor, sitting, table, black&#10;&#10;Description automatically generated">
            <a:extLst>
              <a:ext uri="{FF2B5EF4-FFF2-40B4-BE49-F238E27FC236}">
                <a16:creationId xmlns:a16="http://schemas.microsoft.com/office/drawing/2014/main" id="{BB36983E-8B60-C74F-A79F-7CFD76E436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41" name="Picture 40" descr="A picture containing sitting, black, table, monitor&#10;&#10;Description automatically generated">
            <a:extLst>
              <a:ext uri="{FF2B5EF4-FFF2-40B4-BE49-F238E27FC236}">
                <a16:creationId xmlns:a16="http://schemas.microsoft.com/office/drawing/2014/main" id="{132F7C87-CFB9-8548-B143-5FB8BD321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43" name="Picture 42" descr="A picture containing monitor, sitting, black, photo&#10;&#10;Description automatically generated">
            <a:extLst>
              <a:ext uri="{FF2B5EF4-FFF2-40B4-BE49-F238E27FC236}">
                <a16:creationId xmlns:a16="http://schemas.microsoft.com/office/drawing/2014/main" id="{2CDF15B9-9412-EE45-AF51-2D0B0ACAE7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45" name="Picture 44" descr="A picture containing sitting, black, monitor, white&#10;&#10;Description automatically generated">
            <a:extLst>
              <a:ext uri="{FF2B5EF4-FFF2-40B4-BE49-F238E27FC236}">
                <a16:creationId xmlns:a16="http://schemas.microsoft.com/office/drawing/2014/main" id="{F4FF5008-A2C5-1C4D-966E-39A772A0D0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49" name="Picture 48" descr="A picture containing monitor, sitting, photo, table&#10;&#10;Description automatically generated">
            <a:extLst>
              <a:ext uri="{FF2B5EF4-FFF2-40B4-BE49-F238E27FC236}">
                <a16:creationId xmlns:a16="http://schemas.microsoft.com/office/drawing/2014/main" id="{03DCDE47-5B0B-A14B-84FA-A4EE1FA7BD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51" name="Picture 50" descr="A picture containing monitor, screen, sitting, computer&#10;&#10;Description automatically generated">
            <a:extLst>
              <a:ext uri="{FF2B5EF4-FFF2-40B4-BE49-F238E27FC236}">
                <a16:creationId xmlns:a16="http://schemas.microsoft.com/office/drawing/2014/main" id="{297ACB95-EB3D-4A44-9510-00F42D87DF4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53" name="Picture 52" descr="A picture containing monitor, water, table, sitting&#10;&#10;Description automatically generated">
            <a:extLst>
              <a:ext uri="{FF2B5EF4-FFF2-40B4-BE49-F238E27FC236}">
                <a16:creationId xmlns:a16="http://schemas.microsoft.com/office/drawing/2014/main" id="{DAE3CA1F-72CA-6B45-A98D-E5C427CE6C8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55" name="Picture 54" descr="A picture containing monitor, computer, screen, water&#10;&#10;Description automatically generated">
            <a:extLst>
              <a:ext uri="{FF2B5EF4-FFF2-40B4-BE49-F238E27FC236}">
                <a16:creationId xmlns:a16="http://schemas.microsoft.com/office/drawing/2014/main" id="{A04A2348-7300-AD47-BA20-E5DCE84F34A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57" name="Picture 56" descr="A screen shot of a computer&#10;&#10;Description automatically generated">
            <a:extLst>
              <a:ext uri="{FF2B5EF4-FFF2-40B4-BE49-F238E27FC236}">
                <a16:creationId xmlns:a16="http://schemas.microsoft.com/office/drawing/2014/main" id="{A8FDB9AC-C63E-A344-8413-7CBC02CBE62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59" name="Picture 58" descr="A picture containing monitor, screen, player, computer&#10;&#10;Description automatically generated">
            <a:extLst>
              <a:ext uri="{FF2B5EF4-FFF2-40B4-BE49-F238E27FC236}">
                <a16:creationId xmlns:a16="http://schemas.microsoft.com/office/drawing/2014/main" id="{4462B871-5812-9C47-B927-C35E2EC9ED4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61" name="Picture 60" descr="A picture containing monitor, water, player, holding&#10;&#10;Description automatically generated">
            <a:extLst>
              <a:ext uri="{FF2B5EF4-FFF2-40B4-BE49-F238E27FC236}">
                <a16:creationId xmlns:a16="http://schemas.microsoft.com/office/drawing/2014/main" id="{93FA6B68-895E-1D40-955D-C65FCC9197F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63" name="Picture 62" descr="A picture containing monitor, sitting, water, table&#10;&#10;Description automatically generated">
            <a:extLst>
              <a:ext uri="{FF2B5EF4-FFF2-40B4-BE49-F238E27FC236}">
                <a16:creationId xmlns:a16="http://schemas.microsoft.com/office/drawing/2014/main" id="{F46D5DDF-7A6C-1446-91A1-CB6B9074615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pic>
        <p:nvPicPr>
          <p:cNvPr id="65" name="Picture 64" descr="A picture containing monitor, sitting, table, surface&#10;&#10;Description automatically generated">
            <a:extLst>
              <a:ext uri="{FF2B5EF4-FFF2-40B4-BE49-F238E27FC236}">
                <a16:creationId xmlns:a16="http://schemas.microsoft.com/office/drawing/2014/main" id="{ED9A9FF3-2C95-2E46-9B66-23B1DC47145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  <p:sp>
        <p:nvSpPr>
          <p:cNvPr id="66" name="Title 1">
            <a:extLst>
              <a:ext uri="{FF2B5EF4-FFF2-40B4-BE49-F238E27FC236}">
                <a16:creationId xmlns:a16="http://schemas.microsoft.com/office/drawing/2014/main" id="{E7910DF5-2BD2-D64B-BFEF-B8E66C7A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" y="-30567"/>
            <a:ext cx="12017411" cy="784945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  <a:ea typeface="+mn-ea"/>
                <a:cs typeface="+mn-cs"/>
              </a:rPr>
              <a:t>Evolution of seismic slip rate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7785D63-432C-B246-87AD-86DC2EC75F0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480" y="3903047"/>
            <a:ext cx="627720" cy="2834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E6DD1C-B3F0-EC47-84B9-316E2DFAD681}"/>
              </a:ext>
            </a:extLst>
          </p:cNvPr>
          <p:cNvSpPr txBox="1"/>
          <p:nvPr/>
        </p:nvSpPr>
        <p:spPr>
          <a:xfrm>
            <a:off x="10611865" y="4797800"/>
            <a:ext cx="1551459" cy="203132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Rupture travels ~60 km in 10-12 s =  rupture velocity of 5-6 km/s (super-shear)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7CA683-6B32-B44A-8008-05440617FF9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898" y="673433"/>
            <a:ext cx="7543801" cy="2640507"/>
          </a:xfrm>
          <a:prstGeom prst="rect">
            <a:avLst/>
          </a:prstGeom>
        </p:spPr>
      </p:pic>
      <p:pic>
        <p:nvPicPr>
          <p:cNvPr id="35" name="Picture 34" descr="A picture containing computer, sitting, monitor, table&#10;&#10;Description automatically generated">
            <a:extLst>
              <a:ext uri="{FF2B5EF4-FFF2-40B4-BE49-F238E27FC236}">
                <a16:creationId xmlns:a16="http://schemas.microsoft.com/office/drawing/2014/main" id="{66922F5F-FF57-3446-B448-6823D3E67A7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19" y="3429000"/>
            <a:ext cx="8232237" cy="30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304A50-97B9-AA43-B7E9-D638ED39E165}"/>
              </a:ext>
            </a:extLst>
          </p:cNvPr>
          <p:cNvSpPr txBox="1">
            <a:spLocks/>
          </p:cNvSpPr>
          <p:nvPr/>
        </p:nvSpPr>
        <p:spPr>
          <a:xfrm>
            <a:off x="9426" y="-30567"/>
            <a:ext cx="12017411" cy="784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ea typeface="+mn-ea"/>
                <a:cs typeface="+mn-cs"/>
              </a:rPr>
              <a:t>Hunting for a supersonic quake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3B6D8-E85C-644D-B19C-7E26BBE602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63" y="754378"/>
            <a:ext cx="2120837" cy="1543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945ED8-2756-2E4E-88E9-B78A6DAC02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737" y="759688"/>
            <a:ext cx="2321848" cy="1465667"/>
          </a:xfrm>
          <a:prstGeom prst="rect">
            <a:avLst/>
          </a:prstGeom>
        </p:spPr>
      </p:pic>
      <p:pic>
        <p:nvPicPr>
          <p:cNvPr id="9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36B113BA-53BF-F14F-8AB9-6E78C9B8B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1" y="0"/>
            <a:ext cx="4572000" cy="3017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AE83A8-B62A-5445-A45E-1E8B066AC253}"/>
              </a:ext>
            </a:extLst>
          </p:cNvPr>
          <p:cNvSpPr txBox="1"/>
          <p:nvPr/>
        </p:nvSpPr>
        <p:spPr>
          <a:xfrm>
            <a:off x="4812217" y="734056"/>
            <a:ext cx="2807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Theory &amp; observation (2001 </a:t>
            </a:r>
            <a:r>
              <a:rPr lang="en-US" dirty="0" err="1"/>
              <a:t>Kokolixi</a:t>
            </a:r>
            <a:r>
              <a:rPr lang="en-US" dirty="0"/>
              <a:t> quake) - Vallee &amp; Dunham (2012)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Observation (2018 </a:t>
            </a:r>
            <a:r>
              <a:rPr lang="en-US" dirty="0" err="1"/>
              <a:t>Palu</a:t>
            </a:r>
            <a:r>
              <a:rPr lang="en-US" dirty="0"/>
              <a:t> quake) – Bao et al. (2019)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EE5A2-FC98-3E4E-B545-249011499475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" y="1995537"/>
            <a:ext cx="3127475" cy="12803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BA37F4-67E9-CD40-849E-912AAB953CE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1" y="4593867"/>
            <a:ext cx="2950031" cy="13630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561C8B-A469-1C46-A464-205A2FDB5BFA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080" y="3218343"/>
            <a:ext cx="3127475" cy="1430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2839BD-BF36-2640-94D6-4108AA7A12F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202" y="2974654"/>
            <a:ext cx="4550197" cy="372459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0951B5-4366-5445-9D5C-A3537DF4C82F}"/>
              </a:ext>
            </a:extLst>
          </p:cNvPr>
          <p:cNvCxnSpPr>
            <a:cxnSpLocks/>
          </p:cNvCxnSpPr>
          <p:nvPr/>
        </p:nvCxnSpPr>
        <p:spPr>
          <a:xfrm flipH="1" flipV="1">
            <a:off x="3258185" y="2524710"/>
            <a:ext cx="1652818" cy="14302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1FCCC0-D91F-E547-9857-A62018E0AEFC}"/>
              </a:ext>
            </a:extLst>
          </p:cNvPr>
          <p:cNvCxnSpPr>
            <a:cxnSpLocks/>
          </p:cNvCxnSpPr>
          <p:nvPr/>
        </p:nvCxnSpPr>
        <p:spPr>
          <a:xfrm flipH="1" flipV="1">
            <a:off x="3102395" y="3846490"/>
            <a:ext cx="2053805" cy="12803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8A12CE-B1D1-9441-A2C4-4A2DF9686428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2987142" y="5275400"/>
            <a:ext cx="2423058" cy="6815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screenshot of a computer&#10;&#10;Description automatically generated">
            <a:extLst>
              <a:ext uri="{FF2B5EF4-FFF2-40B4-BE49-F238E27FC236}">
                <a16:creationId xmlns:a16="http://schemas.microsoft.com/office/drawing/2014/main" id="{C4923B78-5F94-784E-BBE8-859F3F9C20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488" y="3039871"/>
            <a:ext cx="3476712" cy="3884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B86D45F-6B32-AA41-8251-4C4D4787EA6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1" y="640221"/>
            <a:ext cx="3048990" cy="128039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8801F2E-2F56-3B4F-B6A0-F5E4B9E91C3E}"/>
              </a:ext>
            </a:extLst>
          </p:cNvPr>
          <p:cNvCxnSpPr>
            <a:cxnSpLocks/>
          </p:cNvCxnSpPr>
          <p:nvPr/>
        </p:nvCxnSpPr>
        <p:spPr>
          <a:xfrm flipH="1" flipV="1">
            <a:off x="2953789" y="1352840"/>
            <a:ext cx="2364020" cy="22664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3B233E1-5792-924A-98C7-68FA894D463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59" y="5932750"/>
            <a:ext cx="2603053" cy="991325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D2397F7-DEB7-DE4E-B8EC-66656A0B6E49}"/>
              </a:ext>
            </a:extLst>
          </p:cNvPr>
          <p:cNvCxnSpPr>
            <a:cxnSpLocks/>
          </p:cNvCxnSpPr>
          <p:nvPr/>
        </p:nvCxnSpPr>
        <p:spPr>
          <a:xfrm flipH="1" flipV="1">
            <a:off x="2806112" y="6219457"/>
            <a:ext cx="2818188" cy="2237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02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6364</TotalTime>
  <Words>661</Words>
  <Application>Microsoft Macintosh PowerPoint</Application>
  <PresentationFormat>Widescreen</PresentationFormat>
  <Paragraphs>84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Back-propagating super-shear rupture in the 2016 M7.1 Romanche transform fault earthquake </vt:lpstr>
      <vt:lpstr>PowerPoint Presentation</vt:lpstr>
      <vt:lpstr>PowerPoint Presentation</vt:lpstr>
      <vt:lpstr>Earthquake processes along ocean transform faults</vt:lpstr>
      <vt:lpstr>PowerPoint Presentation</vt:lpstr>
      <vt:lpstr>PowerPoint Presentation</vt:lpstr>
      <vt:lpstr>PowerPoint Presentation</vt:lpstr>
      <vt:lpstr>Evolution of seismic slip 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Hicks, Stephen P</dc:creator>
  <cp:lastModifiedBy>Hicks, Stephen P</cp:lastModifiedBy>
  <cp:revision>72</cp:revision>
  <dcterms:created xsi:type="dcterms:W3CDTF">2020-01-17T11:15:54Z</dcterms:created>
  <dcterms:modified xsi:type="dcterms:W3CDTF">2020-05-01T09:27:44Z</dcterms:modified>
</cp:coreProperties>
</file>