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0366950" cy="30275213"/>
  <p:notesSz cx="9239250" cy="67151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1pPr>
    <a:lvl2pPr marL="434980" algn="ctr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2pPr>
    <a:lvl3pPr marL="869960" algn="ctr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3pPr>
    <a:lvl4pPr marL="1304940" algn="ctr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4pPr>
    <a:lvl5pPr marL="1739920" algn="ctr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5pPr>
    <a:lvl6pPr marL="2174900" algn="l" defTabSz="86996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6pPr>
    <a:lvl7pPr marL="2609880" algn="l" defTabSz="86996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7pPr>
    <a:lvl8pPr marL="3044861" algn="l" defTabSz="86996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8pPr>
    <a:lvl9pPr marL="3479841" algn="l" defTabSz="86996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48" userDrawn="1">
          <p15:clr>
            <a:srgbClr val="A4A3A4"/>
          </p15:clr>
        </p15:guide>
        <p15:guide id="2" orient="horz" pos="18574" userDrawn="1">
          <p15:clr>
            <a:srgbClr val="A4A3A4"/>
          </p15:clr>
        </p15:guide>
        <p15:guide id="3" orient="horz" pos="1975" userDrawn="1">
          <p15:clr>
            <a:srgbClr val="A4A3A4"/>
          </p15:clr>
        </p15:guide>
        <p15:guide id="4" pos="127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maru Ismaila" initials="AI" lastIdx="3" clrIdx="0">
    <p:extLst>
      <p:ext uri="{19B8F6BF-5375-455C-9EA6-DF929625EA0E}">
        <p15:presenceInfo xmlns:p15="http://schemas.microsoft.com/office/powerpoint/2012/main" userId="Ammaru Ismai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D2"/>
    <a:srgbClr val="000000"/>
    <a:srgbClr val="FF0000"/>
    <a:srgbClr val="002164"/>
    <a:srgbClr val="C0C0C0"/>
    <a:srgbClr val="698ED9"/>
    <a:srgbClr val="A7C4FF"/>
    <a:srgbClr val="003064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3F8981-5061-4ABB-9FC6-3666FA7473F2}" v="187" dt="2020-05-01T12:48:03.3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13" autoAdjust="0"/>
  </p:normalViewPr>
  <p:slideViewPr>
    <p:cSldViewPr snapToGrid="0">
      <p:cViewPr>
        <p:scale>
          <a:sx n="20" d="100"/>
          <a:sy n="20" d="100"/>
        </p:scale>
        <p:origin x="1310" y="-19"/>
      </p:cViewPr>
      <p:guideLst>
        <p:guide orient="horz" pos="4448"/>
        <p:guide orient="horz" pos="18574"/>
        <p:guide orient="horz" pos="1975"/>
        <p:guide pos="12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commentAuthors" Target="commentAuthor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 Bryant" userId="S::lb712@bath.ac.uk::af07a660-001d-485e-bfb4-98b5d4566186" providerId="AD" clId="Web-{403F8981-5061-4ABB-9FC6-3666FA7473F2}"/>
    <pc:docChg chg="modSld">
      <pc:chgData name="Lee Bryant" userId="S::lb712@bath.ac.uk::af07a660-001d-485e-bfb4-98b5d4566186" providerId="AD" clId="Web-{403F8981-5061-4ABB-9FC6-3666FA7473F2}" dt="2020-05-01T12:48:03.341" v="186" actId="20577"/>
      <pc:docMkLst>
        <pc:docMk/>
      </pc:docMkLst>
      <pc:sldChg chg="delSp modSp">
        <pc:chgData name="Lee Bryant" userId="S::lb712@bath.ac.uk::af07a660-001d-485e-bfb4-98b5d4566186" providerId="AD" clId="Web-{403F8981-5061-4ABB-9FC6-3666FA7473F2}" dt="2020-05-01T12:48:03.341" v="185" actId="20577"/>
        <pc:sldMkLst>
          <pc:docMk/>
          <pc:sldMk cId="0" sldId="256"/>
        </pc:sldMkLst>
        <pc:spChg chg="del mod">
          <ac:chgData name="Lee Bryant" userId="S::lb712@bath.ac.uk::af07a660-001d-485e-bfb4-98b5d4566186" providerId="AD" clId="Web-{403F8981-5061-4ABB-9FC6-3666FA7473F2}" dt="2020-05-01T12:40:59.839" v="51"/>
          <ac:spMkLst>
            <pc:docMk/>
            <pc:sldMk cId="0" sldId="256"/>
            <ac:spMk id="2" creationId="{B23FC4C0-7C93-4AF7-93E2-60025FCD042A}"/>
          </ac:spMkLst>
        </pc:spChg>
        <pc:spChg chg="mod">
          <ac:chgData name="Lee Bryant" userId="S::lb712@bath.ac.uk::af07a660-001d-485e-bfb4-98b5d4566186" providerId="AD" clId="Web-{403F8981-5061-4ABB-9FC6-3666FA7473F2}" dt="2020-05-01T12:45:01.465" v="95" actId="1076"/>
          <ac:spMkLst>
            <pc:docMk/>
            <pc:sldMk cId="0" sldId="256"/>
            <ac:spMk id="4" creationId="{A1BAF308-484D-48F3-83F0-6EA01F09CE69}"/>
          </ac:spMkLst>
        </pc:spChg>
        <pc:spChg chg="mod">
          <ac:chgData name="Lee Bryant" userId="S::lb712@bath.ac.uk::af07a660-001d-485e-bfb4-98b5d4566186" providerId="AD" clId="Web-{403F8981-5061-4ABB-9FC6-3666FA7473F2}" dt="2020-05-01T12:48:03.341" v="185" actId="20577"/>
          <ac:spMkLst>
            <pc:docMk/>
            <pc:sldMk cId="0" sldId="256"/>
            <ac:spMk id="5" creationId="{C0230200-8770-46BC-9956-CD1BA8534893}"/>
          </ac:spMkLst>
        </pc:spChg>
        <pc:spChg chg="mod">
          <ac:chgData name="Lee Bryant" userId="S::lb712@bath.ac.uk::af07a660-001d-485e-bfb4-98b5d4566186" providerId="AD" clId="Web-{403F8981-5061-4ABB-9FC6-3666FA7473F2}" dt="2020-05-01T12:01:48.644" v="3" actId="20577"/>
          <ac:spMkLst>
            <pc:docMk/>
            <pc:sldMk cId="0" sldId="256"/>
            <ac:spMk id="27" creationId="{00000000-0000-0000-0000-000000000000}"/>
          </ac:spMkLst>
        </pc:spChg>
        <pc:spChg chg="mod">
          <ac:chgData name="Lee Bryant" userId="S::lb712@bath.ac.uk::af07a660-001d-485e-bfb4-98b5d4566186" providerId="AD" clId="Web-{403F8981-5061-4ABB-9FC6-3666FA7473F2}" dt="2020-05-01T12:45:11.262" v="99" actId="1076"/>
          <ac:spMkLst>
            <pc:docMk/>
            <pc:sldMk cId="0" sldId="256"/>
            <ac:spMk id="43" creationId="{1EA8E4B4-9FE9-475F-8C73-659514BEEE3B}"/>
          </ac:spMkLst>
        </pc:spChg>
        <pc:spChg chg="mod">
          <ac:chgData name="Lee Bryant" userId="S::lb712@bath.ac.uk::af07a660-001d-485e-bfb4-98b5d4566186" providerId="AD" clId="Web-{403F8981-5061-4ABB-9FC6-3666FA7473F2}" dt="2020-05-01T12:44:53.153" v="94" actId="1076"/>
          <ac:spMkLst>
            <pc:docMk/>
            <pc:sldMk cId="0" sldId="256"/>
            <ac:spMk id="45" creationId="{17EF9281-A7AB-4857-A77C-704880ABAD5D}"/>
          </ac:spMkLst>
        </pc:spChg>
        <pc:spChg chg="mod">
          <ac:chgData name="Lee Bryant" userId="S::lb712@bath.ac.uk::af07a660-001d-485e-bfb4-98b5d4566186" providerId="AD" clId="Web-{403F8981-5061-4ABB-9FC6-3666FA7473F2}" dt="2020-05-01T12:47:09.231" v="163" actId="20577"/>
          <ac:spMkLst>
            <pc:docMk/>
            <pc:sldMk cId="0" sldId="256"/>
            <ac:spMk id="49" creationId="{7C0CDD8A-CE3F-4BFD-B767-0ECE601DB4AC}"/>
          </ac:spMkLst>
        </pc:spChg>
        <pc:spChg chg="mod">
          <ac:chgData name="Lee Bryant" userId="S::lb712@bath.ac.uk::af07a660-001d-485e-bfb4-98b5d4566186" providerId="AD" clId="Web-{403F8981-5061-4ABB-9FC6-3666FA7473F2}" dt="2020-05-01T12:47:03.512" v="159" actId="14100"/>
          <ac:spMkLst>
            <pc:docMk/>
            <pc:sldMk cId="0" sldId="256"/>
            <ac:spMk id="50" creationId="{7AE104B2-7C7B-435F-BBD0-A23580759517}"/>
          </ac:spMkLst>
        </pc:spChg>
        <pc:spChg chg="mod">
          <ac:chgData name="Lee Bryant" userId="S::lb712@bath.ac.uk::af07a660-001d-485e-bfb4-98b5d4566186" providerId="AD" clId="Web-{403F8981-5061-4ABB-9FC6-3666FA7473F2}" dt="2020-05-01T12:42:33.980" v="69" actId="1076"/>
          <ac:spMkLst>
            <pc:docMk/>
            <pc:sldMk cId="0" sldId="256"/>
            <ac:spMk id="51" creationId="{FE24B55F-6F28-4BC0-9545-72284AAAE2C0}"/>
          </ac:spMkLst>
        </pc:spChg>
        <pc:spChg chg="mod">
          <ac:chgData name="Lee Bryant" userId="S::lb712@bath.ac.uk::af07a660-001d-485e-bfb4-98b5d4566186" providerId="AD" clId="Web-{403F8981-5061-4ABB-9FC6-3666FA7473F2}" dt="2020-05-01T12:42:27.324" v="68" actId="1076"/>
          <ac:spMkLst>
            <pc:docMk/>
            <pc:sldMk cId="0" sldId="256"/>
            <ac:spMk id="59" creationId="{F44845E9-E6EA-44A8-888A-8F9CE7D72E01}"/>
          </ac:spMkLst>
        </pc:spChg>
        <pc:spChg chg="mod">
          <ac:chgData name="Lee Bryant" userId="S::lb712@bath.ac.uk::af07a660-001d-485e-bfb4-98b5d4566186" providerId="AD" clId="Web-{403F8981-5061-4ABB-9FC6-3666FA7473F2}" dt="2020-05-01T12:45:29.168" v="103" actId="1076"/>
          <ac:spMkLst>
            <pc:docMk/>
            <pc:sldMk cId="0" sldId="256"/>
            <ac:spMk id="60" creationId="{45CD7768-1AB2-45B2-B493-222B68C101BD}"/>
          </ac:spMkLst>
        </pc:spChg>
        <pc:spChg chg="mod">
          <ac:chgData name="Lee Bryant" userId="S::lb712@bath.ac.uk::af07a660-001d-485e-bfb4-98b5d4566186" providerId="AD" clId="Web-{403F8981-5061-4ABB-9FC6-3666FA7473F2}" dt="2020-05-01T12:45:23.950" v="102" actId="1076"/>
          <ac:spMkLst>
            <pc:docMk/>
            <pc:sldMk cId="0" sldId="256"/>
            <ac:spMk id="61" creationId="{267D58FA-6E18-4A2E-A9B8-FDC7D95EDF1E}"/>
          </ac:spMkLst>
        </pc:spChg>
        <pc:spChg chg="mod">
          <ac:chgData name="Lee Bryant" userId="S::lb712@bath.ac.uk::af07a660-001d-485e-bfb4-98b5d4566186" providerId="AD" clId="Web-{403F8981-5061-4ABB-9FC6-3666FA7473F2}" dt="2020-05-01T12:42:10.058" v="63" actId="1076"/>
          <ac:spMkLst>
            <pc:docMk/>
            <pc:sldMk cId="0" sldId="256"/>
            <ac:spMk id="72" creationId="{57D67248-18D9-4C39-8ECB-30BD08CADCDF}"/>
          </ac:spMkLst>
        </pc:spChg>
        <pc:spChg chg="mod">
          <ac:chgData name="Lee Bryant" userId="S::lb712@bath.ac.uk::af07a660-001d-485e-bfb4-98b5d4566186" providerId="AD" clId="Web-{403F8981-5061-4ABB-9FC6-3666FA7473F2}" dt="2020-05-01T12:38:25.230" v="23" actId="1076"/>
          <ac:spMkLst>
            <pc:docMk/>
            <pc:sldMk cId="0" sldId="256"/>
            <ac:spMk id="79" creationId="{27650D06-EC88-4E8E-A7E2-033D49A53622}"/>
          </ac:spMkLst>
        </pc:spChg>
        <pc:picChg chg="mod">
          <ac:chgData name="Lee Bryant" userId="S::lb712@bath.ac.uk::af07a660-001d-485e-bfb4-98b5d4566186" providerId="AD" clId="Web-{403F8981-5061-4ABB-9FC6-3666FA7473F2}" dt="2020-05-01T12:38:06.964" v="20" actId="1076"/>
          <ac:picMkLst>
            <pc:docMk/>
            <pc:sldMk cId="0" sldId="256"/>
            <ac:picMk id="3" creationId="{0DEFBB1F-B4F8-4582-BE98-C562B3474814}"/>
          </ac:picMkLst>
        </pc:picChg>
        <pc:picChg chg="mod">
          <ac:chgData name="Lee Bryant" userId="S::lb712@bath.ac.uk::af07a660-001d-485e-bfb4-98b5d4566186" providerId="AD" clId="Web-{403F8981-5061-4ABB-9FC6-3666FA7473F2}" dt="2020-05-01T12:37:00.682" v="13" actId="1076"/>
          <ac:picMkLst>
            <pc:docMk/>
            <pc:sldMk cId="0" sldId="256"/>
            <ac:picMk id="30" creationId="{00000000-0000-0000-0000-000000000000}"/>
          </ac:picMkLst>
        </pc:picChg>
        <pc:picChg chg="mod">
          <ac:chgData name="Lee Bryant" userId="S::lb712@bath.ac.uk::af07a660-001d-485e-bfb4-98b5d4566186" providerId="AD" clId="Web-{403F8981-5061-4ABB-9FC6-3666FA7473F2}" dt="2020-05-01T12:42:21.558" v="67" actId="1076"/>
          <ac:picMkLst>
            <pc:docMk/>
            <pc:sldMk cId="0" sldId="256"/>
            <ac:picMk id="39" creationId="{2BED27CB-48C8-4500-AC19-976DD98A94D0}"/>
          </ac:picMkLst>
        </pc:picChg>
        <pc:picChg chg="mod">
          <ac:chgData name="Lee Bryant" userId="S::lb712@bath.ac.uk::af07a660-001d-485e-bfb4-98b5d4566186" providerId="AD" clId="Web-{403F8981-5061-4ABB-9FC6-3666FA7473F2}" dt="2020-05-01T12:45:18.168" v="101" actId="1076"/>
          <ac:picMkLst>
            <pc:docMk/>
            <pc:sldMk cId="0" sldId="256"/>
            <ac:picMk id="42" creationId="{AC699862-3C3B-474A-A57A-2120E52DB77C}"/>
          </ac:picMkLst>
        </pc:picChg>
        <pc:picChg chg="mod">
          <ac:chgData name="Lee Bryant" userId="S::lb712@bath.ac.uk::af07a660-001d-485e-bfb4-98b5d4566186" providerId="AD" clId="Web-{403F8981-5061-4ABB-9FC6-3666FA7473F2}" dt="2020-05-01T12:45:01.575" v="96" actId="1076"/>
          <ac:picMkLst>
            <pc:docMk/>
            <pc:sldMk cId="0" sldId="256"/>
            <ac:picMk id="44" creationId="{9A8F0BE8-F6FA-4A45-B203-7776DCBCE7CF}"/>
          </ac:picMkLst>
        </pc:picChg>
        <pc:picChg chg="mod">
          <ac:chgData name="Lee Bryant" userId="S::lb712@bath.ac.uk::af07a660-001d-485e-bfb4-98b5d4566186" providerId="AD" clId="Web-{403F8981-5061-4ABB-9FC6-3666FA7473F2}" dt="2020-05-01T12:38:09.308" v="21" actId="1076"/>
          <ac:picMkLst>
            <pc:docMk/>
            <pc:sldMk cId="0" sldId="256"/>
            <ac:picMk id="75" creationId="{D30928F8-AFF0-4336-820C-7D82611C48F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3676" cy="33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3391" y="0"/>
            <a:ext cx="4003676" cy="33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40050" y="503238"/>
            <a:ext cx="3360738" cy="2519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6" y="3190262"/>
            <a:ext cx="7391400" cy="302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78215"/>
            <a:ext cx="4003676" cy="33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3391" y="6378215"/>
            <a:ext cx="4003676" cy="33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45BAB7-E9F9-435A-B8BD-F70ADBBCBAF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84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3498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86996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0494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73992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174900" algn="l" defTabSz="869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09880" algn="l" defTabSz="869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44861" algn="l" defTabSz="869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79841" algn="l" defTabSz="869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C7B9C-DA46-4FE0-B590-97F24EE1DB0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40050" y="503238"/>
            <a:ext cx="3360738" cy="2519362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8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print.com/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6BFFBEBF-6F96-4D73-87E7-3525B82575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7"/>
          <a:stretch>
            <a:fillRect/>
          </a:stretch>
        </p:blipFill>
        <p:spPr bwMode="auto">
          <a:xfrm>
            <a:off x="32884635" y="29956752"/>
            <a:ext cx="4340478" cy="11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9C365D95-4213-4FDE-84BF-DFB5A2F65993}"/>
              </a:ext>
            </a:extLst>
          </p:cNvPr>
          <p:cNvSpPr txBox="1"/>
          <p:nvPr userDrawn="1"/>
        </p:nvSpPr>
        <p:spPr>
          <a:xfrm>
            <a:off x="37228897" y="29902405"/>
            <a:ext cx="2565703" cy="35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733" dirty="0">
                <a:solidFill>
                  <a:schemeClr val="bg1"/>
                </a:solidFill>
              </a:rPr>
              <a:t>www.postersession.com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C7E6A034-93E0-421C-ACA5-B28573E1673A}"/>
              </a:ext>
            </a:extLst>
          </p:cNvPr>
          <p:cNvSpPr txBox="1"/>
          <p:nvPr userDrawn="1"/>
        </p:nvSpPr>
        <p:spPr>
          <a:xfrm>
            <a:off x="29711" y="30188139"/>
            <a:ext cx="556564" cy="133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7" dirty="0">
                <a:solidFill>
                  <a:srgbClr val="003064"/>
                </a:solidFill>
              </a:rPr>
              <a:t>www.postersession.com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5568166" rtl="0" fontAlgn="base">
        <a:spcBef>
          <a:spcPct val="0"/>
        </a:spcBef>
        <a:spcAft>
          <a:spcPct val="0"/>
        </a:spcAft>
        <a:defRPr sz="26799">
          <a:solidFill>
            <a:schemeClr val="tx2"/>
          </a:solidFill>
          <a:latin typeface="+mj-lt"/>
          <a:ea typeface="+mj-ea"/>
          <a:cs typeface="+mj-cs"/>
        </a:defRPr>
      </a:lvl1pPr>
      <a:lvl2pPr algn="ctr" defTabSz="5568166" rtl="0" fontAlgn="base">
        <a:spcBef>
          <a:spcPct val="0"/>
        </a:spcBef>
        <a:spcAft>
          <a:spcPct val="0"/>
        </a:spcAft>
        <a:defRPr sz="26799">
          <a:solidFill>
            <a:schemeClr val="tx2"/>
          </a:solidFill>
          <a:latin typeface="Arial" charset="0"/>
        </a:defRPr>
      </a:lvl2pPr>
      <a:lvl3pPr algn="ctr" defTabSz="5568166" rtl="0" fontAlgn="base">
        <a:spcBef>
          <a:spcPct val="0"/>
        </a:spcBef>
        <a:spcAft>
          <a:spcPct val="0"/>
        </a:spcAft>
        <a:defRPr sz="26799">
          <a:solidFill>
            <a:schemeClr val="tx2"/>
          </a:solidFill>
          <a:latin typeface="Arial" charset="0"/>
        </a:defRPr>
      </a:lvl3pPr>
      <a:lvl4pPr algn="ctr" defTabSz="5568166" rtl="0" fontAlgn="base">
        <a:spcBef>
          <a:spcPct val="0"/>
        </a:spcBef>
        <a:spcAft>
          <a:spcPct val="0"/>
        </a:spcAft>
        <a:defRPr sz="26799">
          <a:solidFill>
            <a:schemeClr val="tx2"/>
          </a:solidFill>
          <a:latin typeface="Arial" charset="0"/>
        </a:defRPr>
      </a:lvl4pPr>
      <a:lvl5pPr algn="ctr" defTabSz="5568166" rtl="0" fontAlgn="base">
        <a:spcBef>
          <a:spcPct val="0"/>
        </a:spcBef>
        <a:spcAft>
          <a:spcPct val="0"/>
        </a:spcAft>
        <a:defRPr sz="26799">
          <a:solidFill>
            <a:schemeClr val="tx2"/>
          </a:solidFill>
          <a:latin typeface="Arial" charset="0"/>
        </a:defRPr>
      </a:lvl5pPr>
      <a:lvl6pPr marL="579975" algn="ctr" defTabSz="5568166" rtl="0" fontAlgn="base">
        <a:spcBef>
          <a:spcPct val="0"/>
        </a:spcBef>
        <a:spcAft>
          <a:spcPct val="0"/>
        </a:spcAft>
        <a:defRPr sz="26799">
          <a:solidFill>
            <a:schemeClr val="tx2"/>
          </a:solidFill>
          <a:latin typeface="Arial" charset="0"/>
        </a:defRPr>
      </a:lvl6pPr>
      <a:lvl7pPr marL="1159950" algn="ctr" defTabSz="5568166" rtl="0" fontAlgn="base">
        <a:spcBef>
          <a:spcPct val="0"/>
        </a:spcBef>
        <a:spcAft>
          <a:spcPct val="0"/>
        </a:spcAft>
        <a:defRPr sz="26799">
          <a:solidFill>
            <a:schemeClr val="tx2"/>
          </a:solidFill>
          <a:latin typeface="Arial" charset="0"/>
        </a:defRPr>
      </a:lvl7pPr>
      <a:lvl8pPr marL="1739926" algn="ctr" defTabSz="5568166" rtl="0" fontAlgn="base">
        <a:spcBef>
          <a:spcPct val="0"/>
        </a:spcBef>
        <a:spcAft>
          <a:spcPct val="0"/>
        </a:spcAft>
        <a:defRPr sz="26799">
          <a:solidFill>
            <a:schemeClr val="tx2"/>
          </a:solidFill>
          <a:latin typeface="Arial" charset="0"/>
        </a:defRPr>
      </a:lvl8pPr>
      <a:lvl9pPr marL="2319901" algn="ctr" defTabSz="5568166" rtl="0" fontAlgn="base">
        <a:spcBef>
          <a:spcPct val="0"/>
        </a:spcBef>
        <a:spcAft>
          <a:spcPct val="0"/>
        </a:spcAft>
        <a:defRPr sz="26799">
          <a:solidFill>
            <a:schemeClr val="tx2"/>
          </a:solidFill>
          <a:latin typeface="Arial" charset="0"/>
        </a:defRPr>
      </a:lvl9pPr>
    </p:titleStyle>
    <p:bodyStyle>
      <a:lvl1pPr marL="2088314" indent="-2088314" algn="l" defTabSz="5568166" rtl="0" fontAlgn="base">
        <a:spcBef>
          <a:spcPct val="20000"/>
        </a:spcBef>
        <a:spcAft>
          <a:spcPct val="0"/>
        </a:spcAft>
        <a:buChar char="•"/>
        <a:defRPr sz="19600">
          <a:solidFill>
            <a:schemeClr val="tx1"/>
          </a:solidFill>
          <a:latin typeface="+mn-lt"/>
          <a:ea typeface="+mn-ea"/>
          <a:cs typeface="+mn-cs"/>
        </a:defRPr>
      </a:lvl1pPr>
      <a:lvl2pPr marL="4523002" indent="-1739926" algn="l" defTabSz="5568166" rtl="0" fontAlgn="base">
        <a:spcBef>
          <a:spcPct val="20000"/>
        </a:spcBef>
        <a:spcAft>
          <a:spcPct val="0"/>
        </a:spcAft>
        <a:buChar char="–"/>
        <a:defRPr sz="16933">
          <a:solidFill>
            <a:schemeClr val="tx1"/>
          </a:solidFill>
          <a:latin typeface="+mn-lt"/>
        </a:defRPr>
      </a:lvl2pPr>
      <a:lvl3pPr marL="6959705" indent="-1391539" algn="l" defTabSz="5568166" rtl="0" fontAlgn="base">
        <a:spcBef>
          <a:spcPct val="20000"/>
        </a:spcBef>
        <a:spcAft>
          <a:spcPct val="0"/>
        </a:spcAft>
        <a:buChar char="•"/>
        <a:defRPr sz="14533">
          <a:solidFill>
            <a:schemeClr val="tx1"/>
          </a:solidFill>
          <a:latin typeface="+mn-lt"/>
        </a:defRPr>
      </a:lvl3pPr>
      <a:lvl4pPr marL="9742780" indent="-1391539" algn="l" defTabSz="5568166" rtl="0" fontAlgn="base">
        <a:spcBef>
          <a:spcPct val="20000"/>
        </a:spcBef>
        <a:spcAft>
          <a:spcPct val="0"/>
        </a:spcAft>
        <a:buChar char="–"/>
        <a:defRPr sz="12134">
          <a:solidFill>
            <a:schemeClr val="tx1"/>
          </a:solidFill>
          <a:latin typeface="+mn-lt"/>
        </a:defRPr>
      </a:lvl4pPr>
      <a:lvl5pPr marL="12527870" indent="-1391539" algn="l" defTabSz="5568166" rtl="0" fontAlgn="base">
        <a:spcBef>
          <a:spcPct val="20000"/>
        </a:spcBef>
        <a:spcAft>
          <a:spcPct val="0"/>
        </a:spcAft>
        <a:buChar char="»"/>
        <a:defRPr sz="12134">
          <a:solidFill>
            <a:schemeClr val="tx1"/>
          </a:solidFill>
          <a:latin typeface="+mn-lt"/>
        </a:defRPr>
      </a:lvl5pPr>
      <a:lvl6pPr marL="13107846" indent="-1391539" algn="l" defTabSz="5568166" rtl="0" fontAlgn="base">
        <a:spcBef>
          <a:spcPct val="20000"/>
        </a:spcBef>
        <a:spcAft>
          <a:spcPct val="0"/>
        </a:spcAft>
        <a:buChar char="»"/>
        <a:defRPr sz="12134">
          <a:solidFill>
            <a:schemeClr val="tx1"/>
          </a:solidFill>
          <a:latin typeface="+mn-lt"/>
        </a:defRPr>
      </a:lvl6pPr>
      <a:lvl7pPr marL="13687820" indent="-1391539" algn="l" defTabSz="5568166" rtl="0" fontAlgn="base">
        <a:spcBef>
          <a:spcPct val="20000"/>
        </a:spcBef>
        <a:spcAft>
          <a:spcPct val="0"/>
        </a:spcAft>
        <a:buChar char="»"/>
        <a:defRPr sz="12134">
          <a:solidFill>
            <a:schemeClr val="tx1"/>
          </a:solidFill>
          <a:latin typeface="+mn-lt"/>
        </a:defRPr>
      </a:lvl7pPr>
      <a:lvl8pPr marL="14267797" indent="-1391539" algn="l" defTabSz="5568166" rtl="0" fontAlgn="base">
        <a:spcBef>
          <a:spcPct val="20000"/>
        </a:spcBef>
        <a:spcAft>
          <a:spcPct val="0"/>
        </a:spcAft>
        <a:buChar char="»"/>
        <a:defRPr sz="12134">
          <a:solidFill>
            <a:schemeClr val="tx1"/>
          </a:solidFill>
          <a:latin typeface="+mn-lt"/>
        </a:defRPr>
      </a:lvl8pPr>
      <a:lvl9pPr marL="14847772" indent="-1391539" algn="l" defTabSz="5568166" rtl="0" fontAlgn="base">
        <a:spcBef>
          <a:spcPct val="20000"/>
        </a:spcBef>
        <a:spcAft>
          <a:spcPct val="0"/>
        </a:spcAft>
        <a:buChar char="»"/>
        <a:defRPr sz="1213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59950" rtl="0" eaLnBrk="1" latinLnBrk="0" hangingPunct="1">
        <a:defRPr sz="2266" kern="1200">
          <a:solidFill>
            <a:schemeClr val="tx1"/>
          </a:solidFill>
          <a:latin typeface="+mn-lt"/>
          <a:ea typeface="+mn-ea"/>
          <a:cs typeface="+mn-cs"/>
        </a:defRPr>
      </a:lvl1pPr>
      <a:lvl2pPr marL="579975" algn="l" defTabSz="1159950" rtl="0" eaLnBrk="1" latinLnBrk="0" hangingPunct="1">
        <a:defRPr sz="2266" kern="1200">
          <a:solidFill>
            <a:schemeClr val="tx1"/>
          </a:solidFill>
          <a:latin typeface="+mn-lt"/>
          <a:ea typeface="+mn-ea"/>
          <a:cs typeface="+mn-cs"/>
        </a:defRPr>
      </a:lvl2pPr>
      <a:lvl3pPr marL="1159950" algn="l" defTabSz="1159950" rtl="0" eaLnBrk="1" latinLnBrk="0" hangingPunct="1">
        <a:defRPr sz="2266" kern="1200">
          <a:solidFill>
            <a:schemeClr val="tx1"/>
          </a:solidFill>
          <a:latin typeface="+mn-lt"/>
          <a:ea typeface="+mn-ea"/>
          <a:cs typeface="+mn-cs"/>
        </a:defRPr>
      </a:lvl3pPr>
      <a:lvl4pPr marL="1739926" algn="l" defTabSz="1159950" rtl="0" eaLnBrk="1" latinLnBrk="0" hangingPunct="1">
        <a:defRPr sz="2266" kern="1200">
          <a:solidFill>
            <a:schemeClr val="tx1"/>
          </a:solidFill>
          <a:latin typeface="+mn-lt"/>
          <a:ea typeface="+mn-ea"/>
          <a:cs typeface="+mn-cs"/>
        </a:defRPr>
      </a:lvl4pPr>
      <a:lvl5pPr marL="2319901" algn="l" defTabSz="1159950" rtl="0" eaLnBrk="1" latinLnBrk="0" hangingPunct="1">
        <a:defRPr sz="2266" kern="1200">
          <a:solidFill>
            <a:schemeClr val="tx1"/>
          </a:solidFill>
          <a:latin typeface="+mn-lt"/>
          <a:ea typeface="+mn-ea"/>
          <a:cs typeface="+mn-cs"/>
        </a:defRPr>
      </a:lvl5pPr>
      <a:lvl6pPr marL="2899877" algn="l" defTabSz="1159950" rtl="0" eaLnBrk="1" latinLnBrk="0" hangingPunct="1">
        <a:defRPr sz="2266" kern="1200">
          <a:solidFill>
            <a:schemeClr val="tx1"/>
          </a:solidFill>
          <a:latin typeface="+mn-lt"/>
          <a:ea typeface="+mn-ea"/>
          <a:cs typeface="+mn-cs"/>
        </a:defRPr>
      </a:lvl6pPr>
      <a:lvl7pPr marL="3479851" algn="l" defTabSz="1159950" rtl="0" eaLnBrk="1" latinLnBrk="0" hangingPunct="1">
        <a:defRPr sz="2266" kern="1200">
          <a:solidFill>
            <a:schemeClr val="tx1"/>
          </a:solidFill>
          <a:latin typeface="+mn-lt"/>
          <a:ea typeface="+mn-ea"/>
          <a:cs typeface="+mn-cs"/>
        </a:defRPr>
      </a:lvl7pPr>
      <a:lvl8pPr marL="4059828" algn="l" defTabSz="1159950" rtl="0" eaLnBrk="1" latinLnBrk="0" hangingPunct="1">
        <a:defRPr sz="2266" kern="1200">
          <a:solidFill>
            <a:schemeClr val="tx1"/>
          </a:solidFill>
          <a:latin typeface="+mn-lt"/>
          <a:ea typeface="+mn-ea"/>
          <a:cs typeface="+mn-cs"/>
        </a:defRPr>
      </a:lvl8pPr>
      <a:lvl9pPr marL="4639803" algn="l" defTabSz="1159950" rtl="0" eaLnBrk="1" latinLnBrk="0" hangingPunct="1">
        <a:defRPr sz="2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46D2"/>
            </a:gs>
            <a:gs pos="50000">
              <a:schemeClr val="bg1"/>
            </a:gs>
            <a:gs pos="100000">
              <a:srgbClr val="0046D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AutoShape 4">
            <a:extLst>
              <a:ext uri="{FF2B5EF4-FFF2-40B4-BE49-F238E27FC236}">
                <a16:creationId xmlns:a16="http://schemas.microsoft.com/office/drawing/2014/main" id="{C1757212-97BD-4971-B0E9-5DE2F378B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83" y="4949222"/>
            <a:ext cx="19680000" cy="24959277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0933" dirty="0"/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204853" y="201563"/>
            <a:ext cx="39750535" cy="4480478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A7C4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5852602">
              <a:spcBef>
                <a:spcPct val="50000"/>
              </a:spcBef>
            </a:pPr>
            <a:r>
              <a:rPr lang="en-US" sz="5650" b="1" dirty="0">
                <a:latin typeface="+mn-lt"/>
                <a:cs typeface="Arial"/>
              </a:rPr>
              <a:t>Mapping Groundwater Vulnerability Assessment in a </a:t>
            </a:r>
            <a:r>
              <a:rPr lang="en-US" sz="5650" b="1">
                <a:latin typeface="+mn-lt"/>
                <a:cs typeface="Arial"/>
              </a:rPr>
              <a:t>Semi-arid</a:t>
            </a:r>
            <a:r>
              <a:rPr lang="en-US" sz="5650" b="1" dirty="0">
                <a:latin typeface="+mn-lt"/>
                <a:cs typeface="Arial"/>
              </a:rPr>
              <a:t> Region of Northern Nigeria</a:t>
            </a:r>
          </a:p>
          <a:p>
            <a:pPr algn="l" defTabSz="5852602">
              <a:lnSpc>
                <a:spcPct val="150000"/>
              </a:lnSpc>
            </a:pPr>
            <a:r>
              <a:rPr lang="en-US" sz="5050" b="1" dirty="0" err="1">
                <a:latin typeface="+mn-lt"/>
              </a:rPr>
              <a:t>Zaharatu</a:t>
            </a:r>
            <a:r>
              <a:rPr lang="en-US" sz="5050" b="1" dirty="0">
                <a:latin typeface="+mn-lt"/>
              </a:rPr>
              <a:t> Mohammed Babika</a:t>
            </a:r>
            <a:r>
              <a:rPr lang="en-US" sz="5050" b="1" baseline="30000">
                <a:latin typeface="+mn-lt"/>
              </a:rPr>
              <a:t>1,2</a:t>
            </a:r>
            <a:r>
              <a:rPr lang="en-US" sz="5050" b="1" dirty="0">
                <a:latin typeface="+mn-lt"/>
              </a:rPr>
              <a:t>, Thomas Kjeldsen</a:t>
            </a:r>
            <a:r>
              <a:rPr lang="en-US" sz="5050" b="1" baseline="30000" dirty="0">
                <a:latin typeface="+mn-lt"/>
              </a:rPr>
              <a:t>1</a:t>
            </a:r>
            <a:r>
              <a:rPr lang="en-US" sz="5050" b="1" dirty="0">
                <a:latin typeface="+mn-lt"/>
              </a:rPr>
              <a:t> &amp; Lee Bryant</a:t>
            </a:r>
            <a:r>
              <a:rPr lang="en-US" sz="5050" b="1" baseline="30000" dirty="0">
                <a:latin typeface="+mn-lt"/>
              </a:rPr>
              <a:t>1</a:t>
            </a:r>
            <a:endParaRPr lang="en-AU" sz="5050" dirty="0">
              <a:latin typeface="+mn-lt"/>
            </a:endParaRPr>
          </a:p>
          <a:p>
            <a:pPr algn="l" defTabSz="5852602"/>
            <a:r>
              <a:rPr lang="en-GB" sz="4150" i="1" dirty="0">
                <a:latin typeface="+mn-lt"/>
                <a:cs typeface="Times New Roman" panose="02020603050405020304" pitchFamily="18" charset="0"/>
              </a:rPr>
              <a:t>University of Bath, United Kingdom</a:t>
            </a:r>
            <a:r>
              <a:rPr lang="en-US" sz="4150" i="1" dirty="0">
                <a:latin typeface="+mn-lt"/>
                <a:cs typeface="Times New Roman" panose="02020603050405020304" pitchFamily="18" charset="0"/>
              </a:rPr>
              <a:t>; </a:t>
            </a:r>
            <a:r>
              <a:rPr lang="en-GB" sz="4150" i="1" dirty="0">
                <a:latin typeface="+mn-lt"/>
                <a:cs typeface="Times New Roman" panose="02020603050405020304" pitchFamily="18" charset="0"/>
              </a:rPr>
              <a:t>National Oil Spill Detection and Response Agency (NOSDRA), Nigeria</a:t>
            </a:r>
            <a:r>
              <a:rPr lang="en-US" sz="4400" b="1" i="1" baseline="30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sz="4150" i="1" dirty="0">
                <a:latin typeface="+mn-lt"/>
                <a:cs typeface="Times New Roman" panose="02020603050405020304" pitchFamily="18" charset="0"/>
              </a:rPr>
              <a:t>             </a:t>
            </a:r>
            <a:r>
              <a:rPr lang="en-US" sz="4150" dirty="0">
                <a:latin typeface="+mn-lt"/>
              </a:rPr>
              <a:t>    </a:t>
            </a:r>
          </a:p>
          <a:p>
            <a:pPr algn="l" defTabSz="5852602"/>
            <a:r>
              <a:rPr lang="en-US" sz="4150" dirty="0">
                <a:latin typeface="+mn-lt"/>
              </a:rPr>
              <a:t>Correspondence email: z.m.babika@bath.ac.uk; Phone number: +447767733453</a:t>
            </a:r>
            <a:endParaRPr lang="en-GB" sz="4150" dirty="0">
              <a:latin typeface="+mn-lt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6350" y="327364"/>
            <a:ext cx="4978767" cy="1784059"/>
          </a:xfrm>
          <a:prstGeom prst="rect">
            <a:avLst/>
          </a:prstGeom>
        </p:spPr>
      </p:pic>
      <p:pic>
        <p:nvPicPr>
          <p:cNvPr id="75" name="Picture 74" descr="\\nask.man.ac.uk\home$\Desktop\download.jpg">
            <a:extLst>
              <a:ext uri="{FF2B5EF4-FFF2-40B4-BE49-F238E27FC236}">
                <a16:creationId xmlns:a16="http://schemas.microsoft.com/office/drawing/2014/main" id="{D30928F8-AFF0-4336-820C-7D82611C4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8521" y="2235382"/>
            <a:ext cx="2514042" cy="2204264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57D67248-18D9-4C39-8ECB-30BD08CADCDF}"/>
              </a:ext>
            </a:extLst>
          </p:cNvPr>
          <p:cNvSpPr/>
          <p:nvPr/>
        </p:nvSpPr>
        <p:spPr bwMode="auto">
          <a:xfrm>
            <a:off x="476880" y="18299181"/>
            <a:ext cx="10526097" cy="473230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5852602"/>
            <a:r>
              <a:rPr lang="en-GB" sz="3750" b="1">
                <a:latin typeface="Arial"/>
                <a:cs typeface="Arial"/>
              </a:rPr>
              <a:t>STUDY AREA: Kano, Nigeria</a:t>
            </a:r>
            <a:endParaRPr lang="en-GB" sz="3772" b="1" dirty="0"/>
          </a:p>
          <a:p>
            <a:pPr marL="381000" indent="-381000" algn="l" defTabSz="5852602">
              <a:buFont typeface="Wingdings" panose="05000000000000000000" pitchFamily="2" charset="2"/>
              <a:buChar char="v"/>
            </a:pPr>
            <a:r>
              <a:rPr lang="en-GB" sz="4000">
                <a:latin typeface="Arial"/>
                <a:cs typeface="Arial"/>
              </a:rPr>
              <a:t>Area:499 km</a:t>
            </a:r>
            <a:r>
              <a:rPr lang="en-GB" sz="4000" baseline="30000">
                <a:latin typeface="Arial"/>
                <a:cs typeface="Arial"/>
              </a:rPr>
              <a:t>2</a:t>
            </a:r>
            <a:endParaRPr lang="en-GB" sz="4000" baseline="30000" dirty="0">
              <a:cs typeface="Arial" charset="0"/>
            </a:endParaRPr>
          </a:p>
          <a:p>
            <a:pPr marL="381000" indent="-381000" algn="l" defTabSz="5852602">
              <a:buFont typeface="Wingdings" panose="05000000000000000000" pitchFamily="2" charset="2"/>
              <a:buChar char="v"/>
            </a:pPr>
            <a:r>
              <a:rPr lang="en-GB" sz="4000" dirty="0"/>
              <a:t>480 Meters above the sea level</a:t>
            </a:r>
            <a:endParaRPr lang="en-GB" sz="4000" dirty="0">
              <a:cs typeface="Arial" charset="0"/>
            </a:endParaRPr>
          </a:p>
          <a:p>
            <a:pPr marL="381000" indent="-381000" algn="l" defTabSz="5852602">
              <a:buFont typeface="Wingdings" panose="05000000000000000000" pitchFamily="2" charset="2"/>
              <a:buChar char="v"/>
            </a:pPr>
            <a:r>
              <a:rPr lang="en-GB" sz="4000" dirty="0"/>
              <a:t>Annual Rainfall :980mm</a:t>
            </a:r>
            <a:endParaRPr lang="en-GB" sz="4000" dirty="0">
              <a:cs typeface="Arial" charset="0"/>
            </a:endParaRPr>
          </a:p>
          <a:p>
            <a:pPr marL="381000" indent="-381000" algn="l" defTabSz="5852602">
              <a:buFont typeface="Wingdings" panose="05000000000000000000" pitchFamily="2" charset="2"/>
              <a:buChar char="v"/>
            </a:pPr>
            <a:r>
              <a:rPr lang="en-GB" sz="4000" dirty="0"/>
              <a:t>Demography :3,333,300</a:t>
            </a:r>
            <a:endParaRPr lang="en-GB" sz="4000" dirty="0">
              <a:cs typeface="Arial" charset="0"/>
            </a:endParaRPr>
          </a:p>
          <a:p>
            <a:pPr marL="381000" indent="-381000" algn="l" defTabSz="5852602">
              <a:buFont typeface="Wingdings" panose="05000000000000000000" pitchFamily="2" charset="2"/>
              <a:buChar char="v"/>
            </a:pPr>
            <a:r>
              <a:rPr lang="en-GB" sz="4000" dirty="0">
                <a:latin typeface="Arial"/>
                <a:cs typeface="Arial"/>
              </a:rPr>
              <a:t>2</a:t>
            </a:r>
            <a:r>
              <a:rPr lang="en-GB" sz="4000" baseline="30000" dirty="0">
                <a:latin typeface="Arial"/>
                <a:cs typeface="Arial"/>
              </a:rPr>
              <a:t>nd</a:t>
            </a:r>
            <a:r>
              <a:rPr lang="en-GB" sz="4000">
                <a:latin typeface="Arial"/>
                <a:cs typeface="Arial"/>
              </a:rPr>
              <a:t> most populous city in Nigeria</a:t>
            </a:r>
            <a:endParaRPr lang="en-GB" sz="40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EFBB1F-B4F8-4582-BE98-C562B34748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373" y="1959802"/>
            <a:ext cx="2078119" cy="2446578"/>
          </a:xfrm>
          <a:prstGeom prst="rect">
            <a:avLst/>
          </a:prstGeom>
        </p:spPr>
      </p:pic>
      <p:sp>
        <p:nvSpPr>
          <p:cNvPr id="73" name="Text Box 42">
            <a:extLst>
              <a:ext uri="{FF2B5EF4-FFF2-40B4-BE49-F238E27FC236}">
                <a16:creationId xmlns:a16="http://schemas.microsoft.com/office/drawing/2014/main" id="{78944BB9-F939-4C73-8EB8-E62200BAD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91" y="5288857"/>
            <a:ext cx="1315459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5852602">
              <a:spcBef>
                <a:spcPct val="50000"/>
              </a:spcBef>
            </a:pPr>
            <a:r>
              <a:rPr lang="en-US" sz="6200" b="1" dirty="0">
                <a:latin typeface="+mj-lt"/>
                <a:cs typeface="Calibri" panose="020F0502020204030204" pitchFamily="34" charset="0"/>
              </a:rPr>
              <a:t>1. Introduction and Motivation</a:t>
            </a:r>
          </a:p>
        </p:txBody>
      </p:sp>
      <p:sp>
        <p:nvSpPr>
          <p:cNvPr id="77" name="Text Box 9">
            <a:extLst>
              <a:ext uri="{FF2B5EF4-FFF2-40B4-BE49-F238E27FC236}">
                <a16:creationId xmlns:a16="http://schemas.microsoft.com/office/drawing/2014/main" id="{94F3E562-3D8F-4CF0-83DA-1EB8E87DC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817" y="6436505"/>
            <a:ext cx="19031441" cy="111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4000" dirty="0"/>
              <a:t>Groundwater is vulnerable to human induced pollution in Nigeria.</a:t>
            </a:r>
          </a:p>
          <a:p>
            <a:pPr marL="609602" indent="-609602" algn="just">
              <a:buFont typeface="Wingdings" panose="05000000000000000000" pitchFamily="2" charset="2"/>
              <a:buChar char="v"/>
            </a:pPr>
            <a:r>
              <a:rPr lang="en-US" sz="4000" dirty="0"/>
              <a:t>Threat to groundwater is compounded in urbanized settings where a diversity of pollutant sources exist:</a:t>
            </a:r>
          </a:p>
          <a:p>
            <a:pPr marL="609602" indent="-609602" algn="just">
              <a:buFont typeface="Wingdings" panose="05000000000000000000" pitchFamily="2" charset="2"/>
              <a:buChar char="v"/>
            </a:pPr>
            <a:endParaRPr lang="en-US" sz="3584" dirty="0"/>
          </a:p>
          <a:p>
            <a:pPr marL="609602" indent="-609602" algn="just">
              <a:buFont typeface="Wingdings" panose="05000000000000000000" pitchFamily="2" charset="2"/>
              <a:buChar char="v"/>
            </a:pPr>
            <a:endParaRPr lang="en-US" sz="3584" dirty="0"/>
          </a:p>
          <a:p>
            <a:pPr marL="609602" indent="-609602" algn="just">
              <a:buFont typeface="Wingdings" panose="05000000000000000000" pitchFamily="2" charset="2"/>
              <a:buChar char="v"/>
            </a:pPr>
            <a:endParaRPr lang="en-US" sz="3584" dirty="0"/>
          </a:p>
          <a:p>
            <a:pPr marL="609602" indent="-609602" algn="just">
              <a:buFont typeface="Wingdings" panose="05000000000000000000" pitchFamily="2" charset="2"/>
              <a:buChar char="v"/>
            </a:pPr>
            <a:endParaRPr lang="en-US" sz="3584" dirty="0"/>
          </a:p>
          <a:p>
            <a:pPr marL="609602" indent="-609602" algn="just">
              <a:buFont typeface="Wingdings" panose="05000000000000000000" pitchFamily="2" charset="2"/>
              <a:buChar char="v"/>
            </a:pPr>
            <a:endParaRPr lang="en-US" sz="3584" dirty="0"/>
          </a:p>
          <a:p>
            <a:pPr marL="609602" indent="-609602" algn="just">
              <a:buFont typeface="Wingdings" panose="05000000000000000000" pitchFamily="2" charset="2"/>
              <a:buChar char="v"/>
            </a:pPr>
            <a:endParaRPr lang="en-US" sz="3584" dirty="0"/>
          </a:p>
          <a:p>
            <a:pPr marL="609602" indent="-609602" algn="just">
              <a:buFont typeface="Wingdings" panose="05000000000000000000" pitchFamily="2" charset="2"/>
              <a:buChar char="v"/>
            </a:pPr>
            <a:endParaRPr lang="en-US" sz="3584" dirty="0"/>
          </a:p>
          <a:p>
            <a:pPr marL="609602" indent="-609602" algn="just">
              <a:buFont typeface="Wingdings" panose="05000000000000000000" pitchFamily="2" charset="2"/>
              <a:buChar char="v"/>
            </a:pPr>
            <a:endParaRPr lang="en-US" sz="3584" dirty="0"/>
          </a:p>
          <a:p>
            <a:pPr marL="609602" indent="-609602" algn="just">
              <a:buFont typeface="Wingdings" panose="05000000000000000000" pitchFamily="2" charset="2"/>
              <a:buChar char="v"/>
            </a:pPr>
            <a:endParaRPr lang="en-US" sz="3584" dirty="0"/>
          </a:p>
          <a:p>
            <a:pPr marL="609602" indent="-609602" algn="just">
              <a:buFont typeface="Wingdings" panose="05000000000000000000" pitchFamily="2" charset="2"/>
              <a:buChar char="v"/>
            </a:pPr>
            <a:endParaRPr lang="en-US" sz="3584" dirty="0"/>
          </a:p>
          <a:p>
            <a:pPr algn="just"/>
            <a:endParaRPr lang="en-US" sz="3772" dirty="0"/>
          </a:p>
          <a:p>
            <a:pPr marL="609602" indent="-609602" algn="just">
              <a:buFont typeface="Wingdings" panose="05000000000000000000" pitchFamily="2" charset="2"/>
              <a:buChar char="v"/>
            </a:pPr>
            <a:r>
              <a:rPr lang="en-US" sz="4000" dirty="0"/>
              <a:t>Integrated geospatially referenced environmental information and understanding of land surface processes is an effective way to determine the relative vulnerability to contamination.</a:t>
            </a:r>
          </a:p>
          <a:p>
            <a:pPr marL="609602" indent="-609602" algn="just">
              <a:buFont typeface="Wingdings" panose="05000000000000000000" pitchFamily="2" charset="2"/>
              <a:buChar char="v"/>
            </a:pPr>
            <a:r>
              <a:rPr lang="en-US" sz="4000" dirty="0"/>
              <a:t>This research investigated groundwater  vulnerability  to  contamination using Geographical Information System (GIS).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1F1397-6FB8-4DFD-A4E5-ADBFCDE0BF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r="62974"/>
          <a:stretch/>
        </p:blipFill>
        <p:spPr>
          <a:xfrm>
            <a:off x="815915" y="8821197"/>
            <a:ext cx="6633637" cy="49623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15652689" y="7993984"/>
            <a:ext cx="3660729" cy="50385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5852602"/>
            <a:r>
              <a:rPr lang="en-GB" sz="2829" dirty="0"/>
              <a:t>Source: Field trip 2018</a:t>
            </a:r>
          </a:p>
        </p:txBody>
      </p:sp>
      <p:sp>
        <p:nvSpPr>
          <p:cNvPr id="79" name="Text Box 42">
            <a:extLst>
              <a:ext uri="{FF2B5EF4-FFF2-40B4-BE49-F238E27FC236}">
                <a16:creationId xmlns:a16="http://schemas.microsoft.com/office/drawing/2014/main" id="{27650D06-EC88-4E8E-A7E2-033D49A53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218" y="17416604"/>
            <a:ext cx="611497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defTabSz="6205787">
              <a:spcBef>
                <a:spcPct val="50000"/>
              </a:spcBef>
              <a:defRPr sz="6500" b="1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sz="6200" dirty="0"/>
              <a:t>2. Approach</a:t>
            </a:r>
          </a:p>
        </p:txBody>
      </p:sp>
      <p:sp>
        <p:nvSpPr>
          <p:cNvPr id="88" name="AutoShape 4">
            <a:extLst>
              <a:ext uri="{FF2B5EF4-FFF2-40B4-BE49-F238E27FC236}">
                <a16:creationId xmlns:a16="http://schemas.microsoft.com/office/drawing/2014/main" id="{8A320B0C-98E4-4A46-A32E-A1A891213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8597" y="4949223"/>
            <a:ext cx="20148803" cy="25073578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0933" dirty="0"/>
          </a:p>
        </p:txBody>
      </p:sp>
      <p:sp>
        <p:nvSpPr>
          <p:cNvPr id="87" name="Text Box 42">
            <a:extLst>
              <a:ext uri="{FF2B5EF4-FFF2-40B4-BE49-F238E27FC236}">
                <a16:creationId xmlns:a16="http://schemas.microsoft.com/office/drawing/2014/main" id="{4E494988-9B02-48CD-9A38-DDF36F8D9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9083" y="5584644"/>
            <a:ext cx="4022491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5852602">
              <a:spcBef>
                <a:spcPct val="50000"/>
              </a:spcBef>
            </a:pPr>
            <a:r>
              <a:rPr lang="en-US" sz="6200" b="1" dirty="0">
                <a:latin typeface="+mj-lt"/>
                <a:cs typeface="Calibri" panose="020F0502020204030204" pitchFamily="34" charset="0"/>
              </a:rPr>
              <a:t>3. Results</a:t>
            </a: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25349724" y="5865674"/>
            <a:ext cx="7954181" cy="49599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81560" tIns="40778" rIns="81560" bIns="40778">
            <a:spAutoFit/>
          </a:bodyPr>
          <a:lstStyle/>
          <a:p>
            <a:pPr marL="762003" indent="-762003" algn="l" defTabSz="817036" eaLnBrk="0" hangingPunct="0">
              <a:lnSpc>
                <a:spcPct val="95000"/>
              </a:lnSpc>
              <a:buFont typeface="Wingdings" panose="05000000000000000000" pitchFamily="2" charset="2"/>
              <a:buChar char="q"/>
            </a:pPr>
            <a:r>
              <a:rPr lang="en-US" sz="2829" b="1" dirty="0">
                <a:latin typeface="Arial" panose="020B0604020202020204" pitchFamily="34" charset="0"/>
                <a:cs typeface="Arial" panose="020B0604020202020204" pitchFamily="34" charset="0"/>
              </a:rPr>
              <a:t>Groundwater Vulnerability Assessment</a:t>
            </a:r>
          </a:p>
        </p:txBody>
      </p:sp>
      <p:sp>
        <p:nvSpPr>
          <p:cNvPr id="89" name="Text Box 42">
            <a:extLst>
              <a:ext uri="{FF2B5EF4-FFF2-40B4-BE49-F238E27FC236}">
                <a16:creationId xmlns:a16="http://schemas.microsoft.com/office/drawing/2014/main" id="{0E8C933F-8D6E-4638-9797-2C7CFF6D2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7866" y="21707708"/>
            <a:ext cx="1114886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defTabSz="6205787">
              <a:spcBef>
                <a:spcPct val="50000"/>
              </a:spcBef>
              <a:defRPr sz="6500" b="1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sz="6200" dirty="0"/>
              <a:t>4. Conclusion</a:t>
            </a: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20030314" y="22705047"/>
            <a:ext cx="19946348" cy="482878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81560" tIns="40778" rIns="81560" bIns="40778">
            <a:spAutoFit/>
          </a:bodyPr>
          <a:lstStyle/>
          <a:p>
            <a:pPr marL="609602" indent="-609602" algn="just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en-GB" sz="3772" dirty="0"/>
              <a:t>The vulnerability map showed that a large area is dominated by low and moderate vulnerable zones followed by high zones respectively.</a:t>
            </a:r>
          </a:p>
          <a:p>
            <a:pPr marL="609602" indent="-609602" algn="just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en-GB" sz="3772" dirty="0"/>
              <a:t>The low vulnerability zone covers about 56% of the total study area. This classification is mainly due to the low permeability of the aquifer media. The second class covers about 35% of the study area and represents the moderate vulnerability zone whilst less than 10% of the area is classified as a highly vulnerability zone. This later one is distributed on the North and Northeast part of study area, while the other major portion of the district has a moderate vulnerability.</a:t>
            </a:r>
            <a:endParaRPr lang="en-US" sz="3772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F3993D2-9BDF-46EC-9C3F-85453DA9AA0F}"/>
              </a:ext>
            </a:extLst>
          </p:cNvPr>
          <p:cNvSpPr txBox="1"/>
          <p:nvPr/>
        </p:nvSpPr>
        <p:spPr>
          <a:xfrm>
            <a:off x="20501059" y="27922561"/>
            <a:ext cx="19818962" cy="1253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772" b="1" dirty="0">
                <a:cs typeface="Calibri" panose="020F0502020204030204" pitchFamily="34" charset="0"/>
              </a:rPr>
              <a:t>Acknowledgement:</a:t>
            </a:r>
            <a:endParaRPr lang="en-US" sz="3772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3772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work was sponsored by the Petroleum Technology Development Fund, Abuja, Nigeria.</a:t>
            </a:r>
            <a:r>
              <a:rPr lang="en-US" sz="339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GB" sz="3395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2" name="Picture 2" descr="Image result for images of groundwater contamination">
            <a:extLst>
              <a:ext uri="{FF2B5EF4-FFF2-40B4-BE49-F238E27FC236}">
                <a16:creationId xmlns:a16="http://schemas.microsoft.com/office/drawing/2014/main" id="{EE8115B5-37ED-4EF1-92E7-8F770C56A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622" y="8429399"/>
            <a:ext cx="5320858" cy="276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Related image">
            <a:extLst>
              <a:ext uri="{FF2B5EF4-FFF2-40B4-BE49-F238E27FC236}">
                <a16:creationId xmlns:a16="http://schemas.microsoft.com/office/drawing/2014/main" id="{AC40441B-3D99-4B0E-8915-063F7895B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2376" y="8504242"/>
            <a:ext cx="5871168" cy="285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45781CF-3BB4-4956-ACAD-B323A0E080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622" y="11317898"/>
            <a:ext cx="5320858" cy="248451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23D806F-044F-4933-B6CC-BBB2510FDD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7"/>
          <a:stretch/>
        </p:blipFill>
        <p:spPr>
          <a:xfrm>
            <a:off x="13447994" y="11394098"/>
            <a:ext cx="5871168" cy="2446412"/>
          </a:xfrm>
          <a:prstGeom prst="rect">
            <a:avLst/>
          </a:prstGeom>
        </p:spPr>
      </p:pic>
      <p:pic>
        <p:nvPicPr>
          <p:cNvPr id="39" name="ymail_attachmentId25425" descr="4d07bc05-8741-4c59-abd2-7998d71fad8c">
            <a:extLst>
              <a:ext uri="{FF2B5EF4-FFF2-40B4-BE49-F238E27FC236}">
                <a16:creationId xmlns:a16="http://schemas.microsoft.com/office/drawing/2014/main" id="{2BED27CB-48C8-4500-AC19-976DD98A9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304" y="18020409"/>
            <a:ext cx="8833587" cy="4985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Content Placeholder 3">
            <a:extLst>
              <a:ext uri="{FF2B5EF4-FFF2-40B4-BE49-F238E27FC236}">
                <a16:creationId xmlns:a16="http://schemas.microsoft.com/office/drawing/2014/main" id="{AC699862-3C3B-474A-A57A-2120E52DB7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5217" y="24530931"/>
            <a:ext cx="6135226" cy="3407638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1EA8E4B4-9FE9-475F-8C73-659514BEEE3B}"/>
              </a:ext>
            </a:extLst>
          </p:cNvPr>
          <p:cNvSpPr/>
          <p:nvPr/>
        </p:nvSpPr>
        <p:spPr>
          <a:xfrm>
            <a:off x="6306294" y="24503432"/>
            <a:ext cx="367762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BO" sz="3000" dirty="0">
                <a:latin typeface="+mn-lt"/>
                <a:cs typeface="Times New Roman" panose="02020603050405020304" pitchFamily="18" charset="0"/>
              </a:rPr>
              <a:t>DRASTIC = </a:t>
            </a:r>
            <a:r>
              <a:rPr lang="es-BO" sz="3000" i="1" dirty="0">
                <a:latin typeface="+mn-lt"/>
                <a:cs typeface="Times New Roman" panose="02020603050405020304" pitchFamily="18" charset="0"/>
              </a:rPr>
              <a:t>f </a:t>
            </a:r>
            <a:r>
              <a:rPr lang="es-BO" sz="3000" dirty="0">
                <a:latin typeface="+mn-lt"/>
                <a:cs typeface="Times New Roman" panose="02020603050405020304" pitchFamily="18" charset="0"/>
              </a:rPr>
              <a:t>(7 variables)</a:t>
            </a:r>
            <a:endParaRPr lang="en-GB" sz="3000" dirty="0">
              <a:solidFill>
                <a:srgbClr val="00000A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3000" dirty="0">
              <a:solidFill>
                <a:srgbClr val="00000A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sz="3000" dirty="0">
                <a:solidFill>
                  <a:srgbClr val="00000A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Vulnerability Index = D</a:t>
            </a:r>
            <a:r>
              <a:rPr lang="en-GB" sz="3000" baseline="-25000" dirty="0">
                <a:solidFill>
                  <a:srgbClr val="00000A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000" dirty="0">
                <a:solidFill>
                  <a:srgbClr val="00000A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3000" baseline="-25000" dirty="0">
                <a:solidFill>
                  <a:srgbClr val="00000A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n-GB" sz="3000" dirty="0">
                <a:solidFill>
                  <a:srgbClr val="00000A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+ R</a:t>
            </a:r>
            <a:r>
              <a:rPr lang="en-GB" sz="3000" baseline="-25000" dirty="0">
                <a:solidFill>
                  <a:srgbClr val="00000A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000" dirty="0">
                <a:solidFill>
                  <a:srgbClr val="00000A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000" baseline="-25000" dirty="0">
                <a:solidFill>
                  <a:srgbClr val="00000A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n-GB" sz="3000" dirty="0">
                <a:solidFill>
                  <a:srgbClr val="00000A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+ A</a:t>
            </a:r>
            <a:r>
              <a:rPr lang="en-GB" sz="3000" baseline="-25000" dirty="0">
                <a:solidFill>
                  <a:srgbClr val="00000A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000" dirty="0">
                <a:solidFill>
                  <a:srgbClr val="00000A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3000" baseline="-25000" dirty="0">
                <a:solidFill>
                  <a:srgbClr val="00000A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n-GB" sz="3000" dirty="0">
                <a:solidFill>
                  <a:srgbClr val="00000A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+ S</a:t>
            </a:r>
            <a:r>
              <a:rPr lang="en-GB" sz="3000" baseline="-25000" dirty="0">
                <a:solidFill>
                  <a:srgbClr val="00000A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000" dirty="0">
                <a:solidFill>
                  <a:srgbClr val="00000A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3000" baseline="-25000" dirty="0">
                <a:solidFill>
                  <a:srgbClr val="00000A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n-GB" sz="3000" dirty="0">
                <a:solidFill>
                  <a:srgbClr val="00000A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+ T</a:t>
            </a:r>
            <a:r>
              <a:rPr lang="en-GB" sz="3000" baseline="-25000" dirty="0">
                <a:solidFill>
                  <a:srgbClr val="00000A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000" dirty="0">
                <a:solidFill>
                  <a:srgbClr val="00000A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3000" baseline="-25000" dirty="0">
                <a:solidFill>
                  <a:srgbClr val="00000A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  <a:p>
            <a:pPr algn="l"/>
            <a:r>
              <a:rPr lang="en-GB" sz="3000" baseline="-25000" dirty="0">
                <a:solidFill>
                  <a:srgbClr val="00000A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dirty="0">
                <a:solidFill>
                  <a:srgbClr val="00000A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+ I</a:t>
            </a:r>
            <a:r>
              <a:rPr lang="en-GB" sz="3000" baseline="-25000" dirty="0">
                <a:solidFill>
                  <a:srgbClr val="00000A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000" dirty="0">
                <a:solidFill>
                  <a:srgbClr val="00000A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3000" baseline="-25000" dirty="0">
                <a:solidFill>
                  <a:srgbClr val="00000A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n-GB" sz="3000" dirty="0">
                <a:solidFill>
                  <a:srgbClr val="00000A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+ C</a:t>
            </a:r>
            <a:r>
              <a:rPr lang="en-GB" sz="3000" baseline="-25000" dirty="0">
                <a:solidFill>
                  <a:srgbClr val="00000A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000" dirty="0">
                <a:solidFill>
                  <a:srgbClr val="00000A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3000" baseline="-25000" dirty="0">
                <a:solidFill>
                  <a:srgbClr val="00000A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      </a:t>
            </a:r>
            <a:endParaRPr lang="en-GB" sz="3000" dirty="0">
              <a:solidFill>
                <a:srgbClr val="00000A"/>
              </a:solidFill>
              <a:latin typeface="+mn-lt"/>
              <a:ea typeface="MS Mincho"/>
              <a:cs typeface="Times New Roman" panose="02020603050405020304" pitchFamily="18" charset="0"/>
            </a:endParaRPr>
          </a:p>
          <a:p>
            <a:pPr algn="l"/>
            <a:endParaRPr lang="en-GB" sz="3000" dirty="0">
              <a:solidFill>
                <a:srgbClr val="00000A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sz="3000" dirty="0">
                <a:solidFill>
                  <a:srgbClr val="00000A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Vulnerability Index = Pollution Potential </a:t>
            </a:r>
            <a:endParaRPr lang="en-GB" sz="30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A8F0BE8-F6FA-4A45-B203-7776DCBCE7C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5226"/>
          <a:stretch/>
        </p:blipFill>
        <p:spPr>
          <a:xfrm>
            <a:off x="10494675" y="24616744"/>
            <a:ext cx="5043487" cy="24741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7EF9281-A7AB-4857-A77C-704880ABAD5D}"/>
                  </a:ext>
                </a:extLst>
              </p:cNvPr>
              <p:cNvSpPr/>
              <p:nvPr/>
            </p:nvSpPr>
            <p:spPr>
              <a:xfrm>
                <a:off x="15765696" y="24016976"/>
                <a:ext cx="4039639" cy="5170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000" dirty="0">
                    <a:latin typeface="+mn-lt"/>
                    <a:cs typeface="Times New Roman" panose="02020603050405020304" pitchFamily="18" charset="0"/>
                  </a:rPr>
                  <a:t>G</a:t>
                </a:r>
                <a:r>
                  <a:rPr lang="en-US" sz="3000" b="1" dirty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3000" dirty="0">
                    <a:latin typeface="+mn-lt"/>
                    <a:cs typeface="Times New Roman" panose="02020603050405020304" pitchFamily="18" charset="0"/>
                  </a:rPr>
                  <a:t>– Groundwater confinement in the aquifer</a:t>
                </a:r>
              </a:p>
              <a:p>
                <a:pPr algn="l"/>
                <a:r>
                  <a:rPr lang="en-US" sz="3000" dirty="0">
                    <a:latin typeface="+mn-lt"/>
                    <a:cs typeface="Times New Roman" panose="02020603050405020304" pitchFamily="18" charset="0"/>
                  </a:rPr>
                  <a:t>O</a:t>
                </a:r>
                <a:r>
                  <a:rPr lang="en-US" sz="3000" b="1" dirty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3000" dirty="0">
                    <a:latin typeface="+mn-lt"/>
                    <a:cs typeface="Times New Roman" panose="02020603050405020304" pitchFamily="18" charset="0"/>
                  </a:rPr>
                  <a:t>– Overburden lithology</a:t>
                </a:r>
              </a:p>
              <a:p>
                <a:pPr algn="l"/>
                <a:r>
                  <a:rPr lang="en-US" sz="3000" dirty="0">
                    <a:latin typeface="+mn-lt"/>
                    <a:cs typeface="Times New Roman" panose="02020603050405020304" pitchFamily="18" charset="0"/>
                  </a:rPr>
                  <a:t>D</a:t>
                </a:r>
                <a:r>
                  <a:rPr lang="en-US" sz="3000" b="1" dirty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3000" dirty="0">
                    <a:latin typeface="+mn-lt"/>
                    <a:cs typeface="Times New Roman" panose="02020603050405020304" pitchFamily="18" charset="0"/>
                  </a:rPr>
                  <a:t>– Depth to water level</a:t>
                </a:r>
              </a:p>
              <a:p>
                <a:pPr algn="l"/>
                <a:endParaRPr lang="en-US" sz="3000" b="1" i="1" dirty="0">
                  <a:latin typeface="+mn-lt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sz="3000" i="1" dirty="0">
                    <a:latin typeface="+mn-lt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000" i="1" dirty="0">
                    <a:latin typeface="+mn-lt"/>
                    <a:cs typeface="Times New Roman" panose="02020603050405020304" pitchFamily="18" charset="0"/>
                  </a:rPr>
                  <a:t> G × O × D</a:t>
                </a:r>
              </a:p>
              <a:p>
                <a:pPr algn="l"/>
                <a:endParaRPr lang="en-US" sz="3000" i="1" dirty="0">
                  <a:latin typeface="+mn-lt"/>
                  <a:cs typeface="Times New Roman" panose="02020603050405020304" pitchFamily="18" charset="0"/>
                </a:endParaRPr>
              </a:p>
              <a:p>
                <a:pPr algn="l"/>
                <a:r>
                  <a:rPr lang="en-GB" sz="3000" dirty="0">
                    <a:latin typeface="+mn-lt"/>
                    <a:ea typeface="MS Mincho"/>
                    <a:cs typeface="Times New Roman" panose="02020603050405020304" pitchFamily="18" charset="0"/>
                  </a:rPr>
                  <a:t>V index = G</a:t>
                </a:r>
                <a:r>
                  <a:rPr lang="en-GB" sz="3000" baseline="-25000" dirty="0">
                    <a:latin typeface="+mn-lt"/>
                    <a:ea typeface="MS Mincho"/>
                    <a:cs typeface="Times New Roman" panose="02020603050405020304" pitchFamily="18" charset="0"/>
                  </a:rPr>
                  <a:t>r</a:t>
                </a:r>
                <a:r>
                  <a:rPr lang="en-GB" sz="3000" dirty="0">
                    <a:latin typeface="+mn-lt"/>
                    <a:ea typeface="MS Mincho"/>
                    <a:cs typeface="Times New Roman" panose="02020603050405020304" pitchFamily="18" charset="0"/>
                  </a:rPr>
                  <a:t> + O</a:t>
                </a:r>
                <a:r>
                  <a:rPr lang="en-GB" sz="3000" baseline="-25000" dirty="0">
                    <a:latin typeface="+mn-lt"/>
                    <a:ea typeface="MS Mincho"/>
                    <a:cs typeface="Times New Roman" panose="02020603050405020304" pitchFamily="18" charset="0"/>
                  </a:rPr>
                  <a:t>r</a:t>
                </a:r>
                <a:r>
                  <a:rPr lang="en-GB" sz="3000" dirty="0">
                    <a:latin typeface="+mn-lt"/>
                    <a:ea typeface="MS Mincho"/>
                    <a:cs typeface="Times New Roman" panose="02020603050405020304" pitchFamily="18" charset="0"/>
                  </a:rPr>
                  <a:t> + D</a:t>
                </a:r>
                <a:r>
                  <a:rPr lang="en-GB" sz="3000" baseline="-25000" dirty="0">
                    <a:latin typeface="+mn-lt"/>
                    <a:ea typeface="MS Mincho"/>
                    <a:cs typeface="Times New Roman" panose="02020603050405020304" pitchFamily="18" charset="0"/>
                  </a:rPr>
                  <a:t>r </a:t>
                </a:r>
                <a:endParaRPr lang="en-GB" sz="3000" dirty="0">
                  <a:latin typeface="+mn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7EF9281-A7AB-4857-A77C-704880ABA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5696" y="24016976"/>
                <a:ext cx="4039639" cy="5170646"/>
              </a:xfrm>
              <a:prstGeom prst="rect">
                <a:avLst/>
              </a:prstGeom>
              <a:blipFill>
                <a:blip r:embed="rId14"/>
                <a:stretch>
                  <a:fillRect l="-3469" t="-1533" b="-27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1BAF308-484D-48F3-83F0-6EA01F09CE69}"/>
              </a:ext>
            </a:extLst>
          </p:cNvPr>
          <p:cNvSpPr/>
          <p:nvPr/>
        </p:nvSpPr>
        <p:spPr bwMode="auto">
          <a:xfrm>
            <a:off x="10499403" y="24507794"/>
            <a:ext cx="5179645" cy="253857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234" tIns="43117" rIns="86234" bIns="43117" numCol="1" rtlCol="0" anchor="ctr" anchorCtr="0" compatLnSpc="1">
            <a:prstTxWarp prst="textNoShape">
              <a:avLst/>
            </a:prstTxWarp>
          </a:bodyPr>
          <a:lstStyle/>
          <a:p>
            <a:pPr defTabSz="4139626"/>
            <a:endParaRPr lang="en-GB" sz="8111" dirty="0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B9919CA2-A7BA-4C2E-84E1-797D19E9B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129" y="6977686"/>
            <a:ext cx="5944003" cy="840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285AF5DC-84AC-4CA7-A83D-9C882C588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2523" y="6929504"/>
            <a:ext cx="5980943" cy="845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230200-8770-46BC-9956-CD1BA8534893}"/>
              </a:ext>
            </a:extLst>
          </p:cNvPr>
          <p:cNvSpPr txBox="1"/>
          <p:nvPr/>
        </p:nvSpPr>
        <p:spPr>
          <a:xfrm>
            <a:off x="20293556" y="16239840"/>
            <a:ext cx="6219912" cy="583909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just"/>
            <a:r>
              <a:rPr lang="en-US" sz="3750" dirty="0">
                <a:latin typeface="Arial"/>
                <a:cs typeface="Arial"/>
              </a:rPr>
              <a:t>Drastic values range from 90 (low) to 156 (moderate) </a:t>
            </a:r>
            <a:r>
              <a:rPr lang="en-US" sz="3750">
                <a:latin typeface="Arial"/>
                <a:cs typeface="Arial"/>
              </a:rPr>
              <a:t>in Figure 5. Zones of </a:t>
            </a:r>
            <a:r>
              <a:rPr lang="en-US" sz="3750" dirty="0">
                <a:latin typeface="Arial"/>
                <a:cs typeface="Arial"/>
              </a:rPr>
              <a:t>high groundwater vulnerability are indicated by red pixels and are observed at the northern axis as well as the south eastern parts of the study location.</a:t>
            </a:r>
          </a:p>
          <a:p>
            <a:endParaRPr lang="en-GB" sz="3395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C0CDD8A-CE3F-4BFD-B767-0ECE601DB4AC}"/>
              </a:ext>
            </a:extLst>
          </p:cNvPr>
          <p:cNvSpPr txBox="1"/>
          <p:nvPr/>
        </p:nvSpPr>
        <p:spPr>
          <a:xfrm>
            <a:off x="26754008" y="16258859"/>
            <a:ext cx="6023758" cy="580851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just"/>
            <a:r>
              <a:rPr lang="en-US" sz="3750" dirty="0">
                <a:latin typeface="Arial"/>
                <a:cs typeface="Arial"/>
              </a:rPr>
              <a:t>GOD Index values range from 0.0 (low) to 0.7 (high) in Figure 6. The higher </a:t>
            </a:r>
            <a:r>
              <a:rPr lang="en-US" sz="3750">
                <a:latin typeface="Arial"/>
                <a:cs typeface="Arial"/>
              </a:rPr>
              <a:t>values of groundwater vulnerability </a:t>
            </a:r>
            <a:r>
              <a:rPr lang="en-US" sz="3750" dirty="0">
                <a:latin typeface="Arial"/>
                <a:cs typeface="Arial"/>
              </a:rPr>
              <a:t>are indicated by red pixels and are observed within the central and southern central area of the study location.</a:t>
            </a:r>
          </a:p>
          <a:p>
            <a:endParaRPr lang="en-GB" sz="3395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AE104B2-7C7B-435F-BBD0-A23580759517}"/>
              </a:ext>
            </a:extLst>
          </p:cNvPr>
          <p:cNvSpPr txBox="1"/>
          <p:nvPr/>
        </p:nvSpPr>
        <p:spPr>
          <a:xfrm>
            <a:off x="33072627" y="16233476"/>
            <a:ext cx="6987040" cy="583422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just"/>
            <a:r>
              <a:rPr lang="en-US" sz="3750">
                <a:latin typeface="Arial"/>
                <a:cs typeface="Arial"/>
              </a:rPr>
              <a:t>Map-removal sensitivity </a:t>
            </a:r>
            <a:r>
              <a:rPr lang="en-US" sz="3750" dirty="0">
                <a:latin typeface="Arial"/>
                <a:cs typeface="Arial"/>
              </a:rPr>
              <a:t>analysis was performed to find the most </a:t>
            </a:r>
            <a:r>
              <a:rPr lang="en-US" sz="3750">
                <a:latin typeface="Arial"/>
                <a:cs typeface="Arial"/>
              </a:rPr>
              <a:t>suitable parameters for assessing groundwater vulnerability, as shown </a:t>
            </a:r>
            <a:r>
              <a:rPr lang="en-US" sz="3750" dirty="0">
                <a:latin typeface="Arial"/>
                <a:cs typeface="Arial"/>
              </a:rPr>
              <a:t>in figure 7. For the final output of vulnerability map, water quality conducted indicated the contamination of Toluene by the red pixels within the study area.</a:t>
            </a:r>
            <a:endParaRPr lang="en-US">
              <a:cs typeface="Arial" charset="0"/>
            </a:endParaRPr>
          </a:p>
        </p:txBody>
      </p:sp>
      <p:sp>
        <p:nvSpPr>
          <p:cNvPr id="51" name="Text Box 42">
            <a:extLst>
              <a:ext uri="{FF2B5EF4-FFF2-40B4-BE49-F238E27FC236}">
                <a16:creationId xmlns:a16="http://schemas.microsoft.com/office/drawing/2014/main" id="{FE24B55F-6F28-4BC0-9545-72284AAAE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95" y="23213905"/>
            <a:ext cx="611497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defTabSz="6205787">
              <a:spcBef>
                <a:spcPct val="50000"/>
              </a:spcBef>
              <a:defRPr sz="6500" b="1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sz="6200" dirty="0"/>
              <a:t>Methodology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5010A48-D170-4958-B8D4-49F2B831F29A}"/>
              </a:ext>
            </a:extLst>
          </p:cNvPr>
          <p:cNvSpPr/>
          <p:nvPr/>
        </p:nvSpPr>
        <p:spPr bwMode="auto">
          <a:xfrm>
            <a:off x="20729477" y="15411666"/>
            <a:ext cx="5169784" cy="52711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5852602"/>
            <a:r>
              <a:rPr lang="en-GB" sz="2829" b="1" dirty="0"/>
              <a:t>Figure 5: DRASTIC Index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2F7C7E4-694A-4E05-8BAF-1329C10B1562}"/>
              </a:ext>
            </a:extLst>
          </p:cNvPr>
          <p:cNvSpPr/>
          <p:nvPr/>
        </p:nvSpPr>
        <p:spPr bwMode="auto">
          <a:xfrm>
            <a:off x="26980311" y="15434158"/>
            <a:ext cx="5169784" cy="52711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5852602"/>
            <a:r>
              <a:rPr lang="en-GB" sz="2829" b="1" dirty="0"/>
              <a:t>Figure 6: GOD Index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068533A-83A0-4836-AF77-AAB78114A7F3}"/>
              </a:ext>
            </a:extLst>
          </p:cNvPr>
          <p:cNvSpPr/>
          <p:nvPr/>
        </p:nvSpPr>
        <p:spPr bwMode="auto">
          <a:xfrm>
            <a:off x="33368520" y="15297187"/>
            <a:ext cx="6136956" cy="62434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5852602"/>
            <a:r>
              <a:rPr lang="en-GB" sz="2829" b="1" dirty="0"/>
              <a:t>Figure 7: Final Vulnerability Index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2A06E67-023B-4865-A10B-A86548F7E539}"/>
              </a:ext>
            </a:extLst>
          </p:cNvPr>
          <p:cNvSpPr/>
          <p:nvPr/>
        </p:nvSpPr>
        <p:spPr bwMode="auto">
          <a:xfrm>
            <a:off x="8386621" y="13903618"/>
            <a:ext cx="10448799" cy="4769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l" defTabSz="5852602"/>
            <a:r>
              <a:rPr lang="en-GB" sz="2829" b="1" dirty="0"/>
              <a:t>Figure 1: Some Sources of Groundwater Pollution in Nigeria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44845E9-E6EA-44A8-888A-8F9CE7D72E01}"/>
              </a:ext>
            </a:extLst>
          </p:cNvPr>
          <p:cNvSpPr/>
          <p:nvPr/>
        </p:nvSpPr>
        <p:spPr bwMode="auto">
          <a:xfrm>
            <a:off x="11205046" y="23107689"/>
            <a:ext cx="6803502" cy="52582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5852602"/>
            <a:r>
              <a:rPr lang="en-GB" sz="2829" b="1" dirty="0"/>
              <a:t>Figure 2: Map of Kano State, Nigeria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5CD7768-1AB2-45B2-B493-222B68C101BD}"/>
              </a:ext>
            </a:extLst>
          </p:cNvPr>
          <p:cNvSpPr/>
          <p:nvPr/>
        </p:nvSpPr>
        <p:spPr bwMode="auto">
          <a:xfrm>
            <a:off x="10499403" y="27248016"/>
            <a:ext cx="5169784" cy="5271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5852602"/>
            <a:r>
              <a:rPr lang="en-GB" sz="2829" b="1" dirty="0"/>
              <a:t>Figure 4: GOD Index Method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67D58FA-6E18-4A2E-A9B8-FDC7D95EDF1E}"/>
              </a:ext>
            </a:extLst>
          </p:cNvPr>
          <p:cNvSpPr/>
          <p:nvPr/>
        </p:nvSpPr>
        <p:spPr bwMode="auto">
          <a:xfrm>
            <a:off x="992376" y="28159443"/>
            <a:ext cx="4453609" cy="7566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5852602"/>
            <a:r>
              <a:rPr lang="en-GB" sz="2829" b="1" dirty="0"/>
              <a:t> Figure 3: DRASTIC Index </a:t>
            </a:r>
          </a:p>
          <a:p>
            <a:pPr defTabSz="5852602"/>
            <a:r>
              <a:rPr lang="en-GB" sz="2829" b="1" dirty="0"/>
              <a:t>Method</a:t>
            </a:r>
          </a:p>
        </p:txBody>
      </p:sp>
      <p:pic>
        <p:nvPicPr>
          <p:cNvPr id="6" name="Picture 2" descr="Image preview">
            <a:extLst>
              <a:ext uri="{FF2B5EF4-FFF2-40B4-BE49-F238E27FC236}">
                <a16:creationId xmlns:a16="http://schemas.microsoft.com/office/drawing/2014/main" id="{0D939E9E-5038-4E99-B4EC-A6B3A41E9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0857" y="6895099"/>
            <a:ext cx="6509517" cy="834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6536</TotalTime>
  <Words>558</Words>
  <Application>Microsoft Office PowerPoint</Application>
  <PresentationFormat>Custom</PresentationFormat>
  <Paragraphs>63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MegaPrint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A0 Vertical Poster</dc:title>
  <dc:creator>Ethan Shulda;www.postersession.com</dc:creator>
  <cp:keywords>www.postersession.com</cp:keywords>
  <dc:description>©MegaPrint Inc. 2009-2015</dc:description>
  <cp:lastModifiedBy>Unwana Michael Umoren</cp:lastModifiedBy>
  <cp:revision>289</cp:revision>
  <dcterms:created xsi:type="dcterms:W3CDTF">2008-12-04T00:20:37Z</dcterms:created>
  <dcterms:modified xsi:type="dcterms:W3CDTF">2020-05-01T12:48:05Z</dcterms:modified>
  <cp:category>Research Poster</cp:category>
</cp:coreProperties>
</file>