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1EFF4-DFEC-4F03-976A-5E840D61BC8D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DD6B6-DE1C-4806-B640-5B1A67EFC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30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DD6B6-DE1C-4806-B640-5B1A67EFC95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67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DD6B6-DE1C-4806-B640-5B1A67EFC95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8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30AC-0F55-4078-AD6A-50531110CDB5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9698-1D14-40A9-B0D1-3E59579B81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09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30AC-0F55-4078-AD6A-50531110CDB5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9698-1D14-40A9-B0D1-3E59579B81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50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30AC-0F55-4078-AD6A-50531110CDB5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9698-1D14-40A9-B0D1-3E59579B81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56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30AC-0F55-4078-AD6A-50531110CDB5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9698-1D14-40A9-B0D1-3E59579B81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76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30AC-0F55-4078-AD6A-50531110CDB5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9698-1D14-40A9-B0D1-3E59579B81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32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30AC-0F55-4078-AD6A-50531110CDB5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9698-1D14-40A9-B0D1-3E59579B81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91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30AC-0F55-4078-AD6A-50531110CDB5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9698-1D14-40A9-B0D1-3E59579B81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8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30AC-0F55-4078-AD6A-50531110CDB5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9698-1D14-40A9-B0D1-3E59579B81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36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30AC-0F55-4078-AD6A-50531110CDB5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9698-1D14-40A9-B0D1-3E59579B81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65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30AC-0F55-4078-AD6A-50531110CDB5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9698-1D14-40A9-B0D1-3E59579B81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60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30AC-0F55-4078-AD6A-50531110CDB5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9698-1D14-40A9-B0D1-3E59579B81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73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130AC-0F55-4078-AD6A-50531110CDB5}" type="datetimeFigureOut">
              <a:rPr lang="zh-CN" altLang="en-US" smtClean="0"/>
              <a:t>2020/5/4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19698-1D14-40A9-B0D1-3E59579B81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19JA02691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FZ-LogoNeu_dt_4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228600"/>
            <a:ext cx="177232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52271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3164" y="1771650"/>
            <a:ext cx="1141492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/>
              <a:t>Opposite response of low-latitude ionosphere at Asian and American sectors </a:t>
            </a:r>
          </a:p>
          <a:p>
            <a:pPr algn="ctr"/>
            <a:r>
              <a:rPr lang="en-US" altLang="zh-CN" sz="2800" dirty="0"/>
              <a:t>during storm recovery phase: drivers from below and </a:t>
            </a:r>
            <a:r>
              <a:rPr lang="en-US" altLang="zh-CN" sz="2800" dirty="0" smtClean="0"/>
              <a:t>above</a:t>
            </a:r>
          </a:p>
          <a:p>
            <a:pPr algn="ctr"/>
            <a:endParaRPr lang="en-US" altLang="zh-CN" sz="2400" dirty="0"/>
          </a:p>
          <a:p>
            <a:pPr algn="ctr"/>
            <a:r>
              <a:rPr lang="en-US" altLang="zh-CN" sz="2400" dirty="0" smtClean="0">
                <a:solidFill>
                  <a:srgbClr val="00B050"/>
                </a:solidFill>
              </a:rPr>
              <a:t>Chao Xiong</a:t>
            </a:r>
            <a:r>
              <a:rPr lang="en-US" altLang="zh-CN" sz="2400" baseline="30000" dirty="0" smtClean="0">
                <a:solidFill>
                  <a:srgbClr val="00B050"/>
                </a:solidFill>
              </a:rPr>
              <a:t>1</a:t>
            </a:r>
            <a:r>
              <a:rPr lang="en-US" altLang="zh-CN" sz="2400" dirty="0" smtClean="0">
                <a:solidFill>
                  <a:srgbClr val="00B050"/>
                </a:solidFill>
              </a:rPr>
              <a:t>, Hermann Lühr</a:t>
            </a:r>
            <a:r>
              <a:rPr lang="en-US" altLang="zh-CN" sz="2400" baseline="30000" dirty="0" smtClean="0">
                <a:solidFill>
                  <a:srgbClr val="00B050"/>
                </a:solidFill>
              </a:rPr>
              <a:t>1</a:t>
            </a:r>
            <a:r>
              <a:rPr lang="en-US" altLang="zh-CN" sz="2400" dirty="0" smtClean="0">
                <a:solidFill>
                  <a:srgbClr val="00B050"/>
                </a:solidFill>
              </a:rPr>
              <a:t>, and Yosuke Yamazaki</a:t>
            </a:r>
            <a:r>
              <a:rPr lang="en-US" altLang="zh-CN" sz="2400" baseline="30000" dirty="0" smtClean="0">
                <a:solidFill>
                  <a:srgbClr val="00B050"/>
                </a:solidFill>
              </a:rPr>
              <a:t>1</a:t>
            </a:r>
          </a:p>
          <a:p>
            <a:pPr algn="ctr"/>
            <a:endParaRPr lang="en-US" altLang="zh-CN" sz="2400" u="sng" baseline="30000" dirty="0" smtClean="0"/>
          </a:p>
          <a:p>
            <a:pPr algn="ctr"/>
            <a:endParaRPr lang="en-US" altLang="zh-CN" sz="2400" u="sng" baseline="30000" dirty="0"/>
          </a:p>
          <a:p>
            <a:pPr marL="457200" indent="-457200" algn="ctr">
              <a:buAutoNum type="arabicPeriod"/>
            </a:pPr>
            <a:r>
              <a:rPr lang="en-US" altLang="zh-CN" sz="2000" dirty="0" smtClean="0">
                <a:solidFill>
                  <a:schemeClr val="tx2"/>
                </a:solidFill>
              </a:rPr>
              <a:t>GFZ, German Research Centre for Geosciences, </a:t>
            </a:r>
            <a:r>
              <a:rPr lang="en-US" altLang="zh-CN" sz="2000" dirty="0" err="1" smtClean="0">
                <a:solidFill>
                  <a:schemeClr val="tx2"/>
                </a:solidFill>
              </a:rPr>
              <a:t>Telegrafenberg</a:t>
            </a:r>
            <a:r>
              <a:rPr lang="en-US" altLang="zh-CN" sz="2000" dirty="0" smtClean="0">
                <a:solidFill>
                  <a:schemeClr val="tx2"/>
                </a:solidFill>
              </a:rPr>
              <a:t>, </a:t>
            </a:r>
          </a:p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14473 Potsdam, Germany</a:t>
            </a:r>
            <a:endParaRPr lang="zh-CN" altLang="en-US" sz="2000" baseline="30000" dirty="0">
              <a:solidFill>
                <a:schemeClr val="tx2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0" y="6432550"/>
            <a:ext cx="12192000" cy="31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0" y="6483350"/>
            <a:ext cx="141417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ST3.2, D2643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666437" y="6470650"/>
            <a:ext cx="25255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8 May 2020, 14:00-15:45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979780" y="6474341"/>
            <a:ext cx="3016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82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/>
          <a:stretch/>
        </p:blipFill>
        <p:spPr>
          <a:xfrm>
            <a:off x="6183" y="470638"/>
            <a:ext cx="5628497" cy="34194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/>
          <a:stretch/>
        </p:blipFill>
        <p:spPr>
          <a:xfrm>
            <a:off x="5179877" y="438877"/>
            <a:ext cx="4129713" cy="2560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r="18246"/>
          <a:stretch/>
        </p:blipFill>
        <p:spPr>
          <a:xfrm>
            <a:off x="8554638" y="438866"/>
            <a:ext cx="3215174" cy="2560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" r="15912"/>
          <a:stretch/>
        </p:blipFill>
        <p:spPr>
          <a:xfrm>
            <a:off x="5179877" y="2208688"/>
            <a:ext cx="3435180" cy="25603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" r="16210"/>
          <a:stretch/>
        </p:blipFill>
        <p:spPr>
          <a:xfrm>
            <a:off x="8565503" y="2208671"/>
            <a:ext cx="3286898" cy="2560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 r="16193"/>
          <a:stretch/>
        </p:blipFill>
        <p:spPr>
          <a:xfrm>
            <a:off x="5193792" y="3871509"/>
            <a:ext cx="3423699" cy="25603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" r="17815"/>
          <a:stretch/>
        </p:blipFill>
        <p:spPr>
          <a:xfrm>
            <a:off x="8534399" y="3859657"/>
            <a:ext cx="3253413" cy="2583958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 flipV="1">
            <a:off x="0" y="402517"/>
            <a:ext cx="12192000" cy="31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0" y="6432550"/>
            <a:ext cx="12192000" cy="31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0" y="6483350"/>
            <a:ext cx="141417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ST3.2, D2643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9666437" y="6470650"/>
            <a:ext cx="25255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8 May 2020, 14:00-15:45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5979780" y="6474341"/>
            <a:ext cx="3016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85" t="1" r="4630" b="9217"/>
          <a:stretch/>
        </p:blipFill>
        <p:spPr>
          <a:xfrm>
            <a:off x="11798833" y="1287226"/>
            <a:ext cx="381969" cy="195642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6" r="4372" b="8781"/>
          <a:stretch/>
        </p:blipFill>
        <p:spPr>
          <a:xfrm>
            <a:off x="11782004" y="3975838"/>
            <a:ext cx="407445" cy="21098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-67056" y="66885"/>
            <a:ext cx="572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Geomagnetic storm on 07-08 September 2017: main phase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-8105" y="3921898"/>
            <a:ext cx="53470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CME driven geomagnetic storm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Two storm main phases: southward </a:t>
            </a:r>
            <a:r>
              <a:rPr lang="en-US" altLang="zh-CN" i="1" dirty="0" err="1" smtClean="0"/>
              <a:t>Bz</a:t>
            </a:r>
            <a:endParaRPr lang="en-US" altLang="zh-CN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Several solar flares (4 X-class and 27 M-class)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IMF are less dynamic on storm recovery phase</a:t>
            </a:r>
          </a:p>
          <a:p>
            <a:endParaRPr lang="en-US" altLang="zh-CN" dirty="0"/>
          </a:p>
          <a:p>
            <a:r>
              <a:rPr lang="en-US" altLang="zh-CN" dirty="0" smtClean="0">
                <a:solidFill>
                  <a:srgbClr val="0000FF"/>
                </a:solidFill>
              </a:rPr>
              <a:t>Asian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solidFill>
                  <a:srgbClr val="0000FF"/>
                </a:solidFill>
              </a:rPr>
              <a:t>American</a:t>
            </a:r>
            <a:r>
              <a:rPr lang="en-US" altLang="zh-CN" dirty="0" smtClean="0"/>
              <a:t> sectors: </a:t>
            </a:r>
            <a:r>
              <a:rPr lang="en-US" altLang="zh-CN" dirty="0" smtClean="0">
                <a:solidFill>
                  <a:srgbClr val="00B050"/>
                </a:solidFill>
              </a:rPr>
              <a:t>local noon</a:t>
            </a:r>
          </a:p>
          <a:p>
            <a:r>
              <a:rPr lang="en-US" altLang="zh-CN" dirty="0" smtClean="0"/>
              <a:t>Main phase: </a:t>
            </a:r>
            <a:r>
              <a:rPr lang="en-US" altLang="zh-CN" dirty="0" smtClean="0">
                <a:solidFill>
                  <a:srgbClr val="00B050"/>
                </a:solidFill>
              </a:rPr>
              <a:t>enhanced</a:t>
            </a:r>
            <a:r>
              <a:rPr lang="en-US" altLang="zh-CN" dirty="0" smtClean="0"/>
              <a:t> TEC at both longitudes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8215935" y="914341"/>
            <a:ext cx="8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8123923" y="1481250"/>
            <a:ext cx="1091261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Quiet day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04208" y="3189303"/>
            <a:ext cx="1276311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Main Phase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004208" y="4897199"/>
            <a:ext cx="1276311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Main Phase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3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/>
          <a:stretch/>
        </p:blipFill>
        <p:spPr>
          <a:xfrm>
            <a:off x="6183" y="470638"/>
            <a:ext cx="5628497" cy="34194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r="16205"/>
          <a:stretch/>
        </p:blipFill>
        <p:spPr>
          <a:xfrm>
            <a:off x="5129415" y="532578"/>
            <a:ext cx="3435178" cy="2560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r="16263"/>
          <a:stretch/>
        </p:blipFill>
        <p:spPr>
          <a:xfrm>
            <a:off x="8564593" y="525876"/>
            <a:ext cx="3280719" cy="25603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"/>
          <a:stretch/>
        </p:blipFill>
        <p:spPr>
          <a:xfrm>
            <a:off x="5254348" y="3111076"/>
            <a:ext cx="3982503" cy="25603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r="16299"/>
          <a:stretch/>
        </p:blipFill>
        <p:spPr>
          <a:xfrm>
            <a:off x="8538518" y="3104389"/>
            <a:ext cx="3293075" cy="25603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flipV="1">
            <a:off x="0" y="402517"/>
            <a:ext cx="12192000" cy="31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0" y="6432550"/>
            <a:ext cx="12192000" cy="31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0" y="6483350"/>
            <a:ext cx="141417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ST3.2, D2643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9666437" y="6470650"/>
            <a:ext cx="25255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8 May 2020, 14:00-15:45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979780" y="6474341"/>
            <a:ext cx="3016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85" t="1" r="4630" b="9171"/>
          <a:stretch/>
        </p:blipFill>
        <p:spPr>
          <a:xfrm>
            <a:off x="11788340" y="742534"/>
            <a:ext cx="381969" cy="195741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6" r="4372" b="8912"/>
          <a:stretch/>
        </p:blipFill>
        <p:spPr>
          <a:xfrm>
            <a:off x="11775601" y="3326103"/>
            <a:ext cx="407445" cy="195641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-8105" y="3921898"/>
            <a:ext cx="53470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CME driven geomagnetic storm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Two storm main phases: southward </a:t>
            </a:r>
            <a:r>
              <a:rPr lang="en-US" altLang="zh-CN" i="1" dirty="0" err="1" smtClean="0"/>
              <a:t>Bz</a:t>
            </a:r>
            <a:endParaRPr lang="en-US" altLang="zh-CN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Several solar flares (4 X-class and 27 M-class)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IMF are less dynamic on storm recovery phase</a:t>
            </a:r>
          </a:p>
          <a:p>
            <a:endParaRPr lang="en-US" altLang="zh-CN" dirty="0"/>
          </a:p>
          <a:p>
            <a:r>
              <a:rPr lang="en-US" altLang="zh-CN" dirty="0" smtClean="0">
                <a:solidFill>
                  <a:srgbClr val="0000FF"/>
                </a:solidFill>
              </a:rPr>
              <a:t>Asian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solidFill>
                  <a:srgbClr val="0000FF"/>
                </a:solidFill>
              </a:rPr>
              <a:t>American</a:t>
            </a:r>
            <a:r>
              <a:rPr lang="en-US" altLang="zh-CN" dirty="0" smtClean="0"/>
              <a:t> sectors: </a:t>
            </a:r>
            <a:r>
              <a:rPr lang="en-US" altLang="zh-CN" dirty="0" smtClean="0">
                <a:solidFill>
                  <a:srgbClr val="00B050"/>
                </a:solidFill>
              </a:rPr>
              <a:t>local noon</a:t>
            </a:r>
          </a:p>
          <a:p>
            <a:r>
              <a:rPr lang="en-US" altLang="zh-CN" dirty="0" smtClean="0"/>
              <a:t>Main phase: </a:t>
            </a:r>
            <a:r>
              <a:rPr lang="en-US" altLang="zh-CN" dirty="0" smtClean="0">
                <a:solidFill>
                  <a:srgbClr val="00B050"/>
                </a:solidFill>
              </a:rPr>
              <a:t>enhanced</a:t>
            </a:r>
            <a:r>
              <a:rPr lang="en-US" altLang="zh-CN" dirty="0" smtClean="0"/>
              <a:t> TEC at both longitudes</a:t>
            </a:r>
          </a:p>
          <a:p>
            <a:r>
              <a:rPr lang="en-US" altLang="zh-CN" dirty="0" smtClean="0"/>
              <a:t>Recovery phase: Asian-&gt; </a:t>
            </a:r>
            <a:r>
              <a:rPr lang="en-US" altLang="zh-CN" dirty="0" smtClean="0">
                <a:solidFill>
                  <a:srgbClr val="00B050"/>
                </a:solidFill>
              </a:rPr>
              <a:t>enhanced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 American -&gt; </a:t>
            </a:r>
            <a:r>
              <a:rPr lang="en-US" altLang="zh-CN" dirty="0" smtClean="0">
                <a:solidFill>
                  <a:srgbClr val="00B050"/>
                </a:solidFill>
              </a:rPr>
              <a:t>decreased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7824379" y="1536576"/>
            <a:ext cx="1649747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Recovery Phase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786283" y="4119642"/>
            <a:ext cx="1649747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Recovery Phase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-67056" y="66885"/>
            <a:ext cx="607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Geomagnetic storm on 07-08 September 2017: recovery phase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356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517"/>
            <a:ext cx="4886229" cy="3200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" y="3282950"/>
            <a:ext cx="4889053" cy="3200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08" y="418392"/>
            <a:ext cx="4278892" cy="2560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466" y="2002790"/>
            <a:ext cx="4270534" cy="256032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flipV="1">
            <a:off x="0" y="402517"/>
            <a:ext cx="12192000" cy="31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0" y="6432550"/>
            <a:ext cx="12192000" cy="31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0" y="6483350"/>
            <a:ext cx="141417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ST3.2, D2643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9666437" y="6470650"/>
            <a:ext cx="25255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8 May 2020, 14:00-15:45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979780" y="6474341"/>
            <a:ext cx="3016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468" y="3872230"/>
            <a:ext cx="4278890" cy="256032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758677" y="1632649"/>
            <a:ext cx="152278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Northern EIA</a:t>
            </a:r>
          </a:p>
          <a:p>
            <a:pPr algn="ctr"/>
            <a:r>
              <a:rPr lang="en-US" altLang="zh-CN" dirty="0" smtClean="0"/>
              <a:t>10</a:t>
            </a:r>
            <a:r>
              <a:rPr lang="en-US" altLang="zh-CN" dirty="0" smtClean="0">
                <a:latin typeface="Calibri" panose="020F0502020204030204" pitchFamily="34" charset="0"/>
              </a:rPr>
              <a:t>⁰</a:t>
            </a:r>
            <a:r>
              <a:rPr lang="en-US" altLang="zh-CN" dirty="0" smtClean="0"/>
              <a:t>-20</a:t>
            </a:r>
            <a:r>
              <a:rPr lang="en-US" altLang="zh-CN" dirty="0" smtClean="0">
                <a:latin typeface="Calibri" panose="020F0502020204030204" pitchFamily="34" charset="0"/>
              </a:rPr>
              <a:t>⁰ MLAT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730345" y="4516134"/>
            <a:ext cx="152278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Southern EIA</a:t>
            </a:r>
          </a:p>
          <a:p>
            <a:pPr algn="ctr"/>
            <a:r>
              <a:rPr lang="en-US" altLang="zh-CN" dirty="0" smtClean="0"/>
              <a:t>10</a:t>
            </a:r>
            <a:r>
              <a:rPr lang="en-US" altLang="zh-CN" dirty="0" smtClean="0">
                <a:latin typeface="Calibri" panose="020F0502020204030204" pitchFamily="34" charset="0"/>
              </a:rPr>
              <a:t>⁰</a:t>
            </a:r>
            <a:r>
              <a:rPr lang="en-US" altLang="zh-CN" dirty="0" smtClean="0"/>
              <a:t>-20</a:t>
            </a:r>
            <a:r>
              <a:rPr lang="en-US" altLang="zh-CN" dirty="0" smtClean="0">
                <a:latin typeface="Calibri" panose="020F0502020204030204" pitchFamily="34" charset="0"/>
              </a:rPr>
              <a:t>⁰ MLAT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468880" y="3547872"/>
            <a:ext cx="1536192" cy="1149616"/>
          </a:xfrm>
          <a:prstGeom prst="rect">
            <a:avLst/>
          </a:prstGeom>
          <a:noFill/>
          <a:ln w="317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468880" y="4873002"/>
            <a:ext cx="1536192" cy="1033751"/>
          </a:xfrm>
          <a:prstGeom prst="rect">
            <a:avLst/>
          </a:prstGeom>
          <a:noFill/>
          <a:ln w="317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468880" y="651199"/>
            <a:ext cx="1536192" cy="1205553"/>
          </a:xfrm>
          <a:prstGeom prst="rect">
            <a:avLst/>
          </a:prstGeom>
          <a:noFill/>
          <a:ln w="317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471046" y="1994702"/>
            <a:ext cx="1536192" cy="948448"/>
          </a:xfrm>
          <a:prstGeom prst="rect">
            <a:avLst/>
          </a:prstGeom>
          <a:noFill/>
          <a:ln w="317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578096" y="2920907"/>
            <a:ext cx="2340864" cy="923330"/>
          </a:xfrm>
          <a:prstGeom prst="rect">
            <a:avLst/>
          </a:prstGeom>
          <a:ln w="222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Recovery phase: 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Asian-</a:t>
            </a:r>
            <a:r>
              <a:rPr lang="en-US" altLang="zh-CN" dirty="0"/>
              <a:t>&gt; </a:t>
            </a:r>
            <a:r>
              <a:rPr lang="en-US" altLang="zh-CN" dirty="0" smtClean="0">
                <a:solidFill>
                  <a:srgbClr val="00B050"/>
                </a:solidFill>
              </a:rPr>
              <a:t>enhanced</a:t>
            </a:r>
            <a:r>
              <a:rPr lang="en-US" altLang="zh-CN" dirty="0" smtClean="0"/>
              <a:t>                          </a:t>
            </a:r>
          </a:p>
          <a:p>
            <a:pPr algn="ctr"/>
            <a:r>
              <a:rPr lang="en-US" altLang="zh-CN" dirty="0" smtClean="0"/>
              <a:t>American </a:t>
            </a:r>
            <a:r>
              <a:rPr lang="en-US" altLang="zh-CN" dirty="0"/>
              <a:t>-&gt; </a:t>
            </a:r>
            <a:r>
              <a:rPr lang="en-US" altLang="zh-CN" dirty="0">
                <a:solidFill>
                  <a:srgbClr val="00B050"/>
                </a:solidFill>
              </a:rPr>
              <a:t>decreased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6564792" y="498399"/>
            <a:ext cx="1483098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C00000"/>
                </a:solidFill>
              </a:rPr>
              <a:t>F-region </a:t>
            </a:r>
            <a:r>
              <a:rPr lang="en-US" altLang="zh-CN" i="1" dirty="0" smtClean="0">
                <a:solidFill>
                  <a:srgbClr val="C00000"/>
                </a:solidFill>
              </a:rPr>
              <a:t>Ne</a:t>
            </a:r>
          </a:p>
          <a:p>
            <a:pPr algn="ctr"/>
            <a:r>
              <a:rPr lang="en-US" altLang="zh-CN" i="1" dirty="0" smtClean="0"/>
              <a:t>Swarm A </a:t>
            </a:r>
          </a:p>
          <a:p>
            <a:pPr algn="ctr"/>
            <a:r>
              <a:rPr lang="en-US" altLang="zh-CN" dirty="0" smtClean="0"/>
              <a:t>about 450 km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8564880" y="4485109"/>
            <a:ext cx="1438656" cy="1149616"/>
          </a:xfrm>
          <a:prstGeom prst="rect">
            <a:avLst/>
          </a:prstGeom>
          <a:noFill/>
          <a:ln w="317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0119360" y="4485109"/>
            <a:ext cx="1267968" cy="1149616"/>
          </a:xfrm>
          <a:prstGeom prst="rect">
            <a:avLst/>
          </a:prstGeom>
          <a:noFill/>
          <a:ln w="317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0" y="30010"/>
            <a:ext cx="9741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Ground-based TEC and F-region </a:t>
            </a:r>
            <a:r>
              <a:rPr lang="en-US" altLang="zh-CN" i="1" dirty="0" smtClean="0"/>
              <a:t>Ne</a:t>
            </a:r>
            <a:r>
              <a:rPr lang="en-US" altLang="zh-CN" dirty="0" smtClean="0"/>
              <a:t> from Swarm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7119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r="7037"/>
          <a:stretch/>
        </p:blipFill>
        <p:spPr>
          <a:xfrm>
            <a:off x="5021" y="726250"/>
            <a:ext cx="3954164" cy="2560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"/>
          <a:stretch/>
        </p:blipFill>
        <p:spPr>
          <a:xfrm>
            <a:off x="3959185" y="714941"/>
            <a:ext cx="4138777" cy="25603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/>
          <a:stretch/>
        </p:blipFill>
        <p:spPr>
          <a:xfrm>
            <a:off x="7797114" y="703632"/>
            <a:ext cx="4136712" cy="25603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"/>
          <a:stretch/>
        </p:blipFill>
        <p:spPr>
          <a:xfrm>
            <a:off x="0" y="3286570"/>
            <a:ext cx="4260210" cy="25603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/>
          <a:stretch/>
        </p:blipFill>
        <p:spPr>
          <a:xfrm>
            <a:off x="3968933" y="3286570"/>
            <a:ext cx="4136215" cy="2560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/>
          <a:stretch/>
        </p:blipFill>
        <p:spPr>
          <a:xfrm>
            <a:off x="7797114" y="3279827"/>
            <a:ext cx="4138526" cy="256032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 flipV="1">
            <a:off x="0" y="402517"/>
            <a:ext cx="12192000" cy="31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0" y="6432550"/>
            <a:ext cx="12192000" cy="31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0" y="6483350"/>
            <a:ext cx="141417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ST3.2, D2643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9666437" y="6470650"/>
            <a:ext cx="25255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8 May 2020, 14:00-15:45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979780" y="6474341"/>
            <a:ext cx="3016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023" y="2071975"/>
            <a:ext cx="582977" cy="23776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30010"/>
            <a:ext cx="9741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O/N</a:t>
            </a:r>
            <a:r>
              <a:rPr lang="en-US" altLang="zh-CN" baseline="-25000" dirty="0"/>
              <a:t>2</a:t>
            </a:r>
            <a:r>
              <a:rPr lang="en-US" altLang="zh-CN" dirty="0"/>
              <a:t> observations from GUVI onboard TIMED </a:t>
            </a:r>
            <a:r>
              <a:rPr lang="en-US" altLang="zh-CN" dirty="0" smtClean="0"/>
              <a:t>satellite (around </a:t>
            </a:r>
            <a:r>
              <a:rPr lang="en-US" altLang="zh-CN" dirty="0"/>
              <a:t>10:20 LT)</a:t>
            </a:r>
          </a:p>
        </p:txBody>
      </p:sp>
    </p:spTree>
    <p:extLst>
      <p:ext uri="{BB962C8B-B14F-4D97-AF65-F5344CB8AC3E}">
        <p14:creationId xmlns:p14="http://schemas.microsoft.com/office/powerpoint/2010/main" val="11861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r="16271"/>
          <a:stretch/>
        </p:blipFill>
        <p:spPr>
          <a:xfrm>
            <a:off x="8808362" y="433532"/>
            <a:ext cx="2969563" cy="2377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8441"/>
          <a:stretch/>
        </p:blipFill>
        <p:spPr>
          <a:xfrm>
            <a:off x="0" y="1201245"/>
            <a:ext cx="5795319" cy="42320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" r="16084"/>
          <a:stretch/>
        </p:blipFill>
        <p:spPr>
          <a:xfrm>
            <a:off x="5745892" y="433532"/>
            <a:ext cx="3157151" cy="23774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" b="3705"/>
          <a:stretch/>
        </p:blipFill>
        <p:spPr>
          <a:xfrm>
            <a:off x="5836117" y="2817322"/>
            <a:ext cx="5944490" cy="3602529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V="1">
            <a:off x="0" y="402517"/>
            <a:ext cx="12192000" cy="31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0" y="6432550"/>
            <a:ext cx="12192000" cy="31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0" y="6483350"/>
            <a:ext cx="141417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ST3.2, D2643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666437" y="6470650"/>
            <a:ext cx="25255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8 May 2020, 14:00-15:45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979780" y="6474341"/>
            <a:ext cx="3016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5" r="3468"/>
          <a:stretch/>
        </p:blipFill>
        <p:spPr>
          <a:xfrm>
            <a:off x="11717484" y="589890"/>
            <a:ext cx="397203" cy="206545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30010"/>
            <a:ext cx="9741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EEJ at Asian (Davao) and American (</a:t>
            </a:r>
            <a:r>
              <a:rPr lang="en-US" altLang="zh-CN" dirty="0" err="1" smtClean="0"/>
              <a:t>Huancayo</a:t>
            </a:r>
            <a:r>
              <a:rPr lang="en-US" altLang="zh-CN" dirty="0" smtClean="0"/>
              <a:t>) sectors, and Non-migrating tides derived from TEC </a:t>
            </a:r>
            <a:endParaRPr lang="en-US" altLang="zh-CN" dirty="0"/>
          </a:p>
        </p:txBody>
      </p:sp>
      <p:sp>
        <p:nvSpPr>
          <p:cNvPr id="2" name="矩形 1"/>
          <p:cNvSpPr/>
          <p:nvPr/>
        </p:nvSpPr>
        <p:spPr>
          <a:xfrm>
            <a:off x="473574" y="3610094"/>
            <a:ext cx="9877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X9.3 class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43366" y="3148000"/>
            <a:ext cx="9877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X8.2 class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2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68866" y="574857"/>
            <a:ext cx="1121833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 smtClean="0"/>
              <a:t>Summary</a:t>
            </a:r>
          </a:p>
          <a:p>
            <a:pPr algn="just"/>
            <a:endParaRPr lang="en-US" altLang="zh-CN" sz="14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The </a:t>
            </a:r>
            <a:r>
              <a:rPr lang="en-US" altLang="zh-CN" sz="2000" dirty="0"/>
              <a:t>ground-based </a:t>
            </a:r>
            <a:r>
              <a:rPr lang="en-US" altLang="zh-CN" sz="2000" dirty="0" smtClean="0"/>
              <a:t>TEC and F </a:t>
            </a:r>
            <a:r>
              <a:rPr lang="en-US" altLang="zh-CN" sz="2000" dirty="0"/>
              <a:t>region </a:t>
            </a:r>
            <a:r>
              <a:rPr lang="en-US" altLang="zh-CN" sz="2000" dirty="0" smtClean="0"/>
              <a:t>Ne show both an </a:t>
            </a:r>
            <a:r>
              <a:rPr lang="en-US" altLang="zh-CN" sz="2000" dirty="0"/>
              <a:t>interesting feature that at low and equatorial latitudes the dayside ionosphere exhibits a </a:t>
            </a:r>
            <a:r>
              <a:rPr lang="en-US" altLang="zh-CN" sz="2000" dirty="0" smtClean="0"/>
              <a:t>prominent positive and </a:t>
            </a:r>
            <a:r>
              <a:rPr lang="en-US" altLang="zh-CN" sz="2000" dirty="0"/>
              <a:t>negative response at </a:t>
            </a:r>
            <a:r>
              <a:rPr lang="en-US" altLang="zh-CN" sz="2000" dirty="0" smtClean="0"/>
              <a:t>Asian and American sectors, </a:t>
            </a:r>
            <a:r>
              <a:rPr lang="en-US" altLang="zh-CN" sz="2000" dirty="0"/>
              <a:t>respectively</a:t>
            </a:r>
            <a:r>
              <a:rPr lang="en-US" altLang="zh-CN" sz="20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altLang="zh-CN" sz="2000" u="sng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000" dirty="0"/>
              <a:t>The global distribution of </a:t>
            </a:r>
            <a:r>
              <a:rPr lang="en-US" altLang="zh-CN" sz="2000" dirty="0" err="1"/>
              <a:t>thermospheric</a:t>
            </a:r>
            <a:r>
              <a:rPr lang="en-US" altLang="zh-CN" sz="2000" dirty="0"/>
              <a:t> O/N</a:t>
            </a:r>
            <a:r>
              <a:rPr lang="en-US" altLang="zh-CN" sz="2000" baseline="-25000" dirty="0"/>
              <a:t>2</a:t>
            </a:r>
            <a:r>
              <a:rPr lang="en-US" altLang="zh-CN" sz="2000" dirty="0"/>
              <a:t> ratio </a:t>
            </a:r>
            <a:r>
              <a:rPr lang="en-US" altLang="zh-CN" sz="2000" dirty="0" smtClean="0"/>
              <a:t>cannot </a:t>
            </a:r>
            <a:r>
              <a:rPr lang="en-US" altLang="zh-CN" sz="2000" dirty="0"/>
              <a:t>well explain such longitudinal opposite response of ionosphere. </a:t>
            </a:r>
            <a:endParaRPr lang="en-US" altLang="zh-CN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altLang="zh-CN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Comparison </a:t>
            </a:r>
            <a:r>
              <a:rPr lang="en-US" altLang="zh-CN" sz="2000" dirty="0"/>
              <a:t>between the </a:t>
            </a:r>
            <a:r>
              <a:rPr lang="en-US" altLang="zh-CN" sz="2000" dirty="0" smtClean="0"/>
              <a:t>EEJ from </a:t>
            </a:r>
            <a:r>
              <a:rPr lang="en-US" altLang="zh-CN" sz="2000" dirty="0"/>
              <a:t>stations at </a:t>
            </a:r>
            <a:r>
              <a:rPr lang="en-US" altLang="zh-CN" sz="2000" dirty="0" err="1"/>
              <a:t>Huancayo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and </a:t>
            </a:r>
            <a:r>
              <a:rPr lang="en-US" altLang="zh-CN" sz="2000" dirty="0"/>
              <a:t>Davao </a:t>
            </a:r>
            <a:r>
              <a:rPr lang="en-US" altLang="zh-CN" sz="2000" dirty="0" smtClean="0"/>
              <a:t>suggests </a:t>
            </a:r>
            <a:r>
              <a:rPr lang="en-US" altLang="zh-CN" sz="2000" dirty="0"/>
              <a:t>that the longitudinally opposite </a:t>
            </a:r>
            <a:r>
              <a:rPr lang="en-US" altLang="zh-CN" sz="2000" dirty="0" err="1"/>
              <a:t>ionospheric</a:t>
            </a:r>
            <a:r>
              <a:rPr lang="en-US" altLang="zh-CN" sz="2000" dirty="0"/>
              <a:t> response </a:t>
            </a:r>
            <a:r>
              <a:rPr lang="en-US" altLang="zh-CN" sz="2000" dirty="0" smtClean="0"/>
              <a:t>is closely </a:t>
            </a:r>
            <a:r>
              <a:rPr lang="en-US" altLang="zh-CN" sz="2000" dirty="0"/>
              <a:t>associated with the interplay of E region electrodynamics</a:t>
            </a:r>
            <a:r>
              <a:rPr lang="en-US" altLang="zh-CN" sz="20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altLang="zh-CN" sz="2000" u="sng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000" dirty="0"/>
              <a:t>By </a:t>
            </a:r>
            <a:r>
              <a:rPr lang="en-US" altLang="zh-CN" sz="2000" dirty="0" smtClean="0"/>
              <a:t>applying </a:t>
            </a:r>
            <a:r>
              <a:rPr lang="en-US" altLang="zh-CN" sz="2000" dirty="0" err="1"/>
              <a:t>nonmigrating</a:t>
            </a:r>
            <a:r>
              <a:rPr lang="en-US" altLang="zh-CN" sz="2000" dirty="0"/>
              <a:t> tidal analysis to </a:t>
            </a:r>
            <a:r>
              <a:rPr lang="en-US" altLang="zh-CN" sz="2000" dirty="0" smtClean="0"/>
              <a:t>TEC </a:t>
            </a:r>
            <a:r>
              <a:rPr lang="en-US" altLang="zh-CN" sz="2000" dirty="0"/>
              <a:t>data, we find that the diurnal components, D0 and DW2, as well as semidiurnal component SW1 are clearly enhanced over pre-storm days and persist into the early recovery phase, indicating the possibility of lower atmospheric forcing contributing to the longitudinal opposite response of ionosphere on 9-11 September 2017</a:t>
            </a:r>
            <a:r>
              <a:rPr lang="en-US" altLang="zh-CN" sz="20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altLang="zh-CN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1600" i="1" dirty="0" smtClean="0"/>
              <a:t>Ref: Xiong, C., H. </a:t>
            </a:r>
            <a:r>
              <a:rPr lang="en-US" altLang="zh-CN" sz="1600" i="1" dirty="0" err="1" smtClean="0"/>
              <a:t>Lhr</a:t>
            </a:r>
            <a:r>
              <a:rPr lang="en-US" altLang="zh-CN" sz="1600" i="1" dirty="0" smtClean="0"/>
              <a:t>, Y. Yamazaki (2019), An opposite response of the low-latitude ionosphere at Asian and American sectors during storm recovery phases: drivers from below or above, JGR-Space Physics, </a:t>
            </a:r>
            <a:r>
              <a:rPr lang="en-US" altLang="zh-CN" sz="1600" i="1" dirty="0">
                <a:hlinkClick r:id="rId3"/>
              </a:rPr>
              <a:t>https://</a:t>
            </a:r>
            <a:r>
              <a:rPr lang="en-US" altLang="zh-CN" sz="1600" i="1" dirty="0" smtClean="0">
                <a:hlinkClick r:id="rId3"/>
              </a:rPr>
              <a:t>doi.org/10.1029/2019JA026917</a:t>
            </a:r>
            <a:r>
              <a:rPr lang="en-US" altLang="zh-CN" sz="1600" i="1" dirty="0" smtClean="0"/>
              <a:t>.</a:t>
            </a:r>
            <a:endParaRPr lang="en-US" altLang="zh-CN" sz="1600" i="1" dirty="0"/>
          </a:p>
          <a:p>
            <a:pPr algn="ctr"/>
            <a:endParaRPr lang="en-US" altLang="zh-CN" sz="2400" u="sng" dirty="0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0" y="402517"/>
            <a:ext cx="12192000" cy="31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0" y="6432550"/>
            <a:ext cx="12192000" cy="31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0" y="6483350"/>
            <a:ext cx="141417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ST3.2, D2643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666437" y="6470650"/>
            <a:ext cx="25255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8 May 2020, 14:00-15:45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979780" y="6474341"/>
            <a:ext cx="3016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60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496</Words>
  <Application>Microsoft Office PowerPoint</Application>
  <PresentationFormat>宽屏</PresentationFormat>
  <Paragraphs>80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宋体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Chao Xiong</dc:creator>
  <cp:lastModifiedBy>Chao Xiong</cp:lastModifiedBy>
  <cp:revision>21</cp:revision>
  <dcterms:created xsi:type="dcterms:W3CDTF">2020-05-01T12:47:21Z</dcterms:created>
  <dcterms:modified xsi:type="dcterms:W3CDTF">2020-05-04T09:49:11Z</dcterms:modified>
</cp:coreProperties>
</file>