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58" r:id="rId3"/>
    <p:sldId id="336" r:id="rId4"/>
    <p:sldId id="337" r:id="rId5"/>
    <p:sldId id="340" r:id="rId6"/>
    <p:sldId id="343" r:id="rId7"/>
    <p:sldId id="345" r:id="rId8"/>
    <p:sldId id="348" r:id="rId9"/>
    <p:sldId id="349" r:id="rId10"/>
    <p:sldId id="350" r:id="rId11"/>
    <p:sldId id="360" r:id="rId12"/>
    <p:sldId id="359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88" y="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52816-9A22-6F4F-95EF-BE9280C39365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817D0-2FF0-7547-9E33-740E63D5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669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15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2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7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3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2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5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44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81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4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75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F4D10-F9D3-FE4E-8507-C5ACCBE62010}" type="datetimeFigureOut">
              <a:rPr lang="ru-RU" smtClean="0"/>
              <a:t>29.04.20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80A79-B93D-F148-8800-28277EE86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3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549525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New data on vertical structure and variability of Lake Issyk-Kul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8644" y="5158015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EGU</a:t>
            </a:r>
            <a:r>
              <a:rPr lang="en-US" sz="2400" b="1" dirty="0" smtClean="0">
                <a:solidFill>
                  <a:srgbClr val="0000FF"/>
                </a:solidFill>
                <a:effectLst/>
              </a:rPr>
              <a:t> 2020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On-line Session, 04 May 2020</a:t>
            </a:r>
            <a:endParaRPr lang="ru-RU" sz="2400" dirty="0" smtClean="0">
              <a:solidFill>
                <a:srgbClr val="0000FF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4744" y="2071382"/>
            <a:ext cx="270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 O. </a:t>
            </a:r>
            <a:r>
              <a:rPr lang="en-US" dirty="0" err="1" smtClean="0"/>
              <a:t>Zavialov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78644" y="346975"/>
            <a:ext cx="6186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Russian Academy of Sciences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              </a:t>
            </a:r>
            <a:r>
              <a:rPr lang="en-US" sz="2400" dirty="0" err="1" smtClean="0">
                <a:solidFill>
                  <a:srgbClr val="0000FF"/>
                </a:solidFill>
              </a:rPr>
              <a:t>Shirshov</a:t>
            </a:r>
            <a:r>
              <a:rPr lang="en-US" sz="2400" dirty="0" smtClean="0">
                <a:solidFill>
                  <a:srgbClr val="0000FF"/>
                </a:solidFill>
              </a:rPr>
              <a:t> Institute of Oceanology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45375"/>
            <a:ext cx="1709802" cy="107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299" y="138344"/>
            <a:ext cx="1228815" cy="122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2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24787" y="30374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Advective</a:t>
            </a:r>
            <a:r>
              <a:rPr lang="en-US" sz="3200" dirty="0" smtClean="0">
                <a:solidFill>
                  <a:srgbClr val="FF0000"/>
                </a:solidFill>
              </a:rPr>
              <a:t> and convective cooling statistics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87" y="1964267"/>
            <a:ext cx="8062013" cy="404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35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Lagged correlations between bottom velocity in </a:t>
            </a:r>
            <a:r>
              <a:rPr lang="en-US" sz="2000" dirty="0" err="1" smtClean="0">
                <a:solidFill>
                  <a:srgbClr val="FF0000"/>
                </a:solidFill>
              </a:rPr>
              <a:t>Tyup</a:t>
            </a:r>
            <a:r>
              <a:rPr lang="en-US" sz="2000" dirty="0" smtClean="0">
                <a:solidFill>
                  <a:srgbClr val="FF0000"/>
                </a:solidFill>
              </a:rPr>
              <a:t> and </a:t>
            </a:r>
            <a:r>
              <a:rPr lang="en-US" sz="2000" dirty="0" err="1" smtClean="0">
                <a:solidFill>
                  <a:srgbClr val="FF0000"/>
                </a:solidFill>
              </a:rPr>
              <a:t>Jyrgalan</a:t>
            </a:r>
            <a:r>
              <a:rPr lang="en-US" sz="2000" dirty="0" smtClean="0">
                <a:solidFill>
                  <a:srgbClr val="FF0000"/>
                </a:solidFill>
              </a:rPr>
              <a:t> canyons (b) and </a:t>
            </a:r>
            <a:r>
              <a:rPr lang="en-US" sz="2000" dirty="0" err="1" smtClean="0">
                <a:solidFill>
                  <a:srgbClr val="FF0000"/>
                </a:solidFill>
              </a:rPr>
              <a:t>Jyrgalan</a:t>
            </a:r>
            <a:r>
              <a:rPr lang="en-US" sz="2000" dirty="0" smtClean="0">
                <a:solidFill>
                  <a:srgbClr val="FF0000"/>
                </a:solidFill>
              </a:rPr>
              <a:t> canyon and flat shelf between the canyons (a). </a:t>
            </a:r>
            <a:r>
              <a:rPr lang="en-US" sz="2000" dirty="0" smtClean="0"/>
              <a:t>Significant correlations are highlighted in black. </a:t>
            </a:r>
            <a:endParaRPr lang="ru-RU" sz="2000" dirty="0"/>
          </a:p>
        </p:txBody>
      </p:sp>
      <p:pic>
        <p:nvPicPr>
          <p:cNvPr id="3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92" y="1093152"/>
            <a:ext cx="5936615" cy="46716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30400" y="3810000"/>
            <a:ext cx="406400" cy="134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30400" y="1600200"/>
            <a:ext cx="406400" cy="134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79700" y="5536247"/>
            <a:ext cx="3390900" cy="457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721100" y="5503069"/>
            <a:ext cx="165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Time, days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6800" y="5564624"/>
            <a:ext cx="1739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Nov 1, 2016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564956" y="4311650"/>
            <a:ext cx="104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Shift, </a:t>
            </a:r>
            <a:r>
              <a:rPr lang="en-US" dirty="0" err="1" smtClean="0">
                <a:latin typeface="Times New Roman"/>
                <a:cs typeface="Times New Roman"/>
              </a:rPr>
              <a:t>hrs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593850" y="1936750"/>
            <a:ext cx="1041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Shift, </a:t>
            </a:r>
            <a:r>
              <a:rPr lang="en-US" dirty="0" err="1" smtClean="0">
                <a:latin typeface="Times New Roman"/>
                <a:cs typeface="Times New Roman"/>
              </a:rPr>
              <a:t>hrs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1900" y="5993447"/>
            <a:ext cx="7124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While currents in the canyons are correlated most of the time, </a:t>
            </a:r>
            <a:r>
              <a:rPr lang="en-US" sz="2000" dirty="0" smtClean="0">
                <a:solidFill>
                  <a:srgbClr val="0000FF"/>
                </a:solidFill>
              </a:rPr>
              <a:t>currents </a:t>
            </a:r>
            <a:r>
              <a:rPr lang="en-US" sz="2000" dirty="0">
                <a:solidFill>
                  <a:srgbClr val="0000FF"/>
                </a:solidFill>
              </a:rPr>
              <a:t>in canyon and on the flat shelf are </a:t>
            </a:r>
            <a:r>
              <a:rPr lang="en-US" sz="2000" dirty="0" smtClean="0">
                <a:solidFill>
                  <a:srgbClr val="0000FF"/>
                </a:solidFill>
              </a:rPr>
              <a:t>not!</a:t>
            </a:r>
            <a:endParaRPr lang="ru-RU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3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930400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Field </a:t>
            </a:r>
            <a:r>
              <a:rPr lang="en-US" sz="2000" dirty="0"/>
              <a:t>measurements carried out in 5 consecutive expeditions (2015-2019) made it possible to establish previously unknown features </a:t>
            </a:r>
            <a:endParaRPr lang="en-US" sz="2000" dirty="0" smtClean="0"/>
          </a:p>
          <a:p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Salinity </a:t>
            </a:r>
            <a:r>
              <a:rPr lang="en-US" sz="2000" dirty="0"/>
              <a:t>fields in Issyk-Kul are extremely conservative - their </a:t>
            </a:r>
            <a:r>
              <a:rPr lang="en-US" sz="2000" dirty="0" err="1"/>
              <a:t>interannual</a:t>
            </a:r>
            <a:r>
              <a:rPr lang="en-US" sz="2000" dirty="0"/>
              <a:t> and seasonal changes, as well as spatial variability throughout the lake (with the exception of estuarine regions), </a:t>
            </a:r>
            <a:r>
              <a:rPr lang="en-US" sz="2000" dirty="0" smtClean="0"/>
              <a:t>are </a:t>
            </a:r>
            <a:r>
              <a:rPr lang="en-US" sz="2000" dirty="0"/>
              <a:t>measured only in hundredths of g kg</a:t>
            </a:r>
            <a:r>
              <a:rPr lang="en-US" sz="2000" baseline="30000" dirty="0"/>
              <a:t>-1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An </a:t>
            </a:r>
            <a:r>
              <a:rPr lang="en-US" sz="2000" dirty="0"/>
              <a:t>important result of the project is the discovery of a subsurface maximum of salinity persisting from year to year at depths from 70 to 130 </a:t>
            </a:r>
            <a:r>
              <a:rPr lang="en-US" sz="2000" dirty="0" smtClean="0"/>
              <a:t>m associated with the penetration of cold and fresh shelf waters through the shelf canyons during cooling period </a:t>
            </a:r>
          </a:p>
          <a:p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Our </a:t>
            </a:r>
            <a:r>
              <a:rPr lang="en-US" sz="2000" dirty="0"/>
              <a:t>measurements do not confirm the </a:t>
            </a:r>
            <a:r>
              <a:rPr lang="en-US" sz="2000" dirty="0" smtClean="0"/>
              <a:t>previously reported manifestations </a:t>
            </a:r>
            <a:r>
              <a:rPr lang="en-US" sz="2000" dirty="0"/>
              <a:t>of global warming in the form of an inter-decadal temperature increase in the deeper layers of Lake Issyk-</a:t>
            </a:r>
            <a:r>
              <a:rPr lang="en-US" sz="2000" dirty="0" smtClean="0"/>
              <a:t>Kul</a:t>
            </a:r>
          </a:p>
          <a:p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000" dirty="0" smtClean="0"/>
              <a:t>However</a:t>
            </a:r>
            <a:r>
              <a:rPr lang="en-US" sz="2000" dirty="0"/>
              <a:t>, one can point to a very weak (about 0.03 g kg</a:t>
            </a:r>
            <a:r>
              <a:rPr lang="en-US" sz="2000" baseline="30000" dirty="0"/>
              <a:t>-1</a:t>
            </a:r>
            <a:r>
              <a:rPr lang="en-US" sz="2000" dirty="0"/>
              <a:t>) increase in the salinity of the bottom layer over the past 40 </a:t>
            </a:r>
            <a:r>
              <a:rPr lang="en-US" sz="2000" dirty="0" smtClean="0"/>
              <a:t>years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5014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6231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Lake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Issyk</a:t>
            </a: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Kul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7629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Area: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6236 </a:t>
            </a:r>
            <a:r>
              <a:rPr lang="ru-RU" dirty="0" smtClean="0">
                <a:solidFill>
                  <a:srgbClr val="0000FF"/>
                </a:solidFill>
              </a:rPr>
              <a:t>км</a:t>
            </a:r>
            <a:r>
              <a:rPr lang="ru-RU" baseline="30000" dirty="0" smtClean="0">
                <a:solidFill>
                  <a:srgbClr val="0000FF"/>
                </a:solidFill>
              </a:rPr>
              <a:t>2</a:t>
            </a:r>
          </a:p>
          <a:p>
            <a:r>
              <a:rPr lang="en-US" dirty="0" smtClean="0"/>
              <a:t>Length: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182 км</a:t>
            </a:r>
          </a:p>
          <a:p>
            <a:r>
              <a:rPr lang="en-US" dirty="0" smtClean="0"/>
              <a:t>Width: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60 км</a:t>
            </a:r>
          </a:p>
          <a:p>
            <a:r>
              <a:rPr lang="en-US" dirty="0" smtClean="0"/>
              <a:t>Volume: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00FF"/>
                </a:solidFill>
              </a:rPr>
              <a:t>1738 км</a:t>
            </a:r>
            <a:r>
              <a:rPr lang="ru-RU" baseline="30000" dirty="0" smtClean="0">
                <a:solidFill>
                  <a:srgbClr val="0000FF"/>
                </a:solidFill>
              </a:rPr>
              <a:t>3</a:t>
            </a:r>
          </a:p>
          <a:p>
            <a:r>
              <a:rPr lang="en-US" dirty="0" smtClean="0"/>
              <a:t>Maximum depth: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668 м</a:t>
            </a:r>
          </a:p>
          <a:p>
            <a:r>
              <a:rPr lang="en-US" dirty="0" smtClean="0"/>
              <a:t>Mean depth: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278 м</a:t>
            </a:r>
          </a:p>
          <a:p>
            <a:r>
              <a:rPr lang="en-US" dirty="0" smtClean="0"/>
              <a:t>Salinity:</a:t>
            </a:r>
            <a:r>
              <a:rPr lang="ru-RU" dirty="0" smtClean="0"/>
              <a:t> </a:t>
            </a:r>
            <a:r>
              <a:rPr lang="en-US" dirty="0" smtClean="0"/>
              <a:t>about </a:t>
            </a:r>
            <a:r>
              <a:rPr lang="ru-RU" dirty="0" smtClean="0">
                <a:solidFill>
                  <a:srgbClr val="0000FF"/>
                </a:solidFill>
              </a:rPr>
              <a:t>6 </a:t>
            </a:r>
            <a:r>
              <a:rPr lang="en-US" dirty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/kg</a:t>
            </a:r>
            <a:r>
              <a:rPr lang="ru-RU" dirty="0" smtClean="0"/>
              <a:t> </a:t>
            </a:r>
          </a:p>
          <a:p>
            <a:r>
              <a:rPr lang="en-US" dirty="0" smtClean="0"/>
              <a:t>Altitude at surface: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160</a:t>
            </a:r>
            <a:r>
              <a:rPr lang="en-US" dirty="0" smtClean="0">
                <a:solidFill>
                  <a:srgbClr val="0000FF"/>
                </a:solidFill>
              </a:rPr>
              <a:t>1</a:t>
            </a:r>
            <a:r>
              <a:rPr lang="ru-RU" dirty="0" smtClean="0">
                <a:solidFill>
                  <a:srgbClr val="0000FF"/>
                </a:solidFill>
              </a:rPr>
              <a:t> м </a:t>
            </a:r>
            <a:r>
              <a:rPr lang="en-US" dirty="0" err="1" smtClean="0">
                <a:solidFill>
                  <a:srgbClr val="0000FF"/>
                </a:solidFill>
              </a:rPr>
              <a:t>a.o.l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855" y="3539927"/>
            <a:ext cx="2225615" cy="166642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5" y="1143000"/>
            <a:ext cx="2270736" cy="1608826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6388855" y="1600200"/>
            <a:ext cx="1400798" cy="1939727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02061" y="1529404"/>
            <a:ext cx="389849" cy="2010523"/>
          </a:xfrm>
          <a:prstGeom prst="line">
            <a:avLst/>
          </a:prstGeom>
          <a:ln w="31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2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15686" y="-1143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Bathymetry of Lake Issyk-Kul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714" y="1168400"/>
            <a:ext cx="7057572" cy="5482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95571" y="774950"/>
            <a:ext cx="284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[De </a:t>
            </a:r>
            <a:r>
              <a:rPr lang="en-US" dirty="0" err="1" smtClean="0">
                <a:solidFill>
                  <a:srgbClr val="0000FF"/>
                </a:solidFill>
              </a:rPr>
              <a:t>Batist</a:t>
            </a:r>
            <a:r>
              <a:rPr lang="en-US" dirty="0" smtClean="0">
                <a:solidFill>
                  <a:srgbClr val="0000FF"/>
                </a:solidFill>
              </a:rPr>
              <a:t> et al., 2002]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29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6" y="1614714"/>
            <a:ext cx="8505136" cy="4662714"/>
          </a:xfrm>
          <a:prstGeom prst="rect">
            <a:avLst/>
          </a:prstGeom>
        </p:spPr>
      </p:pic>
      <p:pic>
        <p:nvPicPr>
          <p:cNvPr id="9" name="Объект 3" descr="I:\Мой архив\ИО РАН\Иссык-Куль 21.06-29.06.2015\DSC08696.JPG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1201737"/>
            <a:ext cx="28067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-116114" y="58738"/>
            <a:ext cx="955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Five field trips to the Issyk-Kul (2015-2019)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55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48772" y="20638"/>
            <a:ext cx="8850086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Salinity at surface, </a:t>
            </a:r>
            <a:r>
              <a:rPr lang="en-US" sz="3200" dirty="0" smtClean="0">
                <a:solidFill>
                  <a:srgbClr val="FF0000"/>
                </a:solidFill>
              </a:rPr>
              <a:t>g/kg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73" y="1290638"/>
            <a:ext cx="7039428" cy="4950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09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7000" y="274638"/>
            <a:ext cx="8868229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Interannual</a:t>
            </a:r>
            <a:r>
              <a:rPr lang="en-US" dirty="0" smtClean="0">
                <a:solidFill>
                  <a:srgbClr val="FF0000"/>
                </a:solidFill>
              </a:rPr>
              <a:t> variability of salinity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572" y="1931943"/>
            <a:ext cx="6350000" cy="3964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921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167050" y="2408239"/>
            <a:ext cx="4284133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Vertical structure and its climatic variability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3" y="0"/>
            <a:ext cx="3268617" cy="66541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79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16000" y="494772"/>
            <a:ext cx="7230533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Bathymetric profile across the eastern shelf of the Issyk-Kul 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3" name="Рисунок 2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29" y="2512483"/>
            <a:ext cx="6336771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72533" y="1894933"/>
            <a:ext cx="635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Mapping by two-beam echo-sounder,</a:t>
            </a:r>
            <a:r>
              <a:rPr lang="ru-RU" dirty="0" smtClean="0"/>
              <a:t> </a:t>
            </a:r>
            <a:r>
              <a:rPr lang="en-US" dirty="0"/>
              <a:t>O</a:t>
            </a:r>
            <a:r>
              <a:rPr lang="en-US" dirty="0" smtClean="0"/>
              <a:t>ctober </a:t>
            </a:r>
            <a:r>
              <a:rPr lang="ru-RU" dirty="0" smtClean="0"/>
              <a:t>31</a:t>
            </a:r>
            <a:r>
              <a:rPr lang="en-US" dirty="0" smtClean="0"/>
              <a:t>,</a:t>
            </a:r>
            <a:r>
              <a:rPr lang="ru-RU" dirty="0" smtClean="0"/>
              <a:t> 2016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4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12800" y="579438"/>
            <a:ext cx="9042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</a:rPr>
              <a:t>Water temperature, </a:t>
            </a:r>
            <a:r>
              <a:rPr lang="en-US" sz="3600" dirty="0" err="1" smtClean="0">
                <a:solidFill>
                  <a:srgbClr val="FF0000"/>
                </a:solidFill>
              </a:rPr>
              <a:t>Jyrgalan</a:t>
            </a:r>
            <a:r>
              <a:rPr lang="en-US" sz="3600" dirty="0" smtClean="0">
                <a:solidFill>
                  <a:srgbClr val="FF0000"/>
                </a:solidFill>
              </a:rPr>
              <a:t> canyon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en-US" sz="3600" dirty="0" smtClean="0"/>
              <a:t>November 2016</a:t>
            </a:r>
            <a:endParaRPr lang="ru-RU" sz="3600" dirty="0"/>
          </a:p>
        </p:txBody>
      </p:sp>
      <p:pic>
        <p:nvPicPr>
          <p:cNvPr id="3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63799"/>
            <a:ext cx="8229600" cy="38523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934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405</Words>
  <Application>Microsoft Macintosh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New data on vertical structure and variability of Lake Issyk-Kul</vt:lpstr>
      <vt:lpstr>Lake Issyk-Kul</vt:lpstr>
      <vt:lpstr>Bathymetry of Lake Issyk-Kul</vt:lpstr>
      <vt:lpstr>Five field trips to the Issyk-Kul (2015-2019)</vt:lpstr>
      <vt:lpstr>Salinity at surface, g/kg</vt:lpstr>
      <vt:lpstr>Interannual variability of salinity</vt:lpstr>
      <vt:lpstr>Vertical structure and its climatic variability</vt:lpstr>
      <vt:lpstr>Bathymetric profile across the eastern shelf of the Issyk-Kul  </vt:lpstr>
      <vt:lpstr>Water temperature, Jyrgalan canyon November 2016</vt:lpstr>
      <vt:lpstr>Advective and convective cooling statistics</vt:lpstr>
      <vt:lpstr>Lagged correlations between bottom velocity in Tyup and Jyrgalan canyons (b) and Jyrgalan canyon and flat shelf between the canyons (a). Significant correlations are highlighted in black. </vt:lpstr>
      <vt:lpstr>Conclusions</vt:lpstr>
    </vt:vector>
  </TitlesOfParts>
  <Company>Институт леса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</dc:creator>
  <cp:lastModifiedBy>Валентина</cp:lastModifiedBy>
  <cp:revision>59</cp:revision>
  <dcterms:created xsi:type="dcterms:W3CDTF">2018-06-03T18:18:31Z</dcterms:created>
  <dcterms:modified xsi:type="dcterms:W3CDTF">2020-04-29T10:12:59Z</dcterms:modified>
</cp:coreProperties>
</file>