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242338" cy="29524325"/>
  <p:notesSz cx="6858000" cy="9144000"/>
  <p:defaultTextStyle>
    <a:defPPr>
      <a:defRPr lang="hu-HU"/>
    </a:defPPr>
    <a:lvl1pPr marL="0" algn="l" defTabSz="3291840" rtl="0" eaLnBrk="1" latinLnBrk="0" hangingPunct="1">
      <a:defRPr sz="6500" kern="1200">
        <a:solidFill>
          <a:schemeClr val="tx1"/>
        </a:solidFill>
        <a:latin typeface="+mn-lt"/>
        <a:ea typeface="+mn-ea"/>
        <a:cs typeface="+mn-cs"/>
      </a:defRPr>
    </a:lvl1pPr>
    <a:lvl2pPr marL="1645920" algn="l" defTabSz="3291840" rtl="0" eaLnBrk="1" latinLnBrk="0" hangingPunct="1">
      <a:defRPr sz="6500" kern="1200">
        <a:solidFill>
          <a:schemeClr val="tx1"/>
        </a:solidFill>
        <a:latin typeface="+mn-lt"/>
        <a:ea typeface="+mn-ea"/>
        <a:cs typeface="+mn-cs"/>
      </a:defRPr>
    </a:lvl2pPr>
    <a:lvl3pPr marL="3291840" algn="l" defTabSz="3291840" rtl="0" eaLnBrk="1" latinLnBrk="0" hangingPunct="1">
      <a:defRPr sz="6500" kern="1200">
        <a:solidFill>
          <a:schemeClr val="tx1"/>
        </a:solidFill>
        <a:latin typeface="+mn-lt"/>
        <a:ea typeface="+mn-ea"/>
        <a:cs typeface="+mn-cs"/>
      </a:defRPr>
    </a:lvl3pPr>
    <a:lvl4pPr marL="4937760" algn="l" defTabSz="3291840" rtl="0" eaLnBrk="1" latinLnBrk="0" hangingPunct="1">
      <a:defRPr sz="6500" kern="1200">
        <a:solidFill>
          <a:schemeClr val="tx1"/>
        </a:solidFill>
        <a:latin typeface="+mn-lt"/>
        <a:ea typeface="+mn-ea"/>
        <a:cs typeface="+mn-cs"/>
      </a:defRPr>
    </a:lvl4pPr>
    <a:lvl5pPr marL="6583680" algn="l" defTabSz="3291840" rtl="0" eaLnBrk="1" latinLnBrk="0" hangingPunct="1">
      <a:defRPr sz="6500" kern="1200">
        <a:solidFill>
          <a:schemeClr val="tx1"/>
        </a:solidFill>
        <a:latin typeface="+mn-lt"/>
        <a:ea typeface="+mn-ea"/>
        <a:cs typeface="+mn-cs"/>
      </a:defRPr>
    </a:lvl5pPr>
    <a:lvl6pPr marL="8229600" algn="l" defTabSz="3291840" rtl="0" eaLnBrk="1" latinLnBrk="0" hangingPunct="1">
      <a:defRPr sz="6500" kern="1200">
        <a:solidFill>
          <a:schemeClr val="tx1"/>
        </a:solidFill>
        <a:latin typeface="+mn-lt"/>
        <a:ea typeface="+mn-ea"/>
        <a:cs typeface="+mn-cs"/>
      </a:defRPr>
    </a:lvl6pPr>
    <a:lvl7pPr marL="9875520" algn="l" defTabSz="3291840" rtl="0" eaLnBrk="1" latinLnBrk="0" hangingPunct="1">
      <a:defRPr sz="6500" kern="1200">
        <a:solidFill>
          <a:schemeClr val="tx1"/>
        </a:solidFill>
        <a:latin typeface="+mn-lt"/>
        <a:ea typeface="+mn-ea"/>
        <a:cs typeface="+mn-cs"/>
      </a:defRPr>
    </a:lvl7pPr>
    <a:lvl8pPr marL="11521440" algn="l" defTabSz="3291840" rtl="0" eaLnBrk="1" latinLnBrk="0" hangingPunct="1">
      <a:defRPr sz="6500" kern="1200">
        <a:solidFill>
          <a:schemeClr val="tx1"/>
        </a:solidFill>
        <a:latin typeface="+mn-lt"/>
        <a:ea typeface="+mn-ea"/>
        <a:cs typeface="+mn-cs"/>
      </a:defRPr>
    </a:lvl8pPr>
    <a:lvl9pPr marL="13167360" algn="l" defTabSz="3291840" rtl="0" eaLnBrk="1" latinLnBrk="0" hangingPunct="1">
      <a:defRPr sz="6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6" userDrawn="1">
          <p15:clr>
            <a:srgbClr val="A4A3A4"/>
          </p15:clr>
        </p15:guide>
        <p15:guide id="2" pos="6565" userDrawn="1">
          <p15:clr>
            <a:srgbClr val="A4A3A4"/>
          </p15:clr>
        </p15:guide>
        <p15:guide id="3" orient="horz" pos="9299">
          <p15:clr>
            <a:srgbClr val="A4A3A4"/>
          </p15:clr>
        </p15:guide>
        <p15:guide id="4" pos="669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Közepesen sötét stílus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Közepesen sötét stílus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Közepesen sötét stílus 3 – 3. jelölőszín">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48" autoAdjust="0"/>
  </p:normalViewPr>
  <p:slideViewPr>
    <p:cSldViewPr>
      <p:cViewPr>
        <p:scale>
          <a:sx n="66" d="100"/>
          <a:sy n="66" d="100"/>
        </p:scale>
        <p:origin x="-426" y="48"/>
      </p:cViewPr>
      <p:guideLst>
        <p:guide orient="horz" pos="10206"/>
        <p:guide pos="6565"/>
        <p:guide orient="horz" pos="9299"/>
        <p:guide pos="669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93177" y="9171680"/>
            <a:ext cx="18055988" cy="6328594"/>
          </a:xfrm>
        </p:spPr>
        <p:txBody>
          <a:bodyPr/>
          <a:lstStyle/>
          <a:p>
            <a:r>
              <a:rPr lang="hu-HU"/>
              <a:t>Mintacím szerkesztése</a:t>
            </a:r>
          </a:p>
        </p:txBody>
      </p:sp>
      <p:sp>
        <p:nvSpPr>
          <p:cNvPr id="3" name="Alcím 2"/>
          <p:cNvSpPr>
            <a:spLocks noGrp="1"/>
          </p:cNvSpPr>
          <p:nvPr>
            <p:ph type="subTitle" idx="1"/>
          </p:nvPr>
        </p:nvSpPr>
        <p:spPr>
          <a:xfrm>
            <a:off x="3186352" y="16730453"/>
            <a:ext cx="14869637" cy="7545105"/>
          </a:xfrm>
        </p:spPr>
        <p:txBody>
          <a:bodyPr/>
          <a:lstStyle>
            <a:lvl1pPr marL="0" indent="0" algn="ctr">
              <a:buNone/>
              <a:defRPr>
                <a:solidFill>
                  <a:schemeClr val="tx1">
                    <a:tint val="75000"/>
                  </a:schemeClr>
                </a:solidFill>
              </a:defRPr>
            </a:lvl1pPr>
            <a:lvl2pPr marL="1645920" indent="0" algn="ctr">
              <a:buNone/>
              <a:defRPr>
                <a:solidFill>
                  <a:schemeClr val="tx1">
                    <a:tint val="75000"/>
                  </a:schemeClr>
                </a:solidFill>
              </a:defRPr>
            </a:lvl2pPr>
            <a:lvl3pPr marL="3291840" indent="0" algn="ctr">
              <a:buNone/>
              <a:defRPr>
                <a:solidFill>
                  <a:schemeClr val="tx1">
                    <a:tint val="75000"/>
                  </a:schemeClr>
                </a:solidFill>
              </a:defRPr>
            </a:lvl3pPr>
            <a:lvl4pPr marL="4937760" indent="0" algn="ctr">
              <a:buNone/>
              <a:defRPr>
                <a:solidFill>
                  <a:schemeClr val="tx1">
                    <a:tint val="75000"/>
                  </a:schemeClr>
                </a:solidFill>
              </a:defRPr>
            </a:lvl4pPr>
            <a:lvl5pPr marL="6583680" indent="0" algn="ctr">
              <a:buNone/>
              <a:defRPr>
                <a:solidFill>
                  <a:schemeClr val="tx1">
                    <a:tint val="75000"/>
                  </a:schemeClr>
                </a:solidFill>
              </a:defRPr>
            </a:lvl5pPr>
            <a:lvl6pPr marL="8229600" indent="0" algn="ctr">
              <a:buNone/>
              <a:defRPr>
                <a:solidFill>
                  <a:schemeClr val="tx1">
                    <a:tint val="75000"/>
                  </a:schemeClr>
                </a:solidFill>
              </a:defRPr>
            </a:lvl6pPr>
            <a:lvl7pPr marL="9875520" indent="0" algn="ctr">
              <a:buNone/>
              <a:defRPr>
                <a:solidFill>
                  <a:schemeClr val="tx1">
                    <a:tint val="75000"/>
                  </a:schemeClr>
                </a:solidFill>
              </a:defRPr>
            </a:lvl7pPr>
            <a:lvl8pPr marL="11521440" indent="0" algn="ctr">
              <a:buNone/>
              <a:defRPr>
                <a:solidFill>
                  <a:schemeClr val="tx1">
                    <a:tint val="75000"/>
                  </a:schemeClr>
                </a:solidFill>
              </a:defRPr>
            </a:lvl8pPr>
            <a:lvl9pPr marL="1316736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08DCDE75-89FD-47D4-96B5-7D53BD2E92D4}" type="datetimeFigureOut">
              <a:rPr lang="hu-HU" smtClean="0"/>
              <a:pPr/>
              <a:t>2020.04.30.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08DCDE75-89FD-47D4-96B5-7D53BD2E92D4}" type="datetimeFigureOut">
              <a:rPr lang="hu-HU" smtClean="0"/>
              <a:pPr/>
              <a:t>2020.04.30.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15400696" y="1182346"/>
            <a:ext cx="4779527" cy="25191356"/>
          </a:xfrm>
        </p:spPr>
        <p:txBody>
          <a:bodyPr vert="eaVert"/>
          <a:lstStyle/>
          <a:p>
            <a:r>
              <a:rPr lang="hu-HU"/>
              <a:t>Mintacím szerkesztése</a:t>
            </a:r>
          </a:p>
        </p:txBody>
      </p:sp>
      <p:sp>
        <p:nvSpPr>
          <p:cNvPr id="3" name="Függőleges szöveg helye 2"/>
          <p:cNvSpPr>
            <a:spLocks noGrp="1"/>
          </p:cNvSpPr>
          <p:nvPr>
            <p:ph type="body" orient="vert" idx="1"/>
          </p:nvPr>
        </p:nvSpPr>
        <p:spPr>
          <a:xfrm>
            <a:off x="1062117" y="1182346"/>
            <a:ext cx="13984539" cy="25191356"/>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08DCDE75-89FD-47D4-96B5-7D53BD2E92D4}" type="datetimeFigureOut">
              <a:rPr lang="hu-HU" smtClean="0"/>
              <a:pPr/>
              <a:t>2020.04.30.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08DCDE75-89FD-47D4-96B5-7D53BD2E92D4}" type="datetimeFigureOut">
              <a:rPr lang="hu-HU" smtClean="0"/>
              <a:pPr/>
              <a:t>2020.04.30.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678000" y="18972117"/>
            <a:ext cx="18055988" cy="5863860"/>
          </a:xfrm>
        </p:spPr>
        <p:txBody>
          <a:bodyPr anchor="t"/>
          <a:lstStyle>
            <a:lvl1pPr algn="l">
              <a:defRPr sz="14400" b="1" cap="all"/>
            </a:lvl1pPr>
          </a:lstStyle>
          <a:p>
            <a:r>
              <a:rPr lang="hu-HU"/>
              <a:t>Mintacím szerkesztése</a:t>
            </a:r>
          </a:p>
        </p:txBody>
      </p:sp>
      <p:sp>
        <p:nvSpPr>
          <p:cNvPr id="3" name="Szöveg helye 2"/>
          <p:cNvSpPr>
            <a:spLocks noGrp="1"/>
          </p:cNvSpPr>
          <p:nvPr>
            <p:ph type="body" idx="1"/>
          </p:nvPr>
        </p:nvSpPr>
        <p:spPr>
          <a:xfrm>
            <a:off x="1678000" y="12513670"/>
            <a:ext cx="18055988" cy="6458445"/>
          </a:xfrm>
        </p:spPr>
        <p:txBody>
          <a:bodyPr anchor="b"/>
          <a:lstStyle>
            <a:lvl1pPr marL="0" indent="0">
              <a:buNone/>
              <a:defRPr sz="7200">
                <a:solidFill>
                  <a:schemeClr val="tx1">
                    <a:tint val="75000"/>
                  </a:schemeClr>
                </a:solidFill>
              </a:defRPr>
            </a:lvl1pPr>
            <a:lvl2pPr marL="1645920" indent="0">
              <a:buNone/>
              <a:defRPr sz="6500">
                <a:solidFill>
                  <a:schemeClr val="tx1">
                    <a:tint val="75000"/>
                  </a:schemeClr>
                </a:solidFill>
              </a:defRPr>
            </a:lvl2pPr>
            <a:lvl3pPr marL="3291840" indent="0">
              <a:buNone/>
              <a:defRPr sz="5800">
                <a:solidFill>
                  <a:schemeClr val="tx1">
                    <a:tint val="75000"/>
                  </a:schemeClr>
                </a:solidFill>
              </a:defRPr>
            </a:lvl3pPr>
            <a:lvl4pPr marL="4937760" indent="0">
              <a:buNone/>
              <a:defRPr sz="5000">
                <a:solidFill>
                  <a:schemeClr val="tx1">
                    <a:tint val="75000"/>
                  </a:schemeClr>
                </a:solidFill>
              </a:defRPr>
            </a:lvl4pPr>
            <a:lvl5pPr marL="6583680" indent="0">
              <a:buNone/>
              <a:defRPr sz="5000">
                <a:solidFill>
                  <a:schemeClr val="tx1">
                    <a:tint val="75000"/>
                  </a:schemeClr>
                </a:solidFill>
              </a:defRPr>
            </a:lvl5pPr>
            <a:lvl6pPr marL="8229600" indent="0">
              <a:buNone/>
              <a:defRPr sz="5000">
                <a:solidFill>
                  <a:schemeClr val="tx1">
                    <a:tint val="75000"/>
                  </a:schemeClr>
                </a:solidFill>
              </a:defRPr>
            </a:lvl6pPr>
            <a:lvl7pPr marL="9875520" indent="0">
              <a:buNone/>
              <a:defRPr sz="5000">
                <a:solidFill>
                  <a:schemeClr val="tx1">
                    <a:tint val="75000"/>
                  </a:schemeClr>
                </a:solidFill>
              </a:defRPr>
            </a:lvl7pPr>
            <a:lvl8pPr marL="11521440" indent="0">
              <a:buNone/>
              <a:defRPr sz="5000">
                <a:solidFill>
                  <a:schemeClr val="tx1">
                    <a:tint val="75000"/>
                  </a:schemeClr>
                </a:solidFill>
              </a:defRPr>
            </a:lvl8pPr>
            <a:lvl9pPr marL="13167360" indent="0">
              <a:buNone/>
              <a:defRPr sz="50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08DCDE75-89FD-47D4-96B5-7D53BD2E92D4}" type="datetimeFigureOut">
              <a:rPr lang="hu-HU" smtClean="0"/>
              <a:pPr/>
              <a:t>2020.04.30.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062120" y="6889014"/>
            <a:ext cx="9382033" cy="19484689"/>
          </a:xfrm>
        </p:spPr>
        <p:txBody>
          <a:bodyPr/>
          <a:lstStyle>
            <a:lvl1pPr>
              <a:defRPr sz="10100"/>
            </a:lvl1pPr>
            <a:lvl2pPr>
              <a:defRPr sz="8600"/>
            </a:lvl2pPr>
            <a:lvl3pPr>
              <a:defRPr sz="7200"/>
            </a:lvl3pPr>
            <a:lvl4pPr>
              <a:defRPr sz="6500"/>
            </a:lvl4pPr>
            <a:lvl5pPr>
              <a:defRPr sz="6500"/>
            </a:lvl5pPr>
            <a:lvl6pPr>
              <a:defRPr sz="6500"/>
            </a:lvl6pPr>
            <a:lvl7pPr>
              <a:defRPr sz="6500"/>
            </a:lvl7pPr>
            <a:lvl8pPr>
              <a:defRPr sz="6500"/>
            </a:lvl8pPr>
            <a:lvl9pPr>
              <a:defRPr sz="65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10798190" y="6889014"/>
            <a:ext cx="9382033" cy="19484689"/>
          </a:xfrm>
        </p:spPr>
        <p:txBody>
          <a:bodyPr/>
          <a:lstStyle>
            <a:lvl1pPr>
              <a:defRPr sz="10100"/>
            </a:lvl1pPr>
            <a:lvl2pPr>
              <a:defRPr sz="8600"/>
            </a:lvl2pPr>
            <a:lvl3pPr>
              <a:defRPr sz="7200"/>
            </a:lvl3pPr>
            <a:lvl4pPr>
              <a:defRPr sz="6500"/>
            </a:lvl4pPr>
            <a:lvl5pPr>
              <a:defRPr sz="6500"/>
            </a:lvl5pPr>
            <a:lvl6pPr>
              <a:defRPr sz="6500"/>
            </a:lvl6pPr>
            <a:lvl7pPr>
              <a:defRPr sz="6500"/>
            </a:lvl7pPr>
            <a:lvl8pPr>
              <a:defRPr sz="6500"/>
            </a:lvl8pPr>
            <a:lvl9pPr>
              <a:defRPr sz="65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08DCDE75-89FD-47D4-96B5-7D53BD2E92D4}" type="datetimeFigureOut">
              <a:rPr lang="hu-HU" smtClean="0"/>
              <a:pPr/>
              <a:t>2020.04.30.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1062119" y="6608805"/>
            <a:ext cx="9385721" cy="2754235"/>
          </a:xfrm>
        </p:spPr>
        <p:txBody>
          <a:bodyPr anchor="b"/>
          <a:lstStyle>
            <a:lvl1pPr marL="0" indent="0">
              <a:buNone/>
              <a:defRPr sz="8600" b="1"/>
            </a:lvl1pPr>
            <a:lvl2pPr marL="1645920" indent="0">
              <a:buNone/>
              <a:defRPr sz="7200" b="1"/>
            </a:lvl2pPr>
            <a:lvl3pPr marL="3291840" indent="0">
              <a:buNone/>
              <a:defRPr sz="6500" b="1"/>
            </a:lvl3pPr>
            <a:lvl4pPr marL="4937760" indent="0">
              <a:buNone/>
              <a:defRPr sz="5800" b="1"/>
            </a:lvl4pPr>
            <a:lvl5pPr marL="6583680" indent="0">
              <a:buNone/>
              <a:defRPr sz="5800" b="1"/>
            </a:lvl5pPr>
            <a:lvl6pPr marL="8229600" indent="0">
              <a:buNone/>
              <a:defRPr sz="5800" b="1"/>
            </a:lvl6pPr>
            <a:lvl7pPr marL="9875520" indent="0">
              <a:buNone/>
              <a:defRPr sz="5800" b="1"/>
            </a:lvl7pPr>
            <a:lvl8pPr marL="11521440" indent="0">
              <a:buNone/>
              <a:defRPr sz="5800" b="1"/>
            </a:lvl8pPr>
            <a:lvl9pPr marL="13167360" indent="0">
              <a:buNone/>
              <a:defRPr sz="5800" b="1"/>
            </a:lvl9pPr>
          </a:lstStyle>
          <a:p>
            <a:pPr lvl="0"/>
            <a:r>
              <a:rPr lang="hu-HU"/>
              <a:t>Mintaszöveg szerkesztése</a:t>
            </a:r>
          </a:p>
        </p:txBody>
      </p:sp>
      <p:sp>
        <p:nvSpPr>
          <p:cNvPr id="4" name="Tartalom helye 3"/>
          <p:cNvSpPr>
            <a:spLocks noGrp="1"/>
          </p:cNvSpPr>
          <p:nvPr>
            <p:ph sz="half" idx="2"/>
          </p:nvPr>
        </p:nvSpPr>
        <p:spPr>
          <a:xfrm>
            <a:off x="1062119" y="9363038"/>
            <a:ext cx="9385721" cy="17010661"/>
          </a:xfrm>
        </p:spPr>
        <p:txBody>
          <a:bodyPr/>
          <a:lstStyle>
            <a:lvl1pPr>
              <a:defRPr sz="86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10790816" y="6608805"/>
            <a:ext cx="9389408" cy="2754235"/>
          </a:xfrm>
        </p:spPr>
        <p:txBody>
          <a:bodyPr anchor="b"/>
          <a:lstStyle>
            <a:lvl1pPr marL="0" indent="0">
              <a:buNone/>
              <a:defRPr sz="8600" b="1"/>
            </a:lvl1pPr>
            <a:lvl2pPr marL="1645920" indent="0">
              <a:buNone/>
              <a:defRPr sz="7200" b="1"/>
            </a:lvl2pPr>
            <a:lvl3pPr marL="3291840" indent="0">
              <a:buNone/>
              <a:defRPr sz="6500" b="1"/>
            </a:lvl3pPr>
            <a:lvl4pPr marL="4937760" indent="0">
              <a:buNone/>
              <a:defRPr sz="5800" b="1"/>
            </a:lvl4pPr>
            <a:lvl5pPr marL="6583680" indent="0">
              <a:buNone/>
              <a:defRPr sz="5800" b="1"/>
            </a:lvl5pPr>
            <a:lvl6pPr marL="8229600" indent="0">
              <a:buNone/>
              <a:defRPr sz="5800" b="1"/>
            </a:lvl6pPr>
            <a:lvl7pPr marL="9875520" indent="0">
              <a:buNone/>
              <a:defRPr sz="5800" b="1"/>
            </a:lvl7pPr>
            <a:lvl8pPr marL="11521440" indent="0">
              <a:buNone/>
              <a:defRPr sz="5800" b="1"/>
            </a:lvl8pPr>
            <a:lvl9pPr marL="13167360" indent="0">
              <a:buNone/>
              <a:defRPr sz="5800" b="1"/>
            </a:lvl9pPr>
          </a:lstStyle>
          <a:p>
            <a:pPr lvl="0"/>
            <a:r>
              <a:rPr lang="hu-HU"/>
              <a:t>Mintaszöveg szerkesztése</a:t>
            </a:r>
          </a:p>
        </p:txBody>
      </p:sp>
      <p:sp>
        <p:nvSpPr>
          <p:cNvPr id="6" name="Tartalom helye 5"/>
          <p:cNvSpPr>
            <a:spLocks noGrp="1"/>
          </p:cNvSpPr>
          <p:nvPr>
            <p:ph sz="quarter" idx="4"/>
          </p:nvPr>
        </p:nvSpPr>
        <p:spPr>
          <a:xfrm>
            <a:off x="10790816" y="9363038"/>
            <a:ext cx="9389408" cy="17010661"/>
          </a:xfrm>
        </p:spPr>
        <p:txBody>
          <a:bodyPr/>
          <a:lstStyle>
            <a:lvl1pPr>
              <a:defRPr sz="86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08DCDE75-89FD-47D4-96B5-7D53BD2E92D4}" type="datetimeFigureOut">
              <a:rPr lang="hu-HU" smtClean="0"/>
              <a:pPr/>
              <a:t>2020.04.30.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08DCDE75-89FD-47D4-96B5-7D53BD2E92D4}" type="datetimeFigureOut">
              <a:rPr lang="hu-HU" smtClean="0"/>
              <a:pPr/>
              <a:t>2020.04.30.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8DCDE75-89FD-47D4-96B5-7D53BD2E92D4}" type="datetimeFigureOut">
              <a:rPr lang="hu-HU" smtClean="0"/>
              <a:pPr/>
              <a:t>2020.04.30.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062120" y="1175508"/>
            <a:ext cx="6988582" cy="5002734"/>
          </a:xfrm>
        </p:spPr>
        <p:txBody>
          <a:bodyPr anchor="b"/>
          <a:lstStyle>
            <a:lvl1pPr algn="l">
              <a:defRPr sz="7200" b="1"/>
            </a:lvl1pPr>
          </a:lstStyle>
          <a:p>
            <a:r>
              <a:rPr lang="hu-HU"/>
              <a:t>Mintacím szerkesztése</a:t>
            </a:r>
          </a:p>
        </p:txBody>
      </p:sp>
      <p:sp>
        <p:nvSpPr>
          <p:cNvPr id="3" name="Tartalom helye 2"/>
          <p:cNvSpPr>
            <a:spLocks noGrp="1"/>
          </p:cNvSpPr>
          <p:nvPr>
            <p:ph idx="1"/>
          </p:nvPr>
        </p:nvSpPr>
        <p:spPr>
          <a:xfrm>
            <a:off x="8305167" y="1175511"/>
            <a:ext cx="11875057" cy="25198194"/>
          </a:xfrm>
        </p:spPr>
        <p:txBody>
          <a:bodyPr/>
          <a:lstStyle>
            <a:lvl1pPr>
              <a:defRPr sz="11500"/>
            </a:lvl1pPr>
            <a:lvl2pPr>
              <a:defRPr sz="10100"/>
            </a:lvl2pPr>
            <a:lvl3pPr>
              <a:defRPr sz="8600"/>
            </a:lvl3pPr>
            <a:lvl4pPr>
              <a:defRPr sz="7200"/>
            </a:lvl4pPr>
            <a:lvl5pPr>
              <a:defRPr sz="7200"/>
            </a:lvl5pPr>
            <a:lvl6pPr>
              <a:defRPr sz="7200"/>
            </a:lvl6pPr>
            <a:lvl7pPr>
              <a:defRPr sz="7200"/>
            </a:lvl7pPr>
            <a:lvl8pPr>
              <a:defRPr sz="7200"/>
            </a:lvl8pPr>
            <a:lvl9pPr>
              <a:defRPr sz="7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1062120" y="6178244"/>
            <a:ext cx="6988582" cy="20195461"/>
          </a:xfrm>
        </p:spPr>
        <p:txBody>
          <a:bodyPr/>
          <a:lstStyle>
            <a:lvl1pPr marL="0" indent="0">
              <a:buNone/>
              <a:defRPr sz="5000"/>
            </a:lvl1pPr>
            <a:lvl2pPr marL="1645920" indent="0">
              <a:buNone/>
              <a:defRPr sz="4300"/>
            </a:lvl2pPr>
            <a:lvl3pPr marL="3291840" indent="0">
              <a:buNone/>
              <a:defRPr sz="3600"/>
            </a:lvl3pPr>
            <a:lvl4pPr marL="4937760" indent="0">
              <a:buNone/>
              <a:defRPr sz="3200"/>
            </a:lvl4pPr>
            <a:lvl5pPr marL="6583680" indent="0">
              <a:buNone/>
              <a:defRPr sz="3200"/>
            </a:lvl5pPr>
            <a:lvl6pPr marL="8229600" indent="0">
              <a:buNone/>
              <a:defRPr sz="3200"/>
            </a:lvl6pPr>
            <a:lvl7pPr marL="9875520" indent="0">
              <a:buNone/>
              <a:defRPr sz="3200"/>
            </a:lvl7pPr>
            <a:lvl8pPr marL="11521440" indent="0">
              <a:buNone/>
              <a:defRPr sz="3200"/>
            </a:lvl8pPr>
            <a:lvl9pPr marL="13167360" indent="0">
              <a:buNone/>
              <a:defRPr sz="3200"/>
            </a:lvl9pPr>
          </a:lstStyle>
          <a:p>
            <a:pPr lvl="0"/>
            <a:r>
              <a:rPr lang="hu-HU"/>
              <a:t>Mintaszöveg szerkesztése</a:t>
            </a:r>
          </a:p>
        </p:txBody>
      </p:sp>
      <p:sp>
        <p:nvSpPr>
          <p:cNvPr id="5" name="Dátum helye 4"/>
          <p:cNvSpPr>
            <a:spLocks noGrp="1"/>
          </p:cNvSpPr>
          <p:nvPr>
            <p:ph type="dt" sz="half" idx="10"/>
          </p:nvPr>
        </p:nvSpPr>
        <p:spPr/>
        <p:txBody>
          <a:bodyPr/>
          <a:lstStyle/>
          <a:p>
            <a:fld id="{08DCDE75-89FD-47D4-96B5-7D53BD2E92D4}" type="datetimeFigureOut">
              <a:rPr lang="hu-HU" smtClean="0"/>
              <a:pPr/>
              <a:t>2020.04.30.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163649" y="20667027"/>
            <a:ext cx="12745403" cy="2439860"/>
          </a:xfrm>
        </p:spPr>
        <p:txBody>
          <a:bodyPr anchor="b"/>
          <a:lstStyle>
            <a:lvl1pPr algn="l">
              <a:defRPr sz="7200" b="1"/>
            </a:lvl1pPr>
          </a:lstStyle>
          <a:p>
            <a:r>
              <a:rPr lang="hu-HU"/>
              <a:t>Mintacím szerkesztése</a:t>
            </a:r>
          </a:p>
        </p:txBody>
      </p:sp>
      <p:sp>
        <p:nvSpPr>
          <p:cNvPr id="3" name="Kép helye 2"/>
          <p:cNvSpPr>
            <a:spLocks noGrp="1"/>
          </p:cNvSpPr>
          <p:nvPr>
            <p:ph type="pic" idx="1"/>
          </p:nvPr>
        </p:nvSpPr>
        <p:spPr>
          <a:xfrm>
            <a:off x="4163649" y="2638053"/>
            <a:ext cx="12745403" cy="17714595"/>
          </a:xfrm>
        </p:spPr>
        <p:txBody>
          <a:bodyPr/>
          <a:lstStyle>
            <a:lvl1pPr marL="0" indent="0">
              <a:buNone/>
              <a:defRPr sz="11500"/>
            </a:lvl1pPr>
            <a:lvl2pPr marL="1645920" indent="0">
              <a:buNone/>
              <a:defRPr sz="10100"/>
            </a:lvl2pPr>
            <a:lvl3pPr marL="3291840" indent="0">
              <a:buNone/>
              <a:defRPr sz="860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hu-HU"/>
          </a:p>
        </p:txBody>
      </p:sp>
      <p:sp>
        <p:nvSpPr>
          <p:cNvPr id="4" name="Szöveg helye 3"/>
          <p:cNvSpPr>
            <a:spLocks noGrp="1"/>
          </p:cNvSpPr>
          <p:nvPr>
            <p:ph type="body" sz="half" idx="2"/>
          </p:nvPr>
        </p:nvSpPr>
        <p:spPr>
          <a:xfrm>
            <a:off x="4163649" y="23106890"/>
            <a:ext cx="12745403" cy="3465005"/>
          </a:xfrm>
        </p:spPr>
        <p:txBody>
          <a:bodyPr/>
          <a:lstStyle>
            <a:lvl1pPr marL="0" indent="0">
              <a:buNone/>
              <a:defRPr sz="5000"/>
            </a:lvl1pPr>
            <a:lvl2pPr marL="1645920" indent="0">
              <a:buNone/>
              <a:defRPr sz="4300"/>
            </a:lvl2pPr>
            <a:lvl3pPr marL="3291840" indent="0">
              <a:buNone/>
              <a:defRPr sz="3600"/>
            </a:lvl3pPr>
            <a:lvl4pPr marL="4937760" indent="0">
              <a:buNone/>
              <a:defRPr sz="3200"/>
            </a:lvl4pPr>
            <a:lvl5pPr marL="6583680" indent="0">
              <a:buNone/>
              <a:defRPr sz="3200"/>
            </a:lvl5pPr>
            <a:lvl6pPr marL="8229600" indent="0">
              <a:buNone/>
              <a:defRPr sz="3200"/>
            </a:lvl6pPr>
            <a:lvl7pPr marL="9875520" indent="0">
              <a:buNone/>
              <a:defRPr sz="3200"/>
            </a:lvl7pPr>
            <a:lvl8pPr marL="11521440" indent="0">
              <a:buNone/>
              <a:defRPr sz="3200"/>
            </a:lvl8pPr>
            <a:lvl9pPr marL="13167360" indent="0">
              <a:buNone/>
              <a:defRPr sz="3200"/>
            </a:lvl9pPr>
          </a:lstStyle>
          <a:p>
            <a:pPr lvl="0"/>
            <a:r>
              <a:rPr lang="hu-HU"/>
              <a:t>Mintaszöveg szerkesztése</a:t>
            </a:r>
          </a:p>
        </p:txBody>
      </p:sp>
      <p:sp>
        <p:nvSpPr>
          <p:cNvPr id="5" name="Dátum helye 4"/>
          <p:cNvSpPr>
            <a:spLocks noGrp="1"/>
          </p:cNvSpPr>
          <p:nvPr>
            <p:ph type="dt" sz="half" idx="10"/>
          </p:nvPr>
        </p:nvSpPr>
        <p:spPr/>
        <p:txBody>
          <a:bodyPr/>
          <a:lstStyle/>
          <a:p>
            <a:fld id="{08DCDE75-89FD-47D4-96B5-7D53BD2E92D4}" type="datetimeFigureOut">
              <a:rPr lang="hu-HU" smtClean="0"/>
              <a:pPr/>
              <a:t>2020.04.30.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1062119" y="1182344"/>
            <a:ext cx="19118104" cy="4920721"/>
          </a:xfrm>
          <a:prstGeom prst="rect">
            <a:avLst/>
          </a:prstGeom>
        </p:spPr>
        <p:txBody>
          <a:bodyPr vert="horz" lIns="329184" tIns="164592" rIns="329184" bIns="164592" rtlCol="0" anchor="ctr">
            <a:normAutofit/>
          </a:bodyPr>
          <a:lstStyle/>
          <a:p>
            <a:r>
              <a:rPr lang="hu-HU"/>
              <a:t>Mintacím szerkesztése</a:t>
            </a:r>
          </a:p>
        </p:txBody>
      </p:sp>
      <p:sp>
        <p:nvSpPr>
          <p:cNvPr id="3" name="Szöveg helye 2"/>
          <p:cNvSpPr>
            <a:spLocks noGrp="1"/>
          </p:cNvSpPr>
          <p:nvPr>
            <p:ph type="body" idx="1"/>
          </p:nvPr>
        </p:nvSpPr>
        <p:spPr>
          <a:xfrm>
            <a:off x="1062119" y="6889014"/>
            <a:ext cx="19118104" cy="19484689"/>
          </a:xfrm>
          <a:prstGeom prst="rect">
            <a:avLst/>
          </a:prstGeom>
        </p:spPr>
        <p:txBody>
          <a:bodyPr vert="horz" lIns="329184" tIns="164592" rIns="329184" bIns="164592"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1062118" y="27364679"/>
            <a:ext cx="4956546" cy="1571896"/>
          </a:xfrm>
          <a:prstGeom prst="rect">
            <a:avLst/>
          </a:prstGeom>
        </p:spPr>
        <p:txBody>
          <a:bodyPr vert="horz" lIns="329184" tIns="164592" rIns="329184" bIns="164592" rtlCol="0" anchor="ctr"/>
          <a:lstStyle>
            <a:lvl1pPr algn="l">
              <a:defRPr sz="4300">
                <a:solidFill>
                  <a:schemeClr val="tx1">
                    <a:tint val="75000"/>
                  </a:schemeClr>
                </a:solidFill>
              </a:defRPr>
            </a:lvl1pPr>
          </a:lstStyle>
          <a:p>
            <a:fld id="{08DCDE75-89FD-47D4-96B5-7D53BD2E92D4}" type="datetimeFigureOut">
              <a:rPr lang="hu-HU" smtClean="0"/>
              <a:pPr/>
              <a:t>2020.04.30.</a:t>
            </a:fld>
            <a:endParaRPr lang="hu-HU"/>
          </a:p>
        </p:txBody>
      </p:sp>
      <p:sp>
        <p:nvSpPr>
          <p:cNvPr id="5" name="Élőláb helye 4"/>
          <p:cNvSpPr>
            <a:spLocks noGrp="1"/>
          </p:cNvSpPr>
          <p:nvPr>
            <p:ph type="ftr" sz="quarter" idx="3"/>
          </p:nvPr>
        </p:nvSpPr>
        <p:spPr>
          <a:xfrm>
            <a:off x="7257802" y="27364679"/>
            <a:ext cx="6726741" cy="1571896"/>
          </a:xfrm>
          <a:prstGeom prst="rect">
            <a:avLst/>
          </a:prstGeom>
        </p:spPr>
        <p:txBody>
          <a:bodyPr vert="horz" lIns="329184" tIns="164592" rIns="329184" bIns="164592" rtlCol="0" anchor="ctr"/>
          <a:lstStyle>
            <a:lvl1pPr algn="ctr">
              <a:defRPr sz="43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15223677" y="27364679"/>
            <a:ext cx="4956546" cy="1571896"/>
          </a:xfrm>
          <a:prstGeom prst="rect">
            <a:avLst/>
          </a:prstGeom>
        </p:spPr>
        <p:txBody>
          <a:bodyPr vert="horz" lIns="329184" tIns="164592" rIns="329184" bIns="164592" rtlCol="0" anchor="ctr"/>
          <a:lstStyle>
            <a:lvl1pPr algn="r">
              <a:defRPr sz="4300">
                <a:solidFill>
                  <a:schemeClr val="tx1">
                    <a:tint val="75000"/>
                  </a:schemeClr>
                </a:solidFill>
              </a:defRPr>
            </a:lvl1pPr>
          </a:lstStyle>
          <a:p>
            <a:fld id="{7D901B6B-DBA4-45B4-AC3D-5BEE23A6DF66}"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91840" rtl="0" eaLnBrk="1" latinLnBrk="0" hangingPunct="1">
        <a:spcBef>
          <a:spcPct val="0"/>
        </a:spcBef>
        <a:buNone/>
        <a:defRPr sz="15800" kern="1200">
          <a:solidFill>
            <a:schemeClr val="tx1"/>
          </a:solidFill>
          <a:latin typeface="+mj-lt"/>
          <a:ea typeface="+mj-ea"/>
          <a:cs typeface="+mj-cs"/>
        </a:defRPr>
      </a:lvl1pPr>
    </p:titleStyle>
    <p:bodyStyle>
      <a:lvl1pPr marL="1234440" indent="-1234440" algn="l" defTabSz="3291840" rtl="0" eaLnBrk="1" latinLnBrk="0" hangingPunct="1">
        <a:spcBef>
          <a:spcPct val="20000"/>
        </a:spcBef>
        <a:buFont typeface="Arial" pitchFamily="34" charset="0"/>
        <a:buChar char="•"/>
        <a:defRPr sz="11500" kern="1200">
          <a:solidFill>
            <a:schemeClr val="tx1"/>
          </a:solidFill>
          <a:latin typeface="+mn-lt"/>
          <a:ea typeface="+mn-ea"/>
          <a:cs typeface="+mn-cs"/>
        </a:defRPr>
      </a:lvl1pPr>
      <a:lvl2pPr marL="2674620" indent="-1028700" algn="l" defTabSz="3291840" rtl="0" eaLnBrk="1" latinLnBrk="0" hangingPunct="1">
        <a:spcBef>
          <a:spcPct val="20000"/>
        </a:spcBef>
        <a:buFont typeface="Arial" pitchFamily="34" charset="0"/>
        <a:buChar char="–"/>
        <a:defRPr sz="10100" kern="1200">
          <a:solidFill>
            <a:schemeClr val="tx1"/>
          </a:solidFill>
          <a:latin typeface="+mn-lt"/>
          <a:ea typeface="+mn-ea"/>
          <a:cs typeface="+mn-cs"/>
        </a:defRPr>
      </a:lvl2pPr>
      <a:lvl3pPr marL="4114800" indent="-822960" algn="l" defTabSz="3291840" rtl="0" eaLnBrk="1" latinLnBrk="0" hangingPunct="1">
        <a:spcBef>
          <a:spcPct val="20000"/>
        </a:spcBef>
        <a:buFont typeface="Arial" pitchFamily="34" charset="0"/>
        <a:buChar char="•"/>
        <a:defRPr sz="8600" kern="1200">
          <a:solidFill>
            <a:schemeClr val="tx1"/>
          </a:solidFill>
          <a:latin typeface="+mn-lt"/>
          <a:ea typeface="+mn-ea"/>
          <a:cs typeface="+mn-cs"/>
        </a:defRPr>
      </a:lvl3pPr>
      <a:lvl4pPr marL="576072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64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56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848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440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9032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hu-HU"/>
      </a:defPPr>
      <a:lvl1pPr marL="0" algn="l" defTabSz="3291840" rtl="0" eaLnBrk="1" latinLnBrk="0" hangingPunct="1">
        <a:defRPr sz="6500" kern="1200">
          <a:solidFill>
            <a:schemeClr val="tx1"/>
          </a:solidFill>
          <a:latin typeface="+mn-lt"/>
          <a:ea typeface="+mn-ea"/>
          <a:cs typeface="+mn-cs"/>
        </a:defRPr>
      </a:lvl1pPr>
      <a:lvl2pPr marL="1645920" algn="l" defTabSz="3291840" rtl="0" eaLnBrk="1" latinLnBrk="0" hangingPunct="1">
        <a:defRPr sz="6500" kern="1200">
          <a:solidFill>
            <a:schemeClr val="tx1"/>
          </a:solidFill>
          <a:latin typeface="+mn-lt"/>
          <a:ea typeface="+mn-ea"/>
          <a:cs typeface="+mn-cs"/>
        </a:defRPr>
      </a:lvl2pPr>
      <a:lvl3pPr marL="3291840" algn="l" defTabSz="3291840" rtl="0" eaLnBrk="1" latinLnBrk="0" hangingPunct="1">
        <a:defRPr sz="6500" kern="1200">
          <a:solidFill>
            <a:schemeClr val="tx1"/>
          </a:solidFill>
          <a:latin typeface="+mn-lt"/>
          <a:ea typeface="+mn-ea"/>
          <a:cs typeface="+mn-cs"/>
        </a:defRPr>
      </a:lvl3pPr>
      <a:lvl4pPr marL="4937760" algn="l" defTabSz="3291840" rtl="0" eaLnBrk="1" latinLnBrk="0" hangingPunct="1">
        <a:defRPr sz="6500" kern="1200">
          <a:solidFill>
            <a:schemeClr val="tx1"/>
          </a:solidFill>
          <a:latin typeface="+mn-lt"/>
          <a:ea typeface="+mn-ea"/>
          <a:cs typeface="+mn-cs"/>
        </a:defRPr>
      </a:lvl4pPr>
      <a:lvl5pPr marL="6583680" algn="l" defTabSz="3291840" rtl="0" eaLnBrk="1" latinLnBrk="0" hangingPunct="1">
        <a:defRPr sz="6500" kern="1200">
          <a:solidFill>
            <a:schemeClr val="tx1"/>
          </a:solidFill>
          <a:latin typeface="+mn-lt"/>
          <a:ea typeface="+mn-ea"/>
          <a:cs typeface="+mn-cs"/>
        </a:defRPr>
      </a:lvl5pPr>
      <a:lvl6pPr marL="8229600" algn="l" defTabSz="3291840" rtl="0" eaLnBrk="1" latinLnBrk="0" hangingPunct="1">
        <a:defRPr sz="6500" kern="1200">
          <a:solidFill>
            <a:schemeClr val="tx1"/>
          </a:solidFill>
          <a:latin typeface="+mn-lt"/>
          <a:ea typeface="+mn-ea"/>
          <a:cs typeface="+mn-cs"/>
        </a:defRPr>
      </a:lvl6pPr>
      <a:lvl7pPr marL="9875520" algn="l" defTabSz="3291840" rtl="0" eaLnBrk="1" latinLnBrk="0" hangingPunct="1">
        <a:defRPr sz="6500" kern="1200">
          <a:solidFill>
            <a:schemeClr val="tx1"/>
          </a:solidFill>
          <a:latin typeface="+mn-lt"/>
          <a:ea typeface="+mn-ea"/>
          <a:cs typeface="+mn-cs"/>
        </a:defRPr>
      </a:lvl7pPr>
      <a:lvl8pPr marL="11521440" algn="l" defTabSz="3291840" rtl="0" eaLnBrk="1" latinLnBrk="0" hangingPunct="1">
        <a:defRPr sz="6500" kern="1200">
          <a:solidFill>
            <a:schemeClr val="tx1"/>
          </a:solidFill>
          <a:latin typeface="+mn-lt"/>
          <a:ea typeface="+mn-ea"/>
          <a:cs typeface="+mn-cs"/>
        </a:defRPr>
      </a:lvl8pPr>
      <a:lvl9pPr marL="13167360" algn="l" defTabSz="3291840" rtl="0" eaLnBrk="1" latinLnBrk="0" hangingPunct="1">
        <a:defRPr sz="6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666320" y="1496135"/>
            <a:ext cx="17836894" cy="3400931"/>
          </a:xfrm>
          <a:prstGeom prst="rect">
            <a:avLst/>
          </a:prstGeom>
          <a:noFill/>
        </p:spPr>
        <p:txBody>
          <a:bodyPr wrap="square" rtlCol="0">
            <a:spAutoFit/>
          </a:bodyPr>
          <a:lstStyle/>
          <a:p>
            <a:pPr algn="ctr"/>
            <a:r>
              <a:rPr lang="en-US" sz="4800" b="1" dirty="0">
                <a:latin typeface="Times New Roman" pitchFamily="18" charset="0"/>
                <a:cs typeface="Times New Roman" pitchFamily="18" charset="0"/>
              </a:rPr>
              <a:t>Water supply of an ecologically vulnerable wood pasture area at </a:t>
            </a:r>
            <a:r>
              <a:rPr lang="en-US" sz="4800" b="1" dirty="0" err="1">
                <a:latin typeface="Times New Roman" pitchFamily="18" charset="0"/>
                <a:cs typeface="Times New Roman" pitchFamily="18" charset="0"/>
              </a:rPr>
              <a:t>Kőszeg</a:t>
            </a:r>
            <a:r>
              <a:rPr lang="en-US" sz="4800" b="1" dirty="0">
                <a:latin typeface="Times New Roman" pitchFamily="18" charset="0"/>
                <a:cs typeface="Times New Roman" pitchFamily="18" charset="0"/>
              </a:rPr>
              <a:t> (Hungary)</a:t>
            </a:r>
          </a:p>
          <a:p>
            <a:pPr algn="ctr"/>
            <a:r>
              <a:rPr lang="en-US" sz="5400" b="1" dirty="0">
                <a:latin typeface="Times New Roman" pitchFamily="18" charset="0"/>
                <a:cs typeface="Times New Roman" pitchFamily="18" charset="0"/>
              </a:rPr>
              <a:t> </a:t>
            </a:r>
            <a:endParaRPr lang="hu-HU" sz="5400" dirty="0">
              <a:latin typeface="Times New Roman" pitchFamily="18" charset="0"/>
              <a:cs typeface="Times New Roman" pitchFamily="18" charset="0"/>
            </a:endParaRPr>
          </a:p>
          <a:p>
            <a:endParaRPr lang="hu-HU" dirty="0"/>
          </a:p>
        </p:txBody>
      </p:sp>
      <p:sp>
        <p:nvSpPr>
          <p:cNvPr id="11" name="Szövegdoboz 10"/>
          <p:cNvSpPr txBox="1"/>
          <p:nvPr/>
        </p:nvSpPr>
        <p:spPr>
          <a:xfrm>
            <a:off x="834163" y="3310270"/>
            <a:ext cx="19220163" cy="1569660"/>
          </a:xfrm>
          <a:prstGeom prst="rect">
            <a:avLst/>
          </a:prstGeom>
          <a:noFill/>
        </p:spPr>
        <p:txBody>
          <a:bodyPr wrap="square" rtlCol="0">
            <a:spAutoFit/>
          </a:bodyPr>
          <a:lstStyle/>
          <a:p>
            <a:pPr algn="ctr"/>
            <a:r>
              <a:rPr lang="hu-HU" sz="2400" dirty="0">
                <a:latin typeface="Times New Roman" pitchFamily="18" charset="0"/>
                <a:cs typeface="Times New Roman" pitchFamily="18" charset="0"/>
              </a:rPr>
              <a:t>Előd Szőke</a:t>
            </a:r>
            <a:r>
              <a:rPr lang="hu-HU" sz="2400" baseline="30000" dirty="0">
                <a:latin typeface="Times New Roman" pitchFamily="18" charset="0"/>
                <a:cs typeface="Times New Roman" pitchFamily="18" charset="0"/>
              </a:rPr>
              <a:t>1</a:t>
            </a:r>
            <a:r>
              <a:rPr lang="hu-HU" sz="2400" dirty="0">
                <a:latin typeface="Times New Roman" pitchFamily="18" charset="0"/>
                <a:cs typeface="Times New Roman" pitchFamily="18" charset="0"/>
              </a:rPr>
              <a:t>, Péter Csáki</a:t>
            </a:r>
            <a:r>
              <a:rPr lang="hu-HU" sz="2400" baseline="30000" dirty="0">
                <a:latin typeface="Times New Roman" pitchFamily="18" charset="0"/>
                <a:cs typeface="Times New Roman" pitchFamily="18" charset="0"/>
              </a:rPr>
              <a:t>1</a:t>
            </a:r>
            <a:r>
              <a:rPr lang="hu-HU" sz="2400" dirty="0">
                <a:latin typeface="Times New Roman" pitchFamily="18" charset="0"/>
                <a:cs typeface="Times New Roman" pitchFamily="18" charset="0"/>
              </a:rPr>
              <a:t>, Péter Kalicz</a:t>
            </a:r>
            <a:r>
              <a:rPr lang="hu-HU" sz="2400" baseline="30000" dirty="0">
                <a:latin typeface="Times New Roman" pitchFamily="18" charset="0"/>
                <a:cs typeface="Times New Roman" pitchFamily="18" charset="0"/>
              </a:rPr>
              <a:t>1</a:t>
            </a:r>
            <a:r>
              <a:rPr lang="hu-HU" sz="2400" dirty="0">
                <a:latin typeface="Times New Roman" pitchFamily="18" charset="0"/>
                <a:cs typeface="Times New Roman" pitchFamily="18" charset="0"/>
              </a:rPr>
              <a:t>, Katalin Anita Zagyvai-Kiss</a:t>
            </a:r>
            <a:r>
              <a:rPr lang="hu-HU" sz="2400" baseline="30000" dirty="0">
                <a:latin typeface="Times New Roman" pitchFamily="18" charset="0"/>
                <a:cs typeface="Times New Roman" pitchFamily="18" charset="0"/>
              </a:rPr>
              <a:t>1</a:t>
            </a:r>
            <a:r>
              <a:rPr lang="hu-HU" sz="2400" dirty="0">
                <a:latin typeface="Times New Roman" pitchFamily="18" charset="0"/>
                <a:cs typeface="Times New Roman" pitchFamily="18" charset="0"/>
              </a:rPr>
              <a:t>, Péter Primusz</a:t>
            </a:r>
            <a:r>
              <a:rPr lang="hu-HU" sz="2400" baseline="30000" dirty="0">
                <a:latin typeface="Times New Roman" pitchFamily="18" charset="0"/>
                <a:cs typeface="Times New Roman" pitchFamily="18" charset="0"/>
              </a:rPr>
              <a:t>1</a:t>
            </a:r>
            <a:r>
              <a:rPr lang="hu-HU" sz="2400" dirty="0">
                <a:latin typeface="Times New Roman" pitchFamily="18" charset="0"/>
                <a:cs typeface="Times New Roman" pitchFamily="18" charset="0"/>
              </a:rPr>
              <a:t>, Zoltán Gribovszki</a:t>
            </a:r>
            <a:r>
              <a:rPr lang="hu-HU" sz="2400" baseline="30000" dirty="0">
                <a:latin typeface="Times New Roman" pitchFamily="18" charset="0"/>
                <a:cs typeface="Times New Roman" pitchFamily="18" charset="0"/>
              </a:rPr>
              <a:t>1</a:t>
            </a:r>
          </a:p>
          <a:p>
            <a:pPr algn="ctr"/>
            <a:r>
              <a:rPr lang="en-US" sz="2400" dirty="0">
                <a:latin typeface="Times New Roman" pitchFamily="18" charset="0"/>
                <a:cs typeface="Times New Roman" pitchFamily="18" charset="0"/>
              </a:rPr>
              <a:t> </a:t>
            </a:r>
            <a:endParaRPr lang="hu-HU" sz="2400" dirty="0">
              <a:latin typeface="Times New Roman" pitchFamily="18" charset="0"/>
              <a:cs typeface="Times New Roman" pitchFamily="18" charset="0"/>
            </a:endParaRPr>
          </a:p>
          <a:p>
            <a:pPr algn="ctr"/>
            <a:r>
              <a:rPr lang="hu-HU" sz="2400" baseline="30000" dirty="0">
                <a:latin typeface="Times New Roman" pitchFamily="18" charset="0"/>
                <a:cs typeface="Times New Roman" pitchFamily="18" charset="0"/>
              </a:rPr>
              <a:t>1 </a:t>
            </a:r>
            <a:r>
              <a:rPr lang="en-US" sz="2400" dirty="0">
                <a:latin typeface="Times New Roman" pitchFamily="18" charset="0"/>
                <a:cs typeface="Times New Roman" pitchFamily="18" charset="0"/>
              </a:rPr>
              <a:t>University of Sopron, Institute of Geomatics and Civil Engineering, 9400 Sopron, </a:t>
            </a:r>
            <a:r>
              <a:rPr lang="en-US" sz="2400" dirty="0" err="1">
                <a:latin typeface="Times New Roman" pitchFamily="18" charset="0"/>
                <a:cs typeface="Times New Roman" pitchFamily="18" charset="0"/>
              </a:rPr>
              <a:t>Bajcsy-Zs</a:t>
            </a:r>
            <a:r>
              <a:rPr lang="en-US" sz="2400" dirty="0">
                <a:latin typeface="Times New Roman" pitchFamily="18" charset="0"/>
                <a:cs typeface="Times New Roman" pitchFamily="18" charset="0"/>
              </a:rPr>
              <a:t>. u. 4., Hungary </a:t>
            </a:r>
            <a:endParaRPr lang="hu-HU"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E-mail: elod0324@gmail.com</a:t>
            </a:r>
            <a:endParaRPr lang="hu-HU" sz="2400" dirty="0">
              <a:latin typeface="Times New Roman" pitchFamily="18" charset="0"/>
              <a:cs typeface="Times New Roman" pitchFamily="18" charset="0"/>
            </a:endParaRPr>
          </a:p>
        </p:txBody>
      </p:sp>
      <p:sp>
        <p:nvSpPr>
          <p:cNvPr id="23" name="Szövegdoboz 22"/>
          <p:cNvSpPr txBox="1"/>
          <p:nvPr/>
        </p:nvSpPr>
        <p:spPr>
          <a:xfrm>
            <a:off x="11335549" y="5096220"/>
            <a:ext cx="8736438" cy="7909858"/>
          </a:xfrm>
          <a:prstGeom prst="rect">
            <a:avLst/>
          </a:prstGeom>
          <a:noFill/>
        </p:spPr>
        <p:txBody>
          <a:bodyPr wrap="square" rtlCol="0">
            <a:spAutoFit/>
          </a:bodyPr>
          <a:lstStyle/>
          <a:p>
            <a:pPr algn="just"/>
            <a:r>
              <a:rPr lang="en-US" sz="2400" dirty="0"/>
              <a:t>The reconstruction of a wood pasture area and a marsh meadow and thereby achieve a more complex biodiversity are the aims of an ongoing project in Western Hungary (</a:t>
            </a:r>
            <a:r>
              <a:rPr lang="en-US" sz="2400" dirty="0" err="1"/>
              <a:t>Kőszeg</a:t>
            </a:r>
            <a:r>
              <a:rPr lang="en-US" sz="2400" dirty="0"/>
              <a:t> Mountains, </a:t>
            </a:r>
            <a:r>
              <a:rPr lang="en-US" sz="2400" dirty="0" err="1"/>
              <a:t>Őrség</a:t>
            </a:r>
            <a:r>
              <a:rPr lang="en-US" sz="2400" dirty="0"/>
              <a:t> National Park Directorate). Previously, the project area (70 hectares) was used as pasture and as meadow. Later it was abandoned, resulted in an increased spread of shrubs and weeds. Climate change may harm the water balance of the vulnerable wetlands. To ensure and manage the water supply and retention in the project area several interventions are planned. The hydrological investigations started in April 2019. Groundwater levels and surface soil moisture (at the surroundings of the wells) are monitored manually once a week at the four selected points in the area. According to the initial results, the groundwater levels and the surface soil moisture values follow the typical seasonal change. A decrease can be detected during the vegetation period, while an increase started in the dormant season. Since the measurements started before the installation of the water control structures and the grazing, the current results can be interpreted as the results of the control period. Thus, the effects of the water supply and retention will be subsequently analyzed.</a:t>
            </a:r>
            <a:endParaRPr lang="hu-HU" sz="2800" dirty="0">
              <a:latin typeface="Times New Roman" pitchFamily="18" charset="0"/>
              <a:cs typeface="Times New Roman" pitchFamily="18" charset="0"/>
            </a:endParaRPr>
          </a:p>
          <a:p>
            <a:pPr algn="just"/>
            <a:endParaRPr lang="hu-HU" sz="2800" dirty="0"/>
          </a:p>
        </p:txBody>
      </p:sp>
      <p:graphicFrame>
        <p:nvGraphicFramePr>
          <p:cNvPr id="25" name="Táblázat 24"/>
          <p:cNvGraphicFramePr>
            <a:graphicFrameLocks noGrp="1"/>
          </p:cNvGraphicFramePr>
          <p:nvPr>
            <p:extLst>
              <p:ext uri="{D42A27DB-BD31-4B8C-83A1-F6EECF244321}">
                <p14:modId xmlns:p14="http://schemas.microsoft.com/office/powerpoint/2010/main" val="715029127"/>
              </p:ext>
            </p:extLst>
          </p:nvPr>
        </p:nvGraphicFramePr>
        <p:xfrm>
          <a:off x="11406987" y="12597210"/>
          <a:ext cx="8809242" cy="2390064"/>
        </p:xfrm>
        <a:graphic>
          <a:graphicData uri="http://schemas.openxmlformats.org/drawingml/2006/table">
            <a:tbl>
              <a:tblPr/>
              <a:tblGrid>
                <a:gridCol w="2646766">
                  <a:extLst>
                    <a:ext uri="{9D8B030D-6E8A-4147-A177-3AD203B41FA5}">
                      <a16:colId xmlns:a16="http://schemas.microsoft.com/office/drawing/2014/main" val="20000"/>
                    </a:ext>
                  </a:extLst>
                </a:gridCol>
                <a:gridCol w="1540619">
                  <a:extLst>
                    <a:ext uri="{9D8B030D-6E8A-4147-A177-3AD203B41FA5}">
                      <a16:colId xmlns:a16="http://schemas.microsoft.com/office/drawing/2014/main" val="20001"/>
                    </a:ext>
                  </a:extLst>
                </a:gridCol>
                <a:gridCol w="1540619">
                  <a:extLst>
                    <a:ext uri="{9D8B030D-6E8A-4147-A177-3AD203B41FA5}">
                      <a16:colId xmlns:a16="http://schemas.microsoft.com/office/drawing/2014/main" val="20002"/>
                    </a:ext>
                  </a:extLst>
                </a:gridCol>
                <a:gridCol w="1540619">
                  <a:extLst>
                    <a:ext uri="{9D8B030D-6E8A-4147-A177-3AD203B41FA5}">
                      <a16:colId xmlns:a16="http://schemas.microsoft.com/office/drawing/2014/main" val="20003"/>
                    </a:ext>
                  </a:extLst>
                </a:gridCol>
                <a:gridCol w="1540619">
                  <a:extLst>
                    <a:ext uri="{9D8B030D-6E8A-4147-A177-3AD203B41FA5}">
                      <a16:colId xmlns:a16="http://schemas.microsoft.com/office/drawing/2014/main" val="20004"/>
                    </a:ext>
                  </a:extLst>
                </a:gridCol>
              </a:tblGrid>
              <a:tr h="398344">
                <a:tc>
                  <a:txBody>
                    <a:bodyPr/>
                    <a:lstStyle/>
                    <a:p>
                      <a:endParaRPr lang="hu-HU" sz="1700" dirty="0">
                        <a:latin typeface="Calibri"/>
                      </a:endParaRP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dirty="0" err="1">
                          <a:latin typeface="Times New Roman"/>
                          <a:ea typeface="Times New Roman"/>
                          <a:cs typeface="Times New Roman"/>
                        </a:rPr>
                        <a:t>Well</a:t>
                      </a:r>
                      <a:r>
                        <a:rPr lang="hu-HU" sz="1700" dirty="0">
                          <a:latin typeface="Times New Roman"/>
                          <a:ea typeface="Times New Roman"/>
                          <a:cs typeface="Times New Roman"/>
                        </a:rPr>
                        <a:t> 1.</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dirty="0" err="1">
                          <a:latin typeface="Times New Roman"/>
                          <a:ea typeface="Times New Roman"/>
                          <a:cs typeface="Times New Roman"/>
                        </a:rPr>
                        <a:t>Well</a:t>
                      </a:r>
                      <a:r>
                        <a:rPr lang="hu-HU" sz="1700" dirty="0">
                          <a:latin typeface="Times New Roman"/>
                          <a:ea typeface="Times New Roman"/>
                          <a:cs typeface="Times New Roman"/>
                        </a:rPr>
                        <a:t> 2.</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dirty="0" err="1">
                          <a:latin typeface="Times New Roman"/>
                          <a:ea typeface="Times New Roman"/>
                          <a:cs typeface="Times New Roman"/>
                        </a:rPr>
                        <a:t>Well</a:t>
                      </a:r>
                      <a:r>
                        <a:rPr lang="hu-HU" sz="1700" dirty="0">
                          <a:latin typeface="Times New Roman"/>
                          <a:ea typeface="Times New Roman"/>
                          <a:cs typeface="Times New Roman"/>
                        </a:rPr>
                        <a:t> 3.</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dirty="0" err="1">
                          <a:latin typeface="Times New Roman"/>
                          <a:ea typeface="Times New Roman"/>
                          <a:cs typeface="Times New Roman"/>
                        </a:rPr>
                        <a:t>Well</a:t>
                      </a:r>
                      <a:r>
                        <a:rPr lang="hu-HU" sz="1700" dirty="0">
                          <a:latin typeface="Times New Roman"/>
                          <a:ea typeface="Times New Roman"/>
                          <a:cs typeface="Times New Roman"/>
                        </a:rPr>
                        <a:t> 4.</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8344">
                <a:tc>
                  <a:txBody>
                    <a:bodyPr/>
                    <a:lstStyle/>
                    <a:p>
                      <a:pPr algn="ctr">
                        <a:lnSpc>
                          <a:spcPct val="150000"/>
                        </a:lnSpc>
                        <a:spcAft>
                          <a:spcPts val="0"/>
                        </a:spcAft>
                      </a:pPr>
                      <a:r>
                        <a:rPr lang="hu-HU" sz="1700" dirty="0">
                          <a:latin typeface="Times New Roman"/>
                          <a:ea typeface="Times New Roman"/>
                          <a:cs typeface="Times New Roman"/>
                        </a:rPr>
                        <a:t>HD-72</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dirty="0">
                          <a:latin typeface="Times New Roman"/>
                          <a:ea typeface="Times New Roman"/>
                          <a:cs typeface="Times New Roman"/>
                        </a:rPr>
                        <a:t>461776.996</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dirty="0">
                          <a:latin typeface="Times New Roman"/>
                          <a:ea typeface="Times New Roman"/>
                          <a:cs typeface="Times New Roman"/>
                        </a:rPr>
                        <a:t>461760.277</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dirty="0">
                          <a:latin typeface="Times New Roman"/>
                          <a:ea typeface="Times New Roman"/>
                          <a:cs typeface="Times New Roman"/>
                        </a:rPr>
                        <a:t>461484.549</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a:latin typeface="Times New Roman"/>
                          <a:ea typeface="Times New Roman"/>
                          <a:cs typeface="Times New Roman"/>
                        </a:rPr>
                        <a:t>461318.371</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8344">
                <a:tc>
                  <a:txBody>
                    <a:bodyPr/>
                    <a:lstStyle/>
                    <a:p>
                      <a:pPr algn="ctr">
                        <a:lnSpc>
                          <a:spcPct val="150000"/>
                        </a:lnSpc>
                        <a:spcAft>
                          <a:spcPts val="0"/>
                        </a:spcAft>
                      </a:pPr>
                      <a:r>
                        <a:rPr lang="hu-HU" sz="1700" dirty="0">
                          <a:latin typeface="Times New Roman"/>
                          <a:ea typeface="Times New Roman"/>
                          <a:cs typeface="Times New Roman"/>
                        </a:rPr>
                        <a:t>HD-72</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a:latin typeface="Times New Roman"/>
                          <a:ea typeface="Times New Roman"/>
                          <a:cs typeface="Times New Roman"/>
                        </a:rPr>
                        <a:t>227142.530</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dirty="0">
                          <a:latin typeface="Times New Roman"/>
                          <a:ea typeface="Times New Roman"/>
                          <a:cs typeface="Times New Roman"/>
                        </a:rPr>
                        <a:t>227438.573</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a:latin typeface="Times New Roman"/>
                          <a:ea typeface="Times New Roman"/>
                          <a:cs typeface="Times New Roman"/>
                        </a:rPr>
                        <a:t>227797.093</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a:latin typeface="Times New Roman"/>
                          <a:ea typeface="Times New Roman"/>
                          <a:cs typeface="Times New Roman"/>
                        </a:rPr>
                        <a:t>228071.588</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8344">
                <a:tc>
                  <a:txBody>
                    <a:bodyPr/>
                    <a:lstStyle/>
                    <a:p>
                      <a:pPr algn="ctr">
                        <a:lnSpc>
                          <a:spcPct val="150000"/>
                        </a:lnSpc>
                        <a:spcAft>
                          <a:spcPts val="0"/>
                        </a:spcAft>
                      </a:pPr>
                      <a:r>
                        <a:rPr lang="hu-HU" sz="1700" dirty="0" err="1">
                          <a:latin typeface="Times New Roman"/>
                          <a:ea typeface="Times New Roman"/>
                          <a:cs typeface="Times New Roman"/>
                        </a:rPr>
                        <a:t>Edge</a:t>
                      </a:r>
                      <a:r>
                        <a:rPr lang="hu-HU" sz="1700" baseline="0" dirty="0">
                          <a:latin typeface="Times New Roman"/>
                          <a:ea typeface="Times New Roman"/>
                          <a:cs typeface="Times New Roman"/>
                        </a:rPr>
                        <a:t> </a:t>
                      </a:r>
                      <a:r>
                        <a:rPr lang="hu-HU" sz="1700" baseline="0" dirty="0" err="1">
                          <a:latin typeface="Times New Roman"/>
                          <a:ea typeface="Times New Roman"/>
                          <a:cs typeface="Times New Roman"/>
                        </a:rPr>
                        <a:t>altitude</a:t>
                      </a:r>
                      <a:r>
                        <a:rPr lang="hu-HU" sz="1700" dirty="0">
                          <a:latin typeface="Times New Roman"/>
                          <a:ea typeface="Times New Roman"/>
                          <a:cs typeface="Times New Roman"/>
                        </a:rPr>
                        <a:t>. (</a:t>
                      </a:r>
                      <a:r>
                        <a:rPr lang="hu-HU" sz="1700" dirty="0" err="1">
                          <a:latin typeface="Times New Roman"/>
                          <a:ea typeface="Times New Roman"/>
                          <a:cs typeface="Times New Roman"/>
                        </a:rPr>
                        <a:t>m.a.s.l</a:t>
                      </a:r>
                      <a:r>
                        <a:rPr lang="hu-HU" sz="1700" dirty="0">
                          <a:latin typeface="Times New Roman"/>
                          <a:ea typeface="Times New Roman"/>
                          <a:cs typeface="Times New Roman"/>
                        </a:rPr>
                        <a:t>.)</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a:latin typeface="Times New Roman"/>
                          <a:ea typeface="Times New Roman"/>
                          <a:cs typeface="Times New Roman"/>
                        </a:rPr>
                        <a:t>257.561</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dirty="0">
                          <a:latin typeface="Times New Roman"/>
                          <a:ea typeface="Times New Roman"/>
                          <a:cs typeface="Times New Roman"/>
                        </a:rPr>
                        <a:t>259.476</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a:latin typeface="Times New Roman"/>
                          <a:ea typeface="Times New Roman"/>
                          <a:cs typeface="Times New Roman"/>
                        </a:rPr>
                        <a:t>261.543</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a:latin typeface="Times New Roman"/>
                          <a:ea typeface="Times New Roman"/>
                          <a:cs typeface="Times New Roman"/>
                        </a:rPr>
                        <a:t>263.508</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8344">
                <a:tc>
                  <a:txBody>
                    <a:bodyPr/>
                    <a:lstStyle/>
                    <a:p>
                      <a:pPr algn="ctr">
                        <a:lnSpc>
                          <a:spcPct val="150000"/>
                        </a:lnSpc>
                        <a:spcAft>
                          <a:spcPts val="0"/>
                        </a:spcAft>
                      </a:pPr>
                      <a:r>
                        <a:rPr lang="hu-HU" sz="1700" dirty="0" err="1">
                          <a:latin typeface="Times New Roman"/>
                          <a:ea typeface="Times New Roman"/>
                          <a:cs typeface="Times New Roman"/>
                        </a:rPr>
                        <a:t>Edge-ground</a:t>
                      </a:r>
                      <a:r>
                        <a:rPr lang="hu-HU" sz="1700" dirty="0">
                          <a:latin typeface="Times New Roman"/>
                          <a:ea typeface="Times New Roman"/>
                          <a:cs typeface="Times New Roman"/>
                        </a:rPr>
                        <a:t> (cm)</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a:latin typeface="Times New Roman"/>
                          <a:ea typeface="Times New Roman"/>
                          <a:cs typeface="Times New Roman"/>
                        </a:rPr>
                        <a:t>58.0</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dirty="0">
                          <a:latin typeface="Times New Roman"/>
                          <a:ea typeface="Times New Roman"/>
                          <a:cs typeface="Times New Roman"/>
                        </a:rPr>
                        <a:t>16.0</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dirty="0">
                          <a:latin typeface="Times New Roman"/>
                          <a:ea typeface="Times New Roman"/>
                          <a:cs typeface="Times New Roman"/>
                        </a:rPr>
                        <a:t>44.0</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dirty="0">
                          <a:latin typeface="Times New Roman"/>
                          <a:ea typeface="Times New Roman"/>
                          <a:cs typeface="Times New Roman"/>
                        </a:rPr>
                        <a:t>15.0</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8344">
                <a:tc>
                  <a:txBody>
                    <a:bodyPr/>
                    <a:lstStyle/>
                    <a:p>
                      <a:pPr algn="ctr">
                        <a:lnSpc>
                          <a:spcPct val="150000"/>
                        </a:lnSpc>
                        <a:spcAft>
                          <a:spcPts val="0"/>
                        </a:spcAft>
                      </a:pPr>
                      <a:r>
                        <a:rPr lang="hu-HU" sz="1700" dirty="0">
                          <a:latin typeface="Times New Roman"/>
                          <a:ea typeface="Times New Roman"/>
                          <a:cs typeface="Times New Roman"/>
                        </a:rPr>
                        <a:t>Drilling</a:t>
                      </a:r>
                      <a:r>
                        <a:rPr lang="hu-HU" sz="1700" baseline="0" dirty="0">
                          <a:latin typeface="Times New Roman"/>
                          <a:ea typeface="Times New Roman"/>
                          <a:cs typeface="Times New Roman"/>
                        </a:rPr>
                        <a:t> </a:t>
                      </a:r>
                      <a:r>
                        <a:rPr lang="hu-HU" sz="1700" baseline="0" dirty="0" err="1">
                          <a:latin typeface="Times New Roman"/>
                          <a:ea typeface="Times New Roman"/>
                          <a:cs typeface="Times New Roman"/>
                        </a:rPr>
                        <a:t>depth</a:t>
                      </a:r>
                      <a:r>
                        <a:rPr lang="hu-HU" sz="1700" dirty="0">
                          <a:latin typeface="Times New Roman"/>
                          <a:ea typeface="Times New Roman"/>
                          <a:cs typeface="Times New Roman"/>
                        </a:rPr>
                        <a:t> (m)</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a:latin typeface="Times New Roman"/>
                          <a:ea typeface="Times New Roman"/>
                          <a:cs typeface="Times New Roman"/>
                        </a:rPr>
                        <a:t>2.5</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a:latin typeface="Times New Roman"/>
                          <a:ea typeface="Times New Roman"/>
                          <a:cs typeface="Times New Roman"/>
                        </a:rPr>
                        <a:t>2.8</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a:latin typeface="Times New Roman"/>
                          <a:ea typeface="Times New Roman"/>
                          <a:cs typeface="Times New Roman"/>
                        </a:rPr>
                        <a:t>3.9</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700" dirty="0">
                          <a:latin typeface="Times New Roman"/>
                          <a:ea typeface="Times New Roman"/>
                          <a:cs typeface="Times New Roman"/>
                        </a:rPr>
                        <a:t>4.0</a:t>
                      </a:r>
                    </a:p>
                  </a:txBody>
                  <a:tcPr marL="59977" marR="5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7" name="Szövegdoboz 26"/>
          <p:cNvSpPr txBox="1"/>
          <p:nvPr/>
        </p:nvSpPr>
        <p:spPr>
          <a:xfrm>
            <a:off x="11478425" y="15097540"/>
            <a:ext cx="8638628" cy="439353"/>
          </a:xfrm>
          <a:prstGeom prst="rect">
            <a:avLst/>
          </a:prstGeom>
          <a:noFill/>
        </p:spPr>
        <p:txBody>
          <a:bodyPr wrap="square" rtlCol="0">
            <a:spAutoFit/>
          </a:bodyPr>
          <a:lstStyle/>
          <a:p>
            <a:pPr algn="ctr"/>
            <a:r>
              <a:rPr lang="hu-HU" sz="2200" i="1" dirty="0">
                <a:latin typeface="Times New Roman" pitchFamily="18" charset="0"/>
                <a:cs typeface="Times New Roman" pitchFamily="18" charset="0"/>
              </a:rPr>
              <a:t>1. </a:t>
            </a:r>
            <a:r>
              <a:rPr lang="hu-HU" sz="2200" i="1" dirty="0" err="1">
                <a:latin typeface="Times New Roman" pitchFamily="18" charset="0"/>
                <a:cs typeface="Times New Roman" pitchFamily="18" charset="0"/>
              </a:rPr>
              <a:t>table</a:t>
            </a:r>
            <a:r>
              <a:rPr lang="hu-HU" sz="2200" i="1" dirty="0">
                <a:latin typeface="Times New Roman" pitchFamily="18" charset="0"/>
                <a:cs typeface="Times New Roman" pitchFamily="18" charset="0"/>
              </a:rPr>
              <a:t>: </a:t>
            </a:r>
            <a:r>
              <a:rPr lang="en-US" sz="2200" i="1" dirty="0">
                <a:latin typeface="Times New Roman" pitchFamily="18" charset="0"/>
                <a:cs typeface="Times New Roman" pitchFamily="18" charset="0"/>
              </a:rPr>
              <a:t>Coordinates and basic data for groundwater wells.</a:t>
            </a:r>
            <a:endParaRPr lang="hu-HU" sz="2200" i="1" dirty="0">
              <a:latin typeface="Times New Roman" pitchFamily="18" charset="0"/>
              <a:cs typeface="Times New Roman" pitchFamily="18" charset="0"/>
            </a:endParaRPr>
          </a:p>
        </p:txBody>
      </p:sp>
      <p:sp>
        <p:nvSpPr>
          <p:cNvPr id="28" name="Szövegdoboz 27"/>
          <p:cNvSpPr txBox="1"/>
          <p:nvPr/>
        </p:nvSpPr>
        <p:spPr>
          <a:xfrm>
            <a:off x="1905733" y="13811656"/>
            <a:ext cx="7207561" cy="1167267"/>
          </a:xfrm>
          <a:prstGeom prst="rect">
            <a:avLst/>
          </a:prstGeom>
          <a:noFill/>
        </p:spPr>
        <p:txBody>
          <a:bodyPr wrap="square" rtlCol="0">
            <a:spAutoFit/>
          </a:bodyPr>
          <a:lstStyle/>
          <a:p>
            <a:pPr algn="ctr"/>
            <a:r>
              <a:rPr lang="hu-HU" sz="2200" i="1" dirty="0">
                <a:latin typeface="Times New Roman" pitchFamily="18" charset="0"/>
                <a:cs typeface="Times New Roman" pitchFamily="18" charset="0"/>
              </a:rPr>
              <a:t>1. </a:t>
            </a:r>
            <a:r>
              <a:rPr lang="hu-HU" sz="2200" i="1" dirty="0" err="1">
                <a:latin typeface="Times New Roman" pitchFamily="18" charset="0"/>
                <a:cs typeface="Times New Roman" pitchFamily="18" charset="0"/>
              </a:rPr>
              <a:t>figure</a:t>
            </a:r>
            <a:r>
              <a:rPr lang="hu-HU" sz="2200" i="1" dirty="0">
                <a:latin typeface="Times New Roman" pitchFamily="18" charset="0"/>
                <a:cs typeface="Times New Roman" pitchFamily="18" charset="0"/>
              </a:rPr>
              <a:t>: </a:t>
            </a:r>
            <a:r>
              <a:rPr lang="en-US" sz="2200" i="1" dirty="0">
                <a:latin typeface="Times New Roman" pitchFamily="18" charset="0"/>
                <a:cs typeface="Times New Roman" pitchFamily="18" charset="0"/>
              </a:rPr>
              <a:t>The location of the groundwater wells in the habitat reconstruction project area near </a:t>
            </a:r>
            <a:r>
              <a:rPr lang="en-US" sz="2200" i="1" dirty="0" err="1">
                <a:latin typeface="Times New Roman" pitchFamily="18" charset="0"/>
                <a:cs typeface="Times New Roman" pitchFamily="18" charset="0"/>
              </a:rPr>
              <a:t>Kőszeg</a:t>
            </a:r>
            <a:endParaRPr lang="hu-HU" sz="2200" i="1" dirty="0">
              <a:latin typeface="Times New Roman" pitchFamily="18" charset="0"/>
              <a:cs typeface="Times New Roman" pitchFamily="18" charset="0"/>
            </a:endParaRPr>
          </a:p>
          <a:p>
            <a:pPr algn="ctr"/>
            <a:endParaRPr lang="hu-HU" sz="2400" dirty="0">
              <a:latin typeface="Times New Roman" pitchFamily="18" charset="0"/>
              <a:cs typeface="Times New Roman" pitchFamily="18" charset="0"/>
            </a:endParaRPr>
          </a:p>
        </p:txBody>
      </p:sp>
      <p:sp>
        <p:nvSpPr>
          <p:cNvPr id="37" name="Szövegdoboz 36"/>
          <p:cNvSpPr txBox="1"/>
          <p:nvPr/>
        </p:nvSpPr>
        <p:spPr>
          <a:xfrm>
            <a:off x="1691419" y="23443463"/>
            <a:ext cx="7145610" cy="788694"/>
          </a:xfrm>
          <a:prstGeom prst="rect">
            <a:avLst/>
          </a:prstGeom>
          <a:noFill/>
        </p:spPr>
        <p:txBody>
          <a:bodyPr wrap="none" rtlCol="0">
            <a:spAutoFit/>
          </a:bodyPr>
          <a:lstStyle/>
          <a:p>
            <a:r>
              <a:rPr lang="hu-HU" sz="2200" i="1" dirty="0">
                <a:latin typeface="Times New Roman" pitchFamily="18" charset="0"/>
                <a:cs typeface="Times New Roman" pitchFamily="18" charset="0"/>
              </a:rPr>
              <a:t>4. </a:t>
            </a:r>
            <a:r>
              <a:rPr lang="hu-HU" sz="2200" i="1" dirty="0" err="1">
                <a:latin typeface="Times New Roman" pitchFamily="18" charset="0"/>
                <a:cs typeface="Times New Roman" pitchFamily="18" charset="0"/>
              </a:rPr>
              <a:t>figure</a:t>
            </a:r>
            <a:r>
              <a:rPr lang="hu-HU" sz="2200" i="1" dirty="0">
                <a:latin typeface="Times New Roman" pitchFamily="18" charset="0"/>
                <a:cs typeface="Times New Roman" pitchFamily="18" charset="0"/>
              </a:rPr>
              <a:t>: </a:t>
            </a:r>
            <a:r>
              <a:rPr lang="hu-HU" sz="2200" i="1" dirty="0" err="1">
                <a:latin typeface="Times New Roman" pitchFamily="18" charset="0"/>
                <a:cs typeface="Times New Roman" pitchFamily="18" charset="0"/>
              </a:rPr>
              <a:t>Changes</a:t>
            </a:r>
            <a:r>
              <a:rPr lang="hu-HU" sz="2200" i="1" dirty="0">
                <a:latin typeface="Times New Roman" pitchFamily="18" charset="0"/>
                <a:cs typeface="Times New Roman" pitchFamily="18" charset="0"/>
              </a:rPr>
              <a:t> </a:t>
            </a:r>
            <a:r>
              <a:rPr lang="hu-HU" sz="2200" i="1" dirty="0" err="1">
                <a:latin typeface="Times New Roman" pitchFamily="18" charset="0"/>
                <a:cs typeface="Times New Roman" pitchFamily="18" charset="0"/>
              </a:rPr>
              <a:t>in</a:t>
            </a:r>
            <a:r>
              <a:rPr lang="hu-HU" sz="2200" i="1" dirty="0">
                <a:latin typeface="Times New Roman" pitchFamily="18" charset="0"/>
                <a:cs typeface="Times New Roman" pitchFamily="18" charset="0"/>
              </a:rPr>
              <a:t> </a:t>
            </a:r>
            <a:r>
              <a:rPr lang="hu-HU" sz="2200" i="1" dirty="0" err="1">
                <a:latin typeface="Times New Roman" pitchFamily="18" charset="0"/>
                <a:cs typeface="Times New Roman" pitchFamily="18" charset="0"/>
              </a:rPr>
              <a:t>surface</a:t>
            </a:r>
            <a:r>
              <a:rPr lang="hu-HU" sz="2200" i="1" dirty="0">
                <a:latin typeface="Times New Roman" pitchFamily="18" charset="0"/>
                <a:cs typeface="Times New Roman" pitchFamily="18" charset="0"/>
              </a:rPr>
              <a:t> </a:t>
            </a:r>
            <a:r>
              <a:rPr lang="hu-HU" sz="2200" i="1" dirty="0" err="1">
                <a:latin typeface="Times New Roman" pitchFamily="18" charset="0"/>
                <a:cs typeface="Times New Roman" pitchFamily="18" charset="0"/>
              </a:rPr>
              <a:t>soil</a:t>
            </a:r>
            <a:r>
              <a:rPr lang="hu-HU" sz="2200" i="1" dirty="0">
                <a:latin typeface="Times New Roman" pitchFamily="18" charset="0"/>
                <a:cs typeface="Times New Roman" pitchFamily="18" charset="0"/>
              </a:rPr>
              <a:t> </a:t>
            </a:r>
            <a:r>
              <a:rPr lang="hu-HU" sz="2200" i="1" dirty="0" err="1">
                <a:latin typeface="Times New Roman" pitchFamily="18" charset="0"/>
                <a:cs typeface="Times New Roman" pitchFamily="18" charset="0"/>
              </a:rPr>
              <a:t>moisture</a:t>
            </a:r>
            <a:r>
              <a:rPr lang="hu-HU" sz="2200" i="1" dirty="0">
                <a:latin typeface="Times New Roman" pitchFamily="18" charset="0"/>
                <a:cs typeface="Times New Roman" pitchFamily="18" charset="0"/>
              </a:rPr>
              <a:t> and </a:t>
            </a:r>
            <a:r>
              <a:rPr lang="hu-HU" sz="2200" i="1" dirty="0" err="1">
                <a:latin typeface="Times New Roman" pitchFamily="18" charset="0"/>
                <a:cs typeface="Times New Roman" pitchFamily="18" charset="0"/>
              </a:rPr>
              <a:t>precipitation</a:t>
            </a:r>
            <a:r>
              <a:rPr lang="hu-HU" sz="2200" i="1" dirty="0">
                <a:latin typeface="Times New Roman" pitchFamily="18" charset="0"/>
                <a:cs typeface="Times New Roman" pitchFamily="18" charset="0"/>
              </a:rPr>
              <a:t>.</a:t>
            </a:r>
          </a:p>
          <a:p>
            <a:endParaRPr lang="hu-HU" sz="2200" dirty="0">
              <a:latin typeface="Times New Roman" pitchFamily="18" charset="0"/>
              <a:cs typeface="Times New Roman" pitchFamily="18" charset="0"/>
            </a:endParaRPr>
          </a:p>
        </p:txBody>
      </p:sp>
      <p:sp>
        <p:nvSpPr>
          <p:cNvPr id="38" name="Szövegdoboz 37"/>
          <p:cNvSpPr txBox="1"/>
          <p:nvPr/>
        </p:nvSpPr>
        <p:spPr>
          <a:xfrm>
            <a:off x="1083891" y="18976706"/>
            <a:ext cx="8589000" cy="788694"/>
          </a:xfrm>
          <a:prstGeom prst="rect">
            <a:avLst/>
          </a:prstGeom>
          <a:noFill/>
        </p:spPr>
        <p:txBody>
          <a:bodyPr wrap="square" rtlCol="0">
            <a:spAutoFit/>
          </a:bodyPr>
          <a:lstStyle/>
          <a:p>
            <a:pPr algn="ctr"/>
            <a:r>
              <a:rPr lang="hu-HU" sz="2200" i="1" dirty="0">
                <a:latin typeface="Times New Roman" pitchFamily="18" charset="0"/>
                <a:cs typeface="Times New Roman" pitchFamily="18" charset="0"/>
              </a:rPr>
              <a:t>2. </a:t>
            </a:r>
            <a:r>
              <a:rPr lang="hu-HU" sz="2200" i="1" dirty="0" err="1">
                <a:latin typeface="Times New Roman" pitchFamily="18" charset="0"/>
                <a:cs typeface="Times New Roman" pitchFamily="18" charset="0"/>
              </a:rPr>
              <a:t>figure</a:t>
            </a:r>
            <a:r>
              <a:rPr lang="hu-HU" sz="2200" i="1" dirty="0">
                <a:latin typeface="Times New Roman" pitchFamily="18" charset="0"/>
                <a:cs typeface="Times New Roman" pitchFamily="18" charset="0"/>
              </a:rPr>
              <a:t>: </a:t>
            </a:r>
            <a:r>
              <a:rPr lang="en-US" sz="2200" i="1" dirty="0">
                <a:latin typeface="Times New Roman" pitchFamily="18" charset="0"/>
                <a:cs typeface="Times New Roman" pitchFamily="18" charset="0"/>
              </a:rPr>
              <a:t>Changes in groundwater levels and </a:t>
            </a:r>
            <a:r>
              <a:rPr lang="hu-HU" sz="2200" i="1" dirty="0" err="1">
                <a:latin typeface="Times New Roman" pitchFamily="18" charset="0"/>
                <a:cs typeface="Times New Roman" pitchFamily="18" charset="0"/>
              </a:rPr>
              <a:t>precipitation</a:t>
            </a:r>
            <a:r>
              <a:rPr lang="en-US" sz="2200" i="1" dirty="0">
                <a:latin typeface="Times New Roman" pitchFamily="18" charset="0"/>
                <a:cs typeface="Times New Roman" pitchFamily="18" charset="0"/>
              </a:rPr>
              <a:t> patterns.</a:t>
            </a:r>
            <a:endParaRPr lang="hu-HU" sz="2200" i="1" dirty="0">
              <a:latin typeface="Times New Roman" pitchFamily="18" charset="0"/>
              <a:cs typeface="Times New Roman" pitchFamily="18" charset="0"/>
            </a:endParaRPr>
          </a:p>
          <a:p>
            <a:endParaRPr lang="hu-HU" sz="2200" i="1" dirty="0">
              <a:latin typeface="Times New Roman" pitchFamily="18" charset="0"/>
              <a:cs typeface="Times New Roman" pitchFamily="18" charset="0"/>
            </a:endParaRPr>
          </a:p>
        </p:txBody>
      </p:sp>
      <p:sp>
        <p:nvSpPr>
          <p:cNvPr id="40" name="Szövegdoboz 39"/>
          <p:cNvSpPr txBox="1"/>
          <p:nvPr/>
        </p:nvSpPr>
        <p:spPr>
          <a:xfrm>
            <a:off x="1262791" y="28527884"/>
            <a:ext cx="18645318" cy="707886"/>
          </a:xfrm>
          <a:prstGeom prst="rect">
            <a:avLst/>
          </a:prstGeom>
          <a:noFill/>
        </p:spPr>
        <p:txBody>
          <a:bodyPr wrap="square" rtlCol="0">
            <a:spAutoFit/>
          </a:bodyPr>
          <a:lstStyle/>
          <a:p>
            <a:pPr algn="ctr"/>
            <a:r>
              <a:rPr lang="en-US" sz="2000" dirty="0">
                <a:latin typeface="Times New Roman" pitchFamily="18" charset="0"/>
                <a:cs typeface="Times New Roman" pitchFamily="18" charset="0"/>
              </a:rPr>
              <a:t>The research was supported by the “EFOP-3.6.1-16-2016-00018 – Improving the role of </a:t>
            </a:r>
            <a:r>
              <a:rPr lang="en-US" sz="2000" dirty="0" err="1">
                <a:latin typeface="Times New Roman" pitchFamily="18" charset="0"/>
                <a:cs typeface="Times New Roman" pitchFamily="18" charset="0"/>
              </a:rPr>
              <a:t>research+development+innovation</a:t>
            </a:r>
            <a:r>
              <a:rPr lang="en-US" sz="2000" dirty="0">
                <a:latin typeface="Times New Roman" pitchFamily="18" charset="0"/>
                <a:cs typeface="Times New Roman" pitchFamily="18" charset="0"/>
              </a:rPr>
              <a:t> in the higher education through institutional developments assisting intelligent specialization in Sopron and Szombathely” project.</a:t>
            </a:r>
            <a:endParaRPr lang="hu-HU" sz="2000" dirty="0">
              <a:latin typeface="Times New Roman" pitchFamily="18" charset="0"/>
              <a:cs typeface="Times New Roman" pitchFamily="18" charset="0"/>
            </a:endParaRPr>
          </a:p>
        </p:txBody>
      </p:sp>
      <p:pic>
        <p:nvPicPr>
          <p:cNvPr id="1026" name="Picture 2" descr="C:\Users\Hator\Desktop\Egyetem\TVMH\EFOP\4. félév\TDK\képek\PANO_20191011_105015.jpg"/>
          <p:cNvPicPr>
            <a:picLocks noChangeAspect="1" noChangeArrowheads="1"/>
          </p:cNvPicPr>
          <p:nvPr/>
        </p:nvPicPr>
        <p:blipFill>
          <a:blip r:embed="rId2"/>
          <a:srcRect/>
          <a:stretch>
            <a:fillRect/>
          </a:stretch>
        </p:blipFill>
        <p:spPr bwMode="auto">
          <a:xfrm>
            <a:off x="1119914" y="24241604"/>
            <a:ext cx="11072891" cy="3569744"/>
          </a:xfrm>
          <a:prstGeom prst="rect">
            <a:avLst/>
          </a:prstGeom>
          <a:noFill/>
        </p:spPr>
      </p:pic>
      <p:sp>
        <p:nvSpPr>
          <p:cNvPr id="20" name="Szövegdoboz 19"/>
          <p:cNvSpPr txBox="1"/>
          <p:nvPr/>
        </p:nvSpPr>
        <p:spPr>
          <a:xfrm>
            <a:off x="11406987" y="19526696"/>
            <a:ext cx="8805347" cy="430887"/>
          </a:xfrm>
          <a:prstGeom prst="rect">
            <a:avLst/>
          </a:prstGeom>
          <a:noFill/>
        </p:spPr>
        <p:txBody>
          <a:bodyPr wrap="square" rtlCol="0">
            <a:spAutoFit/>
          </a:bodyPr>
          <a:lstStyle/>
          <a:p>
            <a:pPr algn="ctr"/>
            <a:r>
              <a:rPr lang="hu-HU" sz="2200" i="1" dirty="0">
                <a:latin typeface="Times New Roman" pitchFamily="18" charset="0"/>
                <a:cs typeface="Times New Roman" pitchFamily="18" charset="0"/>
              </a:rPr>
              <a:t>3. </a:t>
            </a:r>
            <a:r>
              <a:rPr lang="hu-HU" sz="2200" i="1" dirty="0" err="1">
                <a:latin typeface="Times New Roman" pitchFamily="18" charset="0"/>
                <a:cs typeface="Times New Roman" pitchFamily="18" charset="0"/>
              </a:rPr>
              <a:t>figure</a:t>
            </a:r>
            <a:r>
              <a:rPr lang="hu-HU" sz="2200" i="1" dirty="0">
                <a:latin typeface="Times New Roman" pitchFamily="18" charset="0"/>
                <a:cs typeface="Times New Roman" pitchFamily="18" charset="0"/>
              </a:rPr>
              <a:t>: </a:t>
            </a:r>
            <a:r>
              <a:rPr lang="hu-HU" sz="2200" i="1" dirty="0" err="1">
                <a:latin typeface="Times New Roman" pitchFamily="18" charset="0"/>
                <a:cs typeface="Times New Roman" pitchFamily="18" charset="0"/>
              </a:rPr>
              <a:t>Groundwater</a:t>
            </a:r>
            <a:r>
              <a:rPr lang="hu-HU" sz="2200" i="1" dirty="0">
                <a:latin typeface="Times New Roman" pitchFamily="18" charset="0"/>
                <a:cs typeface="Times New Roman" pitchFamily="18" charset="0"/>
              </a:rPr>
              <a:t> </a:t>
            </a:r>
            <a:r>
              <a:rPr lang="hu-HU" sz="2200" i="1" dirty="0" err="1">
                <a:latin typeface="Times New Roman" pitchFamily="18" charset="0"/>
                <a:cs typeface="Times New Roman" pitchFamily="18" charset="0"/>
              </a:rPr>
              <a:t>level</a:t>
            </a:r>
            <a:r>
              <a:rPr lang="hu-HU" sz="2200" i="1" dirty="0">
                <a:latin typeface="Times New Roman" pitchFamily="18" charset="0"/>
                <a:cs typeface="Times New Roman" pitchFamily="18" charset="0"/>
              </a:rPr>
              <a:t> </a:t>
            </a:r>
            <a:r>
              <a:rPr lang="hu-HU" sz="2200" i="1" dirty="0" err="1">
                <a:latin typeface="Times New Roman" pitchFamily="18" charset="0"/>
                <a:cs typeface="Times New Roman" pitchFamily="18" charset="0"/>
              </a:rPr>
              <a:t>altitude</a:t>
            </a:r>
            <a:endParaRPr lang="hu-HU" sz="2200" i="1" dirty="0">
              <a:latin typeface="Times New Roman" pitchFamily="18" charset="0"/>
              <a:cs typeface="Times New Roman" pitchFamily="18" charset="0"/>
            </a:endParaRPr>
          </a:p>
        </p:txBody>
      </p:sp>
      <p:pic>
        <p:nvPicPr>
          <p:cNvPr id="1028" name="Picture 4" descr="C:\Users\Hator\Desktop\Egyetem\TVMH\EFOP\4. félév\TDK\képek\IMG_20191011_120525.jpg"/>
          <p:cNvPicPr>
            <a:picLocks noChangeAspect="1" noChangeArrowheads="1"/>
          </p:cNvPicPr>
          <p:nvPr/>
        </p:nvPicPr>
        <p:blipFill>
          <a:blip r:embed="rId3" cstate="print"/>
          <a:srcRect/>
          <a:stretch>
            <a:fillRect/>
          </a:stretch>
        </p:blipFill>
        <p:spPr bwMode="auto">
          <a:xfrm>
            <a:off x="14264507" y="24554528"/>
            <a:ext cx="2247635" cy="3071834"/>
          </a:xfrm>
          <a:prstGeom prst="rect">
            <a:avLst/>
          </a:prstGeom>
          <a:noFill/>
        </p:spPr>
      </p:pic>
      <p:pic>
        <p:nvPicPr>
          <p:cNvPr id="1029" name="Picture 5" descr="C:\Users\Hator\Desktop\Egyetem\TVMH\EFOP\4. félév\TDK\képek\IMG_20191011_125956.jpg"/>
          <p:cNvPicPr>
            <a:picLocks noChangeAspect="1" noChangeArrowheads="1"/>
          </p:cNvPicPr>
          <p:nvPr/>
        </p:nvPicPr>
        <p:blipFill>
          <a:blip r:embed="rId4" cstate="print"/>
          <a:srcRect/>
          <a:stretch>
            <a:fillRect/>
          </a:stretch>
        </p:blipFill>
        <p:spPr bwMode="auto">
          <a:xfrm>
            <a:off x="16621961" y="24554528"/>
            <a:ext cx="2214578" cy="3026656"/>
          </a:xfrm>
          <a:prstGeom prst="rect">
            <a:avLst/>
          </a:prstGeom>
          <a:noFill/>
        </p:spPr>
      </p:pic>
      <p:sp>
        <p:nvSpPr>
          <p:cNvPr id="26" name="Szövegdoboz 25"/>
          <p:cNvSpPr txBox="1"/>
          <p:nvPr/>
        </p:nvSpPr>
        <p:spPr>
          <a:xfrm>
            <a:off x="13888295" y="27727870"/>
            <a:ext cx="5467331" cy="441669"/>
          </a:xfrm>
          <a:prstGeom prst="rect">
            <a:avLst/>
          </a:prstGeom>
          <a:noFill/>
        </p:spPr>
        <p:txBody>
          <a:bodyPr wrap="none" rtlCol="0">
            <a:spAutoFit/>
          </a:bodyPr>
          <a:lstStyle/>
          <a:p>
            <a:r>
              <a:rPr lang="hu-HU" sz="2200" i="1" dirty="0">
                <a:latin typeface="Times New Roman" pitchFamily="18" charset="0"/>
                <a:cs typeface="Times New Roman" pitchFamily="18" charset="0"/>
              </a:rPr>
              <a:t>6. </a:t>
            </a:r>
            <a:r>
              <a:rPr lang="hu-HU" sz="2200" i="1" dirty="0" err="1">
                <a:latin typeface="Times New Roman" pitchFamily="18" charset="0"/>
                <a:cs typeface="Times New Roman" pitchFamily="18" charset="0"/>
              </a:rPr>
              <a:t>figure</a:t>
            </a:r>
            <a:r>
              <a:rPr lang="hu-HU" sz="2200" i="1" dirty="0">
                <a:latin typeface="Times New Roman" pitchFamily="18" charset="0"/>
                <a:cs typeface="Times New Roman" pitchFamily="18" charset="0"/>
              </a:rPr>
              <a:t>: The </a:t>
            </a:r>
            <a:r>
              <a:rPr lang="hu-HU" sz="2200" i="1" dirty="0" err="1">
                <a:latin typeface="Times New Roman" pitchFamily="18" charset="0"/>
                <a:cs typeface="Times New Roman" pitchFamily="18" charset="0"/>
              </a:rPr>
              <a:t>interventions</a:t>
            </a:r>
            <a:r>
              <a:rPr lang="hu-HU" sz="2200" i="1" dirty="0">
                <a:latin typeface="Times New Roman" pitchFamily="18" charset="0"/>
                <a:cs typeface="Times New Roman" pitchFamily="18" charset="0"/>
              </a:rPr>
              <a:t> </a:t>
            </a:r>
            <a:r>
              <a:rPr lang="hu-HU" sz="2200" i="1" dirty="0" err="1">
                <a:latin typeface="Times New Roman" pitchFamily="18" charset="0"/>
                <a:cs typeface="Times New Roman" pitchFamily="18" charset="0"/>
              </a:rPr>
              <a:t>under</a:t>
            </a:r>
            <a:r>
              <a:rPr lang="hu-HU" sz="2200" i="1" dirty="0">
                <a:latin typeface="Times New Roman" pitchFamily="18" charset="0"/>
                <a:cs typeface="Times New Roman" pitchFamily="18" charset="0"/>
              </a:rPr>
              <a:t> </a:t>
            </a:r>
            <a:r>
              <a:rPr lang="hu-HU" sz="2200" i="1" dirty="0" err="1">
                <a:latin typeface="Times New Roman" pitchFamily="18" charset="0"/>
                <a:cs typeface="Times New Roman" pitchFamily="18" charset="0"/>
              </a:rPr>
              <a:t>construction</a:t>
            </a:r>
            <a:endParaRPr lang="hu-HU" sz="2200" i="1" dirty="0">
              <a:latin typeface="Times New Roman" pitchFamily="18" charset="0"/>
              <a:cs typeface="Times New Roman" pitchFamily="18" charset="0"/>
            </a:endParaRPr>
          </a:p>
        </p:txBody>
      </p:sp>
      <p:pic>
        <p:nvPicPr>
          <p:cNvPr id="2" name="Kép 1"/>
          <p:cNvPicPr>
            <a:picLocks/>
          </p:cNvPicPr>
          <p:nvPr/>
        </p:nvPicPr>
        <p:blipFill>
          <a:blip r:embed="rId5"/>
          <a:stretch>
            <a:fillRect/>
          </a:stretch>
        </p:blipFill>
        <p:spPr>
          <a:xfrm>
            <a:off x="1083891" y="14949991"/>
            <a:ext cx="8820000" cy="3744000"/>
          </a:xfrm>
          <a:prstGeom prst="rect">
            <a:avLst/>
          </a:prstGeom>
        </p:spPr>
      </p:pic>
      <p:pic>
        <p:nvPicPr>
          <p:cNvPr id="3" name="Kép 2"/>
          <p:cNvPicPr>
            <a:picLocks/>
          </p:cNvPicPr>
          <p:nvPr/>
        </p:nvPicPr>
        <p:blipFill>
          <a:blip r:embed="rId6"/>
          <a:stretch>
            <a:fillRect/>
          </a:stretch>
        </p:blipFill>
        <p:spPr>
          <a:xfrm>
            <a:off x="1083891" y="19773557"/>
            <a:ext cx="8820000" cy="3744000"/>
          </a:xfrm>
          <a:prstGeom prst="rect">
            <a:avLst/>
          </a:prstGeom>
        </p:spPr>
      </p:pic>
      <p:pic>
        <p:nvPicPr>
          <p:cNvPr id="5" name="Kép 4"/>
          <p:cNvPicPr>
            <a:picLocks/>
          </p:cNvPicPr>
          <p:nvPr/>
        </p:nvPicPr>
        <p:blipFill>
          <a:blip r:embed="rId7"/>
          <a:stretch>
            <a:fillRect/>
          </a:stretch>
        </p:blipFill>
        <p:spPr>
          <a:xfrm>
            <a:off x="11406986" y="15811920"/>
            <a:ext cx="8820000" cy="3744000"/>
          </a:xfrm>
          <a:prstGeom prst="rect">
            <a:avLst/>
          </a:prstGeom>
        </p:spPr>
      </p:pic>
      <p:pic>
        <p:nvPicPr>
          <p:cNvPr id="21" name="Kép 20" descr="angol térkép.jpg"/>
          <p:cNvPicPr>
            <a:picLocks noChangeAspect="1"/>
          </p:cNvPicPr>
          <p:nvPr/>
        </p:nvPicPr>
        <p:blipFill>
          <a:blip r:embed="rId8"/>
          <a:stretch>
            <a:fillRect/>
          </a:stretch>
        </p:blipFill>
        <p:spPr>
          <a:xfrm>
            <a:off x="1834295" y="5096220"/>
            <a:ext cx="7429552" cy="8680475"/>
          </a:xfrm>
          <a:prstGeom prst="rect">
            <a:avLst/>
          </a:prstGeom>
        </p:spPr>
      </p:pic>
      <p:pic>
        <p:nvPicPr>
          <p:cNvPr id="22" name="Kép 21" descr="eu térkép.jpg"/>
          <p:cNvPicPr>
            <a:picLocks noChangeAspect="1"/>
          </p:cNvPicPr>
          <p:nvPr/>
        </p:nvPicPr>
        <p:blipFill>
          <a:blip r:embed="rId9"/>
          <a:stretch>
            <a:fillRect/>
          </a:stretch>
        </p:blipFill>
        <p:spPr>
          <a:xfrm>
            <a:off x="11478425" y="20250233"/>
            <a:ext cx="8786874" cy="3057261"/>
          </a:xfrm>
          <a:prstGeom prst="rect">
            <a:avLst/>
          </a:prstGeom>
        </p:spPr>
      </p:pic>
      <p:sp>
        <p:nvSpPr>
          <p:cNvPr id="24" name="Szövegdoboz 23"/>
          <p:cNvSpPr txBox="1"/>
          <p:nvPr/>
        </p:nvSpPr>
        <p:spPr>
          <a:xfrm>
            <a:off x="11478425" y="23455786"/>
            <a:ext cx="8715436" cy="430887"/>
          </a:xfrm>
          <a:prstGeom prst="rect">
            <a:avLst/>
          </a:prstGeom>
          <a:noFill/>
        </p:spPr>
        <p:txBody>
          <a:bodyPr wrap="square" rtlCol="0">
            <a:spAutoFit/>
          </a:bodyPr>
          <a:lstStyle/>
          <a:p>
            <a:pPr algn="ctr"/>
            <a:r>
              <a:rPr lang="hu-HU" sz="2200" i="1" dirty="0">
                <a:latin typeface="Times New Roman" pitchFamily="18" charset="0"/>
                <a:cs typeface="Times New Roman" pitchFamily="18" charset="0"/>
              </a:rPr>
              <a:t>5. </a:t>
            </a:r>
            <a:r>
              <a:rPr lang="hu-HU" sz="2200" i="1" dirty="0" err="1">
                <a:latin typeface="Times New Roman" pitchFamily="18" charset="0"/>
                <a:cs typeface="Times New Roman" pitchFamily="18" charset="0"/>
              </a:rPr>
              <a:t>figure</a:t>
            </a:r>
            <a:r>
              <a:rPr lang="hu-HU" sz="2200" i="1" dirty="0">
                <a:latin typeface="Times New Roman" pitchFamily="18" charset="0"/>
                <a:cs typeface="Times New Roman" pitchFamily="18" charset="0"/>
              </a:rPr>
              <a:t>: </a:t>
            </a:r>
            <a:r>
              <a:rPr lang="hu-HU" sz="2200" i="1" dirty="0" err="1">
                <a:latin typeface="Times New Roman" pitchFamily="18" charset="0"/>
                <a:cs typeface="Times New Roman" pitchFamily="18" charset="0"/>
              </a:rPr>
              <a:t>Location</a:t>
            </a:r>
            <a:r>
              <a:rPr lang="hu-HU" sz="2200" i="1" dirty="0">
                <a:latin typeface="Times New Roman" pitchFamily="18" charset="0"/>
                <a:cs typeface="Times New Roman" pitchFamily="18" charset="0"/>
              </a:rPr>
              <a:t> of Kőszeg</a:t>
            </a:r>
          </a:p>
        </p:txBody>
      </p:sp>
      <p:pic>
        <p:nvPicPr>
          <p:cNvPr id="7" name="Kép 6" descr="A képen rajz látható&#10;&#10;Automatikusan generált leírás">
            <a:extLst>
              <a:ext uri="{FF2B5EF4-FFF2-40B4-BE49-F238E27FC236}">
                <a16:creationId xmlns:a16="http://schemas.microsoft.com/office/drawing/2014/main" id="{08CF1E5F-943D-439F-AD75-4E81C67348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835762" y="493313"/>
            <a:ext cx="2072347" cy="725065"/>
          </a:xfrm>
          <a:prstGeom prst="rect">
            <a:avLst/>
          </a:prstGeom>
        </p:spPr>
      </p:pic>
      <p:sp>
        <p:nvSpPr>
          <p:cNvPr id="8" name="Szövegdoboz 7">
            <a:extLst>
              <a:ext uri="{FF2B5EF4-FFF2-40B4-BE49-F238E27FC236}">
                <a16:creationId xmlns:a16="http://schemas.microsoft.com/office/drawing/2014/main" id="{E3ED2EEA-A7E7-424E-97DC-8DD42E6A6607}"/>
              </a:ext>
            </a:extLst>
          </p:cNvPr>
          <p:cNvSpPr txBox="1"/>
          <p:nvPr/>
        </p:nvSpPr>
        <p:spPr>
          <a:xfrm>
            <a:off x="1334229" y="504578"/>
            <a:ext cx="11544571" cy="861774"/>
          </a:xfrm>
          <a:prstGeom prst="rect">
            <a:avLst/>
          </a:prstGeom>
          <a:noFill/>
        </p:spPr>
        <p:txBody>
          <a:bodyPr wrap="none" rtlCol="0">
            <a:spAutoFit/>
          </a:bodyPr>
          <a:lstStyle/>
          <a:p>
            <a:pPr>
              <a:spcAft>
                <a:spcPts val="1200"/>
              </a:spcAft>
            </a:pPr>
            <a:r>
              <a:rPr lang="en-US" sz="2000" b="1" dirty="0"/>
              <a:t>BG3.7/HS10.15/NH8.4 Complex case studies for ecosystem responses to climate and hydrological extremes</a:t>
            </a:r>
            <a:endParaRPr lang="hu-HU" sz="2000" b="1" dirty="0"/>
          </a:p>
          <a:p>
            <a:r>
              <a:rPr lang="hu-HU" sz="2000" b="1" dirty="0"/>
              <a:t>doi.org/10.5194/egusphere-egu2020-5430</a:t>
            </a:r>
          </a:p>
        </p:txBody>
      </p:sp>
    </p:spTree>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TotalTime>
  <Words>473</Words>
  <Application>Microsoft Office PowerPoint</Application>
  <PresentationFormat>Egyéni</PresentationFormat>
  <Paragraphs>46</Paragraphs>
  <Slides>1</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vt:i4>
      </vt:variant>
    </vt:vector>
  </HeadingPairs>
  <TitlesOfParts>
    <vt:vector size="5" baseType="lpstr">
      <vt:lpstr>Arial</vt:lpstr>
      <vt:lpstr>Calibri</vt:lpstr>
      <vt:lpstr>Times New Roman</vt:lpstr>
      <vt:lpstr>Office-téma</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Hator</dc:creator>
  <cp:lastModifiedBy>Péter Csáki</cp:lastModifiedBy>
  <cp:revision>63</cp:revision>
  <dcterms:created xsi:type="dcterms:W3CDTF">2017-11-25T09:37:36Z</dcterms:created>
  <dcterms:modified xsi:type="dcterms:W3CDTF">2020-04-30T12:38:05Z</dcterms:modified>
</cp:coreProperties>
</file>