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0"/>
  </p:notesMasterIdLst>
  <p:handoutMasterIdLst>
    <p:handoutMasterId r:id="rId11"/>
  </p:handoutMasterIdLst>
  <p:sldIdLst>
    <p:sldId id="265" r:id="rId2"/>
    <p:sldId id="330" r:id="rId3"/>
    <p:sldId id="332" r:id="rId4"/>
    <p:sldId id="333" r:id="rId5"/>
    <p:sldId id="334" r:id="rId6"/>
    <p:sldId id="335" r:id="rId7"/>
    <p:sldId id="336" r:id="rId8"/>
    <p:sldId id="33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0033CC"/>
    <a:srgbClr val="FA9106"/>
    <a:srgbClr val="0000FF"/>
    <a:srgbClr val="2CA3F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9" autoAdjust="0"/>
    <p:restoredTop sz="94787" autoAdjust="0"/>
  </p:normalViewPr>
  <p:slideViewPr>
    <p:cSldViewPr showGuides="1">
      <p:cViewPr>
        <p:scale>
          <a:sx n="100" d="100"/>
          <a:sy n="100" d="100"/>
        </p:scale>
        <p:origin x="-462" y="-156"/>
      </p:cViewPr>
      <p:guideLst>
        <p:guide orient="horz" pos="1026"/>
        <p:guide pos="23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6E1389CC-567B-462D-9606-5A6D48725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xmlns="" id="{E32223E6-8DEC-4459-8B52-D06E9BD3D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9E86A-6679-4EC8-847C-9F954F45BF68}" type="datetimeFigureOut">
              <a:rPr lang="de-DE" smtClean="0"/>
              <a:t>28.04.2020</a:t>
            </a:fld>
            <a:endParaRPr lang="de-DE"/>
          </a:p>
        </p:txBody>
      </p:sp>
      <p:sp>
        <p:nvSpPr>
          <p:cNvPr id="4" name="Fußzeilenplatzhalter 3">
            <a:extLst>
              <a:ext uri="{FF2B5EF4-FFF2-40B4-BE49-F238E27FC236}">
                <a16:creationId xmlns:a16="http://schemas.microsoft.com/office/drawing/2014/main" xmlns="" id="{DDE09F90-192B-4C21-A710-7EFC4BA93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xmlns="" id="{077B6243-ABD9-472E-9641-6E7B2B863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8E8B7-5326-4A3E-8AE4-83D3CDA8A9FC}" type="slidenum">
              <a:rPr lang="de-DE" smtClean="0"/>
              <a:t>‹#›</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C419-10E8-4216-A6CC-B7C8A23909AD}" type="datetimeFigureOut">
              <a:rPr lang="de-DE" smtClean="0"/>
              <a:t>28.04.2020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6CAD1-FD47-46B0-9C16-1B81F4E690E0}" type="slidenum">
              <a:rPr lang="de-DE" smtClean="0"/>
              <a:t>‹#›</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6CAD1-FD47-46B0-9C16-1B81F4E690E0}" type="slidenum">
              <a:rPr lang="de-DE" smtClean="0"/>
              <a:t>2</a:t>
            </a:fld>
            <a:endParaRPr lang="de-DE"/>
          </a:p>
        </p:txBody>
      </p:sp>
    </p:spTree>
    <p:extLst>
      <p:ext uri="{BB962C8B-B14F-4D97-AF65-F5344CB8AC3E}">
        <p14:creationId xmlns:p14="http://schemas.microsoft.com/office/powerpoint/2010/main" val="155032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 xmlns:a16="http://schemas.microsoft.com/office/drawing/2014/main" id="{E713E3ED-78BF-4AEF-A5C2-46B7E751DB0E}"/>
              </a:ext>
            </a:extLst>
          </p:cNvPr>
          <p:cNvSpPr/>
          <p:nvPr userDrawn="1"/>
        </p:nvSpPr>
        <p:spPr>
          <a:xfrm>
            <a:off x="0" y="342000"/>
            <a:ext cx="12192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C41EDBB7-2A53-4340-BC6E-7742B10A525A}" type="datetime4">
              <a:rPr lang="de-DE" smtClean="0"/>
              <a:t>28. April 2020</a:t>
            </a:fld>
            <a:r>
              <a:rPr lang="de-DE" dirty="0" smtClean="0"/>
              <a:t>  </a:t>
            </a:r>
            <a:r>
              <a:rPr lang="de-DE" dirty="0"/>
              <a:t>|  Name</a:t>
            </a:r>
            <a:endParaRPr lang="en-US" dirty="0"/>
          </a:p>
        </p:txBody>
      </p:sp>
      <p:sp>
        <p:nvSpPr>
          <p:cNvPr id="12" name="Textplatzhalter 10">
            <a:extLst>
              <a:ext uri="{FF2B5EF4-FFF2-40B4-BE49-F238E27FC236}">
                <a16:creationId xmlns=""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de-DE" dirty="0" err="1"/>
              <a:t>Subline</a:t>
            </a:r>
            <a:r>
              <a:rPr lang="de-DE" dirty="0"/>
              <a:t> der Präsentation</a:t>
            </a:r>
          </a:p>
        </p:txBody>
      </p:sp>
      <p:sp>
        <p:nvSpPr>
          <p:cNvPr id="5" name="Textplatzhalter 4">
            <a:extLst>
              <a:ext uri="{FF2B5EF4-FFF2-40B4-BE49-F238E27FC236}">
                <a16:creationId xmlns="" xmlns:a16="http://schemas.microsoft.com/office/drawing/2014/main" id="{57CEB1C7-3CEB-41C0-967D-A5811A09D937}"/>
              </a:ext>
            </a:extLst>
          </p:cNvPr>
          <p:cNvSpPr>
            <a:spLocks noGrp="1"/>
          </p:cNvSpPr>
          <p:nvPr>
            <p:ph type="body" sz="quarter" idx="13" hasCustomPrompt="1"/>
          </p:nvPr>
        </p:nvSpPr>
        <p:spPr>
          <a:xfrm>
            <a:off x="359532" y="6423285"/>
            <a:ext cx="2304000" cy="118800"/>
          </a:xfrm>
          <a:blipFill>
            <a:blip r:embed="rId2"/>
            <a:stretch>
              <a:fillRect/>
            </a:stretch>
          </a:blipFill>
        </p:spPr>
        <p:txBody>
          <a:bodyPr/>
          <a:lstStyle>
            <a:lvl1pPr marL="0" indent="0">
              <a:buNone/>
              <a:defRPr sz="200">
                <a:solidFill>
                  <a:schemeClr val="bg1"/>
                </a:solidFill>
              </a:defRPr>
            </a:lvl1pPr>
          </a:lstStyle>
          <a:p>
            <a:pPr lvl="0"/>
            <a:r>
              <a:rPr lang="de-DE" dirty="0"/>
              <a:t> </a:t>
            </a:r>
          </a:p>
        </p:txBody>
      </p:sp>
      <p:pic>
        <p:nvPicPr>
          <p:cNvPr id="10" name="Grafik 9">
            <a:extLst>
              <a:ext uri="{FF2B5EF4-FFF2-40B4-BE49-F238E27FC236}">
                <a16:creationId xmlns="" xmlns:a16="http://schemas.microsoft.com/office/drawing/2014/main" id="{A0BABBA3-207B-428D-8CD0-97794373E0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Tree>
    <p:extLst>
      <p:ext uri="{BB962C8B-B14F-4D97-AF65-F5344CB8AC3E}">
        <p14:creationId xmlns:p14="http://schemas.microsoft.com/office/powerpoint/2010/main" val="427918425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6" name="Datumsplatzhalter 5">
            <a:extLst>
              <a:ext uri="{FF2B5EF4-FFF2-40B4-BE49-F238E27FC236}">
                <a16:creationId xmlns="" xmlns:a16="http://schemas.microsoft.com/office/drawing/2014/main" id="{4283517E-5B20-4272-8660-1A906CDE614E}"/>
              </a:ext>
            </a:extLst>
          </p:cNvPr>
          <p:cNvSpPr>
            <a:spLocks noGrp="1"/>
          </p:cNvSpPr>
          <p:nvPr>
            <p:ph type="dt" sz="half" idx="10"/>
          </p:nvPr>
        </p:nvSpPr>
        <p:spPr/>
        <p:txBody>
          <a:bodyPr/>
          <a:lstStyle/>
          <a:p>
            <a:fld id="{4F139B54-93A4-4B18-87FE-2F92FAF70FB4}" type="datetime4">
              <a:rPr lang="de-DE" smtClean="0">
                <a:solidFill>
                  <a:srgbClr val="023D6B"/>
                </a:solidFill>
              </a:rPr>
              <a:pPr/>
              <a:t>28. April 2020</a:t>
            </a:fld>
            <a:endParaRPr lang="de-DE" dirty="0">
              <a:solidFill>
                <a:srgbClr val="023D6B"/>
              </a:solidFill>
            </a:endParaRPr>
          </a:p>
        </p:txBody>
      </p:sp>
      <p:sp>
        <p:nvSpPr>
          <p:cNvPr id="7" name="Foliennummernplatzhalter 6">
            <a:extLst>
              <a:ext uri="{FF2B5EF4-FFF2-40B4-BE49-F238E27FC236}">
                <a16:creationId xmlns="" xmlns:a16="http://schemas.microsoft.com/office/drawing/2014/main" id="{6EFEBD5A-CDB1-411E-9184-7981E1A3047A}"/>
              </a:ext>
            </a:extLst>
          </p:cNvPr>
          <p:cNvSpPr>
            <a:spLocks noGrp="1"/>
          </p:cNvSpPr>
          <p:nvPr>
            <p:ph type="sldNum" sz="quarter" idx="11"/>
          </p:nvPr>
        </p:nvSpPr>
        <p:spPr/>
        <p:txBody>
          <a:bodyPr/>
          <a:lstStyle/>
          <a:p>
            <a:r>
              <a:rPr lang="de-DE">
                <a:solidFill>
                  <a:srgbClr val="023D6B"/>
                </a:solidFill>
              </a:rPr>
              <a:t>Seite </a:t>
            </a:r>
            <a:fld id="{A52F4D17-1AD6-42D9-B93A-EB002C62F438}" type="slidenum">
              <a:rPr lang="de-DE" smtClean="0">
                <a:solidFill>
                  <a:srgbClr val="023D6B"/>
                </a:solidFill>
              </a:rPr>
              <a:pPr/>
              <a:t>‹#›</a:t>
            </a:fld>
            <a:endParaRPr lang="de-DE" dirty="0">
              <a:solidFill>
                <a:srgbClr val="023D6B"/>
              </a:solidFill>
            </a:endParaRPr>
          </a:p>
        </p:txBody>
      </p:sp>
      <p:sp>
        <p:nvSpPr>
          <p:cNvPr id="9" name="Textplatzhalter 10">
            <a:extLst>
              <a:ext uri="{FF2B5EF4-FFF2-40B4-BE49-F238E27FC236}">
                <a16:creationId xmlns=""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79814"/>
            <a:ext cx="756084" cy="756898"/>
          </a:xfrm>
          <a:prstGeom prst="rect">
            <a:avLst/>
          </a:prstGeom>
        </p:spPr>
      </p:pic>
    </p:spTree>
    <p:extLst>
      <p:ext uri="{BB962C8B-B14F-4D97-AF65-F5344CB8AC3E}">
        <p14:creationId xmlns:p14="http://schemas.microsoft.com/office/powerpoint/2010/main" val="12599534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 xmlns:a16="http://schemas.microsoft.com/office/drawing/2014/main" id="{1A9D9CA0-0D3A-430F-A273-E4F9DC8D4FCA}"/>
              </a:ext>
            </a:extLst>
          </p:cNvPr>
          <p:cNvSpPr>
            <a:spLocks noGrp="1"/>
          </p:cNvSpPr>
          <p:nvPr>
            <p:ph type="dt" sz="half" idx="10"/>
          </p:nvPr>
        </p:nvSpPr>
        <p:spPr/>
        <p:txBody>
          <a:bodyPr/>
          <a:lstStyle/>
          <a:p>
            <a:fld id="{7A20E2E0-EE8A-4584-977B-F97F1734E6F9}" type="datetime4">
              <a:rPr lang="de-DE" smtClean="0">
                <a:solidFill>
                  <a:srgbClr val="023D6B"/>
                </a:solidFill>
              </a:rPr>
              <a:pPr/>
              <a:t>28. April 2020</a:t>
            </a:fld>
            <a:endParaRPr lang="de-DE" dirty="0">
              <a:solidFill>
                <a:srgbClr val="023D6B"/>
              </a:solidFill>
            </a:endParaRPr>
          </a:p>
        </p:txBody>
      </p:sp>
      <p:sp>
        <p:nvSpPr>
          <p:cNvPr id="6" name="Foliennummernplatzhalter 5">
            <a:extLst>
              <a:ext uri="{FF2B5EF4-FFF2-40B4-BE49-F238E27FC236}">
                <a16:creationId xmlns="" xmlns:a16="http://schemas.microsoft.com/office/drawing/2014/main" id="{69E8AF11-FB81-42DE-B82C-BAAE6442B5E3}"/>
              </a:ext>
            </a:extLst>
          </p:cNvPr>
          <p:cNvSpPr>
            <a:spLocks noGrp="1"/>
          </p:cNvSpPr>
          <p:nvPr>
            <p:ph type="sldNum" sz="quarter" idx="11"/>
          </p:nvPr>
        </p:nvSpPr>
        <p:spPr/>
        <p:txBody>
          <a:bodyPr/>
          <a:lstStyle/>
          <a:p>
            <a:r>
              <a:rPr lang="de-DE">
                <a:solidFill>
                  <a:srgbClr val="023D6B"/>
                </a:solidFill>
              </a:rPr>
              <a:t>Seite </a:t>
            </a:r>
            <a:fld id="{A52F4D17-1AD6-42D9-B93A-EB002C62F438}" type="slidenum">
              <a:rPr lang="de-DE" smtClean="0">
                <a:solidFill>
                  <a:srgbClr val="023D6B"/>
                </a:solidFill>
              </a:rPr>
              <a:pPr/>
              <a:t>‹#›</a:t>
            </a:fld>
            <a:endParaRPr lang="de-DE" dirty="0">
              <a:solidFill>
                <a:srgbClr val="023D6B"/>
              </a:solidFill>
            </a:endParaRP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79814"/>
            <a:ext cx="756084" cy="756898"/>
          </a:xfrm>
          <a:prstGeom prst="rect">
            <a:avLst/>
          </a:prstGeom>
        </p:spPr>
      </p:pic>
    </p:spTree>
    <p:extLst>
      <p:ext uri="{BB962C8B-B14F-4D97-AF65-F5344CB8AC3E}">
        <p14:creationId xmlns:p14="http://schemas.microsoft.com/office/powerpoint/2010/main" val="1516429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 xmlns:a16="http://schemas.microsoft.com/office/drawing/2014/main" id="{E713E3ED-78BF-4AEF-A5C2-46B7E751DB0E}"/>
              </a:ext>
            </a:extLst>
          </p:cNvPr>
          <p:cNvSpPr/>
          <p:nvPr userDrawn="1"/>
        </p:nvSpPr>
        <p:spPr>
          <a:xfrm>
            <a:off x="0" y="342000"/>
            <a:ext cx="12192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2D9D9825-234F-4551-93C7-8BCB4E0A6851}" type="datetime4">
              <a:rPr lang="de-DE" smtClean="0"/>
              <a:t>28. April 2020</a:t>
            </a:fld>
            <a:r>
              <a:rPr lang="de-DE" dirty="0" smtClean="0"/>
              <a:t>  </a:t>
            </a:r>
            <a:r>
              <a:rPr lang="de-DE" dirty="0"/>
              <a:t>|  Name</a:t>
            </a:r>
            <a:endParaRPr lang="en-US" dirty="0"/>
          </a:p>
        </p:txBody>
      </p:sp>
      <p:sp>
        <p:nvSpPr>
          <p:cNvPr id="12" name="Textplatzhalter 10">
            <a:extLst>
              <a:ext uri="{FF2B5EF4-FFF2-40B4-BE49-F238E27FC236}">
                <a16:creationId xmlns=""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2"/>
                </a:solidFill>
              </a:defRPr>
            </a:lvl1pPr>
          </a:lstStyle>
          <a:p>
            <a:pPr lvl="0"/>
            <a:r>
              <a:rPr lang="de-DE" dirty="0" err="1"/>
              <a:t>Subline</a:t>
            </a:r>
            <a:r>
              <a:rPr lang="de-DE" dirty="0"/>
              <a:t> der Präsentation</a:t>
            </a:r>
          </a:p>
        </p:txBody>
      </p:sp>
      <p:pic>
        <p:nvPicPr>
          <p:cNvPr id="9" name="Grafik 8">
            <a:extLst>
              <a:ext uri="{FF2B5EF4-FFF2-40B4-BE49-F238E27FC236}">
                <a16:creationId xmlns="" xmlns:a16="http://schemas.microsoft.com/office/drawing/2014/main" id="{7D7831BC-0764-4D94-B436-8046AD2DF0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 xmlns:a16="http://schemas.microsoft.com/office/drawing/2014/main" id="{7390AF7B-9835-4AEF-ADBF-224AF53FB41E}"/>
              </a:ext>
            </a:extLst>
          </p:cNvPr>
          <p:cNvSpPr>
            <a:spLocks noGrp="1"/>
          </p:cNvSpPr>
          <p:nvPr>
            <p:ph type="body" sz="quarter" idx="13"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111389978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smtClean="0"/>
              <a:t>Bild durch Klicken auf Symbol hinzufügen</a:t>
            </a:r>
            <a:endParaRPr lang="de-DE" dirty="0"/>
          </a:p>
        </p:txBody>
      </p:sp>
      <p:sp>
        <p:nvSpPr>
          <p:cNvPr id="13" name="Rechteck 12">
            <a:extLst>
              <a:ext uri="{FF2B5EF4-FFF2-40B4-BE49-F238E27FC236}">
                <a16:creationId xmlns=""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750E6315-2C4B-4B14-A5A5-D5C330A18442}" type="datetime4">
              <a:rPr lang="de-DE" smtClean="0"/>
              <a:t>28. April 2020</a:t>
            </a:fld>
            <a:r>
              <a:rPr lang="de-DE" dirty="0" smtClean="0"/>
              <a:t>  </a:t>
            </a:r>
            <a:r>
              <a:rPr lang="de-DE" dirty="0"/>
              <a:t>|  Name</a:t>
            </a:r>
            <a:endParaRPr lang="en-US" dirty="0"/>
          </a:p>
        </p:txBody>
      </p:sp>
      <p:sp>
        <p:nvSpPr>
          <p:cNvPr id="12" name="Textplatzhalter 10">
            <a:extLst>
              <a:ext uri="{FF2B5EF4-FFF2-40B4-BE49-F238E27FC236}">
                <a16:creationId xmlns=""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accent2"/>
                </a:solidFill>
              </a:defRPr>
            </a:lvl1pPr>
          </a:lstStyle>
          <a:p>
            <a:pPr lvl="0"/>
            <a:r>
              <a:rPr lang="de-DE" dirty="0" err="1"/>
              <a:t>Subline</a:t>
            </a:r>
            <a:r>
              <a:rPr lang="de-DE" dirty="0"/>
              <a:t> der Präsentation</a:t>
            </a:r>
          </a:p>
        </p:txBody>
      </p:sp>
      <p:pic>
        <p:nvPicPr>
          <p:cNvPr id="9" name="Grafik 8">
            <a:extLst>
              <a:ext uri="{FF2B5EF4-FFF2-40B4-BE49-F238E27FC236}">
                <a16:creationId xmlns="" xmlns:a16="http://schemas.microsoft.com/office/drawing/2014/main" id="{133D537E-7D32-4AF3-8F50-037B43117F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 xmlns:a16="http://schemas.microsoft.com/office/drawing/2014/main" id="{02F77179-7DE6-490F-AFDB-836C5B895F0C}"/>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02629868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Bildplatzhalter 4">
            <a:extLst>
              <a:ext uri="{FF2B5EF4-FFF2-40B4-BE49-F238E27FC236}">
                <a16:creationId xmlns=""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smtClean="0"/>
              <a:t>Bild durch Klicken auf Symbol hinzufügen</a:t>
            </a:r>
            <a:endParaRPr lang="de-DE" dirty="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F1160D12-A2DB-4D17-A466-606369B29E81}" type="datetime4">
              <a:rPr lang="de-DE" smtClean="0"/>
              <a:t>28. April 2020</a:t>
            </a:fld>
            <a:r>
              <a:rPr lang="de-DE" dirty="0" smtClean="0"/>
              <a:t>  </a:t>
            </a:r>
            <a:r>
              <a:rPr lang="de-DE" dirty="0"/>
              <a:t>|  Name</a:t>
            </a:r>
            <a:endParaRPr lang="en-US" dirty="0"/>
          </a:p>
        </p:txBody>
      </p:sp>
      <p:sp>
        <p:nvSpPr>
          <p:cNvPr id="12" name="Textplatzhalter 10">
            <a:extLst>
              <a:ext uri="{FF2B5EF4-FFF2-40B4-BE49-F238E27FC236}">
                <a16:creationId xmlns=""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de-DE" dirty="0" err="1"/>
              <a:t>Subline</a:t>
            </a:r>
            <a:r>
              <a:rPr lang="de-DE" dirty="0"/>
              <a:t> der Präsentation</a:t>
            </a:r>
          </a:p>
        </p:txBody>
      </p:sp>
      <p:pic>
        <p:nvPicPr>
          <p:cNvPr id="9" name="Grafik 8">
            <a:extLst>
              <a:ext uri="{FF2B5EF4-FFF2-40B4-BE49-F238E27FC236}">
                <a16:creationId xmlns="" xmlns:a16="http://schemas.microsoft.com/office/drawing/2014/main" id="{936BB06C-78EA-49C8-AAD0-451B7CEFC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 xmlns:a16="http://schemas.microsoft.com/office/drawing/2014/main" id="{1F0FB68E-EE59-46F0-A3EA-690446700A77}"/>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spTree>
    <p:extLst>
      <p:ext uri="{BB962C8B-B14F-4D97-AF65-F5344CB8AC3E}">
        <p14:creationId xmlns:p14="http://schemas.microsoft.com/office/powerpoint/2010/main" val="242954062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folie 4">
    <p:spTree>
      <p:nvGrpSpPr>
        <p:cNvPr id="1" name=""/>
        <p:cNvGrpSpPr/>
        <p:nvPr/>
      </p:nvGrpSpPr>
      <p:grpSpPr>
        <a:xfrm>
          <a:off x="0" y="0"/>
          <a:ext cx="0" cy="0"/>
          <a:chOff x="0" y="0"/>
          <a:chExt cx="0" cy="0"/>
        </a:xfrm>
      </p:grpSpPr>
      <p:sp>
        <p:nvSpPr>
          <p:cNvPr id="13" name="Rechteck 12">
            <a:extLst>
              <a:ext uri="{FF2B5EF4-FFF2-40B4-BE49-F238E27FC236}">
                <a16:creationId xmlns=""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F1160D12-A2DB-4D17-A466-606369B29E81}" type="datetime4">
              <a:rPr lang="de-DE" smtClean="0"/>
              <a:t>28. April 2020</a:t>
            </a:fld>
            <a:r>
              <a:rPr lang="de-DE" dirty="0" smtClean="0"/>
              <a:t>  </a:t>
            </a:r>
            <a:r>
              <a:rPr lang="de-DE" dirty="0"/>
              <a:t>|  Name</a:t>
            </a:r>
            <a:endParaRPr lang="en-US" dirty="0"/>
          </a:p>
        </p:txBody>
      </p:sp>
      <p:sp>
        <p:nvSpPr>
          <p:cNvPr id="12" name="Textplatzhalter 10">
            <a:extLst>
              <a:ext uri="{FF2B5EF4-FFF2-40B4-BE49-F238E27FC236}">
                <a16:creationId xmlns=""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de-DE" dirty="0" err="1"/>
              <a:t>Subline</a:t>
            </a:r>
            <a:r>
              <a:rPr lang="de-DE" dirty="0"/>
              <a:t> der Präsentation</a:t>
            </a:r>
          </a:p>
        </p:txBody>
      </p:sp>
      <p:pic>
        <p:nvPicPr>
          <p:cNvPr id="9" name="Grafik 8">
            <a:extLst>
              <a:ext uri="{FF2B5EF4-FFF2-40B4-BE49-F238E27FC236}">
                <a16:creationId xmlns="" xmlns:a16="http://schemas.microsoft.com/office/drawing/2014/main" id="{936BB06C-78EA-49C8-AAD0-451B7CEFC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 xmlns:a16="http://schemas.microsoft.com/office/drawing/2014/main" id="{1F0FB68E-EE59-46F0-A3EA-690446700A77}"/>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de-DE" dirty="0"/>
              <a:t> </a:t>
            </a:r>
          </a:p>
        </p:txBody>
      </p:sp>
      <p:pic>
        <p:nvPicPr>
          <p:cNvPr id="11" name="Bildplatzhalter 7">
            <a:extLst>
              <a:ext uri="{FF2B5EF4-FFF2-40B4-BE49-F238E27FC236}">
                <a16:creationId xmlns="" xmlns:a16="http://schemas.microsoft.com/office/drawing/2014/main" id="{FEFFBE9B-CD90-40DF-A947-B2CFD616F589}"/>
              </a:ext>
            </a:extLst>
          </p:cNvPr>
          <p:cNvPicPr>
            <a:picLocks noChangeAspect="1"/>
          </p:cNvPicPr>
          <p:nvPr userDrawn="1"/>
        </p:nvPicPr>
        <p:blipFill>
          <a:blip r:embed="rId4">
            <a:extLst>
              <a:ext uri="{28A0092B-C50C-407E-A947-70E740481C1C}">
                <a14:useLocalDpi xmlns:a14="http://schemas.microsoft.com/office/drawing/2010/main" val="0"/>
              </a:ext>
            </a:extLst>
          </a:blip>
          <a:srcRect l="26" r="26"/>
          <a:stretch>
            <a:fillRect/>
          </a:stretch>
        </p:blipFill>
        <p:spPr>
          <a:xfrm>
            <a:off x="407590" y="335035"/>
            <a:ext cx="11449050" cy="3087687"/>
          </a:xfrm>
          <a:prstGeom prst="rect">
            <a:avLst/>
          </a:prstGeom>
        </p:spPr>
      </p:pic>
    </p:spTree>
    <p:extLst>
      <p:ext uri="{BB962C8B-B14F-4D97-AF65-F5344CB8AC3E}">
        <p14:creationId xmlns:p14="http://schemas.microsoft.com/office/powerpoint/2010/main" val="361621668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elfolie 4">
    <p:spTree>
      <p:nvGrpSpPr>
        <p:cNvPr id="1" name=""/>
        <p:cNvGrpSpPr/>
        <p:nvPr/>
      </p:nvGrpSpPr>
      <p:grpSpPr>
        <a:xfrm>
          <a:off x="0" y="0"/>
          <a:ext cx="0" cy="0"/>
          <a:chOff x="0" y="0"/>
          <a:chExt cx="0" cy="0"/>
        </a:xfrm>
      </p:grpSpPr>
      <p:pic>
        <p:nvPicPr>
          <p:cNvPr id="14" name="Grafik 7"/>
          <p:cNvPicPr>
            <a:picLocks noChangeAspect="1"/>
          </p:cNvPicPr>
          <p:nvPr userDrawn="1"/>
        </p:nvPicPr>
        <p:blipFill>
          <a:blip r:embed="rId2">
            <a:extLst>
              <a:ext uri="{28A0092B-C50C-407E-A947-70E740481C1C}">
                <a14:useLocalDpi xmlns:a14="http://schemas.microsoft.com/office/drawing/2010/main" val="0"/>
              </a:ext>
            </a:extLst>
          </a:blip>
          <a:srcRect l="-2" t="-2" r="6252" b="784"/>
          <a:stretch>
            <a:fillRect/>
          </a:stretch>
        </p:blipFill>
        <p:spPr bwMode="auto">
          <a:xfrm>
            <a:off x="1524000" y="0"/>
            <a:ext cx="9144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de-DE" dirty="0"/>
              <a:t>Headline der Präsentation</a:t>
            </a:r>
            <a:endParaRPr lang="en-US" dirty="0"/>
          </a:p>
        </p:txBody>
      </p:sp>
      <p:sp>
        <p:nvSpPr>
          <p:cNvPr id="12" name="Textplatzhalter 10">
            <a:extLst>
              <a:ext uri="{FF2B5EF4-FFF2-40B4-BE49-F238E27FC236}">
                <a16:creationId xmlns=""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de-DE" dirty="0" err="1"/>
              <a:t>Subline</a:t>
            </a:r>
            <a:r>
              <a:rPr lang="de-DE" dirty="0"/>
              <a:t> der Präsentation</a:t>
            </a:r>
          </a:p>
        </p:txBody>
      </p:sp>
      <p:pic>
        <p:nvPicPr>
          <p:cNvPr id="9" name="Grafik 8">
            <a:extLst>
              <a:ext uri="{FF2B5EF4-FFF2-40B4-BE49-F238E27FC236}">
                <a16:creationId xmlns="" xmlns:a16="http://schemas.microsoft.com/office/drawing/2014/main" id="{936BB06C-78EA-49C8-AAD0-451B7CEFCA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 xmlns:a16="http://schemas.microsoft.com/office/drawing/2014/main" id="{1F0FB68E-EE59-46F0-A3EA-690446700A77}"/>
              </a:ext>
            </a:extLst>
          </p:cNvPr>
          <p:cNvSpPr>
            <a:spLocks noGrp="1"/>
          </p:cNvSpPr>
          <p:nvPr>
            <p:ph type="body" sz="quarter" idx="14" hasCustomPrompt="1"/>
          </p:nvPr>
        </p:nvSpPr>
        <p:spPr>
          <a:xfrm>
            <a:off x="359532" y="6423285"/>
            <a:ext cx="2304000" cy="118800"/>
          </a:xfrm>
          <a:blipFill>
            <a:blip r:embed="rId4"/>
            <a:stretch>
              <a:fillRect/>
            </a:stretch>
          </a:blipFill>
        </p:spPr>
        <p:txBody>
          <a:bodyPr/>
          <a:lstStyle>
            <a:lvl1pPr marL="0" indent="0">
              <a:buNone/>
              <a:defRPr sz="200">
                <a:solidFill>
                  <a:schemeClr val="bg1"/>
                </a:solidFill>
              </a:defRPr>
            </a:lvl1pPr>
          </a:lstStyle>
          <a:p>
            <a:pPr lvl="0"/>
            <a:r>
              <a:rPr lang="de-DE" dirty="0"/>
              <a:t> </a:t>
            </a:r>
          </a:p>
        </p:txBody>
      </p:sp>
      <p:sp>
        <p:nvSpPr>
          <p:cNvPr id="5" name="Rechteck 4"/>
          <p:cNvSpPr/>
          <p:nvPr userDrawn="1"/>
        </p:nvSpPr>
        <p:spPr>
          <a:xfrm>
            <a:off x="647172" y="4869160"/>
            <a:ext cx="8137549" cy="584775"/>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F3E9FFD1-9B0F-4617-8941-8FA163741009}" type="datetime4">
              <a:rPr lang="de-DE" sz="1600" cap="all" spc="60" smtClean="0">
                <a:solidFill>
                  <a:prstClr val="white"/>
                </a:solidFill>
              </a:rPr>
              <a:pPr marL="0" marR="0" indent="0" algn="l" defTabSz="457200" rtl="0" eaLnBrk="1" fontAlgn="auto" latinLnBrk="0" hangingPunct="1">
                <a:lnSpc>
                  <a:spcPct val="100000"/>
                </a:lnSpc>
                <a:spcBef>
                  <a:spcPts val="0"/>
                </a:spcBef>
                <a:spcAft>
                  <a:spcPts val="0"/>
                </a:spcAft>
                <a:buClrTx/>
                <a:buSzTx/>
                <a:buFontTx/>
                <a:buNone/>
                <a:tabLst/>
                <a:defRPr/>
              </a:pPr>
              <a:t>28. April 2020</a:t>
            </a:fld>
            <a:r>
              <a:rPr lang="de-DE" sz="1600" cap="all" spc="60" dirty="0" smtClean="0">
                <a:solidFill>
                  <a:prstClr val="white"/>
                </a:solidFill>
              </a:rPr>
              <a:t>  |  HENDRIK FUCHS, </a:t>
            </a:r>
            <a:r>
              <a:rPr lang="de-DE" sz="1600" dirty="0" smtClean="0">
                <a:solidFill>
                  <a:schemeClr val="bg1"/>
                </a:solidFill>
              </a:rPr>
              <a:t>Anna Novelli, Michael Rolletter, Martin Kaminski</a:t>
            </a:r>
            <a:endParaRPr lang="en-GB" sz="1600" dirty="0" smtClean="0">
              <a:solidFill>
                <a:schemeClr val="bg1"/>
              </a:solidFill>
            </a:endParaRPr>
          </a:p>
          <a:p>
            <a:endParaRPr lang="en-US" sz="1600" cap="all" spc="60" dirty="0">
              <a:solidFill>
                <a:prstClr val="white"/>
              </a:solidFill>
            </a:endParaRPr>
          </a:p>
        </p:txBody>
      </p:sp>
    </p:spTree>
    <p:extLst>
      <p:ext uri="{BB962C8B-B14F-4D97-AF65-F5344CB8AC3E}">
        <p14:creationId xmlns:p14="http://schemas.microsoft.com/office/powerpoint/2010/main" val="205605663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a:buClr>
                <a:srgbClr val="023D6B"/>
              </a:buClr>
              <a:defRPr/>
            </a:lvl1pPr>
            <a:lvl2pPr>
              <a:buClr>
                <a:srgbClr val="023D6B"/>
              </a:buClr>
              <a:defRPr/>
            </a:lvl2pPr>
            <a:lvl3pPr>
              <a:buClr>
                <a:srgbClr val="023D6B"/>
              </a:buClr>
              <a:defRPr/>
            </a:lvl3pPr>
            <a:lvl4pPr>
              <a:buClr>
                <a:srgbClr val="023D6B"/>
              </a:buClr>
              <a:defRPr/>
            </a:lvl4pPr>
            <a:lvl5pPr>
              <a:buClr>
                <a:srgbClr val="023D6B"/>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7" name="Datumsplatzhalter 16">
            <a:extLst>
              <a:ext uri="{FF2B5EF4-FFF2-40B4-BE49-F238E27FC236}">
                <a16:creationId xmlns="" xmlns:a16="http://schemas.microsoft.com/office/drawing/2014/main" id="{8D88C6F8-099A-4D39-8533-B1EEB7F052D4}"/>
              </a:ext>
            </a:extLst>
          </p:cNvPr>
          <p:cNvSpPr>
            <a:spLocks noGrp="1"/>
          </p:cNvSpPr>
          <p:nvPr>
            <p:ph type="dt" sz="half" idx="13"/>
          </p:nvPr>
        </p:nvSpPr>
        <p:spPr/>
        <p:txBody>
          <a:bodyPr/>
          <a:lstStyle/>
          <a:p>
            <a:fld id="{344CF458-C3B7-4548-BE26-719625D3F8CB}" type="datetime4">
              <a:rPr lang="de-DE" smtClean="0">
                <a:solidFill>
                  <a:srgbClr val="023D6B"/>
                </a:solidFill>
              </a:rPr>
              <a:pPr/>
              <a:t>28. April 2020</a:t>
            </a:fld>
            <a:endParaRPr lang="de-DE" dirty="0">
              <a:solidFill>
                <a:srgbClr val="023D6B"/>
              </a:solidFill>
            </a:endParaRPr>
          </a:p>
        </p:txBody>
      </p:sp>
      <p:sp>
        <p:nvSpPr>
          <p:cNvPr id="18" name="Foliennummernplatzhalter 17">
            <a:extLst>
              <a:ext uri="{FF2B5EF4-FFF2-40B4-BE49-F238E27FC236}">
                <a16:creationId xmlns="" xmlns:a16="http://schemas.microsoft.com/office/drawing/2014/main" id="{BFF90422-5EA9-49BF-B256-D3D2AA4EDCC9}"/>
              </a:ext>
            </a:extLst>
          </p:cNvPr>
          <p:cNvSpPr>
            <a:spLocks noGrp="1"/>
          </p:cNvSpPr>
          <p:nvPr>
            <p:ph type="sldNum" sz="quarter" idx="14"/>
          </p:nvPr>
        </p:nvSpPr>
        <p:spPr/>
        <p:txBody>
          <a:bodyPr/>
          <a:lstStyle/>
          <a:p>
            <a:r>
              <a:rPr lang="de-DE">
                <a:solidFill>
                  <a:srgbClr val="023D6B"/>
                </a:solidFill>
              </a:rPr>
              <a:t>Seite </a:t>
            </a:r>
            <a:fld id="{A52F4D17-1AD6-42D9-B93A-EB002C62F438}" type="slidenum">
              <a:rPr lang="de-DE" smtClean="0">
                <a:solidFill>
                  <a:srgbClr val="023D6B"/>
                </a:solidFill>
              </a:rPr>
              <a:pPr/>
              <a:t>‹#›</a:t>
            </a:fld>
            <a:endParaRPr lang="de-DE" dirty="0">
              <a:solidFill>
                <a:srgbClr val="023D6B"/>
              </a:solidFill>
            </a:endParaRPr>
          </a:p>
        </p:txBody>
      </p:sp>
      <p:sp>
        <p:nvSpPr>
          <p:cNvPr id="7" name="Textplatzhalter 10">
            <a:extLst>
              <a:ext uri="{FF2B5EF4-FFF2-40B4-BE49-F238E27FC236}">
                <a16:creationId xmlns=""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79814"/>
            <a:ext cx="756084" cy="756898"/>
          </a:xfrm>
          <a:prstGeom prst="rect">
            <a:avLst/>
          </a:prstGeom>
        </p:spPr>
      </p:pic>
    </p:spTree>
    <p:extLst>
      <p:ext uri="{BB962C8B-B14F-4D97-AF65-F5344CB8AC3E}">
        <p14:creationId xmlns:p14="http://schemas.microsoft.com/office/powerpoint/2010/main" val="1471532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3" name="Content Placeholder 2"/>
          <p:cNvSpPr>
            <a:spLocks noGrp="1"/>
          </p:cNvSpPr>
          <p:nvPr>
            <p:ph idx="1"/>
          </p:nvPr>
        </p:nvSpPr>
        <p:spPr>
          <a:xfrm>
            <a:off x="371475"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7" name="Datumsplatzhalter 16">
            <a:extLst>
              <a:ext uri="{FF2B5EF4-FFF2-40B4-BE49-F238E27FC236}">
                <a16:creationId xmlns="" xmlns:a16="http://schemas.microsoft.com/office/drawing/2014/main" id="{8D88C6F8-099A-4D39-8533-B1EEB7F052D4}"/>
              </a:ext>
            </a:extLst>
          </p:cNvPr>
          <p:cNvSpPr>
            <a:spLocks noGrp="1"/>
          </p:cNvSpPr>
          <p:nvPr>
            <p:ph type="dt" sz="half" idx="13"/>
          </p:nvPr>
        </p:nvSpPr>
        <p:spPr/>
        <p:txBody>
          <a:bodyPr/>
          <a:lstStyle/>
          <a:p>
            <a:fld id="{4FAA30C1-9DF0-4C9C-A536-84B49F37907A}" type="datetime4">
              <a:rPr lang="de-DE" smtClean="0">
                <a:solidFill>
                  <a:srgbClr val="023D6B"/>
                </a:solidFill>
              </a:rPr>
              <a:pPr/>
              <a:t>28. April 2020</a:t>
            </a:fld>
            <a:endParaRPr lang="de-DE" dirty="0">
              <a:solidFill>
                <a:srgbClr val="023D6B"/>
              </a:solidFill>
            </a:endParaRPr>
          </a:p>
        </p:txBody>
      </p:sp>
      <p:sp>
        <p:nvSpPr>
          <p:cNvPr id="18" name="Foliennummernplatzhalter 17">
            <a:extLst>
              <a:ext uri="{FF2B5EF4-FFF2-40B4-BE49-F238E27FC236}">
                <a16:creationId xmlns="" xmlns:a16="http://schemas.microsoft.com/office/drawing/2014/main" id="{BFF90422-5EA9-49BF-B256-D3D2AA4EDCC9}"/>
              </a:ext>
            </a:extLst>
          </p:cNvPr>
          <p:cNvSpPr>
            <a:spLocks noGrp="1"/>
          </p:cNvSpPr>
          <p:nvPr>
            <p:ph type="sldNum" sz="quarter" idx="14"/>
          </p:nvPr>
        </p:nvSpPr>
        <p:spPr/>
        <p:txBody>
          <a:bodyPr/>
          <a:lstStyle/>
          <a:p>
            <a:r>
              <a:rPr lang="de-DE">
                <a:solidFill>
                  <a:srgbClr val="023D6B"/>
                </a:solidFill>
              </a:rPr>
              <a:t>Seite </a:t>
            </a:r>
            <a:fld id="{A52F4D17-1AD6-42D9-B93A-EB002C62F438}" type="slidenum">
              <a:rPr lang="de-DE" smtClean="0">
                <a:solidFill>
                  <a:srgbClr val="023D6B"/>
                </a:solidFill>
              </a:rPr>
              <a:pPr/>
              <a:t>‹#›</a:t>
            </a:fld>
            <a:endParaRPr lang="de-DE" dirty="0">
              <a:solidFill>
                <a:srgbClr val="023D6B"/>
              </a:solidFill>
            </a:endParaRPr>
          </a:p>
        </p:txBody>
      </p:sp>
      <p:sp>
        <p:nvSpPr>
          <p:cNvPr id="7" name="Textplatzhalter 10">
            <a:extLst>
              <a:ext uri="{FF2B5EF4-FFF2-40B4-BE49-F238E27FC236}">
                <a16:creationId xmlns=""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79814"/>
            <a:ext cx="756084" cy="756898"/>
          </a:xfrm>
          <a:prstGeom prst="rect">
            <a:avLst/>
          </a:prstGeom>
        </p:spPr>
      </p:pic>
    </p:spTree>
    <p:extLst>
      <p:ext uri="{BB962C8B-B14F-4D97-AF65-F5344CB8AC3E}">
        <p14:creationId xmlns:p14="http://schemas.microsoft.com/office/powerpoint/2010/main" val="30388180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smtClean="0"/>
              <a:t>Titelmasterformat durch Klicken bearbeiten</a:t>
            </a:r>
            <a:endParaRPr lang="en-US" dirty="0"/>
          </a:p>
        </p:txBody>
      </p:sp>
      <p:sp>
        <p:nvSpPr>
          <p:cNvPr id="6" name="Datumsplatzhalter 5">
            <a:extLst>
              <a:ext uri="{FF2B5EF4-FFF2-40B4-BE49-F238E27FC236}">
                <a16:creationId xmlns="" xmlns:a16="http://schemas.microsoft.com/office/drawing/2014/main" id="{4283517E-5B20-4272-8660-1A906CDE614E}"/>
              </a:ext>
            </a:extLst>
          </p:cNvPr>
          <p:cNvSpPr>
            <a:spLocks noGrp="1"/>
          </p:cNvSpPr>
          <p:nvPr>
            <p:ph type="dt" sz="half" idx="10"/>
          </p:nvPr>
        </p:nvSpPr>
        <p:spPr/>
        <p:txBody>
          <a:bodyPr/>
          <a:lstStyle/>
          <a:p>
            <a:fld id="{7A07BCCE-052F-4C65-9FFE-9E33A49AEE45}" type="datetime4">
              <a:rPr lang="de-DE" smtClean="0">
                <a:solidFill>
                  <a:srgbClr val="023D6B"/>
                </a:solidFill>
              </a:rPr>
              <a:pPr/>
              <a:t>28. April 2020</a:t>
            </a:fld>
            <a:endParaRPr lang="de-DE" dirty="0">
              <a:solidFill>
                <a:srgbClr val="023D6B"/>
              </a:solidFill>
            </a:endParaRPr>
          </a:p>
        </p:txBody>
      </p:sp>
      <p:sp>
        <p:nvSpPr>
          <p:cNvPr id="7" name="Foliennummernplatzhalter 6">
            <a:extLst>
              <a:ext uri="{FF2B5EF4-FFF2-40B4-BE49-F238E27FC236}">
                <a16:creationId xmlns="" xmlns:a16="http://schemas.microsoft.com/office/drawing/2014/main" id="{6EFEBD5A-CDB1-411E-9184-7981E1A3047A}"/>
              </a:ext>
            </a:extLst>
          </p:cNvPr>
          <p:cNvSpPr>
            <a:spLocks noGrp="1"/>
          </p:cNvSpPr>
          <p:nvPr>
            <p:ph type="sldNum" sz="quarter" idx="11"/>
          </p:nvPr>
        </p:nvSpPr>
        <p:spPr/>
        <p:txBody>
          <a:bodyPr/>
          <a:lstStyle/>
          <a:p>
            <a:r>
              <a:rPr lang="de-DE">
                <a:solidFill>
                  <a:srgbClr val="023D6B"/>
                </a:solidFill>
              </a:rPr>
              <a:t>Seite </a:t>
            </a:r>
            <a:fld id="{A52F4D17-1AD6-42D9-B93A-EB002C62F438}" type="slidenum">
              <a:rPr lang="de-DE" smtClean="0">
                <a:solidFill>
                  <a:srgbClr val="023D6B"/>
                </a:solidFill>
              </a:rPr>
              <a:pPr/>
              <a:t>‹#›</a:t>
            </a:fld>
            <a:endParaRPr lang="de-DE" dirty="0">
              <a:solidFill>
                <a:srgbClr val="023D6B"/>
              </a:solidFill>
            </a:endParaRPr>
          </a:p>
        </p:txBody>
      </p:sp>
      <p:sp>
        <p:nvSpPr>
          <p:cNvPr id="10" name="Bildplatzhalter 4">
            <a:extLst>
              <a:ext uri="{FF2B5EF4-FFF2-40B4-BE49-F238E27FC236}">
                <a16:creationId xmlns="" xmlns:a16="http://schemas.microsoft.com/office/drawing/2014/main" id="{8A00DEAD-5DE0-4EC4-9106-51A82A9A04E7}"/>
              </a:ext>
            </a:extLst>
          </p:cNvPr>
          <p:cNvSpPr>
            <a:spLocks noGrp="1"/>
          </p:cNvSpPr>
          <p:nvPr>
            <p:ph type="pic" sz="quarter" idx="13"/>
          </p:nvPr>
        </p:nvSpPr>
        <p:spPr>
          <a:xfrm>
            <a:off x="371475" y="1628775"/>
            <a:ext cx="5437187" cy="3168377"/>
          </a:xfrm>
          <a:solidFill>
            <a:schemeClr val="bg2"/>
          </a:solidFill>
        </p:spPr>
        <p:txBody>
          <a:bodyPr anchor="ctr"/>
          <a:lstStyle>
            <a:lvl1pPr marL="0" indent="0" algn="ctr">
              <a:buNone/>
              <a:defRPr sz="1600">
                <a:solidFill>
                  <a:schemeClr val="tx1"/>
                </a:solidFill>
              </a:defRPr>
            </a:lvl1pPr>
          </a:lstStyle>
          <a:p>
            <a:r>
              <a:rPr lang="de-DE" smtClean="0"/>
              <a:t>Bild durch Klicken auf Symbol hinzufügen</a:t>
            </a:r>
            <a:endParaRPr lang="de-DE" dirty="0"/>
          </a:p>
        </p:txBody>
      </p:sp>
      <p:sp>
        <p:nvSpPr>
          <p:cNvPr id="4" name="Textplatzhalter 3">
            <a:extLst>
              <a:ext uri="{FF2B5EF4-FFF2-40B4-BE49-F238E27FC236}">
                <a16:creationId xmlns="" xmlns:a16="http://schemas.microsoft.com/office/drawing/2014/main" id="{A1A390F4-CC78-4ED1-8D50-5D59AE8D05BE}"/>
              </a:ext>
            </a:extLst>
          </p:cNvPr>
          <p:cNvSpPr>
            <a:spLocks noGrp="1"/>
          </p:cNvSpPr>
          <p:nvPr>
            <p:ph type="body" sz="quarter" idx="14" hasCustomPrompt="1"/>
          </p:nvPr>
        </p:nvSpPr>
        <p:spPr>
          <a:xfrm>
            <a:off x="371475" y="4900254"/>
            <a:ext cx="5437187" cy="868722"/>
          </a:xfrm>
        </p:spPr>
        <p:txBody>
          <a:bodyPr/>
          <a:lstStyle>
            <a:lvl1pPr marL="0" indent="0">
              <a:spcAft>
                <a:spcPts val="0"/>
              </a:spcAft>
              <a:buNone/>
              <a:defRPr sz="1800"/>
            </a:lvl1pPr>
          </a:lstStyle>
          <a:p>
            <a:pPr lvl="0"/>
            <a:r>
              <a:rPr lang="de-DE" dirty="0"/>
              <a:t>Bildunterschrift</a:t>
            </a:r>
          </a:p>
        </p:txBody>
      </p:sp>
      <p:sp>
        <p:nvSpPr>
          <p:cNvPr id="11" name="Bildplatzhalter 4">
            <a:extLst>
              <a:ext uri="{FF2B5EF4-FFF2-40B4-BE49-F238E27FC236}">
                <a16:creationId xmlns=""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de-DE" smtClean="0"/>
              <a:t>Bild durch Klicken auf Symbol hinzufügen</a:t>
            </a:r>
            <a:endParaRPr lang="de-DE" dirty="0"/>
          </a:p>
        </p:txBody>
      </p:sp>
      <p:sp>
        <p:nvSpPr>
          <p:cNvPr id="12" name="Textplatzhalter 3">
            <a:extLst>
              <a:ext uri="{FF2B5EF4-FFF2-40B4-BE49-F238E27FC236}">
                <a16:creationId xmlns=""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de-DE" dirty="0"/>
              <a:t>Bildunterschrift</a:t>
            </a:r>
          </a:p>
        </p:txBody>
      </p:sp>
      <p:sp>
        <p:nvSpPr>
          <p:cNvPr id="13" name="Textplatzhalter 10">
            <a:extLst>
              <a:ext uri="{FF2B5EF4-FFF2-40B4-BE49-F238E27FC236}">
                <a16:creationId xmlns=""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de-DE" dirty="0" err="1"/>
              <a:t>Subline</a:t>
            </a:r>
            <a:endParaRPr lang="de-DE"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79814"/>
            <a:ext cx="756084" cy="756898"/>
          </a:xfrm>
          <a:prstGeom prst="rect">
            <a:avLst/>
          </a:prstGeom>
        </p:spPr>
      </p:pic>
    </p:spTree>
    <p:extLst>
      <p:ext uri="{BB962C8B-B14F-4D97-AF65-F5344CB8AC3E}">
        <p14:creationId xmlns:p14="http://schemas.microsoft.com/office/powerpoint/2010/main" val="1356238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3776105" y="6381328"/>
            <a:ext cx="1600508" cy="221109"/>
          </a:xfrm>
          <a:prstGeom prst="rect">
            <a:avLst/>
          </a:prstGeom>
        </p:spPr>
        <p:txBody>
          <a:bodyPr vert="horz" lIns="0" tIns="0" rIns="0" bIns="0" rtlCol="0" anchor="t" anchorCtr="0">
            <a:noAutofit/>
          </a:bodyPr>
          <a:lstStyle>
            <a:lvl1pPr algn="l">
              <a:defRPr sz="1200">
                <a:solidFill>
                  <a:schemeClr val="accent1"/>
                </a:solidFill>
              </a:defRPr>
            </a:lvl1pPr>
          </a:lstStyle>
          <a:p>
            <a:fld id="{5F563762-C754-4DA9-80D5-BC26DE85EA57}" type="datetime4">
              <a:rPr lang="de-DE" smtClean="0">
                <a:solidFill>
                  <a:srgbClr val="023D6B"/>
                </a:solidFill>
              </a:rPr>
              <a:pPr/>
              <a:t>28. April 2020</a:t>
            </a:fld>
            <a:endParaRPr lang="de-DE" dirty="0">
              <a:solidFill>
                <a:srgbClr val="023D6B"/>
              </a:solidFill>
            </a:endParaRPr>
          </a:p>
        </p:txBody>
      </p:sp>
      <p:sp>
        <p:nvSpPr>
          <p:cNvPr id="6" name="Slide Number Placeholder 5"/>
          <p:cNvSpPr>
            <a:spLocks noGrp="1"/>
          </p:cNvSpPr>
          <p:nvPr>
            <p:ph type="sldNum" sz="quarter" idx="4"/>
          </p:nvPr>
        </p:nvSpPr>
        <p:spPr>
          <a:xfrm>
            <a:off x="5818290" y="6381328"/>
            <a:ext cx="720000" cy="221109"/>
          </a:xfrm>
          <a:prstGeom prst="rect">
            <a:avLst/>
          </a:prstGeom>
        </p:spPr>
        <p:txBody>
          <a:bodyPr vert="horz" lIns="0" tIns="0" rIns="0" bIns="0" rtlCol="0" anchor="t" anchorCtr="0">
            <a:noAutofit/>
          </a:bodyPr>
          <a:lstStyle>
            <a:lvl1pPr algn="l">
              <a:defRPr sz="1200">
                <a:solidFill>
                  <a:schemeClr val="accent1"/>
                </a:solidFill>
              </a:defRPr>
            </a:lvl1pPr>
          </a:lstStyle>
          <a:p>
            <a:r>
              <a:rPr lang="de-DE">
                <a:solidFill>
                  <a:srgbClr val="023D6B"/>
                </a:solidFill>
              </a:rPr>
              <a:t>Seite </a:t>
            </a:r>
            <a:fld id="{A52F4D17-1AD6-42D9-B93A-EB002C62F438}" type="slidenum">
              <a:rPr lang="de-DE" smtClean="0">
                <a:solidFill>
                  <a:srgbClr val="023D6B"/>
                </a:solidFill>
              </a:rPr>
              <a:pPr/>
              <a:t>‹#›</a:t>
            </a:fld>
            <a:endParaRPr lang="de-DE" dirty="0">
              <a:solidFill>
                <a:srgbClr val="023D6B"/>
              </a:solidFill>
            </a:endParaRPr>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de-DE" dirty="0"/>
              <a:t>Mastertitelformat bearbeiten</a:t>
            </a:r>
            <a:endParaRPr lang="en-US" dirty="0"/>
          </a:p>
        </p:txBody>
      </p:sp>
      <p:pic>
        <p:nvPicPr>
          <p:cNvPr id="13" name="Grafik 12">
            <a:extLst>
              <a:ext uri="{FF2B5EF4-FFF2-40B4-BE49-F238E27FC236}">
                <a16:creationId xmlns="" xmlns:a16="http://schemas.microsoft.com/office/drawing/2014/main" id="{F2C4F5F8-9F24-424C-8284-2E94052236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14" name="Grafik 13">
            <a:extLst>
              <a:ext uri="{FF2B5EF4-FFF2-40B4-BE49-F238E27FC236}">
                <a16:creationId xmlns="" xmlns:a16="http://schemas.microsoft.com/office/drawing/2014/main" id="{658AF006-3416-44FA-BBD1-BCE9F27A19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9532" y="6424763"/>
            <a:ext cx="2304000" cy="117322"/>
          </a:xfrm>
          <a:prstGeom prst="rect">
            <a:avLst/>
          </a:prstGeom>
        </p:spPr>
      </p:pic>
    </p:spTree>
    <p:extLst>
      <p:ext uri="{BB962C8B-B14F-4D97-AF65-F5344CB8AC3E}">
        <p14:creationId xmlns:p14="http://schemas.microsoft.com/office/powerpoint/2010/main" val="13595743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hdr="0" ftr="0"/>
  <p:txStyles>
    <p:title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1.tiff"/><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tif"/><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hyperlink" Target="http://www.eurochamp.or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7.tiff"/><Relationship Id="rId4" Type="http://schemas.openxmlformats.org/officeDocument/2006/relationships/image" Target="../media/image16.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tiff"/><Relationship Id="rId4" Type="http://schemas.openxmlformats.org/officeDocument/2006/relationships/image" Target="../media/image18.t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83" b="11583"/>
          <a:stretch>
            <a:fillRect/>
          </a:stretch>
        </p:blipFill>
        <p:spPr/>
      </p:pic>
      <p:sp>
        <p:nvSpPr>
          <p:cNvPr id="6" name="Titel 1"/>
          <p:cNvSpPr>
            <a:spLocks noGrp="1"/>
          </p:cNvSpPr>
          <p:nvPr>
            <p:ph type="ctrTitle"/>
          </p:nvPr>
        </p:nvSpPr>
        <p:spPr>
          <a:xfrm>
            <a:off x="119336" y="3405250"/>
            <a:ext cx="11953328" cy="623404"/>
          </a:xfrm>
        </p:spPr>
        <p:txBody>
          <a:bodyPr/>
          <a:lstStyle/>
          <a:p>
            <a:r>
              <a:rPr lang="en-GB" sz="2400" cap="none" dirty="0" smtClean="0">
                <a:latin typeface="+mn-lt"/>
              </a:rPr>
              <a:t>Importance </a:t>
            </a:r>
            <a:r>
              <a:rPr lang="en-GB" sz="2400" cap="none" dirty="0">
                <a:latin typeface="+mn-lt"/>
              </a:rPr>
              <a:t>of isomerization reactions for OH radical regeneration from the </a:t>
            </a:r>
            <a:r>
              <a:rPr lang="en-GB" sz="2400" cap="none" dirty="0" smtClean="0">
                <a:latin typeface="+mn-lt"/>
              </a:rPr>
              <a:t/>
            </a:r>
            <a:br>
              <a:rPr lang="en-GB" sz="2400" cap="none" dirty="0" smtClean="0">
                <a:latin typeface="+mn-lt"/>
              </a:rPr>
            </a:br>
            <a:r>
              <a:rPr lang="en-GB" sz="2400" cap="none" dirty="0" smtClean="0">
                <a:latin typeface="+mn-lt"/>
              </a:rPr>
              <a:t>photo-oxidation </a:t>
            </a:r>
            <a:r>
              <a:rPr lang="en-GB" sz="2400" cap="none" dirty="0">
                <a:latin typeface="+mn-lt"/>
              </a:rPr>
              <a:t>of isoprene investigated in the atmospheric simulation chamber SAPHIR</a:t>
            </a:r>
            <a:br>
              <a:rPr lang="en-GB" sz="2400" cap="none" dirty="0">
                <a:latin typeface="+mn-lt"/>
              </a:rPr>
            </a:br>
            <a:r>
              <a:rPr lang="en-US" sz="2400" cap="none" dirty="0">
                <a:latin typeface="+mn-lt"/>
              </a:rPr>
              <a:t/>
            </a:r>
            <a:br>
              <a:rPr lang="en-US" sz="2400" cap="none" dirty="0">
                <a:latin typeface="+mn-lt"/>
              </a:rPr>
            </a:br>
            <a:r>
              <a:rPr lang="en-US" sz="2400" cap="none" dirty="0" smtClean="0">
                <a:latin typeface="+mn-lt"/>
              </a:rPr>
              <a:t>		</a:t>
            </a:r>
            <a:endParaRPr lang="en-GB" sz="2400" cap="none" dirty="0">
              <a:latin typeface="+mn-lt"/>
            </a:endParaRPr>
          </a:p>
        </p:txBody>
      </p:sp>
      <p:sp>
        <p:nvSpPr>
          <p:cNvPr id="7" name="Subtitle 15"/>
          <p:cNvSpPr>
            <a:spLocks noGrp="1"/>
          </p:cNvSpPr>
          <p:nvPr>
            <p:ph type="subTitle" idx="1"/>
          </p:nvPr>
        </p:nvSpPr>
        <p:spPr>
          <a:xfrm>
            <a:off x="221917" y="4616753"/>
            <a:ext cx="11593288" cy="360000"/>
          </a:xfrm>
        </p:spPr>
        <p:txBody>
          <a:bodyPr/>
          <a:lstStyle/>
          <a:p>
            <a:r>
              <a:rPr lang="de-DE" b="1" cap="none" dirty="0" smtClean="0"/>
              <a:t>A</a:t>
            </a:r>
            <a:r>
              <a:rPr lang="de-DE" b="1" cap="none" dirty="0"/>
              <a:t>. Novelli</a:t>
            </a:r>
            <a:r>
              <a:rPr lang="de-DE" b="1" cap="none" baseline="30000" dirty="0"/>
              <a:t>1</a:t>
            </a:r>
            <a:r>
              <a:rPr lang="de-DE" cap="none" dirty="0"/>
              <a:t>, L. Vereecken</a:t>
            </a:r>
            <a:r>
              <a:rPr lang="de-DE" cap="none" baseline="30000" dirty="0"/>
              <a:t>1</a:t>
            </a:r>
            <a:r>
              <a:rPr lang="de-DE" cap="none" dirty="0"/>
              <a:t>, B. Bohn</a:t>
            </a:r>
            <a:r>
              <a:rPr lang="de-DE" cap="none" baseline="30000" dirty="0"/>
              <a:t>1</a:t>
            </a:r>
            <a:r>
              <a:rPr lang="de-DE" cap="none" dirty="0"/>
              <a:t>, H.-P. Dorn</a:t>
            </a:r>
            <a:r>
              <a:rPr lang="de-DE" cap="none" baseline="30000" dirty="0"/>
              <a:t>1</a:t>
            </a:r>
            <a:r>
              <a:rPr lang="de-DE" cap="none" dirty="0"/>
              <a:t>, G. I. </a:t>
            </a:r>
            <a:r>
              <a:rPr lang="de-DE" cap="none" dirty="0" smtClean="0"/>
              <a:t>Gkatzelis</a:t>
            </a:r>
            <a:r>
              <a:rPr lang="de-DE" cap="none" baseline="30000" dirty="0" smtClean="0"/>
              <a:t>1,2,3</a:t>
            </a:r>
            <a:r>
              <a:rPr lang="de-DE" cap="none" baseline="-25000" dirty="0" smtClean="0"/>
              <a:t>,</a:t>
            </a:r>
            <a:r>
              <a:rPr lang="de-DE" cap="none" dirty="0" smtClean="0"/>
              <a:t> </a:t>
            </a:r>
            <a:r>
              <a:rPr lang="de-DE" cap="none" dirty="0"/>
              <a:t>A. Hofzumahaus</a:t>
            </a:r>
            <a:r>
              <a:rPr lang="de-DE" cap="none" baseline="30000" dirty="0"/>
              <a:t>1</a:t>
            </a:r>
            <a:r>
              <a:rPr lang="de-DE" cap="none" dirty="0"/>
              <a:t>, F. Holland</a:t>
            </a:r>
            <a:r>
              <a:rPr lang="de-DE" cap="none" baseline="30000" dirty="0"/>
              <a:t>1</a:t>
            </a:r>
            <a:r>
              <a:rPr lang="de-DE" cap="none" dirty="0"/>
              <a:t>, D. Reimer</a:t>
            </a:r>
            <a:r>
              <a:rPr lang="de-DE" cap="none" baseline="30000" dirty="0"/>
              <a:t>1</a:t>
            </a:r>
            <a:r>
              <a:rPr lang="de-DE" cap="none" dirty="0"/>
              <a:t>, F. </a:t>
            </a:r>
            <a:r>
              <a:rPr lang="de-DE" cap="none" dirty="0" smtClean="0"/>
              <a:t>Rohrer</a:t>
            </a:r>
            <a:r>
              <a:rPr lang="de-DE" cap="none" baseline="30000" dirty="0"/>
              <a:t>1</a:t>
            </a:r>
            <a:r>
              <a:rPr lang="de-DE" cap="none" dirty="0" smtClean="0"/>
              <a:t>, S</a:t>
            </a:r>
            <a:r>
              <a:rPr lang="de-DE" cap="none" dirty="0"/>
              <a:t>. Rosanka</a:t>
            </a:r>
            <a:r>
              <a:rPr lang="de-DE" cap="none" baseline="30000" dirty="0"/>
              <a:t>1</a:t>
            </a:r>
            <a:r>
              <a:rPr lang="de-DE" cap="none" dirty="0" smtClean="0"/>
              <a:t>, </a:t>
            </a:r>
            <a:r>
              <a:rPr lang="de-DE" cap="none" dirty="0"/>
              <a:t>D. </a:t>
            </a:r>
            <a:r>
              <a:rPr lang="de-DE" cap="none" dirty="0" smtClean="0"/>
              <a:t>Taraborrelli</a:t>
            </a:r>
            <a:r>
              <a:rPr lang="de-DE" cap="none" baseline="30000" dirty="0" smtClean="0"/>
              <a:t>1</a:t>
            </a:r>
            <a:r>
              <a:rPr lang="de-DE" cap="none" dirty="0" smtClean="0"/>
              <a:t>, R</a:t>
            </a:r>
            <a:r>
              <a:rPr lang="de-DE" cap="none" dirty="0"/>
              <a:t>. Tillmann</a:t>
            </a:r>
            <a:r>
              <a:rPr lang="de-DE" cap="none" baseline="30000" dirty="0"/>
              <a:t>1</a:t>
            </a:r>
            <a:r>
              <a:rPr lang="de-DE" cap="none" dirty="0"/>
              <a:t>, R. Wegener</a:t>
            </a:r>
            <a:r>
              <a:rPr lang="de-DE" cap="none" baseline="30000" dirty="0"/>
              <a:t>1</a:t>
            </a:r>
            <a:r>
              <a:rPr lang="de-DE" cap="none" dirty="0"/>
              <a:t>, Z. </a:t>
            </a:r>
            <a:r>
              <a:rPr lang="de-DE" cap="none" dirty="0" smtClean="0"/>
              <a:t>Yu</a:t>
            </a:r>
            <a:r>
              <a:rPr lang="de-DE" cap="none" baseline="30000" dirty="0" smtClean="0"/>
              <a:t>1,4</a:t>
            </a:r>
            <a:r>
              <a:rPr lang="de-DE" cap="none" dirty="0" smtClean="0"/>
              <a:t>, </a:t>
            </a:r>
            <a:r>
              <a:rPr lang="de-DE" cap="none" dirty="0"/>
              <a:t>A. Kiendler-Scharr</a:t>
            </a:r>
            <a:r>
              <a:rPr lang="de-DE" cap="none" baseline="30000" dirty="0"/>
              <a:t>1</a:t>
            </a:r>
            <a:r>
              <a:rPr lang="de-DE" cap="none" dirty="0"/>
              <a:t>, A. Wahner</a:t>
            </a:r>
            <a:r>
              <a:rPr lang="de-DE" cap="none" baseline="30000" dirty="0"/>
              <a:t>1</a:t>
            </a:r>
            <a:r>
              <a:rPr lang="de-DE" cap="none" dirty="0"/>
              <a:t> and H. Fuchs</a:t>
            </a:r>
            <a:r>
              <a:rPr lang="de-DE" cap="none" baseline="30000" dirty="0"/>
              <a:t>1</a:t>
            </a:r>
            <a:r>
              <a:rPr lang="de-DE" dirty="0"/>
              <a:t>.</a:t>
            </a:r>
            <a:endParaRPr lang="en-US" dirty="0"/>
          </a:p>
        </p:txBody>
      </p:sp>
      <p:sp>
        <p:nvSpPr>
          <p:cNvPr id="8" name="Rectangle 7"/>
          <p:cNvSpPr/>
          <p:nvPr/>
        </p:nvSpPr>
        <p:spPr>
          <a:xfrm>
            <a:off x="119336" y="5517232"/>
            <a:ext cx="11881320" cy="769441"/>
          </a:xfrm>
          <a:prstGeom prst="rect">
            <a:avLst/>
          </a:prstGeom>
        </p:spPr>
        <p:txBody>
          <a:bodyPr wrap="square">
            <a:spAutoFit/>
          </a:bodyPr>
          <a:lstStyle/>
          <a:p>
            <a:r>
              <a:rPr lang="en-GB" sz="1100" baseline="30000" dirty="0"/>
              <a:t>1</a:t>
            </a:r>
            <a:r>
              <a:rPr lang="en-GB" sz="1100" dirty="0"/>
              <a:t>Forschungszentrum </a:t>
            </a:r>
            <a:r>
              <a:rPr lang="en-GB" sz="1100" dirty="0" err="1"/>
              <a:t>Jülich</a:t>
            </a:r>
            <a:r>
              <a:rPr lang="en-GB" sz="1100" dirty="0"/>
              <a:t>, Institute for Energy and Climate Research: Troposphere (IEK-8), 52425 </a:t>
            </a:r>
            <a:r>
              <a:rPr lang="en-GB" sz="1100" dirty="0" err="1"/>
              <a:t>Jülich</a:t>
            </a:r>
            <a:r>
              <a:rPr lang="en-GB" sz="1100" dirty="0"/>
              <a:t>, Germany</a:t>
            </a:r>
            <a:endParaRPr lang="en-US" sz="1100" dirty="0"/>
          </a:p>
          <a:p>
            <a:r>
              <a:rPr lang="en-GB" sz="1100" baseline="30000" dirty="0"/>
              <a:t>2</a:t>
            </a:r>
            <a:r>
              <a:rPr lang="en-GB" sz="1100" dirty="0"/>
              <a:t>now at: NOAA Earth Systems Research Laboratory, Boulder, Colorado 80305, United States</a:t>
            </a:r>
            <a:endParaRPr lang="en-US" sz="1100" dirty="0"/>
          </a:p>
          <a:p>
            <a:r>
              <a:rPr lang="en-GB" sz="1100" baseline="30000" dirty="0"/>
              <a:t>3</a:t>
            </a:r>
            <a:r>
              <a:rPr lang="en-GB" sz="1100" dirty="0"/>
              <a:t>now at: Cooperative Institute for Research in Environmental Sciences, Boulder, Colorado 80309, United States</a:t>
            </a:r>
            <a:endParaRPr lang="en-US" sz="1100" dirty="0"/>
          </a:p>
          <a:p>
            <a:r>
              <a:rPr lang="en-GB" sz="1100" baseline="30000" dirty="0"/>
              <a:t>4</a:t>
            </a:r>
            <a:r>
              <a:rPr lang="en-GB" sz="1100" dirty="0"/>
              <a:t>now at: Institute of Mass Spectrometry and Atmospheric Environment, Jinan University, Guangzhou 510632, China</a:t>
            </a:r>
            <a:endParaRPr lang="en-US"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sp>
        <p:nvSpPr>
          <p:cNvPr id="11" name="TextBox 10"/>
          <p:cNvSpPr txBox="1"/>
          <p:nvPr/>
        </p:nvSpPr>
        <p:spPr>
          <a:xfrm>
            <a:off x="3791744" y="6597352"/>
            <a:ext cx="8424936" cy="267766"/>
          </a:xfrm>
          <a:prstGeom prst="rect">
            <a:avLst/>
          </a:prstGeom>
          <a:solidFill>
            <a:schemeClr val="bg1"/>
          </a:solidFill>
          <a:ln w="38100">
            <a:solidFill>
              <a:srgbClr val="C00000"/>
            </a:solidFill>
          </a:ln>
        </p:spPr>
        <p:txBody>
          <a:bodyPr wrap="square" rtlCol="0">
            <a:spAutoFit/>
          </a:bodyPr>
          <a:lstStyle/>
          <a:p>
            <a:pPr>
              <a:lnSpc>
                <a:spcPct val="95000"/>
              </a:lnSpc>
            </a:pPr>
            <a:r>
              <a:rPr lang="en-US" sz="1200" dirty="0" smtClean="0"/>
              <a:t>Summary from the </a:t>
            </a:r>
            <a:r>
              <a:rPr lang="en-US" sz="1200" dirty="0"/>
              <a:t>published study Atmos. Chem. Phys., 20, 3333–3355, 2020 https://</a:t>
            </a:r>
            <a:r>
              <a:rPr lang="en-US" sz="1200" dirty="0" smtClean="0"/>
              <a:t>doi.org/10.5194/acp-20-3333-2020</a:t>
            </a:r>
            <a:endParaRPr lang="en-US" sz="1200" dirty="0"/>
          </a:p>
        </p:txBody>
      </p:sp>
      <p:sp>
        <p:nvSpPr>
          <p:cNvPr id="2" name="TextBox 1"/>
          <p:cNvSpPr txBox="1"/>
          <p:nvPr/>
        </p:nvSpPr>
        <p:spPr>
          <a:xfrm>
            <a:off x="1141984" y="6502279"/>
            <a:ext cx="2367956" cy="355482"/>
          </a:xfrm>
          <a:prstGeom prst="rect">
            <a:avLst/>
          </a:prstGeom>
          <a:noFill/>
        </p:spPr>
        <p:txBody>
          <a:bodyPr wrap="none" rtlCol="0">
            <a:spAutoFit/>
          </a:bodyPr>
          <a:lstStyle/>
          <a:p>
            <a:pPr algn="l">
              <a:lnSpc>
                <a:spcPct val="95000"/>
              </a:lnSpc>
            </a:pPr>
            <a:r>
              <a:rPr lang="en-US" dirty="0" smtClean="0"/>
              <a:t>a.novelli@fz-julich.de</a:t>
            </a:r>
          </a:p>
        </p:txBody>
      </p:sp>
    </p:spTree>
    <p:extLst>
      <p:ext uri="{BB962C8B-B14F-4D97-AF65-F5344CB8AC3E}">
        <p14:creationId xmlns:p14="http://schemas.microsoft.com/office/powerpoint/2010/main" val="955007889"/>
      </p:ext>
    </p:extLst>
  </p:cSld>
  <p:clrMapOvr>
    <a:masterClrMapping/>
  </p:clrMapOvr>
  <mc:AlternateContent xmlns:mc="http://schemas.openxmlformats.org/markup-compatibility/2006" xmlns:p14="http://schemas.microsoft.com/office/powerpoint/2010/main">
    <mc:Choice Requires="p14">
      <p:transition spd="slow" p14:dur="2000" advTm="19682"/>
    </mc:Choice>
    <mc:Fallback xmlns="">
      <p:transition spd="slow" advTm="196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bg1"/>
                </a:solidFill>
              </a:rPr>
              <a:t>Isoprene OH oxidation mechanism	</a:t>
            </a:r>
            <a:endParaRPr lang="en-US" sz="3200"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p:sp>
        <p:nvSpPr>
          <p:cNvPr id="3" name="TextBox 2"/>
          <p:cNvSpPr txBox="1"/>
          <p:nvPr/>
        </p:nvSpPr>
        <p:spPr>
          <a:xfrm>
            <a:off x="0" y="637256"/>
            <a:ext cx="12179300" cy="5092163"/>
          </a:xfrm>
          <a:prstGeom prst="rect">
            <a:avLst/>
          </a:prstGeom>
          <a:noFill/>
        </p:spPr>
        <p:txBody>
          <a:bodyPr wrap="square" rtlCol="0">
            <a:spAutoFit/>
          </a:bodyPr>
          <a:lstStyle/>
          <a:p>
            <a:pPr algn="just">
              <a:lnSpc>
                <a:spcPct val="95000"/>
              </a:lnSpc>
            </a:pPr>
            <a:r>
              <a:rPr lang="en-US" dirty="0" smtClean="0"/>
              <a:t>Isoprene is the most abundant BVOC and its degradation mechanism initiated by OH radicals has been carefully investigated with theoretical, laboratory and chamber studies</a:t>
            </a:r>
            <a:r>
              <a:rPr lang="en-US" sz="1400" baseline="30000" dirty="0" smtClean="0"/>
              <a:t>1-12</a:t>
            </a:r>
            <a:r>
              <a:rPr lang="en-US" dirty="0" smtClean="0"/>
              <a:t> highlighting the importance of isomerization reactions for organic peroxides (RO</a:t>
            </a:r>
            <a:r>
              <a:rPr lang="en-US" baseline="-25000" dirty="0" smtClean="0"/>
              <a:t>2</a:t>
            </a:r>
            <a:r>
              <a:rPr lang="en-US" dirty="0" smtClean="0"/>
              <a:t>) in environments with low nitrogen oxide (NO&lt; 0.3 ppbv). The loss paths undertaken by the isoprene-RO2 radical, which are controlled by the NO levels, strongly affect the OH radical regeneration while the products yield following the isomerization reactions will impact the type of oxygenated compounds formed.</a:t>
            </a:r>
          </a:p>
          <a:p>
            <a:pPr algn="just">
              <a:lnSpc>
                <a:spcPct val="95000"/>
              </a:lnSpc>
            </a:pPr>
            <a:endParaRPr lang="en-US" dirty="0"/>
          </a:p>
          <a:p>
            <a:pPr algn="just">
              <a:lnSpc>
                <a:spcPct val="95000"/>
              </a:lnSpc>
            </a:pPr>
            <a:r>
              <a:rPr lang="en-US" dirty="0" smtClean="0"/>
              <a:t>Both semi-explicit models, the </a:t>
            </a:r>
            <a:r>
              <a:rPr lang="en-GB" dirty="0" smtClean="0">
                <a:solidFill>
                  <a:srgbClr val="FF0000"/>
                </a:solidFill>
              </a:rPr>
              <a:t>MCMv3.3.1</a:t>
            </a:r>
            <a:r>
              <a:rPr lang="en-GB" sz="1400" baseline="30000" dirty="0" smtClean="0"/>
              <a:t>13</a:t>
            </a:r>
            <a:r>
              <a:rPr lang="en-GB" dirty="0" smtClean="0"/>
              <a:t> and the </a:t>
            </a:r>
            <a:r>
              <a:rPr lang="en-GB" dirty="0" smtClean="0">
                <a:solidFill>
                  <a:srgbClr val="0033CC"/>
                </a:solidFill>
              </a:rPr>
              <a:t>Caltech</a:t>
            </a:r>
            <a:r>
              <a:rPr lang="en-GB" sz="1400" baseline="30000" dirty="0" smtClean="0"/>
              <a:t>14</a:t>
            </a:r>
            <a:r>
              <a:rPr lang="en-GB" dirty="0" smtClean="0"/>
              <a:t>, updated their mechanisms including:</a:t>
            </a:r>
          </a:p>
          <a:p>
            <a:pPr algn="just">
              <a:lnSpc>
                <a:spcPct val="95000"/>
              </a:lnSpc>
            </a:pPr>
            <a:endParaRPr lang="en-US" dirty="0" smtClean="0"/>
          </a:p>
          <a:p>
            <a:pPr algn="just">
              <a:lnSpc>
                <a:spcPct val="95000"/>
              </a:lnSpc>
            </a:pPr>
            <a:r>
              <a:rPr lang="en-US" sz="1700" b="1" dirty="0" smtClean="0"/>
              <a:t>1) equilibrium reactions between </a:t>
            </a:r>
            <a:r>
              <a:rPr lang="en-US" sz="1700" b="1" dirty="0"/>
              <a:t>the isoprene-RO­</a:t>
            </a:r>
            <a:r>
              <a:rPr lang="en-US" sz="1700" b="1" baseline="-25000" dirty="0"/>
              <a:t>2</a:t>
            </a:r>
            <a:r>
              <a:rPr lang="en-US" sz="1700" b="1" dirty="0"/>
              <a:t> conformers </a:t>
            </a:r>
            <a:r>
              <a:rPr lang="en-US" sz="1700" b="1" dirty="0" smtClean="0"/>
              <a:t>         2) </a:t>
            </a:r>
            <a:r>
              <a:rPr lang="en-US" sz="1700" b="1" dirty="0" smtClean="0">
                <a:solidFill>
                  <a:schemeClr val="accent3"/>
                </a:solidFill>
              </a:rPr>
              <a:t>1,5</a:t>
            </a:r>
            <a:r>
              <a:rPr lang="en-US" sz="1700" b="1" dirty="0" smtClean="0"/>
              <a:t> and </a:t>
            </a:r>
            <a:r>
              <a:rPr lang="en-US" sz="1700" b="1" dirty="0" smtClean="0">
                <a:solidFill>
                  <a:srgbClr val="FA9106"/>
                </a:solidFill>
              </a:rPr>
              <a:t>1,6</a:t>
            </a:r>
            <a:r>
              <a:rPr lang="en-US" sz="1700" b="1" dirty="0" smtClean="0"/>
              <a:t>-Hydrogen shifts </a:t>
            </a:r>
            <a:endParaRPr lang="en-US" sz="1700" b="1" dirty="0"/>
          </a:p>
          <a:p>
            <a:pPr marL="285750" indent="-285750" algn="just">
              <a:lnSpc>
                <a:spcPct val="95000"/>
              </a:lnSpc>
              <a:buFont typeface="Arial" panose="020B0604020202020204" pitchFamily="34" charset="0"/>
              <a:buChar char="•"/>
            </a:pPr>
            <a:endParaRPr lang="en-US" dirty="0" smtClean="0"/>
          </a:p>
          <a:p>
            <a:pPr marL="285750" indent="-285750" algn="just">
              <a:lnSpc>
                <a:spcPct val="95000"/>
              </a:lnSpc>
              <a:buFont typeface="Arial" panose="020B0604020202020204" pitchFamily="34" charset="0"/>
              <a:buChar char="•"/>
            </a:pPr>
            <a:endParaRPr lang="en-US" dirty="0"/>
          </a:p>
          <a:p>
            <a:pPr marL="285750" indent="-285750" algn="just">
              <a:lnSpc>
                <a:spcPct val="95000"/>
              </a:lnSpc>
              <a:buFont typeface="Arial" panose="020B0604020202020204" pitchFamily="34" charset="0"/>
              <a:buChar char="•"/>
            </a:pPr>
            <a:endParaRPr lang="en-US" dirty="0" smtClean="0"/>
          </a:p>
          <a:p>
            <a:pPr marL="285750" indent="-285750" algn="just">
              <a:lnSpc>
                <a:spcPct val="95000"/>
              </a:lnSpc>
              <a:buFont typeface="Arial" panose="020B0604020202020204" pitchFamily="34" charset="0"/>
              <a:buChar char="•"/>
            </a:pPr>
            <a:endParaRPr lang="en-US" dirty="0"/>
          </a:p>
          <a:p>
            <a:pPr marL="285750" indent="-285750" algn="just">
              <a:lnSpc>
                <a:spcPct val="95000"/>
              </a:lnSpc>
              <a:buFont typeface="Arial" panose="020B0604020202020204" pitchFamily="34" charset="0"/>
              <a:buChar char="•"/>
            </a:pPr>
            <a:endParaRPr lang="en-US" dirty="0" smtClean="0"/>
          </a:p>
          <a:p>
            <a:pPr marL="285750" indent="-285750" algn="just">
              <a:lnSpc>
                <a:spcPct val="95000"/>
              </a:lnSpc>
              <a:buFont typeface="Arial" panose="020B0604020202020204" pitchFamily="34" charset="0"/>
              <a:buChar char="•"/>
            </a:pPr>
            <a:endParaRPr lang="en-US" dirty="0"/>
          </a:p>
          <a:p>
            <a:pPr marL="285750" indent="-285750" algn="just">
              <a:lnSpc>
                <a:spcPct val="95000"/>
              </a:lnSpc>
              <a:buFont typeface="Arial" panose="020B0604020202020204" pitchFamily="34" charset="0"/>
              <a:buChar char="•"/>
            </a:pPr>
            <a:endParaRPr lang="en-US" dirty="0" smtClean="0"/>
          </a:p>
          <a:p>
            <a:pPr marL="285750" indent="-285750" algn="just">
              <a:lnSpc>
                <a:spcPct val="95000"/>
              </a:lnSpc>
              <a:buFont typeface="Arial" panose="020B0604020202020204" pitchFamily="34" charset="0"/>
              <a:buChar char="•"/>
            </a:pPr>
            <a:endParaRPr lang="en-US" dirty="0"/>
          </a:p>
          <a:p>
            <a:pPr marL="285750" indent="-285750" algn="just">
              <a:lnSpc>
                <a:spcPct val="95000"/>
              </a:lnSpc>
              <a:buFont typeface="Arial" panose="020B0604020202020204" pitchFamily="34" charset="0"/>
              <a:buChar char="•"/>
            </a:pPr>
            <a:endParaRPr lang="en-US" dirty="0" smtClean="0"/>
          </a:p>
          <a:p>
            <a:pPr marL="285750" indent="-285750" algn="just">
              <a:lnSpc>
                <a:spcPct val="95000"/>
              </a:lnSpc>
              <a:buFont typeface="Arial" panose="020B0604020202020204" pitchFamily="34" charset="0"/>
              <a:buChar char="•"/>
            </a:pPr>
            <a:endParaRPr lang="en-US" dirty="0" smtClean="0"/>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t="13983" b="23585"/>
          <a:stretch/>
        </p:blipFill>
        <p:spPr bwMode="auto">
          <a:xfrm>
            <a:off x="203684" y="3284985"/>
            <a:ext cx="6336704" cy="327703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5" cstate="print">
            <a:extLst>
              <a:ext uri="{28A0092B-C50C-407E-A947-70E740481C1C}">
                <a14:useLocalDpi xmlns:a14="http://schemas.microsoft.com/office/drawing/2010/main" val="0"/>
              </a:ext>
            </a:extLst>
          </a:blip>
          <a:srcRect b="6334"/>
          <a:stretch/>
        </p:blipFill>
        <p:spPr bwMode="auto">
          <a:xfrm>
            <a:off x="6888088" y="3062833"/>
            <a:ext cx="5246936" cy="360652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7909881" y="4365104"/>
            <a:ext cx="654618" cy="2411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solidFill>
                <a:schemeClr val="accent3"/>
              </a:solidFill>
            </a:endParaRPr>
          </a:p>
        </p:txBody>
      </p:sp>
      <p:sp>
        <p:nvSpPr>
          <p:cNvPr id="13" name="Rectangle 12"/>
          <p:cNvSpPr/>
          <p:nvPr/>
        </p:nvSpPr>
        <p:spPr>
          <a:xfrm>
            <a:off x="9393514" y="4437112"/>
            <a:ext cx="595107" cy="265238"/>
          </a:xfrm>
          <a:prstGeom prst="rect">
            <a:avLst/>
          </a:prstGeom>
          <a:noFill/>
          <a:ln w="19050">
            <a:solidFill>
              <a:srgbClr val="FA9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solidFill>
                <a:srgbClr val="FA9106"/>
              </a:solidFill>
            </a:endParaRPr>
          </a:p>
        </p:txBody>
      </p:sp>
      <p:sp>
        <p:nvSpPr>
          <p:cNvPr id="7" name="Rectangle 6"/>
          <p:cNvSpPr/>
          <p:nvPr/>
        </p:nvSpPr>
        <p:spPr>
          <a:xfrm>
            <a:off x="72008" y="2708919"/>
            <a:ext cx="6600056" cy="396656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14" name="Rectangle 13"/>
          <p:cNvSpPr/>
          <p:nvPr/>
        </p:nvSpPr>
        <p:spPr>
          <a:xfrm>
            <a:off x="7032104" y="2708920"/>
            <a:ext cx="4968552" cy="396314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sp>
        <p:nvSpPr>
          <p:cNvPr id="8" name="TextBox 7"/>
          <p:cNvSpPr txBox="1"/>
          <p:nvPr/>
        </p:nvSpPr>
        <p:spPr>
          <a:xfrm>
            <a:off x="7824192" y="6651288"/>
            <a:ext cx="3687228" cy="253146"/>
          </a:xfrm>
          <a:prstGeom prst="rect">
            <a:avLst/>
          </a:prstGeom>
          <a:noFill/>
        </p:spPr>
        <p:txBody>
          <a:bodyPr wrap="none" rtlCol="0">
            <a:spAutoFit/>
          </a:bodyPr>
          <a:lstStyle/>
          <a:p>
            <a:pPr algn="l">
              <a:lnSpc>
                <a:spcPct val="95000"/>
              </a:lnSpc>
            </a:pPr>
            <a:r>
              <a:rPr lang="en-US" sz="1100" dirty="0" smtClean="0"/>
              <a:t>Simplified schematic for the OH addition on isoprene C1</a:t>
            </a:r>
          </a:p>
        </p:txBody>
      </p:sp>
    </p:spTree>
    <p:extLst>
      <p:ext uri="{BB962C8B-B14F-4D97-AF65-F5344CB8AC3E}">
        <p14:creationId xmlns:p14="http://schemas.microsoft.com/office/powerpoint/2010/main" val="3290906154"/>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bg1"/>
                </a:solidFill>
              </a:rPr>
              <a:t>Mechanisms tested and theoretical calculations</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92069004"/>
                  </p:ext>
                </p:extLst>
              </p:nvPr>
            </p:nvGraphicFramePr>
            <p:xfrm>
              <a:off x="4315795" y="548680"/>
              <a:ext cx="7863505" cy="2743200"/>
            </p:xfrm>
            <a:graphic>
              <a:graphicData uri="http://schemas.openxmlformats.org/drawingml/2006/table">
                <a:tbl>
                  <a:tblPr firstRow="1" firstCol="1" bandRow="1">
                    <a:tableStyleId>{5C22544A-7EE6-4342-B048-85BDC9FD1C3A}</a:tableStyleId>
                  </a:tblPr>
                  <a:tblGrid>
                    <a:gridCol w="1204238"/>
                    <a:gridCol w="1632683"/>
                    <a:gridCol w="1790290"/>
                    <a:gridCol w="1996862"/>
                    <a:gridCol w="1239432"/>
                  </a:tblGrid>
                  <a:tr h="52326">
                    <a:tc>
                      <a:txBody>
                        <a:bodyPr/>
                        <a:lstStyle/>
                        <a:p>
                          <a:pPr marL="0" marR="0" algn="ctr">
                            <a:lnSpc>
                              <a:spcPct val="150000"/>
                            </a:lnSpc>
                            <a:spcBef>
                              <a:spcPts val="0"/>
                            </a:spcBef>
                            <a:spcAft>
                              <a:spcPts val="0"/>
                            </a:spcAft>
                          </a:pPr>
                          <a:r>
                            <a:rPr lang="en-GB" sz="1200" dirty="0">
                              <a:solidFill>
                                <a:schemeClr val="tx1"/>
                              </a:solidFill>
                              <a:effectLst/>
                            </a:rPr>
                            <a:t>Mechanism</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smtClean="0">
                              <a:solidFill>
                                <a:schemeClr val="tx1"/>
                              </a:solidFill>
                              <a:effectLst/>
                            </a:rPr>
                            <a:t>R+O</a:t>
                          </a:r>
                          <a:r>
                            <a:rPr lang="en-US" sz="1200" baseline="-25000" dirty="0">
                              <a:solidFill>
                                <a:schemeClr val="tx1"/>
                              </a:solidFill>
                              <a:effectLst/>
                            </a:rPr>
                            <a:t>2</a:t>
                          </a:r>
                          <a:r>
                            <a:rPr lang="en-US" sz="1200" dirty="0">
                              <a:solidFill>
                                <a:schemeClr val="tx1"/>
                              </a:solidFill>
                              <a:effectLst/>
                            </a:rPr>
                            <a:t> </a:t>
                          </a:r>
                          <a14:m>
                            <m:oMath xmlns:m="http://schemas.openxmlformats.org/officeDocument/2006/math">
                              <m:r>
                                <a:rPr lang="en-US" sz="1200">
                                  <a:solidFill>
                                    <a:schemeClr val="tx1"/>
                                  </a:solidFill>
                                  <a:effectLst/>
                                  <a:latin typeface="Cambria Math"/>
                                </a:rPr>
                                <m:t>⇄</m:t>
                              </m:r>
                            </m:oMath>
                          </a14:m>
                          <a:r>
                            <a:rPr lang="en-US" sz="1200" dirty="0">
                              <a:solidFill>
                                <a:schemeClr val="tx1"/>
                              </a:solidFill>
                              <a:effectLst/>
                            </a:rPr>
                            <a:t> RO</a:t>
                          </a:r>
                          <a:r>
                            <a:rPr lang="en-US" sz="1200" baseline="-25000" dirty="0">
                              <a:solidFill>
                                <a:schemeClr val="tx1"/>
                              </a:solidFill>
                              <a:effectLst/>
                            </a:rPr>
                            <a:t>2</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k 1,6-H shift (298K</a:t>
                          </a:r>
                          <a:r>
                            <a:rPr lang="en-GB" sz="1200" dirty="0" smtClean="0">
                              <a:solidFill>
                                <a:schemeClr val="tx1"/>
                              </a:solidFill>
                              <a:effectLst/>
                            </a:rPr>
                            <a:t>)</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HPALD : di-HPCARP-RO</a:t>
                          </a:r>
                          <a:r>
                            <a:rPr lang="en-US" sz="1200" baseline="-25000" dirty="0">
                              <a:solidFill>
                                <a:schemeClr val="tx1"/>
                              </a:solidFill>
                              <a:effectLst/>
                            </a:rPr>
                            <a:t>2 </a:t>
                          </a:r>
                          <a:r>
                            <a:rPr lang="en-US" sz="1200" dirty="0">
                              <a:solidFill>
                                <a:schemeClr val="tx1"/>
                              </a:solidFill>
                              <a:effectLst/>
                            </a:rPr>
                            <a:t>yield</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k(bulk 1,6-H</a:t>
                          </a:r>
                          <a:r>
                            <a:rPr lang="en-US" sz="1200" dirty="0" smtClean="0">
                              <a:solidFill>
                                <a:schemeClr val="tx1"/>
                              </a:solidFill>
                              <a:effectLst/>
                            </a:rPr>
                            <a:t>)</a:t>
                          </a:r>
                          <a:endParaRPr lang="en-US" sz="1200" dirty="0">
                            <a:solidFill>
                              <a:schemeClr val="tx1"/>
                            </a:solidFill>
                            <a:effectLst/>
                          </a:endParaRPr>
                        </a:p>
                        <a:p>
                          <a:pPr marL="0" marR="0" algn="ctr">
                            <a:lnSpc>
                              <a:spcPct val="150000"/>
                            </a:lnSpc>
                            <a:spcBef>
                              <a:spcPts val="0"/>
                            </a:spcBef>
                            <a:spcAft>
                              <a:spcPts val="0"/>
                            </a:spcAft>
                          </a:pPr>
                          <a:r>
                            <a:rPr lang="en-US" sz="1200" dirty="0">
                              <a:solidFill>
                                <a:schemeClr val="tx1"/>
                              </a:solidFill>
                              <a:effectLst/>
                            </a:rPr>
                            <a:t>s</a:t>
                          </a:r>
                          <a:r>
                            <a:rPr lang="en-US" sz="1200" baseline="30000" dirty="0">
                              <a:solidFill>
                                <a:schemeClr val="tx1"/>
                              </a:solidFill>
                              <a:effectLst/>
                            </a:rPr>
                            <a:t>-1</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chemeClr val="tx1"/>
                              </a:solidFill>
                              <a:effectLst/>
                            </a:rPr>
                            <a:t>LIM1</a:t>
                          </a:r>
                          <a:endParaRPr lang="en-US" sz="1200" dirty="0">
                            <a:solidFill>
                              <a:schemeClr val="tx1"/>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LIM1</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0.5 (C1), 5.8 (C4)</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0.5 : 0.5</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0.008</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rgbClr val="FF0000"/>
                              </a:solidFill>
                              <a:effectLst/>
                            </a:rPr>
                            <a:t>MCMv3.3.1</a:t>
                          </a:r>
                          <a:endParaRPr lang="en-US" sz="1200" dirty="0">
                            <a:solidFill>
                              <a:srgbClr val="FF0000"/>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smtClean="0">
                              <a:solidFill>
                                <a:schemeClr val="tx1"/>
                              </a:solidFill>
                              <a:effectLst/>
                            </a:rPr>
                            <a:t>LIM1 </a:t>
                          </a:r>
                          <a14:m>
                            <m:oMath xmlns:m="http://schemas.openxmlformats.org/officeDocument/2006/math">
                              <m:r>
                                <a:rPr lang="en-GB" sz="1200">
                                  <a:solidFill>
                                    <a:schemeClr val="tx1"/>
                                  </a:solidFill>
                                  <a:effectLst/>
                                  <a:latin typeface="Cambria Math"/>
                                </a:rPr>
                                <m:t>×</m:t>
                              </m:r>
                            </m:oMath>
                          </a14:m>
                          <a:r>
                            <a:rPr lang="en-GB" sz="1200">
                              <a:solidFill>
                                <a:schemeClr val="tx1"/>
                              </a:solidFill>
                              <a:effectLst/>
                            </a:rPr>
                            <a:t> 5</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0.1 (C1), 1.2 (C4</a:t>
                          </a:r>
                          <a:r>
                            <a:rPr lang="en-US" sz="1200" dirty="0" smtClean="0">
                              <a:solidFill>
                                <a:schemeClr val="tx1"/>
                              </a:solidFill>
                              <a:effectLst/>
                            </a:rPr>
                            <a:t>)</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0.5 : 0.5</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0.002</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From </a:t>
                          </a:r>
                          <a:r>
                            <a:rPr lang="en-GB" sz="1200" dirty="0" err="1" smtClean="0">
                              <a:solidFill>
                                <a:schemeClr val="tx1"/>
                              </a:solidFill>
                              <a:effectLst/>
                            </a:rPr>
                            <a:t>Teng</a:t>
                          </a:r>
                          <a:r>
                            <a:rPr lang="en-GB" sz="1200" baseline="0" dirty="0" smtClean="0">
                              <a:solidFill>
                                <a:schemeClr val="tx1"/>
                              </a:solidFill>
                              <a:effectLst/>
                            </a:rPr>
                            <a:t> et al.</a:t>
                          </a:r>
                          <a:r>
                            <a:rPr lang="en-GB" sz="1200" baseline="30000" dirty="0" smtClean="0">
                              <a:solidFill>
                                <a:schemeClr val="tx1"/>
                              </a:solidFill>
                              <a:effectLst/>
                            </a:rPr>
                            <a:t>15</a:t>
                          </a:r>
                          <a:r>
                            <a:rPr lang="en-GB" sz="1200" dirty="0" smtClean="0">
                              <a:solidFill>
                                <a:schemeClr val="tx1"/>
                              </a:solidFill>
                              <a:effectLst/>
                            </a:rPr>
                            <a:t> </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0.4 (C1), 3.6 (C4)</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0.4 : 0.6</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0.002</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chemeClr val="tx1"/>
                              </a:solidFill>
                              <a:effectLst/>
                            </a:rPr>
                            <a:t>This work:</a:t>
                          </a:r>
                          <a:endParaRPr lang="en-US" sz="1200" dirty="0">
                            <a:solidFill>
                              <a:schemeClr val="tx1"/>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rgbClr val="00FF00"/>
                              </a:solidFill>
                              <a:effectLst/>
                            </a:rPr>
                            <a:t>M0</a:t>
                          </a:r>
                          <a:endParaRPr lang="en-US" sz="1200" dirty="0">
                            <a:solidFill>
                              <a:srgbClr val="00FF00"/>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 </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No isomerization</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n.a.</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chemeClr val="accent1">
                                  <a:lumMod val="75000"/>
                                </a:schemeClr>
                              </a:solidFill>
                              <a:effectLst/>
                            </a:rPr>
                            <a:t>M1</a:t>
                          </a:r>
                          <a:endParaRPr lang="en-US" sz="1200" dirty="0">
                            <a:solidFill>
                              <a:schemeClr val="accent1">
                                <a:lumMod val="75000"/>
                              </a:schemeClr>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Caltech</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0.002</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chemeClr val="accent6">
                                  <a:lumMod val="40000"/>
                                  <a:lumOff val="60000"/>
                                </a:schemeClr>
                              </a:solidFill>
                              <a:effectLst/>
                            </a:rPr>
                            <a:t>M2</a:t>
                          </a:r>
                          <a:endParaRPr lang="en-US" sz="1200" dirty="0">
                            <a:solidFill>
                              <a:schemeClr val="accent6">
                                <a:lumMod val="40000"/>
                                <a:lumOff val="60000"/>
                              </a:schemeClr>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MCMv3.3.1</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0.006</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0"/>
                            </a:spcBef>
                            <a:spcAft>
                              <a:spcPts val="0"/>
                            </a:spcAft>
                          </a:pPr>
                          <a:r>
                            <a:rPr lang="en-US" sz="1200" dirty="0">
                              <a:solidFill>
                                <a:schemeClr val="accent1">
                                  <a:lumMod val="40000"/>
                                  <a:lumOff val="60000"/>
                                </a:schemeClr>
                              </a:solidFill>
                              <a:effectLst/>
                            </a:rPr>
                            <a:t>M3</a:t>
                          </a:r>
                          <a:endParaRPr lang="en-US" sz="1200" dirty="0">
                            <a:solidFill>
                              <a:schemeClr val="accent1">
                                <a:lumMod val="40000"/>
                                <a:lumOff val="60000"/>
                              </a:schemeClr>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MCMv3.3.1</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Caltech</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0.75 : </a:t>
                          </a:r>
                          <a:r>
                            <a:rPr lang="en-US" sz="1200" dirty="0" smtClean="0">
                              <a:solidFill>
                                <a:schemeClr val="tx1"/>
                              </a:solidFill>
                              <a:effectLst/>
                            </a:rPr>
                            <a:t>0.25</a:t>
                          </a:r>
                          <a:r>
                            <a:rPr lang="en-US" sz="1200" baseline="30000" dirty="0" smtClean="0">
                              <a:solidFill>
                                <a:schemeClr val="tx1"/>
                              </a:solidFill>
                              <a:effectLst/>
                            </a:rPr>
                            <a:t>16</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0.006</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92069004"/>
                  </p:ext>
                </p:extLst>
              </p:nvPr>
            </p:nvGraphicFramePr>
            <p:xfrm>
              <a:off x="4315795" y="548680"/>
              <a:ext cx="7863505" cy="2710117"/>
            </p:xfrm>
            <a:graphic>
              <a:graphicData uri="http://schemas.openxmlformats.org/drawingml/2006/table">
                <a:tbl>
                  <a:tblPr firstRow="1" firstCol="1" bandRow="1">
                    <a:tableStyleId>{5C22544A-7EE6-4342-B048-85BDC9FD1C3A}</a:tableStyleId>
                  </a:tblPr>
                  <a:tblGrid>
                    <a:gridCol w="1204238"/>
                    <a:gridCol w="1632683"/>
                    <a:gridCol w="1790290"/>
                    <a:gridCol w="1996862"/>
                    <a:gridCol w="1239432"/>
                  </a:tblGrid>
                  <a:tr h="515557">
                    <a:tc>
                      <a:txBody>
                        <a:bodyPr/>
                        <a:lstStyle/>
                        <a:p>
                          <a:pPr marL="0" marR="0" algn="ctr">
                            <a:lnSpc>
                              <a:spcPct val="150000"/>
                            </a:lnSpc>
                            <a:spcBef>
                              <a:spcPts val="0"/>
                            </a:spcBef>
                            <a:spcAft>
                              <a:spcPts val="0"/>
                            </a:spcAft>
                          </a:pPr>
                          <a:r>
                            <a:rPr lang="en-GB" sz="1200" dirty="0">
                              <a:solidFill>
                                <a:schemeClr val="tx1"/>
                              </a:solidFill>
                              <a:effectLst/>
                            </a:rPr>
                            <a:t>Mechanism</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74532" r="-308989" b="-437647"/>
                          </a:stretch>
                        </a:blipFill>
                      </a:tcPr>
                    </a:tc>
                    <a:tc>
                      <a:txBody>
                        <a:bodyPr/>
                        <a:lstStyle/>
                        <a:p>
                          <a:pPr marL="0" marR="0" algn="ctr">
                            <a:lnSpc>
                              <a:spcPct val="150000"/>
                            </a:lnSpc>
                            <a:spcBef>
                              <a:spcPts val="0"/>
                            </a:spcBef>
                            <a:spcAft>
                              <a:spcPts val="0"/>
                            </a:spcAft>
                          </a:pPr>
                          <a:r>
                            <a:rPr lang="en-GB" sz="1200" dirty="0">
                              <a:solidFill>
                                <a:schemeClr val="tx1"/>
                              </a:solidFill>
                              <a:effectLst/>
                            </a:rPr>
                            <a:t>k 1,6-H shift (298K</a:t>
                          </a:r>
                          <a:r>
                            <a:rPr lang="en-GB" sz="1200" dirty="0" smtClean="0">
                              <a:solidFill>
                                <a:schemeClr val="tx1"/>
                              </a:solidFill>
                              <a:effectLst/>
                            </a:rPr>
                            <a:t>)</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HPALD : di-HPCARP-RO</a:t>
                          </a:r>
                          <a:r>
                            <a:rPr lang="en-US" sz="1200" baseline="-25000" dirty="0">
                              <a:solidFill>
                                <a:schemeClr val="tx1"/>
                              </a:solidFill>
                              <a:effectLst/>
                            </a:rPr>
                            <a:t>2 </a:t>
                          </a:r>
                          <a:r>
                            <a:rPr lang="en-US" sz="1200" dirty="0">
                              <a:solidFill>
                                <a:schemeClr val="tx1"/>
                              </a:solidFill>
                              <a:effectLst/>
                            </a:rPr>
                            <a:t>yield</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k(bulk 1,6-H</a:t>
                          </a:r>
                          <a:r>
                            <a:rPr lang="en-US" sz="1200" dirty="0" smtClean="0">
                              <a:solidFill>
                                <a:schemeClr val="tx1"/>
                              </a:solidFill>
                              <a:effectLst/>
                            </a:rPr>
                            <a:t>)</a:t>
                          </a:r>
                          <a:endParaRPr lang="en-US" sz="1200" dirty="0">
                            <a:solidFill>
                              <a:schemeClr val="tx1"/>
                            </a:solidFill>
                            <a:effectLst/>
                          </a:endParaRPr>
                        </a:p>
                        <a:p>
                          <a:pPr marL="0" marR="0" algn="ctr">
                            <a:lnSpc>
                              <a:spcPct val="150000"/>
                            </a:lnSpc>
                            <a:spcBef>
                              <a:spcPts val="0"/>
                            </a:spcBef>
                            <a:spcAft>
                              <a:spcPts val="0"/>
                            </a:spcAft>
                          </a:pPr>
                          <a:r>
                            <a:rPr lang="en-US" sz="1200" dirty="0">
                              <a:solidFill>
                                <a:schemeClr val="tx1"/>
                              </a:solidFill>
                              <a:effectLst/>
                            </a:rPr>
                            <a:t>s</a:t>
                          </a:r>
                          <a:r>
                            <a:rPr lang="en-US" sz="1200" baseline="30000" dirty="0">
                              <a:solidFill>
                                <a:schemeClr val="tx1"/>
                              </a:solidFill>
                              <a:effectLst/>
                            </a:rPr>
                            <a:t>-1</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chemeClr val="tx1"/>
                              </a:solidFill>
                              <a:effectLst/>
                            </a:rPr>
                            <a:t>LIM1</a:t>
                          </a:r>
                          <a:endParaRPr lang="en-US" sz="1200" dirty="0">
                            <a:solidFill>
                              <a:schemeClr val="tx1"/>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LIM1</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0.5 (C1), 5.8 (C4)</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0.5 : 0.5</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0.008</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rgbClr val="FF0000"/>
                              </a:solidFill>
                              <a:effectLst/>
                            </a:rPr>
                            <a:t>MCMv3.3.1</a:t>
                          </a:r>
                          <a:endParaRPr lang="en-US" sz="1200" dirty="0">
                            <a:solidFill>
                              <a:srgbClr val="FF0000"/>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74532" t="-288889" r="-308989" b="-626667"/>
                          </a:stretch>
                        </a:blipFill>
                      </a:tcPr>
                    </a:tc>
                    <a:tc>
                      <a:txBody>
                        <a:bodyPr/>
                        <a:lstStyle/>
                        <a:p>
                          <a:pPr marL="0" marR="0" algn="ctr">
                            <a:lnSpc>
                              <a:spcPct val="150000"/>
                            </a:lnSpc>
                            <a:spcBef>
                              <a:spcPts val="0"/>
                            </a:spcBef>
                            <a:spcAft>
                              <a:spcPts val="0"/>
                            </a:spcAft>
                          </a:pPr>
                          <a:r>
                            <a:rPr lang="en-US" sz="1200" dirty="0">
                              <a:solidFill>
                                <a:schemeClr val="tx1"/>
                              </a:solidFill>
                              <a:effectLst/>
                            </a:rPr>
                            <a:t>0.1 (C1), 1.2 (C4</a:t>
                          </a:r>
                          <a:r>
                            <a:rPr lang="en-US" sz="1200" dirty="0" smtClean="0">
                              <a:solidFill>
                                <a:schemeClr val="tx1"/>
                              </a:solidFill>
                              <a:effectLst/>
                            </a:rPr>
                            <a:t>)</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0.5 : 0.5</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0.002</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From </a:t>
                          </a:r>
                          <a:r>
                            <a:rPr lang="en-GB" sz="1200" dirty="0" err="1" smtClean="0">
                              <a:solidFill>
                                <a:schemeClr val="tx1"/>
                              </a:solidFill>
                              <a:effectLst/>
                            </a:rPr>
                            <a:t>Teng</a:t>
                          </a:r>
                          <a:r>
                            <a:rPr lang="en-GB" sz="1200" baseline="0" dirty="0" smtClean="0">
                              <a:solidFill>
                                <a:schemeClr val="tx1"/>
                              </a:solidFill>
                              <a:effectLst/>
                            </a:rPr>
                            <a:t> et al.</a:t>
                          </a:r>
                          <a:r>
                            <a:rPr lang="en-GB" sz="1200" baseline="30000" dirty="0" smtClean="0">
                              <a:solidFill>
                                <a:schemeClr val="tx1"/>
                              </a:solidFill>
                              <a:effectLst/>
                            </a:rPr>
                            <a:t>15</a:t>
                          </a:r>
                          <a:r>
                            <a:rPr lang="en-GB" sz="1200" dirty="0" smtClean="0">
                              <a:solidFill>
                                <a:schemeClr val="tx1"/>
                              </a:solidFill>
                              <a:effectLst/>
                            </a:rPr>
                            <a:t> </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0.4 (C1), 3.6 (C4)</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0.4 : 0.6</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0.002</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chemeClr val="tx1"/>
                              </a:solidFill>
                              <a:effectLst/>
                            </a:rPr>
                            <a:t>This work:</a:t>
                          </a:r>
                          <a:endParaRPr lang="en-US" sz="1200" dirty="0">
                            <a:solidFill>
                              <a:schemeClr val="tx1"/>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rgbClr val="00FF00"/>
                              </a:solidFill>
                              <a:effectLst/>
                            </a:rPr>
                            <a:t>M0</a:t>
                          </a:r>
                          <a:endParaRPr lang="en-US" sz="1200" dirty="0">
                            <a:solidFill>
                              <a:srgbClr val="00FF00"/>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 </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No isomerization</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n.a.</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chemeClr val="accent1">
                                  <a:lumMod val="75000"/>
                                </a:schemeClr>
                              </a:solidFill>
                              <a:effectLst/>
                            </a:rPr>
                            <a:t>M1</a:t>
                          </a:r>
                          <a:endParaRPr lang="en-US" sz="1200" dirty="0">
                            <a:solidFill>
                              <a:schemeClr val="accent1">
                                <a:lumMod val="75000"/>
                              </a:schemeClr>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Caltech</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0.002</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chemeClr val="accent6">
                                  <a:lumMod val="40000"/>
                                  <a:lumOff val="60000"/>
                                </a:schemeClr>
                              </a:solidFill>
                              <a:effectLst/>
                            </a:rPr>
                            <a:t>M2</a:t>
                          </a:r>
                          <a:endParaRPr lang="en-US" sz="1200" dirty="0">
                            <a:solidFill>
                              <a:schemeClr val="accent6">
                                <a:lumMod val="40000"/>
                                <a:lumOff val="60000"/>
                              </a:schemeClr>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MCMv3.3.1</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Caltech</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a:solidFill>
                                <a:schemeClr val="tx1"/>
                              </a:solidFill>
                              <a:effectLst/>
                            </a:rPr>
                            <a:t>0.006</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algn="ctr">
                            <a:lnSpc>
                              <a:spcPct val="150000"/>
                            </a:lnSpc>
                            <a:spcBef>
                              <a:spcPts val="0"/>
                            </a:spcBef>
                            <a:spcAft>
                              <a:spcPts val="0"/>
                            </a:spcAft>
                          </a:pPr>
                          <a:r>
                            <a:rPr lang="en-US" sz="1200" dirty="0">
                              <a:solidFill>
                                <a:schemeClr val="accent1">
                                  <a:lumMod val="40000"/>
                                  <a:lumOff val="60000"/>
                                </a:schemeClr>
                              </a:solidFill>
                              <a:effectLst/>
                            </a:rPr>
                            <a:t>M3</a:t>
                          </a:r>
                          <a:endParaRPr lang="en-US" sz="1200" dirty="0">
                            <a:solidFill>
                              <a:schemeClr val="accent1">
                                <a:lumMod val="40000"/>
                                <a:lumOff val="60000"/>
                              </a:schemeClr>
                            </a:solidFill>
                            <a:effectLst/>
                            <a:latin typeface="Times New Roman"/>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MCMv3.3.1</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a:solidFill>
                                <a:schemeClr val="tx1"/>
                              </a:solidFill>
                              <a:effectLst/>
                            </a:rPr>
                            <a:t>Caltech</a:t>
                          </a:r>
                          <a:endParaRPr lang="en-US" sz="120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1200" dirty="0">
                              <a:solidFill>
                                <a:schemeClr val="tx1"/>
                              </a:solidFill>
                              <a:effectLst/>
                            </a:rPr>
                            <a:t>0.75 </a:t>
                          </a:r>
                          <a:r>
                            <a:rPr lang="en-US" sz="1200">
                              <a:solidFill>
                                <a:schemeClr val="tx1"/>
                              </a:solidFill>
                              <a:effectLst/>
                            </a:rPr>
                            <a:t>: </a:t>
                          </a:r>
                          <a:r>
                            <a:rPr lang="en-US" sz="1200" smtClean="0">
                              <a:solidFill>
                                <a:schemeClr val="tx1"/>
                              </a:solidFill>
                              <a:effectLst/>
                            </a:rPr>
                            <a:t>0.25</a:t>
                          </a:r>
                          <a:r>
                            <a:rPr lang="en-US" sz="1200" baseline="30000" smtClean="0">
                              <a:solidFill>
                                <a:schemeClr val="tx1"/>
                              </a:solidFill>
                              <a:effectLst/>
                            </a:rPr>
                            <a:t>16</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GB" sz="1200" dirty="0">
                              <a:solidFill>
                                <a:schemeClr val="tx1"/>
                              </a:solidFill>
                              <a:effectLst/>
                            </a:rPr>
                            <a:t>0.006</a:t>
                          </a:r>
                          <a:endParaRPr lang="en-US" sz="1200" dirty="0">
                            <a:solidFill>
                              <a:schemeClr val="tx1"/>
                            </a:solidFill>
                            <a:effectLst/>
                            <a:latin typeface="Times New Roman"/>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mc:AlternateContent xmlns:mc="http://schemas.openxmlformats.org/markup-compatibility/2006" xmlns:a14="http://schemas.microsoft.com/office/drawing/2010/main">
        <mc:Choice Requires="a14">
          <p:sp>
            <p:nvSpPr>
              <p:cNvPr id="21" name="TextBox 20"/>
              <p:cNvSpPr txBox="1"/>
              <p:nvPr/>
            </p:nvSpPr>
            <p:spPr>
              <a:xfrm>
                <a:off x="-33151" y="620688"/>
                <a:ext cx="4328951" cy="4317336"/>
              </a:xfrm>
              <a:prstGeom prst="rect">
                <a:avLst/>
              </a:prstGeom>
              <a:noFill/>
            </p:spPr>
            <p:txBody>
              <a:bodyPr wrap="square" rtlCol="0">
                <a:spAutoFit/>
              </a:bodyPr>
              <a:lstStyle/>
              <a:p>
                <a:pPr algn="just">
                  <a:lnSpc>
                    <a:spcPct val="95000"/>
                  </a:lnSpc>
                </a:pPr>
                <a:r>
                  <a:rPr lang="en-US" sz="1700" dirty="0" smtClean="0"/>
                  <a:t>The available mechanisms </a:t>
                </a:r>
                <a:r>
                  <a:rPr lang="en-US" sz="1700" dirty="0"/>
                  <a:t>differ for </a:t>
                </a:r>
                <a:r>
                  <a:rPr lang="en-US" sz="1700" dirty="0" smtClean="0"/>
                  <a:t>the equilibrium reactions rates </a:t>
                </a:r>
                <a:r>
                  <a:rPr lang="en-US" sz="1700" dirty="0"/>
                  <a:t>between the isoprene-RO­</a:t>
                </a:r>
                <a:r>
                  <a:rPr lang="en-US" sz="1700" baseline="-25000" dirty="0"/>
                  <a:t>2</a:t>
                </a:r>
                <a:r>
                  <a:rPr lang="en-US" sz="1700" dirty="0"/>
                  <a:t> </a:t>
                </a:r>
                <a:r>
                  <a:rPr lang="en-US" sz="1700" dirty="0" smtClean="0"/>
                  <a:t>conformers (</a:t>
                </a:r>
                <a:r>
                  <a:rPr lang="en-US" sz="1700" b="1" dirty="0"/>
                  <a:t>R+O</a:t>
                </a:r>
                <a:r>
                  <a:rPr lang="en-US" sz="1700" b="1" baseline="-25000" dirty="0"/>
                  <a:t>2</a:t>
                </a:r>
                <a:r>
                  <a:rPr lang="en-US" sz="1700" b="1" dirty="0"/>
                  <a:t> </a:t>
                </a:r>
                <a14:m>
                  <m:oMath xmlns:m="http://schemas.openxmlformats.org/officeDocument/2006/math">
                    <m:r>
                      <a:rPr lang="en-US" sz="1700" b="1">
                        <a:latin typeface="Cambria Math"/>
                      </a:rPr>
                      <m:t>⇄</m:t>
                    </m:r>
                  </m:oMath>
                </a14:m>
                <a:r>
                  <a:rPr lang="en-US" sz="1700" b="1" dirty="0"/>
                  <a:t> </a:t>
                </a:r>
                <a:r>
                  <a:rPr lang="en-US" sz="1700" b="1" dirty="0" smtClean="0"/>
                  <a:t>RO</a:t>
                </a:r>
                <a:r>
                  <a:rPr lang="en-US" sz="1700" b="1" baseline="-25000" dirty="0" smtClean="0"/>
                  <a:t>2</a:t>
                </a:r>
                <a:r>
                  <a:rPr lang="en-US" sz="1700" dirty="0" smtClean="0"/>
                  <a:t>) and the </a:t>
                </a:r>
                <a:r>
                  <a:rPr lang="en-US" sz="1700" b="1" dirty="0" smtClean="0"/>
                  <a:t>1,6-H shift</a:t>
                </a:r>
                <a:r>
                  <a:rPr lang="en-US" sz="1700" dirty="0" smtClean="0"/>
                  <a:t> rate coefficient resulting in different </a:t>
                </a:r>
                <a:r>
                  <a:rPr lang="en-GB" sz="1700" dirty="0"/>
                  <a:t>phenomenological bulk isomerization </a:t>
                </a:r>
                <a:r>
                  <a:rPr lang="en-GB" sz="1700" dirty="0" smtClean="0"/>
                  <a:t>rate (</a:t>
                </a:r>
                <a:r>
                  <a:rPr lang="en-US" sz="1700" b="1" dirty="0"/>
                  <a:t>k(bulk 1,6-H</a:t>
                </a:r>
                <a:r>
                  <a:rPr lang="en-US" sz="1700" b="1" dirty="0" smtClean="0"/>
                  <a:t>)</a:t>
                </a:r>
                <a:r>
                  <a:rPr lang="en-US" sz="1700" dirty="0" smtClean="0"/>
                  <a:t>).</a:t>
                </a:r>
                <a:r>
                  <a:rPr lang="en-GB" sz="1700" dirty="0" smtClean="0"/>
                  <a:t> Small difference are also present for the yield of </a:t>
                </a:r>
                <a:r>
                  <a:rPr lang="en-US" sz="1700" b="1" dirty="0" smtClean="0"/>
                  <a:t>di-HPCARP-RO</a:t>
                </a:r>
                <a:r>
                  <a:rPr lang="en-US" sz="1700" b="1" baseline="-25000" dirty="0" smtClean="0"/>
                  <a:t>2</a:t>
                </a:r>
                <a:r>
                  <a:rPr lang="en-US" sz="1700" b="1" dirty="0" smtClean="0"/>
                  <a:t>-I </a:t>
                </a:r>
                <a:r>
                  <a:rPr lang="en-US" sz="1700" dirty="0" smtClean="0"/>
                  <a:t>and</a:t>
                </a:r>
                <a:r>
                  <a:rPr lang="en-GB" sz="1700" dirty="0" smtClean="0"/>
                  <a:t> </a:t>
                </a:r>
                <a:r>
                  <a:rPr lang="en-US" sz="1700" b="1" dirty="0" smtClean="0"/>
                  <a:t>HPALD </a:t>
                </a:r>
                <a:r>
                  <a:rPr lang="en-US" sz="1700" dirty="0" smtClean="0"/>
                  <a:t>formed after the 1,6-H shift</a:t>
                </a:r>
                <a:r>
                  <a:rPr lang="en-US" sz="1700" b="1" dirty="0" smtClean="0"/>
                  <a:t> </a:t>
                </a:r>
                <a:r>
                  <a:rPr lang="en-US" sz="1700" dirty="0" smtClean="0"/>
                  <a:t>with literature values for HPALD yield ranging from </a:t>
                </a:r>
                <a:r>
                  <a:rPr lang="en-US" sz="1700" b="1" dirty="0" smtClean="0"/>
                  <a:t>0.4 to 0.75</a:t>
                </a:r>
                <a:r>
                  <a:rPr lang="en-US" sz="1400" baseline="30000" dirty="0" smtClean="0"/>
                  <a:t>2,15,16</a:t>
                </a:r>
                <a:r>
                  <a:rPr lang="en-US" sz="1700" dirty="0" smtClean="0"/>
                  <a:t>. </a:t>
                </a:r>
              </a:p>
              <a:p>
                <a:pPr algn="just">
                  <a:lnSpc>
                    <a:spcPct val="95000"/>
                  </a:lnSpc>
                </a:pPr>
                <a:endParaRPr lang="en-US" sz="1700" dirty="0"/>
              </a:p>
              <a:p>
                <a:pPr algn="just">
                  <a:lnSpc>
                    <a:spcPct val="95000"/>
                  </a:lnSpc>
                </a:pPr>
                <a:r>
                  <a:rPr lang="en-US" sz="1700" dirty="0" smtClean="0"/>
                  <a:t>The fate of the </a:t>
                </a:r>
                <a:r>
                  <a:rPr lang="en-US" sz="1700" b="1" dirty="0" smtClean="0"/>
                  <a:t>di-HPCARP-RO</a:t>
                </a:r>
                <a:r>
                  <a:rPr lang="en-US" sz="1700" b="1" baseline="-25000" dirty="0" smtClean="0"/>
                  <a:t>2</a:t>
                </a:r>
                <a:r>
                  <a:rPr lang="en-US" sz="1700" b="1" dirty="0" smtClean="0"/>
                  <a:t>-I</a:t>
                </a:r>
                <a:r>
                  <a:rPr lang="en-US" sz="1700" dirty="0" smtClean="0"/>
                  <a:t> was thoroughly investigated </a:t>
                </a:r>
                <a:r>
                  <a:rPr lang="en-US" sz="1700" dirty="0">
                    <a:latin typeface="Arial" panose="020B0604020202020204" pitchFamily="34" charset="0"/>
                    <a:cs typeface="Arial" panose="020B0604020202020204" pitchFamily="34" charset="0"/>
                  </a:rPr>
                  <a:t>at the </a:t>
                </a:r>
                <a:r>
                  <a:rPr lang="en-US" sz="1700" b="1" dirty="0">
                    <a:latin typeface="Arial" panose="020B0604020202020204" pitchFamily="34" charset="0"/>
                    <a:cs typeface="Arial" panose="020B0604020202020204" pitchFamily="34" charset="0"/>
                  </a:rPr>
                  <a:t>high-level CCSD(T)/</a:t>
                </a:r>
                <a:r>
                  <a:rPr lang="en-US" sz="1700" b="1" dirty="0" err="1">
                    <a:latin typeface="Arial" panose="020B0604020202020204" pitchFamily="34" charset="0"/>
                    <a:cs typeface="Arial" panose="020B0604020202020204" pitchFamily="34" charset="0"/>
                  </a:rPr>
                  <a:t>aug</a:t>
                </a:r>
                <a:r>
                  <a:rPr lang="en-US" sz="1700" b="1" dirty="0">
                    <a:latin typeface="Arial" panose="020B0604020202020204" pitchFamily="34" charset="0"/>
                    <a:cs typeface="Arial" panose="020B0604020202020204" pitchFamily="34" charset="0"/>
                  </a:rPr>
                  <a:t>-cc-</a:t>
                </a:r>
                <a:r>
                  <a:rPr lang="en-US" sz="1700" b="1" dirty="0" err="1">
                    <a:latin typeface="Arial" panose="020B0604020202020204" pitchFamily="34" charset="0"/>
                    <a:cs typeface="Arial" panose="020B0604020202020204" pitchFamily="34" charset="0"/>
                  </a:rPr>
                  <a:t>pVTZ</a:t>
                </a:r>
                <a:r>
                  <a:rPr lang="en-US" sz="1700" b="1" dirty="0">
                    <a:latin typeface="Arial" panose="020B0604020202020204" pitchFamily="34" charset="0"/>
                    <a:cs typeface="Arial" panose="020B0604020202020204" pitchFamily="34" charset="0"/>
                  </a:rPr>
                  <a:t>//M06-2X level of theory (all </a:t>
                </a:r>
                <a:r>
                  <a:rPr lang="en-US" sz="1700" b="1" dirty="0" smtClean="0">
                    <a:latin typeface="Arial" panose="020B0604020202020204" pitchFamily="34" charset="0"/>
                    <a:cs typeface="Arial" panose="020B0604020202020204" pitchFamily="34" charset="0"/>
                  </a:rPr>
                  <a:t>conformers) </a:t>
                </a:r>
                <a:r>
                  <a:rPr lang="en-US" sz="1700" dirty="0" smtClean="0">
                    <a:latin typeface="Arial" panose="020B0604020202020204" pitchFamily="34" charset="0"/>
                    <a:cs typeface="Arial" panose="020B0604020202020204" pitchFamily="34" charset="0"/>
                  </a:rPr>
                  <a:t>finding:</a:t>
                </a:r>
                <a:endParaRPr lang="en-US" sz="1700" dirty="0">
                  <a:latin typeface="Arial" panose="020B0604020202020204" pitchFamily="34" charset="0"/>
                  <a:cs typeface="Arial" panose="020B0604020202020204" pitchFamily="34" charset="0"/>
                </a:endParaRPr>
              </a:p>
              <a:p>
                <a:pPr algn="just">
                  <a:lnSpc>
                    <a:spcPct val="95000"/>
                  </a:lnSpc>
                </a:pPr>
                <a:endParaRPr lang="en-US" sz="1700" dirty="0" smtClean="0"/>
              </a:p>
            </p:txBody>
          </p:sp>
        </mc:Choice>
        <mc:Fallback xmlns="">
          <p:sp>
            <p:nvSpPr>
              <p:cNvPr id="21" name="TextBox 20"/>
              <p:cNvSpPr txBox="1">
                <a:spLocks noRot="1" noChangeAspect="1" noMove="1" noResize="1" noEditPoints="1" noAdjustHandles="1" noChangeArrowheads="1" noChangeShapeType="1" noTextEdit="1"/>
              </p:cNvSpPr>
              <p:nvPr/>
            </p:nvSpPr>
            <p:spPr>
              <a:xfrm>
                <a:off x="-33151" y="620688"/>
                <a:ext cx="4328951" cy="4317336"/>
              </a:xfrm>
              <a:prstGeom prst="rect">
                <a:avLst/>
              </a:prstGeom>
              <a:blipFill rotWithShape="1">
                <a:blip r:embed="rId5"/>
                <a:stretch>
                  <a:fillRect l="-986" t="-706" r="-845"/>
                </a:stretch>
              </a:blipFill>
            </p:spPr>
            <p:txBody>
              <a:bodyPr/>
              <a:lstStyle/>
              <a:p>
                <a:r>
                  <a:rPr lang="en-US">
                    <a:noFill/>
                  </a:rPr>
                  <a:t> </a:t>
                </a:r>
              </a:p>
            </p:txBody>
          </p:sp>
        </mc:Fallback>
      </mc:AlternateContent>
      <p:sp>
        <p:nvSpPr>
          <p:cNvPr id="22" name="Rectangle 21"/>
          <p:cNvSpPr/>
          <p:nvPr/>
        </p:nvSpPr>
        <p:spPr>
          <a:xfrm>
            <a:off x="4367808" y="1378029"/>
            <a:ext cx="7704856" cy="5040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24" name="Rectangle 23"/>
          <p:cNvSpPr/>
          <p:nvPr/>
        </p:nvSpPr>
        <p:spPr>
          <a:xfrm>
            <a:off x="4367808" y="2765231"/>
            <a:ext cx="7704856" cy="50405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25" name="Rectangle 24"/>
          <p:cNvSpPr/>
          <p:nvPr/>
        </p:nvSpPr>
        <p:spPr>
          <a:xfrm>
            <a:off x="4370016" y="1097426"/>
            <a:ext cx="7704856" cy="2520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pic>
        <p:nvPicPr>
          <p:cNvPr id="26" name="Picture 25"/>
          <p:cNvPicPr/>
          <p:nvPr/>
        </p:nvPicPr>
        <p:blipFill>
          <a:blip r:embed="rId6"/>
          <a:stretch>
            <a:fillRect/>
          </a:stretch>
        </p:blipFill>
        <p:spPr bwMode="auto">
          <a:xfrm>
            <a:off x="6876703" y="3428999"/>
            <a:ext cx="5298752" cy="3403079"/>
          </a:xfrm>
          <a:prstGeom prst="rect">
            <a:avLst/>
          </a:prstGeom>
        </p:spPr>
      </p:pic>
      <p:sp>
        <p:nvSpPr>
          <p:cNvPr id="27" name="TextBox 26"/>
          <p:cNvSpPr txBox="1"/>
          <p:nvPr/>
        </p:nvSpPr>
        <p:spPr>
          <a:xfrm>
            <a:off x="6384032" y="-531440"/>
            <a:ext cx="6901150" cy="369332"/>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The H-migration reactions were studied</a:t>
            </a:r>
            <a:endParaRPr lang="en-US" dirty="0">
              <a:latin typeface="Arial" panose="020B0604020202020204" pitchFamily="34" charset="0"/>
              <a:cs typeface="Arial" panose="020B0604020202020204" pitchFamily="34" charset="0"/>
            </a:endParaRPr>
          </a:p>
        </p:txBody>
      </p:sp>
      <p:sp>
        <p:nvSpPr>
          <p:cNvPr id="28" name="TextBox 27"/>
          <p:cNvSpPr txBox="1"/>
          <p:nvPr/>
        </p:nvSpPr>
        <p:spPr>
          <a:xfrm>
            <a:off x="0" y="4653136"/>
            <a:ext cx="6901150" cy="1754326"/>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a) Scrambling across all -OOH and -OO</a:t>
            </a:r>
            <a:r>
              <a:rPr lang="en-US" baseline="30000" dirty="0" smtClean="0">
                <a:latin typeface="Arial" panose="020B0604020202020204" pitchFamily="34" charset="0"/>
                <a:cs typeface="Arial" panose="020B0604020202020204" pitchFamily="34" charset="0"/>
                <a:sym typeface="Symbol"/>
              </a:rPr>
              <a:t></a:t>
            </a:r>
            <a:r>
              <a:rPr lang="en-US" dirty="0" smtClean="0">
                <a:latin typeface="Arial" panose="020B0604020202020204" pitchFamily="34" charset="0"/>
                <a:cs typeface="Arial" panose="020B0604020202020204" pitchFamily="34" charset="0"/>
              </a:rPr>
              <a:t> groups allows fast</a:t>
            </a:r>
          </a:p>
          <a:p>
            <a:pPr algn="just"/>
            <a:r>
              <a:rPr lang="en-US" dirty="0" smtClean="0">
                <a:latin typeface="Arial" panose="020B0604020202020204" pitchFamily="34" charset="0"/>
                <a:cs typeface="Arial" panose="020B0604020202020204" pitchFamily="34" charset="0"/>
              </a:rPr>
              <a:t>   aldehyde-H-migration, with lower energy barrier than 1,4-H-shift</a:t>
            </a:r>
          </a:p>
          <a:p>
            <a:pPr algn="just"/>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Scrambling : k(300K</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a:rPr>
              <a:t> </a:t>
            </a:r>
            <a:r>
              <a:rPr lang="en-US" dirty="0" smtClean="0">
                <a:latin typeface="Arial" panose="020B0604020202020204" pitchFamily="34" charset="0"/>
                <a:cs typeface="Arial" panose="020B0604020202020204" pitchFamily="34" charset="0"/>
                <a:sym typeface="Symbol"/>
              </a:rPr>
              <a:t>110</a:t>
            </a:r>
            <a:r>
              <a:rPr lang="en-US" baseline="30000" dirty="0" smtClean="0">
                <a:latin typeface="Arial" panose="020B0604020202020204" pitchFamily="34" charset="0"/>
                <a:cs typeface="Arial" panose="020B0604020202020204" pitchFamily="34" charset="0"/>
                <a:sym typeface="Symbol"/>
              </a:rPr>
              <a:t>3</a:t>
            </a:r>
            <a:r>
              <a:rPr lang="en-US" dirty="0" smtClean="0">
                <a:latin typeface="Arial" panose="020B0604020202020204" pitchFamily="34" charset="0"/>
                <a:cs typeface="Arial" panose="020B0604020202020204" pitchFamily="34" charset="0"/>
                <a:sym typeface="Symbol"/>
              </a:rPr>
              <a:t> s</a:t>
            </a:r>
            <a:r>
              <a:rPr lang="en-US" baseline="30000" dirty="0" smtClean="0">
                <a:latin typeface="Arial" panose="020B0604020202020204" pitchFamily="34" charset="0"/>
                <a:cs typeface="Arial" panose="020B0604020202020204" pitchFamily="34" charset="0"/>
                <a:sym typeface="Symbol"/>
              </a:rPr>
              <a:t>-1</a:t>
            </a:r>
            <a:endParaRPr lang="en-US" dirty="0" smtClean="0">
              <a:latin typeface="Arial" panose="020B0604020202020204" pitchFamily="34" charset="0"/>
              <a:cs typeface="Arial" panose="020B0604020202020204" pitchFamily="34" charset="0"/>
              <a:sym typeface="Symbol"/>
            </a:endParaRPr>
          </a:p>
          <a:p>
            <a:pPr algn="just"/>
            <a:r>
              <a:rPr lang="en-US" dirty="0" smtClean="0">
                <a:latin typeface="Arial" panose="020B0604020202020204" pitchFamily="34" charset="0"/>
                <a:cs typeface="Arial" panose="020B0604020202020204" pitchFamily="34" charset="0"/>
                <a:sym typeface="Symbol"/>
              </a:rPr>
              <a:t>         Effective aldehyde H-migration: </a:t>
            </a:r>
            <a:r>
              <a:rPr lang="en-US" dirty="0" smtClean="0">
                <a:latin typeface="Arial" panose="020B0604020202020204" pitchFamily="34" charset="0"/>
                <a:cs typeface="Arial" panose="020B0604020202020204" pitchFamily="34" charset="0"/>
              </a:rPr>
              <a:t>k(300K) </a:t>
            </a:r>
            <a:r>
              <a:rPr lang="en-US" dirty="0" smtClean="0">
                <a:latin typeface="Arial" panose="020B0604020202020204" pitchFamily="34" charset="0"/>
                <a:cs typeface="Arial" panose="020B0604020202020204" pitchFamily="34" charset="0"/>
                <a:sym typeface="Symbol"/>
              </a:rPr>
              <a:t> 10 s</a:t>
            </a:r>
            <a:r>
              <a:rPr lang="en-US" baseline="30000" dirty="0" smtClean="0">
                <a:latin typeface="Arial" panose="020B0604020202020204" pitchFamily="34" charset="0"/>
                <a:cs typeface="Arial" panose="020B0604020202020204" pitchFamily="34" charset="0"/>
                <a:sym typeface="Symbol"/>
              </a:rPr>
              <a:t>-1</a:t>
            </a:r>
          </a:p>
          <a:p>
            <a:pPr algn="just"/>
            <a:r>
              <a:rPr lang="en-US" dirty="0" smtClean="0">
                <a:latin typeface="Arial" panose="020B0604020202020204" pitchFamily="34" charset="0"/>
                <a:cs typeface="Arial" panose="020B0604020202020204" pitchFamily="34" charset="0"/>
                <a:sym typeface="Symbol"/>
              </a:rPr>
              <a:t>b) Rapid formation of CO </a:t>
            </a:r>
            <a:r>
              <a:rPr lang="en-GB" dirty="0"/>
              <a:t>leading to an unstable </a:t>
            </a:r>
            <a:r>
              <a:rPr lang="el-GR" dirty="0" smtClean="0"/>
              <a:t>α</a:t>
            </a:r>
            <a:r>
              <a:rPr lang="en-GB" dirty="0" smtClean="0"/>
              <a:t>-OOH </a:t>
            </a:r>
            <a:r>
              <a:rPr lang="en-GB" dirty="0"/>
              <a:t>alkyl radical that will eliminate an OH </a:t>
            </a:r>
            <a:r>
              <a:rPr lang="en-GB" dirty="0" smtClean="0"/>
              <a:t>radical </a:t>
            </a:r>
            <a:r>
              <a:rPr lang="en-GB" dirty="0"/>
              <a:t>forming DHP-MVK.</a:t>
            </a:r>
            <a:endParaRPr lang="en-US" dirty="0" smtClean="0">
              <a:latin typeface="Arial" panose="020B0604020202020204" pitchFamily="34" charset="0"/>
              <a:cs typeface="Arial" panose="020B0604020202020204" pitchFamily="34" charset="0"/>
              <a:sym typeface="Symbol"/>
            </a:endParaRPr>
          </a:p>
        </p:txBody>
      </p:sp>
    </p:spTree>
    <p:extLst>
      <p:ext uri="{BB962C8B-B14F-4D97-AF65-F5344CB8AC3E}">
        <p14:creationId xmlns:p14="http://schemas.microsoft.com/office/powerpoint/2010/main" val="509776161"/>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bg1"/>
                </a:solidFill>
              </a:rPr>
              <a:t>Atmospheric simulation chamber SAPHIR</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p:grpSp>
        <p:nvGrpSpPr>
          <p:cNvPr id="21" name="Group 20"/>
          <p:cNvGrpSpPr/>
          <p:nvPr/>
        </p:nvGrpSpPr>
        <p:grpSpPr>
          <a:xfrm>
            <a:off x="378136" y="21726"/>
            <a:ext cx="7302040" cy="4487394"/>
            <a:chOff x="143520" y="332656"/>
            <a:chExt cx="8670898" cy="5256584"/>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20" y="1373998"/>
              <a:ext cx="7968704" cy="42152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872" y="332656"/>
              <a:ext cx="3870546" cy="2736304"/>
            </a:xfrm>
            <a:prstGeom prst="rect">
              <a:avLst/>
            </a:prstGeom>
          </p:spPr>
        </p:pic>
      </p:grpSp>
      <p:sp>
        <p:nvSpPr>
          <p:cNvPr id="24" name="Textfeld 4"/>
          <p:cNvSpPr txBox="1">
            <a:spLocks noChangeArrowheads="1"/>
          </p:cNvSpPr>
          <p:nvPr/>
        </p:nvSpPr>
        <p:spPr bwMode="auto">
          <a:xfrm>
            <a:off x="7680176" y="1414989"/>
            <a:ext cx="39968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rgbClr val="009EE0"/>
              </a:buClr>
              <a:defRPr sz="2200">
                <a:solidFill>
                  <a:schemeClr val="tx1"/>
                </a:solidFill>
                <a:latin typeface="Arial"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charset="0"/>
              </a:defRPr>
            </a:lvl3pPr>
            <a:lvl4pPr marL="1600200" indent="-228600" eaLnBrk="0" hangingPunct="0">
              <a:spcBef>
                <a:spcPct val="20000"/>
              </a:spcBef>
              <a:buClr>
                <a:srgbClr val="009EE0"/>
              </a:buClr>
              <a:defRPr sz="2000">
                <a:solidFill>
                  <a:schemeClr val="tx1"/>
                </a:solidFill>
                <a:latin typeface="Arial" charset="0"/>
              </a:defRPr>
            </a:lvl4pPr>
            <a:lvl5pPr marL="2057400" indent="-228600" eaLnBrk="0" hangingPunct="0">
              <a:spcBef>
                <a:spcPct val="20000"/>
              </a:spcBef>
              <a:buClr>
                <a:srgbClr val="009EE0"/>
              </a:buClr>
              <a:defRPr sz="2000">
                <a:solidFill>
                  <a:schemeClr val="tx1"/>
                </a:solidFill>
                <a:latin typeface="Arial" charset="0"/>
              </a:defRPr>
            </a:lvl5pPr>
            <a:lvl6pPr marL="2514600" indent="-228600" eaLnBrk="0" fontAlgn="base" hangingPunct="0">
              <a:spcBef>
                <a:spcPct val="20000"/>
              </a:spcBef>
              <a:spcAft>
                <a:spcPct val="0"/>
              </a:spcAft>
              <a:buClr>
                <a:srgbClr val="009EE0"/>
              </a:buClr>
              <a:defRPr sz="2000">
                <a:solidFill>
                  <a:schemeClr val="tx1"/>
                </a:solidFill>
                <a:latin typeface="Arial" charset="0"/>
              </a:defRPr>
            </a:lvl6pPr>
            <a:lvl7pPr marL="2971800" indent="-228600" eaLnBrk="0" fontAlgn="base" hangingPunct="0">
              <a:spcBef>
                <a:spcPct val="20000"/>
              </a:spcBef>
              <a:spcAft>
                <a:spcPct val="0"/>
              </a:spcAft>
              <a:buClr>
                <a:srgbClr val="009EE0"/>
              </a:buClr>
              <a:defRPr sz="2000">
                <a:solidFill>
                  <a:schemeClr val="tx1"/>
                </a:solidFill>
                <a:latin typeface="Arial" charset="0"/>
              </a:defRPr>
            </a:lvl7pPr>
            <a:lvl8pPr marL="3429000" indent="-228600" eaLnBrk="0" fontAlgn="base" hangingPunct="0">
              <a:spcBef>
                <a:spcPct val="20000"/>
              </a:spcBef>
              <a:spcAft>
                <a:spcPct val="0"/>
              </a:spcAft>
              <a:buClr>
                <a:srgbClr val="009EE0"/>
              </a:buClr>
              <a:defRPr sz="2000">
                <a:solidFill>
                  <a:schemeClr val="tx1"/>
                </a:solidFill>
                <a:latin typeface="Arial" charset="0"/>
              </a:defRPr>
            </a:lvl8pPr>
            <a:lvl9pPr marL="3886200" indent="-228600" eaLnBrk="0" fontAlgn="base" hangingPunct="0">
              <a:spcBef>
                <a:spcPct val="20000"/>
              </a:spcBef>
              <a:spcAft>
                <a:spcPct val="0"/>
              </a:spcAft>
              <a:buClr>
                <a:srgbClr val="009EE0"/>
              </a:buClr>
              <a:defRPr sz="2000">
                <a:solidFill>
                  <a:schemeClr val="tx1"/>
                </a:solidFill>
                <a:latin typeface="Arial" charset="0"/>
              </a:defRPr>
            </a:lvl9pPr>
          </a:lstStyle>
          <a:p>
            <a:pPr eaLnBrk="1" hangingPunct="1">
              <a:spcBef>
                <a:spcPct val="0"/>
              </a:spcBef>
              <a:buClrTx/>
              <a:buFontTx/>
              <a:buChar char="•"/>
            </a:pPr>
            <a:r>
              <a:rPr lang="de-DE" altLang="en-US" sz="2000" dirty="0">
                <a:cs typeface="Arial" charset="0"/>
              </a:rPr>
              <a:t>Volume 270 m</a:t>
            </a:r>
            <a:r>
              <a:rPr lang="de-DE" altLang="en-US" sz="2000" baseline="30000" dirty="0">
                <a:cs typeface="Arial" charset="0"/>
              </a:rPr>
              <a:t>3</a:t>
            </a:r>
          </a:p>
          <a:p>
            <a:pPr eaLnBrk="1" hangingPunct="1">
              <a:spcBef>
                <a:spcPct val="0"/>
              </a:spcBef>
              <a:buClrTx/>
              <a:buFontTx/>
              <a:buChar char="•"/>
            </a:pPr>
            <a:r>
              <a:rPr lang="de-DE" altLang="en-US" sz="2000" dirty="0">
                <a:cs typeface="Arial" charset="0"/>
              </a:rPr>
              <a:t>Walls made of Teflon film (high UV transmission)</a:t>
            </a:r>
          </a:p>
          <a:p>
            <a:pPr eaLnBrk="1" hangingPunct="1">
              <a:spcBef>
                <a:spcPct val="0"/>
              </a:spcBef>
              <a:buClrTx/>
              <a:buFontTx/>
              <a:buChar char="•"/>
            </a:pPr>
            <a:r>
              <a:rPr lang="de-DE" altLang="en-US" sz="2000" dirty="0">
                <a:cs typeface="Arial" charset="0"/>
              </a:rPr>
              <a:t>Light source: solar radiation</a:t>
            </a:r>
          </a:p>
          <a:p>
            <a:pPr eaLnBrk="1" hangingPunct="1">
              <a:spcBef>
                <a:spcPct val="0"/>
              </a:spcBef>
              <a:buClrTx/>
              <a:buFontTx/>
              <a:buChar char="•"/>
            </a:pPr>
            <a:r>
              <a:rPr lang="de-DE" altLang="en-US" sz="2000" dirty="0">
                <a:cs typeface="Arial" charset="0"/>
              </a:rPr>
              <a:t>1-min mixing </a:t>
            </a:r>
            <a:r>
              <a:rPr lang="de-DE" altLang="en-US" sz="2000" dirty="0" smtClean="0">
                <a:cs typeface="Arial" charset="0"/>
              </a:rPr>
              <a:t>time</a:t>
            </a:r>
            <a:endParaRPr lang="de-DE" altLang="en-US" sz="2000" dirty="0">
              <a:cs typeface="Arial" charset="0"/>
            </a:endParaRPr>
          </a:p>
        </p:txBody>
      </p:sp>
      <p:sp>
        <p:nvSpPr>
          <p:cNvPr id="26" name="Textfeld 9"/>
          <p:cNvSpPr txBox="1"/>
          <p:nvPr/>
        </p:nvSpPr>
        <p:spPr>
          <a:xfrm>
            <a:off x="769" y="4509120"/>
            <a:ext cx="7344816" cy="2031325"/>
          </a:xfrm>
          <a:prstGeom prst="rect">
            <a:avLst/>
          </a:prstGeom>
          <a:solidFill>
            <a:schemeClr val="bg1"/>
          </a:solidFill>
        </p:spPr>
        <p:txBody>
          <a:bodyPr wrap="square">
            <a:spAutoFit/>
          </a:bodyPr>
          <a:lstStyle/>
          <a:p>
            <a:pPr>
              <a:defRPr/>
            </a:pPr>
            <a:r>
              <a:rPr lang="de-DE" b="1" dirty="0"/>
              <a:t>Instrumentation:</a:t>
            </a:r>
          </a:p>
          <a:p>
            <a:pPr marL="285750" indent="-285750">
              <a:buFont typeface="Arial" pitchFamily="34" charset="0"/>
              <a:buChar char="•"/>
              <a:defRPr/>
            </a:pPr>
            <a:r>
              <a:rPr lang="de-DE" b="1" dirty="0"/>
              <a:t>OH, </a:t>
            </a:r>
            <a:r>
              <a:rPr lang="de-DE" b="1" dirty="0" smtClean="0"/>
              <a:t>HO</a:t>
            </a:r>
            <a:r>
              <a:rPr lang="de-DE" b="1" baseline="-25000" dirty="0" smtClean="0"/>
              <a:t>2</a:t>
            </a:r>
            <a:r>
              <a:rPr lang="de-DE" b="1" dirty="0" smtClean="0"/>
              <a:t>,RO</a:t>
            </a:r>
            <a:r>
              <a:rPr lang="de-DE" b="1" baseline="-25000" dirty="0" smtClean="0"/>
              <a:t>2</a:t>
            </a:r>
            <a:r>
              <a:rPr lang="de-DE" dirty="0" smtClean="0"/>
              <a:t>,  </a:t>
            </a:r>
            <a:r>
              <a:rPr lang="de-DE" dirty="0"/>
              <a:t>k(OH): Laser-induced </a:t>
            </a:r>
            <a:r>
              <a:rPr lang="de-DE" dirty="0" smtClean="0"/>
              <a:t>fluorescence (LIF)</a:t>
            </a:r>
            <a:endParaRPr lang="de-DE" dirty="0"/>
          </a:p>
          <a:p>
            <a:pPr marL="285750" indent="-285750">
              <a:buFont typeface="Arial" pitchFamily="34" charset="0"/>
              <a:buChar char="•"/>
              <a:defRPr/>
            </a:pPr>
            <a:r>
              <a:rPr lang="de-DE" dirty="0"/>
              <a:t>OH: Differential Optical </a:t>
            </a:r>
            <a:r>
              <a:rPr lang="de-DE" dirty="0" smtClean="0"/>
              <a:t>Absorption Sectroscopy </a:t>
            </a:r>
            <a:r>
              <a:rPr lang="de-DE" dirty="0"/>
              <a:t>(absolute technique</a:t>
            </a:r>
            <a:r>
              <a:rPr lang="de-DE" dirty="0" smtClean="0"/>
              <a:t>) (DOAS)</a:t>
            </a:r>
            <a:endParaRPr lang="de-DE" dirty="0"/>
          </a:p>
          <a:p>
            <a:pPr marL="285750" indent="-285750">
              <a:buFont typeface="Arial" pitchFamily="34" charset="0"/>
              <a:buChar char="•"/>
              <a:defRPr/>
            </a:pPr>
            <a:r>
              <a:rPr lang="de-DE" dirty="0" smtClean="0"/>
              <a:t>ISOPRENE, MACR, MVK: GC-FID and </a:t>
            </a:r>
            <a:r>
              <a:rPr lang="de-DE" dirty="0"/>
              <a:t>PTR-TOF-MS</a:t>
            </a:r>
          </a:p>
          <a:p>
            <a:pPr marL="285750" indent="-285750">
              <a:buFont typeface="Arial" pitchFamily="34" charset="0"/>
              <a:buChar char="•"/>
              <a:defRPr/>
            </a:pPr>
            <a:r>
              <a:rPr lang="de-DE" dirty="0"/>
              <a:t>HONO: Long Path Absorption Photometer (LOPAP)</a:t>
            </a:r>
          </a:p>
          <a:p>
            <a:pPr marL="285750" indent="-285750">
              <a:buFont typeface="Arial" pitchFamily="34" charset="0"/>
              <a:buChar char="•"/>
              <a:defRPr/>
            </a:pPr>
            <a:r>
              <a:rPr lang="de-DE" dirty="0"/>
              <a:t>NO, NO</a:t>
            </a:r>
            <a:r>
              <a:rPr lang="de-DE" baseline="-25000" dirty="0"/>
              <a:t>2</a:t>
            </a:r>
            <a:r>
              <a:rPr lang="de-DE" dirty="0"/>
              <a:t>, O</a:t>
            </a:r>
            <a:r>
              <a:rPr lang="de-DE" baseline="-25000" dirty="0"/>
              <a:t>3</a:t>
            </a:r>
            <a:r>
              <a:rPr lang="de-DE" dirty="0"/>
              <a:t>: </a:t>
            </a:r>
            <a:r>
              <a:rPr lang="de-DE" dirty="0" err="1"/>
              <a:t>Chemiluminescence</a:t>
            </a:r>
            <a:r>
              <a:rPr lang="de-DE" dirty="0"/>
              <a:t> </a:t>
            </a:r>
            <a:r>
              <a:rPr lang="de-DE" dirty="0" err="1"/>
              <a:t>detectors</a:t>
            </a:r>
            <a:endParaRPr lang="de-DE" dirty="0"/>
          </a:p>
        </p:txBody>
      </p:sp>
      <p:sp>
        <p:nvSpPr>
          <p:cNvPr id="27" name="TextBox 26"/>
          <p:cNvSpPr txBox="1"/>
          <p:nvPr/>
        </p:nvSpPr>
        <p:spPr>
          <a:xfrm>
            <a:off x="7125298" y="3147208"/>
            <a:ext cx="4971331" cy="2723823"/>
          </a:xfrm>
          <a:prstGeom prst="rect">
            <a:avLst/>
          </a:prstGeom>
          <a:noFill/>
        </p:spPr>
        <p:txBody>
          <a:bodyPr wrap="square" rtlCol="0">
            <a:spAutoFit/>
          </a:bodyPr>
          <a:lstStyle/>
          <a:p>
            <a:pPr algn="just">
              <a:lnSpc>
                <a:spcPct val="95000"/>
              </a:lnSpc>
            </a:pPr>
            <a:r>
              <a:rPr lang="en-US" sz="2000" b="1" dirty="0" smtClean="0"/>
              <a:t>Experimental procedure:</a:t>
            </a:r>
          </a:p>
          <a:p>
            <a:pPr marL="457200" indent="-457200" algn="just">
              <a:lnSpc>
                <a:spcPct val="95000"/>
              </a:lnSpc>
              <a:buAutoNum type="arabicPeriod"/>
            </a:pPr>
            <a:r>
              <a:rPr lang="en-GB" sz="2000" dirty="0" smtClean="0"/>
              <a:t>Chamber cleaned before the experiment.</a:t>
            </a:r>
          </a:p>
          <a:p>
            <a:pPr marL="457200" indent="-457200" algn="just">
              <a:lnSpc>
                <a:spcPct val="95000"/>
              </a:lnSpc>
              <a:buAutoNum type="arabicPeriod"/>
            </a:pPr>
            <a:r>
              <a:rPr lang="en-GB" sz="2000" dirty="0" smtClean="0"/>
              <a:t>Humidified air introduced in the dark chamber.</a:t>
            </a:r>
          </a:p>
          <a:p>
            <a:pPr marL="457200" indent="-457200" algn="just">
              <a:lnSpc>
                <a:spcPct val="95000"/>
              </a:lnSpc>
              <a:buAutoNum type="arabicPeriod"/>
            </a:pPr>
            <a:r>
              <a:rPr lang="en-GB" sz="2000" dirty="0" smtClean="0"/>
              <a:t>O</a:t>
            </a:r>
            <a:r>
              <a:rPr lang="en-GB" sz="2000" baseline="-25000" dirty="0" smtClean="0"/>
              <a:t>3</a:t>
            </a:r>
            <a:r>
              <a:rPr lang="en-GB" sz="2000" dirty="0" smtClean="0"/>
              <a:t> injection in the dark chamber to keep the NO &lt; 0.15 ppbv. </a:t>
            </a:r>
          </a:p>
          <a:p>
            <a:pPr marL="457200" indent="-457200" algn="just">
              <a:lnSpc>
                <a:spcPct val="95000"/>
              </a:lnSpc>
              <a:buAutoNum type="arabicPeriod"/>
            </a:pPr>
            <a:r>
              <a:rPr lang="en-GB" sz="2000" dirty="0" smtClean="0"/>
              <a:t>Roof opened.</a:t>
            </a:r>
          </a:p>
          <a:p>
            <a:pPr marL="457200" indent="-457200" algn="just">
              <a:lnSpc>
                <a:spcPct val="95000"/>
              </a:lnSpc>
              <a:buAutoNum type="arabicPeriod"/>
            </a:pPr>
            <a:r>
              <a:rPr lang="en-GB" sz="2000" dirty="0" smtClean="0"/>
              <a:t>Three separate injections of isoprene.</a:t>
            </a:r>
          </a:p>
        </p:txBody>
      </p:sp>
      <p:sp>
        <p:nvSpPr>
          <p:cNvPr id="13" name="Inhaltsplatzhalter 2"/>
          <p:cNvSpPr txBox="1">
            <a:spLocks/>
          </p:cNvSpPr>
          <p:nvPr/>
        </p:nvSpPr>
        <p:spPr>
          <a:xfrm>
            <a:off x="7248128" y="696864"/>
            <a:ext cx="4680520" cy="715912"/>
          </a:xfrm>
          <a:prstGeom prst="rect">
            <a:avLst/>
          </a:prstGeom>
        </p:spPr>
        <p:txBody>
          <a:bodyPr vert="horz" lIns="0" tIns="0" rIns="0" bIns="0" rtlCol="0" anchor="t" anchorCtr="0">
            <a:noAutofit/>
          </a:bodyPr>
          <a:lstStyle>
            <a:lvl1pPr marL="228600" indent="-228600" algn="l" defTabSz="914400" rtl="0" eaLnBrk="1" latinLnBrk="0" hangingPunct="1">
              <a:lnSpc>
                <a:spcPct val="114000"/>
              </a:lnSpc>
              <a:spcBef>
                <a:spcPts val="0"/>
              </a:spcBef>
              <a:spcAft>
                <a:spcPts val="600"/>
              </a:spcAft>
              <a:buClr>
                <a:srgbClr val="023D6B"/>
              </a:buClr>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Clr>
                <a:srgbClr val="023D6B"/>
              </a:buClr>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Clr>
                <a:srgbClr val="023D6B"/>
              </a:buClr>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Clr>
                <a:srgbClr val="023D6B"/>
              </a:buClr>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Clr>
                <a:srgbClr val="023D6B"/>
              </a:buClr>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de-DE" sz="1400" dirty="0" smtClean="0">
                <a:solidFill>
                  <a:prstClr val="black"/>
                </a:solidFill>
              </a:rPr>
              <a:t>Eurochamp offers, free access to chambers, travel support</a:t>
            </a:r>
          </a:p>
          <a:p>
            <a:pPr>
              <a:buFont typeface="Wingdings"/>
              <a:buChar char="à"/>
            </a:pPr>
            <a:r>
              <a:rPr lang="de-DE" sz="1400" dirty="0" smtClean="0">
                <a:solidFill>
                  <a:prstClr val="black"/>
                </a:solidFill>
                <a:sym typeface="Wingdings" panose="05000000000000000000" pitchFamily="2" charset="2"/>
              </a:rPr>
              <a:t>Application: </a:t>
            </a:r>
            <a:r>
              <a:rPr lang="de-DE" sz="1400" dirty="0" smtClean="0">
                <a:solidFill>
                  <a:prstClr val="black"/>
                </a:solidFill>
                <a:sym typeface="Wingdings" panose="05000000000000000000" pitchFamily="2" charset="2"/>
                <a:hlinkClick r:id="rId6"/>
              </a:rPr>
              <a:t>www.eurochamp.org</a:t>
            </a:r>
            <a:endParaRPr lang="de-DE" sz="1400" dirty="0" smtClean="0">
              <a:solidFill>
                <a:prstClr val="black"/>
              </a:solidFill>
              <a:sym typeface="Wingdings" panose="05000000000000000000" pitchFamily="2" charset="2"/>
            </a:endParaRPr>
          </a:p>
        </p:txBody>
      </p:sp>
      <p:sp>
        <p:nvSpPr>
          <p:cNvPr id="25" name="Textfeld 6"/>
          <p:cNvSpPr txBox="1">
            <a:spLocks noChangeArrowheads="1"/>
          </p:cNvSpPr>
          <p:nvPr/>
        </p:nvSpPr>
        <p:spPr bwMode="auto">
          <a:xfrm>
            <a:off x="5951984" y="5916163"/>
            <a:ext cx="329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charset="0"/>
              </a:defRPr>
            </a:lvl3pPr>
            <a:lvl4pPr marL="1600200" indent="-228600" eaLnBrk="0" hangingPunct="0">
              <a:spcBef>
                <a:spcPct val="20000"/>
              </a:spcBef>
              <a:buClr>
                <a:srgbClr val="009EE0"/>
              </a:buClr>
              <a:defRPr sz="2000">
                <a:solidFill>
                  <a:schemeClr val="tx1"/>
                </a:solidFill>
                <a:latin typeface="Arial" charset="0"/>
              </a:defRPr>
            </a:lvl4pPr>
            <a:lvl5pPr marL="2057400" indent="-228600" eaLnBrk="0" hangingPunct="0">
              <a:spcBef>
                <a:spcPct val="20000"/>
              </a:spcBef>
              <a:buClr>
                <a:srgbClr val="009EE0"/>
              </a:buClr>
              <a:defRPr sz="2000">
                <a:solidFill>
                  <a:schemeClr val="tx1"/>
                </a:solidFill>
                <a:latin typeface="Arial" charset="0"/>
              </a:defRPr>
            </a:lvl5pPr>
            <a:lvl6pPr marL="2514600" indent="-228600" eaLnBrk="0" fontAlgn="base" hangingPunct="0">
              <a:spcBef>
                <a:spcPct val="20000"/>
              </a:spcBef>
              <a:spcAft>
                <a:spcPct val="0"/>
              </a:spcAft>
              <a:buClr>
                <a:srgbClr val="009EE0"/>
              </a:buClr>
              <a:defRPr sz="2000">
                <a:solidFill>
                  <a:schemeClr val="tx1"/>
                </a:solidFill>
                <a:latin typeface="Arial" charset="0"/>
              </a:defRPr>
            </a:lvl6pPr>
            <a:lvl7pPr marL="2971800" indent="-228600" eaLnBrk="0" fontAlgn="base" hangingPunct="0">
              <a:spcBef>
                <a:spcPct val="20000"/>
              </a:spcBef>
              <a:spcAft>
                <a:spcPct val="0"/>
              </a:spcAft>
              <a:buClr>
                <a:srgbClr val="009EE0"/>
              </a:buClr>
              <a:defRPr sz="2000">
                <a:solidFill>
                  <a:schemeClr val="tx1"/>
                </a:solidFill>
                <a:latin typeface="Arial" charset="0"/>
              </a:defRPr>
            </a:lvl7pPr>
            <a:lvl8pPr marL="3429000" indent="-228600" eaLnBrk="0" fontAlgn="base" hangingPunct="0">
              <a:spcBef>
                <a:spcPct val="20000"/>
              </a:spcBef>
              <a:spcAft>
                <a:spcPct val="0"/>
              </a:spcAft>
              <a:buClr>
                <a:srgbClr val="009EE0"/>
              </a:buClr>
              <a:defRPr sz="2000">
                <a:solidFill>
                  <a:schemeClr val="tx1"/>
                </a:solidFill>
                <a:latin typeface="Arial" charset="0"/>
              </a:defRPr>
            </a:lvl8pPr>
            <a:lvl9pPr marL="3886200" indent="-228600" eaLnBrk="0" fontAlgn="base" hangingPunct="0">
              <a:spcBef>
                <a:spcPct val="20000"/>
              </a:spcBef>
              <a:spcAft>
                <a:spcPct val="0"/>
              </a:spcAft>
              <a:buClr>
                <a:srgbClr val="009EE0"/>
              </a:buClr>
              <a:defRPr sz="2000">
                <a:solidFill>
                  <a:schemeClr val="tx1"/>
                </a:solidFill>
                <a:latin typeface="Arial" charset="0"/>
              </a:defRPr>
            </a:lvl9pPr>
          </a:lstStyle>
          <a:p>
            <a:pPr eaLnBrk="1" hangingPunct="1">
              <a:spcBef>
                <a:spcPct val="0"/>
              </a:spcBef>
              <a:buClrTx/>
            </a:pPr>
            <a:r>
              <a:rPr lang="de-DE" altLang="de-DE" sz="2000" b="1" dirty="0">
                <a:cs typeface="Arial" charset="0"/>
              </a:rPr>
              <a:t>Radical source</a:t>
            </a:r>
          </a:p>
          <a:p>
            <a:pPr eaLnBrk="1" hangingPunct="1">
              <a:spcBef>
                <a:spcPct val="0"/>
              </a:spcBef>
              <a:buClrTx/>
            </a:pPr>
            <a:r>
              <a:rPr lang="de-DE" altLang="de-DE" sz="1800" dirty="0">
                <a:cs typeface="Arial" charset="0"/>
              </a:rPr>
              <a:t>Wall         + h</a:t>
            </a:r>
            <a:r>
              <a:rPr lang="de-DE" altLang="de-DE" sz="1800" dirty="0">
                <a:latin typeface="Symbol" pitchFamily="18" charset="2"/>
                <a:cs typeface="Arial" charset="0"/>
              </a:rPr>
              <a:t>n</a:t>
            </a:r>
            <a:r>
              <a:rPr lang="de-DE" altLang="de-DE" sz="1800" dirty="0">
                <a:cs typeface="Arial" charset="0"/>
              </a:rPr>
              <a:t>	</a:t>
            </a:r>
            <a:r>
              <a:rPr lang="de-DE" altLang="de-DE" sz="1800" dirty="0">
                <a:cs typeface="Arial" charset="0"/>
                <a:sym typeface="Wingdings" pitchFamily="2" charset="2"/>
              </a:rPr>
              <a:t> HONO(g)</a:t>
            </a:r>
          </a:p>
          <a:p>
            <a:pPr eaLnBrk="1" hangingPunct="1">
              <a:spcBef>
                <a:spcPct val="0"/>
              </a:spcBef>
              <a:buClrTx/>
            </a:pPr>
            <a:r>
              <a:rPr lang="de-DE" altLang="de-DE" sz="1800" dirty="0">
                <a:cs typeface="Arial" charset="0"/>
                <a:sym typeface="Wingdings" pitchFamily="2" charset="2"/>
              </a:rPr>
              <a:t>HONO(g) + h</a:t>
            </a:r>
            <a:r>
              <a:rPr lang="de-DE" altLang="de-DE" sz="1800" dirty="0">
                <a:latin typeface="Symbol" pitchFamily="18" charset="2"/>
                <a:cs typeface="Arial" charset="0"/>
                <a:sym typeface="Wingdings" pitchFamily="2" charset="2"/>
              </a:rPr>
              <a:t>n</a:t>
            </a:r>
            <a:r>
              <a:rPr lang="de-DE" altLang="de-DE" sz="1800" dirty="0">
                <a:cs typeface="Arial" charset="0"/>
                <a:sym typeface="Wingdings" pitchFamily="2" charset="2"/>
              </a:rPr>
              <a:t>	 OH + NO</a:t>
            </a:r>
            <a:endParaRPr lang="de-DE" altLang="de-DE" sz="1800" dirty="0">
              <a:cs typeface="Arial" charset="0"/>
            </a:endParaRPr>
          </a:p>
        </p:txBody>
      </p:sp>
    </p:spTree>
    <p:extLst>
      <p:ext uri="{BB962C8B-B14F-4D97-AF65-F5344CB8AC3E}">
        <p14:creationId xmlns:p14="http://schemas.microsoft.com/office/powerpoint/2010/main" val="984328697"/>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bg1"/>
                </a:solidFill>
              </a:rPr>
              <a:t>Low NO experiments</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p:pic>
        <p:nvPicPr>
          <p:cNvPr id="17" name="Picture 16"/>
          <p:cNvPicPr/>
          <p:nvPr/>
        </p:nvPicPr>
        <p:blipFill rotWithShape="1">
          <a:blip r:embed="rId4" cstate="print">
            <a:extLst>
              <a:ext uri="{28A0092B-C50C-407E-A947-70E740481C1C}">
                <a14:useLocalDpi xmlns:a14="http://schemas.microsoft.com/office/drawing/2010/main" val="0"/>
              </a:ext>
            </a:extLst>
          </a:blip>
          <a:srcRect l="1578" t="4782" r="2295" b="5888"/>
          <a:stretch/>
        </p:blipFill>
        <p:spPr bwMode="auto">
          <a:xfrm>
            <a:off x="145412" y="2782202"/>
            <a:ext cx="5924500" cy="3744416"/>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5" cstate="print">
            <a:extLst>
              <a:ext uri="{28A0092B-C50C-407E-A947-70E740481C1C}">
                <a14:useLocalDpi xmlns:a14="http://schemas.microsoft.com/office/drawing/2010/main" val="0"/>
              </a:ext>
            </a:extLst>
          </a:blip>
          <a:srcRect l="1435" t="3826" r="2581" b="7227"/>
          <a:stretch/>
        </p:blipFill>
        <p:spPr bwMode="auto">
          <a:xfrm>
            <a:off x="6099528" y="2822791"/>
            <a:ext cx="5676292" cy="374975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719736" y="6526618"/>
            <a:ext cx="4344203" cy="297004"/>
          </a:xfrm>
          <a:prstGeom prst="rect">
            <a:avLst/>
          </a:prstGeom>
          <a:noFill/>
        </p:spPr>
        <p:txBody>
          <a:bodyPr wrap="none" rtlCol="0">
            <a:spAutoFit/>
          </a:bodyPr>
          <a:lstStyle/>
          <a:p>
            <a:pPr algn="l">
              <a:lnSpc>
                <a:spcPct val="95000"/>
              </a:lnSpc>
            </a:pPr>
            <a:r>
              <a:rPr lang="en-US" sz="1400" dirty="0" smtClean="0"/>
              <a:t>Vertical dashed lines denote the isoprene injections</a:t>
            </a:r>
          </a:p>
        </p:txBody>
      </p:sp>
      <p:sp>
        <p:nvSpPr>
          <p:cNvPr id="7" name="TextBox 6"/>
          <p:cNvSpPr txBox="1"/>
          <p:nvPr/>
        </p:nvSpPr>
        <p:spPr>
          <a:xfrm>
            <a:off x="42185" y="620688"/>
            <a:ext cx="12091965" cy="2197525"/>
          </a:xfrm>
          <a:prstGeom prst="rect">
            <a:avLst/>
          </a:prstGeom>
          <a:noFill/>
        </p:spPr>
        <p:txBody>
          <a:bodyPr wrap="square" rtlCol="0">
            <a:spAutoFit/>
          </a:bodyPr>
          <a:lstStyle/>
          <a:p>
            <a:pPr marL="342900" indent="-342900" algn="just">
              <a:lnSpc>
                <a:spcPct val="95000"/>
              </a:lnSpc>
              <a:buFont typeface="Arial" panose="020B0604020202020204" pitchFamily="34" charset="0"/>
              <a:buChar char="•"/>
            </a:pPr>
            <a:r>
              <a:rPr lang="en-US" sz="2400" dirty="0" smtClean="0"/>
              <a:t>Both </a:t>
            </a:r>
            <a:r>
              <a:rPr lang="en-US" sz="2400" dirty="0" smtClean="0">
                <a:solidFill>
                  <a:schemeClr val="accent6"/>
                </a:solidFill>
              </a:rPr>
              <a:t>MCMv3.3.1</a:t>
            </a:r>
            <a:r>
              <a:rPr lang="en-US" sz="2400" dirty="0" smtClean="0"/>
              <a:t> and </a:t>
            </a:r>
            <a:r>
              <a:rPr lang="en-US" sz="2400" dirty="0" smtClean="0">
                <a:solidFill>
                  <a:srgbClr val="0033CC"/>
                </a:solidFill>
              </a:rPr>
              <a:t>Caltech</a:t>
            </a:r>
            <a:r>
              <a:rPr lang="en-US" sz="2400" dirty="0" smtClean="0"/>
              <a:t> mechanisms under predict OH and HO</a:t>
            </a:r>
            <a:r>
              <a:rPr lang="en-US" sz="2400" i="0" baseline="-25000" dirty="0" smtClean="0">
                <a:latin typeface="+mj-lt"/>
              </a:rPr>
              <a:t>2</a:t>
            </a:r>
            <a:r>
              <a:rPr lang="en-US" sz="2400" dirty="0" smtClean="0"/>
              <a:t> radical concentrations while overestimating MVK+MACR+ISOPOOHs.</a:t>
            </a:r>
          </a:p>
          <a:p>
            <a:pPr marL="342900" indent="-342900" algn="just">
              <a:lnSpc>
                <a:spcPct val="95000"/>
              </a:lnSpc>
              <a:buFont typeface="Arial" panose="020B0604020202020204" pitchFamily="34" charset="0"/>
              <a:buChar char="•"/>
            </a:pPr>
            <a:r>
              <a:rPr lang="en-US" sz="2400" dirty="0" smtClean="0"/>
              <a:t>Best agreement when including a faster rate coefficient for the 1,6-H shift in the MCMv3.3.1(</a:t>
            </a:r>
            <a:r>
              <a:rPr lang="en-US" sz="2400" dirty="0" smtClean="0">
                <a:solidFill>
                  <a:srgbClr val="FF66FF"/>
                </a:solidFill>
              </a:rPr>
              <a:t>M2</a:t>
            </a:r>
            <a:r>
              <a:rPr lang="en-US" sz="2400" dirty="0" smtClean="0"/>
              <a:t>).</a:t>
            </a:r>
          </a:p>
          <a:p>
            <a:pPr marL="342900" indent="-342900" algn="just">
              <a:lnSpc>
                <a:spcPct val="95000"/>
              </a:lnSpc>
              <a:buFont typeface="Arial" panose="020B0604020202020204" pitchFamily="34" charset="0"/>
              <a:buChar char="•"/>
            </a:pPr>
            <a:r>
              <a:rPr lang="en-US" sz="2400" dirty="0" smtClean="0"/>
              <a:t>No significant difference observed when changing the yield of HPALD:di-HPCARP-RO</a:t>
            </a:r>
            <a:r>
              <a:rPr lang="en-US" sz="2400" baseline="-25000" dirty="0" smtClean="0"/>
              <a:t>2</a:t>
            </a:r>
            <a:r>
              <a:rPr lang="en-US" sz="2400" dirty="0" smtClean="0"/>
              <a:t> from 0.4:0.6 (</a:t>
            </a:r>
            <a:r>
              <a:rPr lang="en-US" sz="2400" dirty="0" smtClean="0">
                <a:solidFill>
                  <a:srgbClr val="FF66FF"/>
                </a:solidFill>
              </a:rPr>
              <a:t>M2</a:t>
            </a:r>
            <a:r>
              <a:rPr lang="en-US" sz="2400" dirty="0" smtClean="0"/>
              <a:t>) to 0.75:0.25 (</a:t>
            </a:r>
            <a:r>
              <a:rPr lang="en-US" sz="2400" dirty="0" smtClean="0">
                <a:solidFill>
                  <a:srgbClr val="00B0F0"/>
                </a:solidFill>
              </a:rPr>
              <a:t>M3</a:t>
            </a:r>
            <a:r>
              <a:rPr lang="en-US" sz="2400" dirty="0" smtClean="0"/>
              <a:t>). </a:t>
            </a:r>
            <a:endParaRPr lang="en-US" sz="2400" baseline="-25000" dirty="0" smtClean="0"/>
          </a:p>
        </p:txBody>
      </p:sp>
    </p:spTree>
    <p:extLst>
      <p:ext uri="{BB962C8B-B14F-4D97-AF65-F5344CB8AC3E}">
        <p14:creationId xmlns:p14="http://schemas.microsoft.com/office/powerpoint/2010/main" val="570304824"/>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dirty="0">
                <a:solidFill>
                  <a:schemeClr val="bg1"/>
                </a:solidFill>
                <a:latin typeface="Arial" panose="020B0604020202020204" pitchFamily="34" charset="0"/>
              </a:rPr>
              <a:t>OH </a:t>
            </a:r>
            <a:r>
              <a:rPr lang="de-DE" sz="3200" dirty="0" smtClean="0">
                <a:solidFill>
                  <a:schemeClr val="bg1"/>
                </a:solidFill>
                <a:latin typeface="Arial" panose="020B0604020202020204" pitchFamily="34" charset="0"/>
              </a:rPr>
              <a:t>regeneration efficiency</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p:sp>
        <p:nvSpPr>
          <p:cNvPr id="3"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370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48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13"/>
          <p:cNvPicPr/>
          <p:nvPr/>
        </p:nvPicPr>
        <p:blipFill rotWithShape="1">
          <a:blip r:embed="rId4"/>
          <a:srcRect l="4882" r="4635"/>
          <a:stretch/>
        </p:blipFill>
        <p:spPr bwMode="auto">
          <a:xfrm>
            <a:off x="7060679" y="1505927"/>
            <a:ext cx="5089401" cy="4280717"/>
          </a:xfrm>
          <a:prstGeom prst="rect">
            <a:avLst/>
          </a:prstGeom>
        </p:spPr>
      </p:pic>
      <p:sp>
        <p:nvSpPr>
          <p:cNvPr id="19" name="TextBox 18"/>
          <p:cNvSpPr txBox="1"/>
          <p:nvPr/>
        </p:nvSpPr>
        <p:spPr>
          <a:xfrm>
            <a:off x="7123162" y="836712"/>
            <a:ext cx="4993265" cy="523220"/>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Mainz </a:t>
            </a:r>
            <a:r>
              <a:rPr lang="en-US" sz="1400" dirty="0">
                <a:latin typeface="Arial" panose="020B0604020202020204" pitchFamily="34" charset="0"/>
                <a:cs typeface="Arial" panose="020B0604020202020204" pitchFamily="34" charset="0"/>
              </a:rPr>
              <a:t>Organics Mechanism (</a:t>
            </a:r>
            <a:r>
              <a:rPr lang="en-US" sz="1400" dirty="0" smtClean="0">
                <a:latin typeface="Arial" panose="020B0604020202020204" pitchFamily="34" charset="0"/>
                <a:cs typeface="Arial" panose="020B0604020202020204" pitchFamily="34" charset="0"/>
              </a:rPr>
              <a:t>MOM)</a:t>
            </a:r>
            <a:r>
              <a:rPr lang="en-US" sz="1200" baseline="30000" dirty="0" smtClean="0">
                <a:latin typeface="Arial" panose="020B0604020202020204" pitchFamily="34" charset="0"/>
                <a:cs typeface="Arial" panose="020B0604020202020204" pitchFamily="34" charset="0"/>
              </a:rPr>
              <a:t>18,19</a:t>
            </a:r>
            <a:r>
              <a:rPr lang="en-US" sz="1400" dirty="0" smtClean="0">
                <a:latin typeface="Arial" panose="020B0604020202020204" pitchFamily="34" charset="0"/>
                <a:cs typeface="Arial" panose="020B0604020202020204" pitchFamily="34" charset="0"/>
              </a:rPr>
              <a:t> with yield for di-HPCARP-RO</a:t>
            </a:r>
            <a:r>
              <a:rPr lang="en-US" sz="1400" baseline="-25000" dirty="0" smtClean="0">
                <a:latin typeface="Arial" panose="020B0604020202020204" pitchFamily="34" charset="0"/>
                <a:cs typeface="Arial" panose="020B0604020202020204" pitchFamily="34" charset="0"/>
              </a:rPr>
              <a:t>2 </a:t>
            </a:r>
            <a:r>
              <a:rPr lang="en-US" sz="1400" dirty="0" smtClean="0">
                <a:latin typeface="Arial" panose="020B0604020202020204" pitchFamily="34" charset="0"/>
                <a:cs typeface="Arial" panose="020B0604020202020204" pitchFamily="34" charset="0"/>
              </a:rPr>
              <a:t>= 0.6 and aldehyde-H shift</a:t>
            </a:r>
            <a:endParaRPr lang="en-US" sz="1400" dirty="0"/>
          </a:p>
        </p:txBody>
      </p:sp>
      <p:sp>
        <p:nvSpPr>
          <p:cNvPr id="21" name="TextBox 20"/>
          <p:cNvSpPr txBox="1"/>
          <p:nvPr/>
        </p:nvSpPr>
        <p:spPr>
          <a:xfrm>
            <a:off x="6985122" y="5931277"/>
            <a:ext cx="5231558" cy="954107"/>
          </a:xfrm>
          <a:prstGeom prst="rect">
            <a:avLst/>
          </a:prstGeom>
          <a:solidFill>
            <a:schemeClr val="bg1"/>
          </a:solidFill>
        </p:spPr>
        <p:txBody>
          <a:bodyPr wrap="square" rtlCol="0">
            <a:spAutoFit/>
          </a:bodyPr>
          <a:lstStyle/>
          <a:p>
            <a:pPr algn="just"/>
            <a:r>
              <a:rPr lang="en-GB" sz="1400" dirty="0" smtClean="0">
                <a:latin typeface="Arial" panose="020B0604020202020204" pitchFamily="34" charset="0"/>
                <a:cs typeface="Arial" panose="020B0604020202020204" pitchFamily="34" charset="0"/>
              </a:rPr>
              <a:t>EMAC version 2.53</a:t>
            </a:r>
            <a:r>
              <a:rPr lang="en-GB" sz="1400" baseline="30000" dirty="0" smtClean="0">
                <a:latin typeface="Arial" panose="020B0604020202020204" pitchFamily="34" charset="0"/>
                <a:cs typeface="Arial" panose="020B0604020202020204" pitchFamily="34" charset="0"/>
              </a:rPr>
              <a:t>20,21</a:t>
            </a:r>
            <a:r>
              <a:rPr lang="en-GB" sz="1400" dirty="0" smtClean="0">
                <a:latin typeface="Arial" panose="020B0604020202020204" pitchFamily="34" charset="0"/>
                <a:cs typeface="Arial" panose="020B0604020202020204" pitchFamily="34" charset="0"/>
              </a:rPr>
              <a:t> </a:t>
            </a:r>
          </a:p>
          <a:p>
            <a:pPr algn="just"/>
            <a:r>
              <a:rPr lang="en-US" sz="1400" dirty="0" smtClean="0">
                <a:latin typeface="Arial" panose="020B0604020202020204" pitchFamily="34" charset="0"/>
                <a:cs typeface="Arial" panose="020B0604020202020204" pitchFamily="34" charset="0"/>
              </a:rPr>
              <a:t>Resolution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2.8deg x 2.8deg with </a:t>
            </a:r>
            <a:r>
              <a:rPr lang="en-US" sz="1400" dirty="0">
                <a:latin typeface="Arial" panose="020B0604020202020204" pitchFamily="34" charset="0"/>
                <a:cs typeface="Arial" panose="020B0604020202020204" pitchFamily="34" charset="0"/>
              </a:rPr>
              <a:t>31 layers (T42L31ECMWF</a:t>
            </a:r>
            <a:r>
              <a:rPr lang="en-US" sz="1400" dirty="0" smtClean="0">
                <a:latin typeface="Arial" panose="020B0604020202020204" pitchFamily="34" charset="0"/>
                <a:cs typeface="Arial" panose="020B0604020202020204" pitchFamily="34" charset="0"/>
              </a:rPr>
              <a:t>)</a:t>
            </a:r>
          </a:p>
          <a:p>
            <a:pPr algn="just"/>
            <a:r>
              <a:rPr lang="en-US" sz="1400" dirty="0" smtClean="0">
                <a:latin typeface="Arial" panose="020B0604020202020204" pitchFamily="34" charset="0"/>
                <a:cs typeface="Arial" panose="020B0604020202020204" pitchFamily="34" charset="0"/>
              </a:rPr>
              <a:t>1.5 </a:t>
            </a:r>
            <a:r>
              <a:rPr lang="en-US" sz="1400" dirty="0">
                <a:latin typeface="Arial" panose="020B0604020202020204" pitchFamily="34" charset="0"/>
                <a:cs typeface="Arial" panose="020B0604020202020204" pitchFamily="34" charset="0"/>
              </a:rPr>
              <a:t>years of simulation (0.5 years spin-up </a:t>
            </a:r>
            <a:r>
              <a:rPr lang="en-US" sz="1400" dirty="0" smtClean="0">
                <a:latin typeface="Arial" panose="020B0604020202020204" pitchFamily="34" charset="0"/>
                <a:cs typeface="Arial" panose="020B0604020202020204" pitchFamily="34" charset="0"/>
              </a:rPr>
              <a:t>+ full </a:t>
            </a:r>
            <a:r>
              <a:rPr lang="en-US" sz="1400" dirty="0">
                <a:latin typeface="Arial" panose="020B0604020202020204" pitchFamily="34" charset="0"/>
                <a:cs typeface="Arial" panose="020B0604020202020204" pitchFamily="34" charset="0"/>
              </a:rPr>
              <a:t>year of 2012</a:t>
            </a:r>
            <a:r>
              <a:rPr lang="en-US" sz="1400" dirty="0" smtClean="0">
                <a:latin typeface="Arial" panose="020B0604020202020204" pitchFamily="34" charset="0"/>
                <a:cs typeface="Arial" panose="020B0604020202020204" pitchFamily="34" charset="0"/>
              </a:rPr>
              <a:t>)</a:t>
            </a:r>
          </a:p>
          <a:p>
            <a:pPr algn="just"/>
            <a:r>
              <a:rPr lang="en-US" sz="1400" dirty="0">
                <a:latin typeface="Arial" panose="020B0604020202020204" pitchFamily="34" charset="0"/>
                <a:cs typeface="Arial" panose="020B0604020202020204" pitchFamily="34" charset="0"/>
              </a:rPr>
              <a:t>R</a:t>
            </a:r>
            <a:r>
              <a:rPr lang="en-US" sz="1400" dirty="0" smtClean="0">
                <a:latin typeface="Arial" panose="020B0604020202020204" pitchFamily="34" charset="0"/>
                <a:cs typeface="Arial" panose="020B0604020202020204" pitchFamily="34" charset="0"/>
              </a:rPr>
              <a:t>esults based </a:t>
            </a:r>
            <a:r>
              <a:rPr lang="en-US" sz="1400" dirty="0">
                <a:latin typeface="Arial" panose="020B0604020202020204" pitchFamily="34" charset="0"/>
                <a:cs typeface="Arial" panose="020B0604020202020204" pitchFamily="34" charset="0"/>
              </a:rPr>
              <a:t>on daily averages (time step: 20 min</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17" name="Picture 16"/>
          <p:cNvPicPr/>
          <p:nvPr/>
        </p:nvPicPr>
        <p:blipFill rotWithShape="1">
          <a:blip r:embed="rId5" cstate="print">
            <a:extLst>
              <a:ext uri="{28A0092B-C50C-407E-A947-70E740481C1C}">
                <a14:useLocalDpi xmlns:a14="http://schemas.microsoft.com/office/drawing/2010/main" val="0"/>
              </a:ext>
            </a:extLst>
          </a:blip>
          <a:srcRect t="12763" b="12956"/>
          <a:stretch/>
        </p:blipFill>
        <p:spPr bwMode="auto">
          <a:xfrm>
            <a:off x="1" y="677838"/>
            <a:ext cx="5807968" cy="310273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8" name="TextBox 17"/>
              <p:cNvSpPr txBox="1"/>
              <p:nvPr/>
            </p:nvSpPr>
            <p:spPr>
              <a:xfrm>
                <a:off x="4066655" y="2321525"/>
                <a:ext cx="1077244" cy="420821"/>
              </a:xfrm>
              <a:prstGeom prst="rect">
                <a:avLst/>
              </a:prstGeom>
              <a:solidFill>
                <a:schemeClr val="bg1"/>
              </a:solidFill>
            </p:spPr>
            <p:txBody>
              <a:bodyPr wrap="square" rtlCol="0">
                <a:spAutoFit/>
              </a:bodyPr>
              <a:lstStyle/>
              <a:p>
                <a:pPr>
                  <a:lnSpc>
                    <a:spcPct val="95000"/>
                  </a:lnSpc>
                </a:pPr>
                <a14:m>
                  <m:oMathPara xmlns:m="http://schemas.openxmlformats.org/officeDocument/2006/math">
                    <m:oMathParaPr>
                      <m:jc m:val="centerGroup"/>
                    </m:oMathParaPr>
                    <m:oMath xmlns:m="http://schemas.openxmlformats.org/officeDocument/2006/math">
                      <m:d>
                        <m:dPr>
                          <m:ctrlPr>
                            <a:rPr lang="en-US" sz="1000" b="0" i="1" smtClean="0">
                              <a:latin typeface="Cambria Math"/>
                              <a:ea typeface="Cambria Math"/>
                            </a:rPr>
                          </m:ctrlPr>
                        </m:dPr>
                        <m:e>
                          <m:f>
                            <m:fPr>
                              <m:ctrlPr>
                                <a:rPr lang="en-US" sz="1000" b="0" i="1" smtClean="0">
                                  <a:latin typeface="Cambria Math"/>
                                  <a:ea typeface="Cambria Math"/>
                                </a:rPr>
                              </m:ctrlPr>
                            </m:fPr>
                            <m:num>
                              <m:r>
                                <a:rPr lang="en-US" sz="1000" i="1">
                                  <a:latin typeface="Cambria Math"/>
                                  <a:ea typeface="Cambria Math"/>
                                </a:rPr>
                                <m:t>𝑂𝐻</m:t>
                              </m:r>
                              <m:r>
                                <a:rPr lang="en-US" sz="1000" b="0" i="1" smtClean="0">
                                  <a:latin typeface="Cambria Math"/>
                                  <a:ea typeface="Cambria Math"/>
                                </a:rPr>
                                <m:t> </m:t>
                              </m:r>
                              <m:r>
                                <a:rPr lang="en-US" sz="1000" b="0" i="1" smtClean="0">
                                  <a:latin typeface="Cambria Math"/>
                                  <a:ea typeface="Cambria Math"/>
                                </a:rPr>
                                <m:t>𝑥</m:t>
                              </m:r>
                              <m:r>
                                <a:rPr lang="en-US" sz="1000" b="0" i="1" smtClean="0">
                                  <a:latin typeface="Cambria Math"/>
                                  <a:ea typeface="Cambria Math"/>
                                </a:rPr>
                                <m:t> </m:t>
                              </m:r>
                              <m:r>
                                <a:rPr lang="en-US" sz="1000" i="1">
                                  <a:latin typeface="Cambria Math"/>
                                  <a:ea typeface="Cambria Math"/>
                                </a:rPr>
                                <m:t>𝑘𝑂𝐻</m:t>
                              </m:r>
                              <m:r>
                                <a:rPr lang="en-US" sz="1000" b="0" i="1" smtClean="0">
                                  <a:latin typeface="Cambria Math"/>
                                  <a:ea typeface="Cambria Math"/>
                                </a:rPr>
                                <m:t>−(</m:t>
                              </m:r>
                              <m:d>
                                <m:dPr>
                                  <m:ctrlPr>
                                    <a:rPr lang="en-US" sz="1000" i="1">
                                      <a:latin typeface="Cambria Math"/>
                                      <a:ea typeface="Cambria Math"/>
                                    </a:rPr>
                                  </m:ctrlPr>
                                </m:dPr>
                                <m:e>
                                  <m:r>
                                    <a:rPr lang="en-US" sz="1000" i="1">
                                      <a:latin typeface="Cambria Math"/>
                                      <a:ea typeface="Cambria Math"/>
                                    </a:rPr>
                                    <m:t>𝐻𝑂𝑁𝑂</m:t>
                                  </m:r>
                                  <m:r>
                                    <a:rPr lang="en-US" sz="1000" i="1">
                                      <a:latin typeface="Cambria Math"/>
                                      <a:ea typeface="Cambria Math"/>
                                    </a:rPr>
                                    <m:t>+</m:t>
                                  </m:r>
                                  <m:r>
                                    <a:rPr lang="en-US" sz="1000" i="1">
                                      <a:latin typeface="Cambria Math"/>
                                      <a:ea typeface="Cambria Math"/>
                                    </a:rPr>
                                    <m:t>h𝑣</m:t>
                                  </m:r>
                                </m:e>
                              </m:d>
                              <m:r>
                                <a:rPr lang="en-US" sz="1000" i="1">
                                  <a:latin typeface="Cambria Math"/>
                                  <a:ea typeface="Cambria Math"/>
                                </a:rPr>
                                <m:t>+</m:t>
                              </m:r>
                              <m:d>
                                <m:dPr>
                                  <m:ctrlPr>
                                    <a:rPr lang="en-US" sz="1000" i="1">
                                      <a:latin typeface="Cambria Math"/>
                                      <a:ea typeface="Cambria Math"/>
                                    </a:rPr>
                                  </m:ctrlPr>
                                </m:dPr>
                                <m:e>
                                  <m:r>
                                    <a:rPr lang="en-US" sz="1000" i="1">
                                      <a:latin typeface="Cambria Math"/>
                                      <a:ea typeface="Cambria Math"/>
                                    </a:rPr>
                                    <m:t>𝑂</m:t>
                                  </m:r>
                                  <m:r>
                                    <a:rPr lang="en-US" sz="1000" i="1">
                                      <a:latin typeface="Cambria Math"/>
                                      <a:ea typeface="Cambria Math"/>
                                    </a:rPr>
                                    <m:t>3+</m:t>
                                  </m:r>
                                  <m:r>
                                    <a:rPr lang="en-US" sz="1000" i="1">
                                      <a:latin typeface="Cambria Math"/>
                                      <a:ea typeface="Cambria Math"/>
                                    </a:rPr>
                                    <m:t>h𝑣</m:t>
                                  </m:r>
                                </m:e>
                              </m:d>
                              <m:r>
                                <a:rPr lang="en-US" sz="1000" b="0" i="1" smtClean="0">
                                  <a:latin typeface="Cambria Math"/>
                                  <a:ea typeface="Cambria Math"/>
                                </a:rPr>
                                <m:t>)</m:t>
                              </m:r>
                            </m:num>
                            <m:den>
                              <m:r>
                                <a:rPr lang="en-US" sz="1000" i="1">
                                  <a:latin typeface="Cambria Math"/>
                                  <a:ea typeface="Cambria Math"/>
                                </a:rPr>
                                <m:t>𝑂𝐻</m:t>
                              </m:r>
                              <m:r>
                                <a:rPr lang="en-US" sz="1000" b="0" i="1" smtClean="0">
                                  <a:latin typeface="Cambria Math"/>
                                  <a:ea typeface="Cambria Math"/>
                                </a:rPr>
                                <m:t> </m:t>
                              </m:r>
                              <m:r>
                                <a:rPr lang="en-US" sz="1000" i="1">
                                  <a:latin typeface="Cambria Math"/>
                                  <a:ea typeface="Cambria Math"/>
                                </a:rPr>
                                <m:t>𝑥</m:t>
                              </m:r>
                              <m:r>
                                <a:rPr lang="en-US" sz="1000" b="0" i="1" smtClean="0">
                                  <a:latin typeface="Cambria Math"/>
                                  <a:ea typeface="Cambria Math"/>
                                </a:rPr>
                                <m:t> </m:t>
                              </m:r>
                              <m:r>
                                <a:rPr lang="en-US" sz="1000" i="1">
                                  <a:latin typeface="Cambria Math"/>
                                  <a:ea typeface="Cambria Math"/>
                                </a:rPr>
                                <m:t>𝑘𝑂𝐻</m:t>
                              </m:r>
                            </m:den>
                          </m:f>
                        </m:e>
                      </m:d>
                    </m:oMath>
                  </m:oMathPara>
                </a14:m>
                <a:endParaRPr lang="en-US" sz="1100" baseline="-25000" dirty="0" err="1" smtClean="0"/>
              </a:p>
            </p:txBody>
          </p:sp>
        </mc:Choice>
        <mc:Fallback>
          <p:sp>
            <p:nvSpPr>
              <p:cNvPr id="18" name="TextBox 17"/>
              <p:cNvSpPr txBox="1">
                <a:spLocks noRot="1" noChangeAspect="1" noMove="1" noResize="1" noEditPoints="1" noAdjustHandles="1" noChangeArrowheads="1" noChangeShapeType="1" noTextEdit="1"/>
              </p:cNvSpPr>
              <p:nvPr/>
            </p:nvSpPr>
            <p:spPr>
              <a:xfrm>
                <a:off x="4066655" y="2321525"/>
                <a:ext cx="1077244" cy="420821"/>
              </a:xfrm>
              <a:prstGeom prst="rect">
                <a:avLst/>
              </a:prstGeom>
              <a:blipFill rotWithShape="1">
                <a:blip r:embed="rId6"/>
                <a:stretch>
                  <a:fillRect r="-133898"/>
                </a:stretch>
              </a:blipFill>
            </p:spPr>
            <p:txBody>
              <a:bodyPr/>
              <a:lstStyle/>
              <a:p>
                <a:r>
                  <a:rPr lang="en-US">
                    <a:noFill/>
                  </a:rPr>
                  <a:t> </a:t>
                </a:r>
              </a:p>
            </p:txBody>
          </p:sp>
        </mc:Fallback>
      </mc:AlternateContent>
      <p:sp>
        <p:nvSpPr>
          <p:cNvPr id="16" name="TextBox 15"/>
          <p:cNvSpPr txBox="1"/>
          <p:nvPr/>
        </p:nvSpPr>
        <p:spPr>
          <a:xfrm>
            <a:off x="4628147" y="1995282"/>
            <a:ext cx="1653017" cy="326243"/>
          </a:xfrm>
          <a:prstGeom prst="rect">
            <a:avLst/>
          </a:prstGeom>
          <a:noFill/>
        </p:spPr>
        <p:txBody>
          <a:bodyPr wrap="none" rtlCol="0">
            <a:spAutoFit/>
          </a:bodyPr>
          <a:lstStyle/>
          <a:p>
            <a:pPr algn="l">
              <a:lnSpc>
                <a:spcPct val="95000"/>
              </a:lnSpc>
            </a:pPr>
            <a:r>
              <a:rPr lang="en-US" sz="1600" dirty="0" smtClean="0"/>
              <a:t>Measured OH</a:t>
            </a:r>
            <a:r>
              <a:rPr lang="en-US" sz="1600" baseline="-25000" dirty="0" smtClean="0"/>
              <a:t>RE</a:t>
            </a:r>
          </a:p>
        </p:txBody>
      </p:sp>
      <p:sp>
        <p:nvSpPr>
          <p:cNvPr id="20" name="TextBox 19"/>
          <p:cNvSpPr txBox="1"/>
          <p:nvPr/>
        </p:nvSpPr>
        <p:spPr>
          <a:xfrm>
            <a:off x="7223414" y="1357425"/>
            <a:ext cx="4882014" cy="297004"/>
          </a:xfrm>
          <a:prstGeom prst="rect">
            <a:avLst/>
          </a:prstGeom>
          <a:noFill/>
        </p:spPr>
        <p:txBody>
          <a:bodyPr wrap="square" rtlCol="0">
            <a:spAutoFit/>
          </a:bodyPr>
          <a:lstStyle/>
          <a:p>
            <a:pPr algn="l">
              <a:lnSpc>
                <a:spcPct val="95000"/>
              </a:lnSpc>
            </a:pPr>
            <a:r>
              <a:rPr lang="en-US" sz="1400" dirty="0" smtClean="0">
                <a:solidFill>
                  <a:schemeClr val="accent3">
                    <a:lumMod val="50000"/>
                  </a:schemeClr>
                </a:solidFill>
              </a:rPr>
              <a:t>OH regeneration efficiency from HO</a:t>
            </a:r>
            <a:r>
              <a:rPr lang="en-US" sz="1400" baseline="-25000" dirty="0" smtClean="0">
                <a:solidFill>
                  <a:schemeClr val="accent3">
                    <a:lumMod val="50000"/>
                  </a:schemeClr>
                </a:solidFill>
              </a:rPr>
              <a:t>2</a:t>
            </a:r>
            <a:r>
              <a:rPr lang="en-US" sz="1400" dirty="0" smtClean="0">
                <a:solidFill>
                  <a:schemeClr val="accent3">
                    <a:lumMod val="50000"/>
                  </a:schemeClr>
                </a:solidFill>
              </a:rPr>
              <a:t> + NO and HO</a:t>
            </a:r>
            <a:r>
              <a:rPr lang="en-US" sz="1400" baseline="-25000" dirty="0" smtClean="0">
                <a:solidFill>
                  <a:schemeClr val="accent3">
                    <a:lumMod val="50000"/>
                  </a:schemeClr>
                </a:solidFill>
              </a:rPr>
              <a:t>2</a:t>
            </a:r>
            <a:r>
              <a:rPr lang="en-US" sz="1400" dirty="0" smtClean="0">
                <a:solidFill>
                  <a:schemeClr val="accent3">
                    <a:lumMod val="50000"/>
                  </a:schemeClr>
                </a:solidFill>
              </a:rPr>
              <a:t> + O</a:t>
            </a:r>
            <a:r>
              <a:rPr lang="en-US" sz="1400" baseline="-25000" dirty="0" smtClean="0">
                <a:solidFill>
                  <a:schemeClr val="accent3">
                    <a:lumMod val="50000"/>
                  </a:schemeClr>
                </a:solidFill>
              </a:rPr>
              <a:t>3</a:t>
            </a:r>
            <a:endParaRPr lang="en-US" sz="1400" dirty="0" smtClean="0">
              <a:solidFill>
                <a:schemeClr val="accent3">
                  <a:lumMod val="50000"/>
                </a:schemeClr>
              </a:solidFill>
            </a:endParaRPr>
          </a:p>
        </p:txBody>
      </p:sp>
      <p:sp>
        <p:nvSpPr>
          <p:cNvPr id="22" name="TextBox 21"/>
          <p:cNvSpPr txBox="1"/>
          <p:nvPr/>
        </p:nvSpPr>
        <p:spPr>
          <a:xfrm>
            <a:off x="7291233" y="5658730"/>
            <a:ext cx="4647557" cy="297004"/>
          </a:xfrm>
          <a:prstGeom prst="rect">
            <a:avLst/>
          </a:prstGeom>
          <a:noFill/>
        </p:spPr>
        <p:txBody>
          <a:bodyPr wrap="square" rtlCol="0">
            <a:spAutoFit/>
          </a:bodyPr>
          <a:lstStyle/>
          <a:p>
            <a:pPr algn="l">
              <a:lnSpc>
                <a:spcPct val="95000"/>
              </a:lnSpc>
            </a:pPr>
            <a:r>
              <a:rPr lang="en-US" sz="1400" dirty="0" smtClean="0">
                <a:solidFill>
                  <a:srgbClr val="FA9106"/>
                </a:solidFill>
              </a:rPr>
              <a:t>OH regeneration efficiency from isomerization reactions</a:t>
            </a:r>
          </a:p>
        </p:txBody>
      </p:sp>
      <p:sp>
        <p:nvSpPr>
          <p:cNvPr id="6" name="Rectangle 5"/>
          <p:cNvSpPr/>
          <p:nvPr/>
        </p:nvSpPr>
        <p:spPr>
          <a:xfrm>
            <a:off x="7060679" y="1386000"/>
            <a:ext cx="5075188" cy="228886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solidFill>
                <a:schemeClr val="accent3">
                  <a:lumMod val="50000"/>
                </a:schemeClr>
              </a:solidFill>
            </a:endParaRPr>
          </a:p>
        </p:txBody>
      </p:sp>
      <p:sp>
        <p:nvSpPr>
          <p:cNvPr id="23" name="Rectangle 22"/>
          <p:cNvSpPr/>
          <p:nvPr/>
        </p:nvSpPr>
        <p:spPr>
          <a:xfrm>
            <a:off x="7060679" y="3717032"/>
            <a:ext cx="5075188" cy="2238702"/>
          </a:xfrm>
          <a:prstGeom prst="rect">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10" name="TextBox 9"/>
          <p:cNvSpPr txBox="1"/>
          <p:nvPr/>
        </p:nvSpPr>
        <p:spPr>
          <a:xfrm>
            <a:off x="47328" y="3778070"/>
            <a:ext cx="6609558" cy="3250121"/>
          </a:xfrm>
          <a:prstGeom prst="rect">
            <a:avLst/>
          </a:prstGeom>
          <a:noFill/>
        </p:spPr>
        <p:txBody>
          <a:bodyPr wrap="square" rtlCol="0">
            <a:spAutoFit/>
          </a:bodyPr>
          <a:lstStyle/>
          <a:p>
            <a:pPr marL="285750" indent="-285750" algn="just">
              <a:lnSpc>
                <a:spcPct val="95000"/>
              </a:lnSpc>
              <a:buFont typeface="Arial" panose="020B0604020202020204" pitchFamily="34" charset="0"/>
              <a:buChar char="•"/>
            </a:pPr>
            <a:r>
              <a:rPr lang="en-US" dirty="0" smtClean="0"/>
              <a:t>For NO &lt; 0.2 ppbv </a:t>
            </a:r>
            <a:r>
              <a:rPr lang="en-GB" dirty="0"/>
              <a:t>~ 50% of the OH radical is regenerated from the products following the 1,6-H shift: photolysis of HPALD and aldehyde shift of the </a:t>
            </a:r>
            <a:r>
              <a:rPr lang="en-GB" dirty="0" smtClean="0"/>
              <a:t>di-HPCARP-RO</a:t>
            </a:r>
            <a:r>
              <a:rPr lang="en-GB" baseline="-25000" dirty="0" smtClean="0"/>
              <a:t>2.</a:t>
            </a:r>
          </a:p>
          <a:p>
            <a:pPr marL="285750" indent="-285750" algn="just">
              <a:lnSpc>
                <a:spcPct val="95000"/>
              </a:lnSpc>
              <a:buFont typeface="Arial" panose="020B0604020202020204" pitchFamily="34" charset="0"/>
              <a:buChar char="•"/>
            </a:pPr>
            <a:r>
              <a:rPr lang="en-GB" dirty="0" smtClean="0"/>
              <a:t>1,5-H shift does not play a significant role.</a:t>
            </a:r>
          </a:p>
          <a:p>
            <a:pPr marL="285750" indent="-285750" algn="just">
              <a:lnSpc>
                <a:spcPct val="95000"/>
              </a:lnSpc>
              <a:buFont typeface="Arial" panose="020B0604020202020204" pitchFamily="34" charset="0"/>
              <a:buChar char="•"/>
            </a:pPr>
            <a:r>
              <a:rPr lang="en-GB" dirty="0" smtClean="0"/>
              <a:t>For NO &gt; 0.2 ppbv HO</a:t>
            </a:r>
            <a:r>
              <a:rPr lang="en-GB" baseline="-25000" dirty="0" smtClean="0"/>
              <a:t>2</a:t>
            </a:r>
            <a:r>
              <a:rPr lang="en-GB" dirty="0" smtClean="0"/>
              <a:t> + NO dominates OH regeneration.</a:t>
            </a:r>
          </a:p>
          <a:p>
            <a:pPr marL="285750" indent="-285750" algn="just">
              <a:lnSpc>
                <a:spcPct val="95000"/>
              </a:lnSpc>
              <a:buFont typeface="Arial" panose="020B0604020202020204" pitchFamily="34" charset="0"/>
              <a:buChar char="•"/>
            </a:pPr>
            <a:r>
              <a:rPr lang="en-GB" dirty="0" smtClean="0"/>
              <a:t>These processes, combined, help maintaining the OH regeneration efficiency up to 0.5 globally.</a:t>
            </a:r>
          </a:p>
          <a:p>
            <a:pPr marL="285750" indent="-285750" algn="just">
              <a:lnSpc>
                <a:spcPct val="95000"/>
              </a:lnSpc>
              <a:buFont typeface="Arial" panose="020B0604020202020204" pitchFamily="34" charset="0"/>
              <a:buChar char="•"/>
            </a:pPr>
            <a:r>
              <a:rPr lang="en-GB" dirty="0" smtClean="0"/>
              <a:t>However, the observed OH radical regeneration efficiency is lower than what observed/needed in isoprene-dominated forests</a:t>
            </a:r>
            <a:r>
              <a:rPr lang="en-GB" sz="1400" baseline="30000" dirty="0" smtClean="0"/>
              <a:t>17</a:t>
            </a:r>
            <a:r>
              <a:rPr lang="en-GB" dirty="0" smtClean="0"/>
              <a:t>.</a:t>
            </a:r>
          </a:p>
          <a:p>
            <a:pPr marL="285750" indent="-285750" algn="just">
              <a:lnSpc>
                <a:spcPct val="95000"/>
              </a:lnSpc>
              <a:buFont typeface="Arial" panose="020B0604020202020204" pitchFamily="34" charset="0"/>
              <a:buChar char="•"/>
            </a:pPr>
            <a:endParaRPr lang="en-GB" dirty="0" smtClean="0"/>
          </a:p>
          <a:p>
            <a:pPr marL="285750" indent="-285750" algn="just">
              <a:lnSpc>
                <a:spcPct val="95000"/>
              </a:lnSpc>
              <a:buFont typeface="Arial" panose="020B0604020202020204" pitchFamily="34" charset="0"/>
              <a:buChar char="•"/>
            </a:pPr>
            <a:endParaRPr lang="en-US" dirty="0" smtClean="0"/>
          </a:p>
        </p:txBody>
      </p:sp>
      <p:sp>
        <p:nvSpPr>
          <p:cNvPr id="7" name="TextBox 6"/>
          <p:cNvSpPr txBox="1"/>
          <p:nvPr/>
        </p:nvSpPr>
        <p:spPr>
          <a:xfrm>
            <a:off x="981809" y="596357"/>
            <a:ext cx="2864887" cy="326243"/>
          </a:xfrm>
          <a:prstGeom prst="rect">
            <a:avLst/>
          </a:prstGeom>
          <a:noFill/>
        </p:spPr>
        <p:txBody>
          <a:bodyPr wrap="none" rtlCol="0">
            <a:spAutoFit/>
          </a:bodyPr>
          <a:lstStyle/>
          <a:p>
            <a:pPr algn="l">
              <a:lnSpc>
                <a:spcPct val="95000"/>
              </a:lnSpc>
            </a:pPr>
            <a:r>
              <a:rPr lang="en-US" sz="1600" dirty="0" smtClean="0"/>
              <a:t>Chamber experiments results</a:t>
            </a:r>
            <a:endParaRPr lang="en-US" sz="1600" dirty="0" smtClean="0"/>
          </a:p>
        </p:txBody>
      </p:sp>
      <p:sp>
        <p:nvSpPr>
          <p:cNvPr id="8" name="TextBox 7"/>
          <p:cNvSpPr txBox="1"/>
          <p:nvPr/>
        </p:nvSpPr>
        <p:spPr>
          <a:xfrm>
            <a:off x="4267312" y="2776932"/>
            <a:ext cx="2071401" cy="501676"/>
          </a:xfrm>
          <a:prstGeom prst="rect">
            <a:avLst/>
          </a:prstGeom>
          <a:noFill/>
        </p:spPr>
        <p:txBody>
          <a:bodyPr wrap="none" rtlCol="0">
            <a:spAutoFit/>
          </a:bodyPr>
          <a:lstStyle/>
          <a:p>
            <a:pPr algn="l">
              <a:lnSpc>
                <a:spcPct val="95000"/>
              </a:lnSpc>
            </a:pPr>
            <a:r>
              <a:rPr lang="en-US" sz="1400" dirty="0" smtClean="0"/>
              <a:t>40 ppbv &lt; O</a:t>
            </a:r>
            <a:r>
              <a:rPr lang="en-US" sz="1400" baseline="-25000" dirty="0" smtClean="0"/>
              <a:t>3</a:t>
            </a:r>
            <a:r>
              <a:rPr lang="en-US" sz="1400" dirty="0" smtClean="0"/>
              <a:t> </a:t>
            </a:r>
            <a:r>
              <a:rPr lang="en-US" sz="1400" dirty="0"/>
              <a:t>&lt;</a:t>
            </a:r>
            <a:r>
              <a:rPr lang="en-US" sz="1400" dirty="0" smtClean="0"/>
              <a:t> 90 ppbv</a:t>
            </a:r>
          </a:p>
          <a:p>
            <a:pPr algn="l">
              <a:lnSpc>
                <a:spcPct val="95000"/>
              </a:lnSpc>
            </a:pPr>
            <a:r>
              <a:rPr lang="en-US" sz="1400" dirty="0" smtClean="0"/>
              <a:t>Isoprene ~ 4ppbv</a:t>
            </a:r>
            <a:endParaRPr lang="en-US" sz="1400" dirty="0" smtClean="0"/>
          </a:p>
        </p:txBody>
      </p:sp>
      <p:sp>
        <p:nvSpPr>
          <p:cNvPr id="12" name="Rectangle 11"/>
          <p:cNvSpPr/>
          <p:nvPr/>
        </p:nvSpPr>
        <p:spPr>
          <a:xfrm>
            <a:off x="47328" y="639737"/>
            <a:ext cx="6609558" cy="31097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24" name="TextBox 23"/>
          <p:cNvSpPr txBox="1"/>
          <p:nvPr/>
        </p:nvSpPr>
        <p:spPr>
          <a:xfrm>
            <a:off x="8295994" y="574784"/>
            <a:ext cx="2371162" cy="326243"/>
          </a:xfrm>
          <a:prstGeom prst="rect">
            <a:avLst/>
          </a:prstGeom>
          <a:noFill/>
        </p:spPr>
        <p:txBody>
          <a:bodyPr wrap="none" rtlCol="0">
            <a:spAutoFit/>
          </a:bodyPr>
          <a:lstStyle/>
          <a:p>
            <a:pPr algn="l">
              <a:lnSpc>
                <a:spcPct val="95000"/>
              </a:lnSpc>
            </a:pPr>
            <a:r>
              <a:rPr lang="en-US" sz="1600" dirty="0" smtClean="0"/>
              <a:t>Global modelling results</a:t>
            </a:r>
            <a:endParaRPr lang="en-US" sz="1600" dirty="0" smtClean="0"/>
          </a:p>
        </p:txBody>
      </p:sp>
    </p:spTree>
    <p:extLst>
      <p:ext uri="{BB962C8B-B14F-4D97-AF65-F5344CB8AC3E}">
        <p14:creationId xmlns:p14="http://schemas.microsoft.com/office/powerpoint/2010/main" val="625033518"/>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bg1"/>
                </a:solidFill>
              </a:rPr>
              <a:t>Conclusions</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p:sp>
        <p:nvSpPr>
          <p:cNvPr id="3"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370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248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119336" y="692696"/>
                <a:ext cx="11449272" cy="4708981"/>
              </a:xfrm>
              <a:prstGeom prst="rect">
                <a:avLst/>
              </a:prstGeom>
              <a:solidFill>
                <a:schemeClr val="bg1"/>
              </a:solidFill>
            </p:spPr>
            <p:txBody>
              <a:bodyPr wrap="square" rtlCol="0">
                <a:spAutoFit/>
              </a:bodyPr>
              <a:lstStyle/>
              <a:p>
                <a:pPr marL="342900" indent="-342900" algn="just">
                  <a:buFont typeface="Arial" panose="020B0604020202020204" pitchFamily="34" charset="0"/>
                  <a:buChar char="•"/>
                </a:pPr>
                <a:r>
                  <a:rPr lang="en-US" sz="2000" dirty="0" smtClean="0"/>
                  <a:t>To correctly reproduce the measured radical concentrations and oxidation products (MCK+MACR) a fast </a:t>
                </a:r>
                <a:r>
                  <a:rPr lang="en-GB" sz="2000" dirty="0" smtClean="0"/>
                  <a:t>phenomenological </a:t>
                </a:r>
                <a:r>
                  <a:rPr lang="en-GB" sz="2000" dirty="0"/>
                  <a:t>bulk isomerization rate (</a:t>
                </a:r>
                <a:r>
                  <a:rPr lang="en-US" sz="2000" b="1" dirty="0"/>
                  <a:t>k(bulk 1,6-H</a:t>
                </a:r>
                <a:r>
                  <a:rPr lang="en-US" sz="2000" b="1" dirty="0" smtClean="0"/>
                  <a:t>) &gt; 0.008</a:t>
                </a:r>
                <a:r>
                  <a:rPr lang="en-US" sz="2000" dirty="0" smtClean="0"/>
                  <a:t>) is needed. This can be achieved by using the </a:t>
                </a:r>
                <a:r>
                  <a:rPr lang="en-US" sz="2000" dirty="0"/>
                  <a:t>equilibrium reactions rates between the </a:t>
                </a:r>
                <a:r>
                  <a:rPr lang="en-US" sz="2000" dirty="0" smtClean="0"/>
                  <a:t>isoprene-RO­</a:t>
                </a:r>
                <a:r>
                  <a:rPr lang="en-US" sz="2000" baseline="-25000" dirty="0"/>
                  <a:t>2</a:t>
                </a:r>
                <a:r>
                  <a:rPr lang="en-US" sz="2000" dirty="0" smtClean="0"/>
                  <a:t> </a:t>
                </a:r>
                <a:r>
                  <a:rPr lang="en-US" sz="2000" dirty="0"/>
                  <a:t>conformers (R+O</a:t>
                </a:r>
                <a:r>
                  <a:rPr lang="en-US" sz="2000" baseline="-25000" dirty="0"/>
                  <a:t>2</a:t>
                </a:r>
                <a:r>
                  <a:rPr lang="en-US" sz="2000" dirty="0"/>
                  <a:t> </a:t>
                </a:r>
                <a14:m>
                  <m:oMath xmlns:m="http://schemas.openxmlformats.org/officeDocument/2006/math">
                    <m:r>
                      <a:rPr lang="en-US" sz="2000" b="0">
                        <a:latin typeface="Cambria Math"/>
                      </a:rPr>
                      <m:t>⇄</m:t>
                    </m:r>
                  </m:oMath>
                </a14:m>
                <a:r>
                  <a:rPr lang="en-US" sz="2000" dirty="0"/>
                  <a:t> RO</a:t>
                </a:r>
                <a:r>
                  <a:rPr lang="en-US" sz="2000" baseline="-25000" dirty="0"/>
                  <a:t>2</a:t>
                </a:r>
                <a:r>
                  <a:rPr lang="en-US" sz="2000" dirty="0"/>
                  <a:t>) </a:t>
                </a:r>
                <a:r>
                  <a:rPr lang="en-US" sz="2000" dirty="0" smtClean="0"/>
                  <a:t>as in the current MCMv3.3.1 together with the fast 1,6-H shift as in the current isoprene Caltech mechanisms.</a:t>
                </a: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b="1" dirty="0" smtClean="0"/>
                  <a:t>Large uncertainties remain </a:t>
                </a:r>
                <a:r>
                  <a:rPr lang="en-GB" sz="2000" dirty="0" smtClean="0"/>
                  <a:t>on the relative yield of </a:t>
                </a:r>
                <a:r>
                  <a:rPr lang="en-GB" sz="2000" b="1" dirty="0" smtClean="0"/>
                  <a:t>HPALD</a:t>
                </a:r>
                <a:r>
                  <a:rPr lang="en-GB" sz="2000" dirty="0" smtClean="0"/>
                  <a:t> and </a:t>
                </a:r>
                <a:r>
                  <a:rPr lang="en-GB" sz="2000" b="1" dirty="0" smtClean="0"/>
                  <a:t>di-HPCARP-RO</a:t>
                </a:r>
                <a:r>
                  <a:rPr lang="en-GB" sz="2000" b="1" baseline="-25000" dirty="0" smtClean="0"/>
                  <a:t>2</a:t>
                </a:r>
                <a:r>
                  <a:rPr lang="en-GB" sz="2000" baseline="-25000" dirty="0" smtClean="0"/>
                  <a:t> </a:t>
                </a:r>
                <a:r>
                  <a:rPr lang="en-GB" sz="2000" dirty="0" smtClean="0"/>
                  <a:t>following the 1,6-H shift. Our experiments were not sensitive to their ratio.</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T</a:t>
                </a:r>
                <a:r>
                  <a:rPr lang="en-GB" sz="2000" dirty="0" smtClean="0"/>
                  <a:t>he fate </a:t>
                </a:r>
                <a:r>
                  <a:rPr lang="en-GB" sz="2000" dirty="0"/>
                  <a:t>of </a:t>
                </a:r>
                <a:r>
                  <a:rPr lang="en-GB" sz="2000" b="1" dirty="0"/>
                  <a:t>di-HPCARP-RO</a:t>
                </a:r>
                <a:r>
                  <a:rPr lang="en-GB" sz="2000" b="1" baseline="-25000" dirty="0"/>
                  <a:t>2</a:t>
                </a:r>
                <a:r>
                  <a:rPr lang="en-GB" sz="2000" b="1" dirty="0"/>
                  <a:t>-I</a:t>
                </a:r>
                <a:r>
                  <a:rPr lang="en-GB" sz="2000" dirty="0"/>
                  <a:t> is migration of the aldehyde H-atom followed by rapid CO loss, leading to </a:t>
                </a:r>
                <a:r>
                  <a:rPr lang="en-GB" sz="2000" dirty="0" smtClean="0"/>
                  <a:t>an </a:t>
                </a:r>
                <a:r>
                  <a:rPr lang="en-GB" sz="2000" dirty="0"/>
                  <a:t>OH </a:t>
                </a:r>
                <a:r>
                  <a:rPr lang="en-GB" sz="2000" dirty="0" smtClean="0"/>
                  <a:t>radical</a:t>
                </a:r>
                <a:r>
                  <a:rPr lang="en-GB" sz="2000" dirty="0"/>
                  <a:t> </a:t>
                </a:r>
                <a:r>
                  <a:rPr lang="en-GB" sz="2000" dirty="0" smtClean="0"/>
                  <a:t>and a </a:t>
                </a:r>
                <a:r>
                  <a:rPr lang="en-GB" sz="2000" dirty="0"/>
                  <a:t>d</a:t>
                </a:r>
                <a:r>
                  <a:rPr lang="en-GB" sz="2000" dirty="0" smtClean="0"/>
                  <a:t>i-</a:t>
                </a:r>
                <a:r>
                  <a:rPr lang="en-GB" sz="2000" dirty="0" err="1" smtClean="0"/>
                  <a:t>hydroxyperoxy</a:t>
                </a:r>
                <a:r>
                  <a:rPr lang="en-GB" sz="2000" dirty="0" smtClean="0"/>
                  <a:t> carbonyl compound with </a:t>
                </a:r>
                <a:r>
                  <a:rPr lang="en-GB" sz="2000" dirty="0"/>
                  <a:t>an effective rate coefficient k(300K) = ~10 s</a:t>
                </a:r>
                <a:r>
                  <a:rPr lang="en-GB" sz="2000" baseline="30000" dirty="0"/>
                  <a:t>-1</a:t>
                </a:r>
                <a:r>
                  <a:rPr lang="en-GB" sz="2000" dirty="0"/>
                  <a:t>.</a:t>
                </a:r>
                <a:endParaRPr lang="en-GB" sz="2000" dirty="0" smtClean="0"/>
              </a:p>
              <a:p>
                <a:pPr algn="just"/>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isomerization reactions maintain the OH regeneration efficiency to a value above 50% globally sustaining a larger than expected OH radical concentration (up to a factor of 3).</a:t>
                </a:r>
              </a:p>
            </p:txBody>
          </p:sp>
        </mc:Choice>
        <mc:Fallback xmlns="">
          <p:sp>
            <p:nvSpPr>
              <p:cNvPr id="12" name="TextBox 11"/>
              <p:cNvSpPr txBox="1">
                <a:spLocks noRot="1" noChangeAspect="1" noMove="1" noResize="1" noEditPoints="1" noAdjustHandles="1" noChangeArrowheads="1" noChangeShapeType="1" noTextEdit="1"/>
              </p:cNvSpPr>
              <p:nvPr/>
            </p:nvSpPr>
            <p:spPr>
              <a:xfrm>
                <a:off x="119336" y="692696"/>
                <a:ext cx="11449272" cy="4708981"/>
              </a:xfrm>
              <a:prstGeom prst="rect">
                <a:avLst/>
              </a:prstGeom>
              <a:blipFill rotWithShape="1">
                <a:blip r:embed="rId4"/>
                <a:stretch>
                  <a:fillRect l="-479" t="-518" r="-532" b="-1554"/>
                </a:stretch>
              </a:blipFill>
            </p:spPr>
            <p:txBody>
              <a:bodyPr/>
              <a:lstStyle/>
              <a:p>
                <a:r>
                  <a:rPr lang="en-US">
                    <a:noFill/>
                  </a:rPr>
                  <a:t> </a:t>
                </a:r>
              </a:p>
            </p:txBody>
          </p:sp>
        </mc:Fallback>
      </mc:AlternateContent>
      <p:sp>
        <p:nvSpPr>
          <p:cNvPr id="6" name="TextBox 5"/>
          <p:cNvSpPr txBox="1"/>
          <p:nvPr/>
        </p:nvSpPr>
        <p:spPr>
          <a:xfrm>
            <a:off x="299356" y="5548679"/>
            <a:ext cx="11593288" cy="677108"/>
          </a:xfrm>
          <a:prstGeom prst="rect">
            <a:avLst/>
          </a:prstGeom>
          <a:solidFill>
            <a:schemeClr val="bg1"/>
          </a:solidFill>
          <a:ln w="38100">
            <a:solidFill>
              <a:srgbClr val="C00000"/>
            </a:solidFill>
          </a:ln>
        </p:spPr>
        <p:txBody>
          <a:bodyPr wrap="square" rtlCol="0">
            <a:spAutoFit/>
          </a:bodyPr>
          <a:lstStyle/>
          <a:p>
            <a:pPr algn="l">
              <a:lnSpc>
                <a:spcPct val="95000"/>
              </a:lnSpc>
            </a:pPr>
            <a:r>
              <a:rPr lang="en-US" sz="2000" dirty="0" smtClean="0"/>
              <a:t>For more details please refer to the published study </a:t>
            </a:r>
            <a:r>
              <a:rPr lang="en-US" sz="2000" dirty="0" smtClean="0">
                <a:solidFill>
                  <a:srgbClr val="2CA3FC"/>
                </a:solidFill>
              </a:rPr>
              <a:t>https</a:t>
            </a:r>
            <a:r>
              <a:rPr lang="en-US" sz="2000" dirty="0">
                <a:solidFill>
                  <a:srgbClr val="2CA3FC"/>
                </a:solidFill>
              </a:rPr>
              <a:t>://www.atmos-chem-phys.net/20/3333/2020</a:t>
            </a:r>
            <a:r>
              <a:rPr lang="en-US" sz="2000" dirty="0" smtClean="0">
                <a:solidFill>
                  <a:srgbClr val="2CA3FC"/>
                </a:solidFill>
              </a:rPr>
              <a:t>/</a:t>
            </a:r>
          </a:p>
          <a:p>
            <a:pPr>
              <a:lnSpc>
                <a:spcPct val="95000"/>
              </a:lnSpc>
            </a:pPr>
            <a:r>
              <a:rPr lang="en-US" sz="2000" dirty="0" smtClean="0"/>
              <a:t>I will be available to answer questions and discuss on the online chat </a:t>
            </a:r>
            <a:r>
              <a:rPr lang="en-US" sz="2000" b="1" dirty="0"/>
              <a:t>Wed, 06 May, 14:00–15:45</a:t>
            </a:r>
            <a:endParaRPr lang="en-US" sz="2000" b="1" dirty="0" smtClean="0"/>
          </a:p>
        </p:txBody>
      </p:sp>
      <p:sp>
        <p:nvSpPr>
          <p:cNvPr id="13" name="TextBox 12"/>
          <p:cNvSpPr txBox="1"/>
          <p:nvPr/>
        </p:nvSpPr>
        <p:spPr>
          <a:xfrm>
            <a:off x="7176120" y="6348877"/>
            <a:ext cx="2613216" cy="384721"/>
          </a:xfrm>
          <a:prstGeom prst="rect">
            <a:avLst/>
          </a:prstGeom>
          <a:noFill/>
        </p:spPr>
        <p:txBody>
          <a:bodyPr wrap="none" rtlCol="0">
            <a:spAutoFit/>
          </a:bodyPr>
          <a:lstStyle/>
          <a:p>
            <a:pPr algn="l">
              <a:lnSpc>
                <a:spcPct val="95000"/>
              </a:lnSpc>
            </a:pPr>
            <a:r>
              <a:rPr lang="en-US" sz="2000" dirty="0" smtClean="0"/>
              <a:t>a.novelli@fz-julich.de</a:t>
            </a:r>
          </a:p>
        </p:txBody>
      </p:sp>
    </p:spTree>
    <p:extLst>
      <p:ext uri="{BB962C8B-B14F-4D97-AF65-F5344CB8AC3E}">
        <p14:creationId xmlns:p14="http://schemas.microsoft.com/office/powerpoint/2010/main" val="413752028"/>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208568" y="0"/>
            <a:ext cx="983432" cy="988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smtClean="0"/>
          </a:p>
        </p:txBody>
      </p:sp>
      <p:sp>
        <p:nvSpPr>
          <p:cNvPr id="31" name="Content Placeholder 3"/>
          <p:cNvSpPr txBox="1">
            <a:spLocks/>
          </p:cNvSpPr>
          <p:nvPr/>
        </p:nvSpPr>
        <p:spPr>
          <a:xfrm>
            <a:off x="-15664" y="0"/>
            <a:ext cx="12207664" cy="620688"/>
          </a:xfrm>
          <a:prstGeom prst="rect">
            <a:avLst/>
          </a:prstGeom>
          <a:gradFill flip="none" rotWithShape="1">
            <a:gsLst>
              <a:gs pos="56000">
                <a:schemeClr val="accent1">
                  <a:lumMod val="94000"/>
                  <a:lumOff val="6000"/>
                  <a:alpha val="91000"/>
                </a:schemeClr>
              </a:gs>
              <a:gs pos="100000">
                <a:schemeClr val="accent1">
                  <a:tint val="23500"/>
                  <a:satMod val="160000"/>
                </a:schemeClr>
              </a:gs>
            </a:gsLst>
            <a:lin ang="0" scaled="1"/>
            <a:tileRect/>
          </a:gradFill>
        </p:spPr>
        <p:txBody>
          <a:bodyPr/>
          <a:lstStyle>
            <a:lvl1pPr marL="228600" indent="-2286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3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bg1"/>
                </a:solidFill>
              </a:rPr>
              <a:t>References</a:t>
            </a:r>
            <a:endParaRPr lang="en-US" sz="32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618"/>
            <a:ext cx="981809" cy="343633"/>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394" r="24312"/>
          <a:stretch/>
        </p:blipFill>
        <p:spPr>
          <a:xfrm>
            <a:off x="11483485" y="-1984"/>
            <a:ext cx="695815" cy="620688"/>
          </a:xfrm>
          <a:prstGeom prst="rect">
            <a:avLst/>
          </a:prstGeom>
        </p:spPr>
      </p:pic>
      <p:sp>
        <p:nvSpPr>
          <p:cNvPr id="3" name="TextBox 2"/>
          <p:cNvSpPr txBox="1"/>
          <p:nvPr/>
        </p:nvSpPr>
        <p:spPr>
          <a:xfrm>
            <a:off x="0" y="637256"/>
            <a:ext cx="12179300" cy="6370975"/>
          </a:xfrm>
          <a:prstGeom prst="rect">
            <a:avLst/>
          </a:prstGeom>
          <a:noFill/>
        </p:spPr>
        <p:txBody>
          <a:bodyPr wrap="square" rtlCol="0">
            <a:spAutoFit/>
          </a:bodyPr>
          <a:lstStyle/>
          <a:p>
            <a:r>
              <a:rPr lang="de-DE" sz="1200" dirty="0"/>
              <a:t>1</a:t>
            </a:r>
            <a:r>
              <a:rPr lang="de-DE" sz="1200" dirty="0" smtClean="0"/>
              <a:t>.</a:t>
            </a:r>
            <a:r>
              <a:rPr lang="de-DE" sz="1200" dirty="0"/>
              <a:t>	Crounse, J.D., et al., </a:t>
            </a:r>
            <a:r>
              <a:rPr lang="de-DE" sz="1200" i="1" dirty="0"/>
              <a:t>Peroxy radical isomerization in the oxidation of isoprene.</a:t>
            </a:r>
            <a:r>
              <a:rPr lang="de-DE" sz="1200" dirty="0"/>
              <a:t> Phys. Chem. Chem. Phys., 2011. </a:t>
            </a:r>
            <a:r>
              <a:rPr lang="de-DE" sz="1200" b="1" dirty="0"/>
              <a:t>13</a:t>
            </a:r>
            <a:r>
              <a:rPr lang="de-DE" sz="1200" dirty="0"/>
              <a:t>(30): p. 13607-13.</a:t>
            </a:r>
            <a:endParaRPr lang="en-US" sz="1200" dirty="0"/>
          </a:p>
          <a:p>
            <a:pPr marL="457200" indent="-457200"/>
            <a:r>
              <a:rPr lang="de-DE" sz="1200" dirty="0"/>
              <a:t>2</a:t>
            </a:r>
            <a:r>
              <a:rPr lang="de-DE" sz="1200" dirty="0" smtClean="0"/>
              <a:t>.</a:t>
            </a:r>
            <a:r>
              <a:rPr lang="de-DE" sz="1200" dirty="0"/>
              <a:t>	Berndt, T., </a:t>
            </a:r>
            <a:r>
              <a:rPr lang="de-DE" sz="1200" i="1" dirty="0"/>
              <a:t>Formation of carbonyls and hydroperoxyenals (HPALDs) from the OH radical reaction of isoprene for low-NOx conditions: influence of temperature and water </a:t>
            </a:r>
            <a:r>
              <a:rPr lang="de-DE" sz="1200" i="1" dirty="0" smtClean="0"/>
              <a:t> vapour </a:t>
            </a:r>
            <a:r>
              <a:rPr lang="de-DE" sz="1200" i="1" dirty="0"/>
              <a:t>content.</a:t>
            </a:r>
            <a:r>
              <a:rPr lang="de-DE" sz="1200" dirty="0"/>
              <a:t> Journal of Atmospheric Chemistry, 2012. </a:t>
            </a:r>
            <a:r>
              <a:rPr lang="de-DE" sz="1200" b="1" dirty="0"/>
              <a:t>69</a:t>
            </a:r>
            <a:r>
              <a:rPr lang="de-DE" sz="1200" dirty="0"/>
              <a:t>(4): p. 253-272.</a:t>
            </a:r>
            <a:endParaRPr lang="en-US" sz="1200" dirty="0"/>
          </a:p>
          <a:p>
            <a:pPr marL="457200" indent="-457200"/>
            <a:r>
              <a:rPr lang="de-DE" sz="1200" dirty="0"/>
              <a:t>3</a:t>
            </a:r>
            <a:r>
              <a:rPr lang="de-DE" sz="1200" dirty="0" smtClean="0"/>
              <a:t>.</a:t>
            </a:r>
            <a:r>
              <a:rPr lang="de-DE" sz="1200" dirty="0"/>
              <a:t>	Wolfe, G.M., et al., </a:t>
            </a:r>
            <a:r>
              <a:rPr lang="de-DE" sz="1200" i="1" dirty="0"/>
              <a:t>Photolysis, OH reactivity and ozone reactivity of a proxy for isoprene-derived hydroperoxyenals (HPALDs).</a:t>
            </a:r>
            <a:r>
              <a:rPr lang="de-DE" sz="1200" dirty="0"/>
              <a:t> Physical Chemistry Chemical Physics, 2012. </a:t>
            </a:r>
            <a:r>
              <a:rPr lang="de-DE" sz="1200" b="1" dirty="0"/>
              <a:t>14</a:t>
            </a:r>
            <a:r>
              <a:rPr lang="de-DE" sz="1200" dirty="0"/>
              <a:t>(20): p. 7276-7286.</a:t>
            </a:r>
            <a:endParaRPr lang="en-US" sz="1200" dirty="0"/>
          </a:p>
          <a:p>
            <a:r>
              <a:rPr lang="de-DE" sz="1200" dirty="0"/>
              <a:t>4</a:t>
            </a:r>
            <a:r>
              <a:rPr lang="de-DE" sz="1200" dirty="0" smtClean="0"/>
              <a:t>.</a:t>
            </a:r>
            <a:r>
              <a:rPr lang="de-DE" sz="1200" dirty="0"/>
              <a:t>	Fuchs, H., et al., </a:t>
            </a:r>
            <a:r>
              <a:rPr lang="de-DE" sz="1200" i="1" dirty="0"/>
              <a:t>Experimental evidence for efficient hydroxyl radical regeneration in isoprene oxidation.</a:t>
            </a:r>
            <a:r>
              <a:rPr lang="de-DE" sz="1200" dirty="0"/>
              <a:t> Nature Geoscience, 2013. </a:t>
            </a:r>
            <a:r>
              <a:rPr lang="de-DE" sz="1200" b="1" dirty="0"/>
              <a:t>6</a:t>
            </a:r>
            <a:r>
              <a:rPr lang="de-DE" sz="1200" dirty="0"/>
              <a:t>(12): p. 1023-1026.</a:t>
            </a:r>
            <a:endParaRPr lang="en-US" sz="1200" dirty="0"/>
          </a:p>
          <a:p>
            <a:r>
              <a:rPr lang="de-DE" sz="1200" dirty="0"/>
              <a:t>5</a:t>
            </a:r>
            <a:r>
              <a:rPr lang="de-DE" sz="1200" dirty="0" smtClean="0"/>
              <a:t>.</a:t>
            </a:r>
            <a:r>
              <a:rPr lang="de-DE" sz="1200" dirty="0"/>
              <a:t>	Teng, A.P., J.D. Crounse, and P.O. Wennberg, </a:t>
            </a:r>
            <a:r>
              <a:rPr lang="de-DE" sz="1200" i="1" dirty="0"/>
              <a:t>Isoprene peroxy radical dynamics.</a:t>
            </a:r>
            <a:r>
              <a:rPr lang="de-DE" sz="1200" dirty="0"/>
              <a:t> J Am Chem Soc, 2017. </a:t>
            </a:r>
            <a:r>
              <a:rPr lang="de-DE" sz="1200" b="1" dirty="0"/>
              <a:t>139</a:t>
            </a:r>
            <a:r>
              <a:rPr lang="de-DE" sz="1200" dirty="0"/>
              <a:t>(15): p. 5367-5377.</a:t>
            </a:r>
            <a:endParaRPr lang="en-US" sz="1200" dirty="0"/>
          </a:p>
          <a:p>
            <a:r>
              <a:rPr lang="de-DE" sz="1200" dirty="0"/>
              <a:t>6</a:t>
            </a:r>
            <a:r>
              <a:rPr lang="de-DE" sz="1200" dirty="0" smtClean="0"/>
              <a:t>.</a:t>
            </a:r>
            <a:r>
              <a:rPr lang="de-DE" sz="1200" dirty="0"/>
              <a:t>	Berndt, T., et al., </a:t>
            </a:r>
            <a:r>
              <a:rPr lang="de-DE" sz="1200" i="1" dirty="0"/>
              <a:t>First oxidation products from the reaction of hydroxyl radicals with isoprene for pristine environmental conditions.</a:t>
            </a:r>
            <a:r>
              <a:rPr lang="de-DE" sz="1200" dirty="0"/>
              <a:t> Comm. Chem., 2019. </a:t>
            </a:r>
            <a:r>
              <a:rPr lang="de-DE" sz="1200" b="1" dirty="0"/>
              <a:t>2</a:t>
            </a:r>
            <a:r>
              <a:rPr lang="de-DE" sz="1200" dirty="0"/>
              <a:t>(1): p. 21.</a:t>
            </a:r>
            <a:endParaRPr lang="en-US" sz="1200" dirty="0"/>
          </a:p>
          <a:p>
            <a:r>
              <a:rPr lang="de-DE" sz="1200" dirty="0" smtClean="0"/>
              <a:t>7.</a:t>
            </a:r>
            <a:r>
              <a:rPr lang="de-DE" sz="1200" dirty="0"/>
              <a:t>	Peeters, J., T.L. Nguyen, and L. Vereecken, </a:t>
            </a:r>
            <a:r>
              <a:rPr lang="de-DE" sz="1200" i="1" dirty="0"/>
              <a:t>HO</a:t>
            </a:r>
            <a:r>
              <a:rPr lang="de-DE" sz="1200" i="1" baseline="-25000" dirty="0"/>
              <a:t>x</a:t>
            </a:r>
            <a:r>
              <a:rPr lang="de-DE" sz="1200" i="1" dirty="0"/>
              <a:t> radical regeneration in the oxidation of isoprene.</a:t>
            </a:r>
            <a:r>
              <a:rPr lang="de-DE" sz="1200" dirty="0"/>
              <a:t> Phys. Chem. Chem. Phys, 2009. </a:t>
            </a:r>
            <a:r>
              <a:rPr lang="de-DE" sz="1200" b="1" dirty="0"/>
              <a:t>11</a:t>
            </a:r>
            <a:r>
              <a:rPr lang="de-DE" sz="1200" dirty="0"/>
              <a:t>(28): p. 5935-5939.</a:t>
            </a:r>
            <a:endParaRPr lang="en-US" sz="1200" dirty="0"/>
          </a:p>
          <a:p>
            <a:pPr marL="457200" indent="-457200" algn="just"/>
            <a:r>
              <a:rPr lang="de-DE" sz="1200" dirty="0"/>
              <a:t>8</a:t>
            </a:r>
            <a:r>
              <a:rPr lang="de-DE" sz="1200" dirty="0" smtClean="0"/>
              <a:t>.</a:t>
            </a:r>
            <a:r>
              <a:rPr lang="de-DE" sz="1200" dirty="0"/>
              <a:t>	Da Silva, G., C. Graham, and Z.-F. Wang, </a:t>
            </a:r>
            <a:r>
              <a:rPr lang="de-DE" sz="1200" i="1" dirty="0"/>
              <a:t>Unimolecular β-hydroxyperoxy radical decomposition with OH recycling in the photochemical oxidation of isoprene.</a:t>
            </a:r>
            <a:r>
              <a:rPr lang="de-DE" sz="1200" dirty="0"/>
              <a:t> Environ. Sci. Technol., 2010. </a:t>
            </a:r>
            <a:r>
              <a:rPr lang="de-DE" sz="1200" b="1" dirty="0"/>
              <a:t>44</a:t>
            </a:r>
            <a:r>
              <a:rPr lang="de-DE" sz="1200" dirty="0"/>
              <a:t>(1): p. 250-256.</a:t>
            </a:r>
            <a:endParaRPr lang="en-US" sz="1200" dirty="0"/>
          </a:p>
          <a:p>
            <a:pPr marL="457200" indent="-457200">
              <a:buAutoNum type="arabicPeriod" startAt="9"/>
            </a:pPr>
            <a:r>
              <a:rPr lang="de-DE" sz="1200" dirty="0" smtClean="0"/>
              <a:t>Peeters</a:t>
            </a:r>
            <a:r>
              <a:rPr lang="de-DE" sz="1200" dirty="0"/>
              <a:t>, J. and J.-F. Müller, </a:t>
            </a:r>
            <a:r>
              <a:rPr lang="de-DE" sz="1200" i="1" dirty="0"/>
              <a:t>HO</a:t>
            </a:r>
            <a:r>
              <a:rPr lang="de-DE" sz="1200" i="1" baseline="-25000" dirty="0"/>
              <a:t>x</a:t>
            </a:r>
            <a:r>
              <a:rPr lang="de-DE" sz="1200" i="1" dirty="0"/>
              <a:t> radical regeneration in isoprene oxidation via peroxy radical isomerisations. II: experimental evidence and global impact.</a:t>
            </a:r>
            <a:r>
              <a:rPr lang="de-DE" sz="1200" dirty="0"/>
              <a:t> Phys. Chem. Chem. Phys, 2010. </a:t>
            </a:r>
            <a:r>
              <a:rPr lang="de-DE" sz="1200" b="1" dirty="0"/>
              <a:t>12</a:t>
            </a:r>
            <a:r>
              <a:rPr lang="de-DE" sz="1200" dirty="0"/>
              <a:t>(42): p. </a:t>
            </a:r>
            <a:r>
              <a:rPr lang="de-DE" sz="1200" dirty="0" smtClean="0"/>
              <a:t>14227-14235.</a:t>
            </a:r>
            <a:endParaRPr lang="en-US" sz="1200" dirty="0"/>
          </a:p>
          <a:p>
            <a:pPr marL="457200" indent="-457200">
              <a:buAutoNum type="arabicPeriod" startAt="9"/>
            </a:pPr>
            <a:r>
              <a:rPr lang="de-DE" sz="1200" dirty="0" smtClean="0"/>
              <a:t>Peeters</a:t>
            </a:r>
            <a:r>
              <a:rPr lang="de-DE" sz="1200" dirty="0"/>
              <a:t>, J., et al., </a:t>
            </a:r>
            <a:r>
              <a:rPr lang="de-DE" sz="1200" i="1" dirty="0"/>
              <a:t>Hydroxyl radical recycling in isoprene oxidation driven by hydrogen bonding and hydrogen tunneling: the upgraded LIM1 mechanism.</a:t>
            </a:r>
            <a:r>
              <a:rPr lang="de-DE" sz="1200" dirty="0"/>
              <a:t> J Phys Chem A, 2014. </a:t>
            </a:r>
            <a:r>
              <a:rPr lang="de-DE" sz="1200" b="1" dirty="0"/>
              <a:t>118</a:t>
            </a:r>
            <a:r>
              <a:rPr lang="de-DE" sz="1200" dirty="0"/>
              <a:t>(38): p. 8625-43.</a:t>
            </a:r>
            <a:endParaRPr lang="en-US" sz="1200" dirty="0"/>
          </a:p>
          <a:p>
            <a:pPr marL="457200" indent="-457200"/>
            <a:r>
              <a:rPr lang="de-DE" sz="1200" dirty="0" smtClean="0"/>
              <a:t>11.</a:t>
            </a:r>
            <a:r>
              <a:rPr lang="de-DE" sz="1200" dirty="0"/>
              <a:t>	Wang, S., et al., </a:t>
            </a:r>
            <a:r>
              <a:rPr lang="de-DE" sz="1200" i="1" dirty="0"/>
              <a:t>Primary formation of highly oxidized multifunctional products in the OH-Initiated oxidation of Isoprene: a combined theoretical and experimental study.</a:t>
            </a:r>
            <a:r>
              <a:rPr lang="de-DE" sz="1200" dirty="0"/>
              <a:t> Environmental Science &amp; Technology, 2018. </a:t>
            </a:r>
            <a:r>
              <a:rPr lang="de-DE" sz="1200" b="1" dirty="0"/>
              <a:t>52</a:t>
            </a:r>
            <a:r>
              <a:rPr lang="de-DE" sz="1200" dirty="0"/>
              <a:t>(21): p. 12255-12264.</a:t>
            </a:r>
            <a:endParaRPr lang="en-US" sz="1200" dirty="0"/>
          </a:p>
          <a:p>
            <a:pPr marL="457200" indent="-457200">
              <a:buAutoNum type="arabicPeriod" startAt="12"/>
            </a:pPr>
            <a:r>
              <a:rPr lang="de-DE" sz="1200" dirty="0" smtClean="0"/>
              <a:t>Møller</a:t>
            </a:r>
            <a:r>
              <a:rPr lang="de-DE" sz="1200" dirty="0"/>
              <a:t>, K.H., K.H. Bates, and H.G. Kjaergaard, </a:t>
            </a:r>
            <a:r>
              <a:rPr lang="de-DE" sz="1200" i="1" dirty="0"/>
              <a:t>The importance of peroxy radical hydrogen-shift reactions in atmospheric isoprene oxidation.</a:t>
            </a:r>
            <a:r>
              <a:rPr lang="de-DE" sz="1200" dirty="0"/>
              <a:t> J. Phys. Chem. A, 2019. </a:t>
            </a:r>
            <a:r>
              <a:rPr lang="de-DE" sz="1200" b="1" dirty="0"/>
              <a:t>123</a:t>
            </a:r>
            <a:r>
              <a:rPr lang="de-DE" sz="1200" dirty="0"/>
              <a:t>(4): p. 920-932</a:t>
            </a:r>
            <a:r>
              <a:rPr lang="de-DE" sz="1200" dirty="0" smtClean="0"/>
              <a:t>.</a:t>
            </a:r>
          </a:p>
          <a:p>
            <a:pPr marL="457200" indent="-457200">
              <a:buAutoNum type="arabicPeriod" startAt="12"/>
            </a:pPr>
            <a:r>
              <a:rPr lang="en-GB" sz="1200" dirty="0"/>
              <a:t>Jenkin, M.E., J.C. Young, and A.R. Rickard, </a:t>
            </a:r>
            <a:r>
              <a:rPr lang="en-GB" sz="1200" i="1" dirty="0"/>
              <a:t>The MCM v3.3.1 degradation scheme for isoprene.</a:t>
            </a:r>
            <a:r>
              <a:rPr lang="en-GB" sz="1200" dirty="0"/>
              <a:t> </a:t>
            </a:r>
            <a:r>
              <a:rPr lang="en-GB" sz="1200" dirty="0" err="1"/>
              <a:t>Atmos</a:t>
            </a:r>
            <a:r>
              <a:rPr lang="en-GB" sz="1200" dirty="0"/>
              <a:t> </a:t>
            </a:r>
            <a:r>
              <a:rPr lang="en-GB" sz="1200" dirty="0" err="1"/>
              <a:t>Chem</a:t>
            </a:r>
            <a:r>
              <a:rPr lang="en-GB" sz="1200" dirty="0"/>
              <a:t> Phys, 2015. </a:t>
            </a:r>
            <a:r>
              <a:rPr lang="en-GB" sz="1200" b="1" dirty="0"/>
              <a:t>15</a:t>
            </a:r>
            <a:r>
              <a:rPr lang="en-GB" sz="1200" dirty="0"/>
              <a:t>(20): p. 11433-11459</a:t>
            </a:r>
            <a:r>
              <a:rPr lang="en-GB" sz="1200" dirty="0" smtClean="0"/>
              <a:t>.</a:t>
            </a:r>
          </a:p>
          <a:p>
            <a:pPr marL="457200" indent="-457200">
              <a:buFontTx/>
              <a:buAutoNum type="arabicPeriod" startAt="12"/>
            </a:pPr>
            <a:r>
              <a:rPr lang="de-DE" sz="1200" dirty="0"/>
              <a:t>Wennberg, P.O., et al., </a:t>
            </a:r>
            <a:r>
              <a:rPr lang="de-DE" sz="1200" i="1" dirty="0"/>
              <a:t>Gas-Phase Reactions of Isoprene and Its Major Oxidation Products.</a:t>
            </a:r>
            <a:r>
              <a:rPr lang="de-DE" sz="1200" dirty="0"/>
              <a:t> Chem Rev, 2018. </a:t>
            </a:r>
            <a:r>
              <a:rPr lang="de-DE" sz="1200" b="1" dirty="0"/>
              <a:t>118</a:t>
            </a:r>
            <a:r>
              <a:rPr lang="de-DE" sz="1200" dirty="0"/>
              <a:t>(7): p. </a:t>
            </a:r>
            <a:r>
              <a:rPr lang="de-DE" sz="1200" dirty="0" smtClean="0"/>
              <a:t>3337-3390.</a:t>
            </a:r>
          </a:p>
          <a:p>
            <a:pPr marL="457200" indent="-457200">
              <a:buFontTx/>
              <a:buAutoNum type="arabicPeriod" startAt="12"/>
            </a:pPr>
            <a:r>
              <a:rPr lang="de-DE" sz="1200" dirty="0"/>
              <a:t>Teng, A.P., J.D. Crounse, and P.O. Wennberg, </a:t>
            </a:r>
            <a:r>
              <a:rPr lang="de-DE" sz="1200" i="1" dirty="0"/>
              <a:t>Isoprene peroxy radical dynamics.</a:t>
            </a:r>
            <a:r>
              <a:rPr lang="de-DE" sz="1200" dirty="0"/>
              <a:t> J Am Chem Soc, 2017. </a:t>
            </a:r>
            <a:r>
              <a:rPr lang="de-DE" sz="1200" b="1" dirty="0"/>
              <a:t>139</a:t>
            </a:r>
            <a:r>
              <a:rPr lang="de-DE" sz="1200" dirty="0"/>
              <a:t>(15): p. 5367-5377</a:t>
            </a:r>
            <a:r>
              <a:rPr lang="de-DE" sz="1200" dirty="0" smtClean="0"/>
              <a:t>.</a:t>
            </a:r>
          </a:p>
          <a:p>
            <a:pPr marL="457200" indent="-457200">
              <a:buFontTx/>
              <a:buAutoNum type="arabicPeriod" startAt="12"/>
            </a:pPr>
            <a:r>
              <a:rPr lang="de-DE" sz="1200" dirty="0"/>
              <a:t>Berndt, T., et al., </a:t>
            </a:r>
            <a:r>
              <a:rPr lang="de-DE" sz="1200" i="1" dirty="0"/>
              <a:t>First oxidation products from the reaction of hydroxyl radicals with isoprene for pristine environmental conditions.</a:t>
            </a:r>
            <a:r>
              <a:rPr lang="de-DE" sz="1200" dirty="0"/>
              <a:t> Comm. Chem., 2019. </a:t>
            </a:r>
            <a:r>
              <a:rPr lang="de-DE" sz="1200" b="1" dirty="0"/>
              <a:t>2</a:t>
            </a:r>
            <a:r>
              <a:rPr lang="de-DE" sz="1200" dirty="0"/>
              <a:t>(1): p. </a:t>
            </a:r>
            <a:r>
              <a:rPr lang="de-DE" sz="1200" dirty="0" smtClean="0"/>
              <a:t>21.</a:t>
            </a:r>
          </a:p>
          <a:p>
            <a:pPr marL="457200" indent="-457200">
              <a:buFontTx/>
              <a:buAutoNum type="arabicPeriod" startAt="12"/>
            </a:pPr>
            <a:r>
              <a:rPr lang="de-DE" sz="1200" dirty="0"/>
              <a:t>Rohrer, F., et al., </a:t>
            </a:r>
            <a:r>
              <a:rPr lang="de-DE" sz="1200" i="1" dirty="0"/>
              <a:t>Maximum efficiency in the hydroxyl-radical-based self-cleansing of the troposphere.</a:t>
            </a:r>
            <a:r>
              <a:rPr lang="de-DE" sz="1200" dirty="0"/>
              <a:t> Nat. Geosci., 2014. </a:t>
            </a:r>
            <a:r>
              <a:rPr lang="de-DE" sz="1200" b="1" dirty="0"/>
              <a:t>7</a:t>
            </a:r>
            <a:r>
              <a:rPr lang="de-DE" sz="1200" dirty="0"/>
              <a:t>: p. 559</a:t>
            </a:r>
            <a:r>
              <a:rPr lang="de-DE" sz="1200" dirty="0" smtClean="0"/>
              <a:t>.</a:t>
            </a:r>
          </a:p>
          <a:p>
            <a:pPr marL="457200" indent="-457200">
              <a:buFontTx/>
              <a:buAutoNum type="arabicPeriod" startAt="12"/>
            </a:pPr>
            <a:r>
              <a:rPr lang="de-DE" sz="1200" dirty="0"/>
              <a:t>Sander, R., et al., </a:t>
            </a:r>
            <a:r>
              <a:rPr lang="de-DE" sz="1200" i="1" dirty="0"/>
              <a:t>The atmospheric chemistry box model CAABA/MECCA-3.0.</a:t>
            </a:r>
            <a:r>
              <a:rPr lang="de-DE" sz="1200" dirty="0"/>
              <a:t> Geosci. Model Dev., 2011. </a:t>
            </a:r>
            <a:r>
              <a:rPr lang="de-DE" sz="1200" b="1" dirty="0"/>
              <a:t>4</a:t>
            </a:r>
            <a:r>
              <a:rPr lang="de-DE" sz="1200" dirty="0"/>
              <a:t>(2): p. 373-380.</a:t>
            </a:r>
            <a:endParaRPr lang="en-US" sz="1200" dirty="0"/>
          </a:p>
          <a:p>
            <a:pPr marL="457200" indent="-457200">
              <a:buFontTx/>
              <a:buAutoNum type="arabicPeriod" startAt="12"/>
            </a:pPr>
            <a:r>
              <a:rPr lang="de-DE" sz="1200" dirty="0"/>
              <a:t>Guenther, A., et al., </a:t>
            </a:r>
            <a:r>
              <a:rPr lang="de-DE" sz="1200" i="1" dirty="0"/>
              <a:t>Estimates of global terrestrial isoprene emissions using MEGAN (Model of Emissions of Gases and Aerosols from Nature).</a:t>
            </a:r>
            <a:r>
              <a:rPr lang="de-DE" sz="1200" dirty="0"/>
              <a:t> Atmos. Chem. Phys., 2006. </a:t>
            </a:r>
            <a:r>
              <a:rPr lang="de-DE" sz="1200" b="1" dirty="0"/>
              <a:t>6</a:t>
            </a:r>
            <a:r>
              <a:rPr lang="de-DE" sz="1200" dirty="0"/>
              <a:t>(11): p. 3181-3210</a:t>
            </a:r>
            <a:r>
              <a:rPr lang="de-DE" sz="1200" dirty="0" smtClean="0"/>
              <a:t>.</a:t>
            </a:r>
          </a:p>
          <a:p>
            <a:pPr marL="457200" indent="-457200">
              <a:buFontTx/>
              <a:buAutoNum type="arabicPeriod" startAt="12"/>
            </a:pPr>
            <a:r>
              <a:rPr lang="de-DE" sz="1200" dirty="0"/>
              <a:t>Jöckel, P., et al., </a:t>
            </a:r>
            <a:r>
              <a:rPr lang="de-DE" sz="1200" i="1" dirty="0"/>
              <a:t>Development cycle 2 of the Modular Earth Submodel System (MESSy2).</a:t>
            </a:r>
            <a:r>
              <a:rPr lang="de-DE" sz="1200" dirty="0"/>
              <a:t> Geosci. Model Dev., 2010. </a:t>
            </a:r>
            <a:r>
              <a:rPr lang="de-DE" sz="1200" b="1" dirty="0"/>
              <a:t>3</a:t>
            </a:r>
            <a:r>
              <a:rPr lang="de-DE" sz="1200" dirty="0"/>
              <a:t>(2): p. 717-752.</a:t>
            </a:r>
            <a:endParaRPr lang="en-US" sz="1200" dirty="0"/>
          </a:p>
          <a:p>
            <a:pPr marL="457200" indent="-457200">
              <a:buFontTx/>
              <a:buAutoNum type="arabicPeriod" startAt="12"/>
            </a:pPr>
            <a:r>
              <a:rPr lang="de-DE" sz="1200" dirty="0"/>
              <a:t>Roeckner, E., et al., </a:t>
            </a:r>
            <a:r>
              <a:rPr lang="de-DE" sz="1200" i="1" dirty="0"/>
              <a:t>Sensitivity of Simulated Climate to Horizontal and Vertical Resolution in the ECHAM5 Atmosphere Model.</a:t>
            </a:r>
            <a:r>
              <a:rPr lang="de-DE" sz="1200" dirty="0"/>
              <a:t> J. Climate, 2006. </a:t>
            </a:r>
            <a:r>
              <a:rPr lang="de-DE" sz="1200" b="1" dirty="0"/>
              <a:t>19</a:t>
            </a:r>
            <a:r>
              <a:rPr lang="de-DE" sz="1200" dirty="0"/>
              <a:t>(16): p. 3771-3791.</a:t>
            </a:r>
            <a:endParaRPr lang="en-US" sz="1200" dirty="0"/>
          </a:p>
          <a:p>
            <a:pPr marL="457200" indent="-457200">
              <a:buFontTx/>
              <a:buAutoNum type="arabicPeriod" startAt="12"/>
            </a:pPr>
            <a:endParaRPr lang="en-US" sz="1200" dirty="0"/>
          </a:p>
          <a:p>
            <a:pPr marL="457200" indent="-457200">
              <a:buFontTx/>
              <a:buAutoNum type="arabicPeriod" startAt="12"/>
            </a:pPr>
            <a:endParaRPr lang="en-US" sz="1200" dirty="0"/>
          </a:p>
          <a:p>
            <a:pPr marL="457200" indent="-457200">
              <a:buFontTx/>
              <a:buAutoNum type="arabicPeriod" startAt="12"/>
            </a:pPr>
            <a:endParaRPr lang="de-DE" sz="1200" dirty="0" smtClean="0"/>
          </a:p>
          <a:p>
            <a:endParaRPr lang="de-DE" sz="1200" dirty="0" smtClean="0"/>
          </a:p>
        </p:txBody>
      </p:sp>
    </p:spTree>
    <p:extLst>
      <p:ext uri="{BB962C8B-B14F-4D97-AF65-F5344CB8AC3E}">
        <p14:creationId xmlns:p14="http://schemas.microsoft.com/office/powerpoint/2010/main" val="580398346"/>
      </p:ext>
    </p:extLst>
  </p:cSld>
  <p:clrMapOvr>
    <a:masterClrMapping/>
  </p:clrMapOvr>
  <mc:AlternateContent xmlns:mc="http://schemas.openxmlformats.org/markup-compatibility/2006" xmlns:p14="http://schemas.microsoft.com/office/powerpoint/2010/main">
    <mc:Choice Requires="p14">
      <p:transition spd="slow" p14:dur="2000" advTm="68433"/>
    </mc:Choice>
    <mc:Fallback xmlns="">
      <p:transition spd="slow" advTm="68433"/>
    </mc:Fallback>
  </mc:AlternateContent>
  <p:timing>
    <p:tnLst>
      <p:par>
        <p:cTn id="1" dur="indefinite" restart="never" nodeType="tmRoot"/>
      </p:par>
    </p:tnLst>
  </p:timing>
</p:sld>
</file>

<file path=ppt/theme/theme1.xml><?xml version="1.0" encoding="utf-8"?>
<a:theme xmlns:a="http://schemas.openxmlformats.org/drawingml/2006/main" name="Juelich_PowerPoint_16x9">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 xmlns:thm15="http://schemas.microsoft.com/office/thememl/2012/main" name="Jülich_PowerPoint_16x9.potx" id="{0F5E8835-6491-4076-A857-546EEC7C50FA}" vid="{D6DE276B-3CD7-4E84-9635-17794DF4E23B}"/>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Juelich_PowerPoint_16x9</Template>
  <TotalTime>19407</TotalTime>
  <Words>1149</Words>
  <Application>Microsoft Office PowerPoint</Application>
  <PresentationFormat>Custom</PresentationFormat>
  <Paragraphs>165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Juelich_PowerPoint_16x9</vt:lpstr>
      <vt:lpstr>Importance of isomerization reactions for OH radical regeneration from the  photo-oxidation of isoprene investigated in the atmospheric simulation chamber SAPHIR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Forschungszentrum Jülich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measurement techniques</dc:title>
  <dc:creator>Fuchs, Hendrik</dc:creator>
  <cp:lastModifiedBy>Novelli, Anna</cp:lastModifiedBy>
  <cp:revision>727</cp:revision>
  <dcterms:created xsi:type="dcterms:W3CDTF">2018-01-01T13:05:07Z</dcterms:created>
  <dcterms:modified xsi:type="dcterms:W3CDTF">2020-04-28T08:54:46Z</dcterms:modified>
</cp:coreProperties>
</file>