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notesMasterIdLst>
    <p:notesMasterId r:id="rId24"/>
  </p:notesMasterIdLst>
  <p:handoutMasterIdLst>
    <p:handoutMasterId r:id="rId25"/>
  </p:handoutMasterIdLst>
  <p:sldIdLst>
    <p:sldId id="260" r:id="rId6"/>
    <p:sldId id="280" r:id="rId7"/>
    <p:sldId id="265" r:id="rId8"/>
    <p:sldId id="279" r:id="rId9"/>
    <p:sldId id="282" r:id="rId10"/>
    <p:sldId id="264" r:id="rId11"/>
    <p:sldId id="261" r:id="rId12"/>
    <p:sldId id="266" r:id="rId13"/>
    <p:sldId id="268" r:id="rId14"/>
    <p:sldId id="273" r:id="rId15"/>
    <p:sldId id="270" r:id="rId16"/>
    <p:sldId id="269" r:id="rId17"/>
    <p:sldId id="272" r:id="rId18"/>
    <p:sldId id="271" r:id="rId19"/>
    <p:sldId id="267" r:id="rId20"/>
    <p:sldId id="275" r:id="rId21"/>
    <p:sldId id="281" r:id="rId22"/>
    <p:sldId id="274" r:id="rId23"/>
  </p:sldIdLst>
  <p:sldSz cx="9144000" cy="6858000" type="screen4x3"/>
  <p:notesSz cx="6797675" cy="987425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B1C6"/>
    <a:srgbClr val="989BBF"/>
    <a:srgbClr val="FF00FF"/>
    <a:srgbClr val="A7294D"/>
    <a:srgbClr val="232C82"/>
    <a:srgbClr val="9A9ABE"/>
    <a:srgbClr val="9A9C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69" d="100"/>
          <a:sy n="169" d="100"/>
        </p:scale>
        <p:origin x="1530" y="132"/>
      </p:cViewPr>
      <p:guideLst/>
    </p:cSldViewPr>
  </p:slideViewPr>
  <p:notesTextViewPr>
    <p:cViewPr>
      <p:scale>
        <a:sx n="1" d="1"/>
        <a:sy n="1" d="1"/>
      </p:scale>
      <p:origin x="0" y="0"/>
    </p:cViewPr>
  </p:notesTextViewPr>
  <p:notesViewPr>
    <p:cSldViewPr snapToGrid="0">
      <p:cViewPr varScale="1">
        <p:scale>
          <a:sx n="82" d="100"/>
          <a:sy n="82" d="100"/>
        </p:scale>
        <p:origin x="3972"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6400" cy="4953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49688" y="0"/>
            <a:ext cx="2946400" cy="495300"/>
          </a:xfrm>
          <a:prstGeom prst="rect">
            <a:avLst/>
          </a:prstGeom>
        </p:spPr>
        <p:txBody>
          <a:bodyPr vert="horz" lIns="91440" tIns="45720" rIns="91440" bIns="45720" rtlCol="0"/>
          <a:lstStyle>
            <a:lvl1pPr algn="r">
              <a:defRPr sz="1200"/>
            </a:lvl1pPr>
          </a:lstStyle>
          <a:p>
            <a:fld id="{4ACF42EF-EF85-42B0-BD5A-5525AA3E9F42}" type="datetimeFigureOut">
              <a:rPr lang="ru-RU" smtClean="0"/>
              <a:t>03.05.2020</a:t>
            </a:fld>
            <a:endParaRPr lang="ru-RU"/>
          </a:p>
        </p:txBody>
      </p:sp>
      <p:sp>
        <p:nvSpPr>
          <p:cNvPr id="4" name="Нижний колонтитул 3"/>
          <p:cNvSpPr>
            <a:spLocks noGrp="1"/>
          </p:cNvSpPr>
          <p:nvPr>
            <p:ph type="ftr" sz="quarter" idx="2"/>
          </p:nvPr>
        </p:nvSpPr>
        <p:spPr>
          <a:xfrm>
            <a:off x="0" y="9378950"/>
            <a:ext cx="2946400" cy="495300"/>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49688" y="9378950"/>
            <a:ext cx="2946400" cy="495300"/>
          </a:xfrm>
          <a:prstGeom prst="rect">
            <a:avLst/>
          </a:prstGeom>
        </p:spPr>
        <p:txBody>
          <a:bodyPr vert="horz" lIns="91440" tIns="45720" rIns="91440" bIns="45720" rtlCol="0" anchor="b"/>
          <a:lstStyle>
            <a:lvl1pPr algn="r">
              <a:defRPr sz="1200"/>
            </a:lvl1pPr>
          </a:lstStyle>
          <a:p>
            <a:fld id="{A446023A-D07C-426F-886C-530179D7415D}" type="slidenum">
              <a:rPr lang="ru-RU" smtClean="0"/>
              <a:t>‹#›</a:t>
            </a:fld>
            <a:endParaRPr lang="ru-RU"/>
          </a:p>
        </p:txBody>
      </p:sp>
    </p:spTree>
    <p:extLst>
      <p:ext uri="{BB962C8B-B14F-4D97-AF65-F5344CB8AC3E}">
        <p14:creationId xmlns:p14="http://schemas.microsoft.com/office/powerpoint/2010/main" val="27933650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6400" cy="4953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49688" y="0"/>
            <a:ext cx="2946400" cy="495300"/>
          </a:xfrm>
          <a:prstGeom prst="rect">
            <a:avLst/>
          </a:prstGeom>
        </p:spPr>
        <p:txBody>
          <a:bodyPr vert="horz" lIns="91440" tIns="45720" rIns="91440" bIns="45720" rtlCol="0"/>
          <a:lstStyle>
            <a:lvl1pPr algn="r">
              <a:defRPr sz="1200"/>
            </a:lvl1pPr>
          </a:lstStyle>
          <a:p>
            <a:fld id="{16CFA508-B42F-4D7D-BA6B-CBDF6AF12BA1}" type="datetimeFigureOut">
              <a:rPr lang="ru-RU" smtClean="0"/>
              <a:t>03.05.2020</a:t>
            </a:fld>
            <a:endParaRPr lang="ru-RU"/>
          </a:p>
        </p:txBody>
      </p:sp>
      <p:sp>
        <p:nvSpPr>
          <p:cNvPr id="4" name="Образ слайда 3"/>
          <p:cNvSpPr>
            <a:spLocks noGrp="1" noRot="1" noChangeAspect="1"/>
          </p:cNvSpPr>
          <p:nvPr>
            <p:ph type="sldImg" idx="2"/>
          </p:nvPr>
        </p:nvSpPr>
        <p:spPr>
          <a:xfrm>
            <a:off x="1177925" y="1235075"/>
            <a:ext cx="4441825" cy="3332163"/>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450" y="4751388"/>
            <a:ext cx="5438775" cy="3889375"/>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378950"/>
            <a:ext cx="2946400" cy="4953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49688" y="9378950"/>
            <a:ext cx="2946400" cy="495300"/>
          </a:xfrm>
          <a:prstGeom prst="rect">
            <a:avLst/>
          </a:prstGeom>
        </p:spPr>
        <p:txBody>
          <a:bodyPr vert="horz" lIns="91440" tIns="45720" rIns="91440" bIns="45720" rtlCol="0" anchor="b"/>
          <a:lstStyle>
            <a:lvl1pPr algn="r">
              <a:defRPr sz="1200"/>
            </a:lvl1pPr>
          </a:lstStyle>
          <a:p>
            <a:fld id="{58A1CEBE-0E3F-496D-9EF1-2A023573D3EA}" type="slidenum">
              <a:rPr lang="ru-RU" smtClean="0"/>
              <a:t>‹#›</a:t>
            </a:fld>
            <a:endParaRPr lang="ru-RU"/>
          </a:p>
        </p:txBody>
      </p:sp>
    </p:spTree>
    <p:extLst>
      <p:ext uri="{BB962C8B-B14F-4D97-AF65-F5344CB8AC3E}">
        <p14:creationId xmlns:p14="http://schemas.microsoft.com/office/powerpoint/2010/main" val="32805576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С</a:t>
            </a:r>
            <a:r>
              <a:rPr lang="ru-RU" baseline="0" dirty="0" smtClean="0"/>
              <a:t> одной стороны, казалось бы чего изобретать велосипед. Стоит только открыть любую из статей зарубежных </a:t>
            </a:r>
            <a:r>
              <a:rPr lang="ru-RU" baseline="0" dirty="0" err="1" smtClean="0"/>
              <a:t>авторв</a:t>
            </a:r>
            <a:r>
              <a:rPr lang="ru-RU" baseline="0" dirty="0" smtClean="0"/>
              <a:t> и практически любую из отечественных, как буквально первая же строка работы расскажет нам, что ЕБ возник в результате </a:t>
            </a:r>
            <a:r>
              <a:rPr lang="ru-RU" baseline="0" dirty="0" err="1" smtClean="0"/>
              <a:t>ультрамедленного</a:t>
            </a:r>
            <a:r>
              <a:rPr lang="ru-RU" baseline="0" dirty="0" smtClean="0"/>
              <a:t> спрединга за последние 56 млн лет после откола хребта Ломоносова от Бара-Кара. Скорости спрединга на финальном этапе варьировали от 12 (на западе) до 6 мм год на востоке. Ссылки (карасик, </a:t>
            </a:r>
            <a:r>
              <a:rPr lang="ru-RU" baseline="0" dirty="0" err="1" smtClean="0"/>
              <a:t>вогт</a:t>
            </a:r>
            <a:r>
              <a:rPr lang="ru-RU" baseline="0" dirty="0" smtClean="0"/>
              <a:t>, </a:t>
            </a:r>
            <a:r>
              <a:rPr lang="ru-RU" baseline="0" dirty="0" err="1" smtClean="0"/>
              <a:t>Брозена</a:t>
            </a:r>
            <a:r>
              <a:rPr lang="ru-RU" baseline="0" dirty="0" smtClean="0"/>
              <a:t>, …) </a:t>
            </a:r>
            <a:endParaRPr lang="ru-RU" dirty="0"/>
          </a:p>
        </p:txBody>
      </p:sp>
      <p:sp>
        <p:nvSpPr>
          <p:cNvPr id="4" name="Номер слайда 3"/>
          <p:cNvSpPr>
            <a:spLocks noGrp="1"/>
          </p:cNvSpPr>
          <p:nvPr>
            <p:ph type="sldNum" sz="quarter" idx="10"/>
          </p:nvPr>
        </p:nvSpPr>
        <p:spPr/>
        <p:txBody>
          <a:bodyPr/>
          <a:lstStyle/>
          <a:p>
            <a:fld id="{265FCD3F-5535-4DEA-AAB5-EDDFB3992F74}" type="slidenum">
              <a:rPr lang="ru-RU" smtClean="0"/>
              <a:t>2</a:t>
            </a:fld>
            <a:endParaRPr lang="ru-RU"/>
          </a:p>
        </p:txBody>
      </p:sp>
    </p:spTree>
    <p:extLst>
      <p:ext uri="{BB962C8B-B14F-4D97-AF65-F5344CB8AC3E}">
        <p14:creationId xmlns:p14="http://schemas.microsoft.com/office/powerpoint/2010/main" val="566476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Эта</a:t>
            </a:r>
            <a:r>
              <a:rPr lang="ru-RU" baseline="0" dirty="0" smtClean="0"/>
              <a:t> часть уже опубликована и для экономии времени я расскажу сразу о выводах.</a:t>
            </a:r>
            <a:endParaRPr lang="ru-RU" dirty="0"/>
          </a:p>
        </p:txBody>
      </p:sp>
      <p:sp>
        <p:nvSpPr>
          <p:cNvPr id="4" name="Номер слайда 3"/>
          <p:cNvSpPr>
            <a:spLocks noGrp="1"/>
          </p:cNvSpPr>
          <p:nvPr>
            <p:ph type="sldNum" sz="quarter" idx="10"/>
          </p:nvPr>
        </p:nvSpPr>
        <p:spPr/>
        <p:txBody>
          <a:bodyPr/>
          <a:lstStyle/>
          <a:p>
            <a:fld id="{265FCD3F-5535-4DEA-AAB5-EDDFB3992F74}" type="slidenum">
              <a:rPr lang="ru-RU" smtClean="0"/>
              <a:t>4</a:t>
            </a:fld>
            <a:endParaRPr lang="ru-RU"/>
          </a:p>
        </p:txBody>
      </p:sp>
    </p:spTree>
    <p:extLst>
      <p:ext uri="{BB962C8B-B14F-4D97-AF65-F5344CB8AC3E}">
        <p14:creationId xmlns:p14="http://schemas.microsoft.com/office/powerpoint/2010/main" val="1778329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Эта</a:t>
            </a:r>
            <a:r>
              <a:rPr lang="ru-RU" baseline="0" dirty="0" smtClean="0"/>
              <a:t> часть уже опубликована и для экономии времени я расскажу сразу о выводах.</a:t>
            </a:r>
            <a:endParaRPr lang="ru-RU" dirty="0"/>
          </a:p>
        </p:txBody>
      </p:sp>
      <p:sp>
        <p:nvSpPr>
          <p:cNvPr id="4" name="Номер слайда 3"/>
          <p:cNvSpPr>
            <a:spLocks noGrp="1"/>
          </p:cNvSpPr>
          <p:nvPr>
            <p:ph type="sldNum" sz="quarter" idx="10"/>
          </p:nvPr>
        </p:nvSpPr>
        <p:spPr/>
        <p:txBody>
          <a:bodyPr/>
          <a:lstStyle/>
          <a:p>
            <a:fld id="{265FCD3F-5535-4DEA-AAB5-EDDFB3992F74}" type="slidenum">
              <a:rPr lang="ru-RU" smtClean="0"/>
              <a:t>5</a:t>
            </a:fld>
            <a:endParaRPr lang="ru-RU"/>
          </a:p>
        </p:txBody>
      </p:sp>
    </p:spTree>
    <p:extLst>
      <p:ext uri="{BB962C8B-B14F-4D97-AF65-F5344CB8AC3E}">
        <p14:creationId xmlns:p14="http://schemas.microsoft.com/office/powerpoint/2010/main" val="335530779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tiff"/><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4.tiff"/><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pic>
        <p:nvPicPr>
          <p:cNvPr id="21" name="Рисунок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04771" y="6110710"/>
            <a:ext cx="541526" cy="540000"/>
          </a:xfrm>
          <a:prstGeom prst="rect">
            <a:avLst/>
          </a:prstGeom>
        </p:spPr>
      </p:pic>
      <p:pic>
        <p:nvPicPr>
          <p:cNvPr id="22" name="Рисунок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95821" y="6110710"/>
            <a:ext cx="538479" cy="540000"/>
          </a:xfrm>
          <a:prstGeom prst="rect">
            <a:avLst/>
          </a:prstGeom>
        </p:spPr>
      </p:pic>
      <p:pic>
        <p:nvPicPr>
          <p:cNvPr id="23" name="Рисунок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47644" y="6110710"/>
            <a:ext cx="540000" cy="544186"/>
          </a:xfrm>
          <a:prstGeom prst="rect">
            <a:avLst/>
          </a:prstGeom>
        </p:spPr>
      </p:pic>
      <p:pic>
        <p:nvPicPr>
          <p:cNvPr id="24" name="Рисунок 2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61527" y="6110710"/>
            <a:ext cx="540000" cy="540000"/>
          </a:xfrm>
          <a:prstGeom prst="rect">
            <a:avLst/>
          </a:prstGeom>
        </p:spPr>
      </p:pic>
      <p:pic>
        <p:nvPicPr>
          <p:cNvPr id="25" name="Рисунок 24"/>
          <p:cNvPicPr>
            <a:picLocks noChangeAspect="1"/>
          </p:cNvPicPr>
          <p:nvPr userDrawn="1"/>
        </p:nvPicPr>
        <p:blipFill rotWithShape="1">
          <a:blip r:embed="rId6">
            <a:extLst>
              <a:ext uri="{28A0092B-C50C-407E-A947-70E740481C1C}">
                <a14:useLocalDpi xmlns:a14="http://schemas.microsoft.com/office/drawing/2010/main" val="0"/>
              </a:ext>
            </a:extLst>
          </a:blip>
          <a:srcRect l="9568" t="8892" r="8860" b="8062"/>
          <a:stretch/>
        </p:blipFill>
        <p:spPr>
          <a:xfrm>
            <a:off x="292847" y="6093954"/>
            <a:ext cx="570354" cy="580662"/>
          </a:xfrm>
          <a:prstGeom prst="rect">
            <a:avLst/>
          </a:prstGeom>
        </p:spPr>
      </p:pic>
      <p:pic>
        <p:nvPicPr>
          <p:cNvPr id="26" name="Рисунок 2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572871" y="6108817"/>
            <a:ext cx="540000" cy="540000"/>
          </a:xfrm>
          <a:prstGeom prst="rect">
            <a:avLst/>
          </a:prstGeom>
        </p:spPr>
      </p:pic>
      <p:grpSp>
        <p:nvGrpSpPr>
          <p:cNvPr id="6" name="Группа 5"/>
          <p:cNvGrpSpPr/>
          <p:nvPr userDrawn="1"/>
        </p:nvGrpSpPr>
        <p:grpSpPr>
          <a:xfrm>
            <a:off x="327425" y="273588"/>
            <a:ext cx="2513106" cy="412681"/>
            <a:chOff x="327425" y="273588"/>
            <a:chExt cx="2513106" cy="412681"/>
          </a:xfrm>
        </p:grpSpPr>
        <p:sp>
          <p:nvSpPr>
            <p:cNvPr id="19" name="TextBox 18"/>
            <p:cNvSpPr txBox="1"/>
            <p:nvPr/>
          </p:nvSpPr>
          <p:spPr>
            <a:xfrm>
              <a:off x="1520659" y="416965"/>
              <a:ext cx="1293944" cy="269304"/>
            </a:xfrm>
            <a:prstGeom prst="rect">
              <a:avLst/>
            </a:prstGeom>
            <a:noFill/>
          </p:spPr>
          <p:txBody>
            <a:bodyPr wrap="none" rtlCol="0">
              <a:spAutoFit/>
            </a:bodyPr>
            <a:lstStyle/>
            <a:p>
              <a:r>
                <a:rPr lang="en-US" sz="1150" b="1" dirty="0" smtClean="0">
                  <a:solidFill>
                    <a:srgbClr val="232C82"/>
                  </a:solidFill>
                </a:rPr>
                <a:t>Research Institute</a:t>
              </a:r>
              <a:endParaRPr lang="ru-RU" sz="1150" b="1" dirty="0">
                <a:solidFill>
                  <a:srgbClr val="232C82"/>
                </a:solidFill>
              </a:endParaRPr>
            </a:p>
          </p:txBody>
        </p:sp>
        <p:sp>
          <p:nvSpPr>
            <p:cNvPr id="20" name="TextBox 19"/>
            <p:cNvSpPr txBox="1"/>
            <p:nvPr/>
          </p:nvSpPr>
          <p:spPr>
            <a:xfrm>
              <a:off x="1514527" y="273588"/>
              <a:ext cx="1326004" cy="269304"/>
            </a:xfrm>
            <a:prstGeom prst="rect">
              <a:avLst/>
            </a:prstGeom>
            <a:noFill/>
          </p:spPr>
          <p:txBody>
            <a:bodyPr wrap="none" rtlCol="0">
              <a:spAutoFit/>
            </a:bodyPr>
            <a:lstStyle/>
            <a:p>
              <a:r>
                <a:rPr lang="en-US" sz="1150" b="1" dirty="0" smtClean="0">
                  <a:solidFill>
                    <a:srgbClr val="232C82"/>
                  </a:solidFill>
                </a:rPr>
                <a:t>Russian Geological</a:t>
              </a:r>
              <a:endParaRPr lang="ru-RU" sz="1150" b="1" dirty="0" smtClean="0">
                <a:solidFill>
                  <a:srgbClr val="232C82"/>
                </a:solidFill>
              </a:endParaRPr>
            </a:p>
          </p:txBody>
        </p:sp>
        <p:pic>
          <p:nvPicPr>
            <p:cNvPr id="5" name="Рисунок 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27425" y="284849"/>
              <a:ext cx="1187102" cy="323755"/>
            </a:xfrm>
            <a:prstGeom prst="rect">
              <a:avLst/>
            </a:prstGeom>
          </p:spPr>
        </p:pic>
      </p:grpSp>
    </p:spTree>
    <p:extLst>
      <p:ext uri="{BB962C8B-B14F-4D97-AF65-F5344CB8AC3E}">
        <p14:creationId xmlns:p14="http://schemas.microsoft.com/office/powerpoint/2010/main" val="3995036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spTree>
      <p:nvGrpSpPr>
        <p:cNvPr id="1" name=""/>
        <p:cNvGrpSpPr/>
        <p:nvPr/>
      </p:nvGrpSpPr>
      <p:grpSpPr>
        <a:xfrm>
          <a:off x="0" y="0"/>
          <a:ext cx="0" cy="0"/>
          <a:chOff x="0" y="0"/>
          <a:chExt cx="0" cy="0"/>
        </a:xfrm>
      </p:grpSpPr>
      <p:sp>
        <p:nvSpPr>
          <p:cNvPr id="4" name="TextBox 3"/>
          <p:cNvSpPr txBox="1"/>
          <p:nvPr userDrawn="1"/>
        </p:nvSpPr>
        <p:spPr>
          <a:xfrm>
            <a:off x="1323545" y="6488704"/>
            <a:ext cx="1056700" cy="230832"/>
          </a:xfrm>
          <a:prstGeom prst="rect">
            <a:avLst/>
          </a:prstGeom>
          <a:noFill/>
        </p:spPr>
        <p:txBody>
          <a:bodyPr wrap="none" rtlCol="0">
            <a:spAutoFit/>
          </a:bodyPr>
          <a:lstStyle/>
          <a:p>
            <a:r>
              <a:rPr lang="en-US" sz="900" b="1" dirty="0" smtClean="0">
                <a:solidFill>
                  <a:srgbClr val="989BBF"/>
                </a:solidFill>
              </a:rPr>
              <a:t>Research Institute</a:t>
            </a:r>
            <a:endParaRPr lang="ru-RU" sz="900" b="1" dirty="0">
              <a:solidFill>
                <a:srgbClr val="989BBF"/>
              </a:solidFill>
            </a:endParaRPr>
          </a:p>
        </p:txBody>
      </p:sp>
      <p:sp>
        <p:nvSpPr>
          <p:cNvPr id="5" name="TextBox 4"/>
          <p:cNvSpPr txBox="1"/>
          <p:nvPr userDrawn="1"/>
        </p:nvSpPr>
        <p:spPr>
          <a:xfrm>
            <a:off x="1330450" y="6373288"/>
            <a:ext cx="1083951" cy="230832"/>
          </a:xfrm>
          <a:prstGeom prst="rect">
            <a:avLst/>
          </a:prstGeom>
          <a:noFill/>
        </p:spPr>
        <p:txBody>
          <a:bodyPr wrap="none" rtlCol="0">
            <a:spAutoFit/>
          </a:bodyPr>
          <a:lstStyle/>
          <a:p>
            <a:r>
              <a:rPr lang="en-US" sz="900" b="1" dirty="0" smtClean="0">
                <a:solidFill>
                  <a:srgbClr val="989BBF"/>
                </a:solidFill>
              </a:rPr>
              <a:t>Russian Geological</a:t>
            </a:r>
            <a:endParaRPr lang="ru-RU" sz="900" b="1" dirty="0" smtClean="0">
              <a:solidFill>
                <a:srgbClr val="989BBF"/>
              </a:solidFill>
            </a:endParaRPr>
          </a:p>
        </p:txBody>
      </p:sp>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7747" y="6327095"/>
            <a:ext cx="378000" cy="378000"/>
          </a:xfrm>
          <a:prstGeom prst="rect">
            <a:avLst/>
          </a:prstGeom>
        </p:spPr>
      </p:pic>
      <p:pic>
        <p:nvPicPr>
          <p:cNvPr id="9" name="Рисунок 8"/>
          <p:cNvPicPr>
            <a:picLocks noChangeAspect="1"/>
          </p:cNvPicPr>
          <p:nvPr userDrawn="1"/>
        </p:nvPicPr>
        <p:blipFill rotWithShape="1">
          <a:blip r:embed="rId3" cstate="print">
            <a:extLst>
              <a:ext uri="{28A0092B-C50C-407E-A947-70E740481C1C}">
                <a14:useLocalDpi xmlns:a14="http://schemas.microsoft.com/office/drawing/2010/main" val="0"/>
              </a:ext>
            </a:extLst>
          </a:blip>
          <a:srcRect l="9568" t="8892" r="8860" b="8062"/>
          <a:stretch/>
        </p:blipFill>
        <p:spPr>
          <a:xfrm>
            <a:off x="6111572" y="6305769"/>
            <a:ext cx="405966" cy="413303"/>
          </a:xfrm>
          <a:prstGeom prst="rect">
            <a:avLst/>
          </a:prstGeom>
        </p:spPr>
      </p:pic>
      <p:pic>
        <p:nvPicPr>
          <p:cNvPr id="10" name="Рисунок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78267" y="6322178"/>
            <a:ext cx="378000" cy="378000"/>
          </a:xfrm>
          <a:prstGeom prst="rect">
            <a:avLst/>
          </a:prstGeom>
        </p:spPr>
      </p:pic>
      <p:pic>
        <p:nvPicPr>
          <p:cNvPr id="11" name="Рисунок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592433" y="6323770"/>
            <a:ext cx="375092" cy="378000"/>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934349" y="6323770"/>
            <a:ext cx="373566" cy="376408"/>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031384" y="6323770"/>
            <a:ext cx="371464" cy="376408"/>
          </a:xfrm>
          <a:prstGeom prst="rect">
            <a:avLst/>
          </a:prstGeom>
        </p:spPr>
      </p:pic>
      <p:sp>
        <p:nvSpPr>
          <p:cNvPr id="14" name="Прямоугольник 13"/>
          <p:cNvSpPr/>
          <p:nvPr userDrawn="1"/>
        </p:nvSpPr>
        <p:spPr>
          <a:xfrm>
            <a:off x="7478144" y="6322980"/>
            <a:ext cx="381208" cy="381600"/>
          </a:xfrm>
          <a:prstGeom prst="rect">
            <a:avLst/>
          </a:prstGeom>
          <a:solidFill>
            <a:schemeClr val="bg1">
              <a:lumMod val="8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userDrawn="1"/>
        </p:nvSpPr>
        <p:spPr>
          <a:xfrm>
            <a:off x="7030859" y="6323770"/>
            <a:ext cx="372513" cy="376408"/>
          </a:xfrm>
          <a:prstGeom prst="rect">
            <a:avLst/>
          </a:prstGeom>
          <a:solidFill>
            <a:schemeClr val="bg1">
              <a:lumMod val="8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Прямоугольник 15"/>
          <p:cNvSpPr/>
          <p:nvPr userDrawn="1"/>
        </p:nvSpPr>
        <p:spPr>
          <a:xfrm>
            <a:off x="6589695" y="6323770"/>
            <a:ext cx="381600" cy="381600"/>
          </a:xfrm>
          <a:prstGeom prst="rect">
            <a:avLst/>
          </a:prstGeom>
          <a:solidFill>
            <a:schemeClr val="bg1">
              <a:lumMod val="8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Прямоугольник 16"/>
          <p:cNvSpPr/>
          <p:nvPr userDrawn="1"/>
        </p:nvSpPr>
        <p:spPr>
          <a:xfrm>
            <a:off x="6122688" y="6320745"/>
            <a:ext cx="388039" cy="376408"/>
          </a:xfrm>
          <a:prstGeom prst="rect">
            <a:avLst/>
          </a:prstGeom>
          <a:solidFill>
            <a:schemeClr val="bg1">
              <a:lumMod val="8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рямоугольник 17"/>
          <p:cNvSpPr/>
          <p:nvPr userDrawn="1"/>
        </p:nvSpPr>
        <p:spPr>
          <a:xfrm>
            <a:off x="7931162" y="6323770"/>
            <a:ext cx="376753" cy="376408"/>
          </a:xfrm>
          <a:prstGeom prst="rect">
            <a:avLst/>
          </a:prstGeom>
          <a:solidFill>
            <a:schemeClr val="bg1">
              <a:lumMod val="8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Прямоугольник 18"/>
          <p:cNvSpPr/>
          <p:nvPr userDrawn="1"/>
        </p:nvSpPr>
        <p:spPr>
          <a:xfrm>
            <a:off x="8386883" y="6327095"/>
            <a:ext cx="378000" cy="376408"/>
          </a:xfrm>
          <a:prstGeom prst="rect">
            <a:avLst/>
          </a:prstGeom>
          <a:solidFill>
            <a:schemeClr val="bg1">
              <a:lumMod val="8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 name="Рисунок 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48951" y="6389600"/>
            <a:ext cx="920990" cy="249917"/>
          </a:xfrm>
          <a:prstGeom prst="rect">
            <a:avLst/>
          </a:prstGeom>
        </p:spPr>
      </p:pic>
    </p:spTree>
    <p:extLst>
      <p:ext uri="{BB962C8B-B14F-4D97-AF65-F5344CB8AC3E}">
        <p14:creationId xmlns:p14="http://schemas.microsoft.com/office/powerpoint/2010/main" val="6414062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0992376"/>
      </p:ext>
    </p:extLst>
  </p:cSld>
  <p:clrMap bg1="lt1" tx1="dk1" bg2="lt2" tx2="dk2" accent1="accent1" accent2="accent2" accent3="accent3" accent4="accent4" accent5="accent5" accent6="accent6" hlink="hlink" folHlink="folHlink"/>
  <p:sldLayoutIdLst>
    <p:sldLayoutId id="2147483661" r:id="rId1"/>
    <p:sldLayoutId id="214748367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meetingorganizer.copernicus.org/EGU2020/EGU2020-5527.html" TargetMode="External"/><Relationship Id="rId2" Type="http://schemas.openxmlformats.org/officeDocument/2006/relationships/image" Target="../media/image15.jpeg"/><Relationship Id="rId1" Type="http://schemas.openxmlformats.org/officeDocument/2006/relationships/slideLayout" Target="../slideLayouts/slideLayout1.xml"/><Relationship Id="rId4" Type="http://schemas.openxmlformats.org/officeDocument/2006/relationships/hyperlink" Target="https://meetingorganizer.copernicus.org/EGU2020/session/34748"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meetingorganizer.copernicus.org/EGU2020/EGU2020-5527.html" TargetMode="Externa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hyperlink" Target="https://meetingorganizer.copernicus.org/EGU2020/EGU2020-5527.html" TargetMode="External"/><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1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meetingorganizer.copernicus.org/EGU2020/EGU2020-5527.html" TargetMode="Externa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1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meetingorganizer.copernicus.org/EGU2020/EGU2020-5527.html"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meetingorganizer.copernicus.org/EGU2020/EGU2020-5527.html" TargetMode="Externa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3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png"/><Relationship Id="rId2" Type="http://schemas.openxmlformats.org/officeDocument/2006/relationships/notesSlide" Target="../notesSlides/notesSlide1.xml"/><Relationship Id="rId16"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s/_rels/slide3.xml.rels><?xml version="1.0" encoding="UTF-8" standalone="yes"?>
<Relationships xmlns="http://schemas.openxmlformats.org/package/2006/relationships"><Relationship Id="rId2" Type="http://schemas.openxmlformats.org/officeDocument/2006/relationships/hyperlink" Target="https://meetingorganizer.copernicus.org/EGU2020/EGU2020-5527.html"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s://meetingorganizer.copernicus.org/EGU2020/EGU2020-5527.html" TargetMode="Externa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meetingorganizer.copernicus.org/EGU2020/EGU2020-5527.html" TargetMode="Externa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meetingorganizer.copernicus.org/EGU2020/EGU2020-5527.html" TargetMode="Externa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hyperlink" Target="https://meetingorganizer.copernicus.org/EGU2020/EGU2020-5527.html" TargetMode="External"/><Relationship Id="rId2" Type="http://schemas.openxmlformats.org/officeDocument/2006/relationships/image" Target="../media/image4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cstate="print">
            <a:extLst>
              <a:ext uri="{28A0092B-C50C-407E-A947-70E740481C1C}">
                <a14:useLocalDpi xmlns:a14="http://schemas.microsoft.com/office/drawing/2010/main" val="0"/>
              </a:ext>
            </a:extLst>
          </a:blip>
          <a:srcRect l="3817" t="5394" r="4085" b="7361"/>
          <a:stretch/>
        </p:blipFill>
        <p:spPr>
          <a:xfrm>
            <a:off x="336529" y="921785"/>
            <a:ext cx="8412055" cy="2729643"/>
          </a:xfrm>
          <a:prstGeom prst="rect">
            <a:avLst/>
          </a:prstGeom>
        </p:spPr>
      </p:pic>
      <p:sp>
        <p:nvSpPr>
          <p:cNvPr id="3" name="TextBox 2"/>
          <p:cNvSpPr txBox="1"/>
          <p:nvPr/>
        </p:nvSpPr>
        <p:spPr>
          <a:xfrm>
            <a:off x="545373" y="3812484"/>
            <a:ext cx="7896649" cy="646331"/>
          </a:xfrm>
          <a:prstGeom prst="rect">
            <a:avLst/>
          </a:prstGeom>
          <a:noFill/>
        </p:spPr>
        <p:txBody>
          <a:bodyPr wrap="none" rtlCol="0">
            <a:spAutoFit/>
          </a:bodyPr>
          <a:lstStyle/>
          <a:p>
            <a:pPr algn="ctr"/>
            <a:r>
              <a:rPr lang="en-US" b="1" dirty="0">
                <a:hlinkClick r:id="rId3"/>
              </a:rPr>
              <a:t>New model of two-stage seafloor spreading in the Eurasian basin (Arctic Ocean); </a:t>
            </a:r>
            <a:endParaRPr lang="en-US" b="1" dirty="0" smtClean="0">
              <a:hlinkClick r:id="rId3"/>
            </a:endParaRPr>
          </a:p>
          <a:p>
            <a:pPr algn="ctr"/>
            <a:r>
              <a:rPr lang="en-US" b="1" dirty="0" smtClean="0">
                <a:hlinkClick r:id="rId3"/>
              </a:rPr>
              <a:t>insights </a:t>
            </a:r>
            <a:r>
              <a:rPr lang="en-US" b="1" dirty="0">
                <a:hlinkClick r:id="rId3"/>
              </a:rPr>
              <a:t>from the analysis of the sedimentary basin architecture</a:t>
            </a:r>
            <a:endParaRPr lang="ru-RU" sz="2800" b="1" dirty="0">
              <a:solidFill>
                <a:srgbClr val="232C82"/>
              </a:solidFill>
            </a:endParaRPr>
          </a:p>
        </p:txBody>
      </p:sp>
      <p:sp>
        <p:nvSpPr>
          <p:cNvPr id="5" name="Прямоугольник 4"/>
          <p:cNvSpPr/>
          <p:nvPr/>
        </p:nvSpPr>
        <p:spPr>
          <a:xfrm>
            <a:off x="5327434" y="4719764"/>
            <a:ext cx="3352200" cy="369332"/>
          </a:xfrm>
          <a:prstGeom prst="rect">
            <a:avLst/>
          </a:prstGeom>
        </p:spPr>
        <p:txBody>
          <a:bodyPr wrap="none">
            <a:spAutoFit/>
          </a:bodyPr>
          <a:lstStyle/>
          <a:p>
            <a:r>
              <a:rPr lang="en-US" dirty="0" smtClean="0">
                <a:solidFill>
                  <a:schemeClr val="accent1">
                    <a:lumMod val="75000"/>
                  </a:schemeClr>
                </a:solidFill>
                <a:latin typeface="Open Sans"/>
              </a:rPr>
              <a:t>Pavel Rekant and Oleg </a:t>
            </a:r>
            <a:r>
              <a:rPr lang="en-US" dirty="0" err="1" smtClean="0">
                <a:solidFill>
                  <a:schemeClr val="accent1">
                    <a:lumMod val="75000"/>
                  </a:schemeClr>
                </a:solidFill>
                <a:latin typeface="Open Sans"/>
              </a:rPr>
              <a:t>Petrov</a:t>
            </a:r>
            <a:endParaRPr lang="ru-RU" dirty="0">
              <a:solidFill>
                <a:schemeClr val="accent1">
                  <a:lumMod val="75000"/>
                </a:schemeClr>
              </a:solidFill>
            </a:endParaRPr>
          </a:p>
        </p:txBody>
      </p:sp>
      <p:sp>
        <p:nvSpPr>
          <p:cNvPr id="6" name="Прямоугольник 5"/>
          <p:cNvSpPr/>
          <p:nvPr/>
        </p:nvSpPr>
        <p:spPr>
          <a:xfrm>
            <a:off x="6443943" y="5723218"/>
            <a:ext cx="1787669" cy="369332"/>
          </a:xfrm>
          <a:prstGeom prst="rect">
            <a:avLst/>
          </a:prstGeom>
        </p:spPr>
        <p:txBody>
          <a:bodyPr wrap="none">
            <a:spAutoFit/>
          </a:bodyPr>
          <a:lstStyle/>
          <a:p>
            <a:r>
              <a:rPr lang="en-US" dirty="0" smtClean="0">
                <a:solidFill>
                  <a:schemeClr val="accent1">
                    <a:lumMod val="75000"/>
                  </a:schemeClr>
                </a:solidFill>
                <a:latin typeface="Open Sans"/>
              </a:rPr>
              <a:t>EGU2020-5527</a:t>
            </a:r>
            <a:endParaRPr lang="ru-RU" dirty="0">
              <a:solidFill>
                <a:schemeClr val="accent1">
                  <a:lumMod val="75000"/>
                </a:schemeClr>
              </a:solidFill>
            </a:endParaRPr>
          </a:p>
        </p:txBody>
      </p:sp>
      <p:sp>
        <p:nvSpPr>
          <p:cNvPr id="7" name="Прямоугольник 6"/>
          <p:cNvSpPr/>
          <p:nvPr/>
        </p:nvSpPr>
        <p:spPr>
          <a:xfrm>
            <a:off x="4493697" y="6353499"/>
            <a:ext cx="4566186" cy="369332"/>
          </a:xfrm>
          <a:prstGeom prst="rect">
            <a:avLst/>
          </a:prstGeom>
        </p:spPr>
        <p:txBody>
          <a:bodyPr wrap="none">
            <a:spAutoFit/>
          </a:bodyPr>
          <a:lstStyle/>
          <a:p>
            <a:r>
              <a:rPr lang="en-US" u="sng" dirty="0">
                <a:solidFill>
                  <a:srgbClr val="005389"/>
                </a:solidFill>
                <a:latin typeface="Open Sans"/>
                <a:hlinkClick r:id="rId4"/>
              </a:rPr>
              <a:t>GD7.1/CL4.49/GMPV11.3/SM4.17/TS14.4</a:t>
            </a:r>
            <a:r>
              <a:rPr lang="en-US" dirty="0">
                <a:latin typeface="Open Sans"/>
              </a:rPr>
              <a:t> </a:t>
            </a:r>
            <a:endParaRPr lang="ru-RU" dirty="0"/>
          </a:p>
        </p:txBody>
      </p:sp>
    </p:spTree>
    <p:extLst>
      <p:ext uri="{BB962C8B-B14F-4D97-AF65-F5344CB8AC3E}">
        <p14:creationId xmlns:p14="http://schemas.microsoft.com/office/powerpoint/2010/main" val="7082149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82459" y="6380706"/>
            <a:ext cx="3714478" cy="338554"/>
          </a:xfrm>
          <a:prstGeom prst="rect">
            <a:avLst/>
          </a:prstGeom>
          <a:noFill/>
        </p:spPr>
        <p:txBody>
          <a:bodyPr wrap="none" rtlCol="0">
            <a:spAutoFit/>
          </a:bodyPr>
          <a:lstStyle/>
          <a:p>
            <a:pPr algn="ctr"/>
            <a:r>
              <a:rPr lang="en-US" sz="800" b="1" dirty="0" smtClean="0">
                <a:hlinkClick r:id="rId2"/>
              </a:rPr>
              <a:t>Rekant &amp; </a:t>
            </a:r>
            <a:r>
              <a:rPr lang="en-US" sz="800" b="1" dirty="0" err="1" smtClean="0">
                <a:hlinkClick r:id="rId2"/>
              </a:rPr>
              <a:t>Petrov</a:t>
            </a:r>
            <a:r>
              <a:rPr lang="en-US" sz="800" b="1" dirty="0" smtClean="0">
                <a:hlinkClick r:id="rId2"/>
              </a:rPr>
              <a:t>   New </a:t>
            </a:r>
            <a:r>
              <a:rPr lang="en-US" sz="800" b="1" dirty="0">
                <a:hlinkClick r:id="rId2"/>
              </a:rPr>
              <a:t>model of two-stage seafloor spreading in the Eurasian basin </a:t>
            </a:r>
            <a:endParaRPr lang="en-US" sz="800" b="1" dirty="0" smtClean="0">
              <a:hlinkClick r:id="rId2"/>
            </a:endParaRPr>
          </a:p>
          <a:p>
            <a:pPr algn="ctr"/>
            <a:r>
              <a:rPr lang="en-US" sz="800" b="1" dirty="0" smtClean="0">
                <a:hlinkClick r:id="rId2"/>
              </a:rPr>
              <a:t>(</a:t>
            </a:r>
            <a:r>
              <a:rPr lang="en-US" sz="800" b="1" dirty="0">
                <a:hlinkClick r:id="rId2"/>
              </a:rPr>
              <a:t>Arctic Ocean</a:t>
            </a:r>
            <a:r>
              <a:rPr lang="en-US" sz="800" b="1" dirty="0" smtClean="0">
                <a:hlinkClick r:id="rId2"/>
              </a:rPr>
              <a:t>); insights </a:t>
            </a:r>
            <a:r>
              <a:rPr lang="en-US" sz="800" b="1" dirty="0">
                <a:hlinkClick r:id="rId2"/>
              </a:rPr>
              <a:t>from the analysis of the sedimentary basin architecture</a:t>
            </a:r>
            <a:endParaRPr lang="ru-RU" sz="800" b="1" dirty="0">
              <a:solidFill>
                <a:srgbClr val="232C82"/>
              </a:solidFill>
            </a:endParaRPr>
          </a:p>
        </p:txBody>
      </p:sp>
      <p:pic>
        <p:nvPicPr>
          <p:cNvPr id="5" name="Рисунок 4"/>
          <p:cNvPicPr>
            <a:picLocks noChangeAspect="1"/>
          </p:cNvPicPr>
          <p:nvPr/>
        </p:nvPicPr>
        <p:blipFill rotWithShape="1">
          <a:blip r:embed="rId3">
            <a:extLst>
              <a:ext uri="{28A0092B-C50C-407E-A947-70E740481C1C}">
                <a14:useLocalDpi xmlns:a14="http://schemas.microsoft.com/office/drawing/2010/main" val="0"/>
              </a:ext>
            </a:extLst>
          </a:blip>
          <a:srcRect r="3588" b="53933"/>
          <a:stretch/>
        </p:blipFill>
        <p:spPr>
          <a:xfrm>
            <a:off x="228854" y="587289"/>
            <a:ext cx="5654362" cy="2323898"/>
          </a:xfrm>
          <a:prstGeom prst="rect">
            <a:avLst/>
          </a:prstGeom>
        </p:spPr>
      </p:pic>
      <p:sp>
        <p:nvSpPr>
          <p:cNvPr id="10" name="TextBox 9"/>
          <p:cNvSpPr txBox="1"/>
          <p:nvPr/>
        </p:nvSpPr>
        <p:spPr>
          <a:xfrm>
            <a:off x="2652094" y="123075"/>
            <a:ext cx="3781676" cy="369332"/>
          </a:xfrm>
          <a:prstGeom prst="rect">
            <a:avLst/>
          </a:prstGeom>
          <a:noFill/>
        </p:spPr>
        <p:txBody>
          <a:bodyPr wrap="none" rtlCol="0">
            <a:spAutoFit/>
          </a:bodyPr>
          <a:lstStyle/>
          <a:p>
            <a:r>
              <a:rPr lang="en-US" dirty="0" smtClean="0"/>
              <a:t>Ridge-to-Basin </a:t>
            </a:r>
            <a:r>
              <a:rPr lang="en-US" dirty="0" err="1" smtClean="0"/>
              <a:t>Hor</a:t>
            </a:r>
            <a:r>
              <a:rPr lang="en-US" dirty="0" smtClean="0"/>
              <a:t>-A (LU) correlation</a:t>
            </a:r>
            <a:endParaRPr lang="ru-RU" dirty="0"/>
          </a:p>
        </p:txBody>
      </p:sp>
      <p:sp>
        <p:nvSpPr>
          <p:cNvPr id="3" name="TextBox 2"/>
          <p:cNvSpPr txBox="1"/>
          <p:nvPr/>
        </p:nvSpPr>
        <p:spPr>
          <a:xfrm>
            <a:off x="6009737" y="717185"/>
            <a:ext cx="3134263" cy="1384995"/>
          </a:xfrm>
          <a:prstGeom prst="rect">
            <a:avLst/>
          </a:prstGeom>
          <a:noFill/>
        </p:spPr>
        <p:txBody>
          <a:bodyPr wrap="square" rtlCol="0">
            <a:spAutoFit/>
          </a:bodyPr>
          <a:lstStyle/>
          <a:p>
            <a:r>
              <a:rPr lang="en-US" sz="1400" dirty="0" err="1" smtClean="0"/>
              <a:t>Hor</a:t>
            </a:r>
            <a:r>
              <a:rPr lang="en-US" sz="1400" dirty="0" smtClean="0"/>
              <a:t>-A was traced from ACEX-302 drill site toward both the Makarov and the Amundsen basins along the composite seismic line  </a:t>
            </a:r>
            <a:r>
              <a:rPr lang="en-US" sz="1400" b="1" u="sng" dirty="0" smtClean="0"/>
              <a:t>“AWI-91090-91091- </a:t>
            </a:r>
            <a:r>
              <a:rPr lang="en-US" sz="1400" dirty="0" smtClean="0"/>
              <a:t>(</a:t>
            </a:r>
            <a:r>
              <a:rPr lang="en-US" sz="1300" i="1" dirty="0" smtClean="0"/>
              <a:t>courtesy of John Hall</a:t>
            </a:r>
            <a:r>
              <a:rPr lang="en-US" sz="1400" dirty="0" smtClean="0"/>
              <a:t>) </a:t>
            </a:r>
            <a:r>
              <a:rPr lang="en-US" sz="1400" b="1" u="sng" dirty="0" smtClean="0"/>
              <a:t>-A14-07</a:t>
            </a:r>
            <a:r>
              <a:rPr lang="en-US" sz="1400" dirty="0" smtClean="0"/>
              <a:t>” (</a:t>
            </a:r>
            <a:r>
              <a:rPr lang="en-US" sz="1300" i="1" dirty="0" err="1" smtClean="0"/>
              <a:t>Arkticheskiy</a:t>
            </a:r>
            <a:r>
              <a:rPr lang="en-US" sz="1300" i="1" dirty="0" smtClean="0"/>
              <a:t>…, 2017</a:t>
            </a:r>
            <a:r>
              <a:rPr lang="en-US" sz="1400" dirty="0" smtClean="0"/>
              <a:t>). </a:t>
            </a:r>
            <a:endParaRPr lang="ru-RU" sz="1400" dirty="0"/>
          </a:p>
        </p:txBody>
      </p:sp>
      <p:pic>
        <p:nvPicPr>
          <p:cNvPr id="13" name="Рисунок 12"/>
          <p:cNvPicPr>
            <a:picLocks noChangeAspect="1"/>
          </p:cNvPicPr>
          <p:nvPr/>
        </p:nvPicPr>
        <p:blipFill>
          <a:blip r:embed="rId4"/>
          <a:stretch>
            <a:fillRect/>
          </a:stretch>
        </p:blipFill>
        <p:spPr>
          <a:xfrm>
            <a:off x="408318" y="3028995"/>
            <a:ext cx="7974058" cy="2894477"/>
          </a:xfrm>
          <a:prstGeom prst="rect">
            <a:avLst/>
          </a:prstGeom>
        </p:spPr>
      </p:pic>
      <p:sp>
        <p:nvSpPr>
          <p:cNvPr id="14" name="Прямоугольник 13"/>
          <p:cNvSpPr/>
          <p:nvPr/>
        </p:nvSpPr>
        <p:spPr>
          <a:xfrm>
            <a:off x="5221857" y="2973238"/>
            <a:ext cx="1334218" cy="1115683"/>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6" name="Прямая со стрелкой 15"/>
          <p:cNvCxnSpPr/>
          <p:nvPr/>
        </p:nvCxnSpPr>
        <p:spPr>
          <a:xfrm>
            <a:off x="3312543" y="2340634"/>
            <a:ext cx="1909314" cy="632604"/>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p:cNvCxnSpPr/>
          <p:nvPr/>
        </p:nvCxnSpPr>
        <p:spPr>
          <a:xfrm>
            <a:off x="5883216" y="2334883"/>
            <a:ext cx="672859" cy="632061"/>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9" name="Выноска со стрелкой вниз 18"/>
          <p:cNvSpPr/>
          <p:nvPr/>
        </p:nvSpPr>
        <p:spPr>
          <a:xfrm>
            <a:off x="632883" y="4820582"/>
            <a:ext cx="813903" cy="373584"/>
          </a:xfrm>
          <a:prstGeom prst="downArrowCallout">
            <a:avLst/>
          </a:prstGeom>
          <a:solidFill>
            <a:schemeClr val="accent6">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0" name="Прямоугольник 19"/>
          <p:cNvSpPr/>
          <p:nvPr/>
        </p:nvSpPr>
        <p:spPr>
          <a:xfrm>
            <a:off x="585543" y="4777916"/>
            <a:ext cx="908582" cy="307777"/>
          </a:xfrm>
          <a:prstGeom prst="rect">
            <a:avLst/>
          </a:prstGeom>
        </p:spPr>
        <p:txBody>
          <a:bodyPr wrap="none">
            <a:spAutoFit/>
          </a:bodyPr>
          <a:lstStyle/>
          <a:p>
            <a:r>
              <a:rPr lang="en-US" sz="1400" dirty="0" err="1" smtClean="0">
                <a:solidFill>
                  <a:schemeClr val="accent1">
                    <a:lumMod val="75000"/>
                  </a:schemeClr>
                </a:solidFill>
              </a:rPr>
              <a:t>Hor</a:t>
            </a:r>
            <a:r>
              <a:rPr lang="en-US" sz="1400" dirty="0" smtClean="0">
                <a:solidFill>
                  <a:schemeClr val="accent1">
                    <a:lumMod val="75000"/>
                  </a:schemeClr>
                </a:solidFill>
              </a:rPr>
              <a:t>-(LU)A</a:t>
            </a:r>
            <a:endParaRPr lang="ru-RU" sz="1400" dirty="0">
              <a:solidFill>
                <a:schemeClr val="accent1">
                  <a:lumMod val="75000"/>
                </a:schemeClr>
              </a:solidFill>
            </a:endParaRPr>
          </a:p>
        </p:txBody>
      </p:sp>
      <p:sp>
        <p:nvSpPr>
          <p:cNvPr id="21" name="Выноска со стрелкой вниз 20"/>
          <p:cNvSpPr/>
          <p:nvPr/>
        </p:nvSpPr>
        <p:spPr>
          <a:xfrm>
            <a:off x="7154333" y="4611032"/>
            <a:ext cx="813903" cy="373584"/>
          </a:xfrm>
          <a:prstGeom prst="downArrowCallout">
            <a:avLst/>
          </a:prstGeom>
          <a:solidFill>
            <a:schemeClr val="accent6">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2" name="Прямоугольник 21"/>
          <p:cNvSpPr/>
          <p:nvPr/>
        </p:nvSpPr>
        <p:spPr>
          <a:xfrm>
            <a:off x="7106993" y="4568366"/>
            <a:ext cx="908582" cy="307777"/>
          </a:xfrm>
          <a:prstGeom prst="rect">
            <a:avLst/>
          </a:prstGeom>
        </p:spPr>
        <p:txBody>
          <a:bodyPr wrap="none">
            <a:spAutoFit/>
          </a:bodyPr>
          <a:lstStyle/>
          <a:p>
            <a:r>
              <a:rPr lang="en-US" sz="1400" dirty="0" err="1" smtClean="0">
                <a:solidFill>
                  <a:schemeClr val="accent1">
                    <a:lumMod val="75000"/>
                  </a:schemeClr>
                </a:solidFill>
              </a:rPr>
              <a:t>Hor</a:t>
            </a:r>
            <a:r>
              <a:rPr lang="en-US" sz="1400" dirty="0" smtClean="0">
                <a:solidFill>
                  <a:schemeClr val="accent1">
                    <a:lumMod val="75000"/>
                  </a:schemeClr>
                </a:solidFill>
              </a:rPr>
              <a:t>-(LU)A</a:t>
            </a:r>
            <a:endParaRPr lang="ru-RU" sz="1400" dirty="0">
              <a:solidFill>
                <a:schemeClr val="accent1">
                  <a:lumMod val="75000"/>
                </a:schemeClr>
              </a:solidFill>
            </a:endParaRPr>
          </a:p>
        </p:txBody>
      </p:sp>
    </p:spTree>
    <p:extLst>
      <p:ext uri="{BB962C8B-B14F-4D97-AF65-F5344CB8AC3E}">
        <p14:creationId xmlns:p14="http://schemas.microsoft.com/office/powerpoint/2010/main" val="1842999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srcRect b="20434"/>
          <a:stretch/>
        </p:blipFill>
        <p:spPr>
          <a:xfrm>
            <a:off x="232301" y="236390"/>
            <a:ext cx="3840813" cy="2494559"/>
          </a:xfrm>
          <a:prstGeom prst="rect">
            <a:avLst/>
          </a:prstGeom>
        </p:spPr>
      </p:pic>
      <p:sp>
        <p:nvSpPr>
          <p:cNvPr id="4" name="TextBox 3"/>
          <p:cNvSpPr txBox="1"/>
          <p:nvPr/>
        </p:nvSpPr>
        <p:spPr>
          <a:xfrm>
            <a:off x="2382459" y="6380706"/>
            <a:ext cx="3714478" cy="338554"/>
          </a:xfrm>
          <a:prstGeom prst="rect">
            <a:avLst/>
          </a:prstGeom>
          <a:noFill/>
        </p:spPr>
        <p:txBody>
          <a:bodyPr wrap="none" rtlCol="0">
            <a:spAutoFit/>
          </a:bodyPr>
          <a:lstStyle/>
          <a:p>
            <a:pPr algn="ctr"/>
            <a:r>
              <a:rPr lang="en-US" sz="800" b="1" dirty="0" smtClean="0">
                <a:hlinkClick r:id="rId3"/>
              </a:rPr>
              <a:t>Rekant &amp; </a:t>
            </a:r>
            <a:r>
              <a:rPr lang="en-US" sz="800" b="1" dirty="0" err="1" smtClean="0">
                <a:hlinkClick r:id="rId3"/>
              </a:rPr>
              <a:t>Petrov</a:t>
            </a:r>
            <a:r>
              <a:rPr lang="en-US" sz="800" b="1" dirty="0" smtClean="0">
                <a:hlinkClick r:id="rId3"/>
              </a:rPr>
              <a:t>   New </a:t>
            </a:r>
            <a:r>
              <a:rPr lang="en-US" sz="800" b="1" dirty="0">
                <a:hlinkClick r:id="rId3"/>
              </a:rPr>
              <a:t>model of two-stage seafloor spreading in the Eurasian basin </a:t>
            </a:r>
            <a:endParaRPr lang="en-US" sz="800" b="1" dirty="0" smtClean="0">
              <a:hlinkClick r:id="rId3"/>
            </a:endParaRPr>
          </a:p>
          <a:p>
            <a:pPr algn="ctr"/>
            <a:r>
              <a:rPr lang="en-US" sz="800" b="1" dirty="0" smtClean="0">
                <a:hlinkClick r:id="rId3"/>
              </a:rPr>
              <a:t>(</a:t>
            </a:r>
            <a:r>
              <a:rPr lang="en-US" sz="800" b="1" dirty="0">
                <a:hlinkClick r:id="rId3"/>
              </a:rPr>
              <a:t>Arctic Ocean</a:t>
            </a:r>
            <a:r>
              <a:rPr lang="en-US" sz="800" b="1" dirty="0" smtClean="0">
                <a:hlinkClick r:id="rId3"/>
              </a:rPr>
              <a:t>); insights </a:t>
            </a:r>
            <a:r>
              <a:rPr lang="en-US" sz="800" b="1" dirty="0">
                <a:hlinkClick r:id="rId3"/>
              </a:rPr>
              <a:t>from the analysis of the sedimentary basin architecture</a:t>
            </a:r>
            <a:endParaRPr lang="ru-RU" sz="800" b="1" dirty="0">
              <a:solidFill>
                <a:srgbClr val="232C82"/>
              </a:solidFill>
            </a:endParaRPr>
          </a:p>
        </p:txBody>
      </p:sp>
      <p:pic>
        <p:nvPicPr>
          <p:cNvPr id="3" name="Рисунок 2"/>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9144000" y="1230997"/>
            <a:ext cx="2562990" cy="2368976"/>
          </a:xfrm>
          <a:prstGeom prst="rect">
            <a:avLst/>
          </a:prstGeom>
        </p:spPr>
      </p:pic>
      <p:pic>
        <p:nvPicPr>
          <p:cNvPr id="6" name="Рисунок 5"/>
          <p:cNvPicPr>
            <a:picLocks noChangeAspect="1"/>
          </p:cNvPicPr>
          <p:nvPr/>
        </p:nvPicPr>
        <p:blipFill>
          <a:blip r:embed="rId5"/>
          <a:stretch>
            <a:fillRect/>
          </a:stretch>
        </p:blipFill>
        <p:spPr>
          <a:xfrm>
            <a:off x="6027895" y="84179"/>
            <a:ext cx="3058947" cy="2369430"/>
          </a:xfrm>
          <a:prstGeom prst="rect">
            <a:avLst/>
          </a:prstGeom>
        </p:spPr>
      </p:pic>
      <p:pic>
        <p:nvPicPr>
          <p:cNvPr id="7" name="Рисунок 6"/>
          <p:cNvPicPr>
            <a:picLocks noChangeAspect="1"/>
          </p:cNvPicPr>
          <p:nvPr/>
        </p:nvPicPr>
        <p:blipFill>
          <a:blip r:embed="rId6"/>
          <a:stretch>
            <a:fillRect/>
          </a:stretch>
        </p:blipFill>
        <p:spPr>
          <a:xfrm>
            <a:off x="5170009" y="678032"/>
            <a:ext cx="3959701" cy="1618679"/>
          </a:xfrm>
          <a:prstGeom prst="rect">
            <a:avLst/>
          </a:prstGeom>
        </p:spPr>
      </p:pic>
      <p:pic>
        <p:nvPicPr>
          <p:cNvPr id="8" name="Рисунок 7"/>
          <p:cNvPicPr>
            <a:picLocks noChangeAspect="1"/>
          </p:cNvPicPr>
          <p:nvPr/>
        </p:nvPicPr>
        <p:blipFill>
          <a:blip r:embed="rId7"/>
          <a:stretch>
            <a:fillRect/>
          </a:stretch>
        </p:blipFill>
        <p:spPr>
          <a:xfrm>
            <a:off x="5932653" y="1255138"/>
            <a:ext cx="3154189" cy="1882969"/>
          </a:xfrm>
          <a:prstGeom prst="rect">
            <a:avLst/>
          </a:prstGeom>
        </p:spPr>
      </p:pic>
      <p:pic>
        <p:nvPicPr>
          <p:cNvPr id="9" name="Рисунок 8"/>
          <p:cNvPicPr>
            <a:picLocks noChangeAspect="1"/>
          </p:cNvPicPr>
          <p:nvPr/>
        </p:nvPicPr>
        <p:blipFill>
          <a:blip r:embed="rId8"/>
          <a:stretch>
            <a:fillRect/>
          </a:stretch>
        </p:blipFill>
        <p:spPr>
          <a:xfrm>
            <a:off x="5412014" y="1951464"/>
            <a:ext cx="3731986" cy="1913148"/>
          </a:xfrm>
          <a:prstGeom prst="rect">
            <a:avLst/>
          </a:prstGeom>
        </p:spPr>
      </p:pic>
      <p:pic>
        <p:nvPicPr>
          <p:cNvPr id="10" name="Рисунок 9"/>
          <p:cNvPicPr>
            <a:picLocks noChangeAspect="1"/>
          </p:cNvPicPr>
          <p:nvPr/>
        </p:nvPicPr>
        <p:blipFill>
          <a:blip r:embed="rId9"/>
          <a:stretch>
            <a:fillRect/>
          </a:stretch>
        </p:blipFill>
        <p:spPr>
          <a:xfrm>
            <a:off x="5322060" y="2444688"/>
            <a:ext cx="3793361" cy="1964314"/>
          </a:xfrm>
          <a:prstGeom prst="rect">
            <a:avLst/>
          </a:prstGeom>
        </p:spPr>
      </p:pic>
      <p:pic>
        <p:nvPicPr>
          <p:cNvPr id="11" name="Рисунок 10"/>
          <p:cNvPicPr>
            <a:picLocks noChangeAspect="1"/>
          </p:cNvPicPr>
          <p:nvPr/>
        </p:nvPicPr>
        <p:blipFill>
          <a:blip r:embed="rId10"/>
          <a:stretch>
            <a:fillRect/>
          </a:stretch>
        </p:blipFill>
        <p:spPr>
          <a:xfrm>
            <a:off x="5183646" y="3149935"/>
            <a:ext cx="3711731" cy="1847070"/>
          </a:xfrm>
          <a:prstGeom prst="rect">
            <a:avLst/>
          </a:prstGeom>
        </p:spPr>
      </p:pic>
      <p:pic>
        <p:nvPicPr>
          <p:cNvPr id="12" name="Рисунок 11"/>
          <p:cNvPicPr>
            <a:picLocks noChangeAspect="1"/>
          </p:cNvPicPr>
          <p:nvPr/>
        </p:nvPicPr>
        <p:blipFill>
          <a:blip r:embed="rId11"/>
          <a:stretch>
            <a:fillRect/>
          </a:stretch>
        </p:blipFill>
        <p:spPr>
          <a:xfrm>
            <a:off x="5566551" y="3721070"/>
            <a:ext cx="3491796" cy="1983603"/>
          </a:xfrm>
          <a:prstGeom prst="rect">
            <a:avLst/>
          </a:prstGeom>
        </p:spPr>
      </p:pic>
      <p:sp>
        <p:nvSpPr>
          <p:cNvPr id="13" name="TextBox 12"/>
          <p:cNvSpPr txBox="1"/>
          <p:nvPr/>
        </p:nvSpPr>
        <p:spPr>
          <a:xfrm>
            <a:off x="101172" y="5603944"/>
            <a:ext cx="5408305" cy="646331"/>
          </a:xfrm>
          <a:prstGeom prst="rect">
            <a:avLst/>
          </a:prstGeom>
          <a:noFill/>
        </p:spPr>
        <p:txBody>
          <a:bodyPr wrap="square" rtlCol="0">
            <a:spAutoFit/>
          </a:bodyPr>
          <a:lstStyle/>
          <a:p>
            <a:r>
              <a:rPr lang="en-US" sz="1200" dirty="0" smtClean="0"/>
              <a:t>The characteristic unconformity on the boundary betwee</a:t>
            </a:r>
            <a:r>
              <a:rPr lang="en-US" sz="1200" dirty="0"/>
              <a:t>n</a:t>
            </a:r>
            <a:r>
              <a:rPr lang="en-US" sz="1200" dirty="0" smtClean="0"/>
              <a:t> LR5 and LR4 (</a:t>
            </a:r>
            <a:r>
              <a:rPr lang="en-US" sz="1200" dirty="0" err="1" smtClean="0"/>
              <a:t>Hor</a:t>
            </a:r>
            <a:r>
              <a:rPr lang="en-US" sz="1200" dirty="0" smtClean="0"/>
              <a:t> - D1) was revealed using the regional seismic dataset at most of slopes on the Lomonosov Ridge, Mendeleev Rise, </a:t>
            </a:r>
            <a:r>
              <a:rPr lang="en-US" sz="1200" dirty="0" err="1" smtClean="0"/>
              <a:t>Chuckchi</a:t>
            </a:r>
            <a:r>
              <a:rPr lang="en-US" sz="1200" dirty="0" smtClean="0"/>
              <a:t> Cap, Sever Spur.  </a:t>
            </a:r>
            <a:endParaRPr lang="ru-RU" sz="1200" dirty="0"/>
          </a:p>
        </p:txBody>
      </p:sp>
      <p:pic>
        <p:nvPicPr>
          <p:cNvPr id="14" name="Рисунок 1"/>
          <p:cNvPicPr>
            <a:picLocks noChangeAspect="1" noChangeArrowheads="1"/>
          </p:cNvPicPr>
          <p:nvPr/>
        </p:nvPicPr>
        <p:blipFill rotWithShape="1">
          <a:blip r:embed="rId12">
            <a:extLst>
              <a:ext uri="{28A0092B-C50C-407E-A947-70E740481C1C}">
                <a14:useLocalDpi xmlns:a14="http://schemas.microsoft.com/office/drawing/2010/main"/>
              </a:ext>
            </a:extLst>
          </a:blip>
          <a:srcRect l="20002" t="389" r="1060" b="38426"/>
          <a:stretch/>
        </p:blipFill>
        <p:spPr bwMode="auto">
          <a:xfrm>
            <a:off x="122213" y="2927611"/>
            <a:ext cx="4787935" cy="2563310"/>
          </a:xfrm>
          <a:prstGeom prst="rect">
            <a:avLst/>
          </a:prstGeom>
          <a:noFill/>
          <a:extLst>
            <a:ext uri="{909E8E84-426E-40DD-AFC4-6F175D3DCCD1}">
              <a14:hiddenFill xmlns:a14="http://schemas.microsoft.com/office/drawing/2010/main">
                <a:solidFill>
                  <a:srgbClr val="FFFFFF"/>
                </a:solidFill>
              </a14:hiddenFill>
            </a:ext>
          </a:extLst>
        </p:spPr>
      </p:pic>
      <p:sp>
        <p:nvSpPr>
          <p:cNvPr id="15" name="Овал 14"/>
          <p:cNvSpPr/>
          <p:nvPr/>
        </p:nvSpPr>
        <p:spPr>
          <a:xfrm>
            <a:off x="419100" y="3354933"/>
            <a:ext cx="342900" cy="319057"/>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C00000"/>
                </a:solidFill>
              </a:rPr>
              <a:t>1</a:t>
            </a:r>
            <a:endParaRPr lang="ru-RU" dirty="0">
              <a:solidFill>
                <a:srgbClr val="C00000"/>
              </a:solidFill>
            </a:endParaRPr>
          </a:p>
        </p:txBody>
      </p:sp>
      <p:sp>
        <p:nvSpPr>
          <p:cNvPr id="16" name="Овал 15"/>
          <p:cNvSpPr/>
          <p:nvPr/>
        </p:nvSpPr>
        <p:spPr>
          <a:xfrm>
            <a:off x="292100" y="2415485"/>
            <a:ext cx="342900" cy="319057"/>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C00000"/>
                </a:solidFill>
              </a:rPr>
              <a:t>1</a:t>
            </a:r>
            <a:endParaRPr lang="ru-RU" dirty="0">
              <a:solidFill>
                <a:srgbClr val="C00000"/>
              </a:solidFill>
            </a:endParaRPr>
          </a:p>
        </p:txBody>
      </p:sp>
      <p:sp>
        <p:nvSpPr>
          <p:cNvPr id="17" name="Овал 16"/>
          <p:cNvSpPr/>
          <p:nvPr/>
        </p:nvSpPr>
        <p:spPr>
          <a:xfrm>
            <a:off x="463550" y="3867059"/>
            <a:ext cx="342900" cy="319057"/>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C00000"/>
                </a:solidFill>
              </a:rPr>
              <a:t>2</a:t>
            </a:r>
            <a:endParaRPr lang="ru-RU" dirty="0">
              <a:solidFill>
                <a:srgbClr val="C00000"/>
              </a:solidFill>
            </a:endParaRPr>
          </a:p>
        </p:txBody>
      </p:sp>
      <p:sp>
        <p:nvSpPr>
          <p:cNvPr id="18" name="Овал 17"/>
          <p:cNvSpPr/>
          <p:nvPr/>
        </p:nvSpPr>
        <p:spPr>
          <a:xfrm>
            <a:off x="419100" y="4409130"/>
            <a:ext cx="342900" cy="319057"/>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C00000"/>
                </a:solidFill>
              </a:rPr>
              <a:t>3</a:t>
            </a:r>
            <a:endParaRPr lang="ru-RU" dirty="0">
              <a:solidFill>
                <a:srgbClr val="C00000"/>
              </a:solidFill>
            </a:endParaRPr>
          </a:p>
        </p:txBody>
      </p:sp>
      <p:sp>
        <p:nvSpPr>
          <p:cNvPr id="19" name="Овал 18"/>
          <p:cNvSpPr/>
          <p:nvPr/>
        </p:nvSpPr>
        <p:spPr>
          <a:xfrm>
            <a:off x="1872150" y="4657252"/>
            <a:ext cx="342900" cy="319057"/>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C00000"/>
                </a:solidFill>
              </a:rPr>
              <a:t>4</a:t>
            </a:r>
            <a:endParaRPr lang="ru-RU" dirty="0">
              <a:solidFill>
                <a:srgbClr val="C00000"/>
              </a:solidFill>
            </a:endParaRPr>
          </a:p>
        </p:txBody>
      </p:sp>
      <p:sp>
        <p:nvSpPr>
          <p:cNvPr id="20" name="Овал 19"/>
          <p:cNvSpPr/>
          <p:nvPr/>
        </p:nvSpPr>
        <p:spPr>
          <a:xfrm>
            <a:off x="1477685" y="4176896"/>
            <a:ext cx="342900" cy="319057"/>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C00000"/>
                </a:solidFill>
              </a:rPr>
              <a:t>5</a:t>
            </a:r>
            <a:endParaRPr lang="ru-RU" dirty="0">
              <a:solidFill>
                <a:srgbClr val="C00000"/>
              </a:solidFill>
            </a:endParaRPr>
          </a:p>
        </p:txBody>
      </p:sp>
      <p:sp>
        <p:nvSpPr>
          <p:cNvPr id="21" name="Овал 20"/>
          <p:cNvSpPr/>
          <p:nvPr/>
        </p:nvSpPr>
        <p:spPr>
          <a:xfrm>
            <a:off x="1069574" y="3622503"/>
            <a:ext cx="342900" cy="319057"/>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C00000"/>
                </a:solidFill>
              </a:rPr>
              <a:t>6</a:t>
            </a:r>
            <a:endParaRPr lang="ru-RU" dirty="0">
              <a:solidFill>
                <a:srgbClr val="C00000"/>
              </a:solidFill>
            </a:endParaRPr>
          </a:p>
        </p:txBody>
      </p:sp>
      <p:sp>
        <p:nvSpPr>
          <p:cNvPr id="22" name="Овал 21"/>
          <p:cNvSpPr/>
          <p:nvPr/>
        </p:nvSpPr>
        <p:spPr>
          <a:xfrm>
            <a:off x="2652739" y="4685752"/>
            <a:ext cx="342900" cy="319057"/>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C00000"/>
                </a:solidFill>
              </a:rPr>
              <a:t>7</a:t>
            </a:r>
            <a:endParaRPr lang="ru-RU" dirty="0">
              <a:solidFill>
                <a:srgbClr val="C00000"/>
              </a:solidFill>
            </a:endParaRPr>
          </a:p>
        </p:txBody>
      </p:sp>
      <p:sp>
        <p:nvSpPr>
          <p:cNvPr id="23" name="Овал 22"/>
          <p:cNvSpPr/>
          <p:nvPr/>
        </p:nvSpPr>
        <p:spPr>
          <a:xfrm>
            <a:off x="2320370" y="4249601"/>
            <a:ext cx="342900" cy="319057"/>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C00000"/>
                </a:solidFill>
              </a:rPr>
              <a:t>8</a:t>
            </a:r>
            <a:endParaRPr lang="ru-RU" dirty="0">
              <a:solidFill>
                <a:srgbClr val="C00000"/>
              </a:solidFill>
            </a:endParaRPr>
          </a:p>
        </p:txBody>
      </p:sp>
      <p:sp>
        <p:nvSpPr>
          <p:cNvPr id="24" name="Овал 23"/>
          <p:cNvSpPr/>
          <p:nvPr/>
        </p:nvSpPr>
        <p:spPr>
          <a:xfrm>
            <a:off x="2148920" y="3576424"/>
            <a:ext cx="342900" cy="319057"/>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C00000"/>
                </a:solidFill>
              </a:rPr>
              <a:t>9</a:t>
            </a:r>
            <a:endParaRPr lang="ru-RU" dirty="0">
              <a:solidFill>
                <a:srgbClr val="C00000"/>
              </a:solidFill>
            </a:endParaRPr>
          </a:p>
        </p:txBody>
      </p:sp>
      <p:sp>
        <p:nvSpPr>
          <p:cNvPr id="25" name="Овал 24"/>
          <p:cNvSpPr/>
          <p:nvPr/>
        </p:nvSpPr>
        <p:spPr>
          <a:xfrm>
            <a:off x="2382459" y="3051473"/>
            <a:ext cx="489539" cy="319057"/>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C00000"/>
                </a:solidFill>
              </a:rPr>
              <a:t>10</a:t>
            </a:r>
            <a:endParaRPr lang="ru-RU" sz="1200" dirty="0">
              <a:solidFill>
                <a:srgbClr val="C00000"/>
              </a:solidFill>
            </a:endParaRPr>
          </a:p>
        </p:txBody>
      </p:sp>
      <p:sp>
        <p:nvSpPr>
          <p:cNvPr id="26" name="TextBox 25"/>
          <p:cNvSpPr txBox="1"/>
          <p:nvPr/>
        </p:nvSpPr>
        <p:spPr>
          <a:xfrm>
            <a:off x="1177524" y="66754"/>
            <a:ext cx="4612801" cy="369332"/>
          </a:xfrm>
          <a:prstGeom prst="rect">
            <a:avLst/>
          </a:prstGeom>
          <a:solidFill>
            <a:schemeClr val="accent2">
              <a:lumMod val="20000"/>
              <a:lumOff val="80000"/>
            </a:schemeClr>
          </a:solidFill>
        </p:spPr>
        <p:txBody>
          <a:bodyPr wrap="none" rtlCol="0">
            <a:spAutoFit/>
          </a:bodyPr>
          <a:lstStyle/>
          <a:p>
            <a:r>
              <a:rPr lang="en-US" dirty="0" err="1" smtClean="0"/>
              <a:t>Hor</a:t>
            </a:r>
            <a:r>
              <a:rPr lang="en-US" dirty="0" smtClean="0"/>
              <a:t>- D1 regional correlations and ground truth </a:t>
            </a:r>
            <a:endParaRPr lang="ru-RU" dirty="0"/>
          </a:p>
        </p:txBody>
      </p:sp>
    </p:spTree>
    <p:extLst>
      <p:ext uri="{BB962C8B-B14F-4D97-AF65-F5344CB8AC3E}">
        <p14:creationId xmlns:p14="http://schemas.microsoft.com/office/powerpoint/2010/main" val="3969267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82459" y="6380706"/>
            <a:ext cx="3714478" cy="338554"/>
          </a:xfrm>
          <a:prstGeom prst="rect">
            <a:avLst/>
          </a:prstGeom>
          <a:noFill/>
        </p:spPr>
        <p:txBody>
          <a:bodyPr wrap="none" rtlCol="0">
            <a:spAutoFit/>
          </a:bodyPr>
          <a:lstStyle/>
          <a:p>
            <a:pPr algn="ctr"/>
            <a:r>
              <a:rPr lang="en-US" sz="800" b="1" dirty="0" smtClean="0">
                <a:hlinkClick r:id="rId2"/>
              </a:rPr>
              <a:t>Rekant &amp; </a:t>
            </a:r>
            <a:r>
              <a:rPr lang="en-US" sz="800" b="1" dirty="0" err="1" smtClean="0">
                <a:hlinkClick r:id="rId2"/>
              </a:rPr>
              <a:t>Petrov</a:t>
            </a:r>
            <a:r>
              <a:rPr lang="en-US" sz="800" b="1" dirty="0" smtClean="0">
                <a:hlinkClick r:id="rId2"/>
              </a:rPr>
              <a:t>   New </a:t>
            </a:r>
            <a:r>
              <a:rPr lang="en-US" sz="800" b="1" dirty="0">
                <a:hlinkClick r:id="rId2"/>
              </a:rPr>
              <a:t>model of two-stage seafloor spreading in the Eurasian basin </a:t>
            </a:r>
            <a:endParaRPr lang="en-US" sz="800" b="1" dirty="0" smtClean="0">
              <a:hlinkClick r:id="rId2"/>
            </a:endParaRPr>
          </a:p>
          <a:p>
            <a:pPr algn="ctr"/>
            <a:r>
              <a:rPr lang="en-US" sz="800" b="1" dirty="0" smtClean="0">
                <a:hlinkClick r:id="rId2"/>
              </a:rPr>
              <a:t>(</a:t>
            </a:r>
            <a:r>
              <a:rPr lang="en-US" sz="800" b="1" dirty="0">
                <a:hlinkClick r:id="rId2"/>
              </a:rPr>
              <a:t>Arctic Ocean</a:t>
            </a:r>
            <a:r>
              <a:rPr lang="en-US" sz="800" b="1" dirty="0" smtClean="0">
                <a:hlinkClick r:id="rId2"/>
              </a:rPr>
              <a:t>); insights </a:t>
            </a:r>
            <a:r>
              <a:rPr lang="en-US" sz="800" b="1" dirty="0">
                <a:hlinkClick r:id="rId2"/>
              </a:rPr>
              <a:t>from the analysis of the sedimentary basin architecture</a:t>
            </a:r>
            <a:endParaRPr lang="ru-RU" sz="800" b="1" dirty="0">
              <a:solidFill>
                <a:srgbClr val="232C82"/>
              </a:solidFill>
            </a:endParaRPr>
          </a:p>
        </p:txBody>
      </p:sp>
      <p:pic>
        <p:nvPicPr>
          <p:cNvPr id="3" name="Рисунок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259" y="1196273"/>
            <a:ext cx="5524979" cy="3816131"/>
          </a:xfrm>
          <a:prstGeom prst="rect">
            <a:avLst/>
          </a:prstGeom>
          <a:noFill/>
          <a:extLst>
            <a:ext uri="{909E8E84-426E-40DD-AFC4-6F175D3DCCD1}">
              <a14:hiddenFill xmlns:a14="http://schemas.microsoft.com/office/drawing/2010/main">
                <a:solidFill>
                  <a:srgbClr val="FFFFFF"/>
                </a:solidFill>
              </a14:hiddenFill>
            </a:ext>
          </a:extLst>
        </p:spPr>
      </p:pic>
      <p:sp>
        <p:nvSpPr>
          <p:cNvPr id="6" name="Выноска со стрелкой вниз 5"/>
          <p:cNvSpPr/>
          <p:nvPr/>
        </p:nvSpPr>
        <p:spPr>
          <a:xfrm>
            <a:off x="3827808" y="654149"/>
            <a:ext cx="2144958" cy="1607057"/>
          </a:xfrm>
          <a:prstGeom prst="downArrowCallout">
            <a:avLst/>
          </a:prstGeom>
          <a:solidFill>
            <a:srgbClr val="FC98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err="1" smtClean="0">
                <a:solidFill>
                  <a:schemeClr val="tx1"/>
                </a:solidFill>
              </a:rPr>
              <a:t>Beaufourt</a:t>
            </a:r>
            <a:r>
              <a:rPr lang="en-US" sz="1400" b="1" dirty="0" smtClean="0">
                <a:solidFill>
                  <a:schemeClr val="tx1"/>
                </a:solidFill>
              </a:rPr>
              <a:t> shelf. </a:t>
            </a:r>
          </a:p>
          <a:p>
            <a:pPr algn="ctr"/>
            <a:r>
              <a:rPr lang="en-US" sz="1400" dirty="0" smtClean="0">
                <a:solidFill>
                  <a:schemeClr val="tx1"/>
                </a:solidFill>
              </a:rPr>
              <a:t>Hor-D1 = Hor-30 =</a:t>
            </a:r>
            <a:endParaRPr lang="ru-RU" sz="1400" dirty="0" smtClean="0">
              <a:solidFill>
                <a:schemeClr val="tx1"/>
              </a:solidFill>
            </a:endParaRPr>
          </a:p>
          <a:p>
            <a:pPr algn="ctr"/>
            <a:r>
              <a:rPr lang="en-US" sz="1400" dirty="0" smtClean="0">
                <a:solidFill>
                  <a:schemeClr val="tx1"/>
                </a:solidFill>
              </a:rPr>
              <a:t>Top Richards </a:t>
            </a:r>
            <a:r>
              <a:rPr lang="en-US" sz="1400" dirty="0" err="1" smtClean="0">
                <a:solidFill>
                  <a:schemeClr val="tx1"/>
                </a:solidFill>
              </a:rPr>
              <a:t>fm</a:t>
            </a:r>
            <a:r>
              <a:rPr lang="en-US" sz="1400" dirty="0" smtClean="0">
                <a:solidFill>
                  <a:schemeClr val="tx1"/>
                </a:solidFill>
              </a:rPr>
              <a:t>, 34 </a:t>
            </a:r>
            <a:r>
              <a:rPr lang="en-US" sz="1400" dirty="0" smtClean="0">
                <a:solidFill>
                  <a:schemeClr val="tx1"/>
                </a:solidFill>
              </a:rPr>
              <a:t>Ma</a:t>
            </a:r>
          </a:p>
          <a:p>
            <a:pPr algn="ctr"/>
            <a:r>
              <a:rPr lang="en-US" sz="1400" dirty="0" smtClean="0">
                <a:solidFill>
                  <a:schemeClr val="tx1"/>
                </a:solidFill>
              </a:rPr>
              <a:t>(</a:t>
            </a:r>
            <a:r>
              <a:rPr lang="en-US" sz="1400" dirty="0" err="1" smtClean="0">
                <a:solidFill>
                  <a:schemeClr val="tx1"/>
                </a:solidFill>
              </a:rPr>
              <a:t>Helwig</a:t>
            </a:r>
            <a:r>
              <a:rPr lang="en-US" sz="1400" dirty="0" smtClean="0">
                <a:solidFill>
                  <a:schemeClr val="tx1"/>
                </a:solidFill>
              </a:rPr>
              <a:t> et al., 2011; Mosher </a:t>
            </a:r>
            <a:r>
              <a:rPr lang="en-US" sz="1400" dirty="0">
                <a:solidFill>
                  <a:schemeClr val="tx1"/>
                </a:solidFill>
              </a:rPr>
              <a:t>et al., 2012) </a:t>
            </a:r>
            <a:endParaRPr lang="ru-RU" sz="1400" dirty="0">
              <a:solidFill>
                <a:schemeClr val="tx1"/>
              </a:solidFill>
            </a:endParaRPr>
          </a:p>
        </p:txBody>
      </p:sp>
      <p:sp>
        <p:nvSpPr>
          <p:cNvPr id="7" name="Выноска со стрелкой вниз 6"/>
          <p:cNvSpPr/>
          <p:nvPr/>
        </p:nvSpPr>
        <p:spPr>
          <a:xfrm>
            <a:off x="646622" y="883928"/>
            <a:ext cx="2433126" cy="951616"/>
          </a:xfrm>
          <a:prstGeom prst="downArrowCallout">
            <a:avLst/>
          </a:prstGeom>
          <a:solidFill>
            <a:srgbClr val="FC98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Acex-302 drill site</a:t>
            </a:r>
          </a:p>
          <a:p>
            <a:pPr algn="ctr"/>
            <a:r>
              <a:rPr lang="en-US" sz="1400" dirty="0" smtClean="0">
                <a:solidFill>
                  <a:schemeClr val="tx1"/>
                </a:solidFill>
              </a:rPr>
              <a:t>Hor-D1 = LR</a:t>
            </a:r>
            <a:r>
              <a:rPr lang="ru-RU" sz="1400" dirty="0" smtClean="0">
                <a:solidFill>
                  <a:schemeClr val="tx1"/>
                </a:solidFill>
              </a:rPr>
              <a:t>5</a:t>
            </a:r>
            <a:r>
              <a:rPr lang="en-US" sz="1400" dirty="0" smtClean="0">
                <a:solidFill>
                  <a:schemeClr val="tx1"/>
                </a:solidFill>
              </a:rPr>
              <a:t>\LR4 </a:t>
            </a:r>
            <a:r>
              <a:rPr lang="en-US" sz="1400" dirty="0" smtClean="0">
                <a:solidFill>
                  <a:schemeClr val="tx1"/>
                </a:solidFill>
              </a:rPr>
              <a:t>= </a:t>
            </a:r>
            <a:r>
              <a:rPr lang="en-US" sz="1400" dirty="0" smtClean="0">
                <a:solidFill>
                  <a:schemeClr val="tx1"/>
                </a:solidFill>
              </a:rPr>
              <a:t>34 </a:t>
            </a:r>
            <a:r>
              <a:rPr lang="en-US" sz="1400" dirty="0">
                <a:solidFill>
                  <a:schemeClr val="tx1"/>
                </a:solidFill>
              </a:rPr>
              <a:t>Ma (Rekant et al</a:t>
            </a:r>
            <a:r>
              <a:rPr lang="ru-RU" sz="1400" dirty="0">
                <a:solidFill>
                  <a:schemeClr val="tx1"/>
                </a:solidFill>
              </a:rPr>
              <a:t>., 2015)</a:t>
            </a:r>
            <a:r>
              <a:rPr lang="en-US" sz="1400" dirty="0">
                <a:solidFill>
                  <a:schemeClr val="tx1"/>
                </a:solidFill>
              </a:rPr>
              <a:t> </a:t>
            </a:r>
            <a:r>
              <a:rPr lang="ru-RU" sz="1400" dirty="0" smtClean="0">
                <a:solidFill>
                  <a:schemeClr val="tx1"/>
                </a:solidFill>
              </a:rPr>
              <a:t>.</a:t>
            </a:r>
            <a:endParaRPr lang="ru-RU" sz="1400" dirty="0">
              <a:solidFill>
                <a:schemeClr val="tx1"/>
              </a:solidFill>
            </a:endParaRPr>
          </a:p>
        </p:txBody>
      </p:sp>
      <p:sp>
        <p:nvSpPr>
          <p:cNvPr id="8" name="Выноска со стрелкой вниз 7"/>
          <p:cNvSpPr/>
          <p:nvPr/>
        </p:nvSpPr>
        <p:spPr>
          <a:xfrm>
            <a:off x="186731" y="2474815"/>
            <a:ext cx="2631963" cy="1365592"/>
          </a:xfrm>
          <a:prstGeom prst="downArrowCallout">
            <a:avLst/>
          </a:prstGeom>
          <a:solidFill>
            <a:srgbClr val="FC98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err="1" smtClean="0">
                <a:solidFill>
                  <a:schemeClr val="tx1"/>
                </a:solidFill>
              </a:rPr>
              <a:t>Bel’kovsky</a:t>
            </a:r>
            <a:r>
              <a:rPr lang="en-US" sz="1400" b="1" dirty="0" smtClean="0">
                <a:solidFill>
                  <a:schemeClr val="tx1"/>
                </a:solidFill>
              </a:rPr>
              <a:t> Isl. </a:t>
            </a:r>
            <a:r>
              <a:rPr lang="en-US" sz="1400" dirty="0" smtClean="0">
                <a:solidFill>
                  <a:schemeClr val="tx1"/>
                </a:solidFill>
              </a:rPr>
              <a:t>Hor-D1 = </a:t>
            </a:r>
            <a:r>
              <a:rPr lang="en-US" sz="1400" dirty="0" err="1" smtClean="0">
                <a:solidFill>
                  <a:schemeClr val="tx1"/>
                </a:solidFill>
              </a:rPr>
              <a:t>Nerpichinskaya</a:t>
            </a:r>
            <a:r>
              <a:rPr lang="en-US" sz="1400" dirty="0" smtClean="0">
                <a:solidFill>
                  <a:schemeClr val="tx1"/>
                </a:solidFill>
              </a:rPr>
              <a:t>/Anjou </a:t>
            </a:r>
            <a:r>
              <a:rPr lang="en-US" sz="1400" dirty="0" err="1" smtClean="0">
                <a:solidFill>
                  <a:schemeClr val="tx1"/>
                </a:solidFill>
              </a:rPr>
              <a:t>fm</a:t>
            </a:r>
            <a:r>
              <a:rPr lang="en-US" sz="1400" dirty="0" smtClean="0">
                <a:solidFill>
                  <a:schemeClr val="tx1"/>
                </a:solidFill>
              </a:rPr>
              <a:t> boundary ~</a:t>
            </a:r>
            <a:r>
              <a:rPr lang="en-US" sz="1400" dirty="0">
                <a:solidFill>
                  <a:schemeClr val="tx1"/>
                </a:solidFill>
              </a:rPr>
              <a:t>34Ma</a:t>
            </a:r>
            <a:endParaRPr lang="ru-RU" sz="1400" dirty="0" smtClean="0">
              <a:solidFill>
                <a:schemeClr val="tx1"/>
              </a:solidFill>
            </a:endParaRPr>
          </a:p>
          <a:p>
            <a:pPr algn="ctr"/>
            <a:r>
              <a:rPr lang="ru-RU" sz="1400" dirty="0" smtClean="0">
                <a:solidFill>
                  <a:schemeClr val="tx1"/>
                </a:solidFill>
              </a:rPr>
              <a:t>(</a:t>
            </a:r>
            <a:r>
              <a:rPr lang="en-US" sz="1400" dirty="0" err="1" smtClean="0">
                <a:solidFill>
                  <a:schemeClr val="tx1"/>
                </a:solidFill>
              </a:rPr>
              <a:t>Kuzmichev</a:t>
            </a:r>
            <a:r>
              <a:rPr lang="en-US" sz="1400" dirty="0" smtClean="0">
                <a:solidFill>
                  <a:schemeClr val="tx1"/>
                </a:solidFill>
              </a:rPr>
              <a:t> et al</a:t>
            </a:r>
            <a:r>
              <a:rPr lang="ru-RU" sz="1400" dirty="0" smtClean="0">
                <a:solidFill>
                  <a:schemeClr val="tx1"/>
                </a:solidFill>
              </a:rPr>
              <a:t>., </a:t>
            </a:r>
            <a:r>
              <a:rPr lang="ru-RU" sz="1400" dirty="0" smtClean="0">
                <a:solidFill>
                  <a:schemeClr val="tx1"/>
                </a:solidFill>
              </a:rPr>
              <a:t>2013</a:t>
            </a:r>
            <a:r>
              <a:rPr lang="ru-RU" sz="1400" dirty="0" smtClean="0">
                <a:solidFill>
                  <a:schemeClr val="tx1"/>
                </a:solidFill>
              </a:rPr>
              <a:t>)</a:t>
            </a:r>
            <a:endParaRPr lang="ru-RU" sz="1400" dirty="0">
              <a:solidFill>
                <a:schemeClr val="tx1"/>
              </a:solidFill>
            </a:endParaRPr>
          </a:p>
        </p:txBody>
      </p:sp>
      <p:sp>
        <p:nvSpPr>
          <p:cNvPr id="9" name="TextBox 8"/>
          <p:cNvSpPr txBox="1"/>
          <p:nvPr/>
        </p:nvSpPr>
        <p:spPr>
          <a:xfrm>
            <a:off x="6837348" y="6380706"/>
            <a:ext cx="1867691" cy="369332"/>
          </a:xfrm>
          <a:prstGeom prst="rect">
            <a:avLst/>
          </a:prstGeom>
          <a:noFill/>
        </p:spPr>
        <p:txBody>
          <a:bodyPr wrap="none" rtlCol="0">
            <a:spAutoFit/>
          </a:bodyPr>
          <a:lstStyle/>
          <a:p>
            <a:r>
              <a:rPr lang="en-US" dirty="0" smtClean="0"/>
              <a:t>Rekant et al</a:t>
            </a:r>
            <a:r>
              <a:rPr lang="ru-RU" dirty="0" smtClean="0"/>
              <a:t>, 2020</a:t>
            </a:r>
            <a:endParaRPr lang="ru-RU" dirty="0"/>
          </a:p>
        </p:txBody>
      </p:sp>
      <p:sp>
        <p:nvSpPr>
          <p:cNvPr id="19" name="TextBox 18"/>
          <p:cNvSpPr txBox="1"/>
          <p:nvPr/>
        </p:nvSpPr>
        <p:spPr>
          <a:xfrm>
            <a:off x="2024530" y="228954"/>
            <a:ext cx="4612801" cy="369332"/>
          </a:xfrm>
          <a:prstGeom prst="rect">
            <a:avLst/>
          </a:prstGeom>
          <a:solidFill>
            <a:schemeClr val="accent2">
              <a:lumMod val="20000"/>
              <a:lumOff val="80000"/>
            </a:schemeClr>
          </a:solidFill>
        </p:spPr>
        <p:txBody>
          <a:bodyPr wrap="none" rtlCol="0">
            <a:spAutoFit/>
          </a:bodyPr>
          <a:lstStyle/>
          <a:p>
            <a:r>
              <a:rPr lang="en-US" dirty="0" err="1" smtClean="0"/>
              <a:t>Hor</a:t>
            </a:r>
            <a:r>
              <a:rPr lang="en-US" dirty="0" smtClean="0"/>
              <a:t>- D1 regional correlations and ground truth </a:t>
            </a:r>
            <a:endParaRPr lang="ru-RU" dirty="0"/>
          </a:p>
        </p:txBody>
      </p:sp>
      <p:grpSp>
        <p:nvGrpSpPr>
          <p:cNvPr id="21" name="Группа 20"/>
          <p:cNvGrpSpPr/>
          <p:nvPr/>
        </p:nvGrpSpPr>
        <p:grpSpPr>
          <a:xfrm>
            <a:off x="3553953" y="3874653"/>
            <a:ext cx="5133617" cy="2863850"/>
            <a:chOff x="3571422" y="3175000"/>
            <a:chExt cx="5133617" cy="2863850"/>
          </a:xfrm>
        </p:grpSpPr>
        <p:pic>
          <p:nvPicPr>
            <p:cNvPr id="5" name="Рисунок 4"/>
            <p:cNvPicPr/>
            <p:nvPr/>
          </p:nvPicPr>
          <p:blipFill>
            <a:blip r:embed="rId4" cstate="screen">
              <a:extLst>
                <a:ext uri="{28A0092B-C50C-407E-A947-70E740481C1C}">
                  <a14:useLocalDpi xmlns:a14="http://schemas.microsoft.com/office/drawing/2010/main" val="0"/>
                </a:ext>
              </a:extLst>
            </a:blip>
            <a:stretch>
              <a:fillRect/>
            </a:stretch>
          </p:blipFill>
          <p:spPr>
            <a:xfrm>
              <a:off x="3571422" y="3175000"/>
              <a:ext cx="5133617" cy="2863850"/>
            </a:xfrm>
            <a:prstGeom prst="rect">
              <a:avLst/>
            </a:prstGeom>
            <a:ln>
              <a:solidFill>
                <a:schemeClr val="bg2">
                  <a:lumMod val="75000"/>
                </a:schemeClr>
              </a:solidFill>
            </a:ln>
          </p:spPr>
        </p:pic>
        <p:sp>
          <p:nvSpPr>
            <p:cNvPr id="20" name="TextBox 19"/>
            <p:cNvSpPr txBox="1"/>
            <p:nvPr/>
          </p:nvSpPr>
          <p:spPr>
            <a:xfrm>
              <a:off x="3765550" y="5731073"/>
              <a:ext cx="1536639" cy="307777"/>
            </a:xfrm>
            <a:prstGeom prst="rect">
              <a:avLst/>
            </a:prstGeom>
            <a:noFill/>
          </p:spPr>
          <p:txBody>
            <a:bodyPr wrap="none" rtlCol="0">
              <a:spAutoFit/>
            </a:bodyPr>
            <a:lstStyle/>
            <a:p>
              <a:r>
                <a:rPr lang="en-US" sz="1400" dirty="0" err="1" smtClean="0"/>
                <a:t>Helwig</a:t>
              </a:r>
              <a:r>
                <a:rPr lang="en-US" sz="1400" dirty="0" smtClean="0"/>
                <a:t> et al., 2011</a:t>
              </a:r>
              <a:endParaRPr lang="ru-RU" sz="1400" dirty="0"/>
            </a:p>
          </p:txBody>
        </p:sp>
      </p:grpSp>
      <p:sp>
        <p:nvSpPr>
          <p:cNvPr id="22" name="TextBox 21"/>
          <p:cNvSpPr txBox="1"/>
          <p:nvPr/>
        </p:nvSpPr>
        <p:spPr>
          <a:xfrm>
            <a:off x="6096937" y="1143338"/>
            <a:ext cx="2896906" cy="2062103"/>
          </a:xfrm>
          <a:prstGeom prst="rect">
            <a:avLst/>
          </a:prstGeom>
          <a:noFill/>
        </p:spPr>
        <p:txBody>
          <a:bodyPr wrap="square" rtlCol="0">
            <a:spAutoFit/>
          </a:bodyPr>
          <a:lstStyle/>
          <a:p>
            <a:r>
              <a:rPr lang="en-US" sz="1600" dirty="0"/>
              <a:t>Hor-D1 was </a:t>
            </a:r>
            <a:r>
              <a:rPr lang="en-US" sz="1600" dirty="0" smtClean="0"/>
              <a:t>assigned </a:t>
            </a:r>
            <a:r>
              <a:rPr lang="en-US" sz="1600" dirty="0"/>
              <a:t>to 34 </a:t>
            </a:r>
            <a:r>
              <a:rPr lang="en-US" sz="1600" dirty="0" smtClean="0"/>
              <a:t>Ma using the on regional cross correlation throughout  the comprehensive seismic dataset. Offshore Makenzie delta Hor-D1 assigned to the top of the deformed Eocene Richards </a:t>
            </a:r>
            <a:r>
              <a:rPr lang="en-US" sz="1600" dirty="0" err="1" smtClean="0"/>
              <a:t>fm</a:t>
            </a:r>
            <a:r>
              <a:rPr lang="en-US" sz="1600" dirty="0" smtClean="0"/>
              <a:t> (</a:t>
            </a:r>
            <a:r>
              <a:rPr lang="en-US" sz="1600" dirty="0" err="1" smtClean="0"/>
              <a:t>Helwig</a:t>
            </a:r>
            <a:r>
              <a:rPr lang="en-US" sz="1600" dirty="0" smtClean="0"/>
              <a:t> </a:t>
            </a:r>
            <a:r>
              <a:rPr lang="en-US" sz="1600" dirty="0"/>
              <a:t>et al., </a:t>
            </a:r>
            <a:r>
              <a:rPr lang="en-US" sz="1600" dirty="0" smtClean="0"/>
              <a:t>2011).</a:t>
            </a:r>
            <a:endParaRPr lang="ru-RU" sz="1600" dirty="0"/>
          </a:p>
        </p:txBody>
      </p:sp>
    </p:spTree>
    <p:extLst>
      <p:ext uri="{BB962C8B-B14F-4D97-AF65-F5344CB8AC3E}">
        <p14:creationId xmlns:p14="http://schemas.microsoft.com/office/powerpoint/2010/main" val="245157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74431" y="3839656"/>
            <a:ext cx="8422225" cy="2275643"/>
          </a:xfrm>
          <a:prstGeom prst="rect">
            <a:avLst/>
          </a:prstGeom>
        </p:spPr>
      </p:pic>
      <p:pic>
        <p:nvPicPr>
          <p:cNvPr id="4" name="Рисунок 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74431" y="3839656"/>
            <a:ext cx="8416361" cy="2275643"/>
          </a:xfrm>
          <a:prstGeom prst="rect">
            <a:avLst/>
          </a:prstGeom>
        </p:spPr>
      </p:pic>
      <p:pic>
        <p:nvPicPr>
          <p:cNvPr id="5" name="Рисунок 4"/>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53062" y="3752530"/>
            <a:ext cx="8422224" cy="2269778"/>
          </a:xfrm>
          <a:prstGeom prst="rect">
            <a:avLst/>
          </a:prstGeom>
        </p:spPr>
      </p:pic>
      <p:pic>
        <p:nvPicPr>
          <p:cNvPr id="6" name="Рисунок 5"/>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40488" y="3641285"/>
            <a:ext cx="8416359" cy="2269778"/>
          </a:xfrm>
          <a:prstGeom prst="rect">
            <a:avLst/>
          </a:prstGeom>
        </p:spPr>
      </p:pic>
      <p:pic>
        <p:nvPicPr>
          <p:cNvPr id="7" name="Рисунок 6"/>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31411" y="3520010"/>
            <a:ext cx="8404628" cy="2263912"/>
          </a:xfrm>
          <a:prstGeom prst="rect">
            <a:avLst/>
          </a:prstGeom>
        </p:spPr>
      </p:pic>
      <p:pic>
        <p:nvPicPr>
          <p:cNvPr id="8" name="Рисунок 7"/>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418057" y="3392869"/>
            <a:ext cx="8392897" cy="2263912"/>
          </a:xfrm>
          <a:prstGeom prst="rect">
            <a:avLst/>
          </a:prstGeom>
        </p:spPr>
      </p:pic>
      <p:pic>
        <p:nvPicPr>
          <p:cNvPr id="9" name="Рисунок 8"/>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354077" y="1047425"/>
            <a:ext cx="8428089" cy="2269778"/>
          </a:xfrm>
          <a:prstGeom prst="rect">
            <a:avLst/>
          </a:prstGeom>
        </p:spPr>
      </p:pic>
      <p:cxnSp>
        <p:nvCxnSpPr>
          <p:cNvPr id="13" name="Прямая со стрелкой 12"/>
          <p:cNvCxnSpPr/>
          <p:nvPr/>
        </p:nvCxnSpPr>
        <p:spPr>
          <a:xfrm flipH="1">
            <a:off x="6334664" y="5204178"/>
            <a:ext cx="1522403" cy="6386"/>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Прямая со стрелкой 13"/>
          <p:cNvCxnSpPr/>
          <p:nvPr/>
        </p:nvCxnSpPr>
        <p:spPr>
          <a:xfrm flipH="1">
            <a:off x="4148275" y="5074356"/>
            <a:ext cx="3810392" cy="9254"/>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Прямая со стрелкой 14"/>
          <p:cNvCxnSpPr/>
          <p:nvPr/>
        </p:nvCxnSpPr>
        <p:spPr>
          <a:xfrm flipH="1">
            <a:off x="3884429" y="4899378"/>
            <a:ext cx="4170193" cy="29905"/>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Прямая со стрелкой 15"/>
          <p:cNvCxnSpPr/>
          <p:nvPr/>
        </p:nvCxnSpPr>
        <p:spPr>
          <a:xfrm flipH="1" flipV="1">
            <a:off x="3114136" y="4818038"/>
            <a:ext cx="5019508" cy="796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Прямая со стрелкой 22"/>
          <p:cNvCxnSpPr/>
          <p:nvPr/>
        </p:nvCxnSpPr>
        <p:spPr>
          <a:xfrm flipH="1">
            <a:off x="2553419" y="4714869"/>
            <a:ext cx="6290074" cy="10177"/>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Прямая со стрелкой 26"/>
          <p:cNvCxnSpPr/>
          <p:nvPr/>
        </p:nvCxnSpPr>
        <p:spPr>
          <a:xfrm flipH="1" flipV="1">
            <a:off x="542255" y="4564607"/>
            <a:ext cx="8212823" cy="39017"/>
          </a:xfrm>
          <a:prstGeom prst="straightConnector1">
            <a:avLst/>
          </a:prstGeom>
          <a:ln w="38100">
            <a:solidFill>
              <a:srgbClr val="EC8EDC"/>
            </a:solidFill>
            <a:tailEnd type="triangle"/>
          </a:ln>
        </p:spPr>
        <p:style>
          <a:lnRef idx="1">
            <a:schemeClr val="accent1"/>
          </a:lnRef>
          <a:fillRef idx="0">
            <a:schemeClr val="accent1"/>
          </a:fillRef>
          <a:effectRef idx="0">
            <a:schemeClr val="accent1"/>
          </a:effectRef>
          <a:fontRef idx="minor">
            <a:schemeClr val="tx1"/>
          </a:fontRef>
        </p:style>
      </p:cxnSp>
      <p:sp>
        <p:nvSpPr>
          <p:cNvPr id="17" name="Выноска со стрелкой вниз 16"/>
          <p:cNvSpPr/>
          <p:nvPr/>
        </p:nvSpPr>
        <p:spPr>
          <a:xfrm>
            <a:off x="7064369" y="1801039"/>
            <a:ext cx="700817" cy="407142"/>
          </a:xfrm>
          <a:prstGeom prst="downArrowCallou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smtClean="0"/>
              <a:t>56 </a:t>
            </a:r>
            <a:r>
              <a:rPr lang="ru-RU" sz="1400" dirty="0" smtClean="0"/>
              <a:t>М</a:t>
            </a:r>
            <a:r>
              <a:rPr lang="en-US" sz="1400" dirty="0" smtClean="0"/>
              <a:t>a</a:t>
            </a:r>
            <a:endParaRPr lang="ru-RU" sz="1400" dirty="0"/>
          </a:p>
        </p:txBody>
      </p:sp>
      <p:sp>
        <p:nvSpPr>
          <p:cNvPr id="18" name="Выноска со стрелкой вниз 17"/>
          <p:cNvSpPr/>
          <p:nvPr/>
        </p:nvSpPr>
        <p:spPr>
          <a:xfrm>
            <a:off x="3534019" y="1708048"/>
            <a:ext cx="700817" cy="407142"/>
          </a:xfrm>
          <a:prstGeom prst="downArrowCallout">
            <a:avLst/>
          </a:prstGeom>
          <a:solidFill>
            <a:srgbClr val="EC8E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smtClean="0"/>
              <a:t>34 </a:t>
            </a:r>
            <a:r>
              <a:rPr lang="ru-RU" sz="1400" dirty="0" smtClean="0"/>
              <a:t>М</a:t>
            </a:r>
            <a:r>
              <a:rPr lang="en-US" sz="1400" dirty="0" smtClean="0"/>
              <a:t>a</a:t>
            </a:r>
            <a:endParaRPr lang="ru-RU" sz="1400" dirty="0"/>
          </a:p>
        </p:txBody>
      </p:sp>
      <p:sp>
        <p:nvSpPr>
          <p:cNvPr id="19" name="TextBox 18"/>
          <p:cNvSpPr txBox="1"/>
          <p:nvPr/>
        </p:nvSpPr>
        <p:spPr>
          <a:xfrm>
            <a:off x="2037623" y="474067"/>
            <a:ext cx="5469190" cy="369332"/>
          </a:xfrm>
          <a:prstGeom prst="rect">
            <a:avLst/>
          </a:prstGeom>
          <a:noFill/>
        </p:spPr>
        <p:txBody>
          <a:bodyPr wrap="none" rtlCol="0">
            <a:spAutoFit/>
          </a:bodyPr>
          <a:lstStyle/>
          <a:p>
            <a:r>
              <a:rPr lang="en-US" dirty="0" smtClean="0"/>
              <a:t>Stratigraphy of the Amundsen basin sedimentary system</a:t>
            </a:r>
            <a:endParaRPr lang="ru-RU" dirty="0"/>
          </a:p>
        </p:txBody>
      </p:sp>
      <p:sp>
        <p:nvSpPr>
          <p:cNvPr id="20" name="Прямоугольник 19"/>
          <p:cNvSpPr/>
          <p:nvPr/>
        </p:nvSpPr>
        <p:spPr>
          <a:xfrm>
            <a:off x="650171" y="3363854"/>
            <a:ext cx="7835900" cy="369332"/>
          </a:xfrm>
          <a:prstGeom prst="rect">
            <a:avLst/>
          </a:prstGeom>
          <a:solidFill>
            <a:schemeClr val="accent2">
              <a:lumMod val="20000"/>
              <a:lumOff val="80000"/>
            </a:schemeClr>
          </a:solidFill>
        </p:spPr>
        <p:txBody>
          <a:bodyPr wrap="square">
            <a:spAutoFit/>
          </a:bodyPr>
          <a:lstStyle/>
          <a:p>
            <a:pPr algn="ctr"/>
            <a:r>
              <a:rPr lang="en-US" dirty="0" smtClean="0"/>
              <a:t>Evolution </a:t>
            </a:r>
            <a:r>
              <a:rPr lang="en-US" dirty="0"/>
              <a:t>of the Amundsen basin sedimentary system</a:t>
            </a:r>
            <a:endParaRPr lang="ru-RU" dirty="0"/>
          </a:p>
        </p:txBody>
      </p:sp>
    </p:spTree>
    <p:extLst>
      <p:ext uri="{BB962C8B-B14F-4D97-AF65-F5344CB8AC3E}">
        <p14:creationId xmlns:p14="http://schemas.microsoft.com/office/powerpoint/2010/main" val="3518628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down)">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down)">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down)">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wipe(down)">
                                      <p:cBhvr>
                                        <p:cTn id="52" dur="500"/>
                                        <p:tgtEl>
                                          <p:spTgt spid="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wipe(down)">
                                      <p:cBhvr>
                                        <p:cTn id="57" dur="500"/>
                                        <p:tgtEl>
                                          <p:spTgt spid="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wipe(down)">
                                      <p:cBhvr>
                                        <p:cTn id="6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82459" y="6380706"/>
            <a:ext cx="3714478" cy="338554"/>
          </a:xfrm>
          <a:prstGeom prst="rect">
            <a:avLst/>
          </a:prstGeom>
          <a:noFill/>
        </p:spPr>
        <p:txBody>
          <a:bodyPr wrap="none" rtlCol="0">
            <a:spAutoFit/>
          </a:bodyPr>
          <a:lstStyle/>
          <a:p>
            <a:pPr algn="ctr"/>
            <a:r>
              <a:rPr lang="en-US" sz="800" b="1" dirty="0" smtClean="0">
                <a:hlinkClick r:id="rId2"/>
              </a:rPr>
              <a:t>Rekant &amp; </a:t>
            </a:r>
            <a:r>
              <a:rPr lang="en-US" sz="800" b="1" dirty="0" err="1" smtClean="0">
                <a:hlinkClick r:id="rId2"/>
              </a:rPr>
              <a:t>Petrov</a:t>
            </a:r>
            <a:r>
              <a:rPr lang="en-US" sz="800" b="1" dirty="0" smtClean="0">
                <a:hlinkClick r:id="rId2"/>
              </a:rPr>
              <a:t>   New </a:t>
            </a:r>
            <a:r>
              <a:rPr lang="en-US" sz="800" b="1" dirty="0">
                <a:hlinkClick r:id="rId2"/>
              </a:rPr>
              <a:t>model of two-stage seafloor spreading in the Eurasian basin </a:t>
            </a:r>
            <a:endParaRPr lang="en-US" sz="800" b="1" dirty="0" smtClean="0">
              <a:hlinkClick r:id="rId2"/>
            </a:endParaRPr>
          </a:p>
          <a:p>
            <a:pPr algn="ctr"/>
            <a:r>
              <a:rPr lang="en-US" sz="800" b="1" dirty="0" smtClean="0">
                <a:hlinkClick r:id="rId2"/>
              </a:rPr>
              <a:t>(</a:t>
            </a:r>
            <a:r>
              <a:rPr lang="en-US" sz="800" b="1" dirty="0">
                <a:hlinkClick r:id="rId2"/>
              </a:rPr>
              <a:t>Arctic Ocean</a:t>
            </a:r>
            <a:r>
              <a:rPr lang="en-US" sz="800" b="1" dirty="0" smtClean="0">
                <a:hlinkClick r:id="rId2"/>
              </a:rPr>
              <a:t>); insights </a:t>
            </a:r>
            <a:r>
              <a:rPr lang="en-US" sz="800" b="1" dirty="0">
                <a:hlinkClick r:id="rId2"/>
              </a:rPr>
              <a:t>from the analysis of the sedimentary basin architecture</a:t>
            </a:r>
            <a:endParaRPr lang="ru-RU" sz="800" b="1" dirty="0">
              <a:solidFill>
                <a:srgbClr val="232C82"/>
              </a:solidFill>
            </a:endParaRPr>
          </a:p>
        </p:txBody>
      </p:sp>
      <p:pic>
        <p:nvPicPr>
          <p:cNvPr id="3" name="Рисунок 2"/>
          <p:cNvPicPr>
            <a:picLocks noChangeAspect="1"/>
          </p:cNvPicPr>
          <p:nvPr/>
        </p:nvPicPr>
        <p:blipFill rotWithShape="1">
          <a:blip r:embed="rId3" cstate="screen">
            <a:extLst>
              <a:ext uri="{28A0092B-C50C-407E-A947-70E740481C1C}">
                <a14:useLocalDpi xmlns:a14="http://schemas.microsoft.com/office/drawing/2010/main" val="0"/>
              </a:ext>
            </a:extLst>
          </a:blip>
          <a:srcRect t="13950"/>
          <a:stretch/>
        </p:blipFill>
        <p:spPr>
          <a:xfrm>
            <a:off x="431106" y="1543050"/>
            <a:ext cx="8428089" cy="4210744"/>
          </a:xfrm>
          <a:prstGeom prst="rect">
            <a:avLst/>
          </a:prstGeom>
        </p:spPr>
      </p:pic>
      <p:grpSp>
        <p:nvGrpSpPr>
          <p:cNvPr id="2" name="Группа 1"/>
          <p:cNvGrpSpPr/>
          <p:nvPr/>
        </p:nvGrpSpPr>
        <p:grpSpPr>
          <a:xfrm>
            <a:off x="2028484" y="3730667"/>
            <a:ext cx="4704448" cy="1123393"/>
            <a:chOff x="2028484" y="3730667"/>
            <a:chExt cx="4704448" cy="1123393"/>
          </a:xfrm>
        </p:grpSpPr>
        <p:cxnSp>
          <p:nvCxnSpPr>
            <p:cNvPr id="7" name="Прямая со стрелкой 6"/>
            <p:cNvCxnSpPr/>
            <p:nvPr/>
          </p:nvCxnSpPr>
          <p:spPr>
            <a:xfrm flipH="1">
              <a:off x="6731917" y="3730667"/>
              <a:ext cx="1015" cy="1123393"/>
            </a:xfrm>
            <a:prstGeom prst="straightConnector1">
              <a:avLst/>
            </a:prstGeom>
            <a:ln w="762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Выноска со стрелкой влево 7"/>
            <p:cNvSpPr/>
            <p:nvPr/>
          </p:nvSpPr>
          <p:spPr>
            <a:xfrm flipH="1">
              <a:off x="2028484" y="4325054"/>
              <a:ext cx="4422428" cy="461413"/>
            </a:xfrm>
            <a:prstGeom prst="leftArrowCallout">
              <a:avLst>
                <a:gd name="adj1" fmla="val 0"/>
                <a:gd name="adj2" fmla="val 44572"/>
                <a:gd name="adj3" fmla="val 41777"/>
                <a:gd name="adj4" fmla="val 87873"/>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Stage I</a:t>
              </a:r>
              <a:r>
                <a:rPr lang="en-US" sz="1400" dirty="0" smtClean="0">
                  <a:solidFill>
                    <a:schemeClr val="tx1"/>
                  </a:solidFill>
                </a:rPr>
                <a:t>. </a:t>
              </a:r>
              <a:r>
                <a:rPr lang="en-US" sz="1400" dirty="0" err="1" smtClean="0">
                  <a:solidFill>
                    <a:schemeClr val="tx1"/>
                  </a:solidFill>
                </a:rPr>
                <a:t>Epicontinental</a:t>
              </a:r>
              <a:r>
                <a:rPr lang="en-US" sz="1400" dirty="0" smtClean="0">
                  <a:solidFill>
                    <a:schemeClr val="tx1"/>
                  </a:solidFill>
                </a:rPr>
                <a:t> sag basin, connected to the Lomonosov Ridge</a:t>
              </a:r>
              <a:endParaRPr lang="ru-RU" sz="1400" dirty="0">
                <a:solidFill>
                  <a:schemeClr val="tx1"/>
                </a:solidFill>
              </a:endParaRPr>
            </a:p>
          </p:txBody>
        </p:sp>
      </p:grpSp>
      <p:grpSp>
        <p:nvGrpSpPr>
          <p:cNvPr id="18" name="Группа 17"/>
          <p:cNvGrpSpPr/>
          <p:nvPr/>
        </p:nvGrpSpPr>
        <p:grpSpPr>
          <a:xfrm>
            <a:off x="652334" y="3230880"/>
            <a:ext cx="4088224" cy="999575"/>
            <a:chOff x="652334" y="3230880"/>
            <a:chExt cx="4088224" cy="999575"/>
          </a:xfrm>
        </p:grpSpPr>
        <p:sp>
          <p:nvSpPr>
            <p:cNvPr id="9" name="Выноска со стрелкой влево 8"/>
            <p:cNvSpPr/>
            <p:nvPr/>
          </p:nvSpPr>
          <p:spPr>
            <a:xfrm flipH="1">
              <a:off x="652334" y="3255855"/>
              <a:ext cx="3939183" cy="924502"/>
            </a:xfrm>
            <a:prstGeom prst="leftArrowCallout">
              <a:avLst>
                <a:gd name="adj1" fmla="val 8224"/>
                <a:gd name="adj2" fmla="val 19407"/>
                <a:gd name="adj3" fmla="val 26398"/>
                <a:gd name="adj4" fmla="val 87873"/>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Stage </a:t>
              </a:r>
              <a:r>
                <a:rPr lang="en-US" sz="1400" b="1" dirty="0" smtClean="0">
                  <a:solidFill>
                    <a:schemeClr val="tx1"/>
                  </a:solidFill>
                </a:rPr>
                <a:t>II. </a:t>
              </a:r>
              <a:r>
                <a:rPr lang="en-US" sz="1400" dirty="0" smtClean="0">
                  <a:solidFill>
                    <a:schemeClr val="tx1"/>
                  </a:solidFill>
                </a:rPr>
                <a:t>Expansion of</a:t>
              </a:r>
              <a:r>
                <a:rPr lang="ru-RU" sz="1400" dirty="0" smtClean="0">
                  <a:solidFill>
                    <a:schemeClr val="tx1"/>
                  </a:solidFill>
                </a:rPr>
                <a:t> </a:t>
              </a:r>
              <a:r>
                <a:rPr lang="en-US" sz="1400" dirty="0" smtClean="0">
                  <a:solidFill>
                    <a:schemeClr val="tx1"/>
                  </a:solidFill>
                </a:rPr>
                <a:t>the </a:t>
              </a:r>
              <a:r>
                <a:rPr lang="ru-RU" sz="1400" dirty="0" smtClean="0">
                  <a:solidFill>
                    <a:schemeClr val="tx1"/>
                  </a:solidFill>
                </a:rPr>
                <a:t> </a:t>
              </a:r>
              <a:r>
                <a:rPr lang="en-US" sz="1400" dirty="0" smtClean="0">
                  <a:solidFill>
                    <a:schemeClr val="tx1"/>
                  </a:solidFill>
                </a:rPr>
                <a:t>accommodation space, caused by seafloor spreading in the Gakkel Ridge. By the end of the stage Amundsen basin has reached its modern size</a:t>
              </a:r>
              <a:endParaRPr lang="ru-RU" sz="1400" dirty="0">
                <a:solidFill>
                  <a:schemeClr val="tx1"/>
                </a:solidFill>
              </a:endParaRPr>
            </a:p>
          </p:txBody>
        </p:sp>
        <p:cxnSp>
          <p:nvCxnSpPr>
            <p:cNvPr id="10" name="Прямая со стрелкой 9"/>
            <p:cNvCxnSpPr/>
            <p:nvPr/>
          </p:nvCxnSpPr>
          <p:spPr>
            <a:xfrm>
              <a:off x="4732020" y="3230880"/>
              <a:ext cx="8538" cy="999575"/>
            </a:xfrm>
            <a:prstGeom prst="straightConnector1">
              <a:avLst/>
            </a:prstGeom>
            <a:ln w="5715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19" name="Группа 18"/>
          <p:cNvGrpSpPr/>
          <p:nvPr/>
        </p:nvGrpSpPr>
        <p:grpSpPr>
          <a:xfrm>
            <a:off x="4872523" y="2632422"/>
            <a:ext cx="4207900" cy="1016000"/>
            <a:chOff x="4872523" y="2632422"/>
            <a:chExt cx="4207900" cy="1016000"/>
          </a:xfrm>
        </p:grpSpPr>
        <p:sp>
          <p:nvSpPr>
            <p:cNvPr id="11" name="Выноска со стрелкой влево 10"/>
            <p:cNvSpPr/>
            <p:nvPr/>
          </p:nvSpPr>
          <p:spPr>
            <a:xfrm>
              <a:off x="5149702" y="2632422"/>
              <a:ext cx="3930721" cy="1016000"/>
            </a:xfrm>
            <a:prstGeom prst="leftArrowCallout">
              <a:avLst>
                <a:gd name="adj1" fmla="val 8224"/>
                <a:gd name="adj2" fmla="val 19407"/>
                <a:gd name="adj3" fmla="val 26398"/>
                <a:gd name="adj4" fmla="val 87873"/>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Stage III</a:t>
              </a:r>
              <a:r>
                <a:rPr lang="en-US" sz="1400" dirty="0" smtClean="0">
                  <a:solidFill>
                    <a:schemeClr val="tx1"/>
                  </a:solidFill>
                </a:rPr>
                <a:t>. Accumulation of the </a:t>
              </a:r>
              <a:r>
                <a:rPr lang="en-US" sz="1400" dirty="0" err="1" smtClean="0">
                  <a:solidFill>
                    <a:schemeClr val="tx1"/>
                  </a:solidFill>
                </a:rPr>
                <a:t>hemipelagic</a:t>
              </a:r>
              <a:r>
                <a:rPr lang="en-US" sz="1400" dirty="0" smtClean="0">
                  <a:solidFill>
                    <a:schemeClr val="tx1"/>
                  </a:solidFill>
                </a:rPr>
                <a:t>  deposits veneer </a:t>
              </a:r>
              <a:r>
                <a:rPr lang="en-US" sz="1400" b="1" u="sng" dirty="0" smtClean="0">
                  <a:solidFill>
                    <a:schemeClr val="tx1"/>
                  </a:solidFill>
                </a:rPr>
                <a:t>throughout the region</a:t>
              </a:r>
              <a:r>
                <a:rPr lang="en-US" sz="1400" dirty="0" smtClean="0">
                  <a:solidFill>
                    <a:schemeClr val="tx1"/>
                  </a:solidFill>
                </a:rPr>
                <a:t>. </a:t>
              </a:r>
              <a:r>
                <a:rPr lang="en-US" sz="1400" dirty="0" smtClean="0">
                  <a:solidFill>
                    <a:schemeClr val="tx1"/>
                  </a:solidFill>
                </a:rPr>
                <a:t>There is no expansion of the accommodation space. Sedimentary basin has modern size.</a:t>
              </a:r>
              <a:r>
                <a:rPr lang="en-US" sz="1400" dirty="0" smtClean="0">
                  <a:solidFill>
                    <a:schemeClr val="tx1"/>
                  </a:solidFill>
                </a:rPr>
                <a:t> </a:t>
              </a:r>
              <a:endParaRPr lang="ru-RU" sz="1400" dirty="0">
                <a:solidFill>
                  <a:schemeClr val="tx1"/>
                </a:solidFill>
              </a:endParaRPr>
            </a:p>
          </p:txBody>
        </p:sp>
        <p:cxnSp>
          <p:nvCxnSpPr>
            <p:cNvPr id="12" name="Прямая со стрелкой 11"/>
            <p:cNvCxnSpPr/>
            <p:nvPr/>
          </p:nvCxnSpPr>
          <p:spPr>
            <a:xfrm>
              <a:off x="4872523" y="2836755"/>
              <a:ext cx="8538" cy="419100"/>
            </a:xfrm>
            <a:prstGeom prst="straightConnector1">
              <a:avLst/>
            </a:prstGeom>
            <a:ln w="57150">
              <a:solidFill>
                <a:srgbClr val="EC8EDC"/>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16" name="Прямоугольник 15"/>
          <p:cNvSpPr/>
          <p:nvPr/>
        </p:nvSpPr>
        <p:spPr>
          <a:xfrm>
            <a:off x="2975878" y="252557"/>
            <a:ext cx="5685522" cy="646331"/>
          </a:xfrm>
          <a:prstGeom prst="rect">
            <a:avLst/>
          </a:prstGeom>
        </p:spPr>
        <p:txBody>
          <a:bodyPr wrap="square">
            <a:spAutoFit/>
          </a:bodyPr>
          <a:lstStyle/>
          <a:p>
            <a:r>
              <a:rPr lang="en-US" dirty="0" smtClean="0"/>
              <a:t>Reflection of the Amundsen </a:t>
            </a:r>
            <a:r>
              <a:rPr lang="en-US" dirty="0"/>
              <a:t>basin sedimentary </a:t>
            </a:r>
            <a:r>
              <a:rPr lang="en-US" dirty="0" smtClean="0"/>
              <a:t>system evolution in the structure of the sedimentary basin.</a:t>
            </a:r>
            <a:endParaRPr lang="ru-RU" dirty="0"/>
          </a:p>
        </p:txBody>
      </p:sp>
      <p:sp>
        <p:nvSpPr>
          <p:cNvPr id="17" name="Выноска со стрелкой влево 16"/>
          <p:cNvSpPr/>
          <p:nvPr/>
        </p:nvSpPr>
        <p:spPr>
          <a:xfrm>
            <a:off x="1784640" y="2070555"/>
            <a:ext cx="3841459" cy="278575"/>
          </a:xfrm>
          <a:prstGeom prst="leftArrowCallout">
            <a:avLst>
              <a:gd name="adj1" fmla="val 8224"/>
              <a:gd name="adj2" fmla="val 19407"/>
              <a:gd name="adj3" fmla="val 26398"/>
              <a:gd name="adj4" fmla="val 87873"/>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Stage IV</a:t>
            </a:r>
            <a:r>
              <a:rPr lang="en-US" sz="1400" dirty="0" smtClean="0">
                <a:solidFill>
                  <a:schemeClr val="tx1"/>
                </a:solidFill>
              </a:rPr>
              <a:t>. </a:t>
            </a:r>
            <a:r>
              <a:rPr lang="en-US" sz="1400" dirty="0" smtClean="0">
                <a:solidFill>
                  <a:schemeClr val="tx1"/>
                </a:solidFill>
              </a:rPr>
              <a:t>Recent tectonic activation</a:t>
            </a:r>
            <a:endParaRPr lang="ru-RU" sz="1400" dirty="0">
              <a:solidFill>
                <a:schemeClr val="tx1"/>
              </a:solidFill>
            </a:endParaRPr>
          </a:p>
        </p:txBody>
      </p:sp>
    </p:spTree>
    <p:extLst>
      <p:ext uri="{BB962C8B-B14F-4D97-AF65-F5344CB8AC3E}">
        <p14:creationId xmlns:p14="http://schemas.microsoft.com/office/powerpoint/2010/main" val="1808867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82459" y="6380706"/>
            <a:ext cx="3714478" cy="338554"/>
          </a:xfrm>
          <a:prstGeom prst="rect">
            <a:avLst/>
          </a:prstGeom>
          <a:noFill/>
        </p:spPr>
        <p:txBody>
          <a:bodyPr wrap="none" rtlCol="0">
            <a:spAutoFit/>
          </a:bodyPr>
          <a:lstStyle/>
          <a:p>
            <a:pPr algn="ctr"/>
            <a:r>
              <a:rPr lang="en-US" sz="800" b="1" dirty="0" smtClean="0">
                <a:hlinkClick r:id="rId2"/>
              </a:rPr>
              <a:t>Rekant &amp; </a:t>
            </a:r>
            <a:r>
              <a:rPr lang="en-US" sz="800" b="1" dirty="0" err="1" smtClean="0">
                <a:hlinkClick r:id="rId2"/>
              </a:rPr>
              <a:t>Petrov</a:t>
            </a:r>
            <a:r>
              <a:rPr lang="en-US" sz="800" b="1" dirty="0" smtClean="0">
                <a:hlinkClick r:id="rId2"/>
              </a:rPr>
              <a:t>   New </a:t>
            </a:r>
            <a:r>
              <a:rPr lang="en-US" sz="800" b="1" dirty="0">
                <a:hlinkClick r:id="rId2"/>
              </a:rPr>
              <a:t>model of two-stage seafloor spreading in the Eurasian basin </a:t>
            </a:r>
            <a:endParaRPr lang="en-US" sz="800" b="1" dirty="0" smtClean="0">
              <a:hlinkClick r:id="rId2"/>
            </a:endParaRPr>
          </a:p>
          <a:p>
            <a:pPr algn="ctr"/>
            <a:r>
              <a:rPr lang="en-US" sz="800" b="1" dirty="0" smtClean="0">
                <a:hlinkClick r:id="rId2"/>
              </a:rPr>
              <a:t>(</a:t>
            </a:r>
            <a:r>
              <a:rPr lang="en-US" sz="800" b="1" dirty="0">
                <a:hlinkClick r:id="rId2"/>
              </a:rPr>
              <a:t>Arctic Ocean</a:t>
            </a:r>
            <a:r>
              <a:rPr lang="en-US" sz="800" b="1" dirty="0" smtClean="0">
                <a:hlinkClick r:id="rId2"/>
              </a:rPr>
              <a:t>); insights </a:t>
            </a:r>
            <a:r>
              <a:rPr lang="en-US" sz="800" b="1" dirty="0">
                <a:hlinkClick r:id="rId2"/>
              </a:rPr>
              <a:t>from the analysis of the sedimentary basin architecture</a:t>
            </a:r>
            <a:endParaRPr lang="ru-RU" sz="800" b="1" dirty="0">
              <a:solidFill>
                <a:srgbClr val="232C82"/>
              </a:solidFill>
            </a:endParaRPr>
          </a:p>
        </p:txBody>
      </p:sp>
      <p:pic>
        <p:nvPicPr>
          <p:cNvPr id="10" name="Рисунок 9"/>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49100" y="606936"/>
            <a:ext cx="4266718" cy="5773770"/>
          </a:xfrm>
          <a:prstGeom prst="rect">
            <a:avLst/>
          </a:prstGeom>
        </p:spPr>
      </p:pic>
      <p:sp>
        <p:nvSpPr>
          <p:cNvPr id="11" name="Выноска со стрелкой вниз 10"/>
          <p:cNvSpPr/>
          <p:nvPr/>
        </p:nvSpPr>
        <p:spPr>
          <a:xfrm>
            <a:off x="396828" y="853891"/>
            <a:ext cx="1105680" cy="1550100"/>
          </a:xfrm>
          <a:prstGeom prst="downArrowCallout">
            <a:avLst/>
          </a:prstGeom>
          <a:solidFill>
            <a:srgbClr val="D5B3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The axis of the Nansen-</a:t>
            </a:r>
            <a:r>
              <a:rPr lang="en-US" sz="1400" dirty="0" err="1" smtClean="0"/>
              <a:t>Amunsed</a:t>
            </a:r>
            <a:r>
              <a:rPr lang="en-US" sz="1400" dirty="0" smtClean="0"/>
              <a:t> basin by </a:t>
            </a:r>
            <a:r>
              <a:rPr lang="ru-RU" sz="1400" dirty="0" smtClean="0"/>
              <a:t>34</a:t>
            </a:r>
            <a:r>
              <a:rPr lang="en-US" sz="1400" dirty="0" smtClean="0"/>
              <a:t> Ma</a:t>
            </a:r>
            <a:endParaRPr lang="ru-RU" sz="1400" dirty="0"/>
          </a:p>
        </p:txBody>
      </p:sp>
      <p:pic>
        <p:nvPicPr>
          <p:cNvPr id="12" name="Рисунок 11"/>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030853" y="853890"/>
            <a:ext cx="3957618" cy="1958494"/>
          </a:xfrm>
          <a:prstGeom prst="rect">
            <a:avLst/>
          </a:prstGeom>
        </p:spPr>
      </p:pic>
      <p:sp>
        <p:nvSpPr>
          <p:cNvPr id="13" name="Выноска со стрелкой вниз 12"/>
          <p:cNvSpPr/>
          <p:nvPr/>
        </p:nvSpPr>
        <p:spPr>
          <a:xfrm>
            <a:off x="8138833" y="1468268"/>
            <a:ext cx="700817" cy="407142"/>
          </a:xfrm>
          <a:prstGeom prst="downArrowCallout">
            <a:avLst/>
          </a:prstGeom>
          <a:solidFill>
            <a:srgbClr val="00C4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smtClean="0"/>
              <a:t>120-56</a:t>
            </a:r>
            <a:endParaRPr lang="ru-RU" sz="1400" dirty="0"/>
          </a:p>
        </p:txBody>
      </p:sp>
      <p:sp>
        <p:nvSpPr>
          <p:cNvPr id="14" name="Выноска со стрелкой вниз 13"/>
          <p:cNvSpPr/>
          <p:nvPr/>
        </p:nvSpPr>
        <p:spPr>
          <a:xfrm>
            <a:off x="7516869" y="1522776"/>
            <a:ext cx="700817" cy="407142"/>
          </a:xfrm>
          <a:prstGeom prst="downArrowCallou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smtClean="0"/>
              <a:t>53-47</a:t>
            </a:r>
            <a:endParaRPr lang="ru-RU" sz="1400" dirty="0"/>
          </a:p>
        </p:txBody>
      </p:sp>
      <p:sp>
        <p:nvSpPr>
          <p:cNvPr id="15" name="Выноска со стрелкой вниз 14"/>
          <p:cNvSpPr/>
          <p:nvPr/>
        </p:nvSpPr>
        <p:spPr>
          <a:xfrm>
            <a:off x="6906440" y="1494964"/>
            <a:ext cx="700817" cy="407142"/>
          </a:xfrm>
          <a:prstGeom prst="downArrowCallout">
            <a:avLst/>
          </a:prstGeom>
          <a:solidFill>
            <a:srgbClr val="FC98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smtClean="0"/>
              <a:t>47-40</a:t>
            </a:r>
            <a:endParaRPr lang="ru-RU" sz="1400" dirty="0"/>
          </a:p>
        </p:txBody>
      </p:sp>
      <p:sp>
        <p:nvSpPr>
          <p:cNvPr id="16" name="Выноска со стрелкой вниз 15"/>
          <p:cNvSpPr/>
          <p:nvPr/>
        </p:nvSpPr>
        <p:spPr>
          <a:xfrm>
            <a:off x="6158566" y="1353296"/>
            <a:ext cx="700817" cy="407142"/>
          </a:xfrm>
          <a:prstGeom prst="downArrowCallout">
            <a:avLst/>
          </a:prstGeom>
          <a:solidFill>
            <a:srgbClr val="D5B3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smtClean="0"/>
              <a:t>40-34</a:t>
            </a:r>
            <a:endParaRPr lang="ru-RU" sz="1400" dirty="0"/>
          </a:p>
        </p:txBody>
      </p:sp>
      <p:sp>
        <p:nvSpPr>
          <p:cNvPr id="17" name="TextBox 16"/>
          <p:cNvSpPr txBox="1"/>
          <p:nvPr/>
        </p:nvSpPr>
        <p:spPr>
          <a:xfrm>
            <a:off x="4776431" y="3311790"/>
            <a:ext cx="4165904" cy="2677656"/>
          </a:xfrm>
          <a:prstGeom prst="rect">
            <a:avLst/>
          </a:prstGeom>
          <a:noFill/>
        </p:spPr>
        <p:txBody>
          <a:bodyPr wrap="square" rtlCol="0">
            <a:spAutoFit/>
          </a:bodyPr>
          <a:lstStyle/>
          <a:p>
            <a:r>
              <a:rPr lang="ru-RU" sz="1400" dirty="0" smtClean="0"/>
              <a:t>1. </a:t>
            </a:r>
            <a:r>
              <a:rPr lang="en-US" sz="1400" dirty="0" smtClean="0"/>
              <a:t>Epi-continental sag basin formed during  ~120-</a:t>
            </a:r>
            <a:r>
              <a:rPr lang="ru-RU" sz="1400" dirty="0" smtClean="0"/>
              <a:t>56 М</a:t>
            </a:r>
            <a:r>
              <a:rPr lang="en-US" sz="1400" dirty="0" smtClean="0"/>
              <a:t>a was filled with ~1500-2000 m of sediments</a:t>
            </a:r>
            <a:r>
              <a:rPr lang="ru-RU" sz="1400" dirty="0" smtClean="0"/>
              <a:t>.</a:t>
            </a:r>
            <a:endParaRPr lang="ru-RU" sz="1400" dirty="0" smtClean="0"/>
          </a:p>
          <a:p>
            <a:r>
              <a:rPr lang="ru-RU" sz="1400" dirty="0" smtClean="0"/>
              <a:t>2. </a:t>
            </a:r>
            <a:r>
              <a:rPr lang="en-US" sz="1400" dirty="0" smtClean="0"/>
              <a:t> Gradually expansion of the sedimentary basin up to its modern size (</a:t>
            </a:r>
            <a:r>
              <a:rPr lang="ru-RU" sz="1400" dirty="0" smtClean="0"/>
              <a:t>53-34 М</a:t>
            </a:r>
            <a:r>
              <a:rPr lang="en-US" sz="1400" dirty="0" smtClean="0"/>
              <a:t>a)</a:t>
            </a:r>
            <a:r>
              <a:rPr lang="ru-RU" sz="1400" dirty="0" smtClean="0"/>
              <a:t>. </a:t>
            </a:r>
            <a:r>
              <a:rPr lang="en-US" sz="1400" dirty="0" smtClean="0"/>
              <a:t>The rift valley  have been Infilled </a:t>
            </a:r>
            <a:r>
              <a:rPr lang="en-US" sz="1400" dirty="0" smtClean="0"/>
              <a:t>by sediments as thick as 1000 m.</a:t>
            </a:r>
            <a:endParaRPr lang="ru-RU" sz="1400" dirty="0" smtClean="0"/>
          </a:p>
          <a:p>
            <a:r>
              <a:rPr lang="en-US" sz="1400" dirty="0" smtClean="0"/>
              <a:t>3. The </a:t>
            </a:r>
            <a:r>
              <a:rPr lang="en-US" sz="1400" dirty="0"/>
              <a:t>veneer </a:t>
            </a:r>
            <a:r>
              <a:rPr lang="en-US" sz="1400" dirty="0" smtClean="0"/>
              <a:t>of the </a:t>
            </a:r>
            <a:r>
              <a:rPr lang="en-US" sz="1400" dirty="0" err="1" smtClean="0"/>
              <a:t>syn</a:t>
            </a:r>
            <a:r>
              <a:rPr lang="en-US" sz="1400" dirty="0" smtClean="0"/>
              <a:t>-oceanic deposits was accumulated </a:t>
            </a:r>
            <a:r>
              <a:rPr lang="en-US" sz="1400" dirty="0" smtClean="0"/>
              <a:t>throughout  the Eurasia basin since </a:t>
            </a:r>
            <a:r>
              <a:rPr lang="ru-RU" sz="1400" dirty="0" smtClean="0"/>
              <a:t>34</a:t>
            </a:r>
            <a:r>
              <a:rPr lang="en-US" sz="1400" dirty="0" smtClean="0"/>
              <a:t> </a:t>
            </a:r>
            <a:r>
              <a:rPr lang="ru-RU" sz="1400" dirty="0" smtClean="0"/>
              <a:t>М</a:t>
            </a:r>
            <a:r>
              <a:rPr lang="en-US" sz="1400" dirty="0" smtClean="0"/>
              <a:t>a</a:t>
            </a:r>
            <a:r>
              <a:rPr lang="ru-RU" sz="1400" dirty="0" smtClean="0"/>
              <a:t> </a:t>
            </a:r>
            <a:endParaRPr lang="en-US" sz="1400" dirty="0" smtClean="0"/>
          </a:p>
          <a:p>
            <a:r>
              <a:rPr lang="en-US" sz="1400" dirty="0" smtClean="0"/>
              <a:t>4</a:t>
            </a:r>
            <a:r>
              <a:rPr lang="ru-RU" sz="1400" dirty="0" smtClean="0"/>
              <a:t>. </a:t>
            </a:r>
            <a:r>
              <a:rPr lang="en-US" sz="1400" dirty="0" smtClean="0"/>
              <a:t>Recent neo-tectonic </a:t>
            </a:r>
            <a:r>
              <a:rPr lang="en-US" sz="1400" dirty="0" err="1" smtClean="0"/>
              <a:t>activization</a:t>
            </a:r>
            <a:r>
              <a:rPr lang="en-US" sz="1400" dirty="0" smtClean="0"/>
              <a:t> over the past ~3Ma was caused by </a:t>
            </a:r>
            <a:r>
              <a:rPr lang="en-US" sz="1400" dirty="0"/>
              <a:t>resumption of seafloor spreading in the Gakkel Ridge axial zone by propagation of the oceanic rift from Norwegian-Greenland basin toward the east</a:t>
            </a:r>
            <a:r>
              <a:rPr lang="ru-RU" sz="1400" dirty="0" smtClean="0"/>
              <a:t>.</a:t>
            </a:r>
            <a:endParaRPr lang="ru-RU" sz="1400" dirty="0"/>
          </a:p>
        </p:txBody>
      </p:sp>
      <p:sp>
        <p:nvSpPr>
          <p:cNvPr id="18" name="Выноска со стрелкой вниз 17"/>
          <p:cNvSpPr/>
          <p:nvPr/>
        </p:nvSpPr>
        <p:spPr>
          <a:xfrm>
            <a:off x="4953000" y="1019312"/>
            <a:ext cx="1346131" cy="311066"/>
          </a:xfrm>
          <a:prstGeom prst="downArrow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Recent tectonic</a:t>
            </a:r>
            <a:endParaRPr lang="ru-RU" sz="1400" dirty="0">
              <a:solidFill>
                <a:schemeClr val="tx1"/>
              </a:solidFill>
            </a:endParaRPr>
          </a:p>
        </p:txBody>
      </p:sp>
      <p:sp>
        <p:nvSpPr>
          <p:cNvPr id="19" name="TextBox 18"/>
          <p:cNvSpPr txBox="1"/>
          <p:nvPr/>
        </p:nvSpPr>
        <p:spPr>
          <a:xfrm>
            <a:off x="1936745" y="130109"/>
            <a:ext cx="5842370" cy="369332"/>
          </a:xfrm>
          <a:prstGeom prst="rect">
            <a:avLst/>
          </a:prstGeom>
          <a:noFill/>
        </p:spPr>
        <p:txBody>
          <a:bodyPr wrap="none" rtlCol="0">
            <a:spAutoFit/>
          </a:bodyPr>
          <a:lstStyle/>
          <a:p>
            <a:pPr algn="ctr"/>
            <a:r>
              <a:rPr lang="en-US" dirty="0" smtClean="0"/>
              <a:t>Spatial features of the Amundsen Basin sedimentary syste</a:t>
            </a:r>
            <a:r>
              <a:rPr lang="en-US" dirty="0" smtClean="0"/>
              <a:t>m </a:t>
            </a:r>
            <a:endParaRPr lang="ru-RU" dirty="0"/>
          </a:p>
        </p:txBody>
      </p:sp>
      <p:sp>
        <p:nvSpPr>
          <p:cNvPr id="20" name="Выноска со стрелкой влево 19"/>
          <p:cNvSpPr/>
          <p:nvPr/>
        </p:nvSpPr>
        <p:spPr>
          <a:xfrm>
            <a:off x="2163121" y="929088"/>
            <a:ext cx="1283635" cy="380826"/>
          </a:xfrm>
          <a:prstGeom prst="leftArrowCallout">
            <a:avLst/>
          </a:prstGeom>
          <a:solidFill>
            <a:srgbClr val="00C4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120-56</a:t>
            </a:r>
          </a:p>
        </p:txBody>
      </p:sp>
      <p:sp>
        <p:nvSpPr>
          <p:cNvPr id="21" name="Выноска со стрелкой влево 20"/>
          <p:cNvSpPr/>
          <p:nvPr/>
        </p:nvSpPr>
        <p:spPr>
          <a:xfrm>
            <a:off x="1651329" y="1373752"/>
            <a:ext cx="1717632" cy="366229"/>
          </a:xfrm>
          <a:prstGeom prst="leftArrowCallou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53-47 </a:t>
            </a:r>
            <a:r>
              <a:rPr lang="en-US" dirty="0" smtClean="0"/>
              <a:t>(?)</a:t>
            </a:r>
            <a:endParaRPr lang="ru-RU" dirty="0"/>
          </a:p>
        </p:txBody>
      </p:sp>
      <p:sp>
        <p:nvSpPr>
          <p:cNvPr id="22" name="Выноска со стрелкой влево 21"/>
          <p:cNvSpPr/>
          <p:nvPr/>
        </p:nvSpPr>
        <p:spPr>
          <a:xfrm>
            <a:off x="1810570" y="3573237"/>
            <a:ext cx="1717632" cy="366229"/>
          </a:xfrm>
          <a:prstGeom prst="leftArrowCallout">
            <a:avLst/>
          </a:prstGeom>
          <a:solidFill>
            <a:srgbClr val="FC98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47-40 </a:t>
            </a:r>
            <a:r>
              <a:rPr lang="en-US" dirty="0" smtClean="0"/>
              <a:t>(?)</a:t>
            </a:r>
            <a:endParaRPr lang="ru-RU" dirty="0"/>
          </a:p>
        </p:txBody>
      </p:sp>
    </p:spTree>
    <p:extLst>
      <p:ext uri="{BB962C8B-B14F-4D97-AF65-F5344CB8AC3E}">
        <p14:creationId xmlns:p14="http://schemas.microsoft.com/office/powerpoint/2010/main" val="1399388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down)">
                                      <p:cBhvr>
                                        <p:cTn id="15" dur="500"/>
                                        <p:tgtEl>
                                          <p:spTgt spid="2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down)">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P spid="16" grpId="0" animBg="1"/>
      <p:bldP spid="18" grpId="0" animBg="1"/>
      <p:bldP spid="20" grpId="0" animBg="1"/>
      <p:bldP spid="21" grpId="0" animBg="1"/>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7800" y="3394543"/>
            <a:ext cx="8684986" cy="2862322"/>
          </a:xfrm>
          <a:prstGeom prst="rect">
            <a:avLst/>
          </a:prstGeom>
        </p:spPr>
        <p:txBody>
          <a:bodyPr wrap="square">
            <a:spAutoFit/>
          </a:bodyPr>
          <a:lstStyle/>
          <a:p>
            <a:pPr algn="just"/>
            <a:r>
              <a:rPr lang="en-US" sz="1200" b="1" dirty="0" smtClean="0">
                <a:latin typeface="Open Sans"/>
              </a:rPr>
              <a:t>	Continental </a:t>
            </a:r>
            <a:r>
              <a:rPr lang="en-US" sz="1200" b="1" dirty="0">
                <a:latin typeface="Open Sans"/>
              </a:rPr>
              <a:t>break-up stage I</a:t>
            </a:r>
            <a:r>
              <a:rPr lang="en-US" sz="1200" dirty="0">
                <a:latin typeface="Open Sans"/>
              </a:rPr>
              <a:t> ~120-56 MA leads to formation of 120-130 km wide synrift basins both in the Eastern Amundsen and in the Western Nansen basins. Both basins were floored by extremely extended continental crust. Therefore, the hypothesized continent-ocean boundary (COB) should be placed at the seaward edges of synrift portions of Amundsen and Nansen basins, roughly along the magnetic anomaly #20.</a:t>
            </a:r>
          </a:p>
          <a:p>
            <a:pPr algn="just"/>
            <a:r>
              <a:rPr lang="en-US" sz="1200" b="1" dirty="0">
                <a:latin typeface="Open Sans"/>
              </a:rPr>
              <a:t>	Spreading</a:t>
            </a:r>
            <a:r>
              <a:rPr lang="en-US" sz="1200" dirty="0">
                <a:latin typeface="Open Sans"/>
              </a:rPr>
              <a:t> </a:t>
            </a:r>
            <a:r>
              <a:rPr lang="en-US" sz="1200" b="1" dirty="0">
                <a:latin typeface="Open Sans"/>
              </a:rPr>
              <a:t>stage II</a:t>
            </a:r>
            <a:r>
              <a:rPr lang="en-US" sz="1200" dirty="0">
                <a:latin typeface="Open Sans"/>
              </a:rPr>
              <a:t> (56-34 MA) was characterized by seafloor spreading in the EB as low as 8 mm/year, which was accompanied by expansion of the Amundsen and Nansen sedimentary basins up to their current sizes. The successive expansion of the sedimentary basins which is characteristic of the seafloor spreading basin, was revealed from the architecture of only this sequence, neither underlying nor overlapping. We propose the formation of a Gakkel Ridge rift valley and its infilling with thick sediments sequence during this stage.</a:t>
            </a:r>
          </a:p>
          <a:p>
            <a:pPr algn="just"/>
            <a:r>
              <a:rPr lang="en-US" sz="1200" b="1" dirty="0">
                <a:latin typeface="Open Sans"/>
              </a:rPr>
              <a:t>	</a:t>
            </a:r>
            <a:r>
              <a:rPr lang="en-US" sz="1200" b="1" dirty="0" err="1">
                <a:latin typeface="Open Sans"/>
              </a:rPr>
              <a:t>Synoceanic</a:t>
            </a:r>
            <a:r>
              <a:rPr lang="en-US" sz="1200" dirty="0">
                <a:latin typeface="Open Sans"/>
              </a:rPr>
              <a:t> </a:t>
            </a:r>
            <a:r>
              <a:rPr lang="en-US" sz="1200" b="1" dirty="0">
                <a:latin typeface="Open Sans"/>
              </a:rPr>
              <a:t>stage III</a:t>
            </a:r>
            <a:r>
              <a:rPr lang="en-US" sz="1200" dirty="0">
                <a:latin typeface="Open Sans"/>
              </a:rPr>
              <a:t> (34-~3 MA) was resulted in the accumulation of the undisturbed Oligocene-Quaternary sediment sequence all over the entire EB. If the non-</a:t>
            </a:r>
            <a:r>
              <a:rPr lang="en-US" sz="1200" dirty="0" err="1">
                <a:latin typeface="Open Sans"/>
              </a:rPr>
              <a:t>tectonized</a:t>
            </a:r>
            <a:r>
              <a:rPr lang="en-US" sz="1200" dirty="0">
                <a:latin typeface="Open Sans"/>
              </a:rPr>
              <a:t> architecture of this sequence indicates a calm tectonic regime for the most of the Oligocene-Miocene, the existence of the sediment veneer all over the entire EB proves that sedimentation basin and consequently the oceanic crust domain of modern size were already formed by the beginning of Oligocene.</a:t>
            </a:r>
          </a:p>
          <a:p>
            <a:pPr algn="just"/>
            <a:r>
              <a:rPr lang="en-US" sz="1200" b="1" dirty="0">
                <a:latin typeface="Open Sans"/>
              </a:rPr>
              <a:t>	Re-spreading stage IV (~3-0 MA)</a:t>
            </a:r>
            <a:r>
              <a:rPr lang="en-US" sz="1200" dirty="0">
                <a:latin typeface="Open Sans"/>
              </a:rPr>
              <a:t> is characterized by the resumption of seafloor spreading in the Gakkel Ridge axial zone by propagation of the oceanic rift from Norwegian-Greenland basin toward the east. </a:t>
            </a:r>
            <a:endParaRPr lang="ru-RU" sz="1200" dirty="0"/>
          </a:p>
        </p:txBody>
      </p:sp>
      <p:grpSp>
        <p:nvGrpSpPr>
          <p:cNvPr id="3" name="Группа 2"/>
          <p:cNvGrpSpPr/>
          <p:nvPr/>
        </p:nvGrpSpPr>
        <p:grpSpPr>
          <a:xfrm>
            <a:off x="361254" y="557236"/>
            <a:ext cx="8151314" cy="2621727"/>
            <a:chOff x="600397" y="774431"/>
            <a:chExt cx="8151314" cy="2621727"/>
          </a:xfrm>
        </p:grpSpPr>
        <p:pic>
          <p:nvPicPr>
            <p:cNvPr id="4" name="Рисунок 3"/>
            <p:cNvPicPr>
              <a:picLocks noChangeAspect="1"/>
            </p:cNvPicPr>
            <p:nvPr/>
          </p:nvPicPr>
          <p:blipFill>
            <a:blip r:embed="rId2"/>
            <a:stretch>
              <a:fillRect/>
            </a:stretch>
          </p:blipFill>
          <p:spPr>
            <a:xfrm>
              <a:off x="600397" y="774431"/>
              <a:ext cx="8151314" cy="2621727"/>
            </a:xfrm>
            <a:prstGeom prst="rect">
              <a:avLst/>
            </a:prstGeom>
            <a:ln>
              <a:solidFill>
                <a:schemeClr val="bg2">
                  <a:lumMod val="25000"/>
                </a:schemeClr>
              </a:solidFill>
            </a:ln>
          </p:spPr>
        </p:pic>
        <p:sp>
          <p:nvSpPr>
            <p:cNvPr id="5" name="TextBox 4"/>
            <p:cNvSpPr txBox="1"/>
            <p:nvPr/>
          </p:nvSpPr>
          <p:spPr>
            <a:xfrm>
              <a:off x="6451722" y="3084743"/>
              <a:ext cx="2299989" cy="276999"/>
            </a:xfrm>
            <a:prstGeom prst="rect">
              <a:avLst/>
            </a:prstGeom>
            <a:solidFill>
              <a:schemeClr val="bg1">
                <a:lumMod val="95000"/>
              </a:schemeClr>
            </a:solidFill>
            <a:ln w="3175">
              <a:solidFill>
                <a:schemeClr val="bg2">
                  <a:lumMod val="25000"/>
                </a:schemeClr>
              </a:solidFill>
            </a:ln>
          </p:spPr>
          <p:txBody>
            <a:bodyPr wrap="none" rtlCol="0">
              <a:spAutoFit/>
            </a:bodyPr>
            <a:lstStyle/>
            <a:p>
              <a:r>
                <a:rPr lang="en-US" sz="1200" dirty="0" smtClean="0"/>
                <a:t>Line A14-07 (</a:t>
              </a:r>
              <a:r>
                <a:rPr lang="en-US" sz="1200" dirty="0" err="1" smtClean="0"/>
                <a:t>Arcticheskiy</a:t>
              </a:r>
              <a:r>
                <a:rPr lang="en-US" sz="1200" dirty="0" smtClean="0"/>
                <a:t>…, 2017)</a:t>
              </a:r>
              <a:endParaRPr lang="ru-RU" sz="1200" dirty="0"/>
            </a:p>
          </p:txBody>
        </p:sp>
      </p:grpSp>
    </p:spTree>
    <p:extLst>
      <p:ext uri="{BB962C8B-B14F-4D97-AF65-F5344CB8AC3E}">
        <p14:creationId xmlns:p14="http://schemas.microsoft.com/office/powerpoint/2010/main" val="23486660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55601" y="2557613"/>
            <a:ext cx="8280612" cy="2893100"/>
          </a:xfrm>
          <a:prstGeom prst="rect">
            <a:avLst/>
          </a:prstGeom>
        </p:spPr>
        <p:txBody>
          <a:bodyPr wrap="square">
            <a:spAutoFit/>
          </a:bodyPr>
          <a:lstStyle/>
          <a:p>
            <a:pPr algn="just"/>
            <a:r>
              <a:rPr lang="en-US" sz="1400" dirty="0" smtClean="0">
                <a:latin typeface="Open Sans"/>
              </a:rPr>
              <a:t>	The </a:t>
            </a:r>
            <a:r>
              <a:rPr lang="en-US" sz="1400" dirty="0">
                <a:latin typeface="Open Sans"/>
              </a:rPr>
              <a:t>proposed model of two-stage seafloor spreading in the EB allows us to explain most of the geological issues in this region and is of perfect relation to the known tectonic events along the Arctic periphery.</a:t>
            </a:r>
          </a:p>
          <a:p>
            <a:pPr algn="just"/>
            <a:r>
              <a:rPr lang="en-US" sz="1400" dirty="0" smtClean="0">
                <a:latin typeface="Open Sans"/>
              </a:rPr>
              <a:t>	In </a:t>
            </a:r>
            <a:r>
              <a:rPr lang="en-US" sz="1400" dirty="0">
                <a:latin typeface="Open Sans"/>
              </a:rPr>
              <a:t>particular: (1) thick sediments sequence in the Eastern and Central  Gakkel Ridge rift valley could be explained by the Eocene age of the rift valley, (2) recent spreading resumption could be considered as the cause of the unpredictable high both the hydrothermal activity and volcanism at the Western Gakkel Ridge, (3) the consolidated sand- and siltstones, dredged from the seamount scarp in the middle part of Amundsen Basin (</a:t>
            </a:r>
            <a:r>
              <a:rPr lang="en-US" sz="1400" dirty="0" err="1">
                <a:latin typeface="Open Sans"/>
              </a:rPr>
              <a:t>Gaedicke</a:t>
            </a:r>
            <a:r>
              <a:rPr lang="en-US" sz="1400" dirty="0">
                <a:latin typeface="Open Sans"/>
              </a:rPr>
              <a:t> et al., 2019), which thought to be fragments of Mesozoic continental crust, confirm the suggested COB position along magnetic anomaly No.20, (4) the eastward propagation of the ocean rifting along the Gakkel Ridge leads to apparent change of the accentuated high relief morphology of the Western Gakkel Ridge to a smoother ridge morphology of the Eastern Gakkel Ridge as well as to defocusing seismicity at the Eurasia Basin– Laptev Sea transition.</a:t>
            </a:r>
            <a:endParaRPr lang="en-US" sz="1400" b="0" i="0" dirty="0">
              <a:effectLst/>
              <a:latin typeface="Open Sans"/>
            </a:endParaRPr>
          </a:p>
        </p:txBody>
      </p:sp>
    </p:spTree>
    <p:extLst>
      <p:ext uri="{BB962C8B-B14F-4D97-AF65-F5344CB8AC3E}">
        <p14:creationId xmlns:p14="http://schemas.microsoft.com/office/powerpoint/2010/main" val="16287515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p:cNvPicPr>
            <a:picLocks noChangeAspect="1"/>
          </p:cNvPicPr>
          <p:nvPr/>
        </p:nvPicPr>
        <p:blipFill rotWithShape="1">
          <a:blip r:embed="rId2" cstate="print">
            <a:extLst>
              <a:ext uri="{28A0092B-C50C-407E-A947-70E740481C1C}">
                <a14:useLocalDpi xmlns:a14="http://schemas.microsoft.com/office/drawing/2010/main" val="0"/>
              </a:ext>
            </a:extLst>
          </a:blip>
          <a:srcRect t="9100"/>
          <a:stretch/>
        </p:blipFill>
        <p:spPr bwMode="auto">
          <a:xfrm>
            <a:off x="146050" y="137465"/>
            <a:ext cx="8997950" cy="6149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Заголовок 1"/>
          <p:cNvSpPr txBox="1">
            <a:spLocks/>
          </p:cNvSpPr>
          <p:nvPr/>
        </p:nvSpPr>
        <p:spPr>
          <a:xfrm>
            <a:off x="665339" y="1343262"/>
            <a:ext cx="5066403" cy="524014"/>
          </a:xfrm>
          <a:solidFill>
            <a:schemeClr val="bg1">
              <a:lumMod val="95000"/>
            </a:schemeClr>
          </a:solidFill>
          <a:ln>
            <a:solidFill>
              <a:srgbClr val="00C446"/>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ru-RU" sz="3200" dirty="0" smtClean="0"/>
              <a:t>Thank you for attention</a:t>
            </a:r>
            <a:endParaRPr lang="ru-RU" altLang="ru-RU" sz="3200" dirty="0" smtClean="0"/>
          </a:p>
        </p:txBody>
      </p:sp>
      <p:sp>
        <p:nvSpPr>
          <p:cNvPr id="4" name="TextBox 3"/>
          <p:cNvSpPr txBox="1"/>
          <p:nvPr/>
        </p:nvSpPr>
        <p:spPr>
          <a:xfrm rot="2881617">
            <a:off x="4937626" y="4362391"/>
            <a:ext cx="2319289" cy="584775"/>
          </a:xfrm>
          <a:prstGeom prst="rect">
            <a:avLst/>
          </a:prstGeom>
          <a:noFill/>
        </p:spPr>
        <p:txBody>
          <a:bodyPr wrap="none" rtlCol="0">
            <a:spAutoFit/>
          </a:bodyPr>
          <a:lstStyle/>
          <a:p>
            <a:r>
              <a:rPr lang="en-US" sz="3200" dirty="0" smtClean="0"/>
              <a:t>Gakkel Ridge</a:t>
            </a:r>
            <a:endParaRPr lang="ru-RU" sz="3200" dirty="0"/>
          </a:p>
        </p:txBody>
      </p:sp>
      <p:sp>
        <p:nvSpPr>
          <p:cNvPr id="5" name="TextBox 4"/>
          <p:cNvSpPr txBox="1"/>
          <p:nvPr/>
        </p:nvSpPr>
        <p:spPr>
          <a:xfrm rot="2881617">
            <a:off x="6181711" y="3890914"/>
            <a:ext cx="2427268" cy="584775"/>
          </a:xfrm>
          <a:prstGeom prst="rect">
            <a:avLst/>
          </a:prstGeom>
          <a:noFill/>
        </p:spPr>
        <p:txBody>
          <a:bodyPr wrap="none" rtlCol="0">
            <a:spAutoFit/>
          </a:bodyPr>
          <a:lstStyle/>
          <a:p>
            <a:r>
              <a:rPr lang="en-US" sz="3200" dirty="0" smtClean="0"/>
              <a:t>Nansen Basin</a:t>
            </a:r>
            <a:endParaRPr lang="ru-RU" sz="3200" dirty="0"/>
          </a:p>
        </p:txBody>
      </p:sp>
      <p:sp>
        <p:nvSpPr>
          <p:cNvPr id="6" name="TextBox 5"/>
          <p:cNvSpPr txBox="1"/>
          <p:nvPr/>
        </p:nvSpPr>
        <p:spPr>
          <a:xfrm rot="2881617">
            <a:off x="3137487" y="4023585"/>
            <a:ext cx="2964273" cy="584775"/>
          </a:xfrm>
          <a:prstGeom prst="rect">
            <a:avLst/>
          </a:prstGeom>
          <a:noFill/>
        </p:spPr>
        <p:txBody>
          <a:bodyPr wrap="none" rtlCol="0">
            <a:spAutoFit/>
          </a:bodyPr>
          <a:lstStyle/>
          <a:p>
            <a:r>
              <a:rPr lang="en-US" sz="3200" dirty="0" smtClean="0"/>
              <a:t>Amundsen Basin</a:t>
            </a:r>
            <a:endParaRPr lang="ru-RU" sz="3200" dirty="0"/>
          </a:p>
        </p:txBody>
      </p:sp>
    </p:spTree>
    <p:extLst>
      <p:ext uri="{BB962C8B-B14F-4D97-AF65-F5344CB8AC3E}">
        <p14:creationId xmlns:p14="http://schemas.microsoft.com/office/powerpoint/2010/main" val="40967989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760" y="146344"/>
            <a:ext cx="2954185" cy="1750098"/>
          </a:xfrm>
          <a:prstGeom prst="rect">
            <a:avLst/>
          </a:prstGeom>
          <a:ln>
            <a:solidFill>
              <a:schemeClr val="tx1">
                <a:lumMod val="65000"/>
                <a:lumOff val="35000"/>
              </a:schemeClr>
            </a:solidFill>
          </a:ln>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588" y="443633"/>
            <a:ext cx="2668064" cy="1528355"/>
          </a:xfrm>
          <a:prstGeom prst="rect">
            <a:avLst/>
          </a:prstGeom>
          <a:ln>
            <a:solidFill>
              <a:schemeClr val="tx1">
                <a:lumMod val="65000"/>
                <a:lumOff val="35000"/>
              </a:schemeClr>
            </a:solidFill>
          </a:ln>
        </p:spPr>
      </p:pic>
      <p:pic>
        <p:nvPicPr>
          <p:cNvPr id="4" name="Рисунок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8755" y="645417"/>
            <a:ext cx="2672834" cy="1552199"/>
          </a:xfrm>
          <a:prstGeom prst="rect">
            <a:avLst/>
          </a:prstGeom>
          <a:ln>
            <a:solidFill>
              <a:schemeClr val="tx1">
                <a:lumMod val="65000"/>
                <a:lumOff val="35000"/>
              </a:schemeClr>
            </a:solidFill>
          </a:ln>
        </p:spPr>
      </p:pic>
      <p:pic>
        <p:nvPicPr>
          <p:cNvPr id="5" name="Рисунок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2853" y="737014"/>
            <a:ext cx="1816860" cy="2000453"/>
          </a:xfrm>
          <a:prstGeom prst="rect">
            <a:avLst/>
          </a:prstGeom>
          <a:ln>
            <a:solidFill>
              <a:schemeClr val="tx1">
                <a:lumMod val="65000"/>
                <a:lumOff val="35000"/>
              </a:schemeClr>
            </a:solidFill>
          </a:ln>
        </p:spPr>
      </p:pic>
      <p:pic>
        <p:nvPicPr>
          <p:cNvPr id="6" name="Рисунок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73239" y="1021393"/>
            <a:ext cx="1762019" cy="1917001"/>
          </a:xfrm>
          <a:prstGeom prst="rect">
            <a:avLst/>
          </a:prstGeom>
          <a:ln>
            <a:solidFill>
              <a:schemeClr val="tx1">
                <a:lumMod val="65000"/>
                <a:lumOff val="35000"/>
              </a:schemeClr>
            </a:solidFill>
          </a:ln>
        </p:spPr>
      </p:pic>
      <p:pic>
        <p:nvPicPr>
          <p:cNvPr id="7" name="Рисунок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26891" y="1224944"/>
            <a:ext cx="2403404" cy="1728639"/>
          </a:xfrm>
          <a:prstGeom prst="rect">
            <a:avLst/>
          </a:prstGeom>
          <a:ln>
            <a:solidFill>
              <a:schemeClr val="tx1">
                <a:lumMod val="65000"/>
                <a:lumOff val="35000"/>
              </a:schemeClr>
            </a:solidFill>
          </a:ln>
        </p:spPr>
      </p:pic>
      <p:pic>
        <p:nvPicPr>
          <p:cNvPr id="8" name="Рисунок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19765" y="1434242"/>
            <a:ext cx="2837353" cy="1680953"/>
          </a:xfrm>
          <a:prstGeom prst="rect">
            <a:avLst/>
          </a:prstGeom>
          <a:ln>
            <a:solidFill>
              <a:schemeClr val="tx1">
                <a:lumMod val="65000"/>
                <a:lumOff val="35000"/>
              </a:schemeClr>
            </a:solidFill>
          </a:ln>
        </p:spPr>
      </p:pic>
      <p:pic>
        <p:nvPicPr>
          <p:cNvPr id="9" name="Рисунок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63715" y="1681209"/>
            <a:ext cx="2823046" cy="2162587"/>
          </a:xfrm>
          <a:prstGeom prst="rect">
            <a:avLst/>
          </a:prstGeom>
          <a:ln>
            <a:solidFill>
              <a:schemeClr val="tx1">
                <a:lumMod val="65000"/>
                <a:lumOff val="35000"/>
              </a:schemeClr>
            </a:solidFill>
          </a:ln>
        </p:spPr>
      </p:pic>
      <p:pic>
        <p:nvPicPr>
          <p:cNvPr id="10" name="Рисунок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292652" y="1979894"/>
            <a:ext cx="2710983" cy="2148281"/>
          </a:xfrm>
          <a:prstGeom prst="rect">
            <a:avLst/>
          </a:prstGeom>
          <a:ln>
            <a:solidFill>
              <a:schemeClr val="tx1">
                <a:lumMod val="65000"/>
                <a:lumOff val="35000"/>
              </a:schemeClr>
            </a:solidFill>
          </a:ln>
        </p:spPr>
      </p:pic>
      <p:pic>
        <p:nvPicPr>
          <p:cNvPr id="11" name="Рисунок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20293" y="2307555"/>
            <a:ext cx="2687139" cy="1688105"/>
          </a:xfrm>
          <a:prstGeom prst="rect">
            <a:avLst/>
          </a:prstGeom>
          <a:solidFill>
            <a:schemeClr val="accent2"/>
          </a:solidFill>
          <a:ln>
            <a:solidFill>
              <a:schemeClr val="tx1">
                <a:lumMod val="65000"/>
                <a:lumOff val="35000"/>
              </a:schemeClr>
            </a:solidFill>
          </a:ln>
        </p:spPr>
      </p:pic>
      <p:pic>
        <p:nvPicPr>
          <p:cNvPr id="12" name="Рисунок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035442" y="2564935"/>
            <a:ext cx="2758669" cy="1714333"/>
          </a:xfrm>
          <a:prstGeom prst="rect">
            <a:avLst/>
          </a:prstGeom>
          <a:ln>
            <a:solidFill>
              <a:schemeClr val="tx1">
                <a:lumMod val="65000"/>
                <a:lumOff val="35000"/>
              </a:schemeClr>
            </a:solidFill>
          </a:ln>
        </p:spPr>
      </p:pic>
      <p:pic>
        <p:nvPicPr>
          <p:cNvPr id="13" name="Рисунок 1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479987" y="2874311"/>
            <a:ext cx="2732442" cy="2009990"/>
          </a:xfrm>
          <a:prstGeom prst="rect">
            <a:avLst/>
          </a:prstGeom>
          <a:ln>
            <a:solidFill>
              <a:schemeClr val="tx1">
                <a:lumMod val="65000"/>
                <a:lumOff val="35000"/>
              </a:schemeClr>
            </a:solidFill>
          </a:ln>
        </p:spPr>
      </p:pic>
      <p:pic>
        <p:nvPicPr>
          <p:cNvPr id="14" name="Рисунок 1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044788" y="3233758"/>
            <a:ext cx="2725289" cy="1959919"/>
          </a:xfrm>
          <a:prstGeom prst="rect">
            <a:avLst/>
          </a:prstGeom>
          <a:ln>
            <a:solidFill>
              <a:schemeClr val="tx1">
                <a:lumMod val="65000"/>
                <a:lumOff val="35000"/>
              </a:schemeClr>
            </a:solidFill>
          </a:ln>
        </p:spPr>
      </p:pic>
      <p:pic>
        <p:nvPicPr>
          <p:cNvPr id="15" name="Рисунок 1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893305" y="3995660"/>
            <a:ext cx="2820663" cy="2079136"/>
          </a:xfrm>
          <a:prstGeom prst="rect">
            <a:avLst/>
          </a:prstGeom>
          <a:ln>
            <a:solidFill>
              <a:schemeClr val="tx1">
                <a:lumMod val="65000"/>
                <a:lumOff val="35000"/>
              </a:schemeClr>
            </a:solidFill>
          </a:ln>
        </p:spPr>
      </p:pic>
      <p:pic>
        <p:nvPicPr>
          <p:cNvPr id="16" name="Рисунок 1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300317" y="1224532"/>
            <a:ext cx="2843683" cy="2530838"/>
          </a:xfrm>
          <a:prstGeom prst="rect">
            <a:avLst/>
          </a:prstGeom>
          <a:ln>
            <a:solidFill>
              <a:schemeClr val="tx1">
                <a:lumMod val="65000"/>
                <a:lumOff val="35000"/>
              </a:schemeClr>
            </a:solidFill>
          </a:ln>
        </p:spPr>
      </p:pic>
      <p:pic>
        <p:nvPicPr>
          <p:cNvPr id="17" name="Рисунок 1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26460" y="3774277"/>
            <a:ext cx="3814045" cy="2051004"/>
          </a:xfrm>
          <a:prstGeom prst="rect">
            <a:avLst/>
          </a:prstGeom>
          <a:ln>
            <a:solidFill>
              <a:schemeClr val="tx1">
                <a:lumMod val="65000"/>
                <a:lumOff val="35000"/>
              </a:schemeClr>
            </a:solidFill>
          </a:ln>
        </p:spPr>
      </p:pic>
      <p:sp>
        <p:nvSpPr>
          <p:cNvPr id="18" name="TextBox 17"/>
          <p:cNvSpPr txBox="1"/>
          <p:nvPr/>
        </p:nvSpPr>
        <p:spPr>
          <a:xfrm>
            <a:off x="3490854" y="88097"/>
            <a:ext cx="3261214" cy="369332"/>
          </a:xfrm>
          <a:prstGeom prst="rect">
            <a:avLst/>
          </a:prstGeom>
          <a:noFill/>
        </p:spPr>
        <p:txBody>
          <a:bodyPr wrap="none" rtlCol="0">
            <a:spAutoFit/>
          </a:bodyPr>
          <a:lstStyle/>
          <a:p>
            <a:r>
              <a:rPr lang="en-US" dirty="0" smtClean="0"/>
              <a:t>Recent publications on the topic </a:t>
            </a:r>
            <a:endParaRPr lang="ru-RU" dirty="0"/>
          </a:p>
        </p:txBody>
      </p:sp>
    </p:spTree>
    <p:extLst>
      <p:ext uri="{BB962C8B-B14F-4D97-AF65-F5344CB8AC3E}">
        <p14:creationId xmlns:p14="http://schemas.microsoft.com/office/powerpoint/2010/main" val="2408620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down)">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down)">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wipe(down)">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wipe(down)">
                                      <p:cBhvr>
                                        <p:cTn id="62" dur="5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wipe(down)">
                                      <p:cBhvr>
                                        <p:cTn id="67" dur="500"/>
                                        <p:tgtEl>
                                          <p:spTgt spid="1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wipe(down)">
                                      <p:cBhvr>
                                        <p:cTn id="72" dur="500"/>
                                        <p:tgtEl>
                                          <p:spTgt spid="17"/>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nodeType="click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wipe(down)">
                                      <p:cBhvr>
                                        <p:cTn id="7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82459" y="6380706"/>
            <a:ext cx="3714478" cy="338554"/>
          </a:xfrm>
          <a:prstGeom prst="rect">
            <a:avLst/>
          </a:prstGeom>
          <a:noFill/>
        </p:spPr>
        <p:txBody>
          <a:bodyPr wrap="none" rtlCol="0">
            <a:spAutoFit/>
          </a:bodyPr>
          <a:lstStyle/>
          <a:p>
            <a:pPr algn="ctr"/>
            <a:r>
              <a:rPr lang="en-US" sz="800" b="1" dirty="0" smtClean="0">
                <a:hlinkClick r:id="rId2"/>
              </a:rPr>
              <a:t>Rekant &amp; </a:t>
            </a:r>
            <a:r>
              <a:rPr lang="en-US" sz="800" b="1" dirty="0" err="1" smtClean="0">
                <a:hlinkClick r:id="rId2"/>
              </a:rPr>
              <a:t>Petrov</a:t>
            </a:r>
            <a:r>
              <a:rPr lang="en-US" sz="800" b="1" dirty="0" smtClean="0">
                <a:hlinkClick r:id="rId2"/>
              </a:rPr>
              <a:t>   New </a:t>
            </a:r>
            <a:r>
              <a:rPr lang="en-US" sz="800" b="1" dirty="0">
                <a:hlinkClick r:id="rId2"/>
              </a:rPr>
              <a:t>model of two-stage seafloor spreading in the Eurasian basin </a:t>
            </a:r>
            <a:endParaRPr lang="en-US" sz="800" b="1" dirty="0" smtClean="0">
              <a:hlinkClick r:id="rId2"/>
            </a:endParaRPr>
          </a:p>
          <a:p>
            <a:pPr algn="ctr"/>
            <a:r>
              <a:rPr lang="en-US" sz="800" b="1" dirty="0" smtClean="0">
                <a:hlinkClick r:id="rId2"/>
              </a:rPr>
              <a:t>(</a:t>
            </a:r>
            <a:r>
              <a:rPr lang="en-US" sz="800" b="1" dirty="0">
                <a:hlinkClick r:id="rId2"/>
              </a:rPr>
              <a:t>Arctic Ocean</a:t>
            </a:r>
            <a:r>
              <a:rPr lang="en-US" sz="800" b="1" dirty="0" smtClean="0">
                <a:hlinkClick r:id="rId2"/>
              </a:rPr>
              <a:t>); insights </a:t>
            </a:r>
            <a:r>
              <a:rPr lang="en-US" sz="800" b="1" dirty="0">
                <a:hlinkClick r:id="rId2"/>
              </a:rPr>
              <a:t>from the analysis of the sedimentary basin architecture</a:t>
            </a:r>
            <a:endParaRPr lang="ru-RU" sz="800" b="1" dirty="0">
              <a:solidFill>
                <a:srgbClr val="232C82"/>
              </a:solidFill>
            </a:endParaRPr>
          </a:p>
        </p:txBody>
      </p:sp>
      <p:sp>
        <p:nvSpPr>
          <p:cNvPr id="5" name="TextBox 4"/>
          <p:cNvSpPr txBox="1"/>
          <p:nvPr/>
        </p:nvSpPr>
        <p:spPr>
          <a:xfrm>
            <a:off x="329010" y="1553556"/>
            <a:ext cx="8256320" cy="4247317"/>
          </a:xfrm>
          <a:prstGeom prst="rect">
            <a:avLst/>
          </a:prstGeom>
          <a:noFill/>
        </p:spPr>
        <p:txBody>
          <a:bodyPr wrap="square" rtlCol="0">
            <a:spAutoFit/>
          </a:bodyPr>
          <a:lstStyle/>
          <a:p>
            <a:pPr marL="342900" indent="-342900" algn="just">
              <a:buFontTx/>
              <a:buAutoNum type="arabicPeriod"/>
            </a:pPr>
            <a:r>
              <a:rPr lang="en-US" dirty="0" smtClean="0"/>
              <a:t>The </a:t>
            </a:r>
            <a:r>
              <a:rPr lang="en-US" dirty="0"/>
              <a:t>evolution of sedimentary systems must inevitably be </a:t>
            </a:r>
            <a:r>
              <a:rPr lang="en-US" dirty="0" smtClean="0"/>
              <a:t>captured in </a:t>
            </a:r>
            <a:r>
              <a:rPr lang="en-US" dirty="0"/>
              <a:t>the </a:t>
            </a:r>
            <a:r>
              <a:rPr lang="en-US" dirty="0" smtClean="0"/>
              <a:t>synchronous </a:t>
            </a:r>
            <a:r>
              <a:rPr lang="en-US" dirty="0"/>
              <a:t>sedimentary </a:t>
            </a:r>
            <a:r>
              <a:rPr lang="en-US" dirty="0" smtClean="0"/>
              <a:t>basins structure. </a:t>
            </a:r>
            <a:r>
              <a:rPr lang="en-US" dirty="0"/>
              <a:t>Therefore the sedimentary basin architecture can be considered as the key to understanding </a:t>
            </a:r>
            <a:r>
              <a:rPr lang="en-US" dirty="0" smtClean="0"/>
              <a:t>of the tectonic </a:t>
            </a:r>
            <a:r>
              <a:rPr lang="en-US" dirty="0"/>
              <a:t>evolution.</a:t>
            </a:r>
          </a:p>
          <a:p>
            <a:pPr marL="342900" indent="-342900" algn="just">
              <a:buAutoNum type="arabicPeriod"/>
            </a:pPr>
            <a:endParaRPr lang="en-US" dirty="0" smtClean="0"/>
          </a:p>
          <a:p>
            <a:pPr marL="342900" indent="-342900" algn="just">
              <a:buFontTx/>
              <a:buAutoNum type="arabicPeriod"/>
            </a:pPr>
            <a:r>
              <a:rPr lang="en-US" dirty="0" smtClean="0"/>
              <a:t>Unlike </a:t>
            </a:r>
            <a:r>
              <a:rPr lang="en-US" dirty="0"/>
              <a:t>the basement, the sediment structure is </a:t>
            </a:r>
            <a:r>
              <a:rPr lang="en-US" dirty="0" smtClean="0"/>
              <a:t>fairly </a:t>
            </a:r>
            <a:r>
              <a:rPr lang="en-US" dirty="0"/>
              <a:t>clearly </a:t>
            </a:r>
            <a:r>
              <a:rPr lang="en-US" dirty="0" smtClean="0"/>
              <a:t>displayed by </a:t>
            </a:r>
            <a:r>
              <a:rPr lang="en-US" dirty="0" smtClean="0"/>
              <a:t>seismic data. More </a:t>
            </a:r>
            <a:r>
              <a:rPr lang="en-US" dirty="0"/>
              <a:t>than 20 seismic lines crossed Eastern Eurasia Basin allow us to figure out the </a:t>
            </a:r>
            <a:r>
              <a:rPr lang="en-US" dirty="0" smtClean="0"/>
              <a:t>most common </a:t>
            </a:r>
            <a:r>
              <a:rPr lang="en-US" dirty="0"/>
              <a:t>features of the basin structure and skip the random ones. </a:t>
            </a:r>
            <a:endParaRPr lang="en-US" dirty="0" smtClean="0"/>
          </a:p>
          <a:p>
            <a:pPr marL="342900" indent="-342900" algn="just">
              <a:buFontTx/>
              <a:buAutoNum type="arabicPeriod"/>
            </a:pPr>
            <a:endParaRPr lang="en-US" dirty="0"/>
          </a:p>
          <a:p>
            <a:pPr marL="342900" indent="-342900" algn="just">
              <a:buFontTx/>
              <a:buAutoNum type="arabicPeriod"/>
            </a:pPr>
            <a:r>
              <a:rPr lang="en-US" dirty="0" smtClean="0"/>
              <a:t>The </a:t>
            </a:r>
            <a:r>
              <a:rPr lang="en-US" dirty="0"/>
              <a:t>evolution of the Nansen and Amundsen sedimentary basins is mainly determined by the </a:t>
            </a:r>
            <a:r>
              <a:rPr lang="en-US" dirty="0" smtClean="0"/>
              <a:t>sea </a:t>
            </a:r>
            <a:r>
              <a:rPr lang="en-US" dirty="0"/>
              <a:t>floor spreading in the Gakkel </a:t>
            </a:r>
            <a:r>
              <a:rPr lang="en-US" dirty="0" smtClean="0"/>
              <a:t>Ridge. Consequently, study of their architecture may leads to the understanding of the spreading history.   </a:t>
            </a:r>
            <a:endParaRPr lang="ru-RU" dirty="0"/>
          </a:p>
          <a:p>
            <a:pPr marL="342900" indent="-342900" algn="just">
              <a:buFontTx/>
              <a:buAutoNum type="arabicPeriod"/>
            </a:pPr>
            <a:endParaRPr lang="ru-RU" dirty="0"/>
          </a:p>
          <a:p>
            <a:pPr marL="342900" indent="-342900" algn="just">
              <a:buFontTx/>
              <a:buAutoNum type="arabicPeriod"/>
            </a:pPr>
            <a:endParaRPr lang="ru-RU" dirty="0"/>
          </a:p>
          <a:p>
            <a:pPr algn="just"/>
            <a:endParaRPr lang="ru-RU" dirty="0"/>
          </a:p>
        </p:txBody>
      </p:sp>
      <p:sp>
        <p:nvSpPr>
          <p:cNvPr id="2" name="TextBox 1"/>
          <p:cNvSpPr txBox="1"/>
          <p:nvPr/>
        </p:nvSpPr>
        <p:spPr>
          <a:xfrm>
            <a:off x="3360588" y="340310"/>
            <a:ext cx="2193164" cy="523220"/>
          </a:xfrm>
          <a:prstGeom prst="rect">
            <a:avLst/>
          </a:prstGeom>
          <a:noFill/>
        </p:spPr>
        <p:txBody>
          <a:bodyPr wrap="none" rtlCol="0">
            <a:spAutoFit/>
          </a:bodyPr>
          <a:lstStyle/>
          <a:p>
            <a:r>
              <a:rPr lang="en-US" sz="2800" dirty="0" smtClean="0"/>
              <a:t>The key notes</a:t>
            </a:r>
            <a:endParaRPr lang="ru-RU" sz="2800" dirty="0"/>
          </a:p>
        </p:txBody>
      </p:sp>
    </p:spTree>
    <p:extLst>
      <p:ext uri="{BB962C8B-B14F-4D97-AF65-F5344CB8AC3E}">
        <p14:creationId xmlns:p14="http://schemas.microsoft.com/office/powerpoint/2010/main" val="32521556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p:cNvPicPr/>
          <p:nvPr/>
        </p:nvPicPr>
        <p:blipFill>
          <a:blip r:embed="rId3"/>
          <a:stretch>
            <a:fillRect/>
          </a:stretch>
        </p:blipFill>
        <p:spPr>
          <a:xfrm>
            <a:off x="244532" y="2090011"/>
            <a:ext cx="5940425" cy="4003040"/>
          </a:xfrm>
          <a:prstGeom prst="rect">
            <a:avLst/>
          </a:prstGeom>
        </p:spPr>
      </p:pic>
      <p:pic>
        <p:nvPicPr>
          <p:cNvPr id="4" name="Рисунок 3"/>
          <p:cNvPicPr>
            <a:picLocks noChangeAspect="1"/>
          </p:cNvPicPr>
          <p:nvPr/>
        </p:nvPicPr>
        <p:blipFill rotWithShape="1">
          <a:blip r:embed="rId4"/>
          <a:srcRect b="51146"/>
          <a:stretch/>
        </p:blipFill>
        <p:spPr>
          <a:xfrm>
            <a:off x="244532" y="470054"/>
            <a:ext cx="5209719" cy="1440935"/>
          </a:xfrm>
          <a:prstGeom prst="rect">
            <a:avLst/>
          </a:prstGeom>
        </p:spPr>
      </p:pic>
      <p:sp>
        <p:nvSpPr>
          <p:cNvPr id="13" name="TextBox 12"/>
          <p:cNvSpPr txBox="1"/>
          <p:nvPr/>
        </p:nvSpPr>
        <p:spPr>
          <a:xfrm>
            <a:off x="6313013" y="1036977"/>
            <a:ext cx="2529056" cy="4154984"/>
          </a:xfrm>
          <a:prstGeom prst="rect">
            <a:avLst/>
          </a:prstGeom>
          <a:noFill/>
        </p:spPr>
        <p:txBody>
          <a:bodyPr wrap="square" rtlCol="0">
            <a:spAutoFit/>
          </a:bodyPr>
          <a:lstStyle/>
          <a:p>
            <a:pPr algn="just"/>
            <a:r>
              <a:rPr lang="en-US" sz="1200" dirty="0"/>
              <a:t>	</a:t>
            </a:r>
            <a:r>
              <a:rPr lang="en-US" sz="1200" dirty="0" smtClean="0"/>
              <a:t>The </a:t>
            </a:r>
            <a:r>
              <a:rPr lang="en-US" sz="1200" dirty="0"/>
              <a:t>available seismic and magnetic data show the Gakkel Ridge rift zone consisting of the Atlantic and Siberian segments divided </a:t>
            </a:r>
            <a:r>
              <a:rPr lang="en-US" sz="1200" dirty="0" smtClean="0"/>
              <a:t>at </a:t>
            </a:r>
            <a:r>
              <a:rPr lang="en-US" sz="1200" dirty="0"/>
              <a:t>70º E. The two segments have had different </a:t>
            </a:r>
            <a:r>
              <a:rPr lang="en-US" sz="1200" dirty="0" smtClean="0"/>
              <a:t>histories </a:t>
            </a:r>
            <a:r>
              <a:rPr lang="en-US" sz="1200" dirty="0"/>
              <a:t>recorded in their sedimentary cover. The Siberian segment differs </a:t>
            </a:r>
            <a:r>
              <a:rPr lang="en-US" sz="1200" dirty="0" smtClean="0"/>
              <a:t>from the </a:t>
            </a:r>
            <a:r>
              <a:rPr lang="en-US" sz="1200" dirty="0"/>
              <a:t>Atlantic one in its morphology and thick sediments in several deposition centers, which may represent a vast </a:t>
            </a:r>
            <a:r>
              <a:rPr lang="en-US" sz="1200" dirty="0" err="1"/>
              <a:t>Paleogenic</a:t>
            </a:r>
            <a:r>
              <a:rPr lang="en-US" sz="1200" dirty="0"/>
              <a:t> basin that </a:t>
            </a:r>
            <a:r>
              <a:rPr lang="en-US" sz="1200" dirty="0" smtClean="0"/>
              <a:t>formed prior </a:t>
            </a:r>
            <a:r>
              <a:rPr lang="en-US" sz="1200" dirty="0"/>
              <a:t>to the Gakkel Ridge. The simple model of North Atlantic spreading fails to explain the long and complex history of the Gakkel </a:t>
            </a:r>
            <a:r>
              <a:rPr lang="en-US" sz="1200" dirty="0" smtClean="0"/>
              <a:t>Ridge rift </a:t>
            </a:r>
            <a:r>
              <a:rPr lang="en-US" sz="1200" dirty="0"/>
              <a:t>and the existence of the </a:t>
            </a:r>
            <a:r>
              <a:rPr lang="en-US" sz="1200" dirty="0" err="1"/>
              <a:t>depocenters</a:t>
            </a:r>
            <a:r>
              <a:rPr lang="en-US" sz="1200" dirty="0"/>
              <a:t>. The particular structure of this zone may result from the growth of rift mountains by accretion </a:t>
            </a:r>
            <a:r>
              <a:rPr lang="en-US" sz="1200" dirty="0" smtClean="0"/>
              <a:t>of magmatic </a:t>
            </a:r>
            <a:r>
              <a:rPr lang="en-US" sz="1200" dirty="0"/>
              <a:t>material in Neogene time, without significant sea floor spreading.</a:t>
            </a:r>
            <a:endParaRPr lang="ru-RU" sz="1200" dirty="0"/>
          </a:p>
        </p:txBody>
      </p:sp>
      <p:cxnSp>
        <p:nvCxnSpPr>
          <p:cNvPr id="16" name="Прямая со стрелкой 15"/>
          <p:cNvCxnSpPr/>
          <p:nvPr/>
        </p:nvCxnSpPr>
        <p:spPr>
          <a:xfrm>
            <a:off x="485422" y="2652888"/>
            <a:ext cx="1958624" cy="8467"/>
          </a:xfrm>
          <a:prstGeom prst="straightConnector1">
            <a:avLst/>
          </a:prstGeom>
          <a:ln w="28575">
            <a:solidFill>
              <a:srgbClr val="FFFF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Прямая со стрелкой 16"/>
          <p:cNvCxnSpPr/>
          <p:nvPr/>
        </p:nvCxnSpPr>
        <p:spPr>
          <a:xfrm>
            <a:off x="2444046" y="2661355"/>
            <a:ext cx="2127954" cy="8467"/>
          </a:xfrm>
          <a:prstGeom prst="straightConnector1">
            <a:avLst/>
          </a:prstGeom>
          <a:ln w="28575">
            <a:solidFill>
              <a:schemeClr val="accent5">
                <a:lumMod val="20000"/>
                <a:lumOff val="8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83146" y="2283556"/>
            <a:ext cx="1763175" cy="369332"/>
          </a:xfrm>
          <a:prstGeom prst="rect">
            <a:avLst/>
          </a:prstGeom>
          <a:noFill/>
        </p:spPr>
        <p:txBody>
          <a:bodyPr wrap="none" rtlCol="0">
            <a:spAutoFit/>
          </a:bodyPr>
          <a:lstStyle/>
          <a:p>
            <a:r>
              <a:rPr lang="en-US" dirty="0" smtClean="0">
                <a:solidFill>
                  <a:srgbClr val="FFFF00"/>
                </a:solidFill>
              </a:rPr>
              <a:t>Atlantic segment</a:t>
            </a:r>
            <a:endParaRPr lang="ru-RU" dirty="0">
              <a:solidFill>
                <a:srgbClr val="FFFF00"/>
              </a:solidFill>
            </a:endParaRPr>
          </a:p>
        </p:txBody>
      </p:sp>
      <p:sp>
        <p:nvSpPr>
          <p:cNvPr id="21" name="TextBox 20"/>
          <p:cNvSpPr txBox="1"/>
          <p:nvPr/>
        </p:nvSpPr>
        <p:spPr>
          <a:xfrm>
            <a:off x="2572102" y="2292023"/>
            <a:ext cx="1862498" cy="369332"/>
          </a:xfrm>
          <a:prstGeom prst="rect">
            <a:avLst/>
          </a:prstGeom>
          <a:noFill/>
        </p:spPr>
        <p:txBody>
          <a:bodyPr wrap="none" rtlCol="0">
            <a:spAutoFit/>
          </a:bodyPr>
          <a:lstStyle/>
          <a:p>
            <a:r>
              <a:rPr lang="en-US" dirty="0" smtClean="0">
                <a:solidFill>
                  <a:schemeClr val="accent5">
                    <a:lumMod val="20000"/>
                    <a:lumOff val="80000"/>
                  </a:schemeClr>
                </a:solidFill>
              </a:rPr>
              <a:t>Siberian  segment</a:t>
            </a:r>
            <a:endParaRPr lang="ru-RU" dirty="0">
              <a:solidFill>
                <a:schemeClr val="accent5">
                  <a:lumMod val="20000"/>
                  <a:lumOff val="80000"/>
                </a:schemeClr>
              </a:solidFill>
            </a:endParaRPr>
          </a:p>
        </p:txBody>
      </p:sp>
    </p:spTree>
    <p:extLst>
      <p:ext uri="{BB962C8B-B14F-4D97-AF65-F5344CB8AC3E}">
        <p14:creationId xmlns:p14="http://schemas.microsoft.com/office/powerpoint/2010/main" val="27796992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3"/>
          <a:srcRect b="51146"/>
          <a:stretch/>
        </p:blipFill>
        <p:spPr>
          <a:xfrm>
            <a:off x="272755" y="431412"/>
            <a:ext cx="4039601" cy="1117297"/>
          </a:xfrm>
          <a:prstGeom prst="rect">
            <a:avLst/>
          </a:prstGeom>
        </p:spPr>
      </p:pic>
      <p:cxnSp>
        <p:nvCxnSpPr>
          <p:cNvPr id="17" name="Прямая со стрелкой 16"/>
          <p:cNvCxnSpPr/>
          <p:nvPr/>
        </p:nvCxnSpPr>
        <p:spPr>
          <a:xfrm>
            <a:off x="2444046" y="2661355"/>
            <a:ext cx="2127954" cy="8467"/>
          </a:xfrm>
          <a:prstGeom prst="straightConnector1">
            <a:avLst/>
          </a:prstGeom>
          <a:ln w="28575">
            <a:solidFill>
              <a:schemeClr val="accent5">
                <a:lumMod val="20000"/>
                <a:lumOff val="8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572102" y="2292023"/>
            <a:ext cx="1862498" cy="369332"/>
          </a:xfrm>
          <a:prstGeom prst="rect">
            <a:avLst/>
          </a:prstGeom>
          <a:noFill/>
        </p:spPr>
        <p:txBody>
          <a:bodyPr wrap="none" rtlCol="0">
            <a:spAutoFit/>
          </a:bodyPr>
          <a:lstStyle/>
          <a:p>
            <a:r>
              <a:rPr lang="en-US" dirty="0" smtClean="0">
                <a:solidFill>
                  <a:schemeClr val="accent5">
                    <a:lumMod val="20000"/>
                    <a:lumOff val="80000"/>
                  </a:schemeClr>
                </a:solidFill>
              </a:rPr>
              <a:t>Siberian  segment</a:t>
            </a:r>
            <a:endParaRPr lang="ru-RU" dirty="0">
              <a:solidFill>
                <a:schemeClr val="accent5">
                  <a:lumMod val="20000"/>
                  <a:lumOff val="80000"/>
                </a:schemeClr>
              </a:solidFill>
            </a:endParaRPr>
          </a:p>
        </p:txBody>
      </p:sp>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259" y="1646107"/>
            <a:ext cx="3192886" cy="4329748"/>
          </a:xfrm>
          <a:prstGeom prst="rect">
            <a:avLst/>
          </a:prstGeom>
        </p:spPr>
      </p:pic>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6932" y="302703"/>
            <a:ext cx="2928462" cy="5349987"/>
          </a:xfrm>
          <a:prstGeom prst="rect">
            <a:avLst/>
          </a:prstGeom>
        </p:spPr>
      </p:pic>
      <p:sp>
        <p:nvSpPr>
          <p:cNvPr id="2" name="TextBox 1"/>
          <p:cNvSpPr txBox="1"/>
          <p:nvPr/>
        </p:nvSpPr>
        <p:spPr>
          <a:xfrm>
            <a:off x="4984046" y="5652690"/>
            <a:ext cx="4159954" cy="646331"/>
          </a:xfrm>
          <a:prstGeom prst="rect">
            <a:avLst/>
          </a:prstGeom>
          <a:noFill/>
        </p:spPr>
        <p:txBody>
          <a:bodyPr wrap="square" rtlCol="0">
            <a:spAutoFit/>
          </a:bodyPr>
          <a:lstStyle/>
          <a:p>
            <a:r>
              <a:rPr lang="en-US" sz="1200" dirty="0" smtClean="0"/>
              <a:t>The calculated age of the </a:t>
            </a:r>
            <a:r>
              <a:rPr lang="en-US" sz="1200" dirty="0" err="1" smtClean="0"/>
              <a:t>depocenters</a:t>
            </a:r>
            <a:r>
              <a:rPr lang="en-US" sz="1200" dirty="0" smtClean="0"/>
              <a:t> next to the Gakkel Ridge. Sedimentation rates according to (</a:t>
            </a:r>
            <a:r>
              <a:rPr lang="en-US" sz="1200" dirty="0" err="1" smtClean="0"/>
              <a:t>Backman</a:t>
            </a:r>
            <a:r>
              <a:rPr lang="en-US" sz="1200" dirty="0" smtClean="0"/>
              <a:t> et al., 2008; and </a:t>
            </a:r>
            <a:r>
              <a:rPr lang="en-US" sz="1200" dirty="0" err="1" smtClean="0"/>
              <a:t>Chernykh</a:t>
            </a:r>
            <a:r>
              <a:rPr lang="en-US" sz="1200" dirty="0" smtClean="0"/>
              <a:t> and </a:t>
            </a:r>
            <a:r>
              <a:rPr lang="en-US" sz="1200" dirty="0" err="1" smtClean="0"/>
              <a:t>Krylov</a:t>
            </a:r>
            <a:r>
              <a:rPr lang="en-US" sz="1200" dirty="0" smtClean="0"/>
              <a:t> 2011). Yellow line  - magnetic anomaly 5</a:t>
            </a:r>
            <a:endParaRPr lang="ru-RU" sz="1200" dirty="0"/>
          </a:p>
        </p:txBody>
      </p:sp>
      <p:sp>
        <p:nvSpPr>
          <p:cNvPr id="12" name="TextBox 11"/>
          <p:cNvSpPr txBox="1"/>
          <p:nvPr/>
        </p:nvSpPr>
        <p:spPr>
          <a:xfrm>
            <a:off x="369056" y="5975855"/>
            <a:ext cx="4278035" cy="461665"/>
          </a:xfrm>
          <a:prstGeom prst="rect">
            <a:avLst/>
          </a:prstGeom>
          <a:noFill/>
        </p:spPr>
        <p:txBody>
          <a:bodyPr wrap="square" rtlCol="0">
            <a:spAutoFit/>
          </a:bodyPr>
          <a:lstStyle/>
          <a:p>
            <a:r>
              <a:rPr lang="en-US" sz="1200" dirty="0" smtClean="0"/>
              <a:t>Location of the deep </a:t>
            </a:r>
            <a:r>
              <a:rPr lang="en-US" sz="1200" dirty="0" err="1" smtClean="0"/>
              <a:t>depocenters</a:t>
            </a:r>
            <a:r>
              <a:rPr lang="en-US" sz="1200" dirty="0" smtClean="0"/>
              <a:t> in the vicinity of the  Gakkel Ridge. White line - magnetic anomaly 5</a:t>
            </a:r>
            <a:endParaRPr lang="ru-RU" sz="1200" dirty="0"/>
          </a:p>
        </p:txBody>
      </p:sp>
    </p:spTree>
    <p:extLst>
      <p:ext uri="{BB962C8B-B14F-4D97-AF65-F5344CB8AC3E}">
        <p14:creationId xmlns:p14="http://schemas.microsoft.com/office/powerpoint/2010/main" val="35804578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82459" y="6380706"/>
            <a:ext cx="3714478" cy="338554"/>
          </a:xfrm>
          <a:prstGeom prst="rect">
            <a:avLst/>
          </a:prstGeom>
          <a:noFill/>
        </p:spPr>
        <p:txBody>
          <a:bodyPr wrap="none" rtlCol="0">
            <a:spAutoFit/>
          </a:bodyPr>
          <a:lstStyle/>
          <a:p>
            <a:pPr algn="ctr"/>
            <a:r>
              <a:rPr lang="en-US" sz="800" b="1" dirty="0" smtClean="0">
                <a:hlinkClick r:id="rId2"/>
              </a:rPr>
              <a:t>Rekant &amp; </a:t>
            </a:r>
            <a:r>
              <a:rPr lang="en-US" sz="800" b="1" dirty="0" err="1" smtClean="0">
                <a:hlinkClick r:id="rId2"/>
              </a:rPr>
              <a:t>Petrov</a:t>
            </a:r>
            <a:r>
              <a:rPr lang="en-US" sz="800" b="1" dirty="0" smtClean="0">
                <a:hlinkClick r:id="rId2"/>
              </a:rPr>
              <a:t>   New </a:t>
            </a:r>
            <a:r>
              <a:rPr lang="en-US" sz="800" b="1" dirty="0">
                <a:hlinkClick r:id="rId2"/>
              </a:rPr>
              <a:t>model of two-stage seafloor spreading in the Eurasian basin </a:t>
            </a:r>
            <a:endParaRPr lang="en-US" sz="800" b="1" dirty="0" smtClean="0">
              <a:hlinkClick r:id="rId2"/>
            </a:endParaRPr>
          </a:p>
          <a:p>
            <a:pPr algn="ctr"/>
            <a:r>
              <a:rPr lang="en-US" sz="800" b="1" dirty="0" smtClean="0">
                <a:hlinkClick r:id="rId2"/>
              </a:rPr>
              <a:t>(</a:t>
            </a:r>
            <a:r>
              <a:rPr lang="en-US" sz="800" b="1" dirty="0">
                <a:hlinkClick r:id="rId2"/>
              </a:rPr>
              <a:t>Arctic Ocean</a:t>
            </a:r>
            <a:r>
              <a:rPr lang="en-US" sz="800" b="1" dirty="0" smtClean="0">
                <a:hlinkClick r:id="rId2"/>
              </a:rPr>
              <a:t>); insights </a:t>
            </a:r>
            <a:r>
              <a:rPr lang="en-US" sz="800" b="1" dirty="0">
                <a:hlinkClick r:id="rId2"/>
              </a:rPr>
              <a:t>from the analysis of the sedimentary basin architecture</a:t>
            </a:r>
            <a:endParaRPr lang="ru-RU" sz="800" b="1" dirty="0">
              <a:solidFill>
                <a:srgbClr val="232C82"/>
              </a:solidFill>
            </a:endParaRPr>
          </a:p>
        </p:txBody>
      </p:sp>
      <p:sp>
        <p:nvSpPr>
          <p:cNvPr id="3" name="TextBox 2"/>
          <p:cNvSpPr txBox="1"/>
          <p:nvPr/>
        </p:nvSpPr>
        <p:spPr>
          <a:xfrm>
            <a:off x="8114697" y="625925"/>
            <a:ext cx="184731" cy="369332"/>
          </a:xfrm>
          <a:prstGeom prst="rect">
            <a:avLst/>
          </a:prstGeom>
          <a:noFill/>
        </p:spPr>
        <p:txBody>
          <a:bodyPr wrap="none" rtlCol="0">
            <a:spAutoFit/>
          </a:bodyPr>
          <a:lstStyle/>
          <a:p>
            <a:endParaRPr lang="ru-RU" dirty="0"/>
          </a:p>
        </p:txBody>
      </p:sp>
      <p:pic>
        <p:nvPicPr>
          <p:cNvPr id="12" name="Picture 2" descr="profil 3,4 arc[1]"/>
          <p:cNvPicPr/>
          <p:nvPr/>
        </p:nvPicPr>
        <p:blipFill rotWithShape="1">
          <a:blip r:embed="rId3" cstate="print">
            <a:extLst>
              <a:ext uri="{28A0092B-C50C-407E-A947-70E740481C1C}">
                <a14:useLocalDpi xmlns:a14="http://schemas.microsoft.com/office/drawing/2010/main" val="0"/>
              </a:ext>
            </a:extLst>
          </a:blip>
          <a:srcRect t="14147"/>
          <a:stretch/>
        </p:blipFill>
        <p:spPr bwMode="auto">
          <a:xfrm>
            <a:off x="3018708" y="4340133"/>
            <a:ext cx="5881432" cy="2161287"/>
          </a:xfrm>
          <a:prstGeom prst="rect">
            <a:avLst/>
          </a:prstGeom>
          <a:noFill/>
        </p:spPr>
      </p:pic>
      <p:sp>
        <p:nvSpPr>
          <p:cNvPr id="20" name="TextBox 19"/>
          <p:cNvSpPr txBox="1"/>
          <p:nvPr/>
        </p:nvSpPr>
        <p:spPr>
          <a:xfrm>
            <a:off x="3453682" y="32923"/>
            <a:ext cx="4766048" cy="369332"/>
          </a:xfrm>
          <a:prstGeom prst="rect">
            <a:avLst/>
          </a:prstGeom>
          <a:noFill/>
        </p:spPr>
        <p:txBody>
          <a:bodyPr wrap="none" rtlCol="0">
            <a:spAutoFit/>
          </a:bodyPr>
          <a:lstStyle/>
          <a:p>
            <a:r>
              <a:rPr lang="en-US" dirty="0" smtClean="0"/>
              <a:t>Typical architecture of the spreading basin infill   </a:t>
            </a:r>
            <a:endParaRPr lang="ru-RU" dirty="0"/>
          </a:p>
        </p:txBody>
      </p:sp>
      <p:sp>
        <p:nvSpPr>
          <p:cNvPr id="25" name="Прямоугольник 24"/>
          <p:cNvSpPr/>
          <p:nvPr/>
        </p:nvSpPr>
        <p:spPr>
          <a:xfrm>
            <a:off x="4697453" y="546312"/>
            <a:ext cx="4202687" cy="2308324"/>
          </a:xfrm>
          <a:prstGeom prst="rect">
            <a:avLst/>
          </a:prstGeom>
          <a:solidFill>
            <a:schemeClr val="accent1">
              <a:lumMod val="20000"/>
              <a:lumOff val="80000"/>
            </a:schemeClr>
          </a:solidFill>
        </p:spPr>
        <p:txBody>
          <a:bodyPr wrap="square">
            <a:spAutoFit/>
          </a:bodyPr>
          <a:lstStyle/>
          <a:p>
            <a:pPr marL="342900" indent="-342900">
              <a:buAutoNum type="arabicPeriod"/>
            </a:pPr>
            <a:r>
              <a:rPr lang="en-US" sz="1600" dirty="0"/>
              <a:t>Accommodation space </a:t>
            </a:r>
            <a:r>
              <a:rPr lang="en-US" sz="1600" dirty="0" smtClean="0"/>
              <a:t>is expanding </a:t>
            </a:r>
            <a:r>
              <a:rPr lang="en-US" sz="1600" dirty="0"/>
              <a:t>due to  seafloor spreading</a:t>
            </a:r>
            <a:endParaRPr lang="en-US" sz="1600" dirty="0"/>
          </a:p>
          <a:p>
            <a:pPr marL="342900" indent="-342900">
              <a:buAutoNum type="arabicPeriod"/>
            </a:pPr>
            <a:r>
              <a:rPr lang="en-US" sz="1600" dirty="0"/>
              <a:t>The </a:t>
            </a:r>
            <a:r>
              <a:rPr lang="en-US" sz="1600" dirty="0" smtClean="0"/>
              <a:t>age </a:t>
            </a:r>
            <a:r>
              <a:rPr lang="en-US" sz="1600" dirty="0"/>
              <a:t>of </a:t>
            </a:r>
            <a:r>
              <a:rPr lang="en-US" sz="1600" dirty="0" smtClean="0"/>
              <a:t>the basal horizons of the basin </a:t>
            </a:r>
            <a:r>
              <a:rPr lang="en-US" sz="1600" dirty="0"/>
              <a:t>infills </a:t>
            </a:r>
            <a:r>
              <a:rPr lang="en-US" sz="1600" dirty="0" smtClean="0"/>
              <a:t>is gradually </a:t>
            </a:r>
            <a:r>
              <a:rPr lang="en-US" sz="1600" dirty="0"/>
              <a:t>increasing away from the </a:t>
            </a:r>
            <a:r>
              <a:rPr lang="en-US" sz="1600" dirty="0" smtClean="0"/>
              <a:t>spreading axis </a:t>
            </a:r>
            <a:r>
              <a:rPr lang="en-US" sz="1600" dirty="0"/>
              <a:t>toward the edge of the basin</a:t>
            </a:r>
            <a:endParaRPr lang="en-US" sz="1600" dirty="0" smtClean="0"/>
          </a:p>
          <a:p>
            <a:pPr marL="342900" indent="-342900">
              <a:buAutoNum type="arabicPeriod"/>
            </a:pPr>
            <a:r>
              <a:rPr lang="en-US" sz="1600" dirty="0" smtClean="0"/>
              <a:t>The </a:t>
            </a:r>
            <a:r>
              <a:rPr lang="en-US" sz="1600" dirty="0" smtClean="0"/>
              <a:t>age of the </a:t>
            </a:r>
            <a:r>
              <a:rPr lang="en-US" sz="1600" dirty="0" smtClean="0"/>
              <a:t>deposits next to rift valley </a:t>
            </a:r>
            <a:r>
              <a:rPr lang="en-US" sz="1600" dirty="0" smtClean="0"/>
              <a:t>tends </a:t>
            </a:r>
            <a:r>
              <a:rPr lang="en-US" sz="1600" dirty="0" smtClean="0"/>
              <a:t>to zero</a:t>
            </a:r>
          </a:p>
          <a:p>
            <a:pPr marL="342900" indent="-342900">
              <a:buAutoNum type="arabicPeriod" startAt="3"/>
            </a:pPr>
            <a:r>
              <a:rPr lang="en-US" sz="1600" dirty="0" smtClean="0"/>
              <a:t>Thickness of the recent deposits </a:t>
            </a:r>
            <a:r>
              <a:rPr lang="en-US" sz="1600" dirty="0" smtClean="0"/>
              <a:t>in the </a:t>
            </a:r>
            <a:r>
              <a:rPr lang="en-US" sz="1600" dirty="0" smtClean="0"/>
              <a:t>rift valley </a:t>
            </a:r>
            <a:r>
              <a:rPr lang="en-US" sz="1600" dirty="0" smtClean="0"/>
              <a:t>tends </a:t>
            </a:r>
            <a:r>
              <a:rPr lang="en-US" sz="1600" dirty="0" smtClean="0"/>
              <a:t>to zero</a:t>
            </a:r>
            <a:endParaRPr lang="ru-RU" sz="1600" dirty="0"/>
          </a:p>
        </p:txBody>
      </p:sp>
      <p:grpSp>
        <p:nvGrpSpPr>
          <p:cNvPr id="28" name="Группа 27"/>
          <p:cNvGrpSpPr/>
          <p:nvPr/>
        </p:nvGrpSpPr>
        <p:grpSpPr>
          <a:xfrm>
            <a:off x="264919" y="422429"/>
            <a:ext cx="4235080" cy="2440683"/>
            <a:chOff x="190284" y="477553"/>
            <a:chExt cx="4235080" cy="2440683"/>
          </a:xfrm>
        </p:grpSpPr>
        <p:grpSp>
          <p:nvGrpSpPr>
            <p:cNvPr id="27" name="Группа 26"/>
            <p:cNvGrpSpPr/>
            <p:nvPr/>
          </p:nvGrpSpPr>
          <p:grpSpPr>
            <a:xfrm>
              <a:off x="190284" y="495140"/>
              <a:ext cx="4235080" cy="2423096"/>
              <a:chOff x="393364" y="485218"/>
              <a:chExt cx="4235080" cy="2423096"/>
            </a:xfrm>
          </p:grpSpPr>
          <p:grpSp>
            <p:nvGrpSpPr>
              <p:cNvPr id="23" name="Группа 22"/>
              <p:cNvGrpSpPr/>
              <p:nvPr/>
            </p:nvGrpSpPr>
            <p:grpSpPr>
              <a:xfrm>
                <a:off x="393364" y="662833"/>
                <a:ext cx="4235080" cy="2245481"/>
                <a:chOff x="393364" y="667600"/>
                <a:chExt cx="4794132" cy="2448466"/>
              </a:xfrm>
            </p:grpSpPr>
            <p:pic>
              <p:nvPicPr>
                <p:cNvPr id="5" name="Рисунок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93364" y="788088"/>
                  <a:ext cx="4794132" cy="2327978"/>
                </a:xfrm>
                <a:prstGeom prst="rect">
                  <a:avLst/>
                </a:prstGeom>
              </p:spPr>
            </p:pic>
            <p:sp>
              <p:nvSpPr>
                <p:cNvPr id="2" name="TextBox 1"/>
                <p:cNvSpPr txBox="1"/>
                <p:nvPr/>
              </p:nvSpPr>
              <p:spPr>
                <a:xfrm>
                  <a:off x="2865190" y="872146"/>
                  <a:ext cx="884423" cy="246221"/>
                </a:xfrm>
                <a:prstGeom prst="rect">
                  <a:avLst/>
                </a:prstGeom>
                <a:solidFill>
                  <a:schemeClr val="bg1"/>
                </a:solidFill>
              </p:spPr>
              <p:txBody>
                <a:bodyPr wrap="square" rtlCol="0">
                  <a:spAutoFit/>
                </a:bodyPr>
                <a:lstStyle/>
                <a:p>
                  <a:pPr algn="ctr"/>
                  <a:r>
                    <a:rPr lang="en-US" sz="1000" dirty="0" smtClean="0"/>
                    <a:t>rift valley</a:t>
                  </a:r>
                  <a:endParaRPr lang="ru-RU" sz="1000" dirty="0"/>
                </a:p>
              </p:txBody>
            </p:sp>
            <p:sp>
              <p:nvSpPr>
                <p:cNvPr id="21" name="TextBox 20"/>
                <p:cNvSpPr txBox="1"/>
                <p:nvPr/>
              </p:nvSpPr>
              <p:spPr>
                <a:xfrm>
                  <a:off x="3925473" y="667600"/>
                  <a:ext cx="1177287" cy="507831"/>
                </a:xfrm>
                <a:prstGeom prst="rect">
                  <a:avLst/>
                </a:prstGeom>
                <a:solidFill>
                  <a:schemeClr val="bg1"/>
                </a:solidFill>
              </p:spPr>
              <p:txBody>
                <a:bodyPr wrap="square" rtlCol="0">
                  <a:spAutoFit/>
                </a:bodyPr>
                <a:lstStyle/>
                <a:p>
                  <a:pPr algn="ctr"/>
                  <a:r>
                    <a:rPr lang="en-US" sz="900" dirty="0" smtClean="0"/>
                    <a:t>Pattern of the sedimentary basin infills</a:t>
                  </a:r>
                  <a:endParaRPr lang="ru-RU" sz="900" dirty="0"/>
                </a:p>
              </p:txBody>
            </p:sp>
          </p:grpSp>
          <p:sp>
            <p:nvSpPr>
              <p:cNvPr id="26" name="TextBox 25"/>
              <p:cNvSpPr txBox="1"/>
              <p:nvPr/>
            </p:nvSpPr>
            <p:spPr>
              <a:xfrm>
                <a:off x="1298347" y="485218"/>
                <a:ext cx="1040002" cy="465730"/>
              </a:xfrm>
              <a:prstGeom prst="rect">
                <a:avLst/>
              </a:prstGeom>
              <a:solidFill>
                <a:schemeClr val="bg1"/>
              </a:solidFill>
            </p:spPr>
            <p:txBody>
              <a:bodyPr wrap="square" rtlCol="0">
                <a:spAutoFit/>
              </a:bodyPr>
              <a:lstStyle/>
              <a:p>
                <a:pPr algn="ctr"/>
                <a:r>
                  <a:rPr lang="en-US" sz="900" dirty="0" smtClean="0"/>
                  <a:t>Pattern of the sedimentary basin infills</a:t>
                </a:r>
                <a:endParaRPr lang="ru-RU" sz="900" dirty="0"/>
              </a:p>
            </p:txBody>
          </p:sp>
        </p:grpSp>
        <p:sp>
          <p:nvSpPr>
            <p:cNvPr id="18" name="TextBox 17"/>
            <p:cNvSpPr txBox="1"/>
            <p:nvPr/>
          </p:nvSpPr>
          <p:spPr>
            <a:xfrm>
              <a:off x="2226907" y="477553"/>
              <a:ext cx="1019886" cy="400110"/>
            </a:xfrm>
            <a:prstGeom prst="rect">
              <a:avLst/>
            </a:prstGeom>
            <a:solidFill>
              <a:schemeClr val="bg1"/>
            </a:solidFill>
          </p:spPr>
          <p:txBody>
            <a:bodyPr wrap="square" rtlCol="0">
              <a:spAutoFit/>
            </a:bodyPr>
            <a:lstStyle/>
            <a:p>
              <a:pPr algn="ctr"/>
              <a:r>
                <a:rPr lang="en-US" sz="1000" dirty="0" smtClean="0"/>
                <a:t>Mid oceanic ridge</a:t>
              </a:r>
              <a:endParaRPr lang="ru-RU" sz="1000" dirty="0"/>
            </a:p>
          </p:txBody>
        </p:sp>
      </p:grpSp>
      <p:sp>
        <p:nvSpPr>
          <p:cNvPr id="49" name="Прямоугольник 48"/>
          <p:cNvSpPr/>
          <p:nvPr/>
        </p:nvSpPr>
        <p:spPr>
          <a:xfrm>
            <a:off x="3764850" y="3009519"/>
            <a:ext cx="3633752" cy="338554"/>
          </a:xfrm>
          <a:prstGeom prst="rect">
            <a:avLst/>
          </a:prstGeom>
        </p:spPr>
        <p:txBody>
          <a:bodyPr wrap="none">
            <a:spAutoFit/>
          </a:bodyPr>
          <a:lstStyle/>
          <a:p>
            <a:r>
              <a:rPr lang="en-US" sz="1600" dirty="0" smtClean="0"/>
              <a:t>Accommodation space through </a:t>
            </a:r>
            <a:r>
              <a:rPr lang="en-US" sz="1600" dirty="0" smtClean="0"/>
              <a:t>the time </a:t>
            </a:r>
            <a:endParaRPr lang="ru-RU" sz="1600" dirty="0"/>
          </a:p>
        </p:txBody>
      </p:sp>
      <p:grpSp>
        <p:nvGrpSpPr>
          <p:cNvPr id="19" name="Группа 18"/>
          <p:cNvGrpSpPr/>
          <p:nvPr/>
        </p:nvGrpSpPr>
        <p:grpSpPr>
          <a:xfrm>
            <a:off x="6405350" y="4061819"/>
            <a:ext cx="2368898" cy="1798809"/>
            <a:chOff x="6405350" y="4061819"/>
            <a:chExt cx="2368898" cy="1798809"/>
          </a:xfrm>
        </p:grpSpPr>
        <p:cxnSp>
          <p:nvCxnSpPr>
            <p:cNvPr id="13" name="Прямая со стрелкой 12"/>
            <p:cNvCxnSpPr/>
            <p:nvPr/>
          </p:nvCxnSpPr>
          <p:spPr>
            <a:xfrm flipH="1" flipV="1">
              <a:off x="6419363" y="4231454"/>
              <a:ext cx="2354885" cy="17375"/>
            </a:xfrm>
            <a:prstGeom prst="straightConnector1">
              <a:avLst/>
            </a:prstGeom>
            <a:ln w="190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7332314" y="4061819"/>
              <a:ext cx="639919" cy="246221"/>
            </a:xfrm>
            <a:prstGeom prst="rect">
              <a:avLst/>
            </a:prstGeom>
            <a:noFill/>
          </p:spPr>
          <p:txBody>
            <a:bodyPr wrap="none" rtlCol="0">
              <a:spAutoFit/>
            </a:bodyPr>
            <a:lstStyle/>
            <a:p>
              <a:r>
                <a:rPr lang="en-US" sz="1000" dirty="0" smtClean="0">
                  <a:solidFill>
                    <a:srgbClr val="FF0000"/>
                  </a:solidFill>
                </a:rPr>
                <a:t>~2.0  Ma</a:t>
              </a:r>
              <a:endParaRPr lang="ru-RU" sz="1000" dirty="0">
                <a:solidFill>
                  <a:srgbClr val="FF0000"/>
                </a:solidFill>
              </a:endParaRPr>
            </a:p>
          </p:txBody>
        </p:sp>
        <p:cxnSp>
          <p:nvCxnSpPr>
            <p:cNvPr id="52" name="Прямая соединительная линия 51"/>
            <p:cNvCxnSpPr/>
            <p:nvPr/>
          </p:nvCxnSpPr>
          <p:spPr>
            <a:xfrm>
              <a:off x="6405350" y="4237321"/>
              <a:ext cx="39512" cy="1623307"/>
            </a:xfrm>
            <a:prstGeom prst="line">
              <a:avLst/>
            </a:prstGeom>
            <a:ln w="9525">
              <a:solidFill>
                <a:srgbClr val="FF0000"/>
              </a:solidFill>
              <a:prstDash val="dash"/>
            </a:ln>
          </p:spPr>
          <p:style>
            <a:lnRef idx="1">
              <a:schemeClr val="accent1"/>
            </a:lnRef>
            <a:fillRef idx="0">
              <a:schemeClr val="accent1"/>
            </a:fillRef>
            <a:effectRef idx="0">
              <a:schemeClr val="accent1"/>
            </a:effectRef>
            <a:fontRef idx="minor">
              <a:schemeClr val="tx1"/>
            </a:fontRef>
          </p:style>
        </p:cxnSp>
      </p:grpSp>
      <p:grpSp>
        <p:nvGrpSpPr>
          <p:cNvPr id="22" name="Группа 21"/>
          <p:cNvGrpSpPr/>
          <p:nvPr/>
        </p:nvGrpSpPr>
        <p:grpSpPr>
          <a:xfrm>
            <a:off x="5371711" y="3872120"/>
            <a:ext cx="3402537" cy="1886613"/>
            <a:chOff x="5371711" y="3872120"/>
            <a:chExt cx="3402537" cy="1886613"/>
          </a:xfrm>
        </p:grpSpPr>
        <p:cxnSp>
          <p:nvCxnSpPr>
            <p:cNvPr id="14" name="Прямая со стрелкой 13"/>
            <p:cNvCxnSpPr/>
            <p:nvPr/>
          </p:nvCxnSpPr>
          <p:spPr>
            <a:xfrm flipH="1" flipV="1">
              <a:off x="5371711" y="4062710"/>
              <a:ext cx="3402537" cy="25"/>
            </a:xfrm>
            <a:prstGeom prst="straightConnector1">
              <a:avLst/>
            </a:prstGeom>
            <a:ln w="19050">
              <a:solidFill>
                <a:srgbClr val="FFFF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6787537" y="3872120"/>
              <a:ext cx="611065" cy="246221"/>
            </a:xfrm>
            <a:prstGeom prst="rect">
              <a:avLst/>
            </a:prstGeom>
            <a:noFill/>
          </p:spPr>
          <p:txBody>
            <a:bodyPr wrap="none" rtlCol="0">
              <a:spAutoFit/>
            </a:bodyPr>
            <a:lstStyle/>
            <a:p>
              <a:r>
                <a:rPr lang="en-US" sz="1000" dirty="0" smtClean="0">
                  <a:solidFill>
                    <a:srgbClr val="FFFF00"/>
                  </a:solidFill>
                </a:rPr>
                <a:t>~1.6 Ma</a:t>
              </a:r>
              <a:endParaRPr lang="ru-RU" sz="1000" dirty="0">
                <a:solidFill>
                  <a:srgbClr val="FFFF00"/>
                </a:solidFill>
              </a:endParaRPr>
            </a:p>
          </p:txBody>
        </p:sp>
        <p:cxnSp>
          <p:nvCxnSpPr>
            <p:cNvPr id="55" name="Прямая соединительная линия 54"/>
            <p:cNvCxnSpPr/>
            <p:nvPr/>
          </p:nvCxnSpPr>
          <p:spPr>
            <a:xfrm>
              <a:off x="5371711" y="4057963"/>
              <a:ext cx="17159" cy="1700770"/>
            </a:xfrm>
            <a:prstGeom prst="line">
              <a:avLst/>
            </a:prstGeom>
            <a:ln w="9525">
              <a:solidFill>
                <a:srgbClr val="FFFF00"/>
              </a:solidFill>
              <a:prstDash val="dash"/>
            </a:ln>
          </p:spPr>
          <p:style>
            <a:lnRef idx="1">
              <a:schemeClr val="accent1"/>
            </a:lnRef>
            <a:fillRef idx="0">
              <a:schemeClr val="accent1"/>
            </a:fillRef>
            <a:effectRef idx="0">
              <a:schemeClr val="accent1"/>
            </a:effectRef>
            <a:fontRef idx="minor">
              <a:schemeClr val="tx1"/>
            </a:fontRef>
          </p:style>
        </p:cxnSp>
      </p:grpSp>
      <p:grpSp>
        <p:nvGrpSpPr>
          <p:cNvPr id="24" name="Группа 23"/>
          <p:cNvGrpSpPr/>
          <p:nvPr/>
        </p:nvGrpSpPr>
        <p:grpSpPr>
          <a:xfrm>
            <a:off x="4296953" y="3694859"/>
            <a:ext cx="4477295" cy="1685524"/>
            <a:chOff x="4296953" y="3694859"/>
            <a:chExt cx="4477295" cy="1685524"/>
          </a:xfrm>
        </p:grpSpPr>
        <p:cxnSp>
          <p:nvCxnSpPr>
            <p:cNvPr id="15" name="Прямая со стрелкой 14"/>
            <p:cNvCxnSpPr/>
            <p:nvPr/>
          </p:nvCxnSpPr>
          <p:spPr>
            <a:xfrm flipH="1" flipV="1">
              <a:off x="4296953" y="3853444"/>
              <a:ext cx="4477295" cy="22148"/>
            </a:xfrm>
            <a:prstGeom prst="straightConnector1">
              <a:avLst/>
            </a:prstGeom>
            <a:ln w="19050">
              <a:solidFill>
                <a:srgbClr val="00206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6134793" y="3694859"/>
              <a:ext cx="639919" cy="246221"/>
            </a:xfrm>
            <a:prstGeom prst="rect">
              <a:avLst/>
            </a:prstGeom>
            <a:noFill/>
          </p:spPr>
          <p:txBody>
            <a:bodyPr wrap="none" rtlCol="0">
              <a:spAutoFit/>
            </a:bodyPr>
            <a:lstStyle/>
            <a:p>
              <a:r>
                <a:rPr lang="en-US" sz="1000" dirty="0" smtClean="0">
                  <a:solidFill>
                    <a:srgbClr val="002060"/>
                  </a:solidFill>
                </a:rPr>
                <a:t>~1.0  Ma</a:t>
              </a:r>
              <a:endParaRPr lang="ru-RU" sz="1000" dirty="0">
                <a:solidFill>
                  <a:srgbClr val="002060"/>
                </a:solidFill>
              </a:endParaRPr>
            </a:p>
          </p:txBody>
        </p:sp>
        <p:cxnSp>
          <p:nvCxnSpPr>
            <p:cNvPr id="58" name="Прямая соединительная линия 57"/>
            <p:cNvCxnSpPr/>
            <p:nvPr/>
          </p:nvCxnSpPr>
          <p:spPr>
            <a:xfrm>
              <a:off x="4296953" y="3860308"/>
              <a:ext cx="0" cy="1520075"/>
            </a:xfrm>
            <a:prstGeom prst="line">
              <a:avLst/>
            </a:prstGeom>
            <a:ln w="9525">
              <a:solidFill>
                <a:srgbClr val="232C82"/>
              </a:solidFill>
              <a:prstDash val="dash"/>
            </a:ln>
          </p:spPr>
          <p:style>
            <a:lnRef idx="1">
              <a:schemeClr val="accent1"/>
            </a:lnRef>
            <a:fillRef idx="0">
              <a:schemeClr val="accent1"/>
            </a:fillRef>
            <a:effectRef idx="0">
              <a:schemeClr val="accent1"/>
            </a:effectRef>
            <a:fontRef idx="minor">
              <a:schemeClr val="tx1"/>
            </a:fontRef>
          </p:style>
        </p:cxnSp>
      </p:grpSp>
      <p:grpSp>
        <p:nvGrpSpPr>
          <p:cNvPr id="29" name="Группа 28"/>
          <p:cNvGrpSpPr/>
          <p:nvPr/>
        </p:nvGrpSpPr>
        <p:grpSpPr>
          <a:xfrm>
            <a:off x="3638075" y="3511812"/>
            <a:ext cx="5136173" cy="1726533"/>
            <a:chOff x="3638075" y="3511812"/>
            <a:chExt cx="5136173" cy="1726533"/>
          </a:xfrm>
        </p:grpSpPr>
        <p:cxnSp>
          <p:nvCxnSpPr>
            <p:cNvPr id="16" name="Прямая со стрелкой 15"/>
            <p:cNvCxnSpPr/>
            <p:nvPr/>
          </p:nvCxnSpPr>
          <p:spPr>
            <a:xfrm flipH="1">
              <a:off x="3645966" y="3689242"/>
              <a:ext cx="5128282" cy="5054"/>
            </a:xfrm>
            <a:prstGeom prst="straightConnector1">
              <a:avLst/>
            </a:prstGeom>
            <a:ln w="19050">
              <a:solidFill>
                <a:srgbClr val="7030A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5388870" y="3511812"/>
              <a:ext cx="582211" cy="246221"/>
            </a:xfrm>
            <a:prstGeom prst="rect">
              <a:avLst/>
            </a:prstGeom>
            <a:noFill/>
          </p:spPr>
          <p:txBody>
            <a:bodyPr wrap="none" rtlCol="0">
              <a:spAutoFit/>
            </a:bodyPr>
            <a:lstStyle/>
            <a:p>
              <a:r>
                <a:rPr lang="en-US" sz="1000" dirty="0" smtClean="0">
                  <a:solidFill>
                    <a:srgbClr val="7030A0"/>
                  </a:solidFill>
                </a:rPr>
                <a:t>~0.2Ma</a:t>
              </a:r>
              <a:endParaRPr lang="ru-RU" sz="1000" dirty="0">
                <a:solidFill>
                  <a:srgbClr val="7030A0"/>
                </a:solidFill>
              </a:endParaRPr>
            </a:p>
          </p:txBody>
        </p:sp>
        <p:cxnSp>
          <p:nvCxnSpPr>
            <p:cNvPr id="63" name="Прямая соединительная линия 62"/>
            <p:cNvCxnSpPr/>
            <p:nvPr/>
          </p:nvCxnSpPr>
          <p:spPr>
            <a:xfrm>
              <a:off x="3638075" y="3714542"/>
              <a:ext cx="7891" cy="1523803"/>
            </a:xfrm>
            <a:prstGeom prst="line">
              <a:avLst/>
            </a:prstGeom>
            <a:ln w="9525">
              <a:solidFill>
                <a:srgbClr val="7030A0"/>
              </a:solidFill>
              <a:prstDash val="dash"/>
            </a:ln>
          </p:spPr>
          <p:style>
            <a:lnRef idx="1">
              <a:schemeClr val="accent1"/>
            </a:lnRef>
            <a:fillRef idx="0">
              <a:schemeClr val="accent1"/>
            </a:fillRef>
            <a:effectRef idx="0">
              <a:schemeClr val="accent1"/>
            </a:effectRef>
            <a:fontRef idx="minor">
              <a:schemeClr val="tx1"/>
            </a:fontRef>
          </p:style>
        </p:cxnSp>
      </p:grpSp>
      <p:grpSp>
        <p:nvGrpSpPr>
          <p:cNvPr id="30" name="Группа 29"/>
          <p:cNvGrpSpPr/>
          <p:nvPr/>
        </p:nvGrpSpPr>
        <p:grpSpPr>
          <a:xfrm>
            <a:off x="3257996" y="3312458"/>
            <a:ext cx="5516252" cy="246221"/>
            <a:chOff x="3257996" y="3312458"/>
            <a:chExt cx="5516252" cy="246221"/>
          </a:xfrm>
        </p:grpSpPr>
        <p:cxnSp>
          <p:nvCxnSpPr>
            <p:cNvPr id="69" name="Прямая со стрелкой 68"/>
            <p:cNvCxnSpPr/>
            <p:nvPr/>
          </p:nvCxnSpPr>
          <p:spPr>
            <a:xfrm flipH="1" flipV="1">
              <a:off x="3257996" y="3496907"/>
              <a:ext cx="5516252" cy="22947"/>
            </a:xfrm>
            <a:prstGeom prst="straightConnector1">
              <a:avLst/>
            </a:prstGeom>
            <a:ln w="19050">
              <a:solidFill>
                <a:srgbClr val="A7294D"/>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4908404" y="3312458"/>
              <a:ext cx="633507" cy="246221"/>
            </a:xfrm>
            <a:prstGeom prst="rect">
              <a:avLst/>
            </a:prstGeom>
            <a:noFill/>
          </p:spPr>
          <p:txBody>
            <a:bodyPr wrap="none" rtlCol="0">
              <a:spAutoFit/>
            </a:bodyPr>
            <a:lstStyle/>
            <a:p>
              <a:r>
                <a:rPr lang="en-US" sz="1000" dirty="0" smtClean="0">
                  <a:solidFill>
                    <a:srgbClr val="A7294D"/>
                  </a:solidFill>
                </a:rPr>
                <a:t>Recently</a:t>
              </a:r>
              <a:endParaRPr lang="ru-RU" sz="1000" dirty="0">
                <a:solidFill>
                  <a:srgbClr val="A7294D"/>
                </a:solidFill>
              </a:endParaRPr>
            </a:p>
          </p:txBody>
        </p:sp>
      </p:grpSp>
      <p:sp>
        <p:nvSpPr>
          <p:cNvPr id="72" name="TextBox 71"/>
          <p:cNvSpPr txBox="1"/>
          <p:nvPr/>
        </p:nvSpPr>
        <p:spPr>
          <a:xfrm>
            <a:off x="3036362" y="6456452"/>
            <a:ext cx="3534044" cy="307777"/>
          </a:xfrm>
          <a:prstGeom prst="rect">
            <a:avLst/>
          </a:prstGeom>
          <a:solidFill>
            <a:schemeClr val="bg2">
              <a:lumMod val="90000"/>
            </a:schemeClr>
          </a:solidFill>
        </p:spPr>
        <p:txBody>
          <a:bodyPr wrap="none" rtlCol="0">
            <a:spAutoFit/>
          </a:bodyPr>
          <a:lstStyle/>
          <a:p>
            <a:r>
              <a:rPr lang="en-US" sz="1400" dirty="0" err="1" smtClean="0"/>
              <a:t>Knipovitch</a:t>
            </a:r>
            <a:r>
              <a:rPr lang="en-US" sz="1400" dirty="0" smtClean="0"/>
              <a:t> Ridge, Line HB-96-4 (</a:t>
            </a:r>
            <a:r>
              <a:rPr lang="en-US" sz="1400" dirty="0" err="1" smtClean="0"/>
              <a:t>Bruvol</a:t>
            </a:r>
            <a:r>
              <a:rPr lang="en-US" sz="1400" dirty="0" smtClean="0"/>
              <a:t>., 2006)</a:t>
            </a:r>
            <a:endParaRPr lang="ru-RU" sz="1400" dirty="0"/>
          </a:p>
        </p:txBody>
      </p:sp>
      <p:sp>
        <p:nvSpPr>
          <p:cNvPr id="7" name="TextBox 6"/>
          <p:cNvSpPr txBox="1"/>
          <p:nvPr/>
        </p:nvSpPr>
        <p:spPr>
          <a:xfrm>
            <a:off x="128055" y="3689242"/>
            <a:ext cx="2688772" cy="2554545"/>
          </a:xfrm>
          <a:prstGeom prst="rect">
            <a:avLst/>
          </a:prstGeom>
          <a:noFill/>
        </p:spPr>
        <p:txBody>
          <a:bodyPr wrap="square" rtlCol="0">
            <a:spAutoFit/>
          </a:bodyPr>
          <a:lstStyle/>
          <a:p>
            <a:r>
              <a:rPr lang="en-US" sz="1600" dirty="0" smtClean="0"/>
              <a:t>1. There is no deposits in the rift valley despite the proximity of the sediment source area on the Barents shelf and quite thick sediment cover nearby. </a:t>
            </a:r>
          </a:p>
          <a:p>
            <a:r>
              <a:rPr lang="en-US" sz="1600" dirty="0" smtClean="0"/>
              <a:t>2. The basement surface deeps gradually away from the </a:t>
            </a:r>
            <a:r>
              <a:rPr lang="en-US" sz="1600" dirty="0" err="1" smtClean="0"/>
              <a:t>Knipovitch</a:t>
            </a:r>
            <a:r>
              <a:rPr lang="en-US" sz="1600" dirty="0" smtClean="0"/>
              <a:t> Ridge axis toward the edge of the basin</a:t>
            </a:r>
            <a:endParaRPr lang="ru-RU" sz="1600" dirty="0"/>
          </a:p>
        </p:txBody>
      </p:sp>
      <p:grpSp>
        <p:nvGrpSpPr>
          <p:cNvPr id="31" name="Группа 30"/>
          <p:cNvGrpSpPr/>
          <p:nvPr/>
        </p:nvGrpSpPr>
        <p:grpSpPr>
          <a:xfrm>
            <a:off x="4260677" y="5501284"/>
            <a:ext cx="4477295" cy="935750"/>
            <a:chOff x="4260677" y="5501284"/>
            <a:chExt cx="4477295" cy="935750"/>
          </a:xfrm>
        </p:grpSpPr>
        <p:cxnSp>
          <p:nvCxnSpPr>
            <p:cNvPr id="9" name="Прямая соединительная линия 8"/>
            <p:cNvCxnSpPr/>
            <p:nvPr/>
          </p:nvCxnSpPr>
          <p:spPr>
            <a:xfrm>
              <a:off x="4260677" y="5501284"/>
              <a:ext cx="4477295" cy="935750"/>
            </a:xfrm>
            <a:prstGeom prst="line">
              <a:avLst/>
            </a:prstGeom>
            <a:ln w="28575">
              <a:solidFill>
                <a:srgbClr val="FF0000"/>
              </a:solidFill>
              <a:prstDash val="lgDashDot"/>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rot="749135">
              <a:off x="4634169" y="5956529"/>
              <a:ext cx="2789546" cy="307777"/>
            </a:xfrm>
            <a:prstGeom prst="rect">
              <a:avLst/>
            </a:prstGeom>
            <a:noFill/>
          </p:spPr>
          <p:txBody>
            <a:bodyPr wrap="none" rtlCol="0">
              <a:spAutoFit/>
            </a:bodyPr>
            <a:lstStyle/>
            <a:p>
              <a:r>
                <a:rPr lang="en-US" sz="1400" dirty="0" smtClean="0">
                  <a:solidFill>
                    <a:srgbClr val="FF0000"/>
                  </a:solidFill>
                </a:rPr>
                <a:t>B S M T   </a:t>
              </a:r>
              <a:r>
                <a:rPr lang="en-US" sz="1400" dirty="0" err="1" smtClean="0">
                  <a:solidFill>
                    <a:srgbClr val="FF0000"/>
                  </a:solidFill>
                </a:rPr>
                <a:t>i</a:t>
              </a:r>
              <a:r>
                <a:rPr lang="en-US" sz="1400" dirty="0" smtClean="0">
                  <a:solidFill>
                    <a:srgbClr val="FF0000"/>
                  </a:solidFill>
                </a:rPr>
                <a:t> n c l </a:t>
              </a:r>
              <a:r>
                <a:rPr lang="en-US" sz="1400" dirty="0" err="1" smtClean="0">
                  <a:solidFill>
                    <a:srgbClr val="FF0000"/>
                  </a:solidFill>
                </a:rPr>
                <a:t>i</a:t>
              </a:r>
              <a:r>
                <a:rPr lang="en-US" sz="1400" dirty="0" smtClean="0">
                  <a:solidFill>
                    <a:srgbClr val="FF0000"/>
                  </a:solidFill>
                </a:rPr>
                <a:t> n a t </a:t>
              </a:r>
              <a:r>
                <a:rPr lang="en-US" sz="1400" dirty="0" err="1" smtClean="0">
                  <a:solidFill>
                    <a:srgbClr val="FF0000"/>
                  </a:solidFill>
                </a:rPr>
                <a:t>i</a:t>
              </a:r>
              <a:r>
                <a:rPr lang="en-US" sz="1400" dirty="0" smtClean="0">
                  <a:solidFill>
                    <a:srgbClr val="FF0000"/>
                  </a:solidFill>
                </a:rPr>
                <a:t> o n   t r e n d </a:t>
              </a:r>
              <a:endParaRPr lang="ru-RU" sz="1400" dirty="0">
                <a:solidFill>
                  <a:srgbClr val="FF0000"/>
                </a:solidFill>
              </a:endParaRPr>
            </a:p>
          </p:txBody>
        </p:sp>
      </p:grpSp>
    </p:spTree>
    <p:extLst>
      <p:ext uri="{BB962C8B-B14F-4D97-AF65-F5344CB8AC3E}">
        <p14:creationId xmlns:p14="http://schemas.microsoft.com/office/powerpoint/2010/main" val="1361287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down)">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down)">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down)">
                                      <p:cBhvr>
                                        <p:cTn id="3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82459" y="6380706"/>
            <a:ext cx="3714478" cy="338554"/>
          </a:xfrm>
          <a:prstGeom prst="rect">
            <a:avLst/>
          </a:prstGeom>
          <a:noFill/>
        </p:spPr>
        <p:txBody>
          <a:bodyPr wrap="none" rtlCol="0">
            <a:spAutoFit/>
          </a:bodyPr>
          <a:lstStyle/>
          <a:p>
            <a:pPr algn="ctr"/>
            <a:r>
              <a:rPr lang="en-US" sz="800" b="1" dirty="0" smtClean="0">
                <a:hlinkClick r:id="rId2"/>
              </a:rPr>
              <a:t>Rekant &amp; </a:t>
            </a:r>
            <a:r>
              <a:rPr lang="en-US" sz="800" b="1" dirty="0" err="1" smtClean="0">
                <a:hlinkClick r:id="rId2"/>
              </a:rPr>
              <a:t>Petrov</a:t>
            </a:r>
            <a:r>
              <a:rPr lang="en-US" sz="800" b="1" dirty="0" smtClean="0">
                <a:hlinkClick r:id="rId2"/>
              </a:rPr>
              <a:t>   New </a:t>
            </a:r>
            <a:r>
              <a:rPr lang="en-US" sz="800" b="1" dirty="0">
                <a:hlinkClick r:id="rId2"/>
              </a:rPr>
              <a:t>model of two-stage seafloor spreading in the Eurasian basin </a:t>
            </a:r>
            <a:endParaRPr lang="en-US" sz="800" b="1" dirty="0" smtClean="0">
              <a:hlinkClick r:id="rId2"/>
            </a:endParaRPr>
          </a:p>
          <a:p>
            <a:pPr algn="ctr"/>
            <a:r>
              <a:rPr lang="en-US" sz="800" b="1" dirty="0" smtClean="0">
                <a:hlinkClick r:id="rId2"/>
              </a:rPr>
              <a:t>(</a:t>
            </a:r>
            <a:r>
              <a:rPr lang="en-US" sz="800" b="1" dirty="0">
                <a:hlinkClick r:id="rId2"/>
              </a:rPr>
              <a:t>Arctic Ocean</a:t>
            </a:r>
            <a:r>
              <a:rPr lang="en-US" sz="800" b="1" dirty="0" smtClean="0">
                <a:hlinkClick r:id="rId2"/>
              </a:rPr>
              <a:t>); insights </a:t>
            </a:r>
            <a:r>
              <a:rPr lang="en-US" sz="800" b="1" dirty="0">
                <a:hlinkClick r:id="rId2"/>
              </a:rPr>
              <a:t>from the analysis of the sedimentary basin architecture</a:t>
            </a:r>
            <a:endParaRPr lang="ru-RU" sz="800" b="1" dirty="0">
              <a:solidFill>
                <a:srgbClr val="232C82"/>
              </a:solidFill>
            </a:endParaRPr>
          </a:p>
        </p:txBody>
      </p:sp>
      <p:sp>
        <p:nvSpPr>
          <p:cNvPr id="6" name="TextBox 5"/>
          <p:cNvSpPr txBox="1"/>
          <p:nvPr/>
        </p:nvSpPr>
        <p:spPr>
          <a:xfrm>
            <a:off x="684491" y="979484"/>
            <a:ext cx="156419" cy="337447"/>
          </a:xfrm>
          <a:prstGeom prst="rect">
            <a:avLst/>
          </a:prstGeom>
          <a:noFill/>
        </p:spPr>
        <p:txBody>
          <a:bodyPr wrap="square" rtlCol="0">
            <a:spAutoFit/>
          </a:bodyPr>
          <a:lstStyle/>
          <a:p>
            <a:endParaRPr lang="ru-RU" dirty="0"/>
          </a:p>
        </p:txBody>
      </p:sp>
      <p:pic>
        <p:nvPicPr>
          <p:cNvPr id="7" name="Рисунок 6"/>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88190" y="640338"/>
            <a:ext cx="3721002" cy="5538787"/>
          </a:xfrm>
          <a:prstGeom prst="rect">
            <a:avLst/>
          </a:prstGeom>
          <a:ln w="19050">
            <a:solidFill>
              <a:schemeClr val="tx2">
                <a:lumMod val="75000"/>
              </a:schemeClr>
            </a:solidFill>
          </a:ln>
        </p:spPr>
      </p:pic>
      <p:sp>
        <p:nvSpPr>
          <p:cNvPr id="10" name="TextBox 9"/>
          <p:cNvSpPr txBox="1"/>
          <p:nvPr/>
        </p:nvSpPr>
        <p:spPr>
          <a:xfrm>
            <a:off x="684491" y="140397"/>
            <a:ext cx="3044680" cy="400110"/>
          </a:xfrm>
          <a:prstGeom prst="rect">
            <a:avLst/>
          </a:prstGeom>
          <a:noFill/>
        </p:spPr>
        <p:txBody>
          <a:bodyPr wrap="none" rtlCol="0">
            <a:spAutoFit/>
          </a:bodyPr>
          <a:lstStyle/>
          <a:p>
            <a:pPr algn="ctr"/>
            <a:r>
              <a:rPr lang="en-US" sz="2000" dirty="0" smtClean="0"/>
              <a:t>The overall seismic dataset </a:t>
            </a:r>
            <a:endParaRPr lang="ru-RU" sz="2000" dirty="0"/>
          </a:p>
        </p:txBody>
      </p:sp>
      <p:sp>
        <p:nvSpPr>
          <p:cNvPr id="12" name="TextBox 11"/>
          <p:cNvSpPr txBox="1"/>
          <p:nvPr/>
        </p:nvSpPr>
        <p:spPr>
          <a:xfrm rot="16200000">
            <a:off x="1100188" y="1268237"/>
            <a:ext cx="1385572" cy="369332"/>
          </a:xfrm>
          <a:prstGeom prst="rect">
            <a:avLst/>
          </a:prstGeom>
          <a:noFill/>
        </p:spPr>
        <p:txBody>
          <a:bodyPr wrap="none" rtlCol="0">
            <a:spAutoFit/>
          </a:bodyPr>
          <a:lstStyle/>
          <a:p>
            <a:r>
              <a:rPr lang="en-US" dirty="0" smtClean="0">
                <a:solidFill>
                  <a:srgbClr val="FFC000"/>
                </a:solidFill>
              </a:rPr>
              <a:t>Gakkel Ridge</a:t>
            </a:r>
            <a:endParaRPr lang="ru-RU" dirty="0">
              <a:solidFill>
                <a:srgbClr val="FFC000"/>
              </a:solidFill>
            </a:endParaRPr>
          </a:p>
        </p:txBody>
      </p:sp>
      <p:sp>
        <p:nvSpPr>
          <p:cNvPr id="13" name="TextBox 12"/>
          <p:cNvSpPr txBox="1"/>
          <p:nvPr/>
        </p:nvSpPr>
        <p:spPr>
          <a:xfrm rot="16200000">
            <a:off x="396026" y="1400171"/>
            <a:ext cx="1446230" cy="369332"/>
          </a:xfrm>
          <a:prstGeom prst="rect">
            <a:avLst/>
          </a:prstGeom>
          <a:noFill/>
        </p:spPr>
        <p:txBody>
          <a:bodyPr wrap="none" rtlCol="0">
            <a:spAutoFit/>
          </a:bodyPr>
          <a:lstStyle/>
          <a:p>
            <a:r>
              <a:rPr lang="en-US" dirty="0" smtClean="0">
                <a:solidFill>
                  <a:srgbClr val="FFC000"/>
                </a:solidFill>
              </a:rPr>
              <a:t>Nansen Basin</a:t>
            </a:r>
            <a:endParaRPr lang="ru-RU" dirty="0">
              <a:solidFill>
                <a:srgbClr val="FFC000"/>
              </a:solidFill>
            </a:endParaRPr>
          </a:p>
        </p:txBody>
      </p:sp>
      <p:sp>
        <p:nvSpPr>
          <p:cNvPr id="14" name="TextBox 13"/>
          <p:cNvSpPr txBox="1"/>
          <p:nvPr/>
        </p:nvSpPr>
        <p:spPr>
          <a:xfrm rot="16575578">
            <a:off x="1194908" y="3333105"/>
            <a:ext cx="2498504" cy="369332"/>
          </a:xfrm>
          <a:prstGeom prst="rect">
            <a:avLst/>
          </a:prstGeom>
          <a:noFill/>
        </p:spPr>
        <p:txBody>
          <a:bodyPr wrap="none" rtlCol="0">
            <a:spAutoFit/>
          </a:bodyPr>
          <a:lstStyle/>
          <a:p>
            <a:r>
              <a:rPr lang="en-US" dirty="0" smtClean="0">
                <a:solidFill>
                  <a:srgbClr val="FFC000"/>
                </a:solidFill>
              </a:rPr>
              <a:t>Eastern Amundsen </a:t>
            </a:r>
            <a:r>
              <a:rPr lang="en-US" dirty="0" smtClean="0">
                <a:solidFill>
                  <a:srgbClr val="FFC000"/>
                </a:solidFill>
              </a:rPr>
              <a:t>Basin</a:t>
            </a:r>
            <a:endParaRPr lang="ru-RU" dirty="0">
              <a:solidFill>
                <a:srgbClr val="FFC000"/>
              </a:solidFill>
            </a:endParaRPr>
          </a:p>
        </p:txBody>
      </p:sp>
      <p:pic>
        <p:nvPicPr>
          <p:cNvPr id="15" name="Рисунок 14"/>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987525" y="454009"/>
            <a:ext cx="3968805" cy="5725116"/>
          </a:xfrm>
          <a:prstGeom prst="rect">
            <a:avLst/>
          </a:prstGeom>
          <a:ln>
            <a:solidFill>
              <a:schemeClr val="accent3">
                <a:lumMod val="75000"/>
              </a:schemeClr>
            </a:solidFill>
          </a:ln>
        </p:spPr>
      </p:pic>
      <p:sp>
        <p:nvSpPr>
          <p:cNvPr id="16" name="TextBox 15"/>
          <p:cNvSpPr txBox="1"/>
          <p:nvPr/>
        </p:nvSpPr>
        <p:spPr>
          <a:xfrm>
            <a:off x="4426261" y="53899"/>
            <a:ext cx="4637103" cy="400110"/>
          </a:xfrm>
          <a:prstGeom prst="rect">
            <a:avLst/>
          </a:prstGeom>
          <a:noFill/>
        </p:spPr>
        <p:txBody>
          <a:bodyPr wrap="none" rtlCol="0">
            <a:spAutoFit/>
          </a:bodyPr>
          <a:lstStyle/>
          <a:p>
            <a:pPr algn="ctr"/>
            <a:r>
              <a:rPr lang="en-US" sz="2000" dirty="0" smtClean="0"/>
              <a:t>Russian seismic dataset used for the study </a:t>
            </a:r>
            <a:endParaRPr lang="ru-RU" sz="2000" dirty="0"/>
          </a:p>
        </p:txBody>
      </p:sp>
      <p:grpSp>
        <p:nvGrpSpPr>
          <p:cNvPr id="3" name="Группа 2"/>
          <p:cNvGrpSpPr/>
          <p:nvPr/>
        </p:nvGrpSpPr>
        <p:grpSpPr>
          <a:xfrm>
            <a:off x="1748318" y="1323308"/>
            <a:ext cx="1936452" cy="4238831"/>
            <a:chOff x="1748318" y="1323308"/>
            <a:chExt cx="1936452" cy="4238831"/>
          </a:xfrm>
        </p:grpSpPr>
        <p:sp>
          <p:nvSpPr>
            <p:cNvPr id="8" name="Полилиния 7"/>
            <p:cNvSpPr/>
            <p:nvPr/>
          </p:nvSpPr>
          <p:spPr>
            <a:xfrm>
              <a:off x="1748318" y="1707637"/>
              <a:ext cx="1560251" cy="3854502"/>
            </a:xfrm>
            <a:custGeom>
              <a:avLst/>
              <a:gdLst>
                <a:gd name="connsiteX0" fmla="*/ 304800 w 1842655"/>
                <a:gd name="connsiteY0" fmla="*/ 110836 h 4218709"/>
                <a:gd name="connsiteX1" fmla="*/ 1814946 w 1842655"/>
                <a:gd name="connsiteY1" fmla="*/ 0 h 4218709"/>
                <a:gd name="connsiteX2" fmla="*/ 1842655 w 1842655"/>
                <a:gd name="connsiteY2" fmla="*/ 173182 h 4218709"/>
                <a:gd name="connsiteX3" fmla="*/ 1440873 w 1842655"/>
                <a:gd name="connsiteY3" fmla="*/ 574964 h 4218709"/>
                <a:gd name="connsiteX4" fmla="*/ 1295400 w 1842655"/>
                <a:gd name="connsiteY4" fmla="*/ 748145 h 4218709"/>
                <a:gd name="connsiteX5" fmla="*/ 1489364 w 1842655"/>
                <a:gd name="connsiteY5" fmla="*/ 1281545 h 4218709"/>
                <a:gd name="connsiteX6" fmla="*/ 1759528 w 1842655"/>
                <a:gd name="connsiteY6" fmla="*/ 1939636 h 4218709"/>
                <a:gd name="connsiteX7" fmla="*/ 1524000 w 1842655"/>
                <a:gd name="connsiteY7" fmla="*/ 2660073 h 4218709"/>
                <a:gd name="connsiteX8" fmla="*/ 1385455 w 1842655"/>
                <a:gd name="connsiteY8" fmla="*/ 3512127 h 4218709"/>
                <a:gd name="connsiteX9" fmla="*/ 1330037 w 1842655"/>
                <a:gd name="connsiteY9" fmla="*/ 3851564 h 4218709"/>
                <a:gd name="connsiteX10" fmla="*/ 1496291 w 1842655"/>
                <a:gd name="connsiteY10" fmla="*/ 4218709 h 4218709"/>
                <a:gd name="connsiteX11" fmla="*/ 6928 w 1842655"/>
                <a:gd name="connsiteY11" fmla="*/ 4177145 h 4218709"/>
                <a:gd name="connsiteX12" fmla="*/ 110837 w 1842655"/>
                <a:gd name="connsiteY12" fmla="*/ 3006436 h 4218709"/>
                <a:gd name="connsiteX13" fmla="*/ 242455 w 1842655"/>
                <a:gd name="connsiteY13" fmla="*/ 2528454 h 4218709"/>
                <a:gd name="connsiteX14" fmla="*/ 242455 w 1842655"/>
                <a:gd name="connsiteY14" fmla="*/ 2223654 h 4218709"/>
                <a:gd name="connsiteX15" fmla="*/ 131618 w 1842655"/>
                <a:gd name="connsiteY15" fmla="*/ 1711036 h 4218709"/>
                <a:gd name="connsiteX16" fmla="*/ 27709 w 1842655"/>
                <a:gd name="connsiteY16" fmla="*/ 1246909 h 4218709"/>
                <a:gd name="connsiteX17" fmla="*/ 0 w 1842655"/>
                <a:gd name="connsiteY17" fmla="*/ 983673 h 4218709"/>
                <a:gd name="connsiteX18" fmla="*/ 55418 w 1842655"/>
                <a:gd name="connsiteY18" fmla="*/ 651164 h 4218709"/>
                <a:gd name="connsiteX19" fmla="*/ 235528 w 1842655"/>
                <a:gd name="connsiteY19" fmla="*/ 325582 h 4218709"/>
                <a:gd name="connsiteX0" fmla="*/ 304800 w 1842655"/>
                <a:gd name="connsiteY0" fmla="*/ 110836 h 4218709"/>
                <a:gd name="connsiteX1" fmla="*/ 1814946 w 1842655"/>
                <a:gd name="connsiteY1" fmla="*/ 0 h 4218709"/>
                <a:gd name="connsiteX2" fmla="*/ 1842655 w 1842655"/>
                <a:gd name="connsiteY2" fmla="*/ 173182 h 4218709"/>
                <a:gd name="connsiteX3" fmla="*/ 1440873 w 1842655"/>
                <a:gd name="connsiteY3" fmla="*/ 574964 h 4218709"/>
                <a:gd name="connsiteX4" fmla="*/ 1295400 w 1842655"/>
                <a:gd name="connsiteY4" fmla="*/ 748145 h 4218709"/>
                <a:gd name="connsiteX5" fmla="*/ 1489364 w 1842655"/>
                <a:gd name="connsiteY5" fmla="*/ 1281545 h 4218709"/>
                <a:gd name="connsiteX6" fmla="*/ 1759528 w 1842655"/>
                <a:gd name="connsiteY6" fmla="*/ 1939636 h 4218709"/>
                <a:gd name="connsiteX7" fmla="*/ 1524000 w 1842655"/>
                <a:gd name="connsiteY7" fmla="*/ 2660073 h 4218709"/>
                <a:gd name="connsiteX8" fmla="*/ 1385455 w 1842655"/>
                <a:gd name="connsiteY8" fmla="*/ 3512127 h 4218709"/>
                <a:gd name="connsiteX9" fmla="*/ 1330037 w 1842655"/>
                <a:gd name="connsiteY9" fmla="*/ 3851564 h 4218709"/>
                <a:gd name="connsiteX10" fmla="*/ 1496291 w 1842655"/>
                <a:gd name="connsiteY10" fmla="*/ 4218709 h 4218709"/>
                <a:gd name="connsiteX11" fmla="*/ 6928 w 1842655"/>
                <a:gd name="connsiteY11" fmla="*/ 4177145 h 4218709"/>
                <a:gd name="connsiteX12" fmla="*/ 110837 w 1842655"/>
                <a:gd name="connsiteY12" fmla="*/ 3006436 h 4218709"/>
                <a:gd name="connsiteX13" fmla="*/ 242455 w 1842655"/>
                <a:gd name="connsiteY13" fmla="*/ 2528454 h 4218709"/>
                <a:gd name="connsiteX14" fmla="*/ 242455 w 1842655"/>
                <a:gd name="connsiteY14" fmla="*/ 2223654 h 4218709"/>
                <a:gd name="connsiteX15" fmla="*/ 131618 w 1842655"/>
                <a:gd name="connsiteY15" fmla="*/ 1711036 h 4218709"/>
                <a:gd name="connsiteX16" fmla="*/ 27709 w 1842655"/>
                <a:gd name="connsiteY16" fmla="*/ 1246909 h 4218709"/>
                <a:gd name="connsiteX17" fmla="*/ 0 w 1842655"/>
                <a:gd name="connsiteY17" fmla="*/ 983673 h 4218709"/>
                <a:gd name="connsiteX18" fmla="*/ 55418 w 1842655"/>
                <a:gd name="connsiteY18" fmla="*/ 651164 h 4218709"/>
                <a:gd name="connsiteX19" fmla="*/ 332510 w 1842655"/>
                <a:gd name="connsiteY19" fmla="*/ 83127 h 4218709"/>
                <a:gd name="connsiteX0" fmla="*/ 304800 w 1842655"/>
                <a:gd name="connsiteY0" fmla="*/ 110836 h 4218709"/>
                <a:gd name="connsiteX1" fmla="*/ 1814946 w 1842655"/>
                <a:gd name="connsiteY1" fmla="*/ 0 h 4218709"/>
                <a:gd name="connsiteX2" fmla="*/ 1842655 w 1842655"/>
                <a:gd name="connsiteY2" fmla="*/ 173182 h 4218709"/>
                <a:gd name="connsiteX3" fmla="*/ 1440873 w 1842655"/>
                <a:gd name="connsiteY3" fmla="*/ 574964 h 4218709"/>
                <a:gd name="connsiteX4" fmla="*/ 1295400 w 1842655"/>
                <a:gd name="connsiteY4" fmla="*/ 748145 h 4218709"/>
                <a:gd name="connsiteX5" fmla="*/ 1489364 w 1842655"/>
                <a:gd name="connsiteY5" fmla="*/ 1281545 h 4218709"/>
                <a:gd name="connsiteX6" fmla="*/ 1759528 w 1842655"/>
                <a:gd name="connsiteY6" fmla="*/ 1939636 h 4218709"/>
                <a:gd name="connsiteX7" fmla="*/ 1524000 w 1842655"/>
                <a:gd name="connsiteY7" fmla="*/ 2660073 h 4218709"/>
                <a:gd name="connsiteX8" fmla="*/ 1385455 w 1842655"/>
                <a:gd name="connsiteY8" fmla="*/ 3512127 h 4218709"/>
                <a:gd name="connsiteX9" fmla="*/ 1330037 w 1842655"/>
                <a:gd name="connsiteY9" fmla="*/ 3851564 h 4218709"/>
                <a:gd name="connsiteX10" fmla="*/ 1496291 w 1842655"/>
                <a:gd name="connsiteY10" fmla="*/ 4218709 h 4218709"/>
                <a:gd name="connsiteX11" fmla="*/ 6928 w 1842655"/>
                <a:gd name="connsiteY11" fmla="*/ 4177145 h 4218709"/>
                <a:gd name="connsiteX12" fmla="*/ 110837 w 1842655"/>
                <a:gd name="connsiteY12" fmla="*/ 3006436 h 4218709"/>
                <a:gd name="connsiteX13" fmla="*/ 242455 w 1842655"/>
                <a:gd name="connsiteY13" fmla="*/ 2528454 h 4218709"/>
                <a:gd name="connsiteX14" fmla="*/ 242455 w 1842655"/>
                <a:gd name="connsiteY14" fmla="*/ 2223654 h 4218709"/>
                <a:gd name="connsiteX15" fmla="*/ 131618 w 1842655"/>
                <a:gd name="connsiteY15" fmla="*/ 1711036 h 4218709"/>
                <a:gd name="connsiteX16" fmla="*/ 27709 w 1842655"/>
                <a:gd name="connsiteY16" fmla="*/ 1246909 h 4218709"/>
                <a:gd name="connsiteX17" fmla="*/ 0 w 1842655"/>
                <a:gd name="connsiteY17" fmla="*/ 983673 h 4218709"/>
                <a:gd name="connsiteX18" fmla="*/ 55418 w 1842655"/>
                <a:gd name="connsiteY18" fmla="*/ 651164 h 4218709"/>
                <a:gd name="connsiteX19" fmla="*/ 325583 w 1842655"/>
                <a:gd name="connsiteY19" fmla="*/ 103909 h 4218709"/>
                <a:gd name="connsiteX0" fmla="*/ 304800 w 1842655"/>
                <a:gd name="connsiteY0" fmla="*/ 110836 h 4218709"/>
                <a:gd name="connsiteX1" fmla="*/ 1814946 w 1842655"/>
                <a:gd name="connsiteY1" fmla="*/ 0 h 4218709"/>
                <a:gd name="connsiteX2" fmla="*/ 1842655 w 1842655"/>
                <a:gd name="connsiteY2" fmla="*/ 173182 h 4218709"/>
                <a:gd name="connsiteX3" fmla="*/ 1440873 w 1842655"/>
                <a:gd name="connsiteY3" fmla="*/ 574964 h 4218709"/>
                <a:gd name="connsiteX4" fmla="*/ 1295400 w 1842655"/>
                <a:gd name="connsiteY4" fmla="*/ 748145 h 4218709"/>
                <a:gd name="connsiteX5" fmla="*/ 1489364 w 1842655"/>
                <a:gd name="connsiteY5" fmla="*/ 1281545 h 4218709"/>
                <a:gd name="connsiteX6" fmla="*/ 1759528 w 1842655"/>
                <a:gd name="connsiteY6" fmla="*/ 1939636 h 4218709"/>
                <a:gd name="connsiteX7" fmla="*/ 1524000 w 1842655"/>
                <a:gd name="connsiteY7" fmla="*/ 2660073 h 4218709"/>
                <a:gd name="connsiteX8" fmla="*/ 1385455 w 1842655"/>
                <a:gd name="connsiteY8" fmla="*/ 3512127 h 4218709"/>
                <a:gd name="connsiteX9" fmla="*/ 1330037 w 1842655"/>
                <a:gd name="connsiteY9" fmla="*/ 3851564 h 4218709"/>
                <a:gd name="connsiteX10" fmla="*/ 1496291 w 1842655"/>
                <a:gd name="connsiteY10" fmla="*/ 4218709 h 4218709"/>
                <a:gd name="connsiteX11" fmla="*/ 6928 w 1842655"/>
                <a:gd name="connsiteY11" fmla="*/ 4177145 h 4218709"/>
                <a:gd name="connsiteX12" fmla="*/ 110837 w 1842655"/>
                <a:gd name="connsiteY12" fmla="*/ 3006436 h 4218709"/>
                <a:gd name="connsiteX13" fmla="*/ 242455 w 1842655"/>
                <a:gd name="connsiteY13" fmla="*/ 2528454 h 4218709"/>
                <a:gd name="connsiteX14" fmla="*/ 242455 w 1842655"/>
                <a:gd name="connsiteY14" fmla="*/ 2223654 h 4218709"/>
                <a:gd name="connsiteX15" fmla="*/ 131618 w 1842655"/>
                <a:gd name="connsiteY15" fmla="*/ 1711036 h 4218709"/>
                <a:gd name="connsiteX16" fmla="*/ 27709 w 1842655"/>
                <a:gd name="connsiteY16" fmla="*/ 1246909 h 4218709"/>
                <a:gd name="connsiteX17" fmla="*/ 0 w 1842655"/>
                <a:gd name="connsiteY17" fmla="*/ 983673 h 4218709"/>
                <a:gd name="connsiteX18" fmla="*/ 55418 w 1842655"/>
                <a:gd name="connsiteY18" fmla="*/ 651164 h 4218709"/>
                <a:gd name="connsiteX19" fmla="*/ 325583 w 1842655"/>
                <a:gd name="connsiteY19" fmla="*/ 103909 h 4218709"/>
                <a:gd name="connsiteX20" fmla="*/ 304800 w 1842655"/>
                <a:gd name="connsiteY20" fmla="*/ 110836 h 4218709"/>
                <a:gd name="connsiteX0" fmla="*/ 699655 w 1842655"/>
                <a:gd name="connsiteY0" fmla="*/ 83127 h 4218709"/>
                <a:gd name="connsiteX1" fmla="*/ 1814946 w 1842655"/>
                <a:gd name="connsiteY1" fmla="*/ 0 h 4218709"/>
                <a:gd name="connsiteX2" fmla="*/ 1842655 w 1842655"/>
                <a:gd name="connsiteY2" fmla="*/ 173182 h 4218709"/>
                <a:gd name="connsiteX3" fmla="*/ 1440873 w 1842655"/>
                <a:gd name="connsiteY3" fmla="*/ 574964 h 4218709"/>
                <a:gd name="connsiteX4" fmla="*/ 1295400 w 1842655"/>
                <a:gd name="connsiteY4" fmla="*/ 748145 h 4218709"/>
                <a:gd name="connsiteX5" fmla="*/ 1489364 w 1842655"/>
                <a:gd name="connsiteY5" fmla="*/ 1281545 h 4218709"/>
                <a:gd name="connsiteX6" fmla="*/ 1759528 w 1842655"/>
                <a:gd name="connsiteY6" fmla="*/ 1939636 h 4218709"/>
                <a:gd name="connsiteX7" fmla="*/ 1524000 w 1842655"/>
                <a:gd name="connsiteY7" fmla="*/ 2660073 h 4218709"/>
                <a:gd name="connsiteX8" fmla="*/ 1385455 w 1842655"/>
                <a:gd name="connsiteY8" fmla="*/ 3512127 h 4218709"/>
                <a:gd name="connsiteX9" fmla="*/ 1330037 w 1842655"/>
                <a:gd name="connsiteY9" fmla="*/ 3851564 h 4218709"/>
                <a:gd name="connsiteX10" fmla="*/ 1496291 w 1842655"/>
                <a:gd name="connsiteY10" fmla="*/ 4218709 h 4218709"/>
                <a:gd name="connsiteX11" fmla="*/ 6928 w 1842655"/>
                <a:gd name="connsiteY11" fmla="*/ 4177145 h 4218709"/>
                <a:gd name="connsiteX12" fmla="*/ 110837 w 1842655"/>
                <a:gd name="connsiteY12" fmla="*/ 3006436 h 4218709"/>
                <a:gd name="connsiteX13" fmla="*/ 242455 w 1842655"/>
                <a:gd name="connsiteY13" fmla="*/ 2528454 h 4218709"/>
                <a:gd name="connsiteX14" fmla="*/ 242455 w 1842655"/>
                <a:gd name="connsiteY14" fmla="*/ 2223654 h 4218709"/>
                <a:gd name="connsiteX15" fmla="*/ 131618 w 1842655"/>
                <a:gd name="connsiteY15" fmla="*/ 1711036 h 4218709"/>
                <a:gd name="connsiteX16" fmla="*/ 27709 w 1842655"/>
                <a:gd name="connsiteY16" fmla="*/ 1246909 h 4218709"/>
                <a:gd name="connsiteX17" fmla="*/ 0 w 1842655"/>
                <a:gd name="connsiteY17" fmla="*/ 983673 h 4218709"/>
                <a:gd name="connsiteX18" fmla="*/ 55418 w 1842655"/>
                <a:gd name="connsiteY18" fmla="*/ 651164 h 4218709"/>
                <a:gd name="connsiteX19" fmla="*/ 325583 w 1842655"/>
                <a:gd name="connsiteY19" fmla="*/ 103909 h 4218709"/>
                <a:gd name="connsiteX20" fmla="*/ 699655 w 1842655"/>
                <a:gd name="connsiteY20" fmla="*/ 83127 h 4218709"/>
                <a:gd name="connsiteX0" fmla="*/ 699655 w 1842655"/>
                <a:gd name="connsiteY0" fmla="*/ 83127 h 4218709"/>
                <a:gd name="connsiteX1" fmla="*/ 1814946 w 1842655"/>
                <a:gd name="connsiteY1" fmla="*/ 0 h 4218709"/>
                <a:gd name="connsiteX2" fmla="*/ 1842655 w 1842655"/>
                <a:gd name="connsiteY2" fmla="*/ 173182 h 4218709"/>
                <a:gd name="connsiteX3" fmla="*/ 1440873 w 1842655"/>
                <a:gd name="connsiteY3" fmla="*/ 574964 h 4218709"/>
                <a:gd name="connsiteX4" fmla="*/ 1295400 w 1842655"/>
                <a:gd name="connsiteY4" fmla="*/ 748145 h 4218709"/>
                <a:gd name="connsiteX5" fmla="*/ 1489364 w 1842655"/>
                <a:gd name="connsiteY5" fmla="*/ 1281545 h 4218709"/>
                <a:gd name="connsiteX6" fmla="*/ 1759528 w 1842655"/>
                <a:gd name="connsiteY6" fmla="*/ 1939636 h 4218709"/>
                <a:gd name="connsiteX7" fmla="*/ 1524000 w 1842655"/>
                <a:gd name="connsiteY7" fmla="*/ 2660073 h 4218709"/>
                <a:gd name="connsiteX8" fmla="*/ 1385455 w 1842655"/>
                <a:gd name="connsiteY8" fmla="*/ 3512127 h 4218709"/>
                <a:gd name="connsiteX9" fmla="*/ 1330037 w 1842655"/>
                <a:gd name="connsiteY9" fmla="*/ 3851564 h 4218709"/>
                <a:gd name="connsiteX10" fmla="*/ 1496291 w 1842655"/>
                <a:gd name="connsiteY10" fmla="*/ 4218709 h 4218709"/>
                <a:gd name="connsiteX11" fmla="*/ 6928 w 1842655"/>
                <a:gd name="connsiteY11" fmla="*/ 4177145 h 4218709"/>
                <a:gd name="connsiteX12" fmla="*/ 110837 w 1842655"/>
                <a:gd name="connsiteY12" fmla="*/ 3006436 h 4218709"/>
                <a:gd name="connsiteX13" fmla="*/ 242455 w 1842655"/>
                <a:gd name="connsiteY13" fmla="*/ 2528454 h 4218709"/>
                <a:gd name="connsiteX14" fmla="*/ 242455 w 1842655"/>
                <a:gd name="connsiteY14" fmla="*/ 2223654 h 4218709"/>
                <a:gd name="connsiteX15" fmla="*/ 131618 w 1842655"/>
                <a:gd name="connsiteY15" fmla="*/ 1711036 h 4218709"/>
                <a:gd name="connsiteX16" fmla="*/ 27709 w 1842655"/>
                <a:gd name="connsiteY16" fmla="*/ 1246909 h 4218709"/>
                <a:gd name="connsiteX17" fmla="*/ 0 w 1842655"/>
                <a:gd name="connsiteY17" fmla="*/ 983673 h 4218709"/>
                <a:gd name="connsiteX18" fmla="*/ 55418 w 1842655"/>
                <a:gd name="connsiteY18" fmla="*/ 651164 h 4218709"/>
                <a:gd name="connsiteX19" fmla="*/ 221674 w 1842655"/>
                <a:gd name="connsiteY19" fmla="*/ 381000 h 4218709"/>
                <a:gd name="connsiteX20" fmla="*/ 699655 w 1842655"/>
                <a:gd name="connsiteY20" fmla="*/ 83127 h 4218709"/>
                <a:gd name="connsiteX0" fmla="*/ 699655 w 1842655"/>
                <a:gd name="connsiteY0" fmla="*/ 83127 h 4218709"/>
                <a:gd name="connsiteX1" fmla="*/ 1814946 w 1842655"/>
                <a:gd name="connsiteY1" fmla="*/ 0 h 4218709"/>
                <a:gd name="connsiteX2" fmla="*/ 1842655 w 1842655"/>
                <a:gd name="connsiteY2" fmla="*/ 173182 h 4218709"/>
                <a:gd name="connsiteX3" fmla="*/ 1440873 w 1842655"/>
                <a:gd name="connsiteY3" fmla="*/ 574964 h 4218709"/>
                <a:gd name="connsiteX4" fmla="*/ 1295400 w 1842655"/>
                <a:gd name="connsiteY4" fmla="*/ 748145 h 4218709"/>
                <a:gd name="connsiteX5" fmla="*/ 1489364 w 1842655"/>
                <a:gd name="connsiteY5" fmla="*/ 1281545 h 4218709"/>
                <a:gd name="connsiteX6" fmla="*/ 1759528 w 1842655"/>
                <a:gd name="connsiteY6" fmla="*/ 1939636 h 4218709"/>
                <a:gd name="connsiteX7" fmla="*/ 1524000 w 1842655"/>
                <a:gd name="connsiteY7" fmla="*/ 2660073 h 4218709"/>
                <a:gd name="connsiteX8" fmla="*/ 1385455 w 1842655"/>
                <a:gd name="connsiteY8" fmla="*/ 3512127 h 4218709"/>
                <a:gd name="connsiteX9" fmla="*/ 1330037 w 1842655"/>
                <a:gd name="connsiteY9" fmla="*/ 3851564 h 4218709"/>
                <a:gd name="connsiteX10" fmla="*/ 1496291 w 1842655"/>
                <a:gd name="connsiteY10" fmla="*/ 4218709 h 4218709"/>
                <a:gd name="connsiteX11" fmla="*/ 6928 w 1842655"/>
                <a:gd name="connsiteY11" fmla="*/ 4177145 h 4218709"/>
                <a:gd name="connsiteX12" fmla="*/ 110837 w 1842655"/>
                <a:gd name="connsiteY12" fmla="*/ 3006436 h 4218709"/>
                <a:gd name="connsiteX13" fmla="*/ 242455 w 1842655"/>
                <a:gd name="connsiteY13" fmla="*/ 2528454 h 4218709"/>
                <a:gd name="connsiteX14" fmla="*/ 242455 w 1842655"/>
                <a:gd name="connsiteY14" fmla="*/ 2223654 h 4218709"/>
                <a:gd name="connsiteX15" fmla="*/ 131618 w 1842655"/>
                <a:gd name="connsiteY15" fmla="*/ 1711036 h 4218709"/>
                <a:gd name="connsiteX16" fmla="*/ 27709 w 1842655"/>
                <a:gd name="connsiteY16" fmla="*/ 1246909 h 4218709"/>
                <a:gd name="connsiteX17" fmla="*/ 0 w 1842655"/>
                <a:gd name="connsiteY17" fmla="*/ 983673 h 4218709"/>
                <a:gd name="connsiteX18" fmla="*/ 55418 w 1842655"/>
                <a:gd name="connsiteY18" fmla="*/ 651164 h 4218709"/>
                <a:gd name="connsiteX19" fmla="*/ 318656 w 1842655"/>
                <a:gd name="connsiteY19" fmla="*/ 103909 h 4218709"/>
                <a:gd name="connsiteX20" fmla="*/ 699655 w 1842655"/>
                <a:gd name="connsiteY20" fmla="*/ 83127 h 421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42655" h="4218709">
                  <a:moveTo>
                    <a:pt x="699655" y="83127"/>
                  </a:moveTo>
                  <a:lnTo>
                    <a:pt x="1814946" y="0"/>
                  </a:lnTo>
                  <a:lnTo>
                    <a:pt x="1842655" y="173182"/>
                  </a:lnTo>
                  <a:lnTo>
                    <a:pt x="1440873" y="574964"/>
                  </a:lnTo>
                  <a:lnTo>
                    <a:pt x="1295400" y="748145"/>
                  </a:lnTo>
                  <a:lnTo>
                    <a:pt x="1489364" y="1281545"/>
                  </a:lnTo>
                  <a:lnTo>
                    <a:pt x="1759528" y="1939636"/>
                  </a:lnTo>
                  <a:lnTo>
                    <a:pt x="1524000" y="2660073"/>
                  </a:lnTo>
                  <a:lnTo>
                    <a:pt x="1385455" y="3512127"/>
                  </a:lnTo>
                  <a:lnTo>
                    <a:pt x="1330037" y="3851564"/>
                  </a:lnTo>
                  <a:lnTo>
                    <a:pt x="1496291" y="4218709"/>
                  </a:lnTo>
                  <a:lnTo>
                    <a:pt x="6928" y="4177145"/>
                  </a:lnTo>
                  <a:lnTo>
                    <a:pt x="110837" y="3006436"/>
                  </a:lnTo>
                  <a:lnTo>
                    <a:pt x="242455" y="2528454"/>
                  </a:lnTo>
                  <a:lnTo>
                    <a:pt x="242455" y="2223654"/>
                  </a:lnTo>
                  <a:lnTo>
                    <a:pt x="131618" y="1711036"/>
                  </a:lnTo>
                  <a:lnTo>
                    <a:pt x="27709" y="1246909"/>
                  </a:lnTo>
                  <a:lnTo>
                    <a:pt x="0" y="983673"/>
                  </a:lnTo>
                  <a:lnTo>
                    <a:pt x="55418" y="651164"/>
                  </a:lnTo>
                  <a:lnTo>
                    <a:pt x="318656" y="103909"/>
                  </a:lnTo>
                  <a:lnTo>
                    <a:pt x="699655" y="83127"/>
                  </a:lnTo>
                  <a:close/>
                </a:path>
              </a:pathLst>
            </a:custGeom>
            <a:noFill/>
            <a:ln w="38100">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rot="21388875">
              <a:off x="1986035" y="1323308"/>
              <a:ext cx="1698735" cy="369332"/>
            </a:xfrm>
            <a:prstGeom prst="rect">
              <a:avLst/>
            </a:prstGeom>
            <a:noFill/>
          </p:spPr>
          <p:txBody>
            <a:bodyPr wrap="none" rtlCol="0">
              <a:spAutoFit/>
            </a:bodyPr>
            <a:lstStyle/>
            <a:p>
              <a:r>
                <a:rPr lang="en-US" dirty="0" smtClean="0">
                  <a:solidFill>
                    <a:srgbClr val="FFFF00"/>
                  </a:solidFill>
                </a:rPr>
                <a:t>Main study area</a:t>
              </a:r>
              <a:endParaRPr lang="ru-RU" dirty="0">
                <a:solidFill>
                  <a:srgbClr val="FFFF00"/>
                </a:solidFill>
              </a:endParaRPr>
            </a:p>
          </p:txBody>
        </p:sp>
      </p:grpSp>
    </p:spTree>
    <p:extLst>
      <p:ext uri="{BB962C8B-B14F-4D97-AF65-F5344CB8AC3E}">
        <p14:creationId xmlns:p14="http://schemas.microsoft.com/office/powerpoint/2010/main" val="15085409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82459" y="6380706"/>
            <a:ext cx="3714478" cy="338554"/>
          </a:xfrm>
          <a:prstGeom prst="rect">
            <a:avLst/>
          </a:prstGeom>
          <a:noFill/>
        </p:spPr>
        <p:txBody>
          <a:bodyPr wrap="none" rtlCol="0">
            <a:spAutoFit/>
          </a:bodyPr>
          <a:lstStyle/>
          <a:p>
            <a:pPr algn="ctr"/>
            <a:r>
              <a:rPr lang="en-US" sz="800" b="1" dirty="0" smtClean="0">
                <a:hlinkClick r:id="rId2"/>
              </a:rPr>
              <a:t>Rekant &amp; </a:t>
            </a:r>
            <a:r>
              <a:rPr lang="en-US" sz="800" b="1" dirty="0" err="1" smtClean="0">
                <a:hlinkClick r:id="rId2"/>
              </a:rPr>
              <a:t>Petrov</a:t>
            </a:r>
            <a:r>
              <a:rPr lang="en-US" sz="800" b="1" dirty="0" smtClean="0">
                <a:hlinkClick r:id="rId2"/>
              </a:rPr>
              <a:t>   New </a:t>
            </a:r>
            <a:r>
              <a:rPr lang="en-US" sz="800" b="1" dirty="0">
                <a:hlinkClick r:id="rId2"/>
              </a:rPr>
              <a:t>model of two-stage seafloor spreading in the Eurasian basin </a:t>
            </a:r>
            <a:endParaRPr lang="en-US" sz="800" b="1" dirty="0" smtClean="0">
              <a:hlinkClick r:id="rId2"/>
            </a:endParaRPr>
          </a:p>
          <a:p>
            <a:pPr algn="ctr"/>
            <a:r>
              <a:rPr lang="en-US" sz="800" b="1" dirty="0" smtClean="0">
                <a:hlinkClick r:id="rId2"/>
              </a:rPr>
              <a:t>(</a:t>
            </a:r>
            <a:r>
              <a:rPr lang="en-US" sz="800" b="1" dirty="0">
                <a:hlinkClick r:id="rId2"/>
              </a:rPr>
              <a:t>Arctic Ocean</a:t>
            </a:r>
            <a:r>
              <a:rPr lang="en-US" sz="800" b="1" dirty="0" smtClean="0">
                <a:hlinkClick r:id="rId2"/>
              </a:rPr>
              <a:t>); insights </a:t>
            </a:r>
            <a:r>
              <a:rPr lang="en-US" sz="800" b="1" dirty="0">
                <a:hlinkClick r:id="rId2"/>
              </a:rPr>
              <a:t>from the analysis of the sedimentary basin architecture</a:t>
            </a:r>
            <a:endParaRPr lang="ru-RU" sz="800" b="1" dirty="0">
              <a:solidFill>
                <a:srgbClr val="232C82"/>
              </a:solidFill>
            </a:endParaRPr>
          </a:p>
        </p:txBody>
      </p:sp>
      <p:sp>
        <p:nvSpPr>
          <p:cNvPr id="9" name="TextBox 8"/>
          <p:cNvSpPr txBox="1"/>
          <p:nvPr/>
        </p:nvSpPr>
        <p:spPr>
          <a:xfrm>
            <a:off x="1877700" y="281337"/>
            <a:ext cx="6692153" cy="369332"/>
          </a:xfrm>
          <a:prstGeom prst="rect">
            <a:avLst/>
          </a:prstGeom>
          <a:noFill/>
        </p:spPr>
        <p:txBody>
          <a:bodyPr wrap="none" rtlCol="0">
            <a:spAutoFit/>
          </a:bodyPr>
          <a:lstStyle/>
          <a:p>
            <a:r>
              <a:rPr lang="en-US" dirty="0" smtClean="0"/>
              <a:t>The </a:t>
            </a:r>
            <a:r>
              <a:rPr lang="en-US" dirty="0" smtClean="0"/>
              <a:t>overall structure </a:t>
            </a:r>
            <a:r>
              <a:rPr lang="en-US" dirty="0" smtClean="0"/>
              <a:t>of the </a:t>
            </a:r>
            <a:r>
              <a:rPr lang="en-US" dirty="0" smtClean="0"/>
              <a:t>Eastern (Siberian sector) Amundsen Basin</a:t>
            </a:r>
            <a:endParaRPr lang="ru-RU" dirty="0"/>
          </a:p>
        </p:txBody>
      </p:sp>
      <p:grpSp>
        <p:nvGrpSpPr>
          <p:cNvPr id="11" name="Группа 10"/>
          <p:cNvGrpSpPr/>
          <p:nvPr/>
        </p:nvGrpSpPr>
        <p:grpSpPr>
          <a:xfrm>
            <a:off x="640654" y="1262086"/>
            <a:ext cx="8151314" cy="2621727"/>
            <a:chOff x="600397" y="774431"/>
            <a:chExt cx="8151314" cy="2621727"/>
          </a:xfrm>
        </p:grpSpPr>
        <p:pic>
          <p:nvPicPr>
            <p:cNvPr id="5" name="Рисунок 4"/>
            <p:cNvPicPr>
              <a:picLocks noChangeAspect="1"/>
            </p:cNvPicPr>
            <p:nvPr/>
          </p:nvPicPr>
          <p:blipFill>
            <a:blip r:embed="rId3"/>
            <a:stretch>
              <a:fillRect/>
            </a:stretch>
          </p:blipFill>
          <p:spPr>
            <a:xfrm>
              <a:off x="600397" y="774431"/>
              <a:ext cx="8151314" cy="2621727"/>
            </a:xfrm>
            <a:prstGeom prst="rect">
              <a:avLst/>
            </a:prstGeom>
            <a:ln>
              <a:solidFill>
                <a:schemeClr val="bg2">
                  <a:lumMod val="25000"/>
                </a:schemeClr>
              </a:solidFill>
            </a:ln>
          </p:spPr>
        </p:pic>
        <p:sp>
          <p:nvSpPr>
            <p:cNvPr id="10" name="TextBox 9"/>
            <p:cNvSpPr txBox="1"/>
            <p:nvPr/>
          </p:nvSpPr>
          <p:spPr>
            <a:xfrm>
              <a:off x="6451722" y="3084743"/>
              <a:ext cx="2299989" cy="276999"/>
            </a:xfrm>
            <a:prstGeom prst="rect">
              <a:avLst/>
            </a:prstGeom>
            <a:solidFill>
              <a:schemeClr val="bg1">
                <a:lumMod val="95000"/>
              </a:schemeClr>
            </a:solidFill>
            <a:ln w="3175">
              <a:solidFill>
                <a:schemeClr val="bg2">
                  <a:lumMod val="25000"/>
                </a:schemeClr>
              </a:solidFill>
            </a:ln>
          </p:spPr>
          <p:txBody>
            <a:bodyPr wrap="none" rtlCol="0">
              <a:spAutoFit/>
            </a:bodyPr>
            <a:lstStyle/>
            <a:p>
              <a:r>
                <a:rPr lang="en-US" sz="1200" dirty="0" smtClean="0"/>
                <a:t>Line A14-07 (</a:t>
              </a:r>
              <a:r>
                <a:rPr lang="en-US" sz="1200" dirty="0" err="1" smtClean="0"/>
                <a:t>Arcticheskiy</a:t>
              </a:r>
              <a:r>
                <a:rPr lang="en-US" sz="1200" dirty="0" smtClean="0"/>
                <a:t>…, 2017)</a:t>
              </a:r>
              <a:endParaRPr lang="ru-RU" sz="1200" dirty="0"/>
            </a:p>
          </p:txBody>
        </p:sp>
      </p:grpSp>
      <p:sp>
        <p:nvSpPr>
          <p:cNvPr id="12" name="TextBox 11"/>
          <p:cNvSpPr txBox="1"/>
          <p:nvPr/>
        </p:nvSpPr>
        <p:spPr>
          <a:xfrm>
            <a:off x="1591113" y="3107874"/>
            <a:ext cx="1455763" cy="646331"/>
          </a:xfrm>
          <a:prstGeom prst="rect">
            <a:avLst/>
          </a:prstGeom>
          <a:solidFill>
            <a:schemeClr val="accent4">
              <a:lumMod val="60000"/>
              <a:lumOff val="40000"/>
            </a:schemeClr>
          </a:solidFill>
        </p:spPr>
        <p:txBody>
          <a:bodyPr wrap="square" rtlCol="0">
            <a:spAutoFit/>
          </a:bodyPr>
          <a:lstStyle/>
          <a:p>
            <a:r>
              <a:rPr lang="en-US" sz="1200" dirty="0" smtClean="0"/>
              <a:t>Rift valley infilled with 1000-1500 m of deposits</a:t>
            </a:r>
            <a:endParaRPr lang="ru-RU" sz="1200" dirty="0"/>
          </a:p>
        </p:txBody>
      </p:sp>
      <p:sp>
        <p:nvSpPr>
          <p:cNvPr id="13" name="TextBox 12"/>
          <p:cNvSpPr txBox="1"/>
          <p:nvPr/>
        </p:nvSpPr>
        <p:spPr>
          <a:xfrm>
            <a:off x="4881055" y="1006849"/>
            <a:ext cx="1225015" cy="276999"/>
          </a:xfrm>
          <a:prstGeom prst="rect">
            <a:avLst/>
          </a:prstGeom>
          <a:noFill/>
        </p:spPr>
        <p:txBody>
          <a:bodyPr wrap="none" rtlCol="0">
            <a:spAutoFit/>
          </a:bodyPr>
          <a:lstStyle/>
          <a:p>
            <a:r>
              <a:rPr lang="en-US" sz="1200" dirty="0" smtClean="0"/>
              <a:t>Amundsen Basin</a:t>
            </a:r>
            <a:endParaRPr lang="ru-RU" sz="1200" dirty="0"/>
          </a:p>
        </p:txBody>
      </p:sp>
      <p:sp>
        <p:nvSpPr>
          <p:cNvPr id="14" name="TextBox 13"/>
          <p:cNvSpPr txBox="1"/>
          <p:nvPr/>
        </p:nvSpPr>
        <p:spPr>
          <a:xfrm>
            <a:off x="640654" y="1005466"/>
            <a:ext cx="655949" cy="461665"/>
          </a:xfrm>
          <a:prstGeom prst="rect">
            <a:avLst/>
          </a:prstGeom>
          <a:noFill/>
        </p:spPr>
        <p:txBody>
          <a:bodyPr wrap="none" rtlCol="0">
            <a:spAutoFit/>
          </a:bodyPr>
          <a:lstStyle/>
          <a:p>
            <a:r>
              <a:rPr lang="en-US" sz="1200" dirty="0" smtClean="0"/>
              <a:t>Nansen</a:t>
            </a:r>
          </a:p>
          <a:p>
            <a:r>
              <a:rPr lang="en-US" sz="1200" dirty="0" smtClean="0"/>
              <a:t> Basin</a:t>
            </a:r>
            <a:endParaRPr lang="ru-RU" sz="1200" dirty="0"/>
          </a:p>
        </p:txBody>
      </p:sp>
      <p:sp>
        <p:nvSpPr>
          <p:cNvPr id="15" name="TextBox 14"/>
          <p:cNvSpPr txBox="1"/>
          <p:nvPr/>
        </p:nvSpPr>
        <p:spPr>
          <a:xfrm>
            <a:off x="1436356" y="1019281"/>
            <a:ext cx="986360" cy="276999"/>
          </a:xfrm>
          <a:prstGeom prst="rect">
            <a:avLst/>
          </a:prstGeom>
          <a:noFill/>
        </p:spPr>
        <p:txBody>
          <a:bodyPr wrap="none" rtlCol="0">
            <a:spAutoFit/>
          </a:bodyPr>
          <a:lstStyle/>
          <a:p>
            <a:r>
              <a:rPr lang="en-US" sz="1200" dirty="0" smtClean="0"/>
              <a:t>Gakkel Ridge</a:t>
            </a:r>
            <a:endParaRPr lang="ru-RU" sz="1200" dirty="0"/>
          </a:p>
        </p:txBody>
      </p:sp>
      <p:pic>
        <p:nvPicPr>
          <p:cNvPr id="16" name="Рисунок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302" y="2133840"/>
            <a:ext cx="1292730" cy="1924255"/>
          </a:xfrm>
          <a:prstGeom prst="rect">
            <a:avLst/>
          </a:prstGeom>
          <a:ln w="19050">
            <a:solidFill>
              <a:schemeClr val="tx2">
                <a:lumMod val="75000"/>
              </a:schemeClr>
            </a:solidFill>
          </a:ln>
        </p:spPr>
      </p:pic>
      <p:cxnSp>
        <p:nvCxnSpPr>
          <p:cNvPr id="18" name="Прямая соединительная линия 17"/>
          <p:cNvCxnSpPr/>
          <p:nvPr/>
        </p:nvCxnSpPr>
        <p:spPr>
          <a:xfrm flipV="1">
            <a:off x="594179" y="2858322"/>
            <a:ext cx="512878" cy="11289"/>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548090" y="1006850"/>
            <a:ext cx="1290353" cy="276999"/>
          </a:xfrm>
          <a:prstGeom prst="rect">
            <a:avLst/>
          </a:prstGeom>
          <a:noFill/>
        </p:spPr>
        <p:txBody>
          <a:bodyPr wrap="none" rtlCol="0">
            <a:spAutoFit/>
          </a:bodyPr>
          <a:lstStyle/>
          <a:p>
            <a:r>
              <a:rPr lang="en-US" sz="1200" dirty="0" smtClean="0"/>
              <a:t>Lomonosov Ridge</a:t>
            </a:r>
            <a:endParaRPr lang="ru-RU" sz="1200" dirty="0"/>
          </a:p>
        </p:txBody>
      </p:sp>
      <p:sp>
        <p:nvSpPr>
          <p:cNvPr id="20" name="Стрелка вправо 19"/>
          <p:cNvSpPr/>
          <p:nvPr/>
        </p:nvSpPr>
        <p:spPr>
          <a:xfrm rot="13991517">
            <a:off x="1862557" y="2881598"/>
            <a:ext cx="541867" cy="103987"/>
          </a:xfrm>
          <a:prstGeom prst="right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TextBox 20"/>
          <p:cNvSpPr txBox="1"/>
          <p:nvPr/>
        </p:nvSpPr>
        <p:spPr>
          <a:xfrm>
            <a:off x="2942240" y="1293501"/>
            <a:ext cx="2889218" cy="276999"/>
          </a:xfrm>
          <a:prstGeom prst="rect">
            <a:avLst/>
          </a:prstGeom>
          <a:noFill/>
        </p:spPr>
        <p:txBody>
          <a:bodyPr wrap="square" rtlCol="0">
            <a:spAutoFit/>
          </a:bodyPr>
          <a:lstStyle/>
          <a:p>
            <a:r>
              <a:rPr lang="en-US" sz="1200" dirty="0" smtClean="0"/>
              <a:t>The uppermost </a:t>
            </a:r>
            <a:r>
              <a:rPr lang="en-US" sz="1200" dirty="0" err="1" smtClean="0"/>
              <a:t>hemipelagic</a:t>
            </a:r>
            <a:r>
              <a:rPr lang="en-US" sz="1200" dirty="0" smtClean="0"/>
              <a:t> sediment unit </a:t>
            </a:r>
            <a:endParaRPr lang="ru-RU" sz="1200" dirty="0"/>
          </a:p>
        </p:txBody>
      </p:sp>
      <p:cxnSp>
        <p:nvCxnSpPr>
          <p:cNvPr id="23" name="Прямая со стрелкой 22"/>
          <p:cNvCxnSpPr/>
          <p:nvPr/>
        </p:nvCxnSpPr>
        <p:spPr>
          <a:xfrm flipH="1">
            <a:off x="2235814" y="1619619"/>
            <a:ext cx="908887" cy="47569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Прямая со стрелкой 24"/>
          <p:cNvCxnSpPr/>
          <p:nvPr/>
        </p:nvCxnSpPr>
        <p:spPr>
          <a:xfrm>
            <a:off x="5742492" y="1664812"/>
            <a:ext cx="1330743" cy="68995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Прямая со стрелкой 25"/>
          <p:cNvCxnSpPr/>
          <p:nvPr/>
        </p:nvCxnSpPr>
        <p:spPr>
          <a:xfrm flipH="1">
            <a:off x="899310" y="1639602"/>
            <a:ext cx="2042929" cy="20136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Прямая со стрелкой 26"/>
          <p:cNvCxnSpPr/>
          <p:nvPr/>
        </p:nvCxnSpPr>
        <p:spPr>
          <a:xfrm flipH="1">
            <a:off x="3029566" y="1617789"/>
            <a:ext cx="908887" cy="47569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Прямая со стрелкой 27"/>
          <p:cNvCxnSpPr/>
          <p:nvPr/>
        </p:nvCxnSpPr>
        <p:spPr>
          <a:xfrm flipH="1">
            <a:off x="3598310" y="1686575"/>
            <a:ext cx="667980" cy="57112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Прямая со стрелкой 28"/>
          <p:cNvCxnSpPr/>
          <p:nvPr/>
        </p:nvCxnSpPr>
        <p:spPr>
          <a:xfrm flipH="1">
            <a:off x="4109901" y="1664812"/>
            <a:ext cx="771154" cy="80225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Прямая со стрелкой 29"/>
          <p:cNvCxnSpPr/>
          <p:nvPr/>
        </p:nvCxnSpPr>
        <p:spPr>
          <a:xfrm flipH="1">
            <a:off x="4904292" y="1639602"/>
            <a:ext cx="495301" cy="76050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Прямая со стрелкой 30"/>
          <p:cNvCxnSpPr/>
          <p:nvPr/>
        </p:nvCxnSpPr>
        <p:spPr>
          <a:xfrm>
            <a:off x="5513892" y="1639602"/>
            <a:ext cx="228600" cy="76050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0" name="Выноска со стрелкой вниз 39"/>
          <p:cNvSpPr/>
          <p:nvPr/>
        </p:nvSpPr>
        <p:spPr>
          <a:xfrm>
            <a:off x="6087434" y="2093481"/>
            <a:ext cx="542520" cy="373584"/>
          </a:xfrm>
          <a:prstGeom prst="downArrowCallout">
            <a:avLst/>
          </a:prstGeom>
          <a:solidFill>
            <a:schemeClr val="accent4">
              <a:lumMod val="40000"/>
              <a:lumOff val="60000"/>
            </a:schemeClr>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9" name="Прямоугольник 38"/>
          <p:cNvSpPr/>
          <p:nvPr/>
        </p:nvSpPr>
        <p:spPr>
          <a:xfrm>
            <a:off x="6009985" y="2019313"/>
            <a:ext cx="710451" cy="307777"/>
          </a:xfrm>
          <a:prstGeom prst="rect">
            <a:avLst/>
          </a:prstGeom>
        </p:spPr>
        <p:txBody>
          <a:bodyPr wrap="none">
            <a:spAutoFit/>
          </a:bodyPr>
          <a:lstStyle/>
          <a:p>
            <a:r>
              <a:rPr lang="en-US" sz="1400" dirty="0" smtClean="0">
                <a:solidFill>
                  <a:srgbClr val="FF00FF"/>
                </a:solidFill>
              </a:rPr>
              <a:t>Hor-D</a:t>
            </a:r>
            <a:r>
              <a:rPr lang="en-US" sz="1050" dirty="0" smtClean="0">
                <a:solidFill>
                  <a:srgbClr val="FF00FF"/>
                </a:solidFill>
              </a:rPr>
              <a:t>1</a:t>
            </a:r>
            <a:endParaRPr lang="ru-RU" sz="1400" dirty="0"/>
          </a:p>
        </p:txBody>
      </p:sp>
      <p:sp>
        <p:nvSpPr>
          <p:cNvPr id="41" name="Выноска со стрелкой вниз 40"/>
          <p:cNvSpPr/>
          <p:nvPr/>
        </p:nvSpPr>
        <p:spPr>
          <a:xfrm>
            <a:off x="7623849" y="2059512"/>
            <a:ext cx="542520" cy="373584"/>
          </a:xfrm>
          <a:prstGeom prst="downArrowCallout">
            <a:avLst/>
          </a:prstGeom>
          <a:solidFill>
            <a:schemeClr val="accent6">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2" name="Прямоугольник 41"/>
          <p:cNvSpPr/>
          <p:nvPr/>
        </p:nvSpPr>
        <p:spPr>
          <a:xfrm>
            <a:off x="7595291" y="2021012"/>
            <a:ext cx="612668" cy="307777"/>
          </a:xfrm>
          <a:prstGeom prst="rect">
            <a:avLst/>
          </a:prstGeom>
        </p:spPr>
        <p:txBody>
          <a:bodyPr wrap="none">
            <a:spAutoFit/>
          </a:bodyPr>
          <a:lstStyle/>
          <a:p>
            <a:r>
              <a:rPr lang="en-US" sz="1400" dirty="0" err="1" smtClean="0">
                <a:solidFill>
                  <a:schemeClr val="accent1">
                    <a:lumMod val="75000"/>
                  </a:schemeClr>
                </a:solidFill>
              </a:rPr>
              <a:t>Hor</a:t>
            </a:r>
            <a:r>
              <a:rPr lang="en-US" sz="1400" dirty="0" smtClean="0">
                <a:solidFill>
                  <a:schemeClr val="accent1">
                    <a:lumMod val="75000"/>
                  </a:schemeClr>
                </a:solidFill>
              </a:rPr>
              <a:t>-A</a:t>
            </a:r>
            <a:endParaRPr lang="ru-RU" sz="1400" dirty="0">
              <a:solidFill>
                <a:schemeClr val="accent1">
                  <a:lumMod val="75000"/>
                </a:schemeClr>
              </a:solidFill>
            </a:endParaRPr>
          </a:p>
        </p:txBody>
      </p:sp>
      <p:sp>
        <p:nvSpPr>
          <p:cNvPr id="43" name="Прямоугольник 42"/>
          <p:cNvSpPr/>
          <p:nvPr/>
        </p:nvSpPr>
        <p:spPr>
          <a:xfrm>
            <a:off x="290548" y="2572949"/>
            <a:ext cx="962123" cy="276999"/>
          </a:xfrm>
          <a:prstGeom prst="rect">
            <a:avLst/>
          </a:prstGeom>
        </p:spPr>
        <p:txBody>
          <a:bodyPr wrap="none">
            <a:spAutoFit/>
          </a:bodyPr>
          <a:lstStyle/>
          <a:p>
            <a:r>
              <a:rPr lang="en-US" sz="1200" dirty="0">
                <a:solidFill>
                  <a:srgbClr val="FFFF00"/>
                </a:solidFill>
              </a:rPr>
              <a:t>Line A14-07 </a:t>
            </a:r>
            <a:endParaRPr lang="ru-RU" sz="1200" dirty="0">
              <a:solidFill>
                <a:srgbClr val="FFFF00"/>
              </a:solidFill>
            </a:endParaRPr>
          </a:p>
        </p:txBody>
      </p:sp>
      <p:cxnSp>
        <p:nvCxnSpPr>
          <p:cNvPr id="8" name="Прямая соединительная линия 7"/>
          <p:cNvCxnSpPr/>
          <p:nvPr/>
        </p:nvCxnSpPr>
        <p:spPr>
          <a:xfrm>
            <a:off x="2721123" y="2120521"/>
            <a:ext cx="3106080" cy="906387"/>
          </a:xfrm>
          <a:prstGeom prst="line">
            <a:avLst/>
          </a:prstGeom>
          <a:ln w="38100">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45" name="Прямая соединительная линия 44"/>
          <p:cNvCxnSpPr/>
          <p:nvPr/>
        </p:nvCxnSpPr>
        <p:spPr>
          <a:xfrm flipH="1">
            <a:off x="6365211" y="2246304"/>
            <a:ext cx="2426757" cy="1235323"/>
          </a:xfrm>
          <a:prstGeom prst="line">
            <a:avLst/>
          </a:prstGeom>
          <a:ln w="38100">
            <a:solidFill>
              <a:srgbClr val="00B050"/>
            </a:solidFill>
            <a:prstDash val="sysDash"/>
          </a:ln>
        </p:spPr>
        <p:style>
          <a:lnRef idx="1">
            <a:schemeClr val="accent1"/>
          </a:lnRef>
          <a:fillRef idx="0">
            <a:schemeClr val="accent1"/>
          </a:fillRef>
          <a:effectRef idx="0">
            <a:schemeClr val="accent1"/>
          </a:effectRef>
          <a:fontRef idx="minor">
            <a:schemeClr val="tx1"/>
          </a:fontRef>
        </p:style>
      </p:cxnSp>
      <p:grpSp>
        <p:nvGrpSpPr>
          <p:cNvPr id="55" name="Группа 54"/>
          <p:cNvGrpSpPr/>
          <p:nvPr/>
        </p:nvGrpSpPr>
        <p:grpSpPr>
          <a:xfrm>
            <a:off x="439572" y="4261329"/>
            <a:ext cx="8111812" cy="2031325"/>
            <a:chOff x="439572" y="4261329"/>
            <a:chExt cx="8111812" cy="2031325"/>
          </a:xfrm>
        </p:grpSpPr>
        <p:sp>
          <p:nvSpPr>
            <p:cNvPr id="2" name="TextBox 1"/>
            <p:cNvSpPr txBox="1"/>
            <p:nvPr/>
          </p:nvSpPr>
          <p:spPr>
            <a:xfrm>
              <a:off x="439572" y="4261329"/>
              <a:ext cx="8111812" cy="2031325"/>
            </a:xfrm>
            <a:prstGeom prst="rect">
              <a:avLst/>
            </a:prstGeom>
            <a:noFill/>
          </p:spPr>
          <p:txBody>
            <a:bodyPr wrap="square" rtlCol="0">
              <a:spAutoFit/>
            </a:bodyPr>
            <a:lstStyle/>
            <a:p>
              <a:r>
                <a:rPr lang="en-US" sz="1400" dirty="0" smtClean="0"/>
                <a:t>All seismic lines show the fairly similar structure of sediment veneer </a:t>
              </a:r>
              <a:r>
                <a:rPr lang="en-US" sz="1400" dirty="0" smtClean="0"/>
                <a:t>throughout the Amundsen basin that quite different from the shown above </a:t>
              </a:r>
              <a:r>
                <a:rPr lang="en-US" sz="1400" dirty="0" err="1" smtClean="0"/>
                <a:t>Knipovitch</a:t>
              </a:r>
              <a:r>
                <a:rPr lang="en-US" sz="1400" dirty="0" smtClean="0"/>
                <a:t> Ridge structure:   </a:t>
              </a:r>
              <a:endParaRPr lang="en-US" sz="1400" dirty="0" smtClean="0"/>
            </a:p>
            <a:p>
              <a:pPr marL="342900" indent="-342900">
                <a:buAutoNum type="arabicPeriod"/>
              </a:pPr>
              <a:r>
                <a:rPr lang="en-US" sz="1400" dirty="0" smtClean="0"/>
                <a:t>There </a:t>
              </a:r>
              <a:r>
                <a:rPr lang="en-US" sz="1400" dirty="0" smtClean="0"/>
                <a:t>are two sedimentary sub-basins, separated by </a:t>
              </a:r>
              <a:r>
                <a:rPr lang="en-US" sz="1400" dirty="0" smtClean="0"/>
                <a:t>regional seismic  reflector </a:t>
              </a:r>
              <a:r>
                <a:rPr lang="en-US" sz="1400" dirty="0" err="1" smtClean="0">
                  <a:solidFill>
                    <a:schemeClr val="accent1">
                      <a:lumMod val="75000"/>
                    </a:schemeClr>
                  </a:solidFill>
                </a:rPr>
                <a:t>Hor</a:t>
              </a:r>
              <a:r>
                <a:rPr lang="en-US" sz="1400" dirty="0" smtClean="0">
                  <a:solidFill>
                    <a:schemeClr val="accent1">
                      <a:lumMod val="75000"/>
                    </a:schemeClr>
                  </a:solidFill>
                </a:rPr>
                <a:t>-A.  </a:t>
              </a:r>
              <a:r>
                <a:rPr lang="en-US" sz="1400" dirty="0" smtClean="0"/>
                <a:t>If the lower sub-basin is traced from  Lomonosov Ridge flank, then the upper one covers the </a:t>
              </a:r>
              <a:r>
                <a:rPr lang="en-US" sz="1400" dirty="0"/>
                <a:t>entire Amundsen </a:t>
              </a:r>
              <a:r>
                <a:rPr lang="en-US" sz="1400" dirty="0" smtClean="0"/>
                <a:t>basin</a:t>
              </a:r>
            </a:p>
            <a:p>
              <a:pPr marL="342900" indent="-342900">
                <a:buFontTx/>
                <a:buAutoNum type="arabicPeriod"/>
              </a:pPr>
              <a:r>
                <a:rPr lang="en-US" sz="1400" dirty="0" smtClean="0"/>
                <a:t>Both sub-basins show different basement inclination trend (compare               and               )  </a:t>
              </a:r>
            </a:p>
            <a:p>
              <a:pPr marL="342900" indent="-342900">
                <a:buFontTx/>
                <a:buAutoNum type="arabicPeriod"/>
              </a:pPr>
              <a:r>
                <a:rPr lang="en-US" sz="1400" dirty="0" smtClean="0"/>
                <a:t>Rift </a:t>
              </a:r>
              <a:r>
                <a:rPr lang="en-US" sz="1400" dirty="0"/>
                <a:t>valley </a:t>
              </a:r>
              <a:r>
                <a:rPr lang="en-US" sz="1400" dirty="0" smtClean="0"/>
                <a:t>is infilled </a:t>
              </a:r>
              <a:r>
                <a:rPr lang="en-US" sz="1400" dirty="0"/>
                <a:t>with </a:t>
              </a:r>
              <a:r>
                <a:rPr lang="en-US" sz="1400" dirty="0" smtClean="0"/>
                <a:t>1000-1500 </a:t>
              </a:r>
              <a:r>
                <a:rPr lang="en-US" sz="1400" dirty="0"/>
                <a:t>m of </a:t>
              </a:r>
              <a:r>
                <a:rPr lang="en-US" sz="1400" dirty="0" err="1" smtClean="0"/>
                <a:t>hemipelagic</a:t>
              </a:r>
              <a:r>
                <a:rPr lang="en-US" sz="1400" dirty="0" smtClean="0"/>
                <a:t> deposits</a:t>
              </a:r>
            </a:p>
            <a:p>
              <a:pPr marL="342900" indent="-342900">
                <a:buFontTx/>
                <a:buAutoNum type="arabicPeriod"/>
              </a:pPr>
              <a:r>
                <a:rPr lang="en-US" sz="1400" dirty="0" smtClean="0"/>
                <a:t> </a:t>
              </a:r>
              <a:r>
                <a:rPr lang="en-US" sz="1400" dirty="0"/>
                <a:t>The uppermost 300-600 (!) m thick </a:t>
              </a:r>
              <a:r>
                <a:rPr lang="en-US" sz="1400" dirty="0" err="1"/>
                <a:t>hemipelagic</a:t>
              </a:r>
              <a:r>
                <a:rPr lang="en-US" sz="1400" dirty="0"/>
                <a:t> sediment </a:t>
              </a:r>
              <a:r>
                <a:rPr lang="en-US" sz="1400" dirty="0" smtClean="0"/>
                <a:t>unit </a:t>
              </a:r>
              <a:r>
                <a:rPr lang="en-US" sz="1400" dirty="0"/>
                <a:t>covers the entire </a:t>
              </a:r>
              <a:r>
                <a:rPr lang="en-US" sz="1400" dirty="0" smtClean="0"/>
                <a:t>basin</a:t>
              </a:r>
              <a:r>
                <a:rPr lang="en-US" sz="1400" dirty="0"/>
                <a:t>. The age of the </a:t>
              </a:r>
              <a:r>
                <a:rPr lang="en-US" sz="1400" dirty="0" smtClean="0"/>
                <a:t>unit </a:t>
              </a:r>
              <a:r>
                <a:rPr lang="en-US" sz="1400" dirty="0"/>
                <a:t>calculated through the sedimentation rate is at least </a:t>
              </a:r>
              <a:r>
                <a:rPr lang="en-US" sz="1400" dirty="0" smtClean="0"/>
                <a:t>30 </a:t>
              </a:r>
              <a:r>
                <a:rPr lang="en-US" sz="1400" dirty="0"/>
                <a:t>Ma</a:t>
              </a:r>
              <a:endParaRPr lang="en-US" sz="1400" dirty="0" smtClean="0"/>
            </a:p>
            <a:p>
              <a:endParaRPr lang="ru-RU" sz="1400" dirty="0"/>
            </a:p>
          </p:txBody>
        </p:sp>
        <p:cxnSp>
          <p:nvCxnSpPr>
            <p:cNvPr id="49" name="Прямая соединительная линия 48"/>
            <p:cNvCxnSpPr/>
            <p:nvPr/>
          </p:nvCxnSpPr>
          <p:spPr>
            <a:xfrm>
              <a:off x="5925902" y="5203945"/>
              <a:ext cx="481961" cy="165420"/>
            </a:xfrm>
            <a:prstGeom prst="line">
              <a:avLst/>
            </a:prstGeom>
            <a:ln w="38100">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52" name="Прямая соединительная линия 51"/>
            <p:cNvCxnSpPr/>
            <p:nvPr/>
          </p:nvCxnSpPr>
          <p:spPr>
            <a:xfrm flipV="1">
              <a:off x="6880763" y="5186607"/>
              <a:ext cx="475546" cy="200095"/>
            </a:xfrm>
            <a:prstGeom prst="line">
              <a:avLst/>
            </a:prstGeom>
            <a:ln w="38100">
              <a:solidFill>
                <a:srgbClr val="00B050"/>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9118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down)">
                                      <p:cBhvr>
                                        <p:cTn id="7" dur="500"/>
                                        <p:tgtEl>
                                          <p:spTgt spid="4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wipe(down)">
                                      <p:cBhvr>
                                        <p:cTn id="10" dur="500"/>
                                        <p:tgtEl>
                                          <p:spTgt spid="4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wipe(down)">
                                      <p:cBhvr>
                                        <p:cTn id="18" dur="500"/>
                                        <p:tgtEl>
                                          <p:spTgt spid="4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down)">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down)">
                                      <p:cBhvr>
                                        <p:cTn id="31" dur="500"/>
                                        <p:tgtEl>
                                          <p:spTgt spid="31"/>
                                        </p:tgtEl>
                                      </p:cBhvr>
                                    </p:animEffect>
                                  </p:childTnLst>
                                </p:cTn>
                              </p:par>
                              <p:par>
                                <p:cTn id="32" presetID="22" presetClass="entr" presetSubtype="4"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down)">
                                      <p:cBhvr>
                                        <p:cTn id="34" dur="500"/>
                                        <p:tgtEl>
                                          <p:spTgt spid="25"/>
                                        </p:tgtEl>
                                      </p:cBhvr>
                                    </p:animEffect>
                                  </p:childTnLst>
                                </p:cTn>
                              </p:par>
                              <p:par>
                                <p:cTn id="35" presetID="22" presetClass="entr" presetSubtype="4"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down)">
                                      <p:cBhvr>
                                        <p:cTn id="37" dur="500"/>
                                        <p:tgtEl>
                                          <p:spTgt spid="30"/>
                                        </p:tgtEl>
                                      </p:cBhvr>
                                    </p:animEffect>
                                  </p:childTnLst>
                                </p:cTn>
                              </p:par>
                              <p:par>
                                <p:cTn id="38" presetID="22" presetClass="entr" presetSubtype="4"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down)">
                                      <p:cBhvr>
                                        <p:cTn id="40" dur="500"/>
                                        <p:tgtEl>
                                          <p:spTgt spid="29"/>
                                        </p:tgtEl>
                                      </p:cBhvr>
                                    </p:animEffect>
                                  </p:childTnLst>
                                </p:cTn>
                              </p:par>
                              <p:par>
                                <p:cTn id="41" presetID="22" presetClass="entr" presetSubtype="4"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ipe(down)">
                                      <p:cBhvr>
                                        <p:cTn id="43" dur="500"/>
                                        <p:tgtEl>
                                          <p:spTgt spid="28"/>
                                        </p:tgtEl>
                                      </p:cBhvr>
                                    </p:animEffect>
                                  </p:childTnLst>
                                </p:cTn>
                              </p:par>
                              <p:par>
                                <p:cTn id="44" presetID="22" presetClass="entr" presetSubtype="4"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down)">
                                      <p:cBhvr>
                                        <p:cTn id="46" dur="500"/>
                                        <p:tgtEl>
                                          <p:spTgt spid="27"/>
                                        </p:tgtEl>
                                      </p:cBhvr>
                                    </p:animEffect>
                                  </p:childTnLst>
                                </p:cTn>
                              </p:par>
                              <p:par>
                                <p:cTn id="47" presetID="22" presetClass="entr" presetSubtype="4"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wipe(down)">
                                      <p:cBhvr>
                                        <p:cTn id="49" dur="500"/>
                                        <p:tgtEl>
                                          <p:spTgt spid="23"/>
                                        </p:tgtEl>
                                      </p:cBhvr>
                                    </p:animEffect>
                                  </p:childTnLst>
                                </p:cTn>
                              </p:par>
                              <p:par>
                                <p:cTn id="50" presetID="22" presetClass="entr" presetSubtype="4" fill="hold"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wipe(down)">
                                      <p:cBhvr>
                                        <p:cTn id="52" dur="500"/>
                                        <p:tgtEl>
                                          <p:spTgt spid="26"/>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down)">
                                      <p:cBhvr>
                                        <p:cTn id="55" dur="500"/>
                                        <p:tgtEl>
                                          <p:spTgt spid="21"/>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down)">
                                      <p:cBhvr>
                                        <p:cTn id="58" dur="500"/>
                                        <p:tgtEl>
                                          <p:spTgt spid="39"/>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40"/>
                                        </p:tgtEl>
                                        <p:attrNameLst>
                                          <p:attrName>style.visibility</p:attrName>
                                        </p:attrNameLst>
                                      </p:cBhvr>
                                      <p:to>
                                        <p:strVal val="visible"/>
                                      </p:to>
                                    </p:set>
                                    <p:animEffect transition="in" filter="wipe(down)">
                                      <p:cBhvr>
                                        <p:cTn id="61"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0" grpId="0" animBg="1"/>
      <p:bldP spid="21" grpId="0"/>
      <p:bldP spid="40" grpId="0" animBg="1"/>
      <p:bldP spid="39" grpId="0"/>
      <p:bldP spid="41" grpId="0" animBg="1"/>
      <p:bldP spid="4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Рисунок 16"/>
          <p:cNvPicPr>
            <a:picLocks noChangeAspect="1"/>
          </p:cNvPicPr>
          <p:nvPr/>
        </p:nvPicPr>
        <p:blipFill>
          <a:blip r:embed="rId2"/>
          <a:stretch>
            <a:fillRect/>
          </a:stretch>
        </p:blipFill>
        <p:spPr>
          <a:xfrm>
            <a:off x="137866" y="1086488"/>
            <a:ext cx="8818653" cy="3618223"/>
          </a:xfrm>
          <a:prstGeom prst="rect">
            <a:avLst/>
          </a:prstGeom>
        </p:spPr>
      </p:pic>
      <p:sp>
        <p:nvSpPr>
          <p:cNvPr id="4" name="TextBox 3"/>
          <p:cNvSpPr txBox="1"/>
          <p:nvPr/>
        </p:nvSpPr>
        <p:spPr>
          <a:xfrm>
            <a:off x="2382459" y="6380706"/>
            <a:ext cx="3714478" cy="338554"/>
          </a:xfrm>
          <a:prstGeom prst="rect">
            <a:avLst/>
          </a:prstGeom>
          <a:noFill/>
        </p:spPr>
        <p:txBody>
          <a:bodyPr wrap="none" rtlCol="0">
            <a:spAutoFit/>
          </a:bodyPr>
          <a:lstStyle/>
          <a:p>
            <a:pPr algn="ctr"/>
            <a:r>
              <a:rPr lang="en-US" sz="800" b="1" dirty="0" smtClean="0">
                <a:hlinkClick r:id="rId3"/>
              </a:rPr>
              <a:t>Rekant &amp; </a:t>
            </a:r>
            <a:r>
              <a:rPr lang="en-US" sz="800" b="1" dirty="0" err="1" smtClean="0">
                <a:hlinkClick r:id="rId3"/>
              </a:rPr>
              <a:t>Petrov</a:t>
            </a:r>
            <a:r>
              <a:rPr lang="en-US" sz="800" b="1" dirty="0" smtClean="0">
                <a:hlinkClick r:id="rId3"/>
              </a:rPr>
              <a:t>   New </a:t>
            </a:r>
            <a:r>
              <a:rPr lang="en-US" sz="800" b="1" dirty="0">
                <a:hlinkClick r:id="rId3"/>
              </a:rPr>
              <a:t>model of two-stage seafloor spreading in the Eurasian basin </a:t>
            </a:r>
            <a:endParaRPr lang="en-US" sz="800" b="1" dirty="0" smtClean="0">
              <a:hlinkClick r:id="rId3"/>
            </a:endParaRPr>
          </a:p>
          <a:p>
            <a:pPr algn="ctr"/>
            <a:r>
              <a:rPr lang="en-US" sz="800" b="1" dirty="0" smtClean="0">
                <a:hlinkClick r:id="rId3"/>
              </a:rPr>
              <a:t>(</a:t>
            </a:r>
            <a:r>
              <a:rPr lang="en-US" sz="800" b="1" dirty="0">
                <a:hlinkClick r:id="rId3"/>
              </a:rPr>
              <a:t>Arctic Ocean</a:t>
            </a:r>
            <a:r>
              <a:rPr lang="en-US" sz="800" b="1" dirty="0" smtClean="0">
                <a:hlinkClick r:id="rId3"/>
              </a:rPr>
              <a:t>); insights </a:t>
            </a:r>
            <a:r>
              <a:rPr lang="en-US" sz="800" b="1" dirty="0">
                <a:hlinkClick r:id="rId3"/>
              </a:rPr>
              <a:t>from the analysis of the sedimentary basin architecture</a:t>
            </a:r>
            <a:endParaRPr lang="ru-RU" sz="800" b="1" dirty="0">
              <a:solidFill>
                <a:srgbClr val="232C82"/>
              </a:solidFill>
            </a:endParaRPr>
          </a:p>
        </p:txBody>
      </p:sp>
      <p:sp>
        <p:nvSpPr>
          <p:cNvPr id="10" name="TextBox 9"/>
          <p:cNvSpPr txBox="1"/>
          <p:nvPr/>
        </p:nvSpPr>
        <p:spPr>
          <a:xfrm>
            <a:off x="2327352" y="232987"/>
            <a:ext cx="3615477" cy="369332"/>
          </a:xfrm>
          <a:prstGeom prst="rect">
            <a:avLst/>
          </a:prstGeom>
          <a:noFill/>
        </p:spPr>
        <p:txBody>
          <a:bodyPr wrap="none" rtlCol="0">
            <a:spAutoFit/>
          </a:bodyPr>
          <a:lstStyle/>
          <a:p>
            <a:r>
              <a:rPr lang="en-US" dirty="0" smtClean="0"/>
              <a:t>Seismic-to-borehole data correlation</a:t>
            </a:r>
            <a:endParaRPr lang="ru-RU" dirty="0"/>
          </a:p>
        </p:txBody>
      </p:sp>
      <p:sp>
        <p:nvSpPr>
          <p:cNvPr id="12" name="Прямоугольник 11"/>
          <p:cNvSpPr/>
          <p:nvPr/>
        </p:nvSpPr>
        <p:spPr>
          <a:xfrm>
            <a:off x="7495968" y="458806"/>
            <a:ext cx="1529499" cy="3593906"/>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TextBox 15"/>
          <p:cNvSpPr txBox="1"/>
          <p:nvPr/>
        </p:nvSpPr>
        <p:spPr>
          <a:xfrm>
            <a:off x="7440225" y="458805"/>
            <a:ext cx="1390124" cy="523220"/>
          </a:xfrm>
          <a:prstGeom prst="rect">
            <a:avLst/>
          </a:prstGeom>
          <a:noFill/>
        </p:spPr>
        <p:txBody>
          <a:bodyPr wrap="none" rtlCol="0">
            <a:spAutoFit/>
          </a:bodyPr>
          <a:lstStyle/>
          <a:p>
            <a:pPr algn="ctr"/>
            <a:r>
              <a:rPr lang="en-US" sz="1400" dirty="0" smtClean="0"/>
              <a:t>The model used </a:t>
            </a:r>
          </a:p>
          <a:p>
            <a:pPr algn="ctr"/>
            <a:r>
              <a:rPr lang="en-US" sz="1400" dirty="0" smtClean="0"/>
              <a:t>in the study </a:t>
            </a:r>
            <a:endParaRPr lang="ru-RU" sz="1400" dirty="0"/>
          </a:p>
        </p:txBody>
      </p:sp>
      <p:sp>
        <p:nvSpPr>
          <p:cNvPr id="18" name="Выноска со стрелкой вниз 17"/>
          <p:cNvSpPr/>
          <p:nvPr/>
        </p:nvSpPr>
        <p:spPr>
          <a:xfrm>
            <a:off x="2828690" y="2052244"/>
            <a:ext cx="542520" cy="373584"/>
          </a:xfrm>
          <a:prstGeom prst="downArrowCallout">
            <a:avLst/>
          </a:prstGeom>
          <a:solidFill>
            <a:schemeClr val="accent4">
              <a:lumMod val="40000"/>
              <a:lumOff val="60000"/>
            </a:schemeClr>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Прямоугольник 18"/>
          <p:cNvSpPr/>
          <p:nvPr/>
        </p:nvSpPr>
        <p:spPr>
          <a:xfrm>
            <a:off x="2751241" y="1978076"/>
            <a:ext cx="710451" cy="307777"/>
          </a:xfrm>
          <a:prstGeom prst="rect">
            <a:avLst/>
          </a:prstGeom>
        </p:spPr>
        <p:txBody>
          <a:bodyPr wrap="none">
            <a:spAutoFit/>
          </a:bodyPr>
          <a:lstStyle/>
          <a:p>
            <a:r>
              <a:rPr lang="en-US" sz="1400" dirty="0" smtClean="0">
                <a:solidFill>
                  <a:srgbClr val="FF00FF"/>
                </a:solidFill>
              </a:rPr>
              <a:t>Hor-D</a:t>
            </a:r>
            <a:r>
              <a:rPr lang="en-US" sz="1050" dirty="0" smtClean="0">
                <a:solidFill>
                  <a:srgbClr val="FF00FF"/>
                </a:solidFill>
              </a:rPr>
              <a:t>1</a:t>
            </a:r>
            <a:endParaRPr lang="ru-RU" sz="1400" dirty="0"/>
          </a:p>
        </p:txBody>
      </p:sp>
      <p:sp>
        <p:nvSpPr>
          <p:cNvPr id="20" name="Выноска со стрелкой вниз 19"/>
          <p:cNvSpPr/>
          <p:nvPr/>
        </p:nvSpPr>
        <p:spPr>
          <a:xfrm>
            <a:off x="2912533" y="2432982"/>
            <a:ext cx="813903" cy="373584"/>
          </a:xfrm>
          <a:prstGeom prst="downArrowCallout">
            <a:avLst/>
          </a:prstGeom>
          <a:solidFill>
            <a:schemeClr val="accent6">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1" name="Прямоугольник 20"/>
          <p:cNvSpPr/>
          <p:nvPr/>
        </p:nvSpPr>
        <p:spPr>
          <a:xfrm>
            <a:off x="2865193" y="2390316"/>
            <a:ext cx="908582" cy="307777"/>
          </a:xfrm>
          <a:prstGeom prst="rect">
            <a:avLst/>
          </a:prstGeom>
        </p:spPr>
        <p:txBody>
          <a:bodyPr wrap="none">
            <a:spAutoFit/>
          </a:bodyPr>
          <a:lstStyle/>
          <a:p>
            <a:r>
              <a:rPr lang="en-US" sz="1400" dirty="0" err="1" smtClean="0">
                <a:solidFill>
                  <a:schemeClr val="accent1">
                    <a:lumMod val="75000"/>
                  </a:schemeClr>
                </a:solidFill>
              </a:rPr>
              <a:t>Hor</a:t>
            </a:r>
            <a:r>
              <a:rPr lang="en-US" sz="1400" dirty="0" smtClean="0">
                <a:solidFill>
                  <a:schemeClr val="accent1">
                    <a:lumMod val="75000"/>
                  </a:schemeClr>
                </a:solidFill>
              </a:rPr>
              <a:t>-(LU)A</a:t>
            </a:r>
            <a:endParaRPr lang="ru-RU" sz="1400" dirty="0">
              <a:solidFill>
                <a:schemeClr val="accent1">
                  <a:lumMod val="75000"/>
                </a:schemeClr>
              </a:solidFill>
            </a:endParaRPr>
          </a:p>
        </p:txBody>
      </p:sp>
      <p:sp>
        <p:nvSpPr>
          <p:cNvPr id="22" name="Прямоугольник 21"/>
          <p:cNvSpPr/>
          <p:nvPr/>
        </p:nvSpPr>
        <p:spPr>
          <a:xfrm>
            <a:off x="1391321" y="4378482"/>
            <a:ext cx="4140741" cy="276999"/>
          </a:xfrm>
          <a:prstGeom prst="rect">
            <a:avLst/>
          </a:prstGeom>
        </p:spPr>
        <p:txBody>
          <a:bodyPr wrap="square">
            <a:spAutoFit/>
          </a:bodyPr>
          <a:lstStyle/>
          <a:p>
            <a:r>
              <a:rPr lang="en-US" sz="1200" dirty="0" smtClean="0"/>
              <a:t>The image of</a:t>
            </a:r>
            <a:r>
              <a:rPr lang="ru-RU" sz="1200" dirty="0" smtClean="0"/>
              <a:t> </a:t>
            </a:r>
            <a:r>
              <a:rPr lang="en-US" sz="1200" dirty="0" smtClean="0"/>
              <a:t>the seismic </a:t>
            </a:r>
            <a:r>
              <a:rPr lang="en-US" sz="1200" dirty="0"/>
              <a:t>line  </a:t>
            </a:r>
            <a:r>
              <a:rPr lang="en-US" sz="1200" dirty="0" smtClean="0"/>
              <a:t>AWI-91090 courtesy of John Hall</a:t>
            </a:r>
            <a:endParaRPr lang="ru-RU" sz="1200" dirty="0"/>
          </a:p>
        </p:txBody>
      </p:sp>
    </p:spTree>
    <p:extLst>
      <p:ext uri="{BB962C8B-B14F-4D97-AF65-F5344CB8AC3E}">
        <p14:creationId xmlns:p14="http://schemas.microsoft.com/office/powerpoint/2010/main" val="736099286"/>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dlc_DocId xmlns="ead7e9e8-aee4-4293-900d-1b39f43043aa">3JWRRTHZRK3P-168445580-390</_dlc_DocId>
    <_dlc_DocIdUrl xmlns="ead7e9e8-aee4-4293-900d-1b39f43043aa">
      <Url>https://portal.vsegei.ru/CorporateDocuments/_layouts/15/DocIdRedir.aspx?ID=3JWRRTHZRK3P-168445580-390</Url>
      <Description>3JWRRTHZRK3P-168445580-390</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Документ" ma:contentTypeID="0x010100B0BEE0E39A853E4BA642C3B5416E94CC" ma:contentTypeVersion="1" ma:contentTypeDescription="Создание документа." ma:contentTypeScope="" ma:versionID="70e44cb0f70efbf996be193e08643b8b">
  <xsd:schema xmlns:xsd="http://www.w3.org/2001/XMLSchema" xmlns:xs="http://www.w3.org/2001/XMLSchema" xmlns:p="http://schemas.microsoft.com/office/2006/metadata/properties" xmlns:ns2="ead7e9e8-aee4-4293-900d-1b39f43043aa" targetNamespace="http://schemas.microsoft.com/office/2006/metadata/properties" ma:root="true" ma:fieldsID="f6022bbc62be2c33669f3a80dc673e04" ns2:_="">
    <xsd:import namespace="ead7e9e8-aee4-4293-900d-1b39f43043aa"/>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d7e9e8-aee4-4293-900d-1b39f43043aa" elementFormDefault="qualified">
    <xsd:import namespace="http://schemas.microsoft.com/office/2006/documentManagement/types"/>
    <xsd:import namespace="http://schemas.microsoft.com/office/infopath/2007/PartnerControls"/>
    <xsd:element name="_dlc_DocId" ma:index="8" nillable="true" ma:displayName="Значение идентификатора документа" ma:description="Значение идентификатора документа, присвоенного данному элементу." ma:internalName="_dlc_DocId" ma:readOnly="true">
      <xsd:simpleType>
        <xsd:restriction base="dms:Text"/>
      </xsd:simpleType>
    </xsd:element>
    <xsd:element name="_dlc_DocIdUrl" ma:index="9" nillable="true" ma:displayName="Идентификатор документа" ma:description="Постоянная ссылка на этот документ."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Тип контента"/>
        <xsd:element ref="dc:title" minOccurs="0" maxOccurs="1" ma:index="4" ma:displayName="Название"/>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D0ACC5C8-C60B-4C00-A1FA-DE3A9781B43D}">
  <ds:schemaRefs>
    <ds:schemaRef ds:uri="http://schemas.microsoft.com/sharepoint/v3/contenttype/forms"/>
  </ds:schemaRefs>
</ds:datastoreItem>
</file>

<file path=customXml/itemProps2.xml><?xml version="1.0" encoding="utf-8"?>
<ds:datastoreItem xmlns:ds="http://schemas.openxmlformats.org/officeDocument/2006/customXml" ds:itemID="{63FD7ECF-95BC-417F-A3CF-163041EB8BBB}">
  <ds:schemaRefs>
    <ds:schemaRef ds:uri="http://schemas.microsoft.com/office/2006/documentManagement/types"/>
    <ds:schemaRef ds:uri="http://purl.org/dc/elements/1.1/"/>
    <ds:schemaRef ds:uri="http://schemas.microsoft.com/office/2006/metadata/properties"/>
    <ds:schemaRef ds:uri="http://www.w3.org/XML/1998/namespace"/>
    <ds:schemaRef ds:uri="http://purl.org/dc/dcmitype/"/>
    <ds:schemaRef ds:uri="http://schemas.openxmlformats.org/package/2006/metadata/core-properties"/>
    <ds:schemaRef ds:uri="http://schemas.microsoft.com/office/infopath/2007/PartnerControls"/>
    <ds:schemaRef ds:uri="ead7e9e8-aee4-4293-900d-1b39f43043aa"/>
    <ds:schemaRef ds:uri="http://purl.org/dc/terms/"/>
  </ds:schemaRefs>
</ds:datastoreItem>
</file>

<file path=customXml/itemProps3.xml><?xml version="1.0" encoding="utf-8"?>
<ds:datastoreItem xmlns:ds="http://schemas.openxmlformats.org/officeDocument/2006/customXml" ds:itemID="{C49D86CB-706D-4869-98A9-D9A41913057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ad7e9e8-aee4-4293-900d-1b39f43043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3A1CE1C7-AE44-4F87-AE57-EF8C3BAAC0A9}">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Office Theme</Template>
  <TotalTime>837</TotalTime>
  <Words>2064</Words>
  <Application>Microsoft Office PowerPoint</Application>
  <PresentationFormat>Экран (4:3)</PresentationFormat>
  <Paragraphs>156</Paragraphs>
  <Slides>18</Slides>
  <Notes>3</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18</vt:i4>
      </vt:variant>
    </vt:vector>
  </HeadingPairs>
  <TitlesOfParts>
    <vt:vector size="23" baseType="lpstr">
      <vt:lpstr>Arial</vt:lpstr>
      <vt:lpstr>Calibri</vt:lpstr>
      <vt:lpstr>Calibri Light</vt:lpstr>
      <vt:lpstr>Open Sans</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Шаблон презентации на английском</dc:title>
  <dc:creator>Остроумова Ирина Алексеевна</dc:creator>
  <cp:lastModifiedBy>Рекант Павел Витольдович</cp:lastModifiedBy>
  <cp:revision>77</cp:revision>
  <cp:lastPrinted>2018-02-01T08:07:10Z</cp:lastPrinted>
  <dcterms:created xsi:type="dcterms:W3CDTF">2018-01-22T07:17:49Z</dcterms:created>
  <dcterms:modified xsi:type="dcterms:W3CDTF">2020-05-03T15:14:05Z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0x010100B0BEE0E39A853E4BA642C3B5416E94CC</vt:lpwstr>
  </property>
  <property fmtid="{D5CDD505-2E9C-101B-9397-08002B2CF9AE}" pid="3" name="_dlc_DocIdItemGuid">
    <vt:lpwstr>ea5c3546-ebaf-44f6-9f88-c9415fe2e991</vt:lpwstr>
  </property>
</Properties>
</file>