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3D5BB72-90C5-4776-8BC1-D4A9D883DBA6}">
          <p14:sldIdLst>
            <p14:sldId id="256"/>
          </p14:sldIdLst>
        </p14:section>
        <p14:section name="Motivation" id="{34392177-01A1-41BF-B057-3A1BC140F468}">
          <p14:sldIdLst>
            <p14:sldId id="261"/>
          </p14:sldIdLst>
        </p14:section>
        <p14:section name="Overview" id="{A87A2E7D-EB42-4575-8EF3-AC4381FE95C4}">
          <p14:sldIdLst>
            <p14:sldId id="260"/>
          </p14:sldIdLst>
        </p14:section>
        <p14:section name="First Results" id="{0521CE5D-B43E-4830-959D-12FE61592725}">
          <p14:sldIdLst>
            <p14:sldId id="262"/>
          </p14:sldIdLst>
        </p14:section>
        <p14:section name="Outlook" id="{FF5B5117-7913-4C86-80D8-F9B02E2245FD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95772-1FB2-489D-975E-86CE0B7546CB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62F89-B4E2-40E1-8D44-85C5BFD37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44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62F89-B4E2-40E1-8D44-85C5BFD3777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4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Tamy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FFA8-B962-4174-969B-733FE2131D4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60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3328-4ABE-41D4-BDC6-F05CDF4B6D7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1EA-46B1-46AA-92CB-76D16364A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5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3328-4ABE-41D4-BDC6-F05CDF4B6D7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1EA-46B1-46AA-92CB-76D16364A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59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3328-4ABE-41D4-BDC6-F05CDF4B6D7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1EA-46B1-46AA-92CB-76D16364A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49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3328-4ABE-41D4-BDC6-F05CDF4B6D7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1EA-46B1-46AA-92CB-76D16364A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78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3328-4ABE-41D4-BDC6-F05CDF4B6D7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1EA-46B1-46AA-92CB-76D16364A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63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3328-4ABE-41D4-BDC6-F05CDF4B6D7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1EA-46B1-46AA-92CB-76D16364A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92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3328-4ABE-41D4-BDC6-F05CDF4B6D7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1EA-46B1-46AA-92CB-76D16364A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24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3328-4ABE-41D4-BDC6-F05CDF4B6D7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1EA-46B1-46AA-92CB-76D16364A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12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3328-4ABE-41D4-BDC6-F05CDF4B6D7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1EA-46B1-46AA-92CB-76D16364A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46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3328-4ABE-41D4-BDC6-F05CDF4B6D7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1EA-46B1-46AA-92CB-76D16364A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18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3328-4ABE-41D4-BDC6-F05CDF4B6D7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1EA-46B1-46AA-92CB-76D16364A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72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3328-4ABE-41D4-BDC6-F05CDF4B6D7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351EA-46B1-46AA-92CB-76D16364A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43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mbf-client.de/projekte/informri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463BBB29-2DE4-446B-8CDF-81C071899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47" b="324"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B28B7D1-5DAD-4BF0-AD55-B13F75FFCEF4}"/>
              </a:ext>
            </a:extLst>
          </p:cNvPr>
          <p:cNvSpPr txBox="1"/>
          <p:nvPr/>
        </p:nvSpPr>
        <p:spPr>
          <a:xfrm>
            <a:off x="700087" y="530964"/>
            <a:ext cx="5108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Hazard assessment of landslide-prone areas on highly weathered dunite rock in Bello Oriente, Medellín, Colombia (Project Inform@Risk)</a:t>
            </a:r>
            <a:endParaRPr lang="de-DE" sz="2400" b="1" dirty="0"/>
          </a:p>
        </p:txBody>
      </p:sp>
      <p:pic>
        <p:nvPicPr>
          <p:cNvPr id="21" name="Bild 8" descr="Logo Inform@Risk_black.eps">
            <a:extLst>
              <a:ext uri="{FF2B5EF4-FFF2-40B4-BE49-F238E27FC236}">
                <a16:creationId xmlns:a16="http://schemas.microsoft.com/office/drawing/2014/main" id="{E606E431-BD92-4F2A-ADD3-57682318C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512" y="297796"/>
            <a:ext cx="2179782" cy="1802828"/>
          </a:xfrm>
          <a:prstGeom prst="rect">
            <a:avLst/>
          </a:prstGeom>
          <a:noFill/>
        </p:spPr>
      </p:pic>
      <p:pic>
        <p:nvPicPr>
          <p:cNvPr id="25" name="Bild 6">
            <a:extLst>
              <a:ext uri="{FF2B5EF4-FFF2-40B4-BE49-F238E27FC236}">
                <a16:creationId xmlns:a16="http://schemas.microsoft.com/office/drawing/2014/main" id="{780099DC-DA0E-460C-AF92-166741BAC5B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r="7090" b="10601"/>
          <a:stretch/>
        </p:blipFill>
        <p:spPr bwMode="auto">
          <a:xfrm>
            <a:off x="7401093" y="5486167"/>
            <a:ext cx="1657283" cy="112561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1">
            <a:extLst>
              <a:ext uri="{FF2B5EF4-FFF2-40B4-BE49-F238E27FC236}">
                <a16:creationId xmlns:a16="http://schemas.microsoft.com/office/drawing/2014/main" id="{E75C05E1-02E4-4D0A-B662-BF0EE1F74A91}"/>
              </a:ext>
            </a:extLst>
          </p:cNvPr>
          <p:cNvSpPr txBox="1"/>
          <p:nvPr/>
        </p:nvSpPr>
        <p:spPr>
          <a:xfrm>
            <a:off x="7401093" y="6611779"/>
            <a:ext cx="1657283" cy="24622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Funding code</a:t>
            </a:r>
            <a:r>
              <a:rPr lang="en-US" sz="1000" dirty="0">
                <a:solidFill>
                  <a:schemeClr val="bg1"/>
                </a:solidFill>
              </a:rPr>
              <a:t>: 03G0883A-F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8AB814E-AECB-466E-A49F-7E5BBA325143}"/>
              </a:ext>
            </a:extLst>
          </p:cNvPr>
          <p:cNvSpPr txBox="1"/>
          <p:nvPr/>
        </p:nvSpPr>
        <p:spPr>
          <a:xfrm>
            <a:off x="3192926" y="5903893"/>
            <a:ext cx="3785084" cy="707886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EGU General Assembly, May 7th 2020</a:t>
            </a:r>
          </a:p>
          <a:p>
            <a:r>
              <a:rPr lang="en-US" sz="1100" dirty="0">
                <a:solidFill>
                  <a:schemeClr val="bg1"/>
                </a:solidFill>
              </a:rPr>
              <a:t>NH3.10</a:t>
            </a:r>
          </a:p>
          <a:p>
            <a:r>
              <a:rPr lang="en-GB" sz="1100" dirty="0">
                <a:solidFill>
                  <a:schemeClr val="bg1"/>
                </a:solidFill>
              </a:rPr>
              <a:t>Landslide Hazard and Risk in a Changing Environment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4D77EA57-B71A-4EFF-BB2C-A7DBADD9F29C}"/>
              </a:ext>
            </a:extLst>
          </p:cNvPr>
          <p:cNvSpPr txBox="1"/>
          <p:nvPr/>
        </p:nvSpPr>
        <p:spPr>
          <a:xfrm>
            <a:off x="700087" y="5072896"/>
            <a:ext cx="2069757" cy="1538883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Tamara Breuninger</a:t>
            </a:r>
          </a:p>
          <a:p>
            <a:endParaRPr lang="en-US" sz="400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Moritz Gamperl</a:t>
            </a:r>
          </a:p>
          <a:p>
            <a:endParaRPr lang="en-US" sz="400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Kurosch Thuro</a:t>
            </a:r>
          </a:p>
          <a:p>
            <a:endParaRPr lang="en-US" sz="1000" b="1" dirty="0">
              <a:solidFill>
                <a:srgbClr val="FFFFFF"/>
              </a:solidFill>
            </a:endParaRPr>
          </a:p>
          <a:p>
            <a:r>
              <a:rPr lang="en-US" sz="1100" dirty="0">
                <a:solidFill>
                  <a:srgbClr val="FFFFFF"/>
                </a:solidFill>
              </a:rPr>
              <a:t>Chair of Engineering Geology</a:t>
            </a:r>
          </a:p>
          <a:p>
            <a:r>
              <a:rPr lang="en-US" sz="1100" dirty="0">
                <a:solidFill>
                  <a:srgbClr val="FFFFFF"/>
                </a:solidFill>
              </a:rPr>
              <a:t>Technical University of Munich</a:t>
            </a:r>
          </a:p>
        </p:txBody>
      </p:sp>
    </p:spTree>
    <p:extLst>
      <p:ext uri="{BB962C8B-B14F-4D97-AF65-F5344CB8AC3E}">
        <p14:creationId xmlns:p14="http://schemas.microsoft.com/office/powerpoint/2010/main" val="259362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591617-24AD-40E3-832B-D19D36807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278" r="1233" b="10652"/>
          <a:stretch/>
        </p:blipFill>
        <p:spPr>
          <a:xfrm>
            <a:off x="3147695" y="3581400"/>
            <a:ext cx="6008715" cy="3276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946DD3D-64D6-4A3C-9A2F-E84073B8D929}"/>
              </a:ext>
            </a:extLst>
          </p:cNvPr>
          <p:cNvSpPr txBox="1"/>
          <p:nvPr/>
        </p:nvSpPr>
        <p:spPr>
          <a:xfrm>
            <a:off x="3147695" y="6519446"/>
            <a:ext cx="6008715" cy="338554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Villa Tina </a:t>
            </a:r>
            <a:r>
              <a:rPr lang="de-DE" sz="1600" dirty="0" err="1">
                <a:solidFill>
                  <a:schemeClr val="bg1"/>
                </a:solidFill>
              </a:rPr>
              <a:t>Landslide</a:t>
            </a:r>
            <a:r>
              <a:rPr lang="de-DE" sz="1600" dirty="0">
                <a:solidFill>
                  <a:schemeClr val="bg1"/>
                </a:solidFill>
              </a:rPr>
              <a:t> (1987), </a:t>
            </a:r>
            <a:r>
              <a:rPr lang="de-DE" sz="1600" dirty="0" err="1">
                <a:solidFill>
                  <a:schemeClr val="bg1"/>
                </a:solidFill>
              </a:rPr>
              <a:t>killing</a:t>
            </a:r>
            <a:r>
              <a:rPr lang="de-DE" sz="1600" dirty="0">
                <a:solidFill>
                  <a:schemeClr val="bg1"/>
                </a:solidFill>
              </a:rPr>
              <a:t> 500 </a:t>
            </a:r>
            <a:r>
              <a:rPr lang="de-DE" sz="1600" dirty="0" err="1">
                <a:solidFill>
                  <a:schemeClr val="bg1"/>
                </a:solidFill>
              </a:rPr>
              <a:t>people</a:t>
            </a:r>
            <a:r>
              <a:rPr lang="de-DE" sz="1600" dirty="0">
                <a:solidFill>
                  <a:schemeClr val="bg1"/>
                </a:solidFill>
              </a:rPr>
              <a:t> (Ojeda &amp; Donnelly 2006)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108134B-CA1F-48BA-B89E-486AB154E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565" y="-4718"/>
            <a:ext cx="4784435" cy="358112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8D31F98-BC67-48BF-95E5-9D57A471581A}"/>
              </a:ext>
            </a:extLst>
          </p:cNvPr>
          <p:cNvSpPr txBox="1"/>
          <p:nvPr/>
        </p:nvSpPr>
        <p:spPr>
          <a:xfrm>
            <a:off x="4402782" y="-4718"/>
            <a:ext cx="464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Barrio</a:t>
            </a:r>
            <a:r>
              <a:rPr lang="de-DE" sz="1600" dirty="0"/>
              <a:t> La Cruz (2007) (</a:t>
            </a:r>
            <a:r>
              <a:rPr lang="de-DE" sz="1600" dirty="0" err="1"/>
              <a:t>Departamento</a:t>
            </a:r>
            <a:r>
              <a:rPr lang="de-DE" sz="1600" dirty="0"/>
              <a:t> </a:t>
            </a:r>
          </a:p>
          <a:p>
            <a:r>
              <a:rPr lang="de-DE" sz="1600" dirty="0" err="1"/>
              <a:t>Administrativo</a:t>
            </a:r>
            <a:r>
              <a:rPr lang="de-DE" sz="1600" dirty="0"/>
              <a:t> de </a:t>
            </a:r>
            <a:r>
              <a:rPr lang="de-DE" sz="1600" dirty="0" err="1"/>
              <a:t>Pleneación</a:t>
            </a:r>
            <a:r>
              <a:rPr lang="de-DE" sz="1600" dirty="0"/>
              <a:t> Medellín 2007)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553ACE0-9BE3-4617-AA45-174CD9EE3E86}"/>
              </a:ext>
            </a:extLst>
          </p:cNvPr>
          <p:cNvSpPr txBox="1"/>
          <p:nvPr/>
        </p:nvSpPr>
        <p:spPr>
          <a:xfrm>
            <a:off x="199882" y="1024357"/>
            <a:ext cx="415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&gt; 2000 </a:t>
            </a:r>
            <a:r>
              <a:rPr lang="de-DE" sz="2000" dirty="0" err="1">
                <a:solidFill>
                  <a:schemeClr val="bg1"/>
                </a:solidFill>
              </a:rPr>
              <a:t>landslides</a:t>
            </a:r>
            <a:r>
              <a:rPr lang="de-DE" sz="2000" dirty="0">
                <a:solidFill>
                  <a:schemeClr val="bg1"/>
                </a:solidFill>
              </a:rPr>
              <a:t> in 30 </a:t>
            </a:r>
            <a:r>
              <a:rPr lang="de-DE" sz="2000" dirty="0" err="1">
                <a:solidFill>
                  <a:schemeClr val="bg1"/>
                </a:solidFill>
              </a:rPr>
              <a:t>years</a:t>
            </a:r>
            <a:r>
              <a:rPr lang="de-DE" sz="2000" dirty="0">
                <a:solidFill>
                  <a:schemeClr val="bg1"/>
                </a:solidFill>
              </a:rPr>
              <a:t> in Medellín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&gt; 750 </a:t>
            </a:r>
            <a:r>
              <a:rPr lang="de-DE" sz="2000" dirty="0" err="1">
                <a:solidFill>
                  <a:schemeClr val="bg1"/>
                </a:solidFill>
              </a:rPr>
              <a:t>casualties</a:t>
            </a:r>
            <a:r>
              <a:rPr lang="de-DE" sz="2000" dirty="0">
                <a:solidFill>
                  <a:schemeClr val="bg1"/>
                </a:solidFill>
              </a:rPr>
              <a:t> in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last 70 </a:t>
            </a:r>
            <a:r>
              <a:rPr lang="de-DE" sz="2000" dirty="0" err="1">
                <a:solidFill>
                  <a:schemeClr val="bg1"/>
                </a:solidFill>
              </a:rPr>
              <a:t>years</a:t>
            </a:r>
            <a:endParaRPr lang="de-DE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Most </a:t>
            </a:r>
            <a:r>
              <a:rPr lang="de-DE" sz="2000" dirty="0" err="1">
                <a:solidFill>
                  <a:schemeClr val="bg1"/>
                </a:solidFill>
              </a:rPr>
              <a:t>landslides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appear</a:t>
            </a:r>
            <a:r>
              <a:rPr lang="de-DE" sz="2000" dirty="0">
                <a:solidFill>
                  <a:schemeClr val="bg1"/>
                </a:solidFill>
              </a:rPr>
              <a:t> on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eastern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slopes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city</a:t>
            </a:r>
            <a:r>
              <a:rPr lang="de-DE" sz="2000" dirty="0">
                <a:solidFill>
                  <a:schemeClr val="bg1"/>
                </a:solidFill>
              </a:rPr>
              <a:t> in </a:t>
            </a:r>
            <a:r>
              <a:rPr lang="de-DE" sz="2000" dirty="0" err="1">
                <a:solidFill>
                  <a:schemeClr val="bg1"/>
                </a:solidFill>
              </a:rPr>
              <a:t>deeply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weathered</a:t>
            </a:r>
            <a:r>
              <a:rPr lang="de-DE" sz="2000" dirty="0">
                <a:solidFill>
                  <a:schemeClr val="bg1"/>
                </a:solidFill>
              </a:rPr>
              <a:t> dunite rock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3E50D3B-5333-4C27-B693-E44E7676B251}"/>
              </a:ext>
            </a:extLst>
          </p:cNvPr>
          <p:cNvSpPr txBox="1"/>
          <p:nvPr/>
        </p:nvSpPr>
        <p:spPr>
          <a:xfrm>
            <a:off x="199881" y="268851"/>
            <a:ext cx="2023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58490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00"/>
            <a:ext cx="3688861" cy="49911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936F88-EA05-4494-84B4-FA4B4F86C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0"/>
            <a:ext cx="3600450" cy="524012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A975191-3D7D-4F0B-BF60-A017F217BD3E}"/>
              </a:ext>
            </a:extLst>
          </p:cNvPr>
          <p:cNvSpPr txBox="1"/>
          <p:nvPr/>
        </p:nvSpPr>
        <p:spPr>
          <a:xfrm>
            <a:off x="199881" y="268851"/>
            <a:ext cx="1764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Overview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2FE029-E26F-4964-A9A3-E2E827819A1F}"/>
              </a:ext>
            </a:extLst>
          </p:cNvPr>
          <p:cNvSpPr txBox="1"/>
          <p:nvPr/>
        </p:nvSpPr>
        <p:spPr>
          <a:xfrm>
            <a:off x="199881" y="1006320"/>
            <a:ext cx="435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Medellín lies in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Cordillera Central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northern Andes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DA3F928-A657-497E-9F85-1004B62EA75B}"/>
              </a:ext>
            </a:extLst>
          </p:cNvPr>
          <p:cNvSpPr txBox="1"/>
          <p:nvPr/>
        </p:nvSpPr>
        <p:spPr>
          <a:xfrm>
            <a:off x="3781425" y="5240123"/>
            <a:ext cx="5362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The </a:t>
            </a:r>
            <a:r>
              <a:rPr lang="de-DE" sz="2000" dirty="0" err="1">
                <a:solidFill>
                  <a:schemeClr val="bg1"/>
                </a:solidFill>
              </a:rPr>
              <a:t>mountains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around</a:t>
            </a:r>
            <a:r>
              <a:rPr lang="de-DE" sz="2000" dirty="0">
                <a:solidFill>
                  <a:schemeClr val="bg1"/>
                </a:solidFill>
              </a:rPr>
              <a:t> Medellín </a:t>
            </a:r>
            <a:r>
              <a:rPr lang="de-DE" sz="2000" dirty="0" err="1">
                <a:solidFill>
                  <a:schemeClr val="bg1"/>
                </a:solidFill>
              </a:rPr>
              <a:t>are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made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up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Triassic</a:t>
            </a:r>
            <a:r>
              <a:rPr lang="de-DE" sz="2000" dirty="0">
                <a:solidFill>
                  <a:schemeClr val="bg1"/>
                </a:solidFill>
              </a:rPr>
              <a:t> and </a:t>
            </a:r>
            <a:r>
              <a:rPr lang="de-DE" sz="2000" dirty="0" err="1">
                <a:solidFill>
                  <a:schemeClr val="bg1"/>
                </a:solidFill>
              </a:rPr>
              <a:t>Cretaceous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ingeous</a:t>
            </a:r>
            <a:r>
              <a:rPr lang="de-DE" sz="2000" dirty="0">
                <a:solidFill>
                  <a:schemeClr val="bg1"/>
                </a:solidFill>
              </a:rPr>
              <a:t> and </a:t>
            </a:r>
            <a:r>
              <a:rPr lang="de-DE" sz="2000" dirty="0" err="1">
                <a:solidFill>
                  <a:schemeClr val="bg1"/>
                </a:solidFill>
              </a:rPr>
              <a:t>metamorphic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rocks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  <a:p>
            <a:r>
              <a:rPr lang="de-DE" sz="2000" dirty="0">
                <a:solidFill>
                  <a:schemeClr val="bg1"/>
                </a:solidFill>
              </a:rPr>
              <a:t>The </a:t>
            </a:r>
            <a:r>
              <a:rPr lang="de-DE" sz="2000" dirty="0" err="1">
                <a:solidFill>
                  <a:schemeClr val="bg1"/>
                </a:solidFill>
              </a:rPr>
              <a:t>study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site</a:t>
            </a:r>
            <a:r>
              <a:rPr lang="de-DE" sz="2000" dirty="0">
                <a:solidFill>
                  <a:schemeClr val="bg1"/>
                </a:solidFill>
              </a:rPr>
              <a:t> Bello Oriente lies in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north-eastern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slope</a:t>
            </a:r>
            <a:r>
              <a:rPr lang="de-DE" sz="2000" dirty="0">
                <a:solidFill>
                  <a:schemeClr val="bg1"/>
                </a:solidFill>
              </a:rPr>
              <a:t> in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area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Medellín Dunite.</a:t>
            </a:r>
          </a:p>
        </p:txBody>
      </p:sp>
    </p:spTree>
    <p:extLst>
      <p:ext uri="{BB962C8B-B14F-4D97-AF65-F5344CB8AC3E}">
        <p14:creationId xmlns:p14="http://schemas.microsoft.com/office/powerpoint/2010/main" val="398689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8C8E0F0-D660-461D-9CFB-A86745328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8" y="0"/>
            <a:ext cx="8491104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0AFD65-FF43-47C3-B203-2D27D4307364}"/>
              </a:ext>
            </a:extLst>
          </p:cNvPr>
          <p:cNvSpPr txBox="1"/>
          <p:nvPr/>
        </p:nvSpPr>
        <p:spPr>
          <a:xfrm>
            <a:off x="4437566" y="5505254"/>
            <a:ext cx="284797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Past</a:t>
            </a:r>
            <a:r>
              <a:rPr lang="de-DE" dirty="0"/>
              <a:t> </a:t>
            </a:r>
            <a:r>
              <a:rPr lang="de-DE" dirty="0" err="1"/>
              <a:t>landslides</a:t>
            </a:r>
            <a:r>
              <a:rPr lang="de-DE" dirty="0"/>
              <a:t> </a:t>
            </a:r>
            <a:r>
              <a:rPr lang="de-DE" dirty="0" err="1"/>
              <a:t>identified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fissures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possible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landslides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697A45-5384-4357-9589-EEA7746509F8}"/>
              </a:ext>
            </a:extLst>
          </p:cNvPr>
          <p:cNvSpPr txBox="1"/>
          <p:nvPr/>
        </p:nvSpPr>
        <p:spPr>
          <a:xfrm>
            <a:off x="199881" y="268851"/>
            <a:ext cx="40566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/>
              <a:t>First </a:t>
            </a:r>
            <a:r>
              <a:rPr lang="de-DE" sz="3200" dirty="0" err="1"/>
              <a:t>Results</a:t>
            </a:r>
            <a:r>
              <a:rPr lang="de-DE" sz="3200" dirty="0"/>
              <a:t> Field Work</a:t>
            </a:r>
          </a:p>
        </p:txBody>
      </p:sp>
    </p:spTree>
    <p:extLst>
      <p:ext uri="{BB962C8B-B14F-4D97-AF65-F5344CB8AC3E}">
        <p14:creationId xmlns:p14="http://schemas.microsoft.com/office/powerpoint/2010/main" val="301007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D5C4689-11D4-49C3-96DB-425F95DE7620}"/>
              </a:ext>
            </a:extLst>
          </p:cNvPr>
          <p:cNvSpPr txBox="1"/>
          <p:nvPr/>
        </p:nvSpPr>
        <p:spPr>
          <a:xfrm>
            <a:off x="199881" y="268851"/>
            <a:ext cx="152477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3200" dirty="0"/>
              <a:t>Outlook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6963FA-8C2B-445F-AC9F-FDE3837E9A39}"/>
              </a:ext>
            </a:extLst>
          </p:cNvPr>
          <p:cNvSpPr txBox="1"/>
          <p:nvPr/>
        </p:nvSpPr>
        <p:spPr>
          <a:xfrm>
            <a:off x="199881" y="1297647"/>
            <a:ext cx="8401193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Second </a:t>
            </a:r>
            <a:r>
              <a:rPr lang="de-DE" sz="2000" dirty="0" err="1"/>
              <a:t>field</a:t>
            </a:r>
            <a:r>
              <a:rPr lang="de-DE" sz="2000" dirty="0"/>
              <a:t> </a:t>
            </a:r>
            <a:r>
              <a:rPr lang="de-DE" sz="2000" dirty="0" err="1"/>
              <a:t>campaign</a:t>
            </a:r>
            <a:r>
              <a:rPr lang="de-DE" sz="2000" dirty="0"/>
              <a:t> in </a:t>
            </a:r>
            <a:r>
              <a:rPr lang="de-DE" sz="2000" dirty="0" err="1"/>
              <a:t>February</a:t>
            </a:r>
            <a:r>
              <a:rPr lang="de-DE" sz="2000" dirty="0"/>
              <a:t> 2020; </a:t>
            </a:r>
            <a:r>
              <a:rPr lang="de-DE" sz="2000" dirty="0" err="1"/>
              <a:t>data</a:t>
            </a:r>
            <a:r>
              <a:rPr lang="de-DE" sz="2000" dirty="0"/>
              <a:t> still in </a:t>
            </a:r>
            <a:r>
              <a:rPr lang="de-DE" sz="2000" dirty="0" err="1"/>
              <a:t>process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Drillings and </a:t>
            </a:r>
            <a:r>
              <a:rPr lang="de-DE" sz="2000" dirty="0" err="1"/>
              <a:t>test</a:t>
            </a:r>
            <a:r>
              <a:rPr lang="de-DE" sz="2000" dirty="0"/>
              <a:t> </a:t>
            </a:r>
            <a:r>
              <a:rPr lang="de-DE" sz="2000" dirty="0" err="1"/>
              <a:t>installation</a:t>
            </a:r>
            <a:r>
              <a:rPr lang="de-DE" sz="2000" dirty="0"/>
              <a:t> </a:t>
            </a:r>
            <a:r>
              <a:rPr lang="de-DE" sz="2000" dirty="0" err="1"/>
              <a:t>planned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May 2020 -&gt; </a:t>
            </a:r>
            <a:r>
              <a:rPr lang="de-DE" sz="2000" dirty="0" err="1"/>
              <a:t>postponed</a:t>
            </a:r>
            <a:r>
              <a:rPr lang="de-DE" sz="2000" dirty="0"/>
              <a:t> </a:t>
            </a:r>
            <a:r>
              <a:rPr lang="de-DE" sz="2000" dirty="0" err="1"/>
              <a:t>indefinitely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Backup: </a:t>
            </a:r>
            <a:r>
              <a:rPr lang="de-DE" sz="2000" dirty="0" err="1"/>
              <a:t>test</a:t>
            </a:r>
            <a:r>
              <a:rPr lang="de-DE" sz="2000" dirty="0"/>
              <a:t> </a:t>
            </a:r>
            <a:r>
              <a:rPr lang="de-DE" sz="2000" dirty="0" err="1"/>
              <a:t>installation</a:t>
            </a:r>
            <a:r>
              <a:rPr lang="de-DE" sz="2000" dirty="0"/>
              <a:t> on a </a:t>
            </a:r>
            <a:r>
              <a:rPr lang="de-DE" sz="2000" dirty="0" err="1"/>
              <a:t>small</a:t>
            </a:r>
            <a:r>
              <a:rPr lang="de-DE" sz="2000" dirty="0"/>
              <a:t> </a:t>
            </a:r>
            <a:r>
              <a:rPr lang="de-DE" sz="2000" dirty="0" err="1"/>
              <a:t>landslide</a:t>
            </a:r>
            <a:r>
              <a:rPr lang="de-DE" sz="2000" dirty="0"/>
              <a:t> in Bavaria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Completion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installation</a:t>
            </a:r>
            <a:r>
              <a:rPr lang="de-DE" sz="2000" dirty="0"/>
              <a:t> in Colombia </a:t>
            </a:r>
            <a:r>
              <a:rPr lang="de-DE" sz="2000" dirty="0" err="1"/>
              <a:t>planned</a:t>
            </a:r>
            <a:r>
              <a:rPr lang="de-DE" sz="2000" dirty="0"/>
              <a:t> in March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  <a:sym typeface="Wingdings" panose="05000000000000000000" pitchFamily="2" charset="2"/>
              </a:rPr>
              <a:t>Read more about the project: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  <a:hlinkClick r:id="rId2"/>
              </a:rPr>
              <a:t>https://www.bmbf-client.de/projekte/informrisk</a:t>
            </a:r>
            <a:endParaRPr lang="en-US" sz="20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Thuro K., Singer J., Menschik B., Breuninger T., Gamperl M. (2020): </a:t>
            </a:r>
            <a:r>
              <a:rPr lang="en-US" sz="2000" dirty="0"/>
              <a:t>Development of an early warning system for shallow landslides in the tropical Andes (Medellín; Colombia).</a:t>
            </a:r>
            <a:r>
              <a:rPr lang="en-US" sz="2000" dirty="0">
                <a:cs typeface="Arial"/>
              </a:rPr>
              <a:t> </a:t>
            </a:r>
            <a:r>
              <a:rPr lang="de-DE" sz="2000" dirty="0" err="1"/>
              <a:t>Geomechanics</a:t>
            </a:r>
            <a:r>
              <a:rPr lang="de-DE" sz="2000" dirty="0"/>
              <a:t> and </a:t>
            </a:r>
            <a:r>
              <a:rPr lang="de-DE" sz="2000" dirty="0" err="1"/>
              <a:t>Tunnelling</a:t>
            </a:r>
            <a:r>
              <a:rPr lang="en-US" sz="2000" dirty="0">
                <a:cs typeface="Arial"/>
              </a:rPr>
              <a:t>. </a:t>
            </a:r>
          </a:p>
        </p:txBody>
      </p:sp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CF6F54-2162-48B5-BB5E-D61B0A9BC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48" y="6158574"/>
            <a:ext cx="635425" cy="2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5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278</Words>
  <Application>Microsoft Office PowerPoint</Application>
  <PresentationFormat>Bildschirmpräsentation (4:3)</PresentationFormat>
  <Paragraphs>44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Tamy Breuninger</dc:creator>
  <cp:lastModifiedBy>Tamy Breuninger</cp:lastModifiedBy>
  <cp:revision>37</cp:revision>
  <dcterms:created xsi:type="dcterms:W3CDTF">2020-05-06T10:27:54Z</dcterms:created>
  <dcterms:modified xsi:type="dcterms:W3CDTF">2020-05-06T19:08:51Z</dcterms:modified>
</cp:coreProperties>
</file>