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283" r:id="rId5"/>
    <p:sldId id="284" r:id="rId6"/>
    <p:sldId id="263" r:id="rId7"/>
    <p:sldId id="256" r:id="rId8"/>
    <p:sldId id="267" r:id="rId9"/>
    <p:sldId id="259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84" autoAdjust="0"/>
  </p:normalViewPr>
  <p:slideViewPr>
    <p:cSldViewPr snapToGrid="0">
      <p:cViewPr varScale="1">
        <p:scale>
          <a:sx n="63" d="100"/>
          <a:sy n="63" d="100"/>
        </p:scale>
        <p:origin x="1404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hwell, Shane" userId="cf669d8a-3a40-449f-8f5a-0eaa494cb3be" providerId="ADAL" clId="{0B7F2AC3-95C8-42B4-B81C-8645CF226F4A}"/>
    <pc:docChg chg="undo custSel addSld modSld">
      <pc:chgData name="Rothwell, Shane" userId="cf669d8a-3a40-449f-8f5a-0eaa494cb3be" providerId="ADAL" clId="{0B7F2AC3-95C8-42B4-B81C-8645CF226F4A}" dt="2020-05-04T13:18:48.126" v="333" actId="1076"/>
      <pc:docMkLst>
        <pc:docMk/>
      </pc:docMkLst>
      <pc:sldChg chg="modSp">
        <pc:chgData name="Rothwell, Shane" userId="cf669d8a-3a40-449f-8f5a-0eaa494cb3be" providerId="ADAL" clId="{0B7F2AC3-95C8-42B4-B81C-8645CF226F4A}" dt="2020-05-04T13:03:30.241" v="309" actId="20577"/>
        <pc:sldMkLst>
          <pc:docMk/>
          <pc:sldMk cId="2779722626" sldId="267"/>
        </pc:sldMkLst>
        <pc:spChg chg="mod">
          <ac:chgData name="Rothwell, Shane" userId="cf669d8a-3a40-449f-8f5a-0eaa494cb3be" providerId="ADAL" clId="{0B7F2AC3-95C8-42B4-B81C-8645CF226F4A}" dt="2020-05-04T13:03:30.241" v="309" actId="20577"/>
          <ac:spMkLst>
            <pc:docMk/>
            <pc:sldMk cId="2779722626" sldId="267"/>
            <ac:spMk id="6" creationId="{00000000-0000-0000-0000-000000000000}"/>
          </ac:spMkLst>
        </pc:spChg>
      </pc:sldChg>
      <pc:sldChg chg="addSp delSp modSp">
        <pc:chgData name="Rothwell, Shane" userId="cf669d8a-3a40-449f-8f5a-0eaa494cb3be" providerId="ADAL" clId="{0B7F2AC3-95C8-42B4-B81C-8645CF226F4A}" dt="2020-05-04T13:18:48.126" v="333" actId="1076"/>
        <pc:sldMkLst>
          <pc:docMk/>
          <pc:sldMk cId="2522252230" sldId="283"/>
        </pc:sldMkLst>
        <pc:picChg chg="add del mod">
          <ac:chgData name="Rothwell, Shane" userId="cf669d8a-3a40-449f-8f5a-0eaa494cb3be" providerId="ADAL" clId="{0B7F2AC3-95C8-42B4-B81C-8645CF226F4A}" dt="2020-05-04T13:07:04.120" v="326" actId="478"/>
          <ac:picMkLst>
            <pc:docMk/>
            <pc:sldMk cId="2522252230" sldId="283"/>
            <ac:picMk id="4" creationId="{4B843842-1365-4607-9EF0-1C21B5B861CA}"/>
          </ac:picMkLst>
        </pc:picChg>
        <pc:picChg chg="mod">
          <ac:chgData name="Rothwell, Shane" userId="cf669d8a-3a40-449f-8f5a-0eaa494cb3be" providerId="ADAL" clId="{0B7F2AC3-95C8-42B4-B81C-8645CF226F4A}" dt="2020-05-04T13:18:42.294" v="332" actId="1076"/>
          <ac:picMkLst>
            <pc:docMk/>
            <pc:sldMk cId="2522252230" sldId="283"/>
            <ac:picMk id="5" creationId="{54311CF2-F9B3-4274-B2CF-96D5A58BCEDB}"/>
          </ac:picMkLst>
        </pc:picChg>
        <pc:picChg chg="add mod">
          <ac:chgData name="Rothwell, Shane" userId="cf669d8a-3a40-449f-8f5a-0eaa494cb3be" providerId="ADAL" clId="{0B7F2AC3-95C8-42B4-B81C-8645CF226F4A}" dt="2020-05-04T13:18:36.398" v="329" actId="14100"/>
          <ac:picMkLst>
            <pc:docMk/>
            <pc:sldMk cId="2522252230" sldId="283"/>
            <ac:picMk id="6" creationId="{CAD3A7EE-C14E-4F47-A37A-BA72BFD95CAB}"/>
          </ac:picMkLst>
        </pc:picChg>
        <pc:picChg chg="mod">
          <ac:chgData name="Rothwell, Shane" userId="cf669d8a-3a40-449f-8f5a-0eaa494cb3be" providerId="ADAL" clId="{0B7F2AC3-95C8-42B4-B81C-8645CF226F4A}" dt="2020-05-04T13:18:40.381" v="331" actId="1076"/>
          <ac:picMkLst>
            <pc:docMk/>
            <pc:sldMk cId="2522252230" sldId="283"/>
            <ac:picMk id="7" creationId="{64B493BB-875D-4C42-9751-971666BDB453}"/>
          </ac:picMkLst>
        </pc:picChg>
        <pc:picChg chg="mod">
          <ac:chgData name="Rothwell, Shane" userId="cf669d8a-3a40-449f-8f5a-0eaa494cb3be" providerId="ADAL" clId="{0B7F2AC3-95C8-42B4-B81C-8645CF226F4A}" dt="2020-05-04T13:18:48.126" v="333" actId="1076"/>
          <ac:picMkLst>
            <pc:docMk/>
            <pc:sldMk cId="2522252230" sldId="283"/>
            <ac:picMk id="9" creationId="{B87409F9-C6E7-416A-9E7D-AA517155B9CB}"/>
          </ac:picMkLst>
        </pc:picChg>
      </pc:sldChg>
      <pc:sldChg chg="addSp delSp modSp add">
        <pc:chgData name="Rothwell, Shane" userId="cf669d8a-3a40-449f-8f5a-0eaa494cb3be" providerId="ADAL" clId="{0B7F2AC3-95C8-42B4-B81C-8645CF226F4A}" dt="2020-05-04T13:01:59.910" v="306" actId="1076"/>
        <pc:sldMkLst>
          <pc:docMk/>
          <pc:sldMk cId="4269563157" sldId="284"/>
        </pc:sldMkLst>
        <pc:spChg chg="del">
          <ac:chgData name="Rothwell, Shane" userId="cf669d8a-3a40-449f-8f5a-0eaa494cb3be" providerId="ADAL" clId="{0B7F2AC3-95C8-42B4-B81C-8645CF226F4A}" dt="2020-05-04T12:51:42.217" v="1" actId="478"/>
          <ac:spMkLst>
            <pc:docMk/>
            <pc:sldMk cId="4269563157" sldId="284"/>
            <ac:spMk id="2" creationId="{4648CB22-5E69-4792-966C-DF08C2CAC65F}"/>
          </ac:spMkLst>
        </pc:spChg>
        <pc:spChg chg="add mod">
          <ac:chgData name="Rothwell, Shane" userId="cf669d8a-3a40-449f-8f5a-0eaa494cb3be" providerId="ADAL" clId="{0B7F2AC3-95C8-42B4-B81C-8645CF226F4A}" dt="2020-05-04T12:51:52.247" v="18" actId="20577"/>
          <ac:spMkLst>
            <pc:docMk/>
            <pc:sldMk cId="4269563157" sldId="284"/>
            <ac:spMk id="3" creationId="{185A628E-88D1-4BA2-8718-73AF93FF716B}"/>
          </ac:spMkLst>
        </pc:spChg>
        <pc:spChg chg="add mod">
          <ac:chgData name="Rothwell, Shane" userId="cf669d8a-3a40-449f-8f5a-0eaa494cb3be" providerId="ADAL" clId="{0B7F2AC3-95C8-42B4-B81C-8645CF226F4A}" dt="2020-05-04T13:01:50.478" v="303" actId="1076"/>
          <ac:spMkLst>
            <pc:docMk/>
            <pc:sldMk cId="4269563157" sldId="284"/>
            <ac:spMk id="5" creationId="{01A5F07D-E980-4C93-9303-C052C329D2BA}"/>
          </ac:spMkLst>
        </pc:spChg>
        <pc:picChg chg="add mod">
          <ac:chgData name="Rothwell, Shane" userId="cf669d8a-3a40-449f-8f5a-0eaa494cb3be" providerId="ADAL" clId="{0B7F2AC3-95C8-42B4-B81C-8645CF226F4A}" dt="2020-05-04T13:01:59.910" v="306" actId="1076"/>
          <ac:picMkLst>
            <pc:docMk/>
            <pc:sldMk cId="4269563157" sldId="284"/>
            <ac:picMk id="4" creationId="{93DF2841-0CA2-4457-86FC-598E8999587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1490-4791-4341-813A-F919B0DAAC59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23CA-D4A8-471A-86CA-A3AB57799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59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1490-4791-4341-813A-F919B0DAAC59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23CA-D4A8-471A-86CA-A3AB57799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74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1490-4791-4341-813A-F919B0DAAC59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23CA-D4A8-471A-86CA-A3AB57799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095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7: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2625"/>
              </a:lnSpc>
              <a:defRPr sz="27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50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1490-4791-4341-813A-F919B0DAAC59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23CA-D4A8-471A-86CA-A3AB57799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7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1490-4791-4341-813A-F919B0DAAC59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23CA-D4A8-471A-86CA-A3AB57799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65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1490-4791-4341-813A-F919B0DAAC59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23CA-D4A8-471A-86CA-A3AB57799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92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1490-4791-4341-813A-F919B0DAAC59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23CA-D4A8-471A-86CA-A3AB57799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9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1490-4791-4341-813A-F919B0DAAC59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23CA-D4A8-471A-86CA-A3AB57799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54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1490-4791-4341-813A-F919B0DAAC59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23CA-D4A8-471A-86CA-A3AB57799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08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1490-4791-4341-813A-F919B0DAAC59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23CA-D4A8-471A-86CA-A3AB57799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5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1490-4791-4341-813A-F919B0DAAC59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23CA-D4A8-471A-86CA-A3AB57799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D1490-4791-4341-813A-F919B0DAAC59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223CA-D4A8-471A-86CA-A3AB57799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19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p.lancs.ac.uk/rephokus/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gif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2314D3-64F4-46FE-B0EF-87C41DEDF227}"/>
              </a:ext>
            </a:extLst>
          </p:cNvPr>
          <p:cNvSpPr txBox="1"/>
          <p:nvPr/>
        </p:nvSpPr>
        <p:spPr>
          <a:xfrm>
            <a:off x="0" y="653742"/>
            <a:ext cx="9144000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Phosphorus Substance Flow Analysis for the Northern Ireland Food System 2017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AAEF0E-26C6-4CD1-99CF-5445ADF0F5F0}"/>
              </a:ext>
            </a:extLst>
          </p:cNvPr>
          <p:cNvSpPr txBox="1"/>
          <p:nvPr/>
        </p:nvSpPr>
        <p:spPr>
          <a:xfrm>
            <a:off x="1562469" y="2662450"/>
            <a:ext cx="60190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Shane A </a:t>
            </a:r>
            <a:r>
              <a:rPr lang="en-GB" sz="2000" dirty="0" err="1"/>
              <a:t>Rothwell</a:t>
            </a:r>
            <a:r>
              <a:rPr lang="en-GB" sz="2000" baseline="30000" dirty="0" err="1"/>
              <a:t>a</a:t>
            </a:r>
            <a:r>
              <a:rPr lang="en-GB" sz="2000" dirty="0"/>
              <a:t>, Donnacha G </a:t>
            </a:r>
            <a:r>
              <a:rPr lang="en-GB" sz="2000" dirty="0" err="1"/>
              <a:t>Doody</a:t>
            </a:r>
            <a:r>
              <a:rPr lang="en-GB" sz="2000" baseline="30000" dirty="0" err="1"/>
              <a:t>b</a:t>
            </a:r>
            <a:r>
              <a:rPr lang="en-GB" sz="2000" dirty="0"/>
              <a:t>, Chris </a:t>
            </a:r>
            <a:r>
              <a:rPr lang="en-GB" sz="2000" dirty="0" err="1"/>
              <a:t>Johnson</a:t>
            </a:r>
            <a:r>
              <a:rPr lang="en-GB" sz="2000" baseline="30000" dirty="0" err="1"/>
              <a:t>b</a:t>
            </a:r>
            <a:r>
              <a:rPr lang="en-GB" sz="2000" dirty="0"/>
              <a:t>, Kirsty J </a:t>
            </a:r>
            <a:r>
              <a:rPr lang="en-GB" sz="2000" dirty="0" err="1"/>
              <a:t>Forber</a:t>
            </a:r>
            <a:r>
              <a:rPr lang="en-GB" sz="2000" baseline="30000" dirty="0" err="1"/>
              <a:t>a</a:t>
            </a:r>
            <a:r>
              <a:rPr lang="en-GB" sz="2000" dirty="0"/>
              <a:t>, Paul J A </a:t>
            </a:r>
            <a:r>
              <a:rPr lang="en-GB" sz="2000" dirty="0" err="1"/>
              <a:t>Withers</a:t>
            </a:r>
            <a:r>
              <a:rPr lang="en-GB" sz="2000" baseline="30000" dirty="0" err="1"/>
              <a:t>a</a:t>
            </a:r>
            <a:endParaRPr lang="en-GB" sz="2000" baseline="30000" dirty="0"/>
          </a:p>
          <a:p>
            <a:endParaRPr lang="en-GB" dirty="0"/>
          </a:p>
          <a:p>
            <a:r>
              <a:rPr lang="en-GB" sz="1400" baseline="30000" dirty="0"/>
              <a:t>a</a:t>
            </a:r>
            <a:r>
              <a:rPr lang="en-GB" sz="1400" dirty="0"/>
              <a:t> Lancaster Environment Centre, Lancaster University, Lancaster, UK</a:t>
            </a:r>
          </a:p>
          <a:p>
            <a:r>
              <a:rPr lang="en-GB" sz="1400" baseline="30000" dirty="0"/>
              <a:t>b</a:t>
            </a:r>
            <a:r>
              <a:rPr lang="en-GB" sz="1400" dirty="0"/>
              <a:t> Agri Food and Biosciences Institute, Belfast, Northern Ireland </a:t>
            </a:r>
          </a:p>
          <a:p>
            <a:endParaRPr lang="en-GB" sz="1400" dirty="0"/>
          </a:p>
          <a:p>
            <a:r>
              <a:rPr lang="en-GB" sz="1400" dirty="0">
                <a:hlinkClick r:id="rId2"/>
              </a:rPr>
              <a:t>http://wp.lancs.ac.uk/rephokus/</a:t>
            </a:r>
            <a:endParaRPr lang="en-GB" sz="1400" dirty="0"/>
          </a:p>
          <a:p>
            <a:r>
              <a:rPr lang="en-GB" sz="1400" dirty="0"/>
              <a:t>@</a:t>
            </a:r>
            <a:r>
              <a:rPr lang="en-GB" sz="1400" dirty="0" err="1"/>
              <a:t>RePhoKUs</a:t>
            </a:r>
            <a:endParaRPr lang="en-GB" sz="1400" dirty="0"/>
          </a:p>
          <a:p>
            <a:endParaRPr lang="en-GB" sz="1400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311CF2-F9B3-4274-B2CF-96D5A58BCE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51" y="5902198"/>
            <a:ext cx="1840503" cy="7523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B493BB-875D-4C42-9751-971666BDB4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491" y="6025374"/>
            <a:ext cx="1915216" cy="6021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87409F9-C6E7-416A-9E7D-AA517155B9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244" y="5914890"/>
            <a:ext cx="1693274" cy="7396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D3A7EE-C14E-4F47-A37A-BA72BFD95C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959" y="6416847"/>
            <a:ext cx="815823" cy="28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25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5A628E-88D1-4BA2-8718-73AF93FF716B}"/>
              </a:ext>
            </a:extLst>
          </p:cNvPr>
          <p:cNvSpPr txBox="1"/>
          <p:nvPr/>
        </p:nvSpPr>
        <p:spPr>
          <a:xfrm>
            <a:off x="0" y="-2997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One page summary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DF2841-0CA2-4457-86FC-598E89995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182" y="1822611"/>
            <a:ext cx="6267636" cy="48510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A5F07D-E980-4C93-9303-C052C329D2BA}"/>
              </a:ext>
            </a:extLst>
          </p:cNvPr>
          <p:cNvSpPr txBox="1"/>
          <p:nvPr/>
        </p:nvSpPr>
        <p:spPr>
          <a:xfrm>
            <a:off x="457488" y="662689"/>
            <a:ext cx="82290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Livestock agriculture dominates phosphorus flows in the Northern Ireland food system and are the most significant contributor to system P surplus. Managing manure P (reducing production or exporting) is key to improving P stewardship in NI.</a:t>
            </a:r>
          </a:p>
        </p:txBody>
      </p:sp>
    </p:spTree>
    <p:extLst>
      <p:ext uri="{BB962C8B-B14F-4D97-AF65-F5344CB8AC3E}">
        <p14:creationId xmlns:p14="http://schemas.microsoft.com/office/powerpoint/2010/main" val="426956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2227" y="1481117"/>
            <a:ext cx="864811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800" dirty="0"/>
              <a:t>67% of NI rivers fail to meet EU Water Framework Directive targets for ‘good’ or ‘high’ water quality. 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IE" sz="2800" dirty="0"/>
              <a:t>Phosphorus inputs from agriculture are the single biggest cause of failure to meet the WFD targets.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800" dirty="0"/>
              <a:t>SFA can help identify hotspots for P inefficiency or loss and set priorities to redesign the system.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F61C5A-43F6-4E8F-A3DE-CC06E9FAD921}"/>
              </a:ext>
            </a:extLst>
          </p:cNvPr>
          <p:cNvSpPr txBox="1"/>
          <p:nvPr/>
        </p:nvSpPr>
        <p:spPr>
          <a:xfrm>
            <a:off x="0" y="-2997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0853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4D2F73-56DA-4052-AD58-58682C34C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31" y="570987"/>
            <a:ext cx="8065538" cy="62426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151D21-F0E6-4470-BEDB-7B9786187751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P SFA for NI food system</a:t>
            </a:r>
          </a:p>
        </p:txBody>
      </p:sp>
      <p:pic>
        <p:nvPicPr>
          <p:cNvPr id="6" name="Picture 2" descr="Image result for stan software">
            <a:extLst>
              <a:ext uri="{FF2B5EF4-FFF2-40B4-BE49-F238E27FC236}">
                <a16:creationId xmlns:a16="http://schemas.microsoft.com/office/drawing/2014/main" id="{A4A002DD-4957-4920-8482-6B54DA021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170" y="53268"/>
            <a:ext cx="1020932" cy="41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25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Highlights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5755" y="1110499"/>
            <a:ext cx="64888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800" dirty="0"/>
              <a:t>Livestock sector is the largest import (~11,600 t feed) and internal flow (~20,400 t manure) of P in NI food system.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800" dirty="0"/>
              <a:t>Soil P inputs ~25,000 t (~80% manure, ~20% fertiliser/waste recycling products).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800" dirty="0"/>
              <a:t>Crop/grass P offtake ~17,000 t.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800" dirty="0"/>
              <a:t>~8,000 t excess P application.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85B1FD-A08D-47C7-AA43-CC2615208B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396" r="15472"/>
          <a:stretch/>
        </p:blipFill>
        <p:spPr>
          <a:xfrm>
            <a:off x="6924583" y="1568908"/>
            <a:ext cx="1925705" cy="17317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FEA137-5E80-4962-90E9-29E2CC1A10B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4583" y="4190841"/>
            <a:ext cx="1925705" cy="194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722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Highlights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278" y="1362596"/>
            <a:ext cx="621079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800" dirty="0"/>
              <a:t>~8.5 kg ha</a:t>
            </a:r>
            <a:r>
              <a:rPr lang="en-GB" sz="2800" baseline="30000" dirty="0"/>
              <a:t>-1</a:t>
            </a:r>
            <a:r>
              <a:rPr lang="en-GB" sz="2800" dirty="0"/>
              <a:t> P accumulated in soil.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800" dirty="0"/>
              <a:t>~950 t lost to water (62% of national total).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800" dirty="0"/>
              <a:t>Livestock manure P alone exceeds crop/grass demand by ~20%.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800" dirty="0"/>
              <a:t>Reduction in manure P needed to help manage system excess and loss.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F38BB2-0375-4F67-9899-B077DAA43C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926"/>
          <a:stretch/>
        </p:blipFill>
        <p:spPr>
          <a:xfrm>
            <a:off x="6658252" y="1895199"/>
            <a:ext cx="2242470" cy="14063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62342B-8424-43DA-8840-AE58439E0D8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907"/>
          <a:stretch/>
        </p:blipFill>
        <p:spPr>
          <a:xfrm>
            <a:off x="6658252" y="4208199"/>
            <a:ext cx="2242470" cy="143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93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EF1828-F3F8-4552-97C8-1C60FEB10401}"/>
              </a:ext>
            </a:extLst>
          </p:cNvPr>
          <p:cNvSpPr txBox="1"/>
          <p:nvPr/>
        </p:nvSpPr>
        <p:spPr>
          <a:xfrm>
            <a:off x="-1" y="0"/>
            <a:ext cx="9144001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1AF62E-B821-45F1-8AEE-93531419972A}"/>
              </a:ext>
            </a:extLst>
          </p:cNvPr>
          <p:cNvSpPr txBox="1"/>
          <p:nvPr/>
        </p:nvSpPr>
        <p:spPr>
          <a:xfrm>
            <a:off x="398072" y="991248"/>
            <a:ext cx="8407153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800" dirty="0"/>
              <a:t>Livestock system dominates P flows in NI food system.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800" dirty="0"/>
              <a:t>Manure P production alone in excess of total crop/grass P demand.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800" dirty="0"/>
              <a:t>Decreased livestock feed P import (reduced livestock population/lower animal feed P content) would help but unlikely to happen.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800" dirty="0"/>
              <a:t>Managing manure/slurry P with new technologies that allow processing and export of excess P possible alternative.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1CF8AA3-F6DB-4A5B-834B-14C6FF161640}"/>
              </a:ext>
            </a:extLst>
          </p:cNvPr>
          <p:cNvGrpSpPr/>
          <p:nvPr/>
        </p:nvGrpSpPr>
        <p:grpSpPr>
          <a:xfrm>
            <a:off x="2249554" y="6023784"/>
            <a:ext cx="4644887" cy="645954"/>
            <a:chOff x="428977" y="72278"/>
            <a:chExt cx="8778524" cy="1401991"/>
          </a:xfrm>
        </p:grpSpPr>
        <p:pic>
          <p:nvPicPr>
            <p:cNvPr id="7" name="Picture 2" descr="http://wp.lancs.ac.uk/rephokus/files/2018/04/GFS_logo-300x147.png">
              <a:extLst>
                <a:ext uri="{FF2B5EF4-FFF2-40B4-BE49-F238E27FC236}">
                  <a16:creationId xmlns:a16="http://schemas.microsoft.com/office/drawing/2014/main" id="{73B67221-5EEC-48FD-A909-38B6420F28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977" y="200865"/>
              <a:ext cx="2447571" cy="1199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http://wp.lancs.ac.uk/rephokus/files/2018/04/BBSRC-logo.png">
              <a:extLst>
                <a:ext uri="{FF2B5EF4-FFF2-40B4-BE49-F238E27FC236}">
                  <a16:creationId xmlns:a16="http://schemas.microsoft.com/office/drawing/2014/main" id="{3989E498-7E5D-4285-91AA-06F31418A3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9393" y="200865"/>
              <a:ext cx="2133600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http://wp.lancs.ac.uk/rephokus/files/2018/04/ESRC-300x50.png">
              <a:extLst>
                <a:ext uri="{FF2B5EF4-FFF2-40B4-BE49-F238E27FC236}">
                  <a16:creationId xmlns:a16="http://schemas.microsoft.com/office/drawing/2014/main" id="{F85562A8-0EF1-457F-8BB4-749302FECD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6549" y="734265"/>
              <a:ext cx="3995460" cy="6659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0" descr="http://wp.lancs.ac.uk/rephokus/files/2018/04/scottishgovernment.gif">
              <a:extLst>
                <a:ext uri="{FF2B5EF4-FFF2-40B4-BE49-F238E27FC236}">
                  <a16:creationId xmlns:a16="http://schemas.microsoft.com/office/drawing/2014/main" id="{C784FBDF-08AF-47C4-AD3E-AECC4FE79C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5511" y="72278"/>
              <a:ext cx="1401990" cy="14019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2" descr="https://nerc.ukri.org/nerc/assets/images/logos/nerc/nerc-logo-large.jpg">
              <a:extLst>
                <a:ext uri="{FF2B5EF4-FFF2-40B4-BE49-F238E27FC236}">
                  <a16:creationId xmlns:a16="http://schemas.microsoft.com/office/drawing/2014/main" id="{DE877D3E-21BF-477A-82F7-8BD9D5CB81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4101" y="152238"/>
              <a:ext cx="1671409" cy="1164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65114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76D08EAF6CD747AE18F062D238E9CD" ma:contentTypeVersion="13" ma:contentTypeDescription="Create a new document." ma:contentTypeScope="" ma:versionID="6c145c4c56108c477901e86d1d1e2253">
  <xsd:schema xmlns:xsd="http://www.w3.org/2001/XMLSchema" xmlns:xs="http://www.w3.org/2001/XMLSchema" xmlns:p="http://schemas.microsoft.com/office/2006/metadata/properties" xmlns:ns3="bd43519d-ead2-4ba1-ba32-c0379276acbd" xmlns:ns4="134246ac-c077-4814-adad-0c52def46e24" targetNamespace="http://schemas.microsoft.com/office/2006/metadata/properties" ma:root="true" ma:fieldsID="343206d27bb6c8eb0dcb1ef0f61b45f8" ns3:_="" ns4:_="">
    <xsd:import namespace="bd43519d-ead2-4ba1-ba32-c0379276acbd"/>
    <xsd:import namespace="134246ac-c077-4814-adad-0c52def46e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43519d-ead2-4ba1-ba32-c0379276ac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246ac-c077-4814-adad-0c52def46e2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F3E31E-E624-4F4E-8D0C-810A92220FE0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34246ac-c077-4814-adad-0c52def46e24"/>
    <ds:schemaRef ds:uri="bd43519d-ead2-4ba1-ba32-c0379276acb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0586446-B26D-4F5C-8C2D-C205D7A2E0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25148D-AAA8-440C-A0B6-60FA3E4DD7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43519d-ead2-4ba1-ba32-c0379276acbd"/>
    <ds:schemaRef ds:uri="134246ac-c077-4814-adad-0c52def46e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354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Rothwell, Shane</dc:creator>
  <cp:lastModifiedBy>Rothwell, Shane</cp:lastModifiedBy>
  <cp:revision>106</cp:revision>
  <dcterms:created xsi:type="dcterms:W3CDTF">2019-02-18T14:09:08Z</dcterms:created>
  <dcterms:modified xsi:type="dcterms:W3CDTF">2020-05-04T13:18:54Z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0x0101000C76D08EAF6CD747AE18F062D238E9CD</vt:lpwstr>
  </property>
</Properties>
</file>