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18"/>
  </p:notesMasterIdLst>
  <p:sldIdLst>
    <p:sldId id="423" r:id="rId5"/>
    <p:sldId id="425" r:id="rId6"/>
    <p:sldId id="426" r:id="rId7"/>
    <p:sldId id="429" r:id="rId8"/>
    <p:sldId id="445" r:id="rId9"/>
    <p:sldId id="442" r:id="rId10"/>
    <p:sldId id="443" r:id="rId11"/>
    <p:sldId id="439" r:id="rId12"/>
    <p:sldId id="441" r:id="rId13"/>
    <p:sldId id="446" r:id="rId14"/>
    <p:sldId id="448" r:id="rId15"/>
    <p:sldId id="447" r:id="rId16"/>
    <p:sldId id="44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FFFFFF"/>
    <a:srgbClr val="FFFF00"/>
    <a:srgbClr val="33FFF5"/>
    <a:srgbClr val="35E82C"/>
    <a:srgbClr val="0A2E92"/>
    <a:srgbClr val="9D0014"/>
    <a:srgbClr val="26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4" autoAdjust="0"/>
    <p:restoredTop sz="88889" autoAdjust="0"/>
  </p:normalViewPr>
  <p:slideViewPr>
    <p:cSldViewPr>
      <p:cViewPr varScale="1">
        <p:scale>
          <a:sx n="59" d="100"/>
          <a:sy n="59" d="100"/>
        </p:scale>
        <p:origin x="1161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DA7AE-3CC7-45EC-BDF7-6C1969F0915F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667B5-75EC-4E66-84AC-9FA4F852D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6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6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3"/>
          <p:cNvSpPr>
            <a:spLocks noGrp="1"/>
          </p:cNvSpPr>
          <p:nvPr>
            <p:ph type="title"/>
          </p:nvPr>
        </p:nvSpPr>
        <p:spPr>
          <a:xfrm>
            <a:off x="783388" y="75024"/>
            <a:ext cx="8403190" cy="624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3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3"/>
          <p:cNvSpPr>
            <a:spLocks noGrp="1"/>
          </p:cNvSpPr>
          <p:nvPr>
            <p:ph type="title"/>
          </p:nvPr>
        </p:nvSpPr>
        <p:spPr>
          <a:xfrm>
            <a:off x="783388" y="75024"/>
            <a:ext cx="8403190" cy="624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5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3"/>
          <p:cNvSpPr>
            <a:spLocks noGrp="1"/>
          </p:cNvSpPr>
          <p:nvPr>
            <p:ph type="title"/>
          </p:nvPr>
        </p:nvSpPr>
        <p:spPr>
          <a:xfrm>
            <a:off x="783388" y="75024"/>
            <a:ext cx="8403190" cy="624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Slide Number Placeholder 105"/>
          <p:cNvSpPr>
            <a:spLocks noGrp="1"/>
          </p:cNvSpPr>
          <p:nvPr>
            <p:ph type="sldNum" sz="quarter" idx="4"/>
          </p:nvPr>
        </p:nvSpPr>
        <p:spPr>
          <a:xfrm>
            <a:off x="8692516" y="6516175"/>
            <a:ext cx="468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BlairMdITC TT-Medium"/>
                <a:cs typeface="BlairMdITC TT-Medium"/>
              </a:defRPr>
            </a:lvl1pPr>
          </a:lstStyle>
          <a:p>
            <a:fld id="{403C2F4C-CFC8-714A-91AF-397D0866E3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64D38-E29F-4AC3-AB8D-D10D42CBB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1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7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6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0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7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8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A726-5ACC-40C7-88E3-169EC87250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A4311-7F61-4961-9F50-E63C9769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0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ABABAB"/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flipH="1">
            <a:off x="-3914" y="6556375"/>
            <a:ext cx="697044" cy="31326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0" dirty="0">
              <a:latin typeface="Georgia"/>
              <a:cs typeface="Georgia"/>
            </a:endParaRPr>
          </a:p>
        </p:txBody>
      </p:sp>
      <p:pic>
        <p:nvPicPr>
          <p:cNvPr id="18" name="Picture 17" descr="Screen Shot 2013-06-13 at 10.01.31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4" b="39240"/>
          <a:stretch/>
        </p:blipFill>
        <p:spPr>
          <a:xfrm>
            <a:off x="686780" y="6556375"/>
            <a:ext cx="8460395" cy="313267"/>
          </a:xfrm>
          <a:prstGeom prst="rect">
            <a:avLst/>
          </a:prstGeom>
        </p:spPr>
      </p:pic>
      <p:sp>
        <p:nvSpPr>
          <p:cNvPr id="21" name="Title Placeholder 13"/>
          <p:cNvSpPr>
            <a:spLocks noGrp="1"/>
          </p:cNvSpPr>
          <p:nvPr>
            <p:ph type="title"/>
          </p:nvPr>
        </p:nvSpPr>
        <p:spPr>
          <a:xfrm>
            <a:off x="782787" y="77686"/>
            <a:ext cx="8343010" cy="624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10606511" y="48208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V="1">
            <a:off x="853400" y="688155"/>
            <a:ext cx="8180533" cy="45719"/>
          </a:xfrm>
          <a:prstGeom prst="rect">
            <a:avLst/>
          </a:prstGeom>
          <a:gradFill flip="none" rotWithShape="1">
            <a:gsLst>
              <a:gs pos="65000">
                <a:srgbClr val="880000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itle Placeholder 13"/>
          <p:cNvSpPr txBox="1">
            <a:spLocks/>
          </p:cNvSpPr>
          <p:nvPr/>
        </p:nvSpPr>
        <p:spPr>
          <a:xfrm>
            <a:off x="716813" y="6579884"/>
            <a:ext cx="6929104" cy="236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1"/>
                </a:solidFill>
                <a:latin typeface="LM Roman 10 Regular"/>
                <a:ea typeface="+mj-ea"/>
                <a:cs typeface="LM Roman 10 Regular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Civil, Environmental and Geodetic Engineering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Shot 2013-06-13 at 9.21.18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1" y="146850"/>
            <a:ext cx="584817" cy="5870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1970" y="38320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590" y="6552968"/>
            <a:ext cx="665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latin typeface="Palatino Linotype"/>
                <a:cs typeface="Palatino Linotype"/>
              </a:rPr>
              <a:t>CEGE</a:t>
            </a:r>
            <a:endParaRPr lang="en-US" sz="1400" b="0" dirty="0">
              <a:ln w="3175" cmpd="sng">
                <a:noFill/>
              </a:ln>
              <a:effectLst/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11120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ABABAB"/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flipH="1">
            <a:off x="-3914" y="6556375"/>
            <a:ext cx="697044" cy="31326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0" dirty="0">
              <a:latin typeface="Georgia"/>
              <a:cs typeface="Georgia"/>
            </a:endParaRPr>
          </a:p>
        </p:txBody>
      </p:sp>
      <p:pic>
        <p:nvPicPr>
          <p:cNvPr id="18" name="Picture 17" descr="Screen Shot 2013-06-13 at 10.01.31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94" b="39240"/>
          <a:stretch/>
        </p:blipFill>
        <p:spPr>
          <a:xfrm>
            <a:off x="686780" y="6556375"/>
            <a:ext cx="8460395" cy="313267"/>
          </a:xfrm>
          <a:prstGeom prst="rect">
            <a:avLst/>
          </a:prstGeom>
        </p:spPr>
      </p:pic>
      <p:sp>
        <p:nvSpPr>
          <p:cNvPr id="21" name="Title Placeholder 13"/>
          <p:cNvSpPr>
            <a:spLocks noGrp="1"/>
          </p:cNvSpPr>
          <p:nvPr>
            <p:ph type="title"/>
          </p:nvPr>
        </p:nvSpPr>
        <p:spPr>
          <a:xfrm>
            <a:off x="782787" y="77686"/>
            <a:ext cx="8343010" cy="624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10606511" y="48208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V="1">
            <a:off x="853400" y="688155"/>
            <a:ext cx="8180533" cy="45719"/>
          </a:xfrm>
          <a:prstGeom prst="rect">
            <a:avLst/>
          </a:prstGeom>
          <a:gradFill flip="none" rotWithShape="1">
            <a:gsLst>
              <a:gs pos="65000">
                <a:srgbClr val="880000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itle Placeholder 13"/>
          <p:cNvSpPr txBox="1">
            <a:spLocks/>
          </p:cNvSpPr>
          <p:nvPr/>
        </p:nvSpPr>
        <p:spPr>
          <a:xfrm>
            <a:off x="716813" y="6579884"/>
            <a:ext cx="6929104" cy="236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1"/>
                </a:solidFill>
                <a:latin typeface="LM Roman 10 Regular"/>
                <a:ea typeface="+mj-ea"/>
                <a:cs typeface="LM Roman 10 Regular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Civil, Environmental and Geodetic Engineering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Shot 2013-06-13 at 9.21.18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1" y="146850"/>
            <a:ext cx="584817" cy="5870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1970" y="38320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590" y="6552968"/>
            <a:ext cx="665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latin typeface="Palatino Linotype"/>
                <a:cs typeface="Palatino Linotype"/>
              </a:rPr>
              <a:t>CEGE</a:t>
            </a:r>
            <a:endParaRPr lang="en-US" sz="1400" b="0" dirty="0">
              <a:ln w="3175" cmpd="sng">
                <a:noFill/>
              </a:ln>
              <a:effectLst/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260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flipH="1">
            <a:off x="-3914" y="6556375"/>
            <a:ext cx="697044" cy="31326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  <a:latin typeface="Georgia"/>
              <a:cs typeface="Georgia"/>
            </a:endParaRPr>
          </a:p>
        </p:txBody>
      </p:sp>
      <p:pic>
        <p:nvPicPr>
          <p:cNvPr id="18" name="Picture 17" descr="Screen Shot 2013-06-13 at 10.01.31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94" b="39240"/>
          <a:stretch/>
        </p:blipFill>
        <p:spPr>
          <a:xfrm>
            <a:off x="686780" y="6556375"/>
            <a:ext cx="8460395" cy="313267"/>
          </a:xfrm>
          <a:prstGeom prst="rect">
            <a:avLst/>
          </a:prstGeom>
        </p:spPr>
      </p:pic>
      <p:sp>
        <p:nvSpPr>
          <p:cNvPr id="21" name="Title Placeholder 13"/>
          <p:cNvSpPr>
            <a:spLocks noGrp="1"/>
          </p:cNvSpPr>
          <p:nvPr>
            <p:ph type="title"/>
          </p:nvPr>
        </p:nvSpPr>
        <p:spPr>
          <a:xfrm>
            <a:off x="782787" y="77686"/>
            <a:ext cx="8343010" cy="624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10606511" y="48208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853400" y="688155"/>
            <a:ext cx="8180533" cy="45719"/>
          </a:xfrm>
          <a:prstGeom prst="rect">
            <a:avLst/>
          </a:prstGeom>
          <a:gradFill flip="none" rotWithShape="1">
            <a:gsLst>
              <a:gs pos="65000">
                <a:srgbClr val="880000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78442" y="6231466"/>
            <a:ext cx="1165683" cy="6329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lumMod val="6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Title Placeholder 13"/>
          <p:cNvSpPr txBox="1">
            <a:spLocks/>
          </p:cNvSpPr>
          <p:nvPr/>
        </p:nvSpPr>
        <p:spPr>
          <a:xfrm>
            <a:off x="716813" y="6579884"/>
            <a:ext cx="6929104" cy="236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1"/>
                </a:solidFill>
                <a:latin typeface="LM Roman 10 Regular"/>
                <a:ea typeface="+mj-ea"/>
                <a:cs typeface="LM Roman 10 Regular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Civil, Environmental and Geodetic Engineering</a:t>
            </a:r>
            <a:endParaRPr lang="en-US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Slide Number Placeholder 105"/>
          <p:cNvSpPr>
            <a:spLocks noGrp="1"/>
          </p:cNvSpPr>
          <p:nvPr>
            <p:ph type="sldNum" sz="quarter" idx="4"/>
          </p:nvPr>
        </p:nvSpPr>
        <p:spPr>
          <a:xfrm>
            <a:off x="8692516" y="6535404"/>
            <a:ext cx="468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BlairMdITC TT-Medium"/>
                <a:cs typeface="BlairMdITC TT-Medium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03C2F4C-CFC8-714A-91AF-397D0866E3E4}" type="slidenum">
              <a:rPr lang="en-US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flipH="1">
            <a:off x="8657591" y="6555318"/>
            <a:ext cx="27432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7416800" y="5826126"/>
            <a:ext cx="1727328" cy="7292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Screen Shot 2013-06-13 at 9.21.18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1" y="146850"/>
            <a:ext cx="584817" cy="5870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1970" y="38320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590" y="6552968"/>
            <a:ext cx="665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n w="3175" cmpd="sng">
                  <a:noFill/>
                </a:ln>
                <a:solidFill>
                  <a:prstClr val="white"/>
                </a:solidFill>
                <a:latin typeface="Palatino Linotype"/>
                <a:cs typeface="Palatino Linotype"/>
              </a:rPr>
              <a:t>CEGE</a:t>
            </a:r>
            <a:endParaRPr lang="en-US" sz="1400" dirty="0">
              <a:ln w="3175" cmpd="sng">
                <a:noFill/>
              </a:ln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58" y="-445"/>
            <a:ext cx="951742" cy="7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8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700" b="0" i="0" kern="1200">
          <a:solidFill>
            <a:schemeClr val="tx1">
              <a:lumMod val="85000"/>
              <a:lumOff val="15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2530798#.XTdbIR5ME0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"/>
          <a:stretch/>
        </p:blipFill>
        <p:spPr>
          <a:xfrm>
            <a:off x="-24404" y="-10160"/>
            <a:ext cx="9168404" cy="6944360"/>
          </a:xfrm>
          <a:prstGeom prst="rect">
            <a:avLst/>
          </a:prstGeom>
        </p:spPr>
      </p:pic>
      <p:pic>
        <p:nvPicPr>
          <p:cNvPr id="23554" name="Picture 4" descr="osu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0"/>
            <a:ext cx="19653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7233" name="Rectangle 1"/>
          <p:cNvSpPr>
            <a:spLocks noChangeArrowheads="1"/>
          </p:cNvSpPr>
          <p:nvPr/>
        </p:nvSpPr>
        <p:spPr bwMode="auto">
          <a:xfrm>
            <a:off x="152400" y="76200"/>
            <a:ext cx="6873875" cy="1569660"/>
          </a:xfrm>
          <a:prstGeom prst="rect">
            <a:avLst/>
          </a:prstGeom>
          <a:noFill/>
          <a:ln w="12700" cmpd="sng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Diurnal and inter-day hysteresis of species-specific stomatal conductance from sap-flow measurements illustrates hydraulic-stress responses strategies of trees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752600"/>
            <a:ext cx="9296400" cy="8156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Gil Bohrer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1,3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Theresia Yazbeck</a:t>
            </a:r>
            <a:r>
              <a:rPr lang="en-US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Ana Maria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Restripo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</a:rPr>
              <a:t>Acevado</a:t>
            </a:r>
            <a:r>
              <a:rPr lang="en-US" baseline="3000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Ashley Matheny</a:t>
            </a:r>
            <a:r>
              <a:rPr lang="en-US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4953000"/>
            <a:ext cx="81534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Ohio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University, Civil Environmental &amp; Geodetic Engineering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University of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Texas at Austin, Jackson School of Geosciences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US-UMB, US-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UMd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Ameriflux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Sites</a:t>
            </a:r>
          </a:p>
        </p:txBody>
      </p:sp>
      <p:pic>
        <p:nvPicPr>
          <p:cNvPr id="1026" name="Picture 2" descr="https://egu2020.eu/cc_by_logo_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994864"/>
            <a:ext cx="2466975" cy="8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188" y="75024"/>
            <a:ext cx="4855412" cy="624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 soil conditions = water stress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66800"/>
            <a:ext cx="6705600" cy="5429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2895600"/>
            <a:ext cx="162762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(&gt;10 AM)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Hysteresis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81200" y="3962400"/>
            <a:ext cx="0" cy="53340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81200" y="2895600"/>
            <a:ext cx="0" cy="60960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135" y="75024"/>
            <a:ext cx="8360465" cy="624226"/>
          </a:xfrm>
        </p:spPr>
        <p:txBody>
          <a:bodyPr>
            <a:normAutofit/>
          </a:bodyPr>
          <a:lstStyle/>
          <a:p>
            <a:r>
              <a:rPr lang="en-US" dirty="0" smtClean="0"/>
              <a:t>Species-Specific stomata conductance from sap flux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7" y="733455"/>
            <a:ext cx="7518400" cy="563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97245" y="3714690"/>
            <a:ext cx="158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Anisohydric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562600" y="3379601"/>
            <a:ext cx="1066800" cy="51441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641114" y="1559222"/>
            <a:ext cx="1207486" cy="215546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98683" y="2625395"/>
            <a:ext cx="128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sohydric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84983" y="2696472"/>
            <a:ext cx="704502" cy="12897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31007" y="733455"/>
            <a:ext cx="7518400" cy="5638800"/>
            <a:chOff x="731007" y="733455"/>
            <a:chExt cx="7518400" cy="56388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07" y="733455"/>
              <a:ext cx="7518400" cy="5638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292359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Dry soil</a:t>
              </a:r>
              <a:endPara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1828800" y="2391838"/>
              <a:ext cx="463559" cy="262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58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Next, in a model near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981200"/>
            <a:ext cx="8991600" cy="3582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791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Gautam Bisht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Bill Riley,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Bohrer G, Matheny AM. Development of a 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tree-level hydrodynamics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 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ELM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study competition for water. Oral Presentation, 11/2019.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E3SM All-Hands Fall Meeting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6518" y="5162490"/>
            <a:ext cx="51328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97118" y="5162490"/>
            <a:ext cx="51328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931" y="120972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E3SM-ELM-Hydro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560496"/>
          </a:xfrm>
          <a:prstGeom prst="rect">
            <a:avLst/>
          </a:prstGeom>
        </p:spPr>
      </p:pic>
      <p:pic>
        <p:nvPicPr>
          <p:cNvPr id="6" name="Picture 28" descr="NSF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90" y="4380279"/>
            <a:ext cx="3505200" cy="67733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OSC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89" y="4276822"/>
            <a:ext cx="3617311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Forest_Servi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90" y="4838763"/>
            <a:ext cx="1476581" cy="16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289" y="4833250"/>
            <a:ext cx="1515332" cy="1643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701" y="5120707"/>
            <a:ext cx="4000500" cy="4400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144482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Acknowledgements 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UMBS flux-site team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Curtis (EEOB), Chris Vogel (U of M), Chris Gough (VCU),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Knut Nadelhoffer, Luke Nave (U of M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Current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grads – Yang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 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grads - Andres Camilo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Rey-Sanchez (Berkeley),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Golnaz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Mirfederesgi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(OSU), Tim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Morin (SUNY ESF) , William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Kenny (OH EPA),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Kyle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Maurer (SC EPA),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Colleagues: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Valeriy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Ivanov (U of M),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Liz Agee (ORNL), Rich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Fiorella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(U UT), Karina Schafer (Rutgers), Steve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Garrity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(Meter Devices) </a:t>
            </a:r>
          </a:p>
        </p:txBody>
      </p:sp>
    </p:spTree>
    <p:extLst>
      <p:ext uri="{BB962C8B-B14F-4D97-AF65-F5344CB8AC3E}">
        <p14:creationId xmlns:p14="http://schemas.microsoft.com/office/powerpoint/2010/main" val="40777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881483"/>
            <a:ext cx="4656098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UMBS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Ameriflux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Cluster:</a:t>
            </a:r>
          </a:p>
          <a:p>
            <a:pPr lvl="0" defTabSz="457200"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US-UMB, US-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UMd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Northern Michigan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Sandy soil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~ 4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(species-specific + stem census)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obs. 1999-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moisture profiles (8 pits) 2010-</a:t>
            </a:r>
            <a:endParaRPr lang="en-US" sz="24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Sap flux obs. (~150 trees)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2011-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Storage obs. (~10 trees) 2017-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846954"/>
            <a:ext cx="4286250" cy="3219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43434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SAPFLUXNET: 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://zenodo.org/record/2530798#.XTdbIR5ME0M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Transpiration and latent heat at the plot level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6645" y="795174"/>
            <a:ext cx="4931466" cy="5485714"/>
            <a:chOff x="136645" y="890424"/>
            <a:chExt cx="4931466" cy="54857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07"/>
            <a:stretch/>
          </p:blipFill>
          <p:spPr>
            <a:xfrm>
              <a:off x="136645" y="890424"/>
              <a:ext cx="4931466" cy="548571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-1987607" y="3198167"/>
              <a:ext cx="48597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Total seasonal flux(W m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-2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3388" y="5823112"/>
              <a:ext cx="22265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Scaled sap flux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3953" y="5826206"/>
              <a:ext cx="22414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Latent heat flux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21804" y="999124"/>
              <a:ext cx="833550" cy="3660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8" r="5297" b="32806"/>
            <a:stretch/>
          </p:blipFill>
          <p:spPr>
            <a:xfrm>
              <a:off x="4120341" y="910857"/>
              <a:ext cx="947770" cy="280932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5257800" y="762000"/>
            <a:ext cx="3463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Sap flux ≈ 78% of 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002" y="6227652"/>
            <a:ext cx="447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Matheny et al. 2014,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JGR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Biogeosci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22"/>
          <a:stretch/>
        </p:blipFill>
        <p:spPr>
          <a:xfrm>
            <a:off x="6975876" y="1219200"/>
            <a:ext cx="2168124" cy="4046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2010056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" y="1170432"/>
            <a:ext cx="8750808" cy="4416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Species-specific dynamics during dry conditions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590" y="6172200"/>
            <a:ext cx="447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Matheny et al. 2016,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Ecohydrology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70118" y="2114543"/>
            <a:ext cx="18119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Precipitation (mm)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437835" y="3996262"/>
            <a:ext cx="17473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Sap flow (g m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-2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-1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35530" y="2216597"/>
            <a:ext cx="2117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Soil water content(m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-3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4424"/>
          <a:stretch/>
        </p:blipFill>
        <p:spPr>
          <a:xfrm>
            <a:off x="319867" y="1460134"/>
            <a:ext cx="8428066" cy="3623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74136" y="1792224"/>
            <a:ext cx="905256" cy="201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893" y="5176398"/>
            <a:ext cx="184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Day of year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149" y="1242014"/>
            <a:ext cx="1524086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“Mini drought”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51907" y="966585"/>
            <a:ext cx="2540570" cy="43021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6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r="8494"/>
          <a:stretch/>
        </p:blipFill>
        <p:spPr bwMode="auto">
          <a:xfrm>
            <a:off x="228600" y="990600"/>
            <a:ext cx="86868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Hysteresis of transpiration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0790" y="6107668"/>
            <a:ext cx="447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Matheny et al. 2014,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JGR</a:t>
            </a:r>
            <a:r>
              <a:rPr kumimoji="0" lang="en-US" sz="1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Biogeosc</a:t>
            </a:r>
            <a:r>
              <a:rPr lang="en-US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0480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close afternoon as stem-water storage levels decrease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6719068" cy="2228635"/>
          </a:xfrm>
          <a:prstGeom prst="rect">
            <a:avLst/>
          </a:prstGeom>
        </p:spPr>
      </p:pic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3429000" y="3429940"/>
            <a:ext cx="5581650" cy="3082734"/>
            <a:chOff x="864" y="913"/>
            <a:chExt cx="4812" cy="3279"/>
          </a:xfrm>
        </p:grpSpPr>
        <p:grpSp>
          <p:nvGrpSpPr>
            <p:cNvPr id="26" name="Group 9"/>
            <p:cNvGrpSpPr>
              <a:grpSpLocks/>
            </p:cNvGrpSpPr>
            <p:nvPr/>
          </p:nvGrpSpPr>
          <p:grpSpPr bwMode="auto">
            <a:xfrm>
              <a:off x="864" y="913"/>
              <a:ext cx="4812" cy="3279"/>
              <a:chOff x="864" y="961"/>
              <a:chExt cx="4812" cy="3279"/>
            </a:xfrm>
          </p:grpSpPr>
          <p:pic>
            <p:nvPicPr>
              <p:cNvPr id="34" name="Picture 3" descr="daily dynamics no margi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962"/>
                <a:ext cx="4812" cy="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Box 6"/>
              <p:cNvSpPr txBox="1">
                <a:spLocks noChangeArrowheads="1"/>
              </p:cNvSpPr>
              <p:nvPr/>
            </p:nvSpPr>
            <p:spPr bwMode="auto">
              <a:xfrm>
                <a:off x="3024" y="3945"/>
                <a:ext cx="1008" cy="2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</a:rPr>
                  <a:t>Hour of day</a:t>
                </a:r>
              </a:p>
            </p:txBody>
          </p:sp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241" y="3048"/>
                <a:ext cx="1534" cy="2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</a:rPr>
                  <a:t>Water storage </a:t>
                </a:r>
              </a:p>
            </p:txBody>
          </p:sp>
          <p:sp>
            <p:nvSpPr>
              <p:cNvPr id="37" name="Text Box 8"/>
              <p:cNvSpPr txBox="1">
                <a:spLocks noChangeArrowheads="1"/>
              </p:cNvSpPr>
              <p:nvPr/>
            </p:nvSpPr>
            <p:spPr bwMode="auto">
              <a:xfrm rot="16200000">
                <a:off x="367" y="1560"/>
                <a:ext cx="1438" cy="2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</a:rPr>
                  <a:t>Water fluxes </a:t>
                </a:r>
              </a:p>
            </p:txBody>
          </p:sp>
        </p:grpSp>
        <p:grpSp>
          <p:nvGrpSpPr>
            <p:cNvPr id="27" name="Group 10"/>
            <p:cNvGrpSpPr>
              <a:grpSpLocks/>
            </p:cNvGrpSpPr>
            <p:nvPr/>
          </p:nvGrpSpPr>
          <p:grpSpPr bwMode="auto">
            <a:xfrm>
              <a:off x="2846" y="993"/>
              <a:ext cx="1222" cy="884"/>
              <a:chOff x="2846" y="993"/>
              <a:chExt cx="1222" cy="884"/>
            </a:xfrm>
          </p:grpSpPr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2846" y="993"/>
                <a:ext cx="1186" cy="86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Group 11"/>
              <p:cNvGrpSpPr>
                <a:grpSpLocks/>
              </p:cNvGrpSpPr>
              <p:nvPr/>
            </p:nvGrpSpPr>
            <p:grpSpPr bwMode="auto">
              <a:xfrm>
                <a:off x="2862" y="993"/>
                <a:ext cx="1206" cy="884"/>
                <a:chOff x="2862" y="993"/>
                <a:chExt cx="1206" cy="884"/>
              </a:xfrm>
            </p:grpSpPr>
            <p:sp>
              <p:nvSpPr>
                <p:cNvPr id="3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94" y="993"/>
                  <a:ext cx="774" cy="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1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Ev,max</a:t>
                  </a:r>
                  <a:endParaRPr kumimoji="0" lang="en-US" alt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1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Ev</a:t>
                  </a:r>
                  <a:endParaRPr kumimoji="0" lang="en-US" alt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Sap flux</a:t>
                  </a:r>
                </a:p>
              </p:txBody>
            </p:sp>
            <p:sp>
              <p:nvSpPr>
                <p:cNvPr id="31" name="Rectangle 13"/>
                <p:cNvSpPr>
                  <a:spLocks noChangeArrowheads="1"/>
                </p:cNvSpPr>
                <p:nvPr/>
              </p:nvSpPr>
              <p:spPr bwMode="auto">
                <a:xfrm>
                  <a:off x="2862" y="1314"/>
                  <a:ext cx="90" cy="49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14"/>
                <p:cNvSpPr>
                  <a:spLocks noChangeArrowheads="1"/>
                </p:cNvSpPr>
                <p:nvPr/>
              </p:nvSpPr>
              <p:spPr bwMode="auto">
                <a:xfrm>
                  <a:off x="2916" y="1710"/>
                  <a:ext cx="405" cy="5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15"/>
                <p:cNvSpPr>
                  <a:spLocks noChangeArrowheads="1"/>
                </p:cNvSpPr>
                <p:nvPr/>
              </p:nvSpPr>
              <p:spPr bwMode="auto">
                <a:xfrm>
                  <a:off x="2922" y="1311"/>
                  <a:ext cx="405" cy="5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8" name="Rectangle 37"/>
          <p:cNvSpPr/>
          <p:nvPr/>
        </p:nvSpPr>
        <p:spPr>
          <a:xfrm>
            <a:off x="3406963" y="6200001"/>
            <a:ext cx="1850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Bohrer et al 2005 </a:t>
            </a:r>
            <a:r>
              <a:rPr lang="en-US" altLang="en-US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WRR</a:t>
            </a:r>
            <a:endParaRPr lang="en-US" sz="1200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867400" y="3657600"/>
            <a:ext cx="38026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67400" y="3886200"/>
            <a:ext cx="3802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67400" y="4191000"/>
            <a:ext cx="38026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762000" y="43003"/>
            <a:ext cx="8403190" cy="624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Hysteresis: </a:t>
            </a:r>
            <a:r>
              <a:rPr lang="en-US" dirty="0" smtClean="0">
                <a:solidFill>
                  <a:srgbClr val="FF0000"/>
                </a:solidFill>
              </a:rPr>
              <a:t>Plant hydrodynamic </a:t>
            </a:r>
            <a:r>
              <a:rPr lang="en-US" dirty="0" smtClean="0">
                <a:sym typeface="Wingdings" panose="05000000000000000000" pitchFamily="2" charset="2"/>
              </a:rPr>
              <a:t></a:t>
            </a:r>
            <a:r>
              <a:rPr lang="en-US" dirty="0" smtClean="0"/>
              <a:t> Physical Forcing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Hysteresis: Plant hydrodynamic </a:t>
            </a:r>
            <a:r>
              <a:rPr lang="en-US" dirty="0" smtClean="0">
                <a:sym typeface="Wingdings" panose="05000000000000000000" pitchFamily="2" charset="2"/>
              </a:rPr>
              <a:t>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Physical Forcing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746965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Hysteresis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magnitude depends on the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radiation-VPD lag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7395571" cy="187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536"/>
          <a:stretch/>
        </p:blipFill>
        <p:spPr>
          <a:xfrm>
            <a:off x="3733800" y="3148495"/>
            <a:ext cx="4648200" cy="33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PM-based </a:t>
            </a:r>
            <a:r>
              <a:rPr lang="en-US" dirty="0"/>
              <a:t>s</a:t>
            </a:r>
            <a:r>
              <a:rPr lang="en-US" dirty="0" smtClean="0"/>
              <a:t>tomata conductance observations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62200"/>
            <a:ext cx="54864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130" y="863907"/>
            <a:ext cx="3425874" cy="1464111"/>
          </a:xfrm>
          <a:prstGeom prst="rect">
            <a:avLst/>
          </a:prstGeom>
          <a:gradFill rotWithShape="1">
            <a:gsLst>
              <a:gs pos="0">
                <a:srgbClr val="4A9BDC">
                  <a:tint val="96000"/>
                  <a:satMod val="100000"/>
                  <a:lumMod val="104000"/>
                </a:srgbClr>
              </a:gs>
              <a:gs pos="78000">
                <a:srgbClr val="4A9BDC">
                  <a:shade val="100000"/>
                  <a:satMod val="110000"/>
                  <a:lumMod val="100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0113" y="973924"/>
                <a:ext cx="3547776" cy="1164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  <m:r>
                            <a:rPr lang="en-US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𝑽𝑷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en-US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  <m:r>
                                    <a:rPr lang="en-US" b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  <m:r>
                                    <a:rPr lang="en-US" b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b="1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b="1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white"/>
                  </a:solidFill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3" y="973924"/>
                <a:ext cx="3547776" cy="1164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56190" y="1715869"/>
            <a:ext cx="371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Soil Water Content &gt;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10%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Soil Water Content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&lt; 5.5%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13" y="2528621"/>
            <a:ext cx="447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Penman–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Monteith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for </a:t>
            </a:r>
          </a:p>
          <a:p>
            <a:pPr lvl="0" defTabSz="457200"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Stomata conductance =</a:t>
            </a:r>
            <a:r>
              <a:rPr kumimoji="0" lang="en-US" sz="1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1/[</a:t>
            </a:r>
            <a:r>
              <a:rPr kumimoji="0" lang="en-US" sz="18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1800" b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18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Hysteresis of </a:t>
            </a:r>
            <a:r>
              <a:rPr lang="en-US" dirty="0"/>
              <a:t>s</a:t>
            </a:r>
            <a:r>
              <a:rPr lang="en-US" dirty="0" smtClean="0"/>
              <a:t>tomata conductance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7239000" cy="5429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04475" y="4888468"/>
            <a:ext cx="210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hydrodynamic!!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33799" y="2971800"/>
            <a:ext cx="1304859" cy="1828800"/>
          </a:xfrm>
          <a:prstGeom prst="ellipse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77693" y="3200400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7-9 AM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3-5 PM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hio State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Custo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hio State New" id="{A309BF99-2054-4BCD-BCA3-F3150B8A2444}" vid="{FEFCBE0F-39EC-4C44-8D50-820AEAEF5477}"/>
    </a:ext>
  </a:extLst>
</a:theme>
</file>

<file path=ppt/theme/theme3.xml><?xml version="1.0" encoding="utf-8"?>
<a:theme xmlns:a="http://schemas.openxmlformats.org/drawingml/2006/main" name="1_Ohio State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Custo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hio State New" id="{A309BF99-2054-4BCD-BCA3-F3150B8A2444}" vid="{FEFCBE0F-39EC-4C44-8D50-820AEAEF547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505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BlairMdITC TT-Medium</vt:lpstr>
      <vt:lpstr>Calibri</vt:lpstr>
      <vt:lpstr>Cambria Math</vt:lpstr>
      <vt:lpstr>Century Gothic</vt:lpstr>
      <vt:lpstr>Georgia</vt:lpstr>
      <vt:lpstr>Palatino Linotype</vt:lpstr>
      <vt:lpstr>Times New Roman</vt:lpstr>
      <vt:lpstr>Wingdings</vt:lpstr>
      <vt:lpstr>Office Theme</vt:lpstr>
      <vt:lpstr>Ohio State New</vt:lpstr>
      <vt:lpstr>1_Ohio State New</vt:lpstr>
      <vt:lpstr>1_Office Theme</vt:lpstr>
      <vt:lpstr>PowerPoint Presentation</vt:lpstr>
      <vt:lpstr>Research Site</vt:lpstr>
      <vt:lpstr>Transpiration and latent heat at the plot level</vt:lpstr>
      <vt:lpstr>Species-specific dynamics during dry conditions</vt:lpstr>
      <vt:lpstr>Hysteresis of transpiration</vt:lpstr>
      <vt:lpstr>PowerPoint Presentation</vt:lpstr>
      <vt:lpstr>Hysteresis: Plant hydrodynamic  Physical Forcing</vt:lpstr>
      <vt:lpstr>PM-based stomata conductance observations</vt:lpstr>
      <vt:lpstr>Hysteresis of stomata conductance</vt:lpstr>
      <vt:lpstr>Dry soil conditions = water stress</vt:lpstr>
      <vt:lpstr>Species-Specific stomata conductance from sap flux  </vt:lpstr>
      <vt:lpstr>Next, in a model near you</vt:lpstr>
      <vt:lpstr>PowerPoint Presentation</vt:lpstr>
    </vt:vector>
  </TitlesOfParts>
  <Company>Civil, Environmental and Geodetic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Morin</dc:creator>
  <cp:lastModifiedBy>Bohrer, Gil</cp:lastModifiedBy>
  <cp:revision>777</cp:revision>
  <dcterms:created xsi:type="dcterms:W3CDTF">2013-09-03T19:35:49Z</dcterms:created>
  <dcterms:modified xsi:type="dcterms:W3CDTF">2020-04-30T15:15:39Z</dcterms:modified>
</cp:coreProperties>
</file>