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handoutMasterIdLst>
    <p:handoutMasterId r:id="rId18"/>
  </p:handoutMasterIdLst>
  <p:sldIdLst>
    <p:sldId id="257" r:id="rId5"/>
    <p:sldId id="265" r:id="rId6"/>
    <p:sldId id="297" r:id="rId7"/>
    <p:sldId id="298" r:id="rId8"/>
    <p:sldId id="288" r:id="rId9"/>
    <p:sldId id="299" r:id="rId10"/>
    <p:sldId id="300" r:id="rId11"/>
    <p:sldId id="301" r:id="rId12"/>
    <p:sldId id="260" r:id="rId13"/>
    <p:sldId id="302" r:id="rId14"/>
    <p:sldId id="303" r:id="rId15"/>
    <p:sldId id="304" r:id="rId16"/>
  </p:sldIdLst>
  <p:sldSz cx="9144000" cy="5143500" type="screen16x9"/>
  <p:notesSz cx="6669088" cy="9926638"/>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C2FFC7-2A57-4E46-B51A-4A4D764BB70D}" v="13" dt="2020-05-06T10:06:02.5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2" autoAdjust="0"/>
    <p:restoredTop sz="67747" autoAdjust="0"/>
  </p:normalViewPr>
  <p:slideViewPr>
    <p:cSldViewPr snapToGrid="0">
      <p:cViewPr varScale="1">
        <p:scale>
          <a:sx n="77" d="100"/>
          <a:sy n="77" d="100"/>
        </p:scale>
        <p:origin x="1806"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50" d="100"/>
          <a:sy n="150" d="100"/>
        </p:scale>
        <p:origin x="163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 Mike" userId="19577cb0-4cc1-4915-b3ac-19685f15401b" providerId="ADAL" clId="{94C2FFC7-2A57-4E46-B51A-4A4D764BB70D}"/>
    <pc:docChg chg="custSel modSld">
      <pc:chgData name="Bell, Mike" userId="19577cb0-4cc1-4915-b3ac-19685f15401b" providerId="ADAL" clId="{94C2FFC7-2A57-4E46-B51A-4A4D764BB70D}" dt="2020-05-06T10:06:43.969" v="11124" actId="20577"/>
      <pc:docMkLst>
        <pc:docMk/>
      </pc:docMkLst>
      <pc:sldChg chg="modSp modNotesTx">
        <pc:chgData name="Bell, Mike" userId="19577cb0-4cc1-4915-b3ac-19685f15401b" providerId="ADAL" clId="{94C2FFC7-2A57-4E46-B51A-4A4D764BB70D}" dt="2020-05-06T10:06:43.969" v="11124" actId="20577"/>
        <pc:sldMkLst>
          <pc:docMk/>
          <pc:sldMk cId="0" sldId="257"/>
        </pc:sldMkLst>
        <pc:spChg chg="mod">
          <ac:chgData name="Bell, Mike" userId="19577cb0-4cc1-4915-b3ac-19685f15401b" providerId="ADAL" clId="{94C2FFC7-2A57-4E46-B51A-4A4D764BB70D}" dt="2020-05-06T10:06:43.969" v="11124" actId="20577"/>
          <ac:spMkLst>
            <pc:docMk/>
            <pc:sldMk cId="0" sldId="257"/>
            <ac:spMk id="14" creationId="{00000000-0000-0000-0000-000000000000}"/>
          </ac:spMkLst>
        </pc:spChg>
      </pc:sldChg>
      <pc:sldChg chg="modNotesTx">
        <pc:chgData name="Bell, Mike" userId="19577cb0-4cc1-4915-b3ac-19685f15401b" providerId="ADAL" clId="{94C2FFC7-2A57-4E46-B51A-4A4D764BB70D}" dt="2020-05-06T09:32:19.411" v="8348" actId="20577"/>
        <pc:sldMkLst>
          <pc:docMk/>
          <pc:sldMk cId="3176621707" sldId="260"/>
        </pc:sldMkLst>
      </pc:sldChg>
      <pc:sldChg chg="modNotesTx">
        <pc:chgData name="Bell, Mike" userId="19577cb0-4cc1-4915-b3ac-19685f15401b" providerId="ADAL" clId="{94C2FFC7-2A57-4E46-B51A-4A4D764BB70D}" dt="2020-05-06T08:09:44.035" v="0" actId="20577"/>
        <pc:sldMkLst>
          <pc:docMk/>
          <pc:sldMk cId="0" sldId="265"/>
        </pc:sldMkLst>
      </pc:sldChg>
      <pc:sldChg chg="modSp modNotesTx">
        <pc:chgData name="Bell, Mike" userId="19577cb0-4cc1-4915-b3ac-19685f15401b" providerId="ADAL" clId="{94C2FFC7-2A57-4E46-B51A-4A4D764BB70D}" dt="2020-05-06T08:55:37.441" v="3874" actId="20577"/>
        <pc:sldMkLst>
          <pc:docMk/>
          <pc:sldMk cId="3825006598" sldId="288"/>
        </pc:sldMkLst>
        <pc:spChg chg="mod">
          <ac:chgData name="Bell, Mike" userId="19577cb0-4cc1-4915-b3ac-19685f15401b" providerId="ADAL" clId="{94C2FFC7-2A57-4E46-B51A-4A4D764BB70D}" dt="2020-05-06T08:49:44.957" v="3161" actId="20577"/>
          <ac:spMkLst>
            <pc:docMk/>
            <pc:sldMk cId="3825006598" sldId="288"/>
            <ac:spMk id="5" creationId="{00000000-0000-0000-0000-000000000000}"/>
          </ac:spMkLst>
        </pc:spChg>
      </pc:sldChg>
      <pc:sldChg chg="modNotesTx">
        <pc:chgData name="Bell, Mike" userId="19577cb0-4cc1-4915-b3ac-19685f15401b" providerId="ADAL" clId="{94C2FFC7-2A57-4E46-B51A-4A4D764BB70D}" dt="2020-05-06T08:17:00.937" v="600" actId="20577"/>
        <pc:sldMkLst>
          <pc:docMk/>
          <pc:sldMk cId="3093419163" sldId="297"/>
        </pc:sldMkLst>
      </pc:sldChg>
      <pc:sldChg chg="modNotesTx">
        <pc:chgData name="Bell, Mike" userId="19577cb0-4cc1-4915-b3ac-19685f15401b" providerId="ADAL" clId="{94C2FFC7-2A57-4E46-B51A-4A4D764BB70D}" dt="2020-05-06T08:34:28.176" v="2251" actId="20577"/>
        <pc:sldMkLst>
          <pc:docMk/>
          <pc:sldMk cId="3764182815" sldId="298"/>
        </pc:sldMkLst>
      </pc:sldChg>
      <pc:sldChg chg="modNotesTx">
        <pc:chgData name="Bell, Mike" userId="19577cb0-4cc1-4915-b3ac-19685f15401b" providerId="ADAL" clId="{94C2FFC7-2A57-4E46-B51A-4A4D764BB70D}" dt="2020-05-06T09:01:36.198" v="4728" actId="20577"/>
        <pc:sldMkLst>
          <pc:docMk/>
          <pc:sldMk cId="815116724" sldId="299"/>
        </pc:sldMkLst>
      </pc:sldChg>
      <pc:sldChg chg="modNotesTx">
        <pc:chgData name="Bell, Mike" userId="19577cb0-4cc1-4915-b3ac-19685f15401b" providerId="ADAL" clId="{94C2FFC7-2A57-4E46-B51A-4A4D764BB70D}" dt="2020-05-06T09:11:46.251" v="6110" actId="20577"/>
        <pc:sldMkLst>
          <pc:docMk/>
          <pc:sldMk cId="497587138" sldId="300"/>
        </pc:sldMkLst>
      </pc:sldChg>
      <pc:sldChg chg="modNotesTx">
        <pc:chgData name="Bell, Mike" userId="19577cb0-4cc1-4915-b3ac-19685f15401b" providerId="ADAL" clId="{94C2FFC7-2A57-4E46-B51A-4A4D764BB70D}" dt="2020-05-06T09:20:16.494" v="7125" actId="20577"/>
        <pc:sldMkLst>
          <pc:docMk/>
          <pc:sldMk cId="1086504833" sldId="301"/>
        </pc:sldMkLst>
      </pc:sldChg>
      <pc:sldChg chg="modNotesTx">
        <pc:chgData name="Bell, Mike" userId="19577cb0-4cc1-4915-b3ac-19685f15401b" providerId="ADAL" clId="{94C2FFC7-2A57-4E46-B51A-4A4D764BB70D}" dt="2020-05-06T09:45:07.149" v="10024" actId="20577"/>
        <pc:sldMkLst>
          <pc:docMk/>
          <pc:sldMk cId="3453966314" sldId="302"/>
        </pc:sldMkLst>
      </pc:sldChg>
      <pc:sldChg chg="modNotesTx">
        <pc:chgData name="Bell, Mike" userId="19577cb0-4cc1-4915-b3ac-19685f15401b" providerId="ADAL" clId="{94C2FFC7-2A57-4E46-B51A-4A4D764BB70D}" dt="2020-05-06T09:52:03.891" v="10883" actId="20577"/>
        <pc:sldMkLst>
          <pc:docMk/>
          <pc:sldMk cId="1826733975" sldId="303"/>
        </pc:sldMkLst>
      </pc:sldChg>
      <pc:sldChg chg="modNotesTx">
        <pc:chgData name="Bell, Mike" userId="19577cb0-4cc1-4915-b3ac-19685f15401b" providerId="ADAL" clId="{94C2FFC7-2A57-4E46-B51A-4A4D764BB70D}" dt="2020-05-06T10:05:35.694" v="11084" actId="20577"/>
        <pc:sldMkLst>
          <pc:docMk/>
          <pc:sldMk cId="3667473449" sldId="304"/>
        </pc:sldMkLst>
      </pc:sldChg>
    </pc:docChg>
  </pc:docChgLst>
  <pc:docChgLst>
    <pc:chgData name="Bell, Mike" userId="19577cb0-4cc1-4915-b3ac-19685f15401b" providerId="ADAL" clId="{BCA053C7-8614-48A6-90E4-EE3A6FB0A9AE}"/>
    <pc:docChg chg="custSel modSld">
      <pc:chgData name="Bell, Mike" userId="19577cb0-4cc1-4915-b3ac-19685f15401b" providerId="ADAL" clId="{BCA053C7-8614-48A6-90E4-EE3A6FB0A9AE}" dt="2020-05-06T08:04:51.816" v="2366" actId="20577"/>
      <pc:docMkLst>
        <pc:docMk/>
      </pc:docMkLst>
      <pc:sldChg chg="modNotes modNotesTx">
        <pc:chgData name="Bell, Mike" userId="19577cb0-4cc1-4915-b3ac-19685f15401b" providerId="ADAL" clId="{BCA053C7-8614-48A6-90E4-EE3A6FB0A9AE}" dt="2020-05-06T08:04:51.816" v="2366" actId="20577"/>
        <pc:sldMkLst>
          <pc:docMk/>
          <pc:sldMk cId="0" sldId="265"/>
        </pc:sldMkLst>
      </pc:sldChg>
      <pc:sldChg chg="modSp">
        <pc:chgData name="Bell, Mike" userId="19577cb0-4cc1-4915-b3ac-19685f15401b" providerId="ADAL" clId="{BCA053C7-8614-48A6-90E4-EE3A6FB0A9AE}" dt="2020-05-06T07:54:47.499" v="1260" actId="20577"/>
        <pc:sldMkLst>
          <pc:docMk/>
          <pc:sldMk cId="497587138" sldId="300"/>
        </pc:sldMkLst>
        <pc:spChg chg="mod">
          <ac:chgData name="Bell, Mike" userId="19577cb0-4cc1-4915-b3ac-19685f15401b" providerId="ADAL" clId="{BCA053C7-8614-48A6-90E4-EE3A6FB0A9AE}" dt="2020-05-06T07:54:47.499" v="1260" actId="20577"/>
          <ac:spMkLst>
            <pc:docMk/>
            <pc:sldMk cId="497587138" sldId="300"/>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88B52CBA-AF4D-4B33-9472-BA63CED1E1CA}" type="datetimeFigureOut">
              <a:rPr lang="en-GB" smtClean="0"/>
              <a:t>06/05/2020</a:t>
            </a:fld>
            <a:endParaRPr lang="en-GB"/>
          </a:p>
        </p:txBody>
      </p:sp>
      <p:sp>
        <p:nvSpPr>
          <p:cNvPr id="4" name="Footer Placeholder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3CDEA926-F6E9-4368-9628-505263D60B32}" type="slidenum">
              <a:rPr lang="en-GB" smtClean="0"/>
              <a:t>‹#›</a:t>
            </a:fld>
            <a:endParaRPr lang="en-GB"/>
          </a:p>
        </p:txBody>
      </p:sp>
    </p:spTree>
    <p:extLst>
      <p:ext uri="{BB962C8B-B14F-4D97-AF65-F5344CB8AC3E}">
        <p14:creationId xmlns:p14="http://schemas.microsoft.com/office/powerpoint/2010/main" val="638715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8E1EA329-A4F4-4220-BFE2-F70E282FC33E}" type="datetimeFigureOut">
              <a:rPr lang="en-GB" smtClean="0"/>
              <a:t>06/05/2020</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F1E16342-7F0C-4AE9-81EB-4206DF4EF35E}" type="slidenum">
              <a:rPr lang="en-GB" smtClean="0"/>
              <a:t>‹#›</a:t>
            </a:fld>
            <a:endParaRPr lang="en-GB"/>
          </a:p>
        </p:txBody>
      </p:sp>
    </p:spTree>
    <p:extLst>
      <p:ext uri="{BB962C8B-B14F-4D97-AF65-F5344CB8AC3E}">
        <p14:creationId xmlns:p14="http://schemas.microsoft.com/office/powerpoint/2010/main" val="352573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version of the talk contains notes on what I would say whilst giving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should explain my perspective before starting. As some of you will know, I was heavily involved in the development of CMEMS during the </a:t>
            </a:r>
            <a:r>
              <a:rPr lang="en-GB" dirty="0" err="1"/>
              <a:t>MerSea</a:t>
            </a:r>
            <a:r>
              <a:rPr lang="en-GB" dirty="0"/>
              <a:t> and </a:t>
            </a:r>
            <a:r>
              <a:rPr lang="en-GB" dirty="0" err="1"/>
              <a:t>MyOcean</a:t>
            </a:r>
            <a:r>
              <a:rPr lang="en-GB" dirty="0"/>
              <a:t> projects. Over the last 5-6 years, I’ve been working on aspects of the Meridional Overturning Circulation, model </a:t>
            </a:r>
            <a:r>
              <a:rPr lang="en-GB" dirty="0" err="1"/>
              <a:t>numerics</a:t>
            </a:r>
            <a:r>
              <a:rPr lang="en-GB" dirty="0"/>
              <a:t> and some ocean data assimilation issues and have been less involved in CMEMS itself. But I have helped with the coordination of NEMO development and been involved in the coordination of marine data assimilation work within Mercator Ocean International. So I’m coming at this discussion with a slightly wider perspective in mind than immediate CMEMS priorities.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F1E16342-7F0C-4AE9-81EB-4206DF4EF35E}" type="slidenum">
              <a:rPr lang="en-GB" smtClean="0"/>
              <a:t>1</a:t>
            </a:fld>
            <a:endParaRPr lang="en-GB"/>
          </a:p>
        </p:txBody>
      </p:sp>
    </p:spTree>
    <p:extLst>
      <p:ext uri="{BB962C8B-B14F-4D97-AF65-F5344CB8AC3E}">
        <p14:creationId xmlns:p14="http://schemas.microsoft.com/office/powerpoint/2010/main" val="1742522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main involvement in bio-geochemical work has been to support David Ford and Matt Martin in their investigations of the impact of physical data assimilation on bio-geochemistry. David has found that it physical data assimilation needs to be ramped down considerably within 20o of the equator to avoid disruption to the BGC that spreads into sub-tropical gyres. MOI and NCEP have come to similar conclusions. There is evidence that the problems are not simply related to over-excitation of vertical velocities near the equator though that is part of the problem. The excitation by wind stresses of high frequency overturning circulations near the equator is discussed in the next slide. </a:t>
            </a:r>
          </a:p>
          <a:p>
            <a:endParaRPr lang="en-GB" dirty="0"/>
          </a:p>
          <a:p>
            <a:r>
              <a:rPr lang="en-GB" dirty="0"/>
              <a:t>One does not have to be an expert in BGC modelling to realise that the uncertainties within it make validation against measurements even more essential than in physical models. The design and implementation of efficient and effective observation monitoring systems is then a key challenge. The success of the Argo system should inspire this task. </a:t>
            </a:r>
            <a:r>
              <a:rPr lang="en-GB" dirty="0" err="1"/>
              <a:t>BioArgo</a:t>
            </a:r>
            <a:r>
              <a:rPr lang="en-GB" dirty="0"/>
              <a:t> is a promising approach for the open ocean. It is very important to make progress on agreeing an approach for monitoring of the shelf seas. This is as much an organisational challenge as a technical challenge. </a:t>
            </a:r>
          </a:p>
        </p:txBody>
      </p:sp>
      <p:sp>
        <p:nvSpPr>
          <p:cNvPr id="4" name="Slide Number Placeholder 3"/>
          <p:cNvSpPr>
            <a:spLocks noGrp="1"/>
          </p:cNvSpPr>
          <p:nvPr>
            <p:ph type="sldNum" sz="quarter" idx="5"/>
          </p:nvPr>
        </p:nvSpPr>
        <p:spPr/>
        <p:txBody>
          <a:bodyPr/>
          <a:lstStyle/>
          <a:p>
            <a:fld id="{F1E16342-7F0C-4AE9-81EB-4206DF4EF35E}" type="slidenum">
              <a:rPr lang="en-GB" smtClean="0"/>
              <a:t>10</a:t>
            </a:fld>
            <a:endParaRPr lang="en-GB"/>
          </a:p>
        </p:txBody>
      </p:sp>
    </p:spTree>
    <p:extLst>
      <p:ext uri="{BB962C8B-B14F-4D97-AF65-F5344CB8AC3E}">
        <p14:creationId xmlns:p14="http://schemas.microsoft.com/office/powerpoint/2010/main" val="706900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the issue of the impact of physical data assimilation on BGC near the equator came up in the previous slide, I wanted to mention some recent work on the simulation of high frequency wind-driven internal gravity waves near the equator that I have been doing with Adam Blaker and Joel Hirschi of NOC. In the NEMO ORCA025 model there are very large (200 Sverdrup !) high frequency fluctuations in the MOC near the equator (upper panel). We are able to simulate them quite accurate as wind-driven oscillations about a stably stratified state of rest (lower panel). This work also gives explores slowly varying wind-driven MOCs near the equator that might help design improved data assimilation schemes near the equator.   </a:t>
            </a:r>
          </a:p>
        </p:txBody>
      </p:sp>
      <p:sp>
        <p:nvSpPr>
          <p:cNvPr id="4" name="Slide Number Placeholder 3"/>
          <p:cNvSpPr>
            <a:spLocks noGrp="1"/>
          </p:cNvSpPr>
          <p:nvPr>
            <p:ph type="sldNum" sz="quarter" idx="5"/>
          </p:nvPr>
        </p:nvSpPr>
        <p:spPr/>
        <p:txBody>
          <a:bodyPr/>
          <a:lstStyle/>
          <a:p>
            <a:fld id="{F1E16342-7F0C-4AE9-81EB-4206DF4EF35E}" type="slidenum">
              <a:rPr lang="en-GB" smtClean="0"/>
              <a:t>11</a:t>
            </a:fld>
            <a:endParaRPr lang="en-GB"/>
          </a:p>
        </p:txBody>
      </p:sp>
    </p:spTree>
    <p:extLst>
      <p:ext uri="{BB962C8B-B14F-4D97-AF65-F5344CB8AC3E}">
        <p14:creationId xmlns:p14="http://schemas.microsoft.com/office/powerpoint/2010/main" val="1277169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summary, I’ve reviewed the ambitions of CMEMS and its place in the oceanographic community and come to the conclusions bulleted. </a:t>
            </a:r>
          </a:p>
        </p:txBody>
      </p:sp>
      <p:sp>
        <p:nvSpPr>
          <p:cNvPr id="4" name="Slide Number Placeholder 3"/>
          <p:cNvSpPr>
            <a:spLocks noGrp="1"/>
          </p:cNvSpPr>
          <p:nvPr>
            <p:ph type="sldNum" sz="quarter" idx="5"/>
          </p:nvPr>
        </p:nvSpPr>
        <p:spPr/>
        <p:txBody>
          <a:bodyPr/>
          <a:lstStyle/>
          <a:p>
            <a:fld id="{F1E16342-7F0C-4AE9-81EB-4206DF4EF35E}" type="slidenum">
              <a:rPr lang="en-GB" smtClean="0"/>
              <a:t>12</a:t>
            </a:fld>
            <a:endParaRPr lang="en-GB"/>
          </a:p>
        </p:txBody>
      </p:sp>
    </p:spTree>
    <p:extLst>
      <p:ext uri="{BB962C8B-B14F-4D97-AF65-F5344CB8AC3E}">
        <p14:creationId xmlns:p14="http://schemas.microsoft.com/office/powerpoint/2010/main" val="1347941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 title of the talk is very broad. So I’m afraid most of the talk gives a management level overview rather than a discussion of scientific details. There are some scientific results towards the end. </a:t>
            </a:r>
          </a:p>
          <a:p>
            <a:endParaRPr lang="en-GB" dirty="0"/>
          </a:p>
          <a:p>
            <a:r>
              <a:rPr lang="en-GB" dirty="0"/>
              <a:t>The talk starts by reviewing the ambition of CMEMS and the position it needs to take within the oceanographic community in order to be successful. Much of the talk is about how the CMEMS team can respond to the resulting challenges.</a:t>
            </a:r>
          </a:p>
          <a:p>
            <a:endParaRPr lang="en-GB" dirty="0"/>
          </a:p>
          <a:p>
            <a:r>
              <a:rPr lang="en-GB" dirty="0"/>
              <a:t>I then discuss some of the areas where there is room to improve ocean models – both their scientific fidelity and their computational efficiency. The following section discusses some opportunities to improve our approach to marine data assimilation and to extract maximum benefit for the ocean modelling community from our investment in it.  </a:t>
            </a:r>
          </a:p>
          <a:p>
            <a:endParaRPr lang="en-GB" dirty="0"/>
          </a:p>
          <a:p>
            <a:r>
              <a:rPr lang="en-GB" dirty="0"/>
              <a:t>The discussion of monitoring of the marine environment is limited by my areas of expertise. It focuses mainly on the interaction between physical data assimilation and marine biogeochemistry with some results on recent work understanding high frequency oscillations in vertical velocities and meridional overturning circulations near the equator.  </a:t>
            </a:r>
          </a:p>
        </p:txBody>
      </p:sp>
      <p:sp>
        <p:nvSpPr>
          <p:cNvPr id="4" name="Slide Number Placeholder 3"/>
          <p:cNvSpPr>
            <a:spLocks noGrp="1"/>
          </p:cNvSpPr>
          <p:nvPr>
            <p:ph type="sldNum" sz="quarter" idx="5"/>
          </p:nvPr>
        </p:nvSpPr>
        <p:spPr/>
        <p:txBody>
          <a:bodyPr/>
          <a:lstStyle/>
          <a:p>
            <a:fld id="{F1E16342-7F0C-4AE9-81EB-4206DF4EF35E}" type="slidenum">
              <a:rPr lang="en-GB" smtClean="0"/>
              <a:t>2</a:t>
            </a:fld>
            <a:endParaRPr lang="en-GB"/>
          </a:p>
        </p:txBody>
      </p:sp>
    </p:spTree>
    <p:extLst>
      <p:ext uri="{BB962C8B-B14F-4D97-AF65-F5344CB8AC3E}">
        <p14:creationId xmlns:p14="http://schemas.microsoft.com/office/powerpoint/2010/main" val="599300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CMEMS has set itself the ambitious and wide-ranging objectives outlined in the first set of bullet points. These objectives, though stretching, are in my view coherent and it makes sense to have a concerted European effort of this sort.  </a:t>
            </a:r>
          </a:p>
          <a:p>
            <a:endParaRPr lang="en-GB" dirty="0"/>
          </a:p>
          <a:p>
            <a:r>
              <a:rPr lang="en-GB" dirty="0"/>
              <a:t>This sets a high bar for the team taking on this task. In order to be credible in addressing the objectives the team need to be able to draw on a wide range of scientific and technical expertise.  </a:t>
            </a:r>
          </a:p>
        </p:txBody>
      </p:sp>
      <p:sp>
        <p:nvSpPr>
          <p:cNvPr id="4" name="Slide Number Placeholder 3"/>
          <p:cNvSpPr>
            <a:spLocks noGrp="1"/>
          </p:cNvSpPr>
          <p:nvPr>
            <p:ph type="sldNum" sz="quarter" idx="5"/>
          </p:nvPr>
        </p:nvSpPr>
        <p:spPr/>
        <p:txBody>
          <a:bodyPr/>
          <a:lstStyle/>
          <a:p>
            <a:fld id="{F1E16342-7F0C-4AE9-81EB-4206DF4EF35E}" type="slidenum">
              <a:rPr lang="en-GB" smtClean="0"/>
              <a:t>3</a:t>
            </a:fld>
            <a:endParaRPr lang="en-GB"/>
          </a:p>
        </p:txBody>
      </p:sp>
    </p:spTree>
    <p:extLst>
      <p:ext uri="{BB962C8B-B14F-4D97-AF65-F5344CB8AC3E}">
        <p14:creationId xmlns:p14="http://schemas.microsoft.com/office/powerpoint/2010/main" val="396546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team also needs to position itself properly. Maintaining CMEMS is expensive so the team needs to be contributing in some way to key societal issues. The way in which CMEMS can contribute has evolved considerably over the last 10 years. Coupled short-range weather prediction is now a reality and useful skill in seasonal predictions has also been identified. CMEMS has developed a new service reporting on the state of the ocean. </a:t>
            </a:r>
          </a:p>
          <a:p>
            <a:endParaRPr lang="en-GB" dirty="0"/>
          </a:p>
          <a:p>
            <a:r>
              <a:rPr lang="en-GB" dirty="0"/>
              <a:t>Tackling these issues is of course difficult and the CMEMS team needs to be creative in finding new ways to exploiting its unique (within Europe) capabilities and expertise to contribute to these issues. I’ll come back to that later. </a:t>
            </a:r>
          </a:p>
          <a:p>
            <a:endParaRPr lang="en-GB" dirty="0"/>
          </a:p>
          <a:p>
            <a:r>
              <a:rPr lang="en-GB" dirty="0"/>
              <a:t>The CMEMS system is complex and difficult to maintain.  So the team have to coordinate efficiently with other teams both “up” and “down” stream. CMEMS has coordinated very well with NEMO, </a:t>
            </a:r>
            <a:r>
              <a:rPr lang="en-GB" dirty="0" err="1"/>
              <a:t>EuroGOOS</a:t>
            </a:r>
            <a:r>
              <a:rPr lang="en-GB" dirty="0"/>
              <a:t>, ESA, the European Commission and many other international organisations. It has also worked hard to understand the needs and develop links with potential users of its information. With the founding of Mercator Ocean International and tools for remote working there are opportunities for greater internal collaboration within CMEMS. I also come back to this later. </a:t>
            </a:r>
          </a:p>
          <a:p>
            <a:endParaRPr lang="en-GB" dirty="0"/>
          </a:p>
          <a:p>
            <a:r>
              <a:rPr lang="en-GB" dirty="0"/>
              <a:t>     </a:t>
            </a:r>
          </a:p>
        </p:txBody>
      </p:sp>
      <p:sp>
        <p:nvSpPr>
          <p:cNvPr id="4" name="Slide Number Placeholder 3"/>
          <p:cNvSpPr>
            <a:spLocks noGrp="1"/>
          </p:cNvSpPr>
          <p:nvPr>
            <p:ph type="sldNum" sz="quarter" idx="5"/>
          </p:nvPr>
        </p:nvSpPr>
        <p:spPr/>
        <p:txBody>
          <a:bodyPr/>
          <a:lstStyle/>
          <a:p>
            <a:fld id="{F1E16342-7F0C-4AE9-81EB-4206DF4EF35E}" type="slidenum">
              <a:rPr lang="en-GB" smtClean="0"/>
              <a:t>4</a:t>
            </a:fld>
            <a:endParaRPr lang="en-GB"/>
          </a:p>
        </p:txBody>
      </p:sp>
    </p:spTree>
    <p:extLst>
      <p:ext uri="{BB962C8B-B14F-4D97-AF65-F5344CB8AC3E}">
        <p14:creationId xmlns:p14="http://schemas.microsoft.com/office/powerpoint/2010/main" val="410550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 course we don’t know which aspects of our ocean model formulations could be improved most – I’ve just listed a few aspects that seem important to me. </a:t>
            </a:r>
          </a:p>
          <a:p>
            <a:endParaRPr lang="en-GB" dirty="0"/>
          </a:p>
          <a:p>
            <a:r>
              <a:rPr lang="en-GB" dirty="0"/>
              <a:t>Parametrisation of the surface boundary layer is difficult and improvements could have a big impact on our model skill.  Much work over the last decade has been done on the representation of Langmuir turbulence and sub-mesoscale fronts. There are also interesting developments on parametrisation of the upscale transfer of kinetic energy and ensuring that parametrisations scale correctly with grid-resolution and work together with the model </a:t>
            </a:r>
            <a:r>
              <a:rPr lang="en-GB" dirty="0" err="1"/>
              <a:t>numerics</a:t>
            </a:r>
            <a:r>
              <a:rPr lang="en-GB" dirty="0"/>
              <a:t>. </a:t>
            </a:r>
          </a:p>
          <a:p>
            <a:endParaRPr lang="en-GB" dirty="0"/>
          </a:p>
          <a:p>
            <a:r>
              <a:rPr lang="en-GB" dirty="0"/>
              <a:t>In weather forecasting and climate simulation there is a view that comparison of model </a:t>
            </a:r>
            <a:r>
              <a:rPr lang="en-GB" dirty="0" err="1"/>
              <a:t>forecastss</a:t>
            </a:r>
            <a:r>
              <a:rPr lang="en-GB" dirty="0"/>
              <a:t> with observational measurements is an excellent way to uncover infidelities and drive improvements. NEMO should benefit from this “seamless” approach to model development and prediction. The CMEMS team are uniquely placed to do this because they alone have the technology to make the predictions and these assessments. This should be one of the major contributions from CMEMS to climate simulations.   </a:t>
            </a:r>
          </a:p>
        </p:txBody>
      </p:sp>
      <p:sp>
        <p:nvSpPr>
          <p:cNvPr id="4" name="Slide Number Placeholder 3"/>
          <p:cNvSpPr>
            <a:spLocks noGrp="1"/>
          </p:cNvSpPr>
          <p:nvPr>
            <p:ph type="sldNum" sz="quarter" idx="5"/>
          </p:nvPr>
        </p:nvSpPr>
        <p:spPr/>
        <p:txBody>
          <a:bodyPr/>
          <a:lstStyle/>
          <a:p>
            <a:fld id="{F1E16342-7F0C-4AE9-81EB-4206DF4EF35E}" type="slidenum">
              <a:rPr lang="en-GB" smtClean="0"/>
              <a:t>5</a:t>
            </a:fld>
            <a:endParaRPr lang="en-GB"/>
          </a:p>
        </p:txBody>
      </p:sp>
    </p:spTree>
    <p:extLst>
      <p:ext uri="{BB962C8B-B14F-4D97-AF65-F5344CB8AC3E}">
        <p14:creationId xmlns:p14="http://schemas.microsoft.com/office/powerpoint/2010/main" val="383371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quite important to ensure that the NEMO ocean model performs efficiently on modern high-performance computers (HPCs). The NEMO HPC working group has more than 20 members with at least 10 individuals devoting significant time to this work. </a:t>
            </a:r>
          </a:p>
          <a:p>
            <a:endParaRPr lang="en-GB" dirty="0"/>
          </a:p>
          <a:p>
            <a:r>
              <a:rPr lang="en-GB" dirty="0"/>
              <a:t>I’ve also included on this slide work on the reformulation of the NEMO time-stepping scheme from a leapfrog to a third-order Runge-</a:t>
            </a:r>
            <a:r>
              <a:rPr lang="en-GB" dirty="0" err="1"/>
              <a:t>Kutta</a:t>
            </a:r>
            <a:r>
              <a:rPr lang="en-GB" dirty="0"/>
              <a:t> (RK3) scheme (which has several benefits besides its efficiency). By combining these improvements we are aiming to reduce the computational cost of NEMO by a factor of between 2 and 4 over the next 2-3 years. </a:t>
            </a:r>
          </a:p>
          <a:p>
            <a:endParaRPr lang="en-GB" dirty="0"/>
          </a:p>
          <a:p>
            <a:r>
              <a:rPr lang="en-GB" dirty="0"/>
              <a:t> </a:t>
            </a:r>
          </a:p>
        </p:txBody>
      </p:sp>
      <p:sp>
        <p:nvSpPr>
          <p:cNvPr id="4" name="Slide Number Placeholder 3"/>
          <p:cNvSpPr>
            <a:spLocks noGrp="1"/>
          </p:cNvSpPr>
          <p:nvPr>
            <p:ph type="sldNum" sz="quarter" idx="5"/>
          </p:nvPr>
        </p:nvSpPr>
        <p:spPr/>
        <p:txBody>
          <a:bodyPr/>
          <a:lstStyle/>
          <a:p>
            <a:fld id="{F1E16342-7F0C-4AE9-81EB-4206DF4EF35E}" type="slidenum">
              <a:rPr lang="en-GB" smtClean="0"/>
              <a:t>6</a:t>
            </a:fld>
            <a:endParaRPr lang="en-GB"/>
          </a:p>
        </p:txBody>
      </p:sp>
    </p:spTree>
    <p:extLst>
      <p:ext uri="{BB962C8B-B14F-4D97-AF65-F5344CB8AC3E}">
        <p14:creationId xmlns:p14="http://schemas.microsoft.com/office/powerpoint/2010/main" val="953405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Mercator Ocean International (MOI) held a marine data assimilation workshop in May 2018. </a:t>
            </a:r>
          </a:p>
          <a:p>
            <a:endParaRPr lang="en-GB" dirty="0"/>
          </a:p>
          <a:p>
            <a:r>
              <a:rPr lang="en-GB" dirty="0"/>
              <a:t>It was striking that there was general agreement on the need to combine static and dynamic (ensemble) inputs to the calculation of background error covariances and to use scale dependent localisation of them during data assimilation. </a:t>
            </a:r>
          </a:p>
          <a:p>
            <a:endParaRPr lang="en-GB" dirty="0"/>
          </a:p>
          <a:p>
            <a:r>
              <a:rPr lang="en-GB" dirty="0"/>
              <a:t>Since then the groups involved in CMEMS have started to inter-compare the impacts of their assimilation schemes in more detail. It is clear that the impacts of the schemes differ considerably because of different choices in the way similar schemes have been implemented. It could well be that schemes that have been developed for real-time predictions with the current observation network need to be adjusted to work acceptably for re-analysis purposes (see later slide on the interaction between data increments and ocean dynamics).</a:t>
            </a:r>
          </a:p>
          <a:p>
            <a:endParaRPr lang="en-GB" dirty="0"/>
          </a:p>
          <a:p>
            <a:r>
              <a:rPr lang="en-GB" dirty="0"/>
              <a:t>Collaboration across teams on data assimilation systems has lagged behind that in ocean model development. There are good reasons why that happened historically. There are good opportunities to improve the quality and efficiency of new systems by much greater collaboration within MOI.     </a:t>
            </a:r>
          </a:p>
        </p:txBody>
      </p:sp>
      <p:sp>
        <p:nvSpPr>
          <p:cNvPr id="4" name="Slide Number Placeholder 3"/>
          <p:cNvSpPr>
            <a:spLocks noGrp="1"/>
          </p:cNvSpPr>
          <p:nvPr>
            <p:ph type="sldNum" sz="quarter" idx="5"/>
          </p:nvPr>
        </p:nvSpPr>
        <p:spPr/>
        <p:txBody>
          <a:bodyPr/>
          <a:lstStyle/>
          <a:p>
            <a:fld id="{F1E16342-7F0C-4AE9-81EB-4206DF4EF35E}" type="slidenum">
              <a:rPr lang="en-GB" smtClean="0"/>
              <a:t>7</a:t>
            </a:fld>
            <a:endParaRPr lang="en-GB"/>
          </a:p>
        </p:txBody>
      </p:sp>
    </p:spTree>
    <p:extLst>
      <p:ext uri="{BB962C8B-B14F-4D97-AF65-F5344CB8AC3E}">
        <p14:creationId xmlns:p14="http://schemas.microsoft.com/office/powerpoint/2010/main" val="199721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increments made by data assimilation systems provide very interesting information either on model biases or on problems in the way the model is responding to the increments. </a:t>
            </a:r>
          </a:p>
          <a:p>
            <a:endParaRPr lang="en-GB" dirty="0"/>
          </a:p>
          <a:p>
            <a:r>
              <a:rPr lang="en-GB" dirty="0"/>
              <a:t>This information is vital to help improve either the data assimilation scheme or the ocean model.</a:t>
            </a:r>
          </a:p>
          <a:p>
            <a:endParaRPr lang="en-GB" dirty="0"/>
          </a:p>
          <a:p>
            <a:r>
              <a:rPr lang="en-GB" dirty="0"/>
              <a:t>The slide shows the rate of heating that is added by the observation increments in the GloSea5 system (when integrated over all depths). This system makes rather “aggressive” use of the altimeter data so some of the heating probably reflects problems in the way the model is responding to the increments. But the tendency of the data increments to tighten the major fronts relating to the ACC, Gulf Stream and Kuroshio may reflect a problem in the underlying ocean model.   </a:t>
            </a:r>
          </a:p>
        </p:txBody>
      </p:sp>
      <p:sp>
        <p:nvSpPr>
          <p:cNvPr id="4" name="Slide Number Placeholder 3"/>
          <p:cNvSpPr>
            <a:spLocks noGrp="1"/>
          </p:cNvSpPr>
          <p:nvPr>
            <p:ph type="sldNum" sz="quarter" idx="5"/>
          </p:nvPr>
        </p:nvSpPr>
        <p:spPr/>
        <p:txBody>
          <a:bodyPr/>
          <a:lstStyle/>
          <a:p>
            <a:fld id="{F1E16342-7F0C-4AE9-81EB-4206DF4EF35E}" type="slidenum">
              <a:rPr lang="en-GB" smtClean="0"/>
              <a:t>8</a:t>
            </a:fld>
            <a:endParaRPr lang="en-GB"/>
          </a:p>
        </p:txBody>
      </p:sp>
    </p:spTree>
    <p:extLst>
      <p:ext uri="{BB962C8B-B14F-4D97-AF65-F5344CB8AC3E}">
        <p14:creationId xmlns:p14="http://schemas.microsoft.com/office/powerpoint/2010/main" val="3477729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shows another example of the value of using time-means of the data assimilation increments to diagnose problems with the response of the ocean model to the data assimilation increments. </a:t>
            </a:r>
          </a:p>
          <a:p>
            <a:endParaRPr lang="en-GB" dirty="0"/>
          </a:p>
          <a:p>
            <a:r>
              <a:rPr lang="en-GB" dirty="0"/>
              <a:t>For reasons that need further investigation, the NEMO model time-mean sea surface height (SSH) differed from the mean dynamic topography (MDT) used in the system by several centimetres in the Southern Ocean. When the assimilation scheme introduced these increments into the model they immediately propagate away at the speed of external gravity waves. At other latitudes the altimeter assimilation scheme then projected those displaced increments to depth causing errors in the deep ocean heat content. By adjusting our estimate of the bias in the mean sea surface height and reducing biases in evaporation minus precipitation we were able to reduce this problem in FOAM v15 (the lower plot)  </a:t>
            </a:r>
          </a:p>
        </p:txBody>
      </p:sp>
      <p:sp>
        <p:nvSpPr>
          <p:cNvPr id="4" name="Slide Number Placeholder 3"/>
          <p:cNvSpPr>
            <a:spLocks noGrp="1"/>
          </p:cNvSpPr>
          <p:nvPr>
            <p:ph type="sldNum" sz="quarter" idx="10"/>
          </p:nvPr>
        </p:nvSpPr>
        <p:spPr/>
        <p:txBody>
          <a:bodyPr/>
          <a:lstStyle/>
          <a:p>
            <a:fld id="{F600C3D0-DCDD-41FD-8A1E-53E1BFF4F005}" type="slidenum">
              <a:rPr lang="en-GB" smtClean="0"/>
              <a:t>9</a:t>
            </a:fld>
            <a:endParaRPr lang="en-GB"/>
          </a:p>
        </p:txBody>
      </p:sp>
    </p:spTree>
    <p:extLst>
      <p:ext uri="{BB962C8B-B14F-4D97-AF65-F5344CB8AC3E}">
        <p14:creationId xmlns:p14="http://schemas.microsoft.com/office/powerpoint/2010/main" val="12186061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stretch>
            <a:fillRect/>
          </a:stretch>
        </p:blipFill>
        <p:spPr>
          <a:xfrm>
            <a:off x="0" y="0"/>
            <a:ext cx="9144000" cy="51435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8555"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35402575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6" name="Text Placeholder 4"/>
          <p:cNvSpPr>
            <a:spLocks noGrp="1"/>
          </p:cNvSpPr>
          <p:nvPr>
            <p:ph type="body" sz="quarter" idx="13" hasCustomPrompt="1"/>
          </p:nvPr>
        </p:nvSpPr>
        <p:spPr>
          <a:xfrm>
            <a:off x="3127178"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8" name="Text Placeholder 4"/>
          <p:cNvSpPr>
            <a:spLocks noGrp="1"/>
          </p:cNvSpPr>
          <p:nvPr>
            <p:ph type="body" sz="quarter" idx="14" hasCustomPrompt="1"/>
          </p:nvPr>
        </p:nvSpPr>
        <p:spPr>
          <a:xfrm>
            <a:off x="6057306" y="176153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Tree>
    <p:extLst>
      <p:ext uri="{BB962C8B-B14F-4D97-AF65-F5344CB8AC3E}">
        <p14:creationId xmlns:p14="http://schemas.microsoft.com/office/powerpoint/2010/main" val="242223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a:t>
            </a:r>
            <a:endParaRPr lang="en-US"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01116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a:t>
            </a:r>
            <a:endParaRPr lang="en-US" dirty="0"/>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89483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6" name="Picture Placeholder 4"/>
          <p:cNvSpPr>
            <a:spLocks noGrp="1"/>
          </p:cNvSpPr>
          <p:nvPr>
            <p:ph type="pic" sz="quarter" idx="16" hasCustomPrompt="1"/>
          </p:nvPr>
        </p:nvSpPr>
        <p:spPr>
          <a:xfrm>
            <a:off x="0" y="748904"/>
            <a:ext cx="9144000" cy="3983236"/>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Tree>
    <p:extLst>
      <p:ext uri="{BB962C8B-B14F-4D97-AF65-F5344CB8AC3E}">
        <p14:creationId xmlns:p14="http://schemas.microsoft.com/office/powerpoint/2010/main" val="105163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4" y="1761530"/>
            <a:ext cx="843736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42219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cxnSp>
        <p:nvCxnSpPr>
          <p:cNvPr id="7" name="Straight Connector 6"/>
          <p:cNvCxnSpPr/>
          <p:nvPr userDrawn="1"/>
        </p:nvCxnSpPr>
        <p:spPr>
          <a:xfrm>
            <a:off x="4403700" y="1770459"/>
            <a:ext cx="0" cy="2719072"/>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ext Placeholder 4"/>
          <p:cNvSpPr>
            <a:spLocks noGrp="1"/>
          </p:cNvSpPr>
          <p:nvPr>
            <p:ph type="body" sz="quarter" idx="12" hasCustomPrompt="1"/>
          </p:nvPr>
        </p:nvSpPr>
        <p:spPr>
          <a:xfrm>
            <a:off x="4585693"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59385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7"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71243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37838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cxnSp>
        <p:nvCxnSpPr>
          <p:cNvPr id="7" name="Straight Connector 6"/>
          <p:cNvCxnSpPr/>
          <p:nvPr userDrawn="1"/>
        </p:nvCxnSpPr>
        <p:spPr>
          <a:xfrm>
            <a:off x="2937600" y="1756488"/>
            <a:ext cx="0" cy="27190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4" y="1761530"/>
            <a:ext cx="257889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8"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9"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8140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Slide title</a:t>
            </a:r>
            <a:endParaRPr lang="en-GB" dirty="0"/>
          </a:p>
        </p:txBody>
      </p:sp>
      <p:sp>
        <p:nvSpPr>
          <p:cNvPr id="14"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cxnSp>
        <p:nvCxnSpPr>
          <p:cNvPr id="15" name="Straight Connector 14"/>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56848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8253423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21"/>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6" name="Text Placeholder 4"/>
          <p:cNvSpPr>
            <a:spLocks noGrp="1"/>
          </p:cNvSpPr>
          <p:nvPr>
            <p:ph type="body" sz="quarter" idx="11" hasCustomPrompt="1"/>
          </p:nvPr>
        </p:nvSpPr>
        <p:spPr>
          <a:xfrm>
            <a:off x="197645" y="1770460"/>
            <a:ext cx="5508427"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85673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1" y="1761531"/>
            <a:ext cx="9144002" cy="3393665"/>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Divider title (if required)</a:t>
            </a:r>
            <a:endParaRPr lang="en-GB" dirty="0"/>
          </a:p>
        </p:txBody>
      </p:sp>
    </p:spTree>
    <p:extLst>
      <p:ext uri="{BB962C8B-B14F-4D97-AF65-F5344CB8AC3E}">
        <p14:creationId xmlns:p14="http://schemas.microsoft.com/office/powerpoint/2010/main" val="166122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19586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75" hangingPunct="0">
              <a:defRPr>
                <a:solidFill>
                  <a:schemeClr val="bg2"/>
                </a:solidFill>
              </a:defRPr>
            </a:lvl1pPr>
          </a:lstStyle>
          <a:p>
            <a:r>
              <a:rPr lang="en-GB" kern="0" dirty="0">
                <a:solidFill>
                  <a:srgbClr val="FFFFFF"/>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271950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3"/>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75"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68602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75"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33063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1761530"/>
            <a:ext cx="9144002" cy="3115575"/>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t" anchorCtr="0"/>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07157" y="2021681"/>
            <a:ext cx="7975402" cy="270063"/>
          </a:xfrm>
          <a:prstGeom prst="rect">
            <a:avLst/>
          </a:prstGeom>
        </p:spPr>
        <p:txBody>
          <a:bodyPr lIns="270000" rIns="270000">
            <a:noAutofit/>
          </a:bodyPr>
          <a:lstStyle>
            <a:lvl1pPr>
              <a:defRPr>
                <a:latin typeface="+mn-lt"/>
              </a:defRPr>
            </a:lvl1pPr>
            <a:lvl5pPr>
              <a:defRPr baseline="0"/>
            </a:lvl5pPr>
          </a:lstStyle>
          <a:p>
            <a:pPr lvl="0"/>
            <a:r>
              <a:rPr lang="en-GB" dirty="0"/>
              <a:t>For more information please contact:</a:t>
            </a:r>
          </a:p>
        </p:txBody>
      </p:sp>
      <p:pic>
        <p:nvPicPr>
          <p:cNvPr id="202" name="email-icon.png"/>
          <p:cNvPicPr>
            <a:picLocks noChangeAspect="1"/>
          </p:cNvPicPr>
          <p:nvPr/>
        </p:nvPicPr>
        <p:blipFill>
          <a:blip r:embed="rId3" cstate="print"/>
          <a:stretch>
            <a:fillRect/>
          </a:stretch>
        </p:blipFill>
        <p:spPr>
          <a:xfrm>
            <a:off x="224460" y="3131815"/>
            <a:ext cx="350571" cy="386900"/>
          </a:xfrm>
          <a:prstGeom prst="rect">
            <a:avLst/>
          </a:prstGeom>
          <a:ln w="12700">
            <a:miter lim="400000"/>
          </a:ln>
        </p:spPr>
      </p:pic>
      <p:pic>
        <p:nvPicPr>
          <p:cNvPr id="203" name="phone-icon.png"/>
          <p:cNvPicPr>
            <a:picLocks noChangeAspect="1"/>
          </p:cNvPicPr>
          <p:nvPr/>
        </p:nvPicPr>
        <p:blipFill>
          <a:blip r:embed="rId4" cstate="print"/>
          <a:stretch>
            <a:fillRect/>
          </a:stretch>
        </p:blipFill>
        <p:spPr>
          <a:xfrm>
            <a:off x="197503" y="3675571"/>
            <a:ext cx="404486" cy="386900"/>
          </a:xfrm>
          <a:prstGeom prst="rect">
            <a:avLst/>
          </a:prstGeom>
          <a:ln w="12700">
            <a:miter lim="400000"/>
          </a:ln>
        </p:spPr>
      </p:pic>
      <p:pic>
        <p:nvPicPr>
          <p:cNvPr id="205" name="web-icon.png"/>
          <p:cNvPicPr>
            <a:picLocks noChangeAspect="1"/>
          </p:cNvPicPr>
          <p:nvPr/>
        </p:nvPicPr>
        <p:blipFill>
          <a:blip r:embed="rId5" cstate="print"/>
          <a:stretch>
            <a:fillRect/>
          </a:stretch>
        </p:blipFill>
        <p:spPr>
          <a:xfrm>
            <a:off x="197503" y="2617307"/>
            <a:ext cx="404486" cy="343364"/>
          </a:xfrm>
          <a:prstGeom prst="rect">
            <a:avLst/>
          </a:prstGeom>
          <a:ln w="12700">
            <a:miter lim="400000"/>
          </a:ln>
        </p:spPr>
      </p:pic>
      <p:sp>
        <p:nvSpPr>
          <p:cNvPr id="2" name="Footer Placeholder 1"/>
          <p:cNvSpPr>
            <a:spLocks noGrp="1"/>
          </p:cNvSpPr>
          <p:nvPr>
            <p:ph type="ftr" sz="quarter" idx="17"/>
          </p:nvPr>
        </p:nvSpPr>
        <p:spPr/>
        <p:txBody>
          <a:bodyPr/>
          <a:lstStyle>
            <a:lvl1pPr algn="l"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Questions?</a:t>
            </a:r>
            <a:endParaRPr lang="en-GB" dirty="0"/>
          </a:p>
        </p:txBody>
      </p:sp>
      <p:sp>
        <p:nvSpPr>
          <p:cNvPr id="22" name="Shape 201"/>
          <p:cNvSpPr>
            <a:spLocks noGrp="1"/>
          </p:cNvSpPr>
          <p:nvPr>
            <p:ph type="body" sz="quarter" idx="18" hasCustomPrompt="1"/>
          </p:nvPr>
        </p:nvSpPr>
        <p:spPr>
          <a:xfrm>
            <a:off x="527593" y="2571741"/>
            <a:ext cx="7837739" cy="415499"/>
          </a:xfrm>
          <a:prstGeom prst="rect">
            <a:avLst/>
          </a:prstGeom>
        </p:spPr>
        <p:txBody>
          <a:bodyPr lIns="270000" anchor="t">
            <a:spAutoFit/>
          </a:bodyPr>
          <a:lstStyle>
            <a:lvl1pPr marL="0" indent="0" defTabSz="342900">
              <a:lnSpc>
                <a:spcPct val="150000"/>
              </a:lnSpc>
              <a:spcBef>
                <a:spcPts val="300"/>
              </a:spcBef>
              <a:buSzTx/>
              <a:buNone/>
              <a:defRPr sz="1500" b="1">
                <a:latin typeface="+mj-lt"/>
                <a:ea typeface="Arial"/>
                <a:cs typeface="Arial"/>
                <a:sym typeface="Arial"/>
              </a:defRPr>
            </a:lvl1pPr>
          </a:lstStyle>
          <a:p>
            <a:r>
              <a:rPr lang="en-GB" dirty="0"/>
              <a:t>www.metoffice.gov.uk</a:t>
            </a:r>
            <a:endParaRPr dirty="0"/>
          </a:p>
        </p:txBody>
      </p:sp>
      <p:sp>
        <p:nvSpPr>
          <p:cNvPr id="24" name="Shape 201"/>
          <p:cNvSpPr>
            <a:spLocks noGrp="1"/>
          </p:cNvSpPr>
          <p:nvPr>
            <p:ph type="body" sz="quarter" idx="20" hasCustomPrompt="1"/>
          </p:nvPr>
        </p:nvSpPr>
        <p:spPr>
          <a:xfrm>
            <a:off x="534591" y="3107335"/>
            <a:ext cx="7830741" cy="415499"/>
          </a:xfrm>
          <a:prstGeom prst="rect">
            <a:avLst/>
          </a:prstGeom>
        </p:spPr>
        <p:txBody>
          <a:bodyPr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Insert email here</a:t>
            </a:r>
            <a:endParaRPr dirty="0"/>
          </a:p>
        </p:txBody>
      </p:sp>
      <p:sp>
        <p:nvSpPr>
          <p:cNvPr id="28" name="Shape 201"/>
          <p:cNvSpPr>
            <a:spLocks noGrp="1"/>
          </p:cNvSpPr>
          <p:nvPr>
            <p:ph type="body" sz="quarter" idx="22" hasCustomPrompt="1"/>
          </p:nvPr>
        </p:nvSpPr>
        <p:spPr>
          <a:xfrm>
            <a:off x="527593" y="3663112"/>
            <a:ext cx="1330302"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the UK:</a:t>
            </a:r>
            <a:endParaRPr dirty="0"/>
          </a:p>
        </p:txBody>
      </p:sp>
      <p:sp>
        <p:nvSpPr>
          <p:cNvPr id="12" name="Shape 201"/>
          <p:cNvSpPr>
            <a:spLocks noGrp="1"/>
          </p:cNvSpPr>
          <p:nvPr>
            <p:ph type="body" sz="quarter" idx="23" hasCustomPrompt="1"/>
          </p:nvPr>
        </p:nvSpPr>
        <p:spPr>
          <a:xfrm>
            <a:off x="1733114" y="3663112"/>
            <a:ext cx="1691733" cy="415499"/>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0370 900 0100</a:t>
            </a:r>
            <a:endParaRPr dirty="0"/>
          </a:p>
        </p:txBody>
      </p:sp>
      <p:sp>
        <p:nvSpPr>
          <p:cNvPr id="13" name="Shape 201"/>
          <p:cNvSpPr>
            <a:spLocks noGrp="1"/>
          </p:cNvSpPr>
          <p:nvPr>
            <p:ph type="body" sz="quarter" idx="24" hasCustomPrompt="1"/>
          </p:nvPr>
        </p:nvSpPr>
        <p:spPr>
          <a:xfrm>
            <a:off x="3588088" y="3663112"/>
            <a:ext cx="1984929"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outside the UK:</a:t>
            </a:r>
            <a:endParaRPr dirty="0"/>
          </a:p>
        </p:txBody>
      </p:sp>
      <p:sp>
        <p:nvSpPr>
          <p:cNvPr id="15" name="Shape 201"/>
          <p:cNvSpPr>
            <a:spLocks noGrp="1"/>
          </p:cNvSpPr>
          <p:nvPr>
            <p:ph type="body" sz="quarter" idx="25" hasCustomPrompt="1"/>
          </p:nvPr>
        </p:nvSpPr>
        <p:spPr>
          <a:xfrm>
            <a:off x="5429622" y="3663112"/>
            <a:ext cx="1691733" cy="761747"/>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+44 1392 885680</a:t>
            </a:r>
            <a:endParaRPr dirty="0"/>
          </a:p>
        </p:txBody>
      </p:sp>
    </p:spTree>
    <p:extLst>
      <p:ext uri="{BB962C8B-B14F-4D97-AF65-F5344CB8AC3E}">
        <p14:creationId xmlns:p14="http://schemas.microsoft.com/office/powerpoint/2010/main" val="83086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Tree>
    <p:extLst>
      <p:ext uri="{BB962C8B-B14F-4D97-AF65-F5344CB8AC3E}">
        <p14:creationId xmlns:p14="http://schemas.microsoft.com/office/powerpoint/2010/main" val="173788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62323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05315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8" name="Shape 68"/>
          <p:cNvSpPr/>
          <p:nvPr/>
        </p:nvSpPr>
        <p:spPr>
          <a:xfrm>
            <a:off x="7531089" y="240515"/>
            <a:ext cx="1594673" cy="2025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70"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71"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2" name="Footer Placeholder 1"/>
          <p:cNvSpPr>
            <a:spLocks noGrp="1"/>
          </p:cNvSpPr>
          <p:nvPr>
            <p:ph type="ftr" sz="quarter" idx="16"/>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14"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5"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6"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7"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1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97013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8"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51518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9"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8"/>
          <p:cNvSpPr/>
          <p:nvPr userDrawn="1"/>
        </p:nvSpPr>
        <p:spPr>
          <a:xfrm>
            <a:off x="7531089" y="240515"/>
            <a:ext cx="1594673" cy="2025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FFFFFF"/>
                </a:solidFill>
                <a:effectLst/>
                <a:uLnTx/>
                <a:uFillTx/>
                <a:latin typeface="Arial"/>
                <a:cs typeface="Arial"/>
                <a:sym typeface="Arial"/>
              </a:rPr>
              <a:t>Working together </a:t>
            </a:r>
            <a:br>
              <a:rPr kumimoji="0" sz="800" b="0" i="0" u="none" strike="noStrike" kern="0" cap="none" spc="0" normalizeH="0" baseline="0" noProof="0" dirty="0">
                <a:ln>
                  <a:noFill/>
                </a:ln>
                <a:solidFill>
                  <a:srgbClr val="FFFFFF"/>
                </a:solidFill>
                <a:effectLst/>
                <a:uLnTx/>
                <a:uFillTx/>
                <a:latin typeface="Arial"/>
                <a:cs typeface="Arial"/>
                <a:sym typeface="Arial"/>
              </a:rPr>
            </a:br>
            <a:r>
              <a:rPr kumimoji="0" sz="800" b="0" i="0" u="none" strike="noStrike" kern="0" cap="none" spc="0" normalizeH="0" baseline="0" noProof="0" dirty="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14"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5"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6"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7"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pic>
        <p:nvPicPr>
          <p:cNvPr id="23"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0"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24"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5820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4" y="1770460"/>
            <a:ext cx="8424863" cy="27051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 snow squall stable/stability </a:t>
            </a:r>
            <a:r>
              <a:rPr lang="en-GB" dirty="0" err="1"/>
              <a:t>stratiform</a:t>
            </a:r>
            <a:r>
              <a:rPr lang="en-GB" dirty="0"/>
              <a:t> summation layer amount sun pillar </a:t>
            </a:r>
            <a:r>
              <a:rPr lang="en-GB" dirty="0" err="1"/>
              <a:t>updraught</a:t>
            </a:r>
            <a:r>
              <a:rPr lang="en-GB" dirty="0"/>
              <a:t> 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387650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5"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
        <p:nvSpPr>
          <p:cNvPr id="6" name="Text Placeholder 4"/>
          <p:cNvSpPr>
            <a:spLocks noGrp="1"/>
          </p:cNvSpPr>
          <p:nvPr>
            <p:ph type="body" sz="quarter" idx="13" hasCustomPrompt="1"/>
          </p:nvPr>
        </p:nvSpPr>
        <p:spPr>
          <a:xfrm>
            <a:off x="4585693"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Tree>
    <p:extLst>
      <p:ext uri="{BB962C8B-B14F-4D97-AF65-F5344CB8AC3E}">
        <p14:creationId xmlns:p14="http://schemas.microsoft.com/office/powerpoint/2010/main" val="13534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29" cstate="print"/>
          <a:stretch>
            <a:fillRect/>
          </a:stretch>
        </p:blipFill>
        <p:spPr>
          <a:xfrm>
            <a:off x="65664" y="40425"/>
            <a:ext cx="1805643" cy="566234"/>
          </a:xfrm>
          <a:prstGeom prst="rect">
            <a:avLst/>
          </a:prstGeom>
          <a:ln w="12700">
            <a:miter lim="400000"/>
          </a:ln>
        </p:spPr>
      </p:pic>
      <p:sp>
        <p:nvSpPr>
          <p:cNvPr id="4" name="Footer Placeholder 5"/>
          <p:cNvSpPr>
            <a:spLocks noGrp="1"/>
          </p:cNvSpPr>
          <p:nvPr>
            <p:ph type="ftr" sz="quarter" idx="3"/>
          </p:nvPr>
        </p:nvSpPr>
        <p:spPr>
          <a:xfrm>
            <a:off x="0" y="4732140"/>
            <a:ext cx="9144000" cy="411361"/>
          </a:xfrm>
          <a:prstGeom prst="rect">
            <a:avLst/>
          </a:prstGeom>
          <a:solidFill>
            <a:schemeClr val="bg1"/>
          </a:solidFill>
        </p:spPr>
        <p:txBody>
          <a:bodyPr vert="horz" lIns="252000" tIns="36000" rIns="68580" bIns="27000" rtlCol="0" anchor="ctr"/>
          <a:lstStyle>
            <a:lvl1pPr algn="l" defTabSz="219075" hangingPunct="0">
              <a:defRPr sz="800">
                <a:solidFill>
                  <a:schemeClr val="tx1"/>
                </a:solidFill>
                <a:latin typeface="+mn-lt"/>
              </a:defRPr>
            </a:lvl1pPr>
          </a:lstStyle>
          <a:p>
            <a:r>
              <a:rPr lang="en-GB" kern="0" dirty="0">
                <a:solidFill>
                  <a:srgbClr val="2A2A2A"/>
                </a:solidFill>
                <a:sym typeface="Helvetica Light"/>
              </a:rPr>
              <a:t>www.metoffice.gov.uk																									             	       © Crown Copyright 2017, Met Office</a:t>
            </a:r>
          </a:p>
        </p:txBody>
      </p:sp>
      <p:sp>
        <p:nvSpPr>
          <p:cNvPr id="5" name="Title Placeholder 4"/>
          <p:cNvSpPr>
            <a:spLocks noGrp="1"/>
          </p:cNvSpPr>
          <p:nvPr>
            <p:ph type="title"/>
          </p:nvPr>
        </p:nvSpPr>
        <p:spPr>
          <a:xfrm>
            <a:off x="197644" y="1039783"/>
            <a:ext cx="8437500" cy="623248"/>
          </a:xfrm>
          <a:prstGeom prst="rect">
            <a:avLst/>
          </a:prstGeom>
        </p:spPr>
        <p:txBody>
          <a:bodyPr vert="horz" wrap="square" lIns="68580" tIns="34290" rIns="68580" bIns="34290" rtlCol="0" anchor="t" anchorCtr="0">
            <a:spAutoFit/>
          </a:bodyPr>
          <a:lstStyle/>
          <a:p>
            <a:r>
              <a:rPr lang="en-US"/>
              <a:t>Click to edit Master title style</a:t>
            </a:r>
            <a:endParaRPr lang="en-GB" dirty="0"/>
          </a:p>
        </p:txBody>
      </p:sp>
      <p:sp>
        <p:nvSpPr>
          <p:cNvPr id="2" name="Text Placeholder 1"/>
          <p:cNvSpPr>
            <a:spLocks noGrp="1"/>
          </p:cNvSpPr>
          <p:nvPr>
            <p:ph type="body" idx="1"/>
          </p:nvPr>
        </p:nvSpPr>
        <p:spPr>
          <a:xfrm>
            <a:off x="197644" y="1761531"/>
            <a:ext cx="4050507" cy="2704360"/>
          </a:xfrm>
          <a:prstGeom prst="rect">
            <a:avLst/>
          </a:prstGeom>
        </p:spPr>
        <p:txBody>
          <a:bodyPr vert="horz" lIns="68580" tIns="34290" rIns="68580" bIns="34290" rtlCol="0">
            <a:noAutofit/>
          </a:bodyPr>
          <a:lstStyle/>
          <a:p>
            <a:pPr lvl="0"/>
            <a:r>
              <a:rPr lang="en-US" dirty="0"/>
              <a:t>Edit Master text styles</a:t>
            </a:r>
          </a:p>
          <a:p>
            <a:pPr lvl="1"/>
            <a:r>
              <a:rPr lang="en-US" dirty="0"/>
              <a:t>Second level</a:t>
            </a:r>
          </a:p>
          <a:p>
            <a:pPr lvl="5"/>
            <a:r>
              <a:rPr lang="en-US" dirty="0"/>
              <a:t>Third level</a:t>
            </a:r>
          </a:p>
          <a:p>
            <a:pPr lvl="6"/>
            <a:r>
              <a:rPr lang="en-US" dirty="0"/>
              <a:t>Fourth level</a:t>
            </a:r>
          </a:p>
          <a:p>
            <a:pPr lvl="7"/>
            <a:r>
              <a:rPr lang="en-US" dirty="0"/>
              <a:t>Fifth level</a:t>
            </a:r>
            <a:endParaRPr lang="en-GB" dirty="0"/>
          </a:p>
        </p:txBody>
      </p:sp>
    </p:spTree>
    <p:extLst>
      <p:ext uri="{BB962C8B-B14F-4D97-AF65-F5344CB8AC3E}">
        <p14:creationId xmlns:p14="http://schemas.microsoft.com/office/powerpoint/2010/main" val="1806164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7"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emf"/></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510017"/>
            <a:ext cx="5363183" cy="1361911"/>
          </a:xfrm>
        </p:spPr>
        <p:txBody>
          <a:bodyPr/>
          <a:lstStyle/>
          <a:p>
            <a:r>
              <a:rPr lang="en-GB" sz="2800" dirty="0"/>
              <a:t>Challenges and opportunities in ocean modelling and data assimilation for CMEMS</a:t>
            </a:r>
          </a:p>
        </p:txBody>
      </p:sp>
      <p:sp>
        <p:nvSpPr>
          <p:cNvPr id="14" name="Text Placeholder 13"/>
          <p:cNvSpPr>
            <a:spLocks noGrp="1"/>
          </p:cNvSpPr>
          <p:nvPr>
            <p:ph type="body" sz="quarter" idx="10"/>
          </p:nvPr>
        </p:nvSpPr>
        <p:spPr>
          <a:xfrm>
            <a:off x="-30958" y="1871928"/>
            <a:ext cx="5607733" cy="611706"/>
          </a:xfrm>
        </p:spPr>
        <p:txBody>
          <a:bodyPr/>
          <a:lstStyle/>
          <a:p>
            <a:endParaRPr lang="en-GB" sz="2400" dirty="0"/>
          </a:p>
          <a:p>
            <a:r>
              <a:rPr lang="en-GB" sz="2400" dirty="0"/>
              <a:t>Mike Bell (Met Office) </a:t>
            </a:r>
          </a:p>
          <a:p>
            <a:r>
              <a:rPr lang="en-GB" sz="2400" dirty="0"/>
              <a:t>EGU, April 2020</a:t>
            </a:r>
          </a:p>
          <a:p>
            <a:endParaRPr lang="en-GB" sz="2400" dirty="0"/>
          </a:p>
          <a:p>
            <a:r>
              <a:rPr lang="en-GB" sz="2400" dirty="0"/>
              <a:t>This version of the talk contains notes on what I would </a:t>
            </a:r>
            <a:r>
              <a:rPr lang="en-GB" sz="2400"/>
              <a:t>say whilst </a:t>
            </a:r>
            <a:r>
              <a:rPr lang="en-GB" sz="2400" dirty="0"/>
              <a:t>giving it</a:t>
            </a:r>
          </a:p>
        </p:txBody>
      </p:sp>
      <p:sp>
        <p:nvSpPr>
          <p:cNvPr id="4" name="Footer Placeholder 3"/>
          <p:cNvSpPr>
            <a:spLocks noGrp="1"/>
          </p:cNvSpPr>
          <p:nvPr>
            <p:ph type="ftr" sz="quarter" idx="11"/>
          </p:nvPr>
        </p:nvSpPr>
        <p:spPr/>
        <p:txBody>
          <a:bodyPr/>
          <a:lstStyle/>
          <a:p>
            <a:r>
              <a:rPr lang="en-GB" kern="0" dirty="0">
                <a:sym typeface="Helvetica Light"/>
              </a:rPr>
              <a:t>www.metoffice.gov.uk																									                       © Crown Copyright 2017, Met Office</a:t>
            </a:r>
          </a:p>
        </p:txBody>
      </p:sp>
      <p:pic>
        <p:nvPicPr>
          <p:cNvPr id="5" name="logo IMMERSE.jpg" descr="logo IMMERSE.jpg">
            <a:extLst>
              <a:ext uri="{FF2B5EF4-FFF2-40B4-BE49-F238E27FC236}">
                <a16:creationId xmlns:a16="http://schemas.microsoft.com/office/drawing/2014/main" id="{2064C916-5ADD-4D6B-9F12-9B1631962EB0}"/>
              </a:ext>
            </a:extLst>
          </p:cNvPr>
          <p:cNvPicPr>
            <a:picLocks noChangeAspect="1"/>
          </p:cNvPicPr>
          <p:nvPr/>
        </p:nvPicPr>
        <p:blipFill>
          <a:blip r:embed="rId3"/>
          <a:srcRect/>
          <a:stretch>
            <a:fillRect/>
          </a:stretch>
        </p:blipFill>
        <p:spPr>
          <a:xfrm>
            <a:off x="2415328" y="4531794"/>
            <a:ext cx="1850625" cy="611706"/>
          </a:xfrm>
          <a:prstGeom prst="rect">
            <a:avLst/>
          </a:prstGeom>
          <a:ln w="12700">
            <a:miter lim="400000"/>
          </a:ln>
        </p:spPr>
      </p:pic>
      <p:pic>
        <p:nvPicPr>
          <p:cNvPr id="2" name="Picture 1">
            <a:extLst>
              <a:ext uri="{FF2B5EF4-FFF2-40B4-BE49-F238E27FC236}">
                <a16:creationId xmlns:a16="http://schemas.microsoft.com/office/drawing/2014/main" id="{744F64FA-2FD9-45B6-A1A9-1BFE1105C25F}"/>
              </a:ext>
            </a:extLst>
          </p:cNvPr>
          <p:cNvPicPr>
            <a:picLocks noChangeAspect="1"/>
          </p:cNvPicPr>
          <p:nvPr/>
        </p:nvPicPr>
        <p:blipFill>
          <a:blip r:embed="rId4"/>
          <a:stretch>
            <a:fillRect/>
          </a:stretch>
        </p:blipFill>
        <p:spPr>
          <a:xfrm>
            <a:off x="1336038" y="4527271"/>
            <a:ext cx="928989" cy="6162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2"/>
          </p:nvPr>
        </p:nvSpPr>
        <p:spPr/>
        <p:txBody>
          <a:bodyPr/>
          <a:lstStyle/>
          <a:p>
            <a:r>
              <a:rPr lang="en-GB" ker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3"/>
          <p:cNvSpPr txBox="1">
            <a:spLocks/>
          </p:cNvSpPr>
          <p:nvPr/>
        </p:nvSpPr>
        <p:spPr>
          <a:xfrm>
            <a:off x="-368411" y="663675"/>
            <a:ext cx="9311780" cy="3562901"/>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marL="804863" indent="-342900">
              <a:spcBef>
                <a:spcPct val="20000"/>
              </a:spcBef>
              <a:buFont typeface="Arial" panose="020B0604020202020204" pitchFamily="34" charset="0"/>
              <a:buChar char="•"/>
              <a:defRPr/>
            </a:pPr>
            <a:r>
              <a:rPr lang="en-GB" sz="2000" dirty="0"/>
              <a:t>Physical data assimilation within 10</a:t>
            </a:r>
            <a:r>
              <a:rPr lang="en-GB" sz="2000" baseline="30000" dirty="0"/>
              <a:t>o</a:t>
            </a:r>
            <a:r>
              <a:rPr lang="en-GB" sz="2000" dirty="0"/>
              <a:t> of equator </a:t>
            </a:r>
            <a:r>
              <a:rPr lang="en-GB" sz="2000" dirty="0">
                <a:solidFill>
                  <a:srgbClr val="0000FF"/>
                </a:solidFill>
              </a:rPr>
              <a:t>usually</a:t>
            </a:r>
            <a:r>
              <a:rPr lang="en-GB" sz="2000" dirty="0"/>
              <a:t> generates excessive upwelling of nutrients and disrupts the BGC over the sub-tropical gyre as well as at the equator</a:t>
            </a:r>
          </a:p>
          <a:p>
            <a:pPr marL="804863" indent="-342900">
              <a:spcBef>
                <a:spcPct val="20000"/>
              </a:spcBef>
              <a:buFont typeface="Arial" panose="020B0604020202020204" pitchFamily="34" charset="0"/>
              <a:buChar char="•"/>
              <a:defRPr/>
            </a:pPr>
            <a:r>
              <a:rPr lang="en-GB" sz="2000" dirty="0"/>
              <a:t>Physical data assimilation more than 20</a:t>
            </a:r>
            <a:r>
              <a:rPr lang="en-GB" sz="2000" baseline="30000" dirty="0"/>
              <a:t>o</a:t>
            </a:r>
            <a:r>
              <a:rPr lang="en-GB" sz="2000" dirty="0"/>
              <a:t> from the equator does not disrupt the BGC    </a:t>
            </a:r>
          </a:p>
          <a:p>
            <a:pPr marL="804863" indent="-342900">
              <a:spcBef>
                <a:spcPct val="20000"/>
              </a:spcBef>
              <a:buFont typeface="Arial" panose="020B0604020202020204" pitchFamily="34" charset="0"/>
              <a:buChar char="•"/>
              <a:defRPr/>
            </a:pPr>
            <a:r>
              <a:rPr lang="en-GB" sz="2000" dirty="0"/>
              <a:t>Because of the uncertainties &amp; complexities of BGC modelling, validation against measurements is absolutely essential </a:t>
            </a:r>
          </a:p>
          <a:p>
            <a:pPr marL="804863" indent="-342900">
              <a:spcBef>
                <a:spcPct val="20000"/>
              </a:spcBef>
              <a:buFont typeface="Arial" panose="020B0604020202020204" pitchFamily="34" charset="0"/>
              <a:buChar char="•"/>
              <a:defRPr/>
            </a:pPr>
            <a:r>
              <a:rPr lang="en-GB" sz="2000" dirty="0">
                <a:solidFill>
                  <a:schemeClr val="tx1"/>
                </a:solidFill>
              </a:rPr>
              <a:t>For monitoring &amp; prediction of the open ocean</a:t>
            </a:r>
            <a:r>
              <a:rPr lang="en-GB" sz="2000" dirty="0">
                <a:solidFill>
                  <a:srgbClr val="0000FF"/>
                </a:solidFill>
              </a:rPr>
              <a:t>, </a:t>
            </a:r>
            <a:r>
              <a:rPr lang="en-GB" sz="2000" dirty="0" err="1">
                <a:solidFill>
                  <a:srgbClr val="0000FF"/>
                </a:solidFill>
              </a:rPr>
              <a:t>BioArgo</a:t>
            </a:r>
            <a:r>
              <a:rPr lang="en-GB" sz="2000" dirty="0">
                <a:solidFill>
                  <a:srgbClr val="0000FF"/>
                </a:solidFill>
              </a:rPr>
              <a:t> will be essential </a:t>
            </a:r>
            <a:r>
              <a:rPr lang="en-GB" sz="2000" dirty="0">
                <a:solidFill>
                  <a:schemeClr val="tx1"/>
                </a:solidFill>
              </a:rPr>
              <a:t>and provide a </a:t>
            </a:r>
            <a:r>
              <a:rPr lang="en-GB" sz="2000" dirty="0">
                <a:solidFill>
                  <a:srgbClr val="0000FF"/>
                </a:solidFill>
              </a:rPr>
              <a:t>good basis for significant progress </a:t>
            </a:r>
          </a:p>
          <a:p>
            <a:pPr marL="804863" indent="-342900">
              <a:spcBef>
                <a:spcPct val="20000"/>
              </a:spcBef>
              <a:buFont typeface="Arial" panose="020B0604020202020204" pitchFamily="34" charset="0"/>
              <a:buChar char="•"/>
              <a:defRPr/>
            </a:pPr>
            <a:r>
              <a:rPr lang="en-GB" sz="2000" dirty="0">
                <a:solidFill>
                  <a:srgbClr val="0000FF"/>
                </a:solidFill>
              </a:rPr>
              <a:t>In shelf seas a monitoring system needs to be designed – perhaps based on a fleet of gliders   </a:t>
            </a:r>
          </a:p>
          <a:p>
            <a:pPr marL="914400" lvl="1" indent="-342900">
              <a:buFont typeface="Arial" panose="020B0604020202020204" pitchFamily="34" charset="0"/>
              <a:buChar char="•"/>
            </a:pPr>
            <a:endParaRPr lang="en-GB" sz="2000" dirty="0"/>
          </a:p>
        </p:txBody>
      </p:sp>
      <p:sp>
        <p:nvSpPr>
          <p:cNvPr id="7" name="TextBox 6"/>
          <p:cNvSpPr txBox="1"/>
          <p:nvPr/>
        </p:nvSpPr>
        <p:spPr>
          <a:xfrm>
            <a:off x="2077905" y="23887"/>
            <a:ext cx="6179576"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lvl="0" defTabSz="584200" hangingPunct="0"/>
            <a:r>
              <a:rPr lang="en-GB" sz="3200" kern="0" dirty="0">
                <a:solidFill>
                  <a:srgbClr val="0000FF"/>
                </a:solidFill>
                <a:sym typeface="Helvetica Light"/>
              </a:rPr>
              <a:t>Environmental (BGC) monitoring </a:t>
            </a:r>
          </a:p>
        </p:txBody>
      </p:sp>
      <p:pic>
        <p:nvPicPr>
          <p:cNvPr id="6" name="Picture 7">
            <a:extLst>
              <a:ext uri="{FF2B5EF4-FFF2-40B4-BE49-F238E27FC236}">
                <a16:creationId xmlns:a16="http://schemas.microsoft.com/office/drawing/2014/main" id="{30BD6144-12A8-4439-BE2C-061F5779E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5735" y="4425754"/>
            <a:ext cx="1368265" cy="717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396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DB2B44B-14F0-4810-A8FA-DC4D22D66636}"/>
              </a:ext>
            </a:extLst>
          </p:cNvPr>
          <p:cNvSpPr>
            <a:spLocks noGrp="1"/>
          </p:cNvSpPr>
          <p:nvPr>
            <p:ph type="ftr" sz="quarter" idx="12"/>
          </p:nvPr>
        </p:nvSpPr>
        <p:spPr/>
        <p:txBody>
          <a:bodyPr/>
          <a:lstStyle/>
          <a:p>
            <a:r>
              <a:rPr lang="en-GB" kern="0">
                <a:solidFill>
                  <a:srgbClr val="2A2A2A"/>
                </a:solidFill>
                <a:sym typeface="Helvetica Light"/>
              </a:rPr>
              <a:t>www.metoffice.gov.uk																									                       © Crown Copyright 2017, Met Office</a:t>
            </a:r>
            <a:endParaRPr lang="en-GB" kern="0" dirty="0">
              <a:solidFill>
                <a:srgbClr val="2A2A2A"/>
              </a:solidFill>
              <a:sym typeface="Helvetica Light"/>
            </a:endParaRPr>
          </a:p>
        </p:txBody>
      </p:sp>
      <p:pic>
        <p:nvPicPr>
          <p:cNvPr id="5" name="Picture 4">
            <a:extLst>
              <a:ext uri="{FF2B5EF4-FFF2-40B4-BE49-F238E27FC236}">
                <a16:creationId xmlns:a16="http://schemas.microsoft.com/office/drawing/2014/main" id="{9C15F6AA-8199-4354-BE4A-57BC90A56D1D}"/>
              </a:ext>
            </a:extLst>
          </p:cNvPr>
          <p:cNvPicPr>
            <a:picLocks noChangeAspect="1"/>
          </p:cNvPicPr>
          <p:nvPr/>
        </p:nvPicPr>
        <p:blipFill rotWithShape="1">
          <a:blip r:embed="rId3"/>
          <a:srcRect l="10086" r="27840" b="71588"/>
          <a:stretch/>
        </p:blipFill>
        <p:spPr>
          <a:xfrm>
            <a:off x="383148" y="985699"/>
            <a:ext cx="6268065" cy="1793191"/>
          </a:xfrm>
          <a:prstGeom prst="rect">
            <a:avLst/>
          </a:prstGeom>
        </p:spPr>
      </p:pic>
      <p:pic>
        <p:nvPicPr>
          <p:cNvPr id="6" name="Picture 5">
            <a:extLst>
              <a:ext uri="{FF2B5EF4-FFF2-40B4-BE49-F238E27FC236}">
                <a16:creationId xmlns:a16="http://schemas.microsoft.com/office/drawing/2014/main" id="{1BEA0C7C-FFA9-4EA1-9869-6F86A269DCB1}"/>
              </a:ext>
            </a:extLst>
          </p:cNvPr>
          <p:cNvPicPr>
            <a:picLocks noChangeAspect="1"/>
          </p:cNvPicPr>
          <p:nvPr/>
        </p:nvPicPr>
        <p:blipFill rotWithShape="1">
          <a:blip r:embed="rId4">
            <a:extLst>
              <a:ext uri="{28A0092B-C50C-407E-A947-70E740481C1C}">
                <a14:useLocalDpi xmlns:a14="http://schemas.microsoft.com/office/drawing/2010/main" val="0"/>
              </a:ext>
            </a:extLst>
          </a:blip>
          <a:srcRect l="7593"/>
          <a:stretch/>
        </p:blipFill>
        <p:spPr>
          <a:xfrm>
            <a:off x="603841" y="3009962"/>
            <a:ext cx="5831439" cy="1581042"/>
          </a:xfrm>
          <a:prstGeom prst="rect">
            <a:avLst/>
          </a:prstGeom>
        </p:spPr>
      </p:pic>
      <p:sp>
        <p:nvSpPr>
          <p:cNvPr id="7" name="TextBox 6">
            <a:extLst>
              <a:ext uri="{FF2B5EF4-FFF2-40B4-BE49-F238E27FC236}">
                <a16:creationId xmlns:a16="http://schemas.microsoft.com/office/drawing/2014/main" id="{E0877FA5-6846-46D0-B6C9-FD944EB1F7E0}"/>
              </a:ext>
            </a:extLst>
          </p:cNvPr>
          <p:cNvSpPr txBox="1"/>
          <p:nvPr/>
        </p:nvSpPr>
        <p:spPr>
          <a:xfrm>
            <a:off x="670492" y="3928147"/>
            <a:ext cx="1869100" cy="452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2000" dirty="0">
                <a:sym typeface="Helvetica Light"/>
              </a:rPr>
              <a:t>NEMO solution</a:t>
            </a:r>
          </a:p>
        </p:txBody>
      </p:sp>
      <p:sp>
        <p:nvSpPr>
          <p:cNvPr id="8" name="TextBox 7">
            <a:extLst>
              <a:ext uri="{FF2B5EF4-FFF2-40B4-BE49-F238E27FC236}">
                <a16:creationId xmlns:a16="http://schemas.microsoft.com/office/drawing/2014/main" id="{5C7FE8BB-FD74-4735-9927-136855B7D4D1}"/>
              </a:ext>
            </a:extLst>
          </p:cNvPr>
          <p:cNvSpPr txBox="1"/>
          <p:nvPr/>
        </p:nvSpPr>
        <p:spPr>
          <a:xfrm>
            <a:off x="3938710" y="3938535"/>
            <a:ext cx="2398091" cy="452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2000" dirty="0">
                <a:solidFill>
                  <a:srgbClr val="FF0000"/>
                </a:solidFill>
                <a:sym typeface="Helvetica Light"/>
              </a:rPr>
              <a:t>Idealised simulation</a:t>
            </a:r>
          </a:p>
        </p:txBody>
      </p:sp>
      <p:sp>
        <p:nvSpPr>
          <p:cNvPr id="9" name="TextBox 8">
            <a:extLst>
              <a:ext uri="{FF2B5EF4-FFF2-40B4-BE49-F238E27FC236}">
                <a16:creationId xmlns:a16="http://schemas.microsoft.com/office/drawing/2014/main" id="{62E6FDCE-230C-4016-9A11-FF4504F09099}"/>
              </a:ext>
            </a:extLst>
          </p:cNvPr>
          <p:cNvSpPr txBox="1"/>
          <p:nvPr/>
        </p:nvSpPr>
        <p:spPr>
          <a:xfrm>
            <a:off x="3128452" y="4356859"/>
            <a:ext cx="777456" cy="51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2400" dirty="0">
                <a:solidFill>
                  <a:srgbClr val="0000FF"/>
                </a:solidFill>
                <a:sym typeface="Helvetica Light"/>
              </a:rPr>
              <a:t>Day </a:t>
            </a:r>
            <a:endParaRPr kumimoji="0" lang="en-GB" sz="2400" b="0" i="0" u="none" strike="noStrike" cap="none" spc="0" normalizeH="0" baseline="0" dirty="0">
              <a:ln>
                <a:noFill/>
              </a:ln>
              <a:solidFill>
                <a:srgbClr val="0000FF"/>
              </a:solidFill>
              <a:effectLst/>
              <a:uFillTx/>
              <a:sym typeface="Helvetica Light"/>
            </a:endParaRPr>
          </a:p>
        </p:txBody>
      </p:sp>
      <p:sp>
        <p:nvSpPr>
          <p:cNvPr id="10" name="TextBox 9">
            <a:extLst>
              <a:ext uri="{FF2B5EF4-FFF2-40B4-BE49-F238E27FC236}">
                <a16:creationId xmlns:a16="http://schemas.microsoft.com/office/drawing/2014/main" id="{3AACBA05-BD9A-474A-A973-E195D0818E5A}"/>
              </a:ext>
            </a:extLst>
          </p:cNvPr>
          <p:cNvSpPr txBox="1"/>
          <p:nvPr/>
        </p:nvSpPr>
        <p:spPr>
          <a:xfrm>
            <a:off x="759356" y="4380193"/>
            <a:ext cx="315791" cy="51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2400" dirty="0">
                <a:solidFill>
                  <a:srgbClr val="0000FF"/>
                </a:solidFill>
                <a:sym typeface="Helvetica Light"/>
              </a:rPr>
              <a:t>0</a:t>
            </a:r>
            <a:endParaRPr kumimoji="0" lang="en-GB" sz="2400" b="0" i="0" u="none" strike="noStrike" cap="none" spc="0" normalizeH="0" baseline="0" dirty="0">
              <a:ln>
                <a:noFill/>
              </a:ln>
              <a:solidFill>
                <a:srgbClr val="0000FF"/>
              </a:solidFill>
              <a:effectLst/>
              <a:uFillTx/>
              <a:sym typeface="Helvetica Light"/>
            </a:endParaRPr>
          </a:p>
        </p:txBody>
      </p:sp>
      <p:sp>
        <p:nvSpPr>
          <p:cNvPr id="11" name="TextBox 10">
            <a:extLst>
              <a:ext uri="{FF2B5EF4-FFF2-40B4-BE49-F238E27FC236}">
                <a16:creationId xmlns:a16="http://schemas.microsoft.com/office/drawing/2014/main" id="{DD4F4554-F1F8-47A4-A350-6E5C3A5C90A1}"/>
              </a:ext>
            </a:extLst>
          </p:cNvPr>
          <p:cNvSpPr txBox="1"/>
          <p:nvPr/>
        </p:nvSpPr>
        <p:spPr>
          <a:xfrm>
            <a:off x="5300379" y="4343276"/>
            <a:ext cx="658834" cy="51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2400" dirty="0">
                <a:solidFill>
                  <a:srgbClr val="0000FF"/>
                </a:solidFill>
                <a:sym typeface="Helvetica Light"/>
              </a:rPr>
              <a:t>300</a:t>
            </a:r>
            <a:endParaRPr kumimoji="0" lang="en-GB" sz="2400" b="0" i="0" u="none" strike="noStrike" cap="none" spc="0" normalizeH="0" baseline="0" dirty="0">
              <a:ln>
                <a:noFill/>
              </a:ln>
              <a:solidFill>
                <a:srgbClr val="0000FF"/>
              </a:solidFill>
              <a:effectLst/>
              <a:uFillTx/>
              <a:sym typeface="Helvetica Light"/>
            </a:endParaRPr>
          </a:p>
        </p:txBody>
      </p:sp>
      <p:sp>
        <p:nvSpPr>
          <p:cNvPr id="12" name="TextBox 11">
            <a:extLst>
              <a:ext uri="{FF2B5EF4-FFF2-40B4-BE49-F238E27FC236}">
                <a16:creationId xmlns:a16="http://schemas.microsoft.com/office/drawing/2014/main" id="{034F9331-8682-4668-86EB-80E77FFBF93A}"/>
              </a:ext>
            </a:extLst>
          </p:cNvPr>
          <p:cNvSpPr txBox="1"/>
          <p:nvPr/>
        </p:nvSpPr>
        <p:spPr>
          <a:xfrm>
            <a:off x="149911" y="1547219"/>
            <a:ext cx="562654" cy="5751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2800" dirty="0" err="1">
                <a:solidFill>
                  <a:srgbClr val="0000FF"/>
                </a:solidFill>
                <a:sym typeface="Helvetica Light"/>
              </a:rPr>
              <a:t>Sv</a:t>
            </a:r>
            <a:endParaRPr kumimoji="0" lang="en-GB" sz="2800" b="0" i="0" u="none" strike="noStrike" cap="none" spc="0" normalizeH="0" baseline="0" dirty="0">
              <a:ln>
                <a:noFill/>
              </a:ln>
              <a:solidFill>
                <a:srgbClr val="0000FF"/>
              </a:solidFill>
              <a:effectLst/>
              <a:uFillTx/>
              <a:sym typeface="Helvetica Light"/>
            </a:endParaRPr>
          </a:p>
        </p:txBody>
      </p:sp>
      <p:sp>
        <p:nvSpPr>
          <p:cNvPr id="13" name="TextBox 12">
            <a:extLst>
              <a:ext uri="{FF2B5EF4-FFF2-40B4-BE49-F238E27FC236}">
                <a16:creationId xmlns:a16="http://schemas.microsoft.com/office/drawing/2014/main" id="{D28A76AA-1547-4ED9-8060-F0838E2E82A6}"/>
              </a:ext>
            </a:extLst>
          </p:cNvPr>
          <p:cNvSpPr txBox="1"/>
          <p:nvPr/>
        </p:nvSpPr>
        <p:spPr>
          <a:xfrm>
            <a:off x="11658" y="1041171"/>
            <a:ext cx="658834" cy="513601"/>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2400" dirty="0">
                <a:solidFill>
                  <a:srgbClr val="0000FF"/>
                </a:solidFill>
                <a:sym typeface="Helvetica Light"/>
              </a:rPr>
              <a:t>400</a:t>
            </a:r>
            <a:endParaRPr kumimoji="0" lang="en-GB" sz="2400" b="0" i="0" u="none" strike="noStrike" cap="none" spc="0" normalizeH="0" baseline="0" dirty="0">
              <a:ln>
                <a:noFill/>
              </a:ln>
              <a:solidFill>
                <a:srgbClr val="0000FF"/>
              </a:solidFill>
              <a:effectLst/>
              <a:uFillTx/>
              <a:sym typeface="Helvetica Light"/>
            </a:endParaRPr>
          </a:p>
        </p:txBody>
      </p:sp>
      <p:sp>
        <p:nvSpPr>
          <p:cNvPr id="14" name="TextBox 13">
            <a:extLst>
              <a:ext uri="{FF2B5EF4-FFF2-40B4-BE49-F238E27FC236}">
                <a16:creationId xmlns:a16="http://schemas.microsoft.com/office/drawing/2014/main" id="{6529C14E-5D4C-4607-9086-D0BE473A846A}"/>
              </a:ext>
            </a:extLst>
          </p:cNvPr>
          <p:cNvSpPr txBox="1"/>
          <p:nvPr/>
        </p:nvSpPr>
        <p:spPr>
          <a:xfrm>
            <a:off x="-48861" y="2193832"/>
            <a:ext cx="761426" cy="513601"/>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2400" dirty="0">
                <a:solidFill>
                  <a:srgbClr val="0000FF"/>
                </a:solidFill>
                <a:sym typeface="Helvetica Light"/>
              </a:rPr>
              <a:t>-400</a:t>
            </a:r>
            <a:endParaRPr kumimoji="0" lang="en-GB" sz="2400" b="0" i="0" u="none" strike="noStrike" cap="none" spc="0" normalizeH="0" baseline="0" dirty="0">
              <a:ln>
                <a:noFill/>
              </a:ln>
              <a:solidFill>
                <a:srgbClr val="0000FF"/>
              </a:solidFill>
              <a:effectLst/>
              <a:uFillTx/>
              <a:sym typeface="Helvetica Light"/>
            </a:endParaRPr>
          </a:p>
        </p:txBody>
      </p:sp>
      <p:sp>
        <p:nvSpPr>
          <p:cNvPr id="15" name="TextBox 14">
            <a:extLst>
              <a:ext uri="{FF2B5EF4-FFF2-40B4-BE49-F238E27FC236}">
                <a16:creationId xmlns:a16="http://schemas.microsoft.com/office/drawing/2014/main" id="{DF815CFE-FD90-4594-9DC2-288D30E354A3}"/>
              </a:ext>
            </a:extLst>
          </p:cNvPr>
          <p:cNvSpPr txBox="1"/>
          <p:nvPr/>
        </p:nvSpPr>
        <p:spPr>
          <a:xfrm>
            <a:off x="1835727" y="-27009"/>
            <a:ext cx="7006725" cy="8829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lvl="0" defTabSz="584200" hangingPunct="0"/>
            <a:r>
              <a:rPr lang="en-GB" sz="2400" kern="0" dirty="0">
                <a:solidFill>
                  <a:srgbClr val="0000FF"/>
                </a:solidFill>
                <a:sym typeface="Helvetica Light"/>
              </a:rPr>
              <a:t>Wind driven MOC at equator in NEMO simulations</a:t>
            </a:r>
          </a:p>
          <a:p>
            <a:pPr lvl="0" defTabSz="584200" hangingPunct="0"/>
            <a:r>
              <a:rPr lang="en-GB" sz="2400" kern="0" dirty="0">
                <a:solidFill>
                  <a:srgbClr val="0000FF"/>
                </a:solidFill>
                <a:sym typeface="Helvetica Light"/>
              </a:rPr>
              <a:t>Bell, Blaker, Hirschi – submitted to JPO</a:t>
            </a:r>
          </a:p>
        </p:txBody>
      </p:sp>
      <p:sp>
        <p:nvSpPr>
          <p:cNvPr id="16" name="TextBox 15">
            <a:extLst>
              <a:ext uri="{FF2B5EF4-FFF2-40B4-BE49-F238E27FC236}">
                <a16:creationId xmlns:a16="http://schemas.microsoft.com/office/drawing/2014/main" id="{4626EF65-CD60-4C37-BF60-BF8B94406DC7}"/>
              </a:ext>
            </a:extLst>
          </p:cNvPr>
          <p:cNvSpPr txBox="1"/>
          <p:nvPr/>
        </p:nvSpPr>
        <p:spPr>
          <a:xfrm>
            <a:off x="6849985" y="985699"/>
            <a:ext cx="2282357" cy="3345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a:ln>
                  <a:noFill/>
                </a:ln>
                <a:solidFill>
                  <a:schemeClr val="tx1"/>
                </a:solidFill>
                <a:effectLst/>
                <a:uFillTx/>
                <a:latin typeface="+mn-lt"/>
                <a:ea typeface="+mn-ea"/>
                <a:cs typeface="+mn-cs"/>
                <a:sym typeface="Helvetica Light"/>
              </a:rPr>
              <a:t>Very large meridional</a:t>
            </a:r>
          </a:p>
          <a:p>
            <a:pPr marL="0" marR="0" indent="0" algn="l" defTabSz="584200" rtl="0" fontAlgn="auto" latinLnBrk="0" hangingPunct="0">
              <a:lnSpc>
                <a:spcPct val="100000"/>
              </a:lnSpc>
              <a:spcBef>
                <a:spcPts val="0"/>
              </a:spcBef>
              <a:spcAft>
                <a:spcPts val="0"/>
              </a:spcAft>
              <a:buClrTx/>
              <a:buSzTx/>
              <a:buFontTx/>
              <a:buNone/>
              <a:tabLst/>
            </a:pPr>
            <a:r>
              <a:rPr lang="en-GB" sz="1600" dirty="0">
                <a:sym typeface="Helvetica Light"/>
              </a:rPr>
              <a:t>overturning circulations are found near the equator in ORCA025 NEMO simulations. They can be simulated very well as wind-driven equatorial normal modes on a stratified state of rest. The bottom figure shows the amplitude of the lowest mode </a:t>
            </a:r>
            <a:endParaRPr kumimoji="0" lang="en-GB" sz="1600" b="0" i="0" u="none" strike="noStrike" cap="none" spc="0" normalizeH="0" baseline="0" dirty="0">
              <a:ln>
                <a:noFill/>
              </a:ln>
              <a:solidFill>
                <a:schemeClr val="tx1"/>
              </a:solidFill>
              <a:effectLst/>
              <a:uFillTx/>
              <a:latin typeface="+mn-lt"/>
              <a:ea typeface="+mn-ea"/>
              <a:cs typeface="+mn-cs"/>
              <a:sym typeface="Helvetica Light"/>
            </a:endParaRPr>
          </a:p>
        </p:txBody>
      </p:sp>
    </p:spTree>
    <p:extLst>
      <p:ext uri="{BB962C8B-B14F-4D97-AF65-F5344CB8AC3E}">
        <p14:creationId xmlns:p14="http://schemas.microsoft.com/office/powerpoint/2010/main" val="182673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2"/>
          </p:nvPr>
        </p:nvSpPr>
        <p:spPr/>
        <p:txBody>
          <a:bodyPr/>
          <a:lstStyle/>
          <a:p>
            <a:r>
              <a:rPr lang="en-GB" ker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3"/>
          <p:cNvSpPr txBox="1">
            <a:spLocks/>
          </p:cNvSpPr>
          <p:nvPr/>
        </p:nvSpPr>
        <p:spPr>
          <a:xfrm>
            <a:off x="138245" y="-92279"/>
            <a:ext cx="8452082" cy="3819745"/>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endParaRPr lang="en-US" sz="2400" dirty="0"/>
          </a:p>
          <a:p>
            <a:pPr marL="285750" indent="-285750">
              <a:buFont typeface="Arial" panose="020B0604020202020204" pitchFamily="34" charset="0"/>
              <a:buChar char="•"/>
            </a:pPr>
            <a:endParaRPr lang="en-US" sz="2400" dirty="0"/>
          </a:p>
          <a:p>
            <a:pPr marL="628650" lvl="1" indent="-285750">
              <a:buFont typeface="Arial" panose="020B0604020202020204" pitchFamily="34" charset="0"/>
              <a:buChar char="•"/>
            </a:pPr>
            <a:r>
              <a:rPr lang="en-US" sz="2400" dirty="0"/>
              <a:t>CMEMS does have capabilities &amp; expertise that are </a:t>
            </a:r>
            <a:r>
              <a:rPr lang="en-US" sz="2400"/>
              <a:t>unique in Europe </a:t>
            </a:r>
            <a:r>
              <a:rPr lang="en-US" sz="2400" dirty="0"/>
              <a:t>to contribute to key societal issues </a:t>
            </a:r>
          </a:p>
          <a:p>
            <a:pPr marL="628650" lvl="1" indent="-285750">
              <a:buFont typeface="Arial" panose="020B0604020202020204" pitchFamily="34" charset="0"/>
              <a:buChar char="•"/>
            </a:pPr>
            <a:endParaRPr lang="en-US" sz="2400" dirty="0"/>
          </a:p>
          <a:p>
            <a:pPr marL="628650" lvl="1" indent="-285750">
              <a:buFont typeface="Arial" panose="020B0604020202020204" pitchFamily="34" charset="0"/>
              <a:buChar char="•"/>
            </a:pPr>
            <a:r>
              <a:rPr lang="en-US" sz="2400" dirty="0"/>
              <a:t>CMEMS could make important contributions to the validation of the components of ocean models    </a:t>
            </a:r>
          </a:p>
          <a:p>
            <a:pPr marL="628650" lvl="1" indent="-285750">
              <a:buFont typeface="Arial" panose="020B0604020202020204" pitchFamily="34" charset="0"/>
              <a:buChar char="•"/>
            </a:pPr>
            <a:endParaRPr lang="en-US" sz="2400" dirty="0"/>
          </a:p>
          <a:p>
            <a:pPr marL="628650" lvl="1" indent="-285750">
              <a:buFont typeface="Arial" panose="020B0604020202020204" pitchFamily="34" charset="0"/>
              <a:buChar char="•"/>
            </a:pPr>
            <a:r>
              <a:rPr lang="en-US" sz="2400" dirty="0"/>
              <a:t>There are great opportunities to improve collaboration  on ocean data assimilation  </a:t>
            </a:r>
          </a:p>
          <a:p>
            <a:pPr marL="628650" lvl="1" indent="-285750">
              <a:buFont typeface="Arial" panose="020B0604020202020204" pitchFamily="34" charset="0"/>
              <a:buChar char="•"/>
            </a:pPr>
            <a:endParaRPr lang="en-US" sz="2400" dirty="0"/>
          </a:p>
          <a:p>
            <a:pPr marL="628650" lvl="1" indent="-285750">
              <a:buFont typeface="Arial" panose="020B0604020202020204" pitchFamily="34" charset="0"/>
              <a:buChar char="•"/>
            </a:pPr>
            <a:r>
              <a:rPr lang="en-US" sz="2400" dirty="0"/>
              <a:t>CMEMS needs to champion feasible in situ systems for monitoring the marine (BGC) environment (e.g. </a:t>
            </a:r>
            <a:r>
              <a:rPr lang="en-US" sz="2400" dirty="0" err="1"/>
              <a:t>BioArgo</a:t>
            </a:r>
            <a:r>
              <a:rPr lang="en-US" sz="2400" dirty="0"/>
              <a:t>) </a:t>
            </a:r>
          </a:p>
          <a:p>
            <a:pPr marL="628650" lvl="1" indent="-285750">
              <a:buFont typeface="Arial" panose="020B0604020202020204" pitchFamily="34" charset="0"/>
              <a:buChar char="•"/>
            </a:pPr>
            <a:endParaRPr lang="en-US" sz="2400" dirty="0"/>
          </a:p>
          <a:p>
            <a:pPr marL="628650" lvl="1" indent="-285750">
              <a:buFont typeface="Arial" panose="020B0604020202020204" pitchFamily="34" charset="0"/>
              <a:buChar char="•"/>
            </a:pPr>
            <a:r>
              <a:rPr lang="en-US" sz="2400" dirty="0"/>
              <a:t> </a:t>
            </a:r>
          </a:p>
          <a:p>
            <a:pPr marL="628650" lvl="1" indent="-285750">
              <a:buFont typeface="Arial" panose="020B0604020202020204" pitchFamily="34" charset="0"/>
              <a:buChar char="•"/>
            </a:pPr>
            <a:endParaRPr lang="en-US" sz="2400" dirty="0"/>
          </a:p>
          <a:p>
            <a:pPr marL="628650" lvl="1" indent="-285750">
              <a:buFont typeface="Arial" panose="020B0604020202020204" pitchFamily="34" charset="0"/>
              <a:buChar char="•"/>
            </a:pPr>
            <a:endParaRPr lang="en-US" sz="2400" dirty="0"/>
          </a:p>
        </p:txBody>
      </p:sp>
      <p:sp>
        <p:nvSpPr>
          <p:cNvPr id="7" name="TextBox 6"/>
          <p:cNvSpPr txBox="1"/>
          <p:nvPr/>
        </p:nvSpPr>
        <p:spPr>
          <a:xfrm>
            <a:off x="3176863" y="27897"/>
            <a:ext cx="2011768"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lvl="0" defTabSz="584200" hangingPunct="0"/>
            <a:r>
              <a:rPr lang="en-GB" sz="3200" kern="0" dirty="0">
                <a:solidFill>
                  <a:srgbClr val="0000FF"/>
                </a:solidFill>
                <a:sym typeface="Helvetica Light"/>
              </a:rPr>
              <a:t>Summary </a:t>
            </a:r>
          </a:p>
        </p:txBody>
      </p:sp>
      <p:pic>
        <p:nvPicPr>
          <p:cNvPr id="8" name="Picture 7">
            <a:extLst>
              <a:ext uri="{FF2B5EF4-FFF2-40B4-BE49-F238E27FC236}">
                <a16:creationId xmlns:a16="http://schemas.microsoft.com/office/drawing/2014/main" id="{0246FEE9-2DF8-48C2-B4AF-1CD1CE80001D}"/>
              </a:ext>
            </a:extLst>
          </p:cNvPr>
          <p:cNvPicPr>
            <a:picLocks noChangeAspect="1"/>
          </p:cNvPicPr>
          <p:nvPr/>
        </p:nvPicPr>
        <p:blipFill>
          <a:blip r:embed="rId3"/>
          <a:stretch>
            <a:fillRect/>
          </a:stretch>
        </p:blipFill>
        <p:spPr>
          <a:xfrm>
            <a:off x="7893265" y="38138"/>
            <a:ext cx="928989" cy="616229"/>
          </a:xfrm>
          <a:prstGeom prst="rect">
            <a:avLst/>
          </a:prstGeom>
        </p:spPr>
      </p:pic>
      <p:pic>
        <p:nvPicPr>
          <p:cNvPr id="9" name="Picture 7">
            <a:extLst>
              <a:ext uri="{FF2B5EF4-FFF2-40B4-BE49-F238E27FC236}">
                <a16:creationId xmlns:a16="http://schemas.microsoft.com/office/drawing/2014/main" id="{DECF37E4-4BB1-4010-94F2-E4B40E18D2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3296" y="-12620"/>
            <a:ext cx="1368265" cy="717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747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2"/>
          </p:nvPr>
        </p:nvSpPr>
        <p:spPr/>
        <p:txBody>
          <a:bodyPr/>
          <a:lstStyle/>
          <a:p>
            <a:r>
              <a:rPr lang="en-GB" ker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3"/>
          <p:cNvSpPr txBox="1">
            <a:spLocks/>
          </p:cNvSpPr>
          <p:nvPr/>
        </p:nvSpPr>
        <p:spPr>
          <a:xfrm>
            <a:off x="-143416" y="127713"/>
            <a:ext cx="8219514" cy="3819745"/>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endParaRPr lang="en-US" sz="2400" dirty="0"/>
          </a:p>
          <a:p>
            <a:pPr marL="285750" indent="-285750">
              <a:buFont typeface="Arial" panose="020B0604020202020204" pitchFamily="34" charset="0"/>
              <a:buChar char="•"/>
            </a:pPr>
            <a:endParaRPr lang="en-US" sz="2400" dirty="0"/>
          </a:p>
          <a:p>
            <a:pPr marL="628650" lvl="1" indent="-285750">
              <a:buFont typeface="Arial" panose="020B0604020202020204" pitchFamily="34" charset="0"/>
              <a:buChar char="•"/>
            </a:pPr>
            <a:r>
              <a:rPr lang="en-US" sz="2400" dirty="0"/>
              <a:t>Context: CMEMS ambition and positioning</a:t>
            </a:r>
          </a:p>
          <a:p>
            <a:pPr marL="628650" lvl="1" indent="-285750">
              <a:buFont typeface="Arial" panose="020B0604020202020204" pitchFamily="34" charset="0"/>
              <a:buChar char="•"/>
            </a:pPr>
            <a:endParaRPr lang="en-US" sz="2400" dirty="0"/>
          </a:p>
          <a:p>
            <a:pPr marL="628650" lvl="1" indent="-285750">
              <a:buFont typeface="Arial" panose="020B0604020202020204" pitchFamily="34" charset="0"/>
              <a:buChar char="•"/>
            </a:pPr>
            <a:r>
              <a:rPr lang="en-US" sz="2400" dirty="0"/>
              <a:t>Ocean modelling: what can be improved; how can 					    CMEMS contribute?   </a:t>
            </a:r>
          </a:p>
          <a:p>
            <a:pPr marL="628650" lvl="1" indent="-285750">
              <a:buFont typeface="Arial" panose="020B0604020202020204" pitchFamily="34" charset="0"/>
              <a:buChar char="•"/>
            </a:pPr>
            <a:endParaRPr lang="en-US" sz="2400" dirty="0"/>
          </a:p>
          <a:p>
            <a:pPr marL="628650" lvl="1" indent="-285750">
              <a:buFont typeface="Arial" panose="020B0604020202020204" pitchFamily="34" charset="0"/>
              <a:buChar char="•"/>
            </a:pPr>
            <a:r>
              <a:rPr lang="en-US" sz="2400" dirty="0"/>
              <a:t>Data assimilation: opportunities </a:t>
            </a:r>
          </a:p>
          <a:p>
            <a:pPr marL="628650" lvl="1" indent="-285750">
              <a:buFont typeface="Arial" panose="020B0604020202020204" pitchFamily="34" charset="0"/>
              <a:buChar char="•"/>
            </a:pPr>
            <a:endParaRPr lang="en-US" sz="2400" dirty="0"/>
          </a:p>
          <a:p>
            <a:pPr marL="628650" lvl="1" indent="-285750">
              <a:buFont typeface="Arial" panose="020B0604020202020204" pitchFamily="34" charset="0"/>
              <a:buChar char="•"/>
            </a:pPr>
            <a:r>
              <a:rPr lang="en-US" sz="2400" dirty="0"/>
              <a:t>Monitoring of the marine (BGC) environment </a:t>
            </a:r>
          </a:p>
          <a:p>
            <a:pPr marL="628650" lvl="1" indent="-285750">
              <a:buFont typeface="Arial" panose="020B0604020202020204" pitchFamily="34" charset="0"/>
              <a:buChar char="•"/>
            </a:pPr>
            <a:endParaRPr lang="en-US" sz="2400" dirty="0"/>
          </a:p>
          <a:p>
            <a:pPr marL="628650" lvl="1" indent="-285750">
              <a:buFont typeface="Arial" panose="020B0604020202020204" pitchFamily="34" charset="0"/>
              <a:buChar char="•"/>
            </a:pPr>
            <a:r>
              <a:rPr lang="en-US" sz="2400" dirty="0"/>
              <a:t>Summary </a:t>
            </a:r>
          </a:p>
          <a:p>
            <a:pPr marL="628650" lvl="1" indent="-285750">
              <a:buFont typeface="Arial" panose="020B0604020202020204" pitchFamily="34" charset="0"/>
              <a:buChar char="•"/>
            </a:pPr>
            <a:endParaRPr lang="en-US" sz="2400" dirty="0"/>
          </a:p>
          <a:p>
            <a:pPr marL="628650" lvl="1" indent="-285750">
              <a:buFont typeface="Arial" panose="020B0604020202020204" pitchFamily="34" charset="0"/>
              <a:buChar char="•"/>
            </a:pPr>
            <a:endParaRPr lang="en-US" sz="2400" dirty="0"/>
          </a:p>
        </p:txBody>
      </p:sp>
      <p:sp>
        <p:nvSpPr>
          <p:cNvPr id="7" name="TextBox 6"/>
          <p:cNvSpPr txBox="1"/>
          <p:nvPr/>
        </p:nvSpPr>
        <p:spPr>
          <a:xfrm>
            <a:off x="3176863" y="27897"/>
            <a:ext cx="1578957"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lvl="0" defTabSz="584200" hangingPunct="0"/>
            <a:r>
              <a:rPr lang="en-GB" sz="3200" kern="0">
                <a:solidFill>
                  <a:srgbClr val="0000FF"/>
                </a:solidFill>
                <a:sym typeface="Helvetica Light"/>
              </a:rPr>
              <a:t>Content</a:t>
            </a:r>
            <a:endParaRPr lang="en-GB" sz="3200" kern="0" dirty="0">
              <a:solidFill>
                <a:srgbClr val="0000FF"/>
              </a:solidFill>
              <a:sym typeface="Helvetica Light"/>
            </a:endParaRPr>
          </a:p>
        </p:txBody>
      </p:sp>
      <p:pic>
        <p:nvPicPr>
          <p:cNvPr id="6" name="logo IMMERSE.jpg" descr="logo IMMERSE.jpg">
            <a:extLst>
              <a:ext uri="{FF2B5EF4-FFF2-40B4-BE49-F238E27FC236}">
                <a16:creationId xmlns:a16="http://schemas.microsoft.com/office/drawing/2014/main" id="{9B765DE3-8656-4AB7-8100-E760DF2DBAB5}"/>
              </a:ext>
            </a:extLst>
          </p:cNvPr>
          <p:cNvPicPr>
            <a:picLocks noChangeAspect="1"/>
          </p:cNvPicPr>
          <p:nvPr/>
        </p:nvPicPr>
        <p:blipFill>
          <a:blip r:embed="rId3"/>
          <a:srcRect/>
          <a:stretch>
            <a:fillRect/>
          </a:stretch>
        </p:blipFill>
        <p:spPr>
          <a:xfrm>
            <a:off x="7293375" y="4531794"/>
            <a:ext cx="1850625" cy="611706"/>
          </a:xfrm>
          <a:prstGeom prst="rect">
            <a:avLst/>
          </a:prstGeom>
          <a:ln w="12700">
            <a:miter lim="400000"/>
          </a:ln>
        </p:spPr>
      </p:pic>
      <p:pic>
        <p:nvPicPr>
          <p:cNvPr id="8" name="Picture 7">
            <a:extLst>
              <a:ext uri="{FF2B5EF4-FFF2-40B4-BE49-F238E27FC236}">
                <a16:creationId xmlns:a16="http://schemas.microsoft.com/office/drawing/2014/main" id="{0246FEE9-2DF8-48C2-B4AF-1CD1CE80001D}"/>
              </a:ext>
            </a:extLst>
          </p:cNvPr>
          <p:cNvPicPr>
            <a:picLocks noChangeAspect="1"/>
          </p:cNvPicPr>
          <p:nvPr/>
        </p:nvPicPr>
        <p:blipFill>
          <a:blip r:embed="rId4"/>
          <a:stretch>
            <a:fillRect/>
          </a:stretch>
        </p:blipFill>
        <p:spPr>
          <a:xfrm>
            <a:off x="6109373" y="4527271"/>
            <a:ext cx="928989" cy="616229"/>
          </a:xfrm>
          <a:prstGeom prst="rect">
            <a:avLst/>
          </a:prstGeom>
        </p:spPr>
      </p:pic>
      <p:pic>
        <p:nvPicPr>
          <p:cNvPr id="9" name="Picture 7">
            <a:extLst>
              <a:ext uri="{FF2B5EF4-FFF2-40B4-BE49-F238E27FC236}">
                <a16:creationId xmlns:a16="http://schemas.microsoft.com/office/drawing/2014/main" id="{DECF37E4-4BB1-4010-94F2-E4B40E18D2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5832" y="4425754"/>
            <a:ext cx="1368265" cy="717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2"/>
          </p:nvPr>
        </p:nvSpPr>
        <p:spPr/>
        <p:txBody>
          <a:bodyPr/>
          <a:lstStyle/>
          <a:p>
            <a:r>
              <a:rPr lang="en-GB" ker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3"/>
          <p:cNvSpPr txBox="1">
            <a:spLocks/>
          </p:cNvSpPr>
          <p:nvPr/>
        </p:nvSpPr>
        <p:spPr>
          <a:xfrm>
            <a:off x="222062" y="636712"/>
            <a:ext cx="8450217" cy="268111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endParaRPr lang="en-US" sz="2000" dirty="0"/>
          </a:p>
          <a:p>
            <a:pPr marL="285750" indent="-285750">
              <a:buFont typeface="Arial" panose="020B0604020202020204" pitchFamily="34" charset="0"/>
              <a:buChar char="•"/>
            </a:pPr>
            <a:r>
              <a:rPr lang="en-US" sz="2000" dirty="0"/>
              <a:t>The CMEMS </a:t>
            </a:r>
            <a:r>
              <a:rPr lang="en-US" sz="2000" dirty="0">
                <a:solidFill>
                  <a:srgbClr val="0000FF"/>
                </a:solidFill>
              </a:rPr>
              <a:t>ambition</a:t>
            </a:r>
            <a:r>
              <a:rPr lang="en-US" sz="2000" dirty="0"/>
              <a:t> is to be the primary source for information on the marine environment </a:t>
            </a:r>
          </a:p>
          <a:p>
            <a:pPr marL="628650" lvl="1" indent="-285750">
              <a:buFont typeface="Arial" panose="020B0604020202020204" pitchFamily="34" charset="0"/>
              <a:buChar char="•"/>
            </a:pPr>
            <a:r>
              <a:rPr lang="en-US" sz="2000" dirty="0"/>
              <a:t>monitoring and prediction </a:t>
            </a:r>
          </a:p>
          <a:p>
            <a:pPr marL="628650" lvl="1" indent="-285750">
              <a:buFont typeface="Arial" panose="020B0604020202020204" pitchFamily="34" charset="0"/>
              <a:buChar char="•"/>
            </a:pPr>
            <a:r>
              <a:rPr lang="en-US" sz="2000" dirty="0"/>
              <a:t>physical and biogeochemical properties</a:t>
            </a:r>
          </a:p>
          <a:p>
            <a:pPr marL="628650" lvl="1" indent="-285750">
              <a:buFont typeface="Arial" panose="020B0604020202020204" pitchFamily="34" charset="0"/>
              <a:buChar char="•"/>
            </a:pPr>
            <a:r>
              <a:rPr lang="en-US" sz="2000" dirty="0"/>
              <a:t>global ocean and European regional seas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To do this teams need </a:t>
            </a:r>
            <a:r>
              <a:rPr lang="en-US" sz="2000" dirty="0">
                <a:solidFill>
                  <a:srgbClr val="0000FF"/>
                </a:solidFill>
              </a:rPr>
              <a:t>scientific &amp; technical expertise </a:t>
            </a:r>
            <a:r>
              <a:rPr lang="en-US" sz="2000" dirty="0"/>
              <a:t>to: </a:t>
            </a:r>
          </a:p>
          <a:p>
            <a:pPr marL="628650" lvl="1" indent="-285750">
              <a:buFont typeface="Arial" panose="020B0604020202020204" pitchFamily="34" charset="0"/>
              <a:buChar char="•"/>
            </a:pPr>
            <a:r>
              <a:rPr lang="en-US" sz="2000" dirty="0"/>
              <a:t>Develop, operate and assess their prediction systems</a:t>
            </a:r>
          </a:p>
          <a:p>
            <a:pPr marL="628650" lvl="1" indent="-285750">
              <a:buFont typeface="Arial" panose="020B0604020202020204" pitchFamily="34" charset="0"/>
              <a:buChar char="•"/>
            </a:pPr>
            <a:r>
              <a:rPr lang="en-US" sz="2000" dirty="0"/>
              <a:t>Provide tailored products and advice </a:t>
            </a:r>
          </a:p>
          <a:p>
            <a:pPr marL="628650" lvl="1" indent="-285750">
              <a:buFont typeface="Arial" panose="020B0604020202020204" pitchFamily="34" charset="0"/>
              <a:buChar char="•"/>
            </a:pPr>
            <a:r>
              <a:rPr lang="en-US" sz="2000" dirty="0"/>
              <a:t>Identify key aspects of the service to improve</a:t>
            </a:r>
          </a:p>
          <a:p>
            <a:pPr marL="285750" indent="-285750">
              <a:buFont typeface="Arial" panose="020B0604020202020204" pitchFamily="34" charset="0"/>
              <a:buChar char="•"/>
            </a:pPr>
            <a:endParaRPr lang="en-US" sz="2400" dirty="0"/>
          </a:p>
        </p:txBody>
      </p:sp>
      <p:sp>
        <p:nvSpPr>
          <p:cNvPr id="7" name="TextBox 6"/>
          <p:cNvSpPr txBox="1"/>
          <p:nvPr/>
        </p:nvSpPr>
        <p:spPr>
          <a:xfrm>
            <a:off x="2396687" y="0"/>
            <a:ext cx="5087930"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lvl="0" defTabSz="584200" hangingPunct="0"/>
            <a:r>
              <a:rPr lang="en-GB" sz="3200" kern="0" dirty="0">
                <a:solidFill>
                  <a:srgbClr val="0000FF"/>
                </a:solidFill>
                <a:sym typeface="Helvetica Light"/>
              </a:rPr>
              <a:t>Context: CMEMS ambition </a:t>
            </a:r>
          </a:p>
        </p:txBody>
      </p:sp>
      <p:pic>
        <p:nvPicPr>
          <p:cNvPr id="6" name="Picture 7">
            <a:extLst>
              <a:ext uri="{FF2B5EF4-FFF2-40B4-BE49-F238E27FC236}">
                <a16:creationId xmlns:a16="http://schemas.microsoft.com/office/drawing/2014/main" id="{236AC72F-9907-42B2-8FC0-80C924CF3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5735" y="4425754"/>
            <a:ext cx="1368265" cy="717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341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2"/>
          </p:nvPr>
        </p:nvSpPr>
        <p:spPr/>
        <p:txBody>
          <a:bodyPr/>
          <a:lstStyle/>
          <a:p>
            <a:r>
              <a:rPr lang="en-GB" ker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3"/>
          <p:cNvSpPr txBox="1">
            <a:spLocks/>
          </p:cNvSpPr>
          <p:nvPr/>
        </p:nvSpPr>
        <p:spPr>
          <a:xfrm>
            <a:off x="230451" y="831757"/>
            <a:ext cx="8450217" cy="268111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marL="285750" indent="-285750">
              <a:buFont typeface="Arial" panose="020B0604020202020204" pitchFamily="34" charset="0"/>
              <a:buChar char="•"/>
            </a:pPr>
            <a:r>
              <a:rPr lang="en-US" sz="2000" dirty="0"/>
              <a:t>The CMEMS team needs to be: </a:t>
            </a:r>
          </a:p>
          <a:p>
            <a:pPr marL="628650" lvl="1" indent="-285750">
              <a:buFont typeface="Arial" panose="020B0604020202020204" pitchFamily="34" charset="0"/>
              <a:buChar char="•"/>
            </a:pPr>
            <a:r>
              <a:rPr lang="en-US" sz="2000" dirty="0"/>
              <a:t>Contributing to </a:t>
            </a:r>
            <a:r>
              <a:rPr lang="en-US" sz="2000" dirty="0">
                <a:solidFill>
                  <a:srgbClr val="0000FF"/>
                </a:solidFill>
              </a:rPr>
              <a:t>key societal issues</a:t>
            </a:r>
            <a:r>
              <a:rPr lang="en-US" sz="2000" dirty="0"/>
              <a:t> such as:</a:t>
            </a:r>
          </a:p>
          <a:p>
            <a:pPr marL="971550" lvl="2" indent="-285750">
              <a:buFont typeface="Arial" panose="020B0604020202020204" pitchFamily="34" charset="0"/>
              <a:buChar char="•"/>
            </a:pPr>
            <a:r>
              <a:rPr lang="en-US" sz="2000" dirty="0"/>
              <a:t>safe &amp; sustainable use of the environment</a:t>
            </a:r>
          </a:p>
          <a:p>
            <a:pPr marL="971550" lvl="2" indent="-285750">
              <a:buFont typeface="Arial" panose="020B0604020202020204" pitchFamily="34" charset="0"/>
              <a:buChar char="•"/>
            </a:pPr>
            <a:r>
              <a:rPr lang="en-US" sz="2000" dirty="0"/>
              <a:t>monitoring and simulation of climate changes   </a:t>
            </a:r>
          </a:p>
          <a:p>
            <a:pPr marL="971550" lvl="2" indent="-285750">
              <a:buFont typeface="Arial" panose="020B0604020202020204" pitchFamily="34" charset="0"/>
              <a:buChar char="•"/>
            </a:pPr>
            <a:r>
              <a:rPr lang="en-US" sz="2000" dirty="0"/>
              <a:t>weather prediction (from days to years ahead) </a:t>
            </a:r>
          </a:p>
          <a:p>
            <a:pPr marL="628650" lvl="1" indent="-285750">
              <a:buFont typeface="Arial" panose="020B0604020202020204" pitchFamily="34" charset="0"/>
              <a:buChar char="•"/>
            </a:pPr>
            <a:r>
              <a:rPr lang="en-US" sz="2000" dirty="0">
                <a:solidFill>
                  <a:srgbClr val="FF0000"/>
                </a:solidFill>
              </a:rPr>
              <a:t>Well-coordinated</a:t>
            </a:r>
            <a:r>
              <a:rPr lang="en-US" sz="2000" dirty="0"/>
              <a:t> </a:t>
            </a:r>
          </a:p>
          <a:p>
            <a:pPr marL="971550" lvl="2" indent="-285750">
              <a:buFont typeface="Arial" panose="020B0604020202020204" pitchFamily="34" charset="0"/>
              <a:buChar char="•"/>
            </a:pPr>
            <a:r>
              <a:rPr lang="en-US" sz="2000" dirty="0"/>
              <a:t>with the marine scientific community (upstream) </a:t>
            </a:r>
          </a:p>
          <a:p>
            <a:pPr marL="971550" lvl="2" indent="-285750">
              <a:buFont typeface="Arial" panose="020B0604020202020204" pitchFamily="34" charset="0"/>
              <a:buChar char="•"/>
            </a:pPr>
            <a:r>
              <a:rPr lang="en-US" sz="2000" dirty="0"/>
              <a:t>internally (across many organizations &amp; nations) </a:t>
            </a:r>
          </a:p>
          <a:p>
            <a:pPr marL="971550" lvl="2" indent="-285750">
              <a:buFont typeface="Arial" panose="020B0604020202020204" pitchFamily="34" charset="0"/>
              <a:buChar char="•"/>
            </a:pPr>
            <a:r>
              <a:rPr lang="en-US" sz="2000" dirty="0"/>
              <a:t>with teams that will exploit its information (downstream) </a:t>
            </a:r>
          </a:p>
          <a:p>
            <a:pPr marL="628650" lvl="1" indent="-285750">
              <a:buFont typeface="Arial" panose="020B0604020202020204" pitchFamily="34" charset="0"/>
              <a:buChar char="•"/>
            </a:pPr>
            <a:r>
              <a:rPr lang="en-US" sz="2000" dirty="0">
                <a:solidFill>
                  <a:srgbClr val="FF0000"/>
                </a:solidFill>
              </a:rPr>
              <a:t>Exploiting its capabilities &amp; expertise that are unique in Europe</a:t>
            </a:r>
          </a:p>
          <a:p>
            <a:pPr marL="971550" lvl="2" indent="-285750">
              <a:buFont typeface="Arial" panose="020B0604020202020204" pitchFamily="34" charset="0"/>
              <a:buChar char="•"/>
            </a:pPr>
            <a:r>
              <a:rPr lang="en-US" sz="2000" dirty="0"/>
              <a:t>particularly relating to its own systems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400" dirty="0"/>
          </a:p>
        </p:txBody>
      </p:sp>
      <p:sp>
        <p:nvSpPr>
          <p:cNvPr id="7" name="TextBox 6"/>
          <p:cNvSpPr txBox="1"/>
          <p:nvPr/>
        </p:nvSpPr>
        <p:spPr>
          <a:xfrm>
            <a:off x="2396687" y="0"/>
            <a:ext cx="3903312"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lvl="0" defTabSz="584200" hangingPunct="0"/>
            <a:r>
              <a:rPr lang="en-GB" sz="3200" kern="0" dirty="0">
                <a:solidFill>
                  <a:srgbClr val="0000FF"/>
                </a:solidFill>
                <a:sym typeface="Helvetica Light"/>
              </a:rPr>
              <a:t>Context: Positioning </a:t>
            </a:r>
          </a:p>
        </p:txBody>
      </p:sp>
      <p:pic>
        <p:nvPicPr>
          <p:cNvPr id="6" name="Picture 7">
            <a:extLst>
              <a:ext uri="{FF2B5EF4-FFF2-40B4-BE49-F238E27FC236}">
                <a16:creationId xmlns:a16="http://schemas.microsoft.com/office/drawing/2014/main" id="{4B5828FD-BC8D-4055-8DE4-43D00B9FF4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5735" y="4425754"/>
            <a:ext cx="1368265" cy="717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418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2"/>
          </p:nvPr>
        </p:nvSpPr>
        <p:spPr/>
        <p:txBody>
          <a:bodyPr/>
          <a:lstStyle/>
          <a:p>
            <a:r>
              <a:rPr lang="en-GB" ker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3"/>
          <p:cNvSpPr txBox="1">
            <a:spLocks/>
          </p:cNvSpPr>
          <p:nvPr/>
        </p:nvSpPr>
        <p:spPr>
          <a:xfrm>
            <a:off x="-285226" y="916924"/>
            <a:ext cx="9143999" cy="3562901"/>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marL="804863" indent="-342900">
              <a:spcBef>
                <a:spcPct val="20000"/>
              </a:spcBef>
              <a:buFont typeface="Arial" panose="020B0604020202020204" pitchFamily="34" charset="0"/>
              <a:buChar char="•"/>
              <a:defRPr/>
            </a:pPr>
            <a:r>
              <a:rPr lang="en-GB" sz="2000" dirty="0"/>
              <a:t>Which issues will be most important? </a:t>
            </a:r>
          </a:p>
          <a:p>
            <a:pPr marL="1257300" lvl="2" indent="-342900">
              <a:buFont typeface="Arial" panose="020B0604020202020204" pitchFamily="34" charset="0"/>
              <a:buChar char="•"/>
            </a:pPr>
            <a:r>
              <a:rPr lang="en-GB" sz="2000" dirty="0"/>
              <a:t>Improved parametrisation of turbulent surface boundary layer</a:t>
            </a:r>
          </a:p>
          <a:p>
            <a:pPr marL="1257300" lvl="2" indent="-342900">
              <a:buFont typeface="Arial" panose="020B0604020202020204" pitchFamily="34" charset="0"/>
              <a:buChar char="•"/>
            </a:pPr>
            <a:r>
              <a:rPr lang="en-GB" sz="2000" dirty="0"/>
              <a:t>“Scale-aware” parametrisations compatible with the dynamical core  </a:t>
            </a:r>
          </a:p>
          <a:p>
            <a:pPr marL="1257300" lvl="2" indent="-342900">
              <a:buFont typeface="Arial" panose="020B0604020202020204" pitchFamily="34" charset="0"/>
              <a:buChar char="•"/>
            </a:pPr>
            <a:r>
              <a:rPr lang="en-GB" sz="2000" dirty="0"/>
              <a:t>Parametrisations assisted by machine learning</a:t>
            </a:r>
          </a:p>
          <a:p>
            <a:pPr marL="1257300" lvl="2" indent="-342900">
              <a:buFont typeface="Arial" panose="020B0604020202020204" pitchFamily="34" charset="0"/>
              <a:buChar char="•"/>
            </a:pPr>
            <a:r>
              <a:rPr lang="en-GB" sz="2000" dirty="0"/>
              <a:t>Higher resolution in coastal waters</a:t>
            </a:r>
          </a:p>
          <a:p>
            <a:pPr marL="1257300" lvl="2" indent="-342900">
              <a:buFont typeface="Arial" panose="020B0604020202020204" pitchFamily="34" charset="0"/>
              <a:buChar char="•"/>
            </a:pPr>
            <a:r>
              <a:rPr lang="en-GB" sz="2000" dirty="0"/>
              <a:t>Better representation of the interaction with bathymetry</a:t>
            </a:r>
          </a:p>
          <a:p>
            <a:pPr marL="1257300" lvl="2" indent="-342900">
              <a:buFont typeface="Arial" panose="020B0604020202020204" pitchFamily="34" charset="0"/>
              <a:buChar char="•"/>
            </a:pPr>
            <a:r>
              <a:rPr lang="en-GB" sz="2000" dirty="0"/>
              <a:t>Reduced diapycnal mixing for climate </a:t>
            </a:r>
          </a:p>
          <a:p>
            <a:pPr marL="1257300" lvl="2" indent="-342900">
              <a:buFont typeface="Arial" panose="020B0604020202020204" pitchFamily="34" charset="0"/>
              <a:buChar char="•"/>
            </a:pPr>
            <a:endParaRPr lang="en-GB" sz="2000" dirty="0"/>
          </a:p>
          <a:p>
            <a:pPr marL="914400" lvl="1" indent="-342900">
              <a:buFont typeface="Arial" panose="020B0604020202020204" pitchFamily="34" charset="0"/>
              <a:buChar char="•"/>
            </a:pPr>
            <a:r>
              <a:rPr lang="en-GB" sz="2000" dirty="0">
                <a:solidFill>
                  <a:srgbClr val="FF0000"/>
                </a:solidFill>
              </a:rPr>
              <a:t>CMEMS should be able to contribute by assessment of the performance of its forecasts using alternative schemes </a:t>
            </a:r>
          </a:p>
          <a:p>
            <a:pPr marL="571500" lvl="1"/>
            <a:r>
              <a:rPr lang="en-GB" sz="2000" dirty="0">
                <a:solidFill>
                  <a:srgbClr val="FF0000"/>
                </a:solidFill>
              </a:rPr>
              <a:t>    – see also the later slide on information on model biases</a:t>
            </a:r>
          </a:p>
        </p:txBody>
      </p:sp>
      <p:sp>
        <p:nvSpPr>
          <p:cNvPr id="7" name="TextBox 6"/>
          <p:cNvSpPr txBox="1"/>
          <p:nvPr/>
        </p:nvSpPr>
        <p:spPr>
          <a:xfrm>
            <a:off x="3176863" y="27897"/>
            <a:ext cx="4926027"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lvl="0" defTabSz="584200" hangingPunct="0"/>
            <a:r>
              <a:rPr lang="en-GB" sz="3200" kern="0" dirty="0">
                <a:solidFill>
                  <a:srgbClr val="0000FF"/>
                </a:solidFill>
                <a:sym typeface="Helvetica Light"/>
              </a:rPr>
              <a:t>Ocean model formulations</a:t>
            </a:r>
          </a:p>
        </p:txBody>
      </p:sp>
      <p:pic>
        <p:nvPicPr>
          <p:cNvPr id="6" name="Picture 7">
            <a:extLst>
              <a:ext uri="{FF2B5EF4-FFF2-40B4-BE49-F238E27FC236}">
                <a16:creationId xmlns:a16="http://schemas.microsoft.com/office/drawing/2014/main" id="{4EEEDD04-A3F0-44BD-B0EA-015B883136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5735" y="4425754"/>
            <a:ext cx="1368265" cy="717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500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2"/>
          </p:nvPr>
        </p:nvSpPr>
        <p:spPr/>
        <p:txBody>
          <a:bodyPr/>
          <a:lstStyle/>
          <a:p>
            <a:r>
              <a:rPr lang="en-GB" ker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3"/>
          <p:cNvSpPr txBox="1">
            <a:spLocks/>
          </p:cNvSpPr>
          <p:nvPr/>
        </p:nvSpPr>
        <p:spPr>
          <a:xfrm>
            <a:off x="-520118" y="680558"/>
            <a:ext cx="9664118" cy="3562901"/>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marL="804863" indent="-342900">
              <a:spcBef>
                <a:spcPct val="20000"/>
              </a:spcBef>
              <a:buFont typeface="Arial" panose="020B0604020202020204" pitchFamily="34" charset="0"/>
              <a:buChar char="•"/>
              <a:defRPr/>
            </a:pPr>
            <a:endParaRPr lang="en-GB" sz="2000" dirty="0"/>
          </a:p>
          <a:p>
            <a:pPr marL="1257300" lvl="2" indent="-342900">
              <a:buFont typeface="Arial" panose="020B0604020202020204" pitchFamily="34" charset="0"/>
              <a:buChar char="•"/>
            </a:pPr>
            <a:r>
              <a:rPr lang="en-GB" sz="2000" dirty="0"/>
              <a:t>Performance on CPU based HPCs will be significantly improved by:</a:t>
            </a:r>
          </a:p>
          <a:p>
            <a:pPr marL="1600200" lvl="3" indent="-342900">
              <a:buFont typeface="Arial" panose="020B0604020202020204" pitchFamily="34" charset="0"/>
              <a:buChar char="•"/>
            </a:pPr>
            <a:r>
              <a:rPr lang="en-GB" sz="2000" dirty="0"/>
              <a:t>More </a:t>
            </a:r>
            <a:r>
              <a:rPr lang="en-GB" sz="1800" dirty="0"/>
              <a:t>accurate and efficient time-stepping schemes (INRIA)</a:t>
            </a:r>
          </a:p>
          <a:p>
            <a:pPr marL="1600200" lvl="3" indent="-342900">
              <a:buFont typeface="Arial" panose="020B0604020202020204" pitchFamily="34" charset="0"/>
              <a:buChar char="•"/>
            </a:pPr>
            <a:r>
              <a:rPr lang="en-GB" sz="1800" dirty="0"/>
              <a:t>Reducing the number of inter-node communications (BSC,CNRS,CMCC)</a:t>
            </a:r>
          </a:p>
          <a:p>
            <a:pPr marL="1600200" lvl="3" indent="-342900">
              <a:buFont typeface="Arial" panose="020B0604020202020204" pitchFamily="34" charset="0"/>
              <a:buChar char="•"/>
            </a:pPr>
            <a:r>
              <a:rPr lang="en-GB" sz="1800" dirty="0"/>
              <a:t>Using single precision numbers where they are adequate (BSC &amp; ECMWF)</a:t>
            </a:r>
          </a:p>
          <a:p>
            <a:pPr marL="1600200" lvl="3" indent="-342900">
              <a:buFont typeface="Arial" panose="020B0604020202020204" pitchFamily="34" charset="0"/>
              <a:buChar char="•"/>
            </a:pPr>
            <a:r>
              <a:rPr lang="en-GB" sz="1800" dirty="0"/>
              <a:t>Avoiding cache </a:t>
            </a:r>
            <a:r>
              <a:rPr lang="en-GB" sz="2000" dirty="0"/>
              <a:t>thrashing by “tiling” the domain (Met O &amp; CNRS)   </a:t>
            </a:r>
          </a:p>
          <a:p>
            <a:pPr marL="1257300" lvl="2" indent="-342900">
              <a:buFont typeface="Arial" panose="020B0604020202020204" pitchFamily="34" charset="0"/>
              <a:buChar char="•"/>
            </a:pPr>
            <a:endParaRPr lang="en-GB" sz="2000" dirty="0"/>
          </a:p>
          <a:p>
            <a:pPr marL="1262063" lvl="1" indent="-342900">
              <a:spcBef>
                <a:spcPct val="20000"/>
              </a:spcBef>
              <a:buFont typeface="Arial" panose="020B0604020202020204" pitchFamily="34" charset="0"/>
              <a:buChar char="•"/>
              <a:defRPr/>
            </a:pPr>
            <a:r>
              <a:rPr lang="en-GB" sz="2000" dirty="0"/>
              <a:t>The architecture of future HPCs is uncertain: </a:t>
            </a:r>
          </a:p>
          <a:p>
            <a:pPr marL="1604963" lvl="2" indent="-342900">
              <a:spcBef>
                <a:spcPct val="20000"/>
              </a:spcBef>
              <a:buFont typeface="Arial" panose="020B0604020202020204" pitchFamily="34" charset="0"/>
              <a:buChar char="•"/>
              <a:defRPr/>
            </a:pPr>
            <a:r>
              <a:rPr lang="en-GB" sz="2000" dirty="0"/>
              <a:t>We will need to be able to transform the codes in more than one way</a:t>
            </a:r>
          </a:p>
          <a:p>
            <a:pPr marL="1600200" lvl="3" indent="-342900">
              <a:buFont typeface="Arial" panose="020B0604020202020204" pitchFamily="34" charset="0"/>
              <a:buChar char="•"/>
            </a:pPr>
            <a:r>
              <a:rPr lang="en-GB" sz="2000" dirty="0"/>
              <a:t>Translation into a DSL (domain specific language) could assist this</a:t>
            </a:r>
          </a:p>
          <a:p>
            <a:pPr marL="1600200" lvl="3" indent="-342900">
              <a:buFont typeface="Arial" panose="020B0604020202020204" pitchFamily="34" charset="0"/>
              <a:buChar char="•"/>
            </a:pPr>
            <a:r>
              <a:rPr lang="en-GB" sz="2000" dirty="0"/>
              <a:t>This approach is being trialled for GPUs (STFC, NOC)</a:t>
            </a:r>
          </a:p>
        </p:txBody>
      </p:sp>
      <p:sp>
        <p:nvSpPr>
          <p:cNvPr id="7" name="TextBox 6"/>
          <p:cNvSpPr txBox="1"/>
          <p:nvPr/>
        </p:nvSpPr>
        <p:spPr>
          <a:xfrm>
            <a:off x="2601188" y="43846"/>
            <a:ext cx="4655119"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lvl="0" defTabSz="584200" hangingPunct="0"/>
            <a:r>
              <a:rPr lang="en-GB" sz="3200" kern="0" dirty="0">
                <a:solidFill>
                  <a:srgbClr val="0000FF"/>
                </a:solidFill>
                <a:sym typeface="Helvetica Light"/>
              </a:rPr>
              <a:t>Ocean models on HPCs</a:t>
            </a:r>
          </a:p>
        </p:txBody>
      </p:sp>
      <p:pic>
        <p:nvPicPr>
          <p:cNvPr id="6" name="logo IMMERSE.jpg" descr="logo IMMERSE.jpg">
            <a:extLst>
              <a:ext uri="{FF2B5EF4-FFF2-40B4-BE49-F238E27FC236}">
                <a16:creationId xmlns:a16="http://schemas.microsoft.com/office/drawing/2014/main" id="{E7E8F717-DA83-47C2-ADFE-36FEB7A58246}"/>
              </a:ext>
            </a:extLst>
          </p:cNvPr>
          <p:cNvPicPr>
            <a:picLocks noChangeAspect="1"/>
          </p:cNvPicPr>
          <p:nvPr/>
        </p:nvPicPr>
        <p:blipFill>
          <a:blip r:embed="rId3"/>
          <a:srcRect/>
          <a:stretch>
            <a:fillRect/>
          </a:stretch>
        </p:blipFill>
        <p:spPr>
          <a:xfrm>
            <a:off x="7188663" y="4531794"/>
            <a:ext cx="1850625" cy="611706"/>
          </a:xfrm>
          <a:prstGeom prst="rect">
            <a:avLst/>
          </a:prstGeom>
          <a:ln w="12700">
            <a:miter lim="400000"/>
          </a:ln>
        </p:spPr>
      </p:pic>
      <p:pic>
        <p:nvPicPr>
          <p:cNvPr id="8" name="Picture 7">
            <a:extLst>
              <a:ext uri="{FF2B5EF4-FFF2-40B4-BE49-F238E27FC236}">
                <a16:creationId xmlns:a16="http://schemas.microsoft.com/office/drawing/2014/main" id="{732309C8-7447-400A-A156-DF8455C0B4E8}"/>
              </a:ext>
            </a:extLst>
          </p:cNvPr>
          <p:cNvPicPr>
            <a:picLocks noChangeAspect="1"/>
          </p:cNvPicPr>
          <p:nvPr/>
        </p:nvPicPr>
        <p:blipFill>
          <a:blip r:embed="rId4"/>
          <a:stretch>
            <a:fillRect/>
          </a:stretch>
        </p:blipFill>
        <p:spPr>
          <a:xfrm>
            <a:off x="6109373" y="4527271"/>
            <a:ext cx="928989" cy="616229"/>
          </a:xfrm>
          <a:prstGeom prst="rect">
            <a:avLst/>
          </a:prstGeom>
        </p:spPr>
      </p:pic>
    </p:spTree>
    <p:extLst>
      <p:ext uri="{BB962C8B-B14F-4D97-AF65-F5344CB8AC3E}">
        <p14:creationId xmlns:p14="http://schemas.microsoft.com/office/powerpoint/2010/main" val="81511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2"/>
          </p:nvPr>
        </p:nvSpPr>
        <p:spPr/>
        <p:txBody>
          <a:bodyPr/>
          <a:lstStyle/>
          <a:p>
            <a:r>
              <a:rPr lang="en-GB" ker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3"/>
          <p:cNvSpPr txBox="1">
            <a:spLocks/>
          </p:cNvSpPr>
          <p:nvPr/>
        </p:nvSpPr>
        <p:spPr>
          <a:xfrm>
            <a:off x="-456716" y="709660"/>
            <a:ext cx="9638247" cy="3562901"/>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marL="804863" indent="-342900">
              <a:spcBef>
                <a:spcPct val="20000"/>
              </a:spcBef>
              <a:buFont typeface="Arial" panose="020B0604020202020204" pitchFamily="34" charset="0"/>
              <a:buChar char="•"/>
              <a:defRPr/>
            </a:pPr>
            <a:r>
              <a:rPr lang="en-GB" sz="2000" dirty="0"/>
              <a:t>This is an area in which CMEMS has unique capabilities and expertise</a:t>
            </a:r>
          </a:p>
          <a:p>
            <a:pPr marL="804863" indent="-342900">
              <a:spcBef>
                <a:spcPct val="20000"/>
              </a:spcBef>
              <a:buFont typeface="Arial" panose="020B0604020202020204" pitchFamily="34" charset="0"/>
              <a:buChar char="•"/>
              <a:defRPr/>
            </a:pPr>
            <a:r>
              <a:rPr lang="en-GB" sz="2000" dirty="0"/>
              <a:t>It is technically demanding and time consuming  - needs a large critical mass</a:t>
            </a:r>
          </a:p>
          <a:p>
            <a:pPr marL="804863" indent="-342900">
              <a:spcBef>
                <a:spcPct val="20000"/>
              </a:spcBef>
              <a:buFont typeface="Arial" panose="020B0604020202020204" pitchFamily="34" charset="0"/>
              <a:buChar char="•"/>
              <a:defRPr/>
            </a:pPr>
            <a:r>
              <a:rPr lang="en-GB" sz="2000" dirty="0"/>
              <a:t>There is an agreed need to exploit static &amp; dynamic (ensemble) inputs to and scale dependent localisation of background error covariances   </a:t>
            </a:r>
          </a:p>
          <a:p>
            <a:pPr marL="804863" indent="-342900">
              <a:spcBef>
                <a:spcPct val="20000"/>
              </a:spcBef>
              <a:buFont typeface="Arial" panose="020B0604020202020204" pitchFamily="34" charset="0"/>
              <a:buChar char="•"/>
              <a:defRPr/>
            </a:pPr>
            <a:r>
              <a:rPr lang="en-GB" sz="2000" dirty="0"/>
              <a:t>Real-time analyses &amp; re-analyses may need somewhat different approaches</a:t>
            </a:r>
          </a:p>
          <a:p>
            <a:pPr marL="804863" indent="-342900">
              <a:spcBef>
                <a:spcPct val="20000"/>
              </a:spcBef>
              <a:buFont typeface="Arial" panose="020B0604020202020204" pitchFamily="34" charset="0"/>
              <a:buChar char="•"/>
              <a:defRPr/>
            </a:pPr>
            <a:r>
              <a:rPr lang="en-GB" sz="2000" dirty="0"/>
              <a:t>Quality assurance depends on details</a:t>
            </a:r>
          </a:p>
          <a:p>
            <a:pPr marL="804863" indent="-342900">
              <a:spcBef>
                <a:spcPct val="20000"/>
              </a:spcBef>
              <a:buFont typeface="Arial" panose="020B0604020202020204" pitchFamily="34" charset="0"/>
              <a:buChar char="•"/>
              <a:defRPr/>
            </a:pPr>
            <a:r>
              <a:rPr lang="en-GB" sz="2000" dirty="0"/>
              <a:t>Current CMEMS systems have widely differing details </a:t>
            </a:r>
          </a:p>
          <a:p>
            <a:pPr marL="804863" indent="-342900">
              <a:spcBef>
                <a:spcPct val="20000"/>
              </a:spcBef>
              <a:buFont typeface="Arial" panose="020B0604020202020204" pitchFamily="34" charset="0"/>
              <a:buChar char="•"/>
              <a:defRPr/>
            </a:pPr>
            <a:r>
              <a:rPr lang="en-GB" sz="2000" dirty="0"/>
              <a:t>The </a:t>
            </a:r>
            <a:r>
              <a:rPr lang="en-GB" sz="2000" dirty="0">
                <a:solidFill>
                  <a:srgbClr val="0000FF"/>
                </a:solidFill>
              </a:rPr>
              <a:t>interaction</a:t>
            </a:r>
            <a:r>
              <a:rPr lang="en-GB" sz="2000" dirty="0"/>
              <a:t> of dynamics &amp; data increments is important (see later slides)  </a:t>
            </a:r>
          </a:p>
          <a:p>
            <a:pPr marL="461963">
              <a:spcBef>
                <a:spcPct val="20000"/>
              </a:spcBef>
              <a:defRPr/>
            </a:pPr>
            <a:endParaRPr lang="en-GB" sz="2000" dirty="0"/>
          </a:p>
          <a:p>
            <a:pPr marL="804863" indent="-342900">
              <a:spcBef>
                <a:spcPct val="20000"/>
              </a:spcBef>
              <a:buFont typeface="Arial" panose="020B0604020202020204" pitchFamily="34" charset="0"/>
              <a:buChar char="•"/>
              <a:defRPr/>
            </a:pPr>
            <a:r>
              <a:rPr lang="en-GB" sz="2000" dirty="0">
                <a:solidFill>
                  <a:srgbClr val="0000FF"/>
                </a:solidFill>
              </a:rPr>
              <a:t>There are opportunities for much greater coordination and collaboration</a:t>
            </a:r>
          </a:p>
          <a:p>
            <a:pPr marL="914400" lvl="1" indent="-342900">
              <a:buFont typeface="Arial" panose="020B0604020202020204" pitchFamily="34" charset="0"/>
              <a:buChar char="•"/>
            </a:pPr>
            <a:endParaRPr lang="en-GB" sz="2000" dirty="0"/>
          </a:p>
        </p:txBody>
      </p:sp>
      <p:sp>
        <p:nvSpPr>
          <p:cNvPr id="7" name="TextBox 6"/>
          <p:cNvSpPr txBox="1"/>
          <p:nvPr/>
        </p:nvSpPr>
        <p:spPr>
          <a:xfrm>
            <a:off x="2631578" y="26963"/>
            <a:ext cx="4562145"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lvl="0" defTabSz="584200" hangingPunct="0"/>
            <a:r>
              <a:rPr lang="en-GB" sz="3200" kern="0" dirty="0">
                <a:solidFill>
                  <a:srgbClr val="0000FF"/>
                </a:solidFill>
                <a:sym typeface="Helvetica Light"/>
              </a:rPr>
              <a:t>Marine data assimilation</a:t>
            </a:r>
          </a:p>
        </p:txBody>
      </p:sp>
      <p:pic>
        <p:nvPicPr>
          <p:cNvPr id="6" name="Picture 7">
            <a:extLst>
              <a:ext uri="{FF2B5EF4-FFF2-40B4-BE49-F238E27FC236}">
                <a16:creationId xmlns:a16="http://schemas.microsoft.com/office/drawing/2014/main" id="{30BD6144-12A8-4439-BE2C-061F5779E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5735" y="4425754"/>
            <a:ext cx="1368265" cy="717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758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9EF911E-AC48-414A-B1B1-5EAB28E0D13A}"/>
              </a:ext>
            </a:extLst>
          </p:cNvPr>
          <p:cNvSpPr>
            <a:spLocks noGrp="1"/>
          </p:cNvSpPr>
          <p:nvPr>
            <p:ph type="ftr" sz="quarter" idx="12"/>
          </p:nvPr>
        </p:nvSpPr>
        <p:spPr/>
        <p:txBody>
          <a:bodyPr/>
          <a:lstStyle/>
          <a:p>
            <a:r>
              <a:rPr lang="en-GB" kern="0" dirty="0">
                <a:solidFill>
                  <a:srgbClr val="2A2A2A"/>
                </a:solidFill>
                <a:sym typeface="Helvetica Light"/>
              </a:rPr>
              <a:t>www.metoffice.gov.uk																									                       © Crown Copyright 2017, Met Office</a:t>
            </a:r>
          </a:p>
        </p:txBody>
      </p:sp>
      <p:pic>
        <p:nvPicPr>
          <p:cNvPr id="6" name="Picture 13">
            <a:extLst>
              <a:ext uri="{FF2B5EF4-FFF2-40B4-BE49-F238E27FC236}">
                <a16:creationId xmlns:a16="http://schemas.microsoft.com/office/drawing/2014/main" id="{84ADE69E-B21E-4772-97D9-EF15B2944B65}"/>
              </a:ext>
            </a:extLst>
          </p:cNvPr>
          <p:cNvPicPr>
            <a:picLocks noChangeAspect="1"/>
          </p:cNvPicPr>
          <p:nvPr/>
        </p:nvPicPr>
        <p:blipFill rotWithShape="1">
          <a:blip r:embed="rId3">
            <a:extLst>
              <a:ext uri="{28A0092B-C50C-407E-A947-70E740481C1C}">
                <a14:useLocalDpi xmlns:a14="http://schemas.microsoft.com/office/drawing/2010/main" val="0"/>
              </a:ext>
            </a:extLst>
          </a:blip>
          <a:srcRect l="3990" t="16741" r="7100" b="12471"/>
          <a:stretch/>
        </p:blipFill>
        <p:spPr bwMode="auto">
          <a:xfrm>
            <a:off x="597714" y="2336858"/>
            <a:ext cx="4118994" cy="245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DFF93D5-A4AD-4A6C-9B25-E23FD342BB74}"/>
              </a:ext>
            </a:extLst>
          </p:cNvPr>
          <p:cNvPicPr>
            <a:picLocks noChangeAspect="1"/>
          </p:cNvPicPr>
          <p:nvPr/>
        </p:nvPicPr>
        <p:blipFill rotWithShape="1">
          <a:blip r:embed="rId4"/>
          <a:srcRect l="35872" t="40612" r="38532" b="21113"/>
          <a:stretch/>
        </p:blipFill>
        <p:spPr>
          <a:xfrm>
            <a:off x="5689987" y="2806018"/>
            <a:ext cx="2743201" cy="2307346"/>
          </a:xfrm>
          <a:prstGeom prst="rect">
            <a:avLst/>
          </a:prstGeom>
        </p:spPr>
      </p:pic>
      <p:sp>
        <p:nvSpPr>
          <p:cNvPr id="9" name="TextBox 8">
            <a:extLst>
              <a:ext uri="{FF2B5EF4-FFF2-40B4-BE49-F238E27FC236}">
                <a16:creationId xmlns:a16="http://schemas.microsoft.com/office/drawing/2014/main" id="{09628E37-8BB6-4ABD-B249-7E602C153871}"/>
              </a:ext>
            </a:extLst>
          </p:cNvPr>
          <p:cNvSpPr txBox="1"/>
          <p:nvPr/>
        </p:nvSpPr>
        <p:spPr>
          <a:xfrm>
            <a:off x="2447021" y="-8389"/>
            <a:ext cx="5381280"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lvl="0" defTabSz="584200" hangingPunct="0"/>
            <a:r>
              <a:rPr lang="en-GB" sz="3200" kern="0" dirty="0">
                <a:solidFill>
                  <a:srgbClr val="0000FF"/>
                </a:solidFill>
                <a:sym typeface="Helvetica Light"/>
              </a:rPr>
              <a:t>Information on model biases </a:t>
            </a:r>
          </a:p>
        </p:txBody>
      </p:sp>
      <p:sp>
        <p:nvSpPr>
          <p:cNvPr id="11" name="TextBox 10">
            <a:extLst>
              <a:ext uri="{FF2B5EF4-FFF2-40B4-BE49-F238E27FC236}">
                <a16:creationId xmlns:a16="http://schemas.microsoft.com/office/drawing/2014/main" id="{E719457B-D19D-4BDF-BD31-CED72AD14D73}"/>
              </a:ext>
            </a:extLst>
          </p:cNvPr>
          <p:cNvSpPr txBox="1"/>
          <p:nvPr/>
        </p:nvSpPr>
        <p:spPr>
          <a:xfrm>
            <a:off x="5903965" y="1681144"/>
            <a:ext cx="2760370" cy="1252265"/>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solidFill>
                  <a:srgbClr val="0000FF"/>
                </a:solidFill>
                <a:sym typeface="Helvetica Light"/>
              </a:rPr>
              <a:t>Diagnosed heating by the</a:t>
            </a:r>
          </a:p>
          <a:p>
            <a:pPr marL="0" marR="0" indent="0" algn="ctr" defTabSz="584200" rtl="0" fontAlgn="auto" latinLnBrk="0" hangingPunct="0">
              <a:lnSpc>
                <a:spcPct val="100000"/>
              </a:lnSpc>
              <a:spcBef>
                <a:spcPts val="0"/>
              </a:spcBef>
              <a:spcAft>
                <a:spcPts val="0"/>
              </a:spcAft>
              <a:buClrTx/>
              <a:buSzTx/>
              <a:buFontTx/>
              <a:buNone/>
              <a:tabLst/>
            </a:pPr>
            <a:r>
              <a:rPr lang="en-GB" sz="1800" dirty="0">
                <a:solidFill>
                  <a:srgbClr val="0000FF"/>
                </a:solidFill>
                <a:sym typeface="Helvetica Light"/>
              </a:rPr>
              <a:t>t</a:t>
            </a:r>
            <a:r>
              <a:rPr kumimoji="0" lang="en-GB" sz="1800" b="0" i="0" u="none" strike="noStrike" cap="none" spc="0" normalizeH="0" baseline="0" dirty="0">
                <a:ln>
                  <a:noFill/>
                </a:ln>
                <a:solidFill>
                  <a:srgbClr val="0000FF"/>
                </a:solidFill>
                <a:effectLst/>
                <a:uFillTx/>
                <a:latin typeface="+mn-lt"/>
                <a:ea typeface="+mn-ea"/>
                <a:cs typeface="+mn-cs"/>
                <a:sym typeface="Helvetica Light"/>
              </a:rPr>
              <a:t>ime-mean flow in a 1/4</a:t>
            </a:r>
            <a:r>
              <a:rPr kumimoji="0" lang="en-GB" sz="1800" b="0" i="0" u="none" strike="noStrike" cap="none" spc="0" normalizeH="0" baseline="30000" dirty="0">
                <a:ln>
                  <a:noFill/>
                </a:ln>
                <a:solidFill>
                  <a:srgbClr val="0000FF"/>
                </a:solidFill>
                <a:effectLst/>
                <a:uFillTx/>
                <a:latin typeface="+mn-lt"/>
                <a:ea typeface="+mn-ea"/>
                <a:cs typeface="+mn-cs"/>
                <a:sym typeface="Helvetica Light"/>
              </a:rPr>
              <a:t>o</a:t>
            </a:r>
            <a:r>
              <a:rPr kumimoji="0" lang="en-GB" sz="1800" b="0" i="0" u="none" strike="noStrike" cap="none" spc="0" normalizeH="0" baseline="0" dirty="0">
                <a:ln>
                  <a:noFill/>
                </a:ln>
                <a:solidFill>
                  <a:srgbClr val="0000FF"/>
                </a:solidFill>
                <a:effectLst/>
                <a:uFillTx/>
                <a:latin typeface="+mn-lt"/>
                <a:ea typeface="+mn-ea"/>
                <a:cs typeface="+mn-cs"/>
                <a:sym typeface="Helvetica Light"/>
              </a:rPr>
              <a:t> </a:t>
            </a:r>
          </a:p>
          <a:p>
            <a:pPr marL="0" marR="0" indent="0" algn="ctr" defTabSz="584200" rtl="0" fontAlgn="auto" latinLnBrk="0" hangingPunct="0">
              <a:lnSpc>
                <a:spcPct val="100000"/>
              </a:lnSpc>
              <a:spcBef>
                <a:spcPts val="0"/>
              </a:spcBef>
              <a:spcAft>
                <a:spcPts val="0"/>
              </a:spcAft>
              <a:buClrTx/>
              <a:buSzTx/>
              <a:buFontTx/>
              <a:buNone/>
              <a:tabLst/>
            </a:pPr>
            <a:r>
              <a:rPr lang="en-GB" sz="1800" dirty="0">
                <a:solidFill>
                  <a:srgbClr val="0000FF"/>
                </a:solidFill>
                <a:sym typeface="Helvetica Light"/>
              </a:rPr>
              <a:t>c</a:t>
            </a:r>
            <a:r>
              <a:rPr kumimoji="0" lang="en-GB" sz="1800" b="0" i="0" u="none" strike="noStrike" cap="none" spc="0" normalizeH="0" baseline="0" dirty="0">
                <a:ln>
                  <a:noFill/>
                </a:ln>
                <a:solidFill>
                  <a:srgbClr val="0000FF"/>
                </a:solidFill>
                <a:effectLst/>
                <a:uFillTx/>
                <a:latin typeface="+mn-lt"/>
                <a:ea typeface="+mn-ea"/>
                <a:cs typeface="+mn-cs"/>
                <a:sym typeface="Helvetica Light"/>
              </a:rPr>
              <a:t>oupled</a:t>
            </a:r>
            <a:r>
              <a:rPr lang="en-GB" sz="1800" dirty="0">
                <a:solidFill>
                  <a:srgbClr val="0000FF"/>
                </a:solidFill>
                <a:sym typeface="Helvetica Light"/>
              </a:rPr>
              <a:t> climate model</a:t>
            </a:r>
          </a:p>
          <a:p>
            <a:pPr algn="ctr" defTabSz="584200" hangingPunct="0"/>
            <a:r>
              <a:rPr lang="en-GB" sz="1800" dirty="0">
                <a:solidFill>
                  <a:srgbClr val="0000FF"/>
                </a:solidFill>
                <a:sym typeface="Helvetica Light"/>
              </a:rPr>
              <a:t>(Griffies et al 2015) </a:t>
            </a:r>
            <a:r>
              <a:rPr kumimoji="0" lang="en-GB" sz="1800" b="0" i="0" u="none" strike="noStrike" cap="none" spc="0" normalizeH="0" baseline="0" dirty="0">
                <a:ln>
                  <a:noFill/>
                </a:ln>
                <a:solidFill>
                  <a:srgbClr val="0000FF"/>
                </a:solidFill>
                <a:effectLst/>
                <a:uFillTx/>
                <a:latin typeface="+mn-lt"/>
                <a:ea typeface="+mn-ea"/>
                <a:cs typeface="+mn-cs"/>
                <a:sym typeface="Helvetica Light"/>
              </a:rPr>
              <a:t> </a:t>
            </a:r>
          </a:p>
        </p:txBody>
      </p:sp>
      <p:sp>
        <p:nvSpPr>
          <p:cNvPr id="12" name="TextBox 11">
            <a:extLst>
              <a:ext uri="{FF2B5EF4-FFF2-40B4-BE49-F238E27FC236}">
                <a16:creationId xmlns:a16="http://schemas.microsoft.com/office/drawing/2014/main" id="{B6A9AA73-F03B-4642-9CAA-EF268DE7F9F6}"/>
              </a:ext>
            </a:extLst>
          </p:cNvPr>
          <p:cNvSpPr txBox="1"/>
          <p:nvPr/>
        </p:nvSpPr>
        <p:spPr>
          <a:xfrm>
            <a:off x="320604" y="1712818"/>
            <a:ext cx="4475583" cy="759822"/>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2000" dirty="0">
                <a:solidFill>
                  <a:srgbClr val="0000FF"/>
                </a:solidFill>
                <a:sym typeface="Helvetica Light"/>
              </a:rPr>
              <a:t>Heating (Wm</a:t>
            </a:r>
            <a:r>
              <a:rPr lang="en-GB" sz="2000" baseline="30000" dirty="0">
                <a:solidFill>
                  <a:srgbClr val="0000FF"/>
                </a:solidFill>
                <a:sym typeface="Helvetica Light"/>
              </a:rPr>
              <a:t>-2</a:t>
            </a:r>
            <a:r>
              <a:rPr lang="en-GB" sz="2000" dirty="0">
                <a:solidFill>
                  <a:srgbClr val="0000FF"/>
                </a:solidFill>
                <a:sym typeface="Helvetica Light"/>
              </a:rPr>
              <a:t>) by assimilation </a:t>
            </a:r>
          </a:p>
          <a:p>
            <a:pPr marL="0" marR="0" indent="0" algn="ctr" defTabSz="584200" rtl="0" fontAlgn="auto" latinLnBrk="0" hangingPunct="0">
              <a:lnSpc>
                <a:spcPct val="100000"/>
              </a:lnSpc>
              <a:spcBef>
                <a:spcPts val="0"/>
              </a:spcBef>
              <a:spcAft>
                <a:spcPts val="0"/>
              </a:spcAft>
              <a:buClrTx/>
              <a:buSzTx/>
              <a:buFontTx/>
              <a:buNone/>
              <a:tabLst/>
            </a:pPr>
            <a:r>
              <a:rPr lang="en-GB" sz="2000" dirty="0">
                <a:solidFill>
                  <a:srgbClr val="0000FF"/>
                </a:solidFill>
                <a:sym typeface="Helvetica Light"/>
              </a:rPr>
              <a:t>increments in GloSea5 </a:t>
            </a:r>
            <a:r>
              <a:rPr kumimoji="0" lang="en-GB" sz="2000" b="0" i="0" u="none" strike="noStrike" cap="none" spc="0" normalizeH="0" baseline="0" dirty="0">
                <a:ln>
                  <a:noFill/>
                </a:ln>
                <a:solidFill>
                  <a:srgbClr val="0000FF"/>
                </a:solidFill>
                <a:effectLst/>
                <a:uFillTx/>
                <a:latin typeface="+mn-lt"/>
                <a:ea typeface="+mn-ea"/>
                <a:cs typeface="+mn-cs"/>
                <a:sym typeface="Helvetica Light"/>
              </a:rPr>
              <a:t>1/4</a:t>
            </a:r>
            <a:r>
              <a:rPr kumimoji="0" lang="en-GB" sz="2000" b="0" i="0" u="none" strike="noStrike" cap="none" spc="0" normalizeH="0" baseline="30000" dirty="0">
                <a:ln>
                  <a:noFill/>
                </a:ln>
                <a:solidFill>
                  <a:srgbClr val="0000FF"/>
                </a:solidFill>
                <a:effectLst/>
                <a:uFillTx/>
                <a:latin typeface="+mn-lt"/>
                <a:ea typeface="+mn-ea"/>
                <a:cs typeface="+mn-cs"/>
                <a:sym typeface="Helvetica Light"/>
              </a:rPr>
              <a:t>o </a:t>
            </a:r>
            <a:r>
              <a:rPr kumimoji="0" lang="en-GB" sz="2000" b="0" i="0" u="none" strike="noStrike" cap="none" spc="0" normalizeH="0" dirty="0">
                <a:ln>
                  <a:noFill/>
                </a:ln>
                <a:solidFill>
                  <a:srgbClr val="0000FF"/>
                </a:solidFill>
                <a:effectLst/>
                <a:uFillTx/>
                <a:latin typeface="+mn-lt"/>
                <a:ea typeface="+mn-ea"/>
                <a:cs typeface="+mn-cs"/>
                <a:sym typeface="Helvetica Light"/>
              </a:rPr>
              <a:t>reanalysis</a:t>
            </a:r>
            <a:endParaRPr kumimoji="0" lang="en-GB" sz="2000" b="0" i="0" u="none" strike="noStrike" cap="none" spc="0" normalizeH="0" baseline="0" dirty="0">
              <a:ln>
                <a:noFill/>
              </a:ln>
              <a:solidFill>
                <a:srgbClr val="0000FF"/>
              </a:solidFill>
              <a:effectLst/>
              <a:uFillTx/>
              <a:latin typeface="+mn-lt"/>
              <a:ea typeface="+mn-ea"/>
              <a:cs typeface="+mn-cs"/>
              <a:sym typeface="Helvetica Light"/>
            </a:endParaRPr>
          </a:p>
        </p:txBody>
      </p:sp>
      <p:sp>
        <p:nvSpPr>
          <p:cNvPr id="13" name="Rectangle 12">
            <a:extLst>
              <a:ext uri="{FF2B5EF4-FFF2-40B4-BE49-F238E27FC236}">
                <a16:creationId xmlns:a16="http://schemas.microsoft.com/office/drawing/2014/main" id="{FDE2D17A-1BAC-4E82-B262-ADAEB7A02524}"/>
              </a:ext>
            </a:extLst>
          </p:cNvPr>
          <p:cNvSpPr/>
          <p:nvPr/>
        </p:nvSpPr>
        <p:spPr>
          <a:xfrm>
            <a:off x="-539964" y="666347"/>
            <a:ext cx="9513116" cy="1077218"/>
          </a:xfrm>
          <a:prstGeom prst="rect">
            <a:avLst/>
          </a:prstGeom>
        </p:spPr>
        <p:txBody>
          <a:bodyPr wrap="square">
            <a:spAutoFit/>
          </a:bodyPr>
          <a:lstStyle/>
          <a:p>
            <a:pPr marL="804863" indent="-342900">
              <a:spcBef>
                <a:spcPct val="20000"/>
              </a:spcBef>
              <a:buFont typeface="Arial" panose="020B0604020202020204" pitchFamily="34" charset="0"/>
              <a:buChar char="•"/>
              <a:defRPr/>
            </a:pPr>
            <a:r>
              <a:rPr lang="en-GB" sz="2000" dirty="0"/>
              <a:t>The time-mean assimilation increments contain </a:t>
            </a:r>
            <a:r>
              <a:rPr lang="en-GB" sz="2000" dirty="0">
                <a:solidFill>
                  <a:srgbClr val="FF0000"/>
                </a:solidFill>
              </a:rPr>
              <a:t>important information </a:t>
            </a:r>
            <a:r>
              <a:rPr lang="en-GB" sz="2000" dirty="0"/>
              <a:t>about the ocean </a:t>
            </a:r>
            <a:r>
              <a:rPr lang="en-GB" sz="2000" dirty="0">
                <a:solidFill>
                  <a:srgbClr val="FF0000"/>
                </a:solidFill>
              </a:rPr>
              <a:t>model biases </a:t>
            </a:r>
            <a:r>
              <a:rPr lang="en-GB" sz="2000" dirty="0"/>
              <a:t>or the dynamical response to the increments</a:t>
            </a:r>
          </a:p>
          <a:p>
            <a:pPr marL="804863" indent="-342900">
              <a:spcBef>
                <a:spcPct val="20000"/>
              </a:spcBef>
              <a:buFont typeface="Arial" panose="020B0604020202020204" pitchFamily="34" charset="0"/>
              <a:buChar char="•"/>
              <a:defRPr/>
            </a:pPr>
            <a:r>
              <a:rPr lang="en-GB" sz="2000" dirty="0"/>
              <a:t>Inter-comparison of these increments would be very valuable  </a:t>
            </a:r>
          </a:p>
        </p:txBody>
      </p:sp>
      <p:sp>
        <p:nvSpPr>
          <p:cNvPr id="14" name="TextBox 13">
            <a:extLst>
              <a:ext uri="{FF2B5EF4-FFF2-40B4-BE49-F238E27FC236}">
                <a16:creationId xmlns:a16="http://schemas.microsoft.com/office/drawing/2014/main" id="{2868C17C-3227-4696-8BFA-ED16D9DFA395}"/>
              </a:ext>
            </a:extLst>
          </p:cNvPr>
          <p:cNvSpPr txBox="1"/>
          <p:nvPr/>
        </p:nvSpPr>
        <p:spPr>
          <a:xfrm>
            <a:off x="902032" y="4645853"/>
            <a:ext cx="657230" cy="452046"/>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tx1"/>
                </a:solidFill>
                <a:effectLst/>
                <a:uFillTx/>
                <a:latin typeface="+mn-lt"/>
                <a:ea typeface="+mn-ea"/>
                <a:cs typeface="+mn-cs"/>
                <a:sym typeface="Helvetica Light"/>
              </a:rPr>
              <a:t>-500</a:t>
            </a:r>
          </a:p>
        </p:txBody>
      </p:sp>
      <p:sp>
        <p:nvSpPr>
          <p:cNvPr id="15" name="TextBox 14">
            <a:extLst>
              <a:ext uri="{FF2B5EF4-FFF2-40B4-BE49-F238E27FC236}">
                <a16:creationId xmlns:a16="http://schemas.microsoft.com/office/drawing/2014/main" id="{DE631D2B-F732-4EFC-83E0-ED09119860C1}"/>
              </a:ext>
            </a:extLst>
          </p:cNvPr>
          <p:cNvSpPr txBox="1"/>
          <p:nvPr/>
        </p:nvSpPr>
        <p:spPr>
          <a:xfrm>
            <a:off x="3930458" y="4672346"/>
            <a:ext cx="572272" cy="452046"/>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tx1"/>
                </a:solidFill>
                <a:effectLst/>
                <a:uFillTx/>
                <a:latin typeface="+mn-lt"/>
                <a:ea typeface="+mn-ea"/>
                <a:cs typeface="+mn-cs"/>
                <a:sym typeface="Helvetica Light"/>
              </a:rPr>
              <a:t>500</a:t>
            </a:r>
          </a:p>
        </p:txBody>
      </p:sp>
      <p:sp>
        <p:nvSpPr>
          <p:cNvPr id="16" name="TextBox 15">
            <a:extLst>
              <a:ext uri="{FF2B5EF4-FFF2-40B4-BE49-F238E27FC236}">
                <a16:creationId xmlns:a16="http://schemas.microsoft.com/office/drawing/2014/main" id="{FE4A344C-CB4B-4281-B2BC-E7465E392808}"/>
              </a:ext>
            </a:extLst>
          </p:cNvPr>
          <p:cNvSpPr txBox="1"/>
          <p:nvPr/>
        </p:nvSpPr>
        <p:spPr>
          <a:xfrm>
            <a:off x="5195294" y="4777742"/>
            <a:ext cx="657230" cy="452046"/>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tx1"/>
                </a:solidFill>
                <a:effectLst/>
                <a:uFillTx/>
                <a:latin typeface="+mn-lt"/>
                <a:ea typeface="+mn-ea"/>
                <a:cs typeface="+mn-cs"/>
                <a:sym typeface="Helvetica Light"/>
              </a:rPr>
              <a:t>-200</a:t>
            </a:r>
          </a:p>
        </p:txBody>
      </p:sp>
      <p:sp>
        <p:nvSpPr>
          <p:cNvPr id="17" name="TextBox 16">
            <a:extLst>
              <a:ext uri="{FF2B5EF4-FFF2-40B4-BE49-F238E27FC236}">
                <a16:creationId xmlns:a16="http://schemas.microsoft.com/office/drawing/2014/main" id="{920EADEA-B5B4-4A11-BAF6-CF0F67D6CC40}"/>
              </a:ext>
            </a:extLst>
          </p:cNvPr>
          <p:cNvSpPr txBox="1"/>
          <p:nvPr/>
        </p:nvSpPr>
        <p:spPr>
          <a:xfrm>
            <a:off x="8349365" y="4702571"/>
            <a:ext cx="572272" cy="452046"/>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tx1"/>
                </a:solidFill>
                <a:effectLst/>
                <a:uFillTx/>
                <a:latin typeface="+mn-lt"/>
                <a:ea typeface="+mn-ea"/>
                <a:cs typeface="+mn-cs"/>
                <a:sym typeface="Helvetica Light"/>
              </a:rPr>
              <a:t>200</a:t>
            </a:r>
          </a:p>
        </p:txBody>
      </p:sp>
    </p:spTree>
    <p:extLst>
      <p:ext uri="{BB962C8B-B14F-4D97-AF65-F5344CB8AC3E}">
        <p14:creationId xmlns:p14="http://schemas.microsoft.com/office/powerpoint/2010/main" val="108650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5866" y="49219"/>
            <a:ext cx="7078133" cy="438582"/>
          </a:xfrm>
        </p:spPr>
        <p:txBody>
          <a:bodyPr/>
          <a:lstStyle/>
          <a:p>
            <a:r>
              <a:rPr lang="en-GB" sz="2400" dirty="0">
                <a:solidFill>
                  <a:srgbClr val="0000FF"/>
                </a:solidFill>
              </a:rPr>
              <a:t>Impact of SSH assimilation on ocean heat content </a:t>
            </a:r>
          </a:p>
        </p:txBody>
      </p:sp>
      <p:sp>
        <p:nvSpPr>
          <p:cNvPr id="8" name="Text Placeholder 5"/>
          <p:cNvSpPr>
            <a:spLocks noGrp="1"/>
          </p:cNvSpPr>
          <p:nvPr>
            <p:ph type="body" sz="quarter" idx="11"/>
          </p:nvPr>
        </p:nvSpPr>
        <p:spPr>
          <a:xfrm>
            <a:off x="3840480" y="961811"/>
            <a:ext cx="5303519" cy="3752425"/>
          </a:xfrm>
        </p:spPr>
        <p:txBody>
          <a:bodyPr/>
          <a:lstStyle/>
          <a:p>
            <a:pPr marL="285750" indent="-285750">
              <a:buFont typeface="Arial" panose="020B0604020202020204" pitchFamily="34" charset="0"/>
              <a:buChar char="•"/>
            </a:pPr>
            <a:r>
              <a:rPr lang="en-GB" dirty="0"/>
              <a:t>FOAM v14 made </a:t>
            </a:r>
            <a:r>
              <a:rPr lang="en-GB" dirty="0">
                <a:solidFill>
                  <a:srgbClr val="0000FF"/>
                </a:solidFill>
              </a:rPr>
              <a:t>large SSH increments </a:t>
            </a:r>
            <a:r>
              <a:rPr lang="en-GB" dirty="0"/>
              <a:t>at high latitudes</a:t>
            </a:r>
          </a:p>
          <a:p>
            <a:pPr marL="285750" indent="-285750">
              <a:buFont typeface="Arial" panose="020B0604020202020204" pitchFamily="34" charset="0"/>
              <a:buChar char="•"/>
            </a:pPr>
            <a:r>
              <a:rPr lang="en-GB" dirty="0"/>
              <a:t>Time-mean increments are </a:t>
            </a:r>
            <a:r>
              <a:rPr lang="en-GB" dirty="0">
                <a:solidFill>
                  <a:srgbClr val="0000FF"/>
                </a:solidFill>
              </a:rPr>
              <a:t>@ 2 cm in a day </a:t>
            </a:r>
            <a:r>
              <a:rPr lang="en-GB" dirty="0"/>
              <a:t>!</a:t>
            </a:r>
          </a:p>
          <a:p>
            <a:pPr marL="285750" indent="-285750">
              <a:buFont typeface="Arial" panose="020B0604020202020204" pitchFamily="34" charset="0"/>
              <a:buChar char="•"/>
            </a:pPr>
            <a:r>
              <a:rPr lang="en-GB" dirty="0"/>
              <a:t>These increments propagate as external gravity waves (200 m/s) and </a:t>
            </a:r>
            <a:r>
              <a:rPr lang="en-GB" dirty="0">
                <a:solidFill>
                  <a:srgbClr val="FF0000"/>
                </a:solidFill>
              </a:rPr>
              <a:t>lead to errors in ocean heat content</a:t>
            </a:r>
          </a:p>
          <a:p>
            <a:pPr marL="285750" indent="-285750">
              <a:buFont typeface="Arial" panose="020B0604020202020204" pitchFamily="34" charset="0"/>
              <a:buChar char="•"/>
            </a:pPr>
            <a:r>
              <a:rPr lang="en-GB" dirty="0"/>
              <a:t>A new bias correction term has been introduced for assimilation of altimeter SSH observations</a:t>
            </a:r>
          </a:p>
          <a:p>
            <a:pPr marL="571500" lvl="2"/>
            <a:r>
              <a:rPr lang="en-GB" sz="1400" dirty="0"/>
              <a:t>Acts on </a:t>
            </a:r>
            <a:r>
              <a:rPr lang="en-GB" sz="1400" dirty="0" err="1"/>
              <a:t>barotropic</a:t>
            </a:r>
            <a:r>
              <a:rPr lang="en-GB" sz="1400" dirty="0"/>
              <a:t> scales (~4 deg. spatial scale, 20 day temporal decay scale)</a:t>
            </a:r>
          </a:p>
          <a:p>
            <a:pPr marL="571500" lvl="2"/>
            <a:r>
              <a:rPr lang="en-GB" sz="1400" dirty="0"/>
              <a:t>Error standard deviation varies from 1 cm equatorward of ~30 deg. to 2 / 3 cm in northern / southern extratropics</a:t>
            </a:r>
          </a:p>
          <a:p>
            <a:pPr marL="285750" indent="-285750">
              <a:buFont typeface="Arial" panose="020B0604020202020204" pitchFamily="34" charset="0"/>
              <a:buChar char="•"/>
            </a:pPr>
            <a:r>
              <a:rPr lang="en-GB" dirty="0"/>
              <a:t>This significantly reduces the mean SSH increments (m/day) </a:t>
            </a:r>
            <a:r>
              <a:rPr lang="en-GB" dirty="0">
                <a:solidFill>
                  <a:srgbClr val="FF0000"/>
                </a:solidFill>
              </a:rPr>
              <a:t>but what remains is still large in some contexts</a:t>
            </a:r>
          </a:p>
          <a:p>
            <a:pPr marL="285750" indent="-285750">
              <a:buFont typeface="Arial" panose="020B0604020202020204" pitchFamily="34" charset="0"/>
              <a:buChar char="•"/>
            </a:pPr>
            <a:r>
              <a:rPr lang="en-GB" dirty="0"/>
              <a:t>Ocean heat content is also affected by E-P-R errors</a:t>
            </a:r>
            <a:r>
              <a:rPr lang="en-GB" dirty="0">
                <a:solidFill>
                  <a:srgbClr val="FF0000"/>
                </a:solidFill>
              </a:rPr>
              <a:t> </a:t>
            </a:r>
          </a:p>
          <a:p>
            <a:pPr marL="285750" indent="-285750">
              <a:buFont typeface="Arial" panose="020B0604020202020204" pitchFamily="34" charset="0"/>
              <a:buChar char="•"/>
            </a:pPr>
            <a:endParaRPr lang="en-GB"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90" y="632504"/>
            <a:ext cx="3840480" cy="24003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95" y="2964926"/>
            <a:ext cx="3840480" cy="2400300"/>
          </a:xfrm>
          <a:prstGeom prst="rect">
            <a:avLst/>
          </a:prstGeom>
        </p:spPr>
      </p:pic>
      <p:sp>
        <p:nvSpPr>
          <p:cNvPr id="6" name="TextBox 5"/>
          <p:cNvSpPr txBox="1"/>
          <p:nvPr/>
        </p:nvSpPr>
        <p:spPr>
          <a:xfrm>
            <a:off x="1376104" y="2754808"/>
            <a:ext cx="1275989" cy="390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1600" dirty="0">
                <a:sym typeface="Helvetica Light"/>
              </a:rPr>
              <a:t>Metres / day</a:t>
            </a:r>
            <a:endParaRPr kumimoji="0" lang="en-GB" sz="1600" b="0" i="0" u="none" strike="noStrike" cap="none" spc="0" normalizeH="0" baseline="0" dirty="0">
              <a:ln>
                <a:noFill/>
              </a:ln>
              <a:effectLst/>
              <a:uFillTx/>
              <a:sym typeface="Helvetica Light"/>
            </a:endParaRPr>
          </a:p>
        </p:txBody>
      </p:sp>
      <p:sp>
        <p:nvSpPr>
          <p:cNvPr id="3" name="TextBox 2">
            <a:extLst>
              <a:ext uri="{FF2B5EF4-FFF2-40B4-BE49-F238E27FC236}">
                <a16:creationId xmlns:a16="http://schemas.microsoft.com/office/drawing/2014/main" id="{D412BEC7-7565-41FE-AFA8-7F2770A1DC2F}"/>
              </a:ext>
            </a:extLst>
          </p:cNvPr>
          <p:cNvSpPr txBox="1"/>
          <p:nvPr/>
        </p:nvSpPr>
        <p:spPr>
          <a:xfrm>
            <a:off x="1377969" y="800589"/>
            <a:ext cx="1375793"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584200" hangingPunct="0"/>
            <a:r>
              <a:rPr lang="en-GB" sz="1800" b="1" dirty="0">
                <a:solidFill>
                  <a:srgbClr val="0000FF"/>
                </a:solidFill>
              </a:rPr>
              <a:t>FOAM v14</a:t>
            </a:r>
            <a:endParaRPr kumimoji="0" lang="en-GB" sz="1800" b="1" i="0" u="none" strike="noStrike" cap="none" spc="0" normalizeH="0" baseline="0" dirty="0">
              <a:ln>
                <a:noFill/>
              </a:ln>
              <a:solidFill>
                <a:srgbClr val="0000FF"/>
              </a:solidFill>
              <a:effectLst/>
              <a:uFillTx/>
              <a:sym typeface="Helvetica Light"/>
            </a:endParaRPr>
          </a:p>
        </p:txBody>
      </p:sp>
      <p:sp>
        <p:nvSpPr>
          <p:cNvPr id="11" name="TextBox 10">
            <a:extLst>
              <a:ext uri="{FF2B5EF4-FFF2-40B4-BE49-F238E27FC236}">
                <a16:creationId xmlns:a16="http://schemas.microsoft.com/office/drawing/2014/main" id="{0CD38469-C5B8-4722-8616-86C175F8F9F9}"/>
              </a:ext>
            </a:extLst>
          </p:cNvPr>
          <p:cNvSpPr txBox="1"/>
          <p:nvPr/>
        </p:nvSpPr>
        <p:spPr>
          <a:xfrm>
            <a:off x="264507" y="2754808"/>
            <a:ext cx="612346" cy="390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1600" dirty="0">
                <a:sym typeface="Helvetica Light"/>
              </a:rPr>
              <a:t>-0.02</a:t>
            </a:r>
            <a:endParaRPr kumimoji="0" lang="en-GB" sz="1600" b="0" i="0" u="none" strike="noStrike" cap="none" spc="0" normalizeH="0" baseline="0" dirty="0">
              <a:ln>
                <a:noFill/>
              </a:ln>
              <a:effectLst/>
              <a:uFillTx/>
              <a:sym typeface="Helvetica Light"/>
            </a:endParaRPr>
          </a:p>
        </p:txBody>
      </p:sp>
      <p:sp>
        <p:nvSpPr>
          <p:cNvPr id="12" name="TextBox 11">
            <a:extLst>
              <a:ext uri="{FF2B5EF4-FFF2-40B4-BE49-F238E27FC236}">
                <a16:creationId xmlns:a16="http://schemas.microsoft.com/office/drawing/2014/main" id="{AD19A20B-6A67-4986-A4AF-708E739E2DA5}"/>
              </a:ext>
            </a:extLst>
          </p:cNvPr>
          <p:cNvSpPr txBox="1"/>
          <p:nvPr/>
        </p:nvSpPr>
        <p:spPr>
          <a:xfrm>
            <a:off x="2934876" y="2754808"/>
            <a:ext cx="601126" cy="390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1600" dirty="0">
                <a:sym typeface="Helvetica Light"/>
              </a:rPr>
              <a:t> 0.02</a:t>
            </a:r>
            <a:endParaRPr kumimoji="0" lang="en-GB" sz="1600" b="0" i="0" u="none" strike="noStrike" cap="none" spc="0" normalizeH="0" baseline="0" dirty="0">
              <a:ln>
                <a:noFill/>
              </a:ln>
              <a:effectLst/>
              <a:uFillTx/>
              <a:sym typeface="Helvetica Light"/>
            </a:endParaRPr>
          </a:p>
        </p:txBody>
      </p:sp>
      <p:sp>
        <p:nvSpPr>
          <p:cNvPr id="13" name="TextBox 12">
            <a:extLst>
              <a:ext uri="{FF2B5EF4-FFF2-40B4-BE49-F238E27FC236}">
                <a16:creationId xmlns:a16="http://schemas.microsoft.com/office/drawing/2014/main" id="{A740DEE6-6067-48A9-9724-CEF28A1C2083}"/>
              </a:ext>
            </a:extLst>
          </p:cNvPr>
          <p:cNvSpPr txBox="1"/>
          <p:nvPr/>
        </p:nvSpPr>
        <p:spPr>
          <a:xfrm>
            <a:off x="246866" y="444160"/>
            <a:ext cx="4068720"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584200" hangingPunct="0"/>
            <a:r>
              <a:rPr kumimoji="0" lang="en-GB" sz="1800" b="1" i="0" u="none" strike="noStrike" cap="none" spc="0" normalizeH="0" baseline="0" dirty="0">
                <a:ln>
                  <a:noFill/>
                </a:ln>
                <a:solidFill>
                  <a:srgbClr val="0000FF"/>
                </a:solidFill>
                <a:effectLst/>
                <a:uFillTx/>
                <a:latin typeface="+mn-lt"/>
                <a:ea typeface="+mn-ea"/>
                <a:cs typeface="+mn-cs"/>
                <a:sym typeface="Helvetica Light"/>
              </a:rPr>
              <a:t>Sea surface height increments </a:t>
            </a:r>
          </a:p>
        </p:txBody>
      </p:sp>
      <p:sp>
        <p:nvSpPr>
          <p:cNvPr id="14" name="TextBox 13">
            <a:extLst>
              <a:ext uri="{FF2B5EF4-FFF2-40B4-BE49-F238E27FC236}">
                <a16:creationId xmlns:a16="http://schemas.microsoft.com/office/drawing/2014/main" id="{B7C553C4-8B99-45C3-A56C-5F0E41846F60}"/>
              </a:ext>
            </a:extLst>
          </p:cNvPr>
          <p:cNvSpPr txBox="1"/>
          <p:nvPr/>
        </p:nvSpPr>
        <p:spPr>
          <a:xfrm>
            <a:off x="1326201" y="3167923"/>
            <a:ext cx="1375793"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584200" hangingPunct="0"/>
            <a:r>
              <a:rPr lang="en-GB" sz="1800" b="1" dirty="0">
                <a:solidFill>
                  <a:srgbClr val="0000FF"/>
                </a:solidFill>
              </a:rPr>
              <a:t>FOAM v15</a:t>
            </a:r>
            <a:endParaRPr kumimoji="0" lang="en-GB" sz="1800" b="1" i="0" u="none" strike="noStrike" cap="none" spc="0" normalizeH="0" baseline="0" dirty="0">
              <a:ln>
                <a:noFill/>
              </a:ln>
              <a:solidFill>
                <a:srgbClr val="0000FF"/>
              </a:solidFill>
              <a:effectLst/>
              <a:uFillTx/>
              <a:sym typeface="Helvetica Light"/>
            </a:endParaRPr>
          </a:p>
        </p:txBody>
      </p:sp>
    </p:spTree>
    <p:extLst>
      <p:ext uri="{BB962C8B-B14F-4D97-AF65-F5344CB8AC3E}">
        <p14:creationId xmlns:p14="http://schemas.microsoft.com/office/powerpoint/2010/main" val="317662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 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2" id="{3686B8A7-2420-4936-BD49-A1DDADD3263A}" vid="{10DDDDFA-9F36-4D18-8046-A8B18DFE85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0EFC9032215241AD527A94C3D1B97E" ma:contentTypeVersion="13" ma:contentTypeDescription="Create a new document." ma:contentTypeScope="" ma:versionID="70f347a05eef0225c99f79d41f6ba6be">
  <xsd:schema xmlns:xsd="http://www.w3.org/2001/XMLSchema" xmlns:xs="http://www.w3.org/2001/XMLSchema" xmlns:p="http://schemas.microsoft.com/office/2006/metadata/properties" xmlns:ns3="a41a774c-3781-4b92-9d5c-ee11be7c36f5" xmlns:ns4="30ac7e53-36bd-4139-9fa1-a2566f0a9c4e" targetNamespace="http://schemas.microsoft.com/office/2006/metadata/properties" ma:root="true" ma:fieldsID="af3df43c3601456d69ef6d468053f659" ns3:_="" ns4:_="">
    <xsd:import namespace="a41a774c-3781-4b92-9d5c-ee11be7c36f5"/>
    <xsd:import namespace="30ac7e53-36bd-4139-9fa1-a2566f0a9c4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1a774c-3781-4b92-9d5c-ee11be7c36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0ac7e53-36bd-4139-9fa1-a2566f0a9c4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47DE66-CB05-4B35-A570-07DDCF2B78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1a774c-3781-4b92-9d5c-ee11be7c36f5"/>
    <ds:schemaRef ds:uri="30ac7e53-36bd-4139-9fa1-a2566f0a9c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D0B5D7-05E9-47C4-9B9C-96BE6CCD4893}">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30ac7e53-36bd-4139-9fa1-a2566f0a9c4e"/>
    <ds:schemaRef ds:uri="a41a774c-3781-4b92-9d5c-ee11be7c36f5"/>
    <ds:schemaRef ds:uri="http://www.w3.org/XML/1998/namespace"/>
  </ds:schemaRefs>
</ds:datastoreItem>
</file>

<file path=customXml/itemProps3.xml><?xml version="1.0" encoding="utf-8"?>
<ds:datastoreItem xmlns:ds="http://schemas.openxmlformats.org/officeDocument/2006/customXml" ds:itemID="{D4B189FD-4465-4206-8F36-2E6E46EFCC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 Met Office PowerPoint Template</Template>
  <TotalTime>1174</TotalTime>
  <Words>2757</Words>
  <Application>Microsoft Office PowerPoint</Application>
  <PresentationFormat>On-screen Show (16:9)</PresentationFormat>
  <Paragraphs>206</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1 Met Office PowerPoint Template</vt:lpstr>
      <vt:lpstr>Challenges and opportunities in ocean modelling and data assimilation for CMEMS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Impact of SSH assimilation on ocean heat content </vt:lpstr>
      <vt:lpstr>PowerPoint Presentation</vt:lpstr>
      <vt:lpstr>PowerPoint Presentation</vt:lpstr>
      <vt:lpstr>PowerPoint Presentation</vt:lpstr>
    </vt:vector>
  </TitlesOfParts>
  <Company>Met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matthew.martin</dc:creator>
  <cp:lastModifiedBy>Bell, Mike</cp:lastModifiedBy>
  <cp:revision>77</cp:revision>
  <cp:lastPrinted>2018-01-15T12:48:07Z</cp:lastPrinted>
  <dcterms:created xsi:type="dcterms:W3CDTF">2017-09-25T13:47:52Z</dcterms:created>
  <dcterms:modified xsi:type="dcterms:W3CDTF">2020-05-06T10:06:47Z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0x010100400EFC9032215241AD527A94C3D1B97E</vt:lpwstr>
  </property>
</Properties>
</file>