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6"/>
  </p:notesMasterIdLst>
  <p:sldIdLst>
    <p:sldId id="262" r:id="rId2"/>
    <p:sldId id="275" r:id="rId3"/>
    <p:sldId id="278" r:id="rId4"/>
    <p:sldId id="27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2940" autoAdjust="0"/>
  </p:normalViewPr>
  <p:slideViewPr>
    <p:cSldViewPr snapToGrid="0">
      <p:cViewPr varScale="1">
        <p:scale>
          <a:sx n="61" d="100"/>
          <a:sy n="61" d="100"/>
        </p:scale>
        <p:origin x="10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2000" dirty="0" smtClean="0"/>
              <a:t>Plant</a:t>
            </a:r>
            <a:r>
              <a:rPr lang="en-GB" sz="2000" baseline="0" dirty="0" smtClean="0"/>
              <a:t>s developments </a:t>
            </a:r>
            <a:endParaRPr lang="en-GB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82470001534613"/>
          <c:y val="0.18176191711779854"/>
          <c:w val="0.7799103828699554"/>
          <c:h val="0.64957913817447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'peso e REE totale nel tempo '!$M$1</c:f>
              <c:strCache>
                <c:ptCount val="1"/>
                <c:pt idx="0">
                  <c:v>Blank experiments                                     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</c:marker>
          <c:errBars>
            <c:errDir val="y"/>
            <c:errBarType val="both"/>
            <c:errValType val="cust"/>
            <c:noEndCap val="0"/>
            <c:plus>
              <c:numRef>
                <c:f>('peso e REE totale nel tempo '!$N$3,'peso e REE totale nel tempo '!$N$10,'peso e REE totale nel tempo '!$N$17,'peso e REE totale nel tempo '!$N$24,'peso e REE totale nel tempo '!$N$31)</c:f>
                <c:numCache>
                  <c:formatCode>General</c:formatCode>
                  <c:ptCount val="5"/>
                  <c:pt idx="0">
                    <c:v>5.1992059416158254</c:v>
                  </c:pt>
                  <c:pt idx="1">
                    <c:v>4.6515322274851947</c:v>
                  </c:pt>
                  <c:pt idx="2">
                    <c:v>10.389175996199116</c:v>
                  </c:pt>
                  <c:pt idx="3">
                    <c:v>9.8671389249028749</c:v>
                  </c:pt>
                  <c:pt idx="4">
                    <c:v>7.053322608766285</c:v>
                  </c:pt>
                </c:numCache>
              </c:numRef>
            </c:plus>
            <c:minus>
              <c:numRef>
                <c:f>('peso e REE totale nel tempo '!$N$3,'peso e REE totale nel tempo '!$N$10,'peso e REE totale nel tempo '!$N$17,'peso e REE totale nel tempo '!$N$24,'peso e REE totale nel tempo '!$N$31)</c:f>
                <c:numCache>
                  <c:formatCode>General</c:formatCode>
                  <c:ptCount val="5"/>
                  <c:pt idx="0">
                    <c:v>5.1992059416158254</c:v>
                  </c:pt>
                  <c:pt idx="1">
                    <c:v>4.6515322274851947</c:v>
                  </c:pt>
                  <c:pt idx="2">
                    <c:v>10.389175996199116</c:v>
                  </c:pt>
                  <c:pt idx="3">
                    <c:v>9.8671389249028749</c:v>
                  </c:pt>
                  <c:pt idx="4">
                    <c:v>7.053322608766285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xVal>
            <c:numRef>
              <c:f>('peso e REE totale nel tempo '!$G$2,'peso e REE totale nel tempo '!$G$9,'peso e REE totale nel tempo '!$G$16,'peso e REE totale nel tempo '!$G$23,'peso e REE totale nel tempo '!$G$30)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('peso e REE totale nel tempo '!$N$2,'peso e REE totale nel tempo '!$N$9,'peso e REE totale nel tempo '!$N$16,'peso e REE totale nel tempo '!$N$23,'peso e REE totale nel tempo '!$N$30)</c:f>
              <c:numCache>
                <c:formatCode>0.000</c:formatCode>
                <c:ptCount val="5"/>
                <c:pt idx="0">
                  <c:v>19.260433333333335</c:v>
                </c:pt>
                <c:pt idx="1">
                  <c:v>12.417366666666666</c:v>
                </c:pt>
                <c:pt idx="2">
                  <c:v>29.387500000000003</c:v>
                </c:pt>
                <c:pt idx="3">
                  <c:v>64.968266666666665</c:v>
                </c:pt>
                <c:pt idx="4">
                  <c:v>40.09643333333333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15-492B-A926-CBBD125093AF}"/>
            </c:ext>
          </c:extLst>
        </c:ser>
        <c:ser>
          <c:idx val="1"/>
          <c:order val="1"/>
          <c:tx>
            <c:strRef>
              <c:f>'peso e REE totale nel tempo '!$O$1</c:f>
              <c:strCache>
                <c:ptCount val="1"/>
                <c:pt idx="0">
                  <c:v>Spiked experiments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('peso e REE totale nel tempo '!$P$3,'peso e REE totale nel tempo '!$P$10,'peso e REE totale nel tempo '!$P$17,'peso e REE totale nel tempo '!$P$24,'peso e REE totale nel tempo '!$P$31)</c:f>
                <c:numCache>
                  <c:formatCode>General</c:formatCode>
                  <c:ptCount val="5"/>
                  <c:pt idx="0">
                    <c:v>2.8610991524237588</c:v>
                  </c:pt>
                  <c:pt idx="1">
                    <c:v>7.995967655220559</c:v>
                  </c:pt>
                  <c:pt idx="2">
                    <c:v>11.394197798148509</c:v>
                  </c:pt>
                  <c:pt idx="3">
                    <c:v>18.885173890382877</c:v>
                  </c:pt>
                  <c:pt idx="4">
                    <c:v>5.7543083696768713</c:v>
                  </c:pt>
                </c:numCache>
              </c:numRef>
            </c:plus>
            <c:minus>
              <c:numRef>
                <c:f>('peso e REE totale nel tempo '!$P$3,'peso e REE totale nel tempo '!$P$10,'peso e REE totale nel tempo '!$P$17,'peso e REE totale nel tempo '!$P$24,'peso e REE totale nel tempo '!$P$30)</c:f>
                <c:numCache>
                  <c:formatCode>General</c:formatCode>
                  <c:ptCount val="5"/>
                  <c:pt idx="0">
                    <c:v>2.8610991524237588</c:v>
                  </c:pt>
                  <c:pt idx="1">
                    <c:v>7.995967655220559</c:v>
                  </c:pt>
                  <c:pt idx="2">
                    <c:v>11.394197798148509</c:v>
                  </c:pt>
                  <c:pt idx="3">
                    <c:v>18.885173890382877</c:v>
                  </c:pt>
                  <c:pt idx="4">
                    <c:v>18.968666666666664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xVal>
            <c:numRef>
              <c:f>('peso e REE totale nel tempo '!$G$2,'peso e REE totale nel tempo '!$G$9,'peso e REE totale nel tempo '!$G$16,'peso e REE totale nel tempo '!$G$23,'peso e REE totale nel tempo '!$G$30)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xVal>
          <c:yVal>
            <c:numRef>
              <c:f>('peso e REE totale nel tempo '!$P$2,'peso e REE totale nel tempo '!$P$9,'peso e REE totale nel tempo '!$P$16,'peso e REE totale nel tempo '!$P$23,'peso e REE totale nel tempo '!$P$30)</c:f>
              <c:numCache>
                <c:formatCode>0.00</c:formatCode>
                <c:ptCount val="5"/>
                <c:pt idx="0">
                  <c:v>12.2941</c:v>
                </c:pt>
                <c:pt idx="1">
                  <c:v>14.624433333333331</c:v>
                </c:pt>
                <c:pt idx="2">
                  <c:v>43.591533333333331</c:v>
                </c:pt>
                <c:pt idx="3">
                  <c:v>81.861699999999999</c:v>
                </c:pt>
                <c:pt idx="4">
                  <c:v>18.968666666666664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15-492B-A926-CBBD1250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54624"/>
        <c:axId val="156956544"/>
      </c:scatterChart>
      <c:valAx>
        <c:axId val="15695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Gill Sans MT (Corpo)"/>
                    <a:cs typeface="Arial" panose="020B0604020202020204" pitchFamily="34" charset="0"/>
                  </a:defRPr>
                </a:pPr>
                <a:r>
                  <a:rPr lang="it-IT" sz="1600" b="1" baseline="0" dirty="0" smtClean="0">
                    <a:solidFill>
                      <a:schemeClr val="tx1"/>
                    </a:solidFill>
                    <a:latin typeface="Gill Sans MT (Corpo)"/>
                    <a:cs typeface="Arial" panose="020B0604020202020204" pitchFamily="34" charset="0"/>
                  </a:rPr>
                  <a:t> </a:t>
                </a:r>
                <a:r>
                  <a:rPr lang="it-IT" sz="1600" b="1" baseline="0" dirty="0">
                    <a:solidFill>
                      <a:schemeClr val="tx1"/>
                    </a:solidFill>
                    <a:latin typeface="Gill Sans MT (Corpo)"/>
                    <a:cs typeface="Arial" panose="020B0604020202020204" pitchFamily="34" charset="0"/>
                  </a:rPr>
                  <a:t>Time </a:t>
                </a:r>
                <a:r>
                  <a:rPr lang="it-IT" sz="1600" b="1" baseline="0" dirty="0" smtClean="0">
                    <a:solidFill>
                      <a:schemeClr val="tx1"/>
                    </a:solidFill>
                    <a:latin typeface="Gill Sans MT (Corpo)"/>
                    <a:cs typeface="Arial" panose="020B0604020202020204" pitchFamily="34" charset="0"/>
                  </a:rPr>
                  <a:t>(</a:t>
                </a:r>
                <a:r>
                  <a:rPr lang="en-US" sz="1600" b="1" baseline="0" noProof="0" dirty="0" smtClean="0">
                    <a:solidFill>
                      <a:schemeClr val="tx1"/>
                    </a:solidFill>
                    <a:latin typeface="Gill Sans MT (Corpo)"/>
                    <a:cs typeface="Arial" panose="020B0604020202020204" pitchFamily="34" charset="0"/>
                  </a:rPr>
                  <a:t>months</a:t>
                </a:r>
                <a:r>
                  <a:rPr lang="it-IT" sz="1600" b="1" baseline="0" dirty="0" smtClean="0">
                    <a:latin typeface="Gill Sans MT (Corpo)"/>
                    <a:cs typeface="Arial" panose="020B0604020202020204" pitchFamily="34" charset="0"/>
                  </a:rPr>
                  <a:t>)</a:t>
                </a:r>
                <a:endParaRPr lang="it-IT" sz="1600" b="1" dirty="0">
                  <a:latin typeface="Gill Sans MT (Corpo)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Gill Sans MT (Corpo)"/>
              </a:defRPr>
            </a:pPr>
            <a:endParaRPr lang="it-IT"/>
          </a:p>
        </c:txPr>
        <c:crossAx val="156956544"/>
        <c:crosses val="autoZero"/>
        <c:crossBetween val="midCat"/>
      </c:valAx>
      <c:valAx>
        <c:axId val="156956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latin typeface="Gill Sans MT (Corpo)"/>
                    <a:cs typeface="Arial" panose="020B0604020202020204" pitchFamily="34" charset="0"/>
                  </a:defRPr>
                </a:pPr>
                <a:r>
                  <a:rPr lang="it-IT" sz="1400" b="1" baseline="0" dirty="0" smtClean="0">
                    <a:latin typeface="Gill Sans MT (Corpo)"/>
                    <a:cs typeface="Arial" panose="020B0604020202020204" pitchFamily="34" charset="0"/>
                  </a:rPr>
                  <a:t>Total </a:t>
                </a:r>
                <a:r>
                  <a:rPr lang="it-IT" sz="1400" b="1" baseline="0" dirty="0" err="1" smtClean="0">
                    <a:latin typeface="Gill Sans MT (Corpo)"/>
                    <a:cs typeface="Arial" panose="020B0604020202020204" pitchFamily="34" charset="0"/>
                  </a:rPr>
                  <a:t>Weight</a:t>
                </a:r>
                <a:r>
                  <a:rPr lang="it-IT" sz="1400" b="1" baseline="0" dirty="0" smtClean="0">
                    <a:latin typeface="Gill Sans MT (Corpo)"/>
                    <a:cs typeface="Arial" panose="020B0604020202020204" pitchFamily="34" charset="0"/>
                  </a:rPr>
                  <a:t> (g</a:t>
                </a:r>
                <a:r>
                  <a:rPr lang="it-IT" sz="1400" b="1" baseline="0" dirty="0">
                    <a:latin typeface="Gill Sans MT (Corpo)"/>
                    <a:cs typeface="Arial" panose="020B0604020202020204" pitchFamily="34" charset="0"/>
                  </a:rPr>
                  <a:t>)</a:t>
                </a:r>
                <a:endParaRPr lang="it-IT" sz="1400" b="1" dirty="0">
                  <a:latin typeface="Gill Sans MT (Corpo)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Gill Sans MT (Corpo)"/>
              </a:defRPr>
            </a:pPr>
            <a:endParaRPr lang="it-IT"/>
          </a:p>
        </c:txPr>
        <c:crossAx val="15695462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Calibri" panose="020F0502020204030204" pitchFamily="34" charset="0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Calibri" panose="020F0502020204030204" pitchFamily="34" charset="0"/>
              </a:defRPr>
            </a:pPr>
            <a:endParaRPr lang="it-IT"/>
          </a:p>
        </c:txPr>
      </c:legendEntry>
      <c:layout>
        <c:manualLayout>
          <c:xMode val="edge"/>
          <c:yMode val="edge"/>
          <c:x val="0.1611456650849272"/>
          <c:y val="0.21112576027660843"/>
          <c:w val="0.30329500586926778"/>
          <c:h val="0.1423736544960311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3313987521327"/>
          <c:y val="0.2636442705656038"/>
          <c:w val="0.63578185787193575"/>
          <c:h val="0.69862315405586095"/>
        </c:manualLayout>
      </c:layout>
      <c:lineChart>
        <c:grouping val="standard"/>
        <c:varyColors val="0"/>
        <c:ser>
          <c:idx val="0"/>
          <c:order val="0"/>
          <c:tx>
            <c:strRef>
              <c:f>'grafici  Norm.UCC ()'!$H$155</c:f>
              <c:strCache>
                <c:ptCount val="1"/>
                <c:pt idx="0">
                  <c:v>native soils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()'!$I$155:$W$155</c:f>
              <c:numCache>
                <c:formatCode>General</c:formatCode>
                <c:ptCount val="15"/>
                <c:pt idx="0">
                  <c:v>2.0107771711874465</c:v>
                </c:pt>
                <c:pt idx="1">
                  <c:v>2.0400267881294383</c:v>
                </c:pt>
                <c:pt idx="2">
                  <c:v>2.1139558054568361</c:v>
                </c:pt>
                <c:pt idx="3">
                  <c:v>2.2440823761972903</c:v>
                </c:pt>
                <c:pt idx="4">
                  <c:v>2.5832056614926842</c:v>
                </c:pt>
                <c:pt idx="5">
                  <c:v>2.7991785049761702</c:v>
                </c:pt>
                <c:pt idx="6">
                  <c:v>3.2896464591427499</c:v>
                </c:pt>
                <c:pt idx="7">
                  <c:v>2.4934660480037301</c:v>
                </c:pt>
                <c:pt idx="8">
                  <c:v>2.2708241487164038</c:v>
                </c:pt>
                <c:pt idx="9">
                  <c:v>1.9232365258370703</c:v>
                </c:pt>
                <c:pt idx="10">
                  <c:v>1.852795462615539</c:v>
                </c:pt>
                <c:pt idx="11">
                  <c:v>1.6312288745042107</c:v>
                </c:pt>
                <c:pt idx="12">
                  <c:v>1.5258995402618163</c:v>
                </c:pt>
                <c:pt idx="13">
                  <c:v>1.3646414826983742</c:v>
                </c:pt>
                <c:pt idx="14">
                  <c:v>1.377744535212057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56-443D-912A-6B757BFCD111}"/>
            </c:ext>
          </c:extLst>
        </c:ser>
        <c:ser>
          <c:idx val="1"/>
          <c:order val="1"/>
          <c:tx>
            <c:strRef>
              <c:f>'grafici  Norm.UCC ()'!$H$156</c:f>
              <c:strCache>
                <c:ptCount val="1"/>
                <c:pt idx="0">
                  <c:v>2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()'!$I$156:$W$156</c:f>
              <c:numCache>
                <c:formatCode>General</c:formatCode>
                <c:ptCount val="15"/>
                <c:pt idx="0">
                  <c:v>1.0627541043169515</c:v>
                </c:pt>
                <c:pt idx="1">
                  <c:v>0.71240362220274811</c:v>
                </c:pt>
                <c:pt idx="2">
                  <c:v>3.1342307850173334</c:v>
                </c:pt>
                <c:pt idx="3">
                  <c:v>1.2200651368484423</c:v>
                </c:pt>
                <c:pt idx="4">
                  <c:v>4.6967952400837474</c:v>
                </c:pt>
                <c:pt idx="5">
                  <c:v>24.546051287409739</c:v>
                </c:pt>
                <c:pt idx="6">
                  <c:v>6.3387531869971134</c:v>
                </c:pt>
                <c:pt idx="7">
                  <c:v>35.642455588372329</c:v>
                </c:pt>
                <c:pt idx="8">
                  <c:v>7.0136536512747059</c:v>
                </c:pt>
                <c:pt idx="9">
                  <c:v>0.90338935425891864</c:v>
                </c:pt>
                <c:pt idx="10">
                  <c:v>31.058488468548177</c:v>
                </c:pt>
                <c:pt idx="11">
                  <c:v>10.922856709535772</c:v>
                </c:pt>
                <c:pt idx="12">
                  <c:v>78.065356202715989</c:v>
                </c:pt>
                <c:pt idx="13">
                  <c:v>11.571470509114238</c:v>
                </c:pt>
                <c:pt idx="14">
                  <c:v>83.512206654635079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56-443D-912A-6B757BFCD111}"/>
            </c:ext>
          </c:extLst>
        </c:ser>
        <c:ser>
          <c:idx val="2"/>
          <c:order val="2"/>
          <c:tx>
            <c:strRef>
              <c:f>'grafici  Norm.UCC ()'!$H$157</c:f>
              <c:strCache>
                <c:ptCount val="1"/>
                <c:pt idx="0">
                  <c:v>3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()'!$I$157:$W$157</c:f>
              <c:numCache>
                <c:formatCode>General</c:formatCode>
                <c:ptCount val="15"/>
                <c:pt idx="0">
                  <c:v>1.580396426878439</c:v>
                </c:pt>
                <c:pt idx="1">
                  <c:v>0.95386915124808458</c:v>
                </c:pt>
                <c:pt idx="2">
                  <c:v>4.956006931213504</c:v>
                </c:pt>
                <c:pt idx="3">
                  <c:v>1.7452625273408922</c:v>
                </c:pt>
                <c:pt idx="4">
                  <c:v>8.1655783044151917</c:v>
                </c:pt>
                <c:pt idx="5">
                  <c:v>42.410186978020917</c:v>
                </c:pt>
                <c:pt idx="6">
                  <c:v>10.753799372090198</c:v>
                </c:pt>
                <c:pt idx="7">
                  <c:v>60.592104824502307</c:v>
                </c:pt>
                <c:pt idx="8">
                  <c:v>12.070033616749924</c:v>
                </c:pt>
                <c:pt idx="9">
                  <c:v>1.2846663979979969</c:v>
                </c:pt>
                <c:pt idx="10">
                  <c:v>54.546090840575765</c:v>
                </c:pt>
                <c:pt idx="11">
                  <c:v>19.165433798506477</c:v>
                </c:pt>
                <c:pt idx="12">
                  <c:v>134.40102966339609</c:v>
                </c:pt>
                <c:pt idx="13">
                  <c:v>20.297643294021384</c:v>
                </c:pt>
                <c:pt idx="14">
                  <c:v>145.82375769683838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6-443D-912A-6B757BFCD111}"/>
            </c:ext>
          </c:extLst>
        </c:ser>
        <c:ser>
          <c:idx val="3"/>
          <c:order val="3"/>
          <c:tx>
            <c:strRef>
              <c:f>'grafici  Norm.UCC ()'!$H$158</c:f>
              <c:strCache>
                <c:ptCount val="1"/>
                <c:pt idx="0">
                  <c:v> 5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()'!$I$158:$W$158</c:f>
              <c:numCache>
                <c:formatCode>General</c:formatCode>
                <c:ptCount val="15"/>
                <c:pt idx="0">
                  <c:v>0.42672065486015709</c:v>
                </c:pt>
                <c:pt idx="1">
                  <c:v>0.34891574166801154</c:v>
                </c:pt>
                <c:pt idx="2">
                  <c:v>0.97093897257351203</c:v>
                </c:pt>
                <c:pt idx="3">
                  <c:v>0.47807476055672582</c:v>
                </c:pt>
                <c:pt idx="4">
                  <c:v>1.371845848007736</c:v>
                </c:pt>
                <c:pt idx="5">
                  <c:v>6.8663861257629311</c:v>
                </c:pt>
                <c:pt idx="6">
                  <c:v>1.837111370231272</c:v>
                </c:pt>
                <c:pt idx="7">
                  <c:v>9.4479875599054886</c:v>
                </c:pt>
                <c:pt idx="8">
                  <c:v>1.8362271804739074</c:v>
                </c:pt>
                <c:pt idx="9">
                  <c:v>0.29825693354062555</c:v>
                </c:pt>
                <c:pt idx="10">
                  <c:v>8.746859616254941</c:v>
                </c:pt>
                <c:pt idx="11">
                  <c:v>2.7086082067359665</c:v>
                </c:pt>
                <c:pt idx="12">
                  <c:v>20.785384190033973</c:v>
                </c:pt>
                <c:pt idx="13">
                  <c:v>2.7640085587315815</c:v>
                </c:pt>
                <c:pt idx="14">
                  <c:v>21.111042310233117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56-443D-912A-6B757BFCD111}"/>
            </c:ext>
          </c:extLst>
        </c:ser>
        <c:ser>
          <c:idx val="4"/>
          <c:order val="4"/>
          <c:tx>
            <c:strRef>
              <c:f>'grafici  Norm.UCC ()'!$H$159</c:f>
              <c:strCache>
                <c:ptCount val="1"/>
                <c:pt idx="0">
                  <c:v> 8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()'!$I$159:$W$159</c:f>
              <c:numCache>
                <c:formatCode>General</c:formatCode>
                <c:ptCount val="15"/>
                <c:pt idx="0">
                  <c:v>0.26742528949211553</c:v>
                </c:pt>
                <c:pt idx="1">
                  <c:v>0.18753741861878959</c:v>
                </c:pt>
                <c:pt idx="2">
                  <c:v>0.62265642029058266</c:v>
                </c:pt>
                <c:pt idx="3">
                  <c:v>0.24426216184684524</c:v>
                </c:pt>
                <c:pt idx="4">
                  <c:v>0.91236480213374183</c:v>
                </c:pt>
                <c:pt idx="5">
                  <c:v>4.1003128931404982</c:v>
                </c:pt>
                <c:pt idx="6">
                  <c:v>0.99528038074962377</c:v>
                </c:pt>
                <c:pt idx="7">
                  <c:v>7.2376331949492716</c:v>
                </c:pt>
                <c:pt idx="8">
                  <c:v>1.2186269664678762</c:v>
                </c:pt>
                <c:pt idx="9">
                  <c:v>0.18459518470423797</c:v>
                </c:pt>
                <c:pt idx="10">
                  <c:v>5.6995932603091184</c:v>
                </c:pt>
                <c:pt idx="11">
                  <c:v>1.8501380807509138</c:v>
                </c:pt>
                <c:pt idx="12">
                  <c:v>14.448564833604518</c:v>
                </c:pt>
                <c:pt idx="13">
                  <c:v>1.878717796161987</c:v>
                </c:pt>
                <c:pt idx="14">
                  <c:v>15.871052264859113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56-443D-912A-6B757BFCD111}"/>
            </c:ext>
          </c:extLst>
        </c:ser>
        <c:ser>
          <c:idx val="5"/>
          <c:order val="5"/>
          <c:tx>
            <c:strRef>
              <c:f>'grafici  Norm.UCC ()'!$H$160</c:f>
              <c:strCache>
                <c:ptCount val="1"/>
                <c:pt idx="0">
                  <c:v> 10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()'!$I$160:$W$160</c:f>
              <c:numCache>
                <c:formatCode>General</c:formatCode>
                <c:ptCount val="15"/>
                <c:pt idx="0">
                  <c:v>0.54304612958489606</c:v>
                </c:pt>
                <c:pt idx="1">
                  <c:v>0.44326913145160851</c:v>
                </c:pt>
                <c:pt idx="2">
                  <c:v>1.1324818672604968</c:v>
                </c:pt>
                <c:pt idx="3">
                  <c:v>0.60959536165441552</c:v>
                </c:pt>
                <c:pt idx="4">
                  <c:v>1.599189678695188</c:v>
                </c:pt>
                <c:pt idx="5">
                  <c:v>7.1625746550101415</c:v>
                </c:pt>
                <c:pt idx="6">
                  <c:v>2.01020450498822</c:v>
                </c:pt>
                <c:pt idx="7">
                  <c:v>9.9528824547208821</c:v>
                </c:pt>
                <c:pt idx="8">
                  <c:v>2.1123399106193657</c:v>
                </c:pt>
                <c:pt idx="9">
                  <c:v>0.36151278563120504</c:v>
                </c:pt>
                <c:pt idx="10">
                  <c:v>8.5436016202646528</c:v>
                </c:pt>
                <c:pt idx="11">
                  <c:v>3.1709384093867512</c:v>
                </c:pt>
                <c:pt idx="12">
                  <c:v>21.381139847822723</c:v>
                </c:pt>
                <c:pt idx="13">
                  <c:v>3.2693253527376269</c:v>
                </c:pt>
                <c:pt idx="14">
                  <c:v>23.344254341813411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56-443D-912A-6B757BFC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86784"/>
        <c:axId val="205309056"/>
      </c:lineChart>
      <c:catAx>
        <c:axId val="2052867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5309056"/>
        <c:crosses val="max"/>
        <c:auto val="1"/>
        <c:lblAlgn val="ctr"/>
        <c:lblOffset val="100"/>
        <c:noMultiLvlLbl val="0"/>
      </c:catAx>
      <c:valAx>
        <c:axId val="205309056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REE</a:t>
                </a:r>
                <a:r>
                  <a:rPr lang="en-GB" sz="1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lang="en-GB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52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4499357540197"/>
          <c:y val="0.25225129864802998"/>
          <c:w val="0.6763338348457637"/>
          <c:h val="0.70153853074812178"/>
        </c:manualLayout>
      </c:layout>
      <c:lineChart>
        <c:grouping val="standard"/>
        <c:varyColors val="0"/>
        <c:ser>
          <c:idx val="0"/>
          <c:order val="0"/>
          <c:tx>
            <c:strRef>
              <c:f>'grafici  Norm.UCC ()'!$H$147</c:f>
              <c:strCache>
                <c:ptCount val="1"/>
                <c:pt idx="0">
                  <c:v>native soils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()'!$I$147:$W$147</c:f>
              <c:numCache>
                <c:formatCode>General</c:formatCode>
                <c:ptCount val="15"/>
                <c:pt idx="0">
                  <c:v>2.0107771711874465</c:v>
                </c:pt>
                <c:pt idx="1">
                  <c:v>2.0400267881294383</c:v>
                </c:pt>
                <c:pt idx="2">
                  <c:v>2.1139558054568361</c:v>
                </c:pt>
                <c:pt idx="3">
                  <c:v>2.2440823761972903</c:v>
                </c:pt>
                <c:pt idx="4">
                  <c:v>2.5832056614926842</c:v>
                </c:pt>
                <c:pt idx="5">
                  <c:v>2.7991785049761702</c:v>
                </c:pt>
                <c:pt idx="6">
                  <c:v>3.2896464591427499</c:v>
                </c:pt>
                <c:pt idx="7">
                  <c:v>2.4934660480037301</c:v>
                </c:pt>
                <c:pt idx="8">
                  <c:v>2.2708241487164038</c:v>
                </c:pt>
                <c:pt idx="9">
                  <c:v>1.9232365258370703</c:v>
                </c:pt>
                <c:pt idx="10">
                  <c:v>1.852795462615539</c:v>
                </c:pt>
                <c:pt idx="11">
                  <c:v>1.6312288745042107</c:v>
                </c:pt>
                <c:pt idx="12">
                  <c:v>1.5258995402618163</c:v>
                </c:pt>
                <c:pt idx="13">
                  <c:v>1.3646414826983742</c:v>
                </c:pt>
                <c:pt idx="14">
                  <c:v>1.377744535212057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6-405A-867F-B14085E872C2}"/>
            </c:ext>
          </c:extLst>
        </c:ser>
        <c:ser>
          <c:idx val="1"/>
          <c:order val="1"/>
          <c:tx>
            <c:strRef>
              <c:f>'grafici  Norm.UCC ()'!$H$148</c:f>
              <c:strCache>
                <c:ptCount val="1"/>
                <c:pt idx="0">
                  <c:v>2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()'!$I$148:$W$148</c:f>
              <c:numCache>
                <c:formatCode>General</c:formatCode>
                <c:ptCount val="15"/>
                <c:pt idx="0">
                  <c:v>0.2876571244455885</c:v>
                </c:pt>
                <c:pt idx="1">
                  <c:v>0.29325479980582353</c:v>
                </c:pt>
                <c:pt idx="2">
                  <c:v>0.31901897580593053</c:v>
                </c:pt>
                <c:pt idx="3">
                  <c:v>0.315914460173775</c:v>
                </c:pt>
                <c:pt idx="4">
                  <c:v>0.27251947853107883</c:v>
                </c:pt>
                <c:pt idx="5">
                  <c:v>0.23918721048386615</c:v>
                </c:pt>
                <c:pt idx="6">
                  <c:v>0.2899361626271495</c:v>
                </c:pt>
                <c:pt idx="7">
                  <c:v>0.20029318645378788</c:v>
                </c:pt>
                <c:pt idx="8">
                  <c:v>0.15548818484973934</c:v>
                </c:pt>
                <c:pt idx="9">
                  <c:v>0.13397222479058335</c:v>
                </c:pt>
                <c:pt idx="10">
                  <c:v>0.1275625450648199</c:v>
                </c:pt>
                <c:pt idx="11">
                  <c:v>0.11181188061961948</c:v>
                </c:pt>
                <c:pt idx="12">
                  <c:v>0.11450355603002435</c:v>
                </c:pt>
                <c:pt idx="13">
                  <c:v>9.8281834265489643E-2</c:v>
                </c:pt>
                <c:pt idx="14">
                  <c:v>0.11045998843381895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6-405A-867F-B14085E872C2}"/>
            </c:ext>
          </c:extLst>
        </c:ser>
        <c:ser>
          <c:idx val="2"/>
          <c:order val="2"/>
          <c:tx>
            <c:strRef>
              <c:f>'grafici  Norm.UCC ()'!$H$149</c:f>
              <c:strCache>
                <c:ptCount val="1"/>
                <c:pt idx="0">
                  <c:v>3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()'!$I$149:$W$149</c:f>
              <c:numCache>
                <c:formatCode>General</c:formatCode>
                <c:ptCount val="15"/>
                <c:pt idx="0">
                  <c:v>0.43726055720895352</c:v>
                </c:pt>
                <c:pt idx="1">
                  <c:v>0.43908458142557322</c:v>
                </c:pt>
                <c:pt idx="2">
                  <c:v>0.45411884057851098</c:v>
                </c:pt>
                <c:pt idx="3">
                  <c:v>0.44353190259604441</c:v>
                </c:pt>
                <c:pt idx="4">
                  <c:v>0.34001026011634317</c:v>
                </c:pt>
                <c:pt idx="5">
                  <c:v>0.3157966540781097</c:v>
                </c:pt>
                <c:pt idx="6">
                  <c:v>0.39419499765767163</c:v>
                </c:pt>
                <c:pt idx="7">
                  <c:v>0.26282715212161384</c:v>
                </c:pt>
                <c:pt idx="8">
                  <c:v>0.19043514083521781</c:v>
                </c:pt>
                <c:pt idx="9">
                  <c:v>0.18241157354716359</c:v>
                </c:pt>
                <c:pt idx="10">
                  <c:v>0.16343323828084674</c:v>
                </c:pt>
                <c:pt idx="11">
                  <c:v>0.1409030665035847</c:v>
                </c:pt>
                <c:pt idx="12">
                  <c:v>0.15741486481609554</c:v>
                </c:pt>
                <c:pt idx="13">
                  <c:v>0.12637316939004006</c:v>
                </c:pt>
                <c:pt idx="14">
                  <c:v>0.15865883815533594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6-405A-867F-B14085E872C2}"/>
            </c:ext>
          </c:extLst>
        </c:ser>
        <c:ser>
          <c:idx val="3"/>
          <c:order val="3"/>
          <c:tx>
            <c:strRef>
              <c:f>'grafici  Norm.UCC ()'!$H$150</c:f>
              <c:strCache>
                <c:ptCount val="1"/>
                <c:pt idx="0">
                  <c:v> 5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()'!$I$150:$W$150</c:f>
              <c:numCache>
                <c:formatCode>General</c:formatCode>
                <c:ptCount val="15"/>
                <c:pt idx="0">
                  <c:v>0.29780715679672504</c:v>
                </c:pt>
                <c:pt idx="1">
                  <c:v>0.29941547289417536</c:v>
                </c:pt>
                <c:pt idx="2">
                  <c:v>0.32013854560822153</c:v>
                </c:pt>
                <c:pt idx="3">
                  <c:v>0.31287064899004846</c:v>
                </c:pt>
                <c:pt idx="4">
                  <c:v>0.27761496450185741</c:v>
                </c:pt>
                <c:pt idx="5">
                  <c:v>0.26470459551120856</c:v>
                </c:pt>
                <c:pt idx="6">
                  <c:v>0.34732910180169785</c:v>
                </c:pt>
                <c:pt idx="7">
                  <c:v>0.26415801486613666</c:v>
                </c:pt>
                <c:pt idx="8">
                  <c:v>0.16265146708021622</c:v>
                </c:pt>
                <c:pt idx="9">
                  <c:v>0.12520575955160079</c:v>
                </c:pt>
                <c:pt idx="10">
                  <c:v>0.16398233312394558</c:v>
                </c:pt>
                <c:pt idx="11">
                  <c:v>0.12356664369723215</c:v>
                </c:pt>
                <c:pt idx="12">
                  <c:v>0.21947116412264672</c:v>
                </c:pt>
                <c:pt idx="13">
                  <c:v>0.10564059808588652</c:v>
                </c:pt>
                <c:pt idx="14">
                  <c:v>0.22289882918604437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56-405A-867F-B14085E872C2}"/>
            </c:ext>
          </c:extLst>
        </c:ser>
        <c:ser>
          <c:idx val="4"/>
          <c:order val="4"/>
          <c:tx>
            <c:strRef>
              <c:f>'grafici  Norm.UCC ()'!$H$151</c:f>
              <c:strCache>
                <c:ptCount val="1"/>
                <c:pt idx="0">
                  <c:v> 8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()'!$I$151:$W$151</c:f>
              <c:numCache>
                <c:formatCode>General</c:formatCode>
                <c:ptCount val="15"/>
                <c:pt idx="0">
                  <c:v>0.17160262283522837</c:v>
                </c:pt>
                <c:pt idx="1">
                  <c:v>0.16075132339473913</c:v>
                </c:pt>
                <c:pt idx="2">
                  <c:v>0.18907369284544701</c:v>
                </c:pt>
                <c:pt idx="3">
                  <c:v>0.1672211841624818</c:v>
                </c:pt>
                <c:pt idx="4">
                  <c:v>0.16241055931985748</c:v>
                </c:pt>
                <c:pt idx="5">
                  <c:v>0.13810935067083063</c:v>
                </c:pt>
                <c:pt idx="6">
                  <c:v>0.17830076137823159</c:v>
                </c:pt>
                <c:pt idx="7">
                  <c:v>0.11905815135957819</c:v>
                </c:pt>
                <c:pt idx="8">
                  <c:v>0.10883033264924807</c:v>
                </c:pt>
                <c:pt idx="9">
                  <c:v>0.10922207311451865</c:v>
                </c:pt>
                <c:pt idx="10">
                  <c:v>9.6660893974565787E-2</c:v>
                </c:pt>
                <c:pt idx="11">
                  <c:v>9.7819565802581943E-2</c:v>
                </c:pt>
                <c:pt idx="12">
                  <c:v>0.10344667358153785</c:v>
                </c:pt>
                <c:pt idx="13">
                  <c:v>9.3784808590345339E-2</c:v>
                </c:pt>
                <c:pt idx="14">
                  <c:v>0.10672047375826875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56-405A-867F-B14085E872C2}"/>
            </c:ext>
          </c:extLst>
        </c:ser>
        <c:ser>
          <c:idx val="5"/>
          <c:order val="5"/>
          <c:tx>
            <c:strRef>
              <c:f>'grafici  Norm.UCC ()'!$H$152</c:f>
              <c:strCache>
                <c:ptCount val="1"/>
                <c:pt idx="0">
                  <c:v> 10 months </c:v>
                </c:pt>
              </c:strCache>
            </c:strRef>
          </c:tx>
          <c:cat>
            <c:strRef>
              <c:f>'grafici  Norm.UCC ()'!$I$132:$W$132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'grafici  Norm.UCC ()'!$I$152:$W$152</c:f>
              <c:numCache>
                <c:formatCode>General</c:formatCode>
                <c:ptCount val="15"/>
                <c:pt idx="0">
                  <c:v>0.13853965567025117</c:v>
                </c:pt>
                <c:pt idx="1">
                  <c:v>0.13782630736831419</c:v>
                </c:pt>
                <c:pt idx="2">
                  <c:v>0.14261640597293296</c:v>
                </c:pt>
                <c:pt idx="3">
                  <c:v>0.12485605896276708</c:v>
                </c:pt>
                <c:pt idx="4">
                  <c:v>0.11891990084496845</c:v>
                </c:pt>
                <c:pt idx="5">
                  <c:v>0.11014643250515885</c:v>
                </c:pt>
                <c:pt idx="6">
                  <c:v>0.12895524700779284</c:v>
                </c:pt>
                <c:pt idx="7">
                  <c:v>9.1378614997128182E-2</c:v>
                </c:pt>
                <c:pt idx="8">
                  <c:v>7.3880434591496652E-2</c:v>
                </c:pt>
                <c:pt idx="9">
                  <c:v>6.7433541359398774E-2</c:v>
                </c:pt>
                <c:pt idx="10">
                  <c:v>6.111838429338419E-2</c:v>
                </c:pt>
                <c:pt idx="11">
                  <c:v>5.4564222917222308E-2</c:v>
                </c:pt>
                <c:pt idx="12">
                  <c:v>5.7021982030365403E-2</c:v>
                </c:pt>
                <c:pt idx="13">
                  <c:v>4.6796812246995015E-2</c:v>
                </c:pt>
                <c:pt idx="14">
                  <c:v>5.6508104385597224E-2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56-405A-867F-B14085E87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86784"/>
        <c:axId val="205309056"/>
      </c:lineChart>
      <c:catAx>
        <c:axId val="2052867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5309056"/>
        <c:crosses val="max"/>
        <c:auto val="1"/>
        <c:lblAlgn val="ctr"/>
        <c:lblOffset val="100"/>
        <c:noMultiLvlLbl val="0"/>
      </c:catAx>
      <c:valAx>
        <c:axId val="205309056"/>
        <c:scaling>
          <c:logBase val="10"/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REE*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52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4F4D-0611-4D3A-A43F-D3DD0437F92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2F6F-EAAF-4536-A486-8BFBD774CE0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1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65D41-CDBC-4DE9-8079-4BAE7040EF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71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65D41-CDBC-4DE9-8079-4BAE7040EF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9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65D41-CDBC-4DE9-8079-4BAE7040EF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65D41-CDBC-4DE9-8079-4BAE7040EF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5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4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8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42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9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0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4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6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2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32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9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4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8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7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A66BD-7B2D-4E55-8FB8-E3DE15F78C30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30/04/2020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5CEF2-8323-4D93-B9D4-E282E0037779}" type="slidenum"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7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uropean Geosciences Un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6" y="144639"/>
            <a:ext cx="1697471" cy="13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0096" y="1879344"/>
            <a:ext cx="11843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istribution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of Rare Earth Elements (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REE)                       discriminates the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substrate of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growth in </a:t>
            </a:r>
            <a:r>
              <a:rPr lang="en-GB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Vitis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Vinifera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 L.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Corpo)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Corpo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1087821" y="2977375"/>
            <a:ext cx="9997521" cy="23694"/>
          </a:xfrm>
          <a:prstGeom prst="line">
            <a:avLst/>
          </a:prstGeom>
          <a:ln w="28575">
            <a:solidFill>
              <a:schemeClr val="accent4">
                <a:lumMod val="50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2689297" y="3235974"/>
            <a:ext cx="684193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Marcella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Barbera</a:t>
            </a:r>
            <a:r>
              <a:rPr lang="en-GB" sz="2000" baseline="30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1,2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, 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Pierpaolo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Zuddas</a:t>
            </a:r>
            <a:r>
              <a:rPr lang="en-GB" sz="2000" baseline="30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2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,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Filippo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Saiano</a:t>
            </a:r>
            <a:r>
              <a:rPr lang="en-GB" sz="2000" baseline="30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1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Gill Sans MT (Corpo)"/>
              </a:rPr>
              <a:t>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Gill Sans MT (Corpo)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0" y="6121953"/>
            <a:ext cx="12192000" cy="736047"/>
            <a:chOff x="0" y="6130353"/>
            <a:chExt cx="12192000" cy="736047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0" y="6130353"/>
              <a:ext cx="12192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8" name="Gruppo 17"/>
            <p:cNvGrpSpPr/>
            <p:nvPr/>
          </p:nvGrpSpPr>
          <p:grpSpPr>
            <a:xfrm>
              <a:off x="0" y="6158515"/>
              <a:ext cx="12192000" cy="707885"/>
              <a:chOff x="1" y="6063983"/>
              <a:chExt cx="12192000" cy="640322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1" y="6063983"/>
                <a:ext cx="12192000" cy="640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4000" dirty="0"/>
              </a:p>
            </p:txBody>
          </p:sp>
          <p:pic>
            <p:nvPicPr>
              <p:cNvPr id="20" name="Picture 2" descr="Arboresens Agency - Brand strategy, licensing, cobranding and ..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28" t="29949" r="13397" b="12664"/>
              <a:stretch/>
            </p:blipFill>
            <p:spPr bwMode="auto">
              <a:xfrm>
                <a:off x="906178" y="6063984"/>
                <a:ext cx="1327082" cy="609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3" t="12777" r="10508" b="23739"/>
              <a:stretch/>
            </p:blipFill>
            <p:spPr>
              <a:xfrm>
                <a:off x="2685997" y="6112071"/>
                <a:ext cx="1293227" cy="544145"/>
              </a:xfrm>
              <a:prstGeom prst="rect">
                <a:avLst/>
              </a:prstGeom>
            </p:spPr>
          </p:pic>
        </p:grpSp>
      </p:grpSp>
      <p:sp>
        <p:nvSpPr>
          <p:cNvPr id="7" name="Rettangolo 6"/>
          <p:cNvSpPr/>
          <p:nvPr/>
        </p:nvSpPr>
        <p:spPr>
          <a:xfrm>
            <a:off x="2180489" y="276894"/>
            <a:ext cx="2883880" cy="37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2BC"/>
                </a:solidFill>
                <a:latin typeface="Open Sans"/>
              </a:rPr>
              <a:t>Session  </a:t>
            </a:r>
            <a:r>
              <a:rPr lang="it-IT" b="1" u="sng" dirty="0" smtClean="0">
                <a:solidFill>
                  <a:srgbClr val="0072BC"/>
                </a:solidFill>
                <a:latin typeface="Open Sans"/>
              </a:rPr>
              <a:t>SSS9.3 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552326" y="6168352"/>
            <a:ext cx="34145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ill Sans MT"/>
              </a:rPr>
              <a:t>Tuesday</a:t>
            </a:r>
            <a:r>
              <a:rPr lang="it-IT" dirty="0" smtClean="0">
                <a:latin typeface="Gill Sans MT"/>
              </a:rPr>
              <a:t>, 5 </a:t>
            </a:r>
            <a:r>
              <a:rPr lang="it-IT" dirty="0" err="1" smtClean="0">
                <a:latin typeface="Gill Sans MT"/>
              </a:rPr>
              <a:t>May</a:t>
            </a:r>
            <a:r>
              <a:rPr lang="it-IT" dirty="0" smtClean="0">
                <a:latin typeface="Gill Sans MT"/>
              </a:rPr>
              <a:t> 2020</a:t>
            </a:r>
          </a:p>
          <a:p>
            <a:endParaRPr lang="it-IT" sz="200" dirty="0" smtClean="0">
              <a:latin typeface="Gill Sans MT"/>
            </a:endParaRPr>
          </a:p>
          <a:p>
            <a:r>
              <a:rPr lang="it-IT" dirty="0" smtClean="0">
                <a:latin typeface="Gill Sans MT"/>
              </a:rPr>
              <a:t>SSS9.3</a:t>
            </a:r>
            <a:r>
              <a:rPr lang="en-US" dirty="0" smtClean="0">
                <a:latin typeface="Gill Sans MT"/>
              </a:rPr>
              <a:t> </a:t>
            </a:r>
            <a:r>
              <a:rPr lang="it-IT" dirty="0" smtClean="0">
                <a:latin typeface="Gill Sans MT"/>
              </a:rPr>
              <a:t>EGU2020-5770</a:t>
            </a:r>
            <a:endParaRPr lang="it-IT" dirty="0">
              <a:latin typeface="Gill Sans M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132385" y="253444"/>
            <a:ext cx="693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2BC"/>
                </a:solidFill>
                <a:latin typeface="Gill Sans MT"/>
              </a:rPr>
              <a:t>Biogeosciences</a:t>
            </a:r>
            <a:r>
              <a:rPr lang="en-US" dirty="0" smtClean="0">
                <a:solidFill>
                  <a:srgbClr val="0072BC"/>
                </a:solidFill>
                <a:latin typeface="Gill Sans MT"/>
              </a:rPr>
              <a:t> </a:t>
            </a:r>
            <a:r>
              <a:rPr lang="en-US" dirty="0">
                <a:solidFill>
                  <a:srgbClr val="0072BC"/>
                </a:solidFill>
                <a:latin typeface="Gill Sans MT"/>
              </a:rPr>
              <a:t>and </a:t>
            </a:r>
            <a:r>
              <a:rPr lang="en-US" dirty="0" smtClean="0">
                <a:solidFill>
                  <a:srgbClr val="0072BC"/>
                </a:solidFill>
                <a:latin typeface="Gill Sans MT"/>
              </a:rPr>
              <a:t>wine: the </a:t>
            </a:r>
            <a:r>
              <a:rPr lang="en-US" dirty="0">
                <a:solidFill>
                  <a:srgbClr val="0072BC"/>
                </a:solidFill>
                <a:latin typeface="Gill Sans MT"/>
              </a:rPr>
              <a:t>management and the environmental processes that </a:t>
            </a:r>
            <a:r>
              <a:rPr lang="en-US" dirty="0" smtClean="0">
                <a:solidFill>
                  <a:srgbClr val="0072BC"/>
                </a:solidFill>
                <a:latin typeface="Gill Sans MT"/>
              </a:rPr>
              <a:t>regulate </a:t>
            </a:r>
            <a:r>
              <a:rPr lang="en-US" dirty="0">
                <a:solidFill>
                  <a:srgbClr val="0072BC"/>
                </a:solidFill>
                <a:latin typeface="Gill Sans MT"/>
              </a:rPr>
              <a:t>the terroir effect in space and time</a:t>
            </a:r>
            <a:endParaRPr lang="en-GB" dirty="0">
              <a:latin typeface="Gill Sans M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1477" y="4714745"/>
            <a:ext cx="11270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Università di Palermo, SAAF,  Viale 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delle </a:t>
            </a:r>
            <a:r>
              <a:rPr lang="it-IT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Scienze ed. 4, 90128,Palermo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Italy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Sorbonne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Université, METIS, 4 place Jussieu, 75005, Paris, France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9213" y="5609485"/>
            <a:ext cx="376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marcella.barbera@unipa.it</a:t>
            </a:r>
          </a:p>
        </p:txBody>
      </p:sp>
    </p:spTree>
    <p:extLst>
      <p:ext uri="{BB962C8B-B14F-4D97-AF65-F5344CB8AC3E}">
        <p14:creationId xmlns:p14="http://schemas.microsoft.com/office/powerpoint/2010/main" val="1490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305085612"/>
              </p:ext>
            </p:extLst>
          </p:nvPr>
        </p:nvGraphicFramePr>
        <p:xfrm>
          <a:off x="5622517" y="2723803"/>
          <a:ext cx="6350830" cy="375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2" descr="European Geosciences Union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500" y="160264"/>
            <a:ext cx="860112" cy="6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9186" y="326420"/>
            <a:ext cx="10673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T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o experimentally test if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REE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mobilization between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soil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and plant in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Vitis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Vinifera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L.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 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could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discriminate the substrate of growth: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68264" y="6396994"/>
            <a:ext cx="74734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[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REE]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=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2.5 µ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mol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 kg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-1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AdvTT5235d5a9"/>
              </a:rPr>
              <a:t>of substrate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Corpo)"/>
              <a:ea typeface="Calibri" pitchFamily="34" charset="0"/>
              <a:cs typeface="Times New Roman" pitchFamily="18" charset="0"/>
              <a:sym typeface="Symbol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37682" y="2824135"/>
            <a:ext cx="1867312" cy="3628345"/>
            <a:chOff x="2535778" y="1745995"/>
            <a:chExt cx="1867312" cy="3628345"/>
          </a:xfrm>
        </p:grpSpPr>
        <p:grpSp>
          <p:nvGrpSpPr>
            <p:cNvPr id="14" name="Gruppo 13"/>
            <p:cNvGrpSpPr/>
            <p:nvPr/>
          </p:nvGrpSpPr>
          <p:grpSpPr>
            <a:xfrm>
              <a:off x="2992348" y="2278084"/>
              <a:ext cx="1145890" cy="3074029"/>
              <a:chOff x="834414" y="1919015"/>
              <a:chExt cx="1145890" cy="3074029"/>
            </a:xfrm>
          </p:grpSpPr>
          <p:grpSp>
            <p:nvGrpSpPr>
              <p:cNvPr id="20" name="Gruppo 19"/>
              <p:cNvGrpSpPr/>
              <p:nvPr/>
            </p:nvGrpSpPr>
            <p:grpSpPr>
              <a:xfrm>
                <a:off x="869440" y="3746929"/>
                <a:ext cx="1110864" cy="1043551"/>
                <a:chOff x="2311263" y="3077325"/>
                <a:chExt cx="1428253" cy="985923"/>
              </a:xfrm>
            </p:grpSpPr>
            <p:sp>
              <p:nvSpPr>
                <p:cNvPr id="23" name="Trapezio 22"/>
                <p:cNvSpPr/>
                <p:nvPr/>
              </p:nvSpPr>
              <p:spPr>
                <a:xfrm>
                  <a:off x="2311263" y="3077325"/>
                  <a:ext cx="1428252" cy="985923"/>
                </a:xfrm>
                <a:prstGeom prst="trapezoid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rapezio 23"/>
                <p:cNvSpPr/>
                <p:nvPr/>
              </p:nvSpPr>
              <p:spPr>
                <a:xfrm>
                  <a:off x="2311263" y="3077325"/>
                  <a:ext cx="1428253" cy="977540"/>
                </a:xfrm>
                <a:prstGeom prst="trapezoid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pic>
            <p:nvPicPr>
              <p:cNvPr id="21" name="Picture 4" descr="Risultati immagini per roots &gt; leaf &gt;&gt; stem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4414" y="1919015"/>
                <a:ext cx="1145889" cy="3074029"/>
              </a:xfrm>
              <a:prstGeom prst="rect">
                <a:avLst/>
              </a:prstGeom>
              <a:noFill/>
            </p:spPr>
          </p:pic>
        </p:grpSp>
        <p:sp>
          <p:nvSpPr>
            <p:cNvPr id="16" name="Rettangolo 15"/>
            <p:cNvSpPr/>
            <p:nvPr/>
          </p:nvSpPr>
          <p:spPr>
            <a:xfrm>
              <a:off x="2535778" y="1759837"/>
              <a:ext cx="1867312" cy="361450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808999" y="1745995"/>
              <a:ext cx="1453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Blank</a:t>
              </a:r>
              <a:r>
                <a:rPr lang="it-IT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it-IT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Experiments</a:t>
              </a:r>
              <a:r>
                <a:rPr lang="it-IT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    </a:t>
              </a:r>
              <a:r>
                <a:rPr lang="it-IT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029305" y="4693072"/>
              <a:ext cx="1132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 err="1"/>
                <a:t>Peat</a:t>
              </a:r>
              <a:r>
                <a:rPr lang="it-IT" sz="1100" b="1" dirty="0"/>
                <a:t> :</a:t>
              </a:r>
              <a:r>
                <a:rPr lang="it-IT" sz="1100" b="1" dirty="0" err="1"/>
                <a:t>gravel</a:t>
              </a:r>
              <a:r>
                <a:rPr lang="it-IT" sz="1100" b="1" dirty="0"/>
                <a:t> </a:t>
              </a:r>
            </a:p>
            <a:p>
              <a:pPr algn="ctr"/>
              <a:r>
                <a:rPr lang="it-IT" sz="1100" b="1" dirty="0" err="1"/>
                <a:t>substrate</a:t>
              </a:r>
              <a:r>
                <a:rPr lang="it-IT" sz="1100" b="1" dirty="0"/>
                <a:t> 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2607974" y="2818273"/>
            <a:ext cx="1867312" cy="3628345"/>
            <a:chOff x="2630374" y="1745995"/>
            <a:chExt cx="1867312" cy="3628345"/>
          </a:xfrm>
        </p:grpSpPr>
        <p:grpSp>
          <p:nvGrpSpPr>
            <p:cNvPr id="39" name="Gruppo 38"/>
            <p:cNvGrpSpPr/>
            <p:nvPr/>
          </p:nvGrpSpPr>
          <p:grpSpPr>
            <a:xfrm>
              <a:off x="2992348" y="2294923"/>
              <a:ext cx="1145890" cy="3057190"/>
              <a:chOff x="834414" y="1935854"/>
              <a:chExt cx="1145890" cy="3057190"/>
            </a:xfrm>
          </p:grpSpPr>
          <p:grpSp>
            <p:nvGrpSpPr>
              <p:cNvPr id="43" name="Gruppo 42"/>
              <p:cNvGrpSpPr/>
              <p:nvPr/>
            </p:nvGrpSpPr>
            <p:grpSpPr>
              <a:xfrm>
                <a:off x="869440" y="3746929"/>
                <a:ext cx="1110864" cy="1043551"/>
                <a:chOff x="2311263" y="3077325"/>
                <a:chExt cx="1428253" cy="985923"/>
              </a:xfrm>
            </p:grpSpPr>
            <p:sp>
              <p:nvSpPr>
                <p:cNvPr id="45" name="Trapezio 44"/>
                <p:cNvSpPr/>
                <p:nvPr/>
              </p:nvSpPr>
              <p:spPr>
                <a:xfrm>
                  <a:off x="2311263" y="3077325"/>
                  <a:ext cx="1428252" cy="985923"/>
                </a:xfrm>
                <a:prstGeom prst="trapezoid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Trapezio 45"/>
                <p:cNvSpPr/>
                <p:nvPr/>
              </p:nvSpPr>
              <p:spPr>
                <a:xfrm>
                  <a:off x="2311263" y="3077325"/>
                  <a:ext cx="1428253" cy="977540"/>
                </a:xfrm>
                <a:prstGeom prst="trapezoid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pic>
            <p:nvPicPr>
              <p:cNvPr id="44" name="Picture 4" descr="Risultati immagini per roots &gt; leaf &gt;&gt; stem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4414" y="1935854"/>
                <a:ext cx="1139612" cy="3057190"/>
              </a:xfrm>
              <a:prstGeom prst="rect">
                <a:avLst/>
              </a:prstGeom>
              <a:noFill/>
            </p:spPr>
          </p:pic>
        </p:grpSp>
        <p:sp>
          <p:nvSpPr>
            <p:cNvPr id="40" name="Rettangolo 39"/>
            <p:cNvSpPr/>
            <p:nvPr/>
          </p:nvSpPr>
          <p:spPr>
            <a:xfrm>
              <a:off x="2630374" y="1771561"/>
              <a:ext cx="1867312" cy="3602779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2808999" y="1745995"/>
              <a:ext cx="1453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Spiked</a:t>
              </a:r>
              <a:r>
                <a:rPr lang="it-IT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it-IT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Experiments</a:t>
              </a:r>
              <a:r>
                <a:rPr lang="it-IT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     </a:t>
              </a: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3029305" y="4693072"/>
              <a:ext cx="11321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Peat</a:t>
              </a:r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</a:t>
              </a:r>
              <a:r>
                <a:rPr lang="it-IT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gravel</a:t>
              </a:r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substrate</a:t>
              </a:r>
              <a:r>
                <a:rPr lang="it-IT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3371772" y="46190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[</a:t>
            </a:r>
            <a:r>
              <a:rPr lang="it-IT" sz="1200" b="1" dirty="0" smtClean="0"/>
              <a:t>REE]</a:t>
            </a:r>
            <a:endParaRPr lang="it-IT" sz="1200" b="1" dirty="0"/>
          </a:p>
          <a:p>
            <a:pPr algn="ctr"/>
            <a:r>
              <a:rPr lang="it-IT" sz="1200" b="1" dirty="0" err="1" smtClean="0"/>
              <a:t>solution</a:t>
            </a:r>
            <a:r>
              <a:rPr lang="it-IT" sz="1200" b="1" dirty="0" smtClean="0"/>
              <a:t> </a:t>
            </a:r>
            <a:endParaRPr lang="it-IT" sz="1200" b="1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762252" y="5080708"/>
            <a:ext cx="0" cy="332496"/>
          </a:xfrm>
          <a:prstGeom prst="straightConnector1">
            <a:avLst/>
          </a:prstGeom>
          <a:ln cmpd="sng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36487" y="1488756"/>
            <a:ext cx="117926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342900" algn="just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Pristine plants 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grew on 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native soils </a:t>
            </a:r>
            <a:endParaRPr lang="en-US" sz="2200" dirty="0" smtClean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</a:endParaRPr>
          </a:p>
          <a:p>
            <a:pPr marL="72000" indent="-342900" algn="just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Spiked substrate 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(peat-gravel) contains an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equimolar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solution of 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REE</a:t>
            </a:r>
          </a:p>
        </p:txBody>
      </p:sp>
    </p:spTree>
    <p:extLst>
      <p:ext uri="{BB962C8B-B14F-4D97-AF65-F5344CB8AC3E}">
        <p14:creationId xmlns:p14="http://schemas.microsoft.com/office/powerpoint/2010/main" val="2505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0" y="512064"/>
                <a:ext cx="12192000" cy="140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       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𝑹𝑬𝑬</m:t>
                        </m:r>
                        <m:r>
                          <a:rPr kumimoji="0" lang="it-IT" sz="2000" b="1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  <m:sub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𝒓𝒐𝒐𝒕𝒔</m:t>
                        </m:r>
                      </m:sub>
                    </m:sSub>
                    <m:r>
                      <a:rPr kumimoji="0" lang="en-GB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AAC9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𝑅𝐸𝐸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𝐶𝑜𝑛𝑐𝑒𝑛𝑡𝑟𝑎𝑡𝑖𝑜𝑛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𝑟𝑜𝑜𝑡𝑠</m:t>
                        </m:r>
                      </m:num>
                      <m:den>
                        <m:r>
                          <a:rPr kumimoji="0" lang="en-GB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𝑅𝐸𝐸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𝑐𝑜𝑛𝑐𝑒𝑛𝑡𝑟𝑎𝑡𝑖𝑜𝑛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𝑼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𝑝𝑝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𝑜𝑛𝑡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𝑟𝑢𝑠𝑡</m:t>
                        </m:r>
                      </m:den>
                    </m:f>
                  </m:oMath>
                </a14:m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𝑹𝑬𝑬</m:t>
                        </m:r>
                        <m:r>
                          <a:rPr kumimoji="0" lang="it-IT" sz="2000" b="1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  <m:sub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𝒏𝒂𝒕𝒊𝒗𝒆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𝒔𝒐𝒊𝒍𝒔</m:t>
                        </m:r>
                      </m:sub>
                    </m:sSub>
                    <m:r>
                      <a:rPr kumimoji="0" lang="en-GB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AAC9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GB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𝑅𝐸𝐸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𝐶𝑜𝑛𝑐𝑒𝑛𝑡𝑟𝑎𝑡𝑖𝑜𝑛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𝑛𝑎𝑡𝑖𝑣𝑒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𝑠𝑜𝑖𝑙</m:t>
                        </m:r>
                      </m:num>
                      <m:den>
                        <m:r>
                          <a:rPr kumimoji="0" lang="en-GB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𝑅𝐸𝐸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𝑐𝑜𝑛𝑐𝑒𝑛𝑡𝑟𝑎𝑡𝑖𝑜𝑛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kumimoji="0" lang="it-IT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𝑼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𝑝𝑝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𝑜𝑛𝑡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𝑟𝑢𝑠𝑡</m:t>
                        </m:r>
                        <m: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AAC9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it-IT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6AAC91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064"/>
                <a:ext cx="12192000" cy="1408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European Geosciences Union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091" y="182417"/>
            <a:ext cx="860112" cy="6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06464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                             Blank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experiments                                      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    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Spiked experiments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-173407" y="5939375"/>
            <a:ext cx="576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Gill Sans MT (Corpo)"/>
              </a:rPr>
              <a:t>REE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 (Corpo)"/>
              </a:rPr>
              <a:t> distribution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(Corpo)"/>
              </a:rPr>
              <a:t>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 (Corpo)"/>
              </a:rPr>
              <a:t>reflects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(Corpo)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 (Corpo)"/>
              </a:rPr>
              <a:t>the native soil pattern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 (Corpo)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90246" y="5249003"/>
            <a:ext cx="3868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∑[LREE]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&gt;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∑[HREE]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82969" y="5243139"/>
            <a:ext cx="3868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∑[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LREE] </a:t>
            </a:r>
            <a:r>
              <a:rPr lang="en-GB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&lt;∑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[HREE]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48506" y="5943035"/>
            <a:ext cx="80664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Gill Sans MT (Corpo)"/>
              </a:rPr>
              <a:t>REE distribution </a:t>
            </a:r>
            <a:r>
              <a:rPr lang="en-US" b="1" u="sng" dirty="0" smtClean="0">
                <a:solidFill>
                  <a:prstClr val="black"/>
                </a:solidFill>
                <a:latin typeface="Gill Sans MT (Corpo)"/>
              </a:rPr>
              <a:t>changes</a:t>
            </a:r>
            <a:r>
              <a:rPr lang="en-US" dirty="0" smtClean="0">
                <a:solidFill>
                  <a:prstClr val="black"/>
                </a:solidFill>
                <a:latin typeface="Gill Sans MT (Corpo)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 MT (Corpo)"/>
              </a:rPr>
              <a:t>compared </a:t>
            </a:r>
            <a:r>
              <a:rPr lang="en-US" dirty="0" smtClean="0">
                <a:solidFill>
                  <a:prstClr val="black"/>
                </a:solidFill>
                <a:latin typeface="Gill Sans MT (Corpo)"/>
              </a:rPr>
              <a:t>to </a:t>
            </a:r>
            <a:r>
              <a:rPr lang="en-US" dirty="0">
                <a:solidFill>
                  <a:prstClr val="black"/>
                </a:solidFill>
                <a:latin typeface="Gill Sans MT (Corpo)"/>
              </a:rPr>
              <a:t>the native soil pattern</a:t>
            </a:r>
            <a:endParaRPr lang="it-IT" dirty="0">
              <a:solidFill>
                <a:prstClr val="black"/>
              </a:solidFill>
              <a:latin typeface="Gill Sans MT (Corpo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 (Corpo)"/>
                <a:ea typeface="+mn-ea"/>
                <a:cs typeface="+mn-cs"/>
              </a:rPr>
              <a:t>.  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 (Corpo)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1875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The distribution of REE normalised patterns in roots</a:t>
            </a: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13503"/>
              </p:ext>
            </p:extLst>
          </p:nvPr>
        </p:nvGraphicFramePr>
        <p:xfrm>
          <a:off x="5780315" y="2093877"/>
          <a:ext cx="6155872" cy="301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212974"/>
              </p:ext>
            </p:extLst>
          </p:nvPr>
        </p:nvGraphicFramePr>
        <p:xfrm>
          <a:off x="0" y="2127026"/>
          <a:ext cx="5764563" cy="302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10862445" y="2648609"/>
            <a:ext cx="1182414" cy="2396196"/>
            <a:chOff x="3499945" y="2822031"/>
            <a:chExt cx="1182414" cy="2396196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7"/>
            <a:srcRect r="464" b="84251"/>
            <a:stretch/>
          </p:blipFill>
          <p:spPr>
            <a:xfrm>
              <a:off x="3536012" y="2822031"/>
              <a:ext cx="1130582" cy="299545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3499945" y="3279235"/>
              <a:ext cx="1182414" cy="1938992"/>
              <a:chOff x="3499945" y="3279235"/>
              <a:chExt cx="1182414" cy="1938992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3499945" y="3279235"/>
                <a:ext cx="1182414" cy="19389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oots</a:t>
                </a:r>
                <a:r>
                  <a:rPr lang="en-GB" sz="1200" dirty="0" smtClean="0"/>
                  <a:t> </a:t>
                </a:r>
              </a:p>
              <a:p>
                <a:pPr algn="ctr"/>
                <a:endParaRPr lang="en-GB" sz="1200" dirty="0"/>
              </a:p>
              <a:p>
                <a:pPr algn="ctr"/>
                <a:endParaRPr lang="en-GB" sz="1200" dirty="0" smtClean="0"/>
              </a:p>
              <a:p>
                <a:pPr algn="ctr"/>
                <a:endParaRPr lang="en-GB" sz="1200" dirty="0"/>
              </a:p>
              <a:p>
                <a:pPr algn="ctr"/>
                <a:endParaRPr lang="en-GB" sz="1200" dirty="0" smtClean="0"/>
              </a:p>
              <a:p>
                <a:pPr algn="ctr"/>
                <a:endParaRPr lang="en-GB" sz="1200" dirty="0"/>
              </a:p>
              <a:p>
                <a:pPr algn="ctr"/>
                <a:endParaRPr lang="en-GB" sz="1200" dirty="0" smtClean="0"/>
              </a:p>
              <a:p>
                <a:endParaRPr lang="en-GB" sz="1200" dirty="0"/>
              </a:p>
              <a:p>
                <a:endParaRPr lang="en-GB" sz="1200" dirty="0" smtClean="0"/>
              </a:p>
              <a:p>
                <a:endParaRPr lang="en-GB" sz="1200" dirty="0" smtClean="0"/>
              </a:p>
            </p:txBody>
          </p:sp>
          <p:pic>
            <p:nvPicPr>
              <p:cNvPr id="22" name="Immagine 21"/>
              <p:cNvPicPr>
                <a:picLocks noChangeAspect="1"/>
              </p:cNvPicPr>
              <p:nvPr/>
            </p:nvPicPr>
            <p:blipFill rotWithShape="1">
              <a:blip r:embed="rId7"/>
              <a:srcRect t="16854" r="-1387"/>
              <a:stretch/>
            </p:blipFill>
            <p:spPr>
              <a:xfrm>
                <a:off x="3514989" y="3563014"/>
                <a:ext cx="1151604" cy="1581475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082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14" grpId="0"/>
      <p:bldP spid="7" grpId="0"/>
      <p:bldGraphic spid="15" grpId="0">
        <p:bldAsOne/>
      </p:bldGraphic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uropean Geosciences Un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6" y="144639"/>
            <a:ext cx="1572847" cy="12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0" y="6130353"/>
            <a:ext cx="12192000" cy="736047"/>
            <a:chOff x="0" y="6130353"/>
            <a:chExt cx="12192000" cy="736047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0" y="6130353"/>
              <a:ext cx="12192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8" name="Gruppo 17"/>
            <p:cNvGrpSpPr/>
            <p:nvPr/>
          </p:nvGrpSpPr>
          <p:grpSpPr>
            <a:xfrm>
              <a:off x="0" y="6158515"/>
              <a:ext cx="12192000" cy="707885"/>
              <a:chOff x="1" y="6063983"/>
              <a:chExt cx="12192000" cy="640322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1" y="6063983"/>
                <a:ext cx="12192000" cy="640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pic>
            <p:nvPicPr>
              <p:cNvPr id="20" name="Picture 2" descr="Arboresens Agency - Brand strategy, licensing, cobranding and ..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28" t="29949" r="13397" b="12664"/>
              <a:stretch/>
            </p:blipFill>
            <p:spPr bwMode="auto">
              <a:xfrm>
                <a:off x="2418443" y="6063984"/>
                <a:ext cx="1327082" cy="609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3" t="12777" r="10508" b="23739"/>
              <a:stretch/>
            </p:blipFill>
            <p:spPr>
              <a:xfrm>
                <a:off x="8612000" y="6112071"/>
                <a:ext cx="1293227" cy="544145"/>
              </a:xfrm>
              <a:prstGeom prst="rect">
                <a:avLst/>
              </a:prstGeom>
            </p:spPr>
          </p:pic>
        </p:grpSp>
      </p:grpSp>
      <p:grpSp>
        <p:nvGrpSpPr>
          <p:cNvPr id="3" name="Gruppo 2"/>
          <p:cNvGrpSpPr/>
          <p:nvPr/>
        </p:nvGrpSpPr>
        <p:grpSpPr>
          <a:xfrm>
            <a:off x="1699655" y="1270512"/>
            <a:ext cx="8792902" cy="775116"/>
            <a:chOff x="2485624" y="1205658"/>
            <a:chExt cx="8792902" cy="775116"/>
          </a:xfrm>
        </p:grpSpPr>
        <p:cxnSp>
          <p:nvCxnSpPr>
            <p:cNvPr id="13" name="Connettore diritto 12"/>
            <p:cNvCxnSpPr/>
            <p:nvPr/>
          </p:nvCxnSpPr>
          <p:spPr>
            <a:xfrm>
              <a:off x="2598759" y="1205658"/>
              <a:ext cx="8679766" cy="14068"/>
            </a:xfrm>
            <a:prstGeom prst="line">
              <a:avLst/>
            </a:prstGeom>
            <a:ln w="28575">
              <a:solidFill>
                <a:schemeClr val="accent4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2485624" y="1272888"/>
              <a:ext cx="87929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AAC91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 (Corpo)"/>
                  <a:ea typeface="Calibri" panose="020F0502020204030204" pitchFamily="34" charset="0"/>
                  <a:cs typeface="Arial" panose="020B0604020202020204" pitchFamily="34" charset="0"/>
                </a:rPr>
                <a:t>Conclusions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(Corpo)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egnaposto contenuto 3"/>
          <p:cNvSpPr>
            <a:spLocks noGrp="1"/>
          </p:cNvSpPr>
          <p:nvPr>
            <p:ph idx="1"/>
          </p:nvPr>
        </p:nvSpPr>
        <p:spPr>
          <a:xfrm>
            <a:off x="586730" y="2314693"/>
            <a:ext cx="11034756" cy="684000"/>
          </a:xfrm>
        </p:spPr>
        <p:txBody>
          <a:bodyPr>
            <a:noAutofit/>
          </a:bodyPr>
          <a:lstStyle/>
          <a:p>
            <a:pPr marL="357188" lvl="3" indent="-357188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C00000"/>
                </a:solidFill>
                <a:latin typeface="Gill Sans MT (Corpo)"/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rgbClr val="C00000"/>
                </a:solidFill>
                <a:latin typeface="Gill Sans MT (Corpo)"/>
                <a:cs typeface="Times New Roman" pitchFamily="18" charset="0"/>
              </a:rPr>
              <a:t>REE relative abundance is </a:t>
            </a:r>
            <a:r>
              <a:rPr lang="en-GB" sz="2400" b="1" dirty="0" smtClean="0">
                <a:solidFill>
                  <a:srgbClr val="C00000"/>
                </a:solidFill>
                <a:latin typeface="Gill Sans MT (Corpo)"/>
                <a:cs typeface="Times New Roman" pitchFamily="18" charset="0"/>
              </a:rPr>
              <a:t>independent </a:t>
            </a:r>
            <a:r>
              <a:rPr lang="en-GB" sz="2400" b="1" dirty="0">
                <a:solidFill>
                  <a:srgbClr val="C00000"/>
                </a:solidFill>
                <a:latin typeface="Gill Sans MT (Corpo)"/>
                <a:cs typeface="Times New Roman" pitchFamily="18" charset="0"/>
              </a:rPr>
              <a:t>from the plant development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87384" y="4750039"/>
            <a:ext cx="8197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8653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distribution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patterns are potential tools discriminating the environmental conditions of </a:t>
            </a:r>
            <a:r>
              <a:rPr kumimoji="0" lang="en-GB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Vitis Vinifera L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growth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(Corpo)"/>
              <a:ea typeface="+mn-ea"/>
              <a:cs typeface="+mn-cs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853685" y="3972913"/>
            <a:ext cx="484632" cy="69826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6730" y="3096463"/>
            <a:ext cx="11034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3" indent="-357188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8653">
                  <a:lumMod val="50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 (Corpo)"/>
                <a:ea typeface="+mn-ea"/>
                <a:cs typeface="Times New Roman" pitchFamily="18" charset="0"/>
              </a:rPr>
              <a:t> REE distribution discriminates the substrate of growth</a:t>
            </a:r>
          </a:p>
        </p:txBody>
      </p:sp>
    </p:spTree>
    <p:extLst>
      <p:ext uri="{BB962C8B-B14F-4D97-AF65-F5344CB8AC3E}">
        <p14:creationId xmlns:p14="http://schemas.microsoft.com/office/powerpoint/2010/main" val="12342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Raccolta</Template>
  <TotalTime>1916</TotalTime>
  <Words>251</Words>
  <Application>Microsoft Office PowerPoint</Application>
  <PresentationFormat>Widescreen</PresentationFormat>
  <Paragraphs>52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7" baseType="lpstr">
      <vt:lpstr>AdvTT5235d5a9</vt:lpstr>
      <vt:lpstr>Arial</vt:lpstr>
      <vt:lpstr>Calibri</vt:lpstr>
      <vt:lpstr>Cambria Math</vt:lpstr>
      <vt:lpstr>Century Gothic</vt:lpstr>
      <vt:lpstr>Gill Sans MT</vt:lpstr>
      <vt:lpstr>Gill Sans MT (Corpo)</vt:lpstr>
      <vt:lpstr>Open Sans</vt:lpstr>
      <vt:lpstr>Symbol</vt:lpstr>
      <vt:lpstr>Times New Roman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131</cp:revision>
  <dcterms:created xsi:type="dcterms:W3CDTF">2020-04-26T07:53:58Z</dcterms:created>
  <dcterms:modified xsi:type="dcterms:W3CDTF">2020-04-30T08:52:21Z</dcterms:modified>
</cp:coreProperties>
</file>