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81" r:id="rId2"/>
    <p:sldId id="296" r:id="rId3"/>
    <p:sldId id="295" r:id="rId4"/>
    <p:sldId id="294" r:id="rId5"/>
    <p:sldId id="293" r:id="rId6"/>
    <p:sldId id="262" r:id="rId7"/>
    <p:sldId id="291" r:id="rId8"/>
    <p:sldId id="292" r:id="rId9"/>
    <p:sldId id="268" r:id="rId10"/>
    <p:sldId id="269" r:id="rId11"/>
    <p:sldId id="284" r:id="rId12"/>
    <p:sldId id="287" r:id="rId13"/>
    <p:sldId id="265" r:id="rId14"/>
    <p:sldId id="266" r:id="rId15"/>
    <p:sldId id="288" r:id="rId16"/>
    <p:sldId id="289" r:id="rId17"/>
    <p:sldId id="274" r:id="rId18"/>
    <p:sldId id="29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3F11E27-7AB1-494E-B29B-DD6997FD1F5D}">
          <p14:sldIdLst>
            <p14:sldId id="281"/>
            <p14:sldId id="296"/>
            <p14:sldId id="295"/>
            <p14:sldId id="294"/>
            <p14:sldId id="293"/>
            <p14:sldId id="262"/>
            <p14:sldId id="291"/>
            <p14:sldId id="292"/>
            <p14:sldId id="268"/>
            <p14:sldId id="269"/>
            <p14:sldId id="284"/>
            <p14:sldId id="287"/>
            <p14:sldId id="265"/>
            <p14:sldId id="266"/>
            <p14:sldId id="288"/>
            <p14:sldId id="289"/>
            <p14:sldId id="274"/>
            <p14:sldId id="290"/>
          </p14:sldIdLst>
        </p14:section>
        <p14:section name="Раздел без заголовка" id="{6B4B730D-A5B1-4DA7-8982-025DE567DC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27" autoAdjust="0"/>
    <p:restoredTop sz="94747" autoAdjust="0"/>
  </p:normalViewPr>
  <p:slideViewPr>
    <p:cSldViewPr>
      <p:cViewPr>
        <p:scale>
          <a:sx n="79" d="100"/>
          <a:sy n="79" d="100"/>
        </p:scale>
        <p:origin x="-1771" y="-202"/>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152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9141CA-4F34-4475-8A0B-6067E75F76E9}" type="datetimeFigureOut">
              <a:rPr lang="ru-RU" smtClean="0"/>
              <a:t>04.05.2020</a:t>
            </a:fld>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85BFF4-3806-47C6-9A7B-E7EC7E96C435}" type="slidenum">
              <a:rPr lang="ru-RU" smtClean="0"/>
              <a:t>‹#›</a:t>
            </a:fld>
            <a:endParaRPr lang="ru-RU"/>
          </a:p>
        </p:txBody>
      </p:sp>
    </p:spTree>
    <p:extLst>
      <p:ext uri="{BB962C8B-B14F-4D97-AF65-F5344CB8AC3E}">
        <p14:creationId xmlns:p14="http://schemas.microsoft.com/office/powerpoint/2010/main" val="898215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6D81C-91A6-4F90-8DB7-1974B1DE9C15}" type="datetimeFigureOut">
              <a:rPr lang="ru-RU" smtClean="0"/>
              <a:t>04.05.2020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2A456-104E-4283-8B07-8F36883123E9}" type="slidenum">
              <a:rPr lang="ru-RU" smtClean="0"/>
              <a:t>‹#›</a:t>
            </a:fld>
            <a:endParaRPr lang="ru-RU"/>
          </a:p>
        </p:txBody>
      </p:sp>
    </p:spTree>
    <p:extLst>
      <p:ext uri="{BB962C8B-B14F-4D97-AF65-F5344CB8AC3E}">
        <p14:creationId xmlns:p14="http://schemas.microsoft.com/office/powerpoint/2010/main" val="181782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5BA000-C740-4490-A586-458AC1E63ED7}" type="datetime1">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010400" y="6492875"/>
            <a:ext cx="2133600" cy="365125"/>
          </a:xfrm>
        </p:spPr>
        <p:txBody>
          <a:bodyPr/>
          <a:lstStyle>
            <a:lvl1pPr>
              <a:defRPr sz="1800">
                <a:solidFill>
                  <a:schemeClr val="tx1"/>
                </a:solidFill>
              </a:defRPr>
            </a:lvl1pPr>
          </a:lstStyle>
          <a:p>
            <a:fld id="{6410ABDF-3B82-4480-88CA-AE5120A5DBD9}" type="slidenum">
              <a:rPr lang="ru-RU" smtClean="0"/>
              <a:pPr/>
              <a:t>‹#›</a:t>
            </a:fld>
            <a:endParaRPr lang="ru-RU" dirty="0"/>
          </a:p>
        </p:txBody>
      </p:sp>
    </p:spTree>
    <p:extLst>
      <p:ext uri="{BB962C8B-B14F-4D97-AF65-F5344CB8AC3E}">
        <p14:creationId xmlns:p14="http://schemas.microsoft.com/office/powerpoint/2010/main" val="39315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63879B-0259-4C94-AFB6-DD76A5BAD3C6}" type="datetime1">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29637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6F635B-BEB5-44E8-A5FB-453FA3328BE3}" type="datetime1">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103169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2C6621-3628-489B-84CD-D950250E3DCF}" type="datetime1">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331079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84D8DD-B4D2-4EA5-A502-B7B8F33C11F1}" type="datetime1">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343667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9608C6-D3FE-4E45-936C-758220401EB6}" type="datetime1">
              <a:rPr lang="ru-RU" smtClean="0"/>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257062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4BC5EE-3E61-4737-BF21-B6D9C0117C82}" type="datetime1">
              <a:rPr lang="ru-RU" smtClean="0"/>
              <a:t>04.05.2020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133776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FF0875-8E9C-42A5-A8EE-32F8280C49E1}" type="datetime1">
              <a:rPr lang="ru-RU" smtClean="0"/>
              <a:t>04.05.2020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231811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44AFFC-6B3F-41A4-8491-373E1B384E1C}" type="datetime1">
              <a:rPr lang="ru-RU" smtClean="0"/>
              <a:t>04.05.2020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300858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E27485-7421-46DB-B4C0-F58A8ADFDB2B}" type="datetime1">
              <a:rPr lang="ru-RU" smtClean="0"/>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193216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3F8ED9-F8C7-49E0-9322-82E8DB2DEEC2}" type="datetime1">
              <a:rPr lang="ru-RU" smtClean="0"/>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10ABDF-3B82-4480-88CA-AE5120A5DBD9}" type="slidenum">
              <a:rPr lang="ru-RU" smtClean="0"/>
              <a:pPr/>
              <a:t>‹#›</a:t>
            </a:fld>
            <a:endParaRPr lang="ru-RU"/>
          </a:p>
        </p:txBody>
      </p:sp>
    </p:spTree>
    <p:extLst>
      <p:ext uri="{BB962C8B-B14F-4D97-AF65-F5344CB8AC3E}">
        <p14:creationId xmlns:p14="http://schemas.microsoft.com/office/powerpoint/2010/main" val="38291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D42EA-F302-43A2-94D5-794B03114EEC}" type="datetime1">
              <a:rPr lang="ru-RU" smtClean="0"/>
              <a:t>04.05.2020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800">
                <a:solidFill>
                  <a:schemeClr val="tx1"/>
                </a:solidFill>
              </a:defRPr>
            </a:lvl1pPr>
          </a:lstStyle>
          <a:p>
            <a:fld id="{6410ABDF-3B82-4480-88CA-AE5120A5DBD9}" type="slidenum">
              <a:rPr lang="ru-RU" smtClean="0"/>
              <a:pPr/>
              <a:t>‹#›</a:t>
            </a:fld>
            <a:endParaRPr lang="ru-RU" dirty="0"/>
          </a:p>
        </p:txBody>
      </p:sp>
    </p:spTree>
    <p:extLst>
      <p:ext uri="{BB962C8B-B14F-4D97-AF65-F5344CB8AC3E}">
        <p14:creationId xmlns:p14="http://schemas.microsoft.com/office/powerpoint/2010/main" val="1874156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2852"/>
            <a:ext cx="9144000" cy="2016224"/>
          </a:xfrm>
          <a:solidFill>
            <a:schemeClr val="accent6">
              <a:lumMod val="20000"/>
              <a:lumOff val="80000"/>
            </a:schemeClr>
          </a:solidFill>
          <a:ln>
            <a:solidFill>
              <a:schemeClr val="accent1"/>
            </a:solidFill>
          </a:ln>
        </p:spPr>
        <p:txBody>
          <a:bodyPr>
            <a:noAutofit/>
          </a:bodyPr>
          <a:lstStyle/>
          <a:p>
            <a:r>
              <a:rPr lang="en-US" sz="3600" dirty="0" smtClean="0"/>
              <a:t/>
            </a:r>
            <a:br>
              <a:rPr lang="en-US" sz="3600" dirty="0" smtClean="0"/>
            </a:br>
            <a:r>
              <a:rPr lang="en-US" sz="3600" dirty="0"/>
              <a:t/>
            </a:r>
            <a:br>
              <a:rPr lang="en-US" sz="3600" dirty="0"/>
            </a:br>
            <a:r>
              <a:rPr lang="en-US" sz="3600" b="1" dirty="0" smtClean="0"/>
              <a:t>New </a:t>
            </a:r>
            <a:r>
              <a:rPr lang="en-US" sz="3600" b="1" dirty="0"/>
              <a:t>1.72-1.76 GA paleointensity data obtained on Proterozoic volcanic rocks from the Ukrainian Shield</a:t>
            </a:r>
            <a:r>
              <a:rPr lang="ru-RU" sz="3600" dirty="0"/>
              <a:t/>
            </a:r>
            <a:br>
              <a:rPr lang="ru-RU" sz="3600" dirty="0"/>
            </a:br>
            <a:r>
              <a:rPr lang="en-US" sz="3600" b="1" dirty="0" smtClean="0"/>
              <a:t/>
            </a:r>
            <a:br>
              <a:rPr lang="en-US" sz="3600" b="1" dirty="0" smtClean="0"/>
            </a:br>
            <a:endParaRPr lang="ru-RU" sz="3600" b="1" dirty="0">
              <a:latin typeface="Arial Black" panose="020B0A04020102020204" pitchFamily="34" charset="0"/>
            </a:endParaRPr>
          </a:p>
        </p:txBody>
      </p:sp>
      <p:sp>
        <p:nvSpPr>
          <p:cNvPr id="3" name="Подзаголовок 2"/>
          <p:cNvSpPr>
            <a:spLocks noGrp="1"/>
          </p:cNvSpPr>
          <p:nvPr>
            <p:ph type="subTitle" idx="1"/>
          </p:nvPr>
        </p:nvSpPr>
        <p:spPr>
          <a:xfrm>
            <a:off x="0" y="2348904"/>
            <a:ext cx="9144000" cy="4509120"/>
          </a:xfrm>
          <a:solidFill>
            <a:schemeClr val="accent3">
              <a:lumMod val="20000"/>
              <a:lumOff val="80000"/>
            </a:schemeClr>
          </a:solidFill>
        </p:spPr>
        <p:txBody>
          <a:bodyPr>
            <a:noAutofit/>
          </a:bodyPr>
          <a:lstStyle/>
          <a:p>
            <a:r>
              <a:rPr lang="en-US" sz="4000" dirty="0" smtClean="0">
                <a:solidFill>
                  <a:schemeClr val="tx1"/>
                </a:solidFill>
              </a:rPr>
              <a:t>V.V</a:t>
            </a:r>
            <a:r>
              <a:rPr lang="en-US" sz="4000" dirty="0">
                <a:solidFill>
                  <a:schemeClr val="tx1"/>
                </a:solidFill>
              </a:rPr>
              <a:t>. </a:t>
            </a:r>
            <a:r>
              <a:rPr lang="en-US" sz="4000" dirty="0" smtClean="0">
                <a:solidFill>
                  <a:schemeClr val="tx1"/>
                </a:solidFill>
              </a:rPr>
              <a:t>Shcherbakova</a:t>
            </a:r>
            <a:r>
              <a:rPr lang="en-US" sz="4000" baseline="30000" dirty="0" smtClean="0">
                <a:solidFill>
                  <a:schemeClr val="tx1"/>
                </a:solidFill>
              </a:rPr>
              <a:t>1</a:t>
            </a:r>
            <a:r>
              <a:rPr lang="en-US" sz="4000" dirty="0" smtClean="0">
                <a:solidFill>
                  <a:schemeClr val="tx1"/>
                </a:solidFill>
              </a:rPr>
              <a:t>, </a:t>
            </a:r>
            <a:r>
              <a:rPr lang="en-US" sz="4000" dirty="0" err="1" smtClean="0">
                <a:solidFill>
                  <a:schemeClr val="tx1"/>
                </a:solidFill>
              </a:rPr>
              <a:t>Bakhmutov</a:t>
            </a:r>
            <a:r>
              <a:rPr lang="en-US" sz="4000" dirty="0" smtClean="0">
                <a:solidFill>
                  <a:schemeClr val="tx1"/>
                </a:solidFill>
              </a:rPr>
              <a:t> V.G</a:t>
            </a:r>
            <a:r>
              <a:rPr lang="en-US" sz="4000" baseline="30000" dirty="0" smtClean="0">
                <a:solidFill>
                  <a:schemeClr val="tx1"/>
                </a:solidFill>
              </a:rPr>
              <a:t>2</a:t>
            </a:r>
            <a:r>
              <a:rPr lang="en-US" sz="4000" dirty="0" smtClean="0">
                <a:solidFill>
                  <a:schemeClr val="tx1"/>
                </a:solidFill>
              </a:rPr>
              <a:t>, </a:t>
            </a:r>
            <a:r>
              <a:rPr lang="en-US" sz="4000" dirty="0" err="1" smtClean="0">
                <a:solidFill>
                  <a:schemeClr val="tx1"/>
                </a:solidFill>
              </a:rPr>
              <a:t>Shcherbakov</a:t>
            </a:r>
            <a:r>
              <a:rPr lang="en-US" sz="4000" dirty="0" smtClean="0">
                <a:solidFill>
                  <a:schemeClr val="tx1"/>
                </a:solidFill>
              </a:rPr>
              <a:t> V.P. </a:t>
            </a:r>
            <a:r>
              <a:rPr lang="en-US" sz="4000" baseline="30000" dirty="0" smtClean="0">
                <a:solidFill>
                  <a:schemeClr val="tx1"/>
                </a:solidFill>
              </a:rPr>
              <a:t>1</a:t>
            </a:r>
            <a:r>
              <a:rPr lang="en-US" sz="4000" dirty="0" smtClean="0">
                <a:solidFill>
                  <a:schemeClr val="tx1"/>
                </a:solidFill>
              </a:rPr>
              <a:t>,Zhidkov G.V. </a:t>
            </a:r>
            <a:r>
              <a:rPr lang="en-US" sz="4000" baseline="30000" dirty="0" smtClean="0">
                <a:solidFill>
                  <a:schemeClr val="tx1"/>
                </a:solidFill>
              </a:rPr>
              <a:t>1</a:t>
            </a:r>
            <a:endParaRPr lang="ru-RU" sz="4000" dirty="0">
              <a:solidFill>
                <a:schemeClr val="tx1"/>
              </a:solidFill>
            </a:endParaRPr>
          </a:p>
          <a:p>
            <a:r>
              <a:rPr lang="en-US" sz="4000" baseline="30000" dirty="0">
                <a:solidFill>
                  <a:schemeClr val="tx1"/>
                </a:solidFill>
              </a:rPr>
              <a:t>1</a:t>
            </a:r>
            <a:r>
              <a:rPr lang="en-US" sz="4000" i="1" dirty="0">
                <a:solidFill>
                  <a:schemeClr val="tx1"/>
                </a:solidFill>
              </a:rPr>
              <a:t>Geophysical Observatory Borok IPE RAS, </a:t>
            </a:r>
            <a:r>
              <a:rPr lang="en-US" sz="4000" i="1" dirty="0" smtClean="0">
                <a:solidFill>
                  <a:schemeClr val="tx1"/>
                </a:solidFill>
              </a:rPr>
              <a:t>Russia</a:t>
            </a:r>
            <a:endParaRPr lang="ru-RU" sz="4000" i="1" dirty="0" smtClean="0">
              <a:solidFill>
                <a:schemeClr val="tx1"/>
              </a:solidFill>
            </a:endParaRPr>
          </a:p>
          <a:p>
            <a:r>
              <a:rPr lang="en-US" sz="4000" i="1" dirty="0" smtClean="0">
                <a:solidFill>
                  <a:schemeClr val="tx1"/>
                </a:solidFill>
              </a:rPr>
              <a:t> </a:t>
            </a:r>
            <a:r>
              <a:rPr lang="en-US" sz="4000" baseline="30000" dirty="0" smtClean="0">
                <a:solidFill>
                  <a:schemeClr val="tx1"/>
                </a:solidFill>
              </a:rPr>
              <a:t>2</a:t>
            </a:r>
            <a:r>
              <a:rPr lang="en-US" sz="4000" i="1" dirty="0" smtClean="0">
                <a:solidFill>
                  <a:schemeClr val="tx1"/>
                </a:solidFill>
              </a:rPr>
              <a:t>Institute of Geophysics of the National</a:t>
            </a:r>
          </a:p>
          <a:p>
            <a:r>
              <a:rPr lang="en-US" sz="4000" i="1" dirty="0" smtClean="0">
                <a:solidFill>
                  <a:schemeClr val="tx1"/>
                </a:solidFill>
              </a:rPr>
              <a:t>Academy of Sciences of </a:t>
            </a:r>
            <a:r>
              <a:rPr lang="en-US" sz="4000" i="1" dirty="0" err="1" smtClean="0">
                <a:solidFill>
                  <a:schemeClr val="tx1"/>
                </a:solidFill>
              </a:rPr>
              <a:t>Ukraina</a:t>
            </a:r>
            <a:r>
              <a:rPr lang="en-US" sz="4000" i="1" dirty="0" smtClean="0">
                <a:solidFill>
                  <a:schemeClr val="tx1"/>
                </a:solidFill>
              </a:rPr>
              <a:t>, Kiev</a:t>
            </a:r>
            <a:r>
              <a:rPr lang="en-US" sz="4000" i="1" dirty="0" smtClean="0"/>
              <a:t> </a:t>
            </a:r>
            <a:endParaRPr lang="ru-RU" sz="4000" i="1" dirty="0">
              <a:solidFill>
                <a:schemeClr val="tx1"/>
              </a:solidFill>
            </a:endParaRPr>
          </a:p>
        </p:txBody>
      </p:sp>
    </p:spTree>
    <p:extLst>
      <p:ext uri="{BB962C8B-B14F-4D97-AF65-F5344CB8AC3E}">
        <p14:creationId xmlns:p14="http://schemas.microsoft.com/office/powerpoint/2010/main" val="11288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410ABDF-3B82-4480-88CA-AE5120A5DBD9}" type="slidenum">
              <a:rPr lang="ru-RU" smtClean="0"/>
              <a:pPr/>
              <a:t>10</a:t>
            </a:fld>
            <a:endParaRPr lang="ru-RU"/>
          </a:p>
        </p:txBody>
      </p:sp>
      <p:sp>
        <p:nvSpPr>
          <p:cNvPr id="3" name="Rectangle 1"/>
          <p:cNvSpPr>
            <a:spLocks noChangeArrowheads="1"/>
          </p:cNvSpPr>
          <p:nvPr/>
        </p:nvSpPr>
        <p:spPr bwMode="auto">
          <a:xfrm>
            <a:off x="-18525" y="332656"/>
            <a:ext cx="9144000" cy="5386090"/>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b="1" u="sng" dirty="0" smtClean="0">
                <a:solidFill>
                  <a:srgbClr val="000000"/>
                </a:solidFill>
                <a:latin typeface="Times New Roman" pitchFamily="18" charset="0"/>
                <a:ea typeface="Calibri" pitchFamily="34" charset="0"/>
                <a:cs typeface="Times New Roman" pitchFamily="18" charset="0"/>
              </a:rPr>
              <a:t>      </a:t>
            </a:r>
            <a:r>
              <a:rPr lang="en-US" sz="2400" b="1" u="sng" dirty="0" smtClean="0">
                <a:solidFill>
                  <a:srgbClr val="00B0F0"/>
                </a:solidFill>
                <a:latin typeface="Times New Roman" pitchFamily="18" charset="0"/>
                <a:ea typeface="Calibri" pitchFamily="34" charset="0"/>
                <a:cs typeface="Times New Roman" pitchFamily="18" charset="0"/>
              </a:rPr>
              <a:t>Rock magnetic and thermal </a:t>
            </a:r>
            <a:r>
              <a:rPr lang="en-US" sz="2400" b="1" u="sng" dirty="0" err="1" smtClean="0">
                <a:solidFill>
                  <a:srgbClr val="00B0F0"/>
                </a:solidFill>
                <a:latin typeface="Times New Roman" pitchFamily="18" charset="0"/>
                <a:ea typeface="Calibri" pitchFamily="34" charset="0"/>
                <a:cs typeface="Times New Roman" pitchFamily="18" charset="0"/>
              </a:rPr>
              <a:t>palaeointensity</a:t>
            </a:r>
            <a:r>
              <a:rPr lang="en-US" sz="2400" b="1" u="sng" dirty="0" smtClean="0">
                <a:solidFill>
                  <a:srgbClr val="00B0F0"/>
                </a:solidFill>
                <a:latin typeface="Times New Roman" pitchFamily="18" charset="0"/>
                <a:ea typeface="Calibri" pitchFamily="34" charset="0"/>
                <a:cs typeface="Times New Roman" pitchFamily="18" charset="0"/>
              </a:rPr>
              <a:t> investigations</a:t>
            </a:r>
            <a:endParaRPr lang="ru-RU" sz="2400" dirty="0" smtClean="0">
              <a:solidFill>
                <a:srgbClr val="00B0F0"/>
              </a:solidFill>
              <a:latin typeface="Times New Roman" pitchFamily="18" charset="0"/>
              <a:cs typeface="Times New Roman" pitchFamily="18" charset="0"/>
            </a:endParaRPr>
          </a:p>
          <a:p>
            <a:pPr lvl="0" eaLnBrk="0" fontAlgn="base" hangingPunct="0">
              <a:spcBef>
                <a:spcPct val="0"/>
              </a:spcBef>
              <a:spcAft>
                <a:spcPct val="0"/>
              </a:spcAft>
            </a:pPr>
            <a:r>
              <a:rPr lang="en-US" sz="2000" dirty="0" smtClean="0">
                <a:solidFill>
                  <a:srgbClr val="000000"/>
                </a:solidFill>
                <a:latin typeface="Times New Roman" pitchFamily="18" charset="0"/>
                <a:ea typeface="Calibri" pitchFamily="34" charset="0"/>
                <a:cs typeface="Times New Roman" pitchFamily="18" charset="0"/>
              </a:rPr>
              <a:t>  (V.V. </a:t>
            </a:r>
            <a:r>
              <a:rPr lang="en-US" sz="2000" dirty="0" err="1" smtClean="0">
                <a:solidFill>
                  <a:srgbClr val="000000"/>
                </a:solidFill>
                <a:latin typeface="Times New Roman" pitchFamily="18" charset="0"/>
                <a:ea typeface="Calibri" pitchFamily="34" charset="0"/>
                <a:cs typeface="Times New Roman" pitchFamily="18" charset="0"/>
              </a:rPr>
              <a:t>Shcherbakova</a:t>
            </a:r>
            <a:r>
              <a:rPr lang="en-US" sz="2000" dirty="0" smtClean="0">
                <a:solidFill>
                  <a:srgbClr val="000000"/>
                </a:solidFill>
                <a:latin typeface="Times New Roman" pitchFamily="18" charset="0"/>
                <a:ea typeface="Calibri" pitchFamily="34" charset="0"/>
                <a:cs typeface="Times New Roman" pitchFamily="18" charset="0"/>
              </a:rPr>
              <a:t>, </a:t>
            </a:r>
            <a:r>
              <a:rPr lang="en-US" sz="2000" dirty="0" err="1" smtClean="0">
                <a:solidFill>
                  <a:srgbClr val="000000"/>
                </a:solidFill>
                <a:latin typeface="Times New Roman" pitchFamily="18" charset="0"/>
                <a:ea typeface="Calibri" pitchFamily="34" charset="0"/>
                <a:cs typeface="Times New Roman" pitchFamily="18" charset="0"/>
              </a:rPr>
              <a:t>Shcherbakov</a:t>
            </a:r>
            <a:r>
              <a:rPr lang="en-US" sz="2000" dirty="0" smtClean="0">
                <a:solidFill>
                  <a:srgbClr val="000000"/>
                </a:solidFill>
                <a:latin typeface="Times New Roman" pitchFamily="18" charset="0"/>
                <a:ea typeface="Calibri" pitchFamily="34" charset="0"/>
                <a:cs typeface="Times New Roman" pitchFamily="18" charset="0"/>
              </a:rPr>
              <a:t> V.P., </a:t>
            </a:r>
            <a:r>
              <a:rPr lang="en-US" sz="2000" dirty="0" err="1" smtClean="0">
                <a:solidFill>
                  <a:srgbClr val="000000"/>
                </a:solidFill>
                <a:latin typeface="Times New Roman" pitchFamily="18" charset="0"/>
                <a:ea typeface="Calibri" pitchFamily="34" charset="0"/>
                <a:cs typeface="Times New Roman" pitchFamily="18" charset="0"/>
              </a:rPr>
              <a:t>Zhidkov</a:t>
            </a:r>
            <a:r>
              <a:rPr lang="en-US" sz="2000" dirty="0" smtClean="0">
                <a:solidFill>
                  <a:srgbClr val="000000"/>
                </a:solidFill>
                <a:latin typeface="Times New Roman" pitchFamily="18" charset="0"/>
                <a:ea typeface="Calibri" pitchFamily="34" charset="0"/>
                <a:cs typeface="Times New Roman" pitchFamily="18" charset="0"/>
              </a:rPr>
              <a:t> G.V., Borok Observatory)</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en-US" sz="2000" dirty="0" smtClean="0">
                <a:solidFill>
                  <a:srgbClr val="000000"/>
                </a:solidFill>
                <a:latin typeface="Times New Roman" pitchFamily="18" charset="0"/>
                <a:ea typeface="Calibri" pitchFamily="34" charset="0"/>
                <a:cs typeface="Times New Roman" pitchFamily="18" charset="0"/>
              </a:rPr>
              <a:t>       </a:t>
            </a:r>
            <a:r>
              <a:rPr lang="en-US" sz="2000" u="sng" dirty="0" smtClean="0">
                <a:solidFill>
                  <a:srgbClr val="000000"/>
                </a:solidFill>
                <a:latin typeface="Times New Roman" pitchFamily="18" charset="0"/>
                <a:ea typeface="Calibri" pitchFamily="34" charset="0"/>
                <a:cs typeface="Times New Roman" pitchFamily="18" charset="0"/>
              </a:rPr>
              <a:t> </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en-US" sz="2000" dirty="0" smtClean="0">
                <a:solidFill>
                  <a:srgbClr val="000000"/>
                </a:solidFill>
                <a:latin typeface="Times New Roman" pitchFamily="18" charset="0"/>
                <a:ea typeface="Calibri" pitchFamily="34" charset="0"/>
                <a:cs typeface="Times New Roman" pitchFamily="18" charset="0"/>
              </a:rPr>
              <a:t>        </a:t>
            </a:r>
            <a:r>
              <a:rPr lang="en-US" sz="2000" b="1" u="sng" dirty="0" smtClean="0">
                <a:solidFill>
                  <a:srgbClr val="00B050"/>
                </a:solidFill>
                <a:latin typeface="Times New Roman" pitchFamily="18" charset="0"/>
                <a:ea typeface="Calibri" pitchFamily="34" charset="0"/>
                <a:cs typeface="Times New Roman" pitchFamily="18" charset="0"/>
              </a:rPr>
              <a:t>Rock magnetic </a:t>
            </a:r>
            <a:r>
              <a:rPr lang="en-US" sz="2000" b="1" u="sng" dirty="0" smtClean="0">
                <a:solidFill>
                  <a:srgbClr val="000000"/>
                </a:solidFill>
                <a:latin typeface="Times New Roman" pitchFamily="18" charset="0"/>
                <a:ea typeface="Calibri" pitchFamily="34" charset="0"/>
                <a:cs typeface="Times New Roman" pitchFamily="18" charset="0"/>
              </a:rPr>
              <a:t>i</a:t>
            </a:r>
            <a:r>
              <a:rPr kumimoji="0" lang="en-US" sz="20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nvestigations </a:t>
            </a:r>
            <a:r>
              <a:rPr lang="en-US" sz="2000" b="1" u="sng" dirty="0" smtClean="0">
                <a:solidFill>
                  <a:srgbClr val="000000"/>
                </a:solidFill>
                <a:latin typeface="Times New Roman" pitchFamily="18" charset="0"/>
                <a:ea typeface="Calibri" pitchFamily="34" charset="0"/>
                <a:cs typeface="Times New Roman" pitchFamily="18" charset="0"/>
              </a:rPr>
              <a:t>i</a:t>
            </a:r>
            <a:r>
              <a:rPr kumimoji="0" lang="en-US" sz="20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nclude</a:t>
            </a:r>
            <a:r>
              <a:rPr kumimoji="0" lang="en-US"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Estimation of the </a:t>
            </a:r>
            <a:r>
              <a:rPr lang="en-US" sz="2000" b="1" u="sng" dirty="0" smtClean="0">
                <a:solidFill>
                  <a:srgbClr val="00B050"/>
                </a:solidFill>
                <a:latin typeface="Times New Roman" pitchFamily="18" charset="0"/>
                <a:ea typeface="Calibri" pitchFamily="34" charset="0"/>
                <a:cs typeface="Times New Roman" pitchFamily="18" charset="0"/>
              </a:rPr>
              <a:t>Curie temperature </a:t>
            </a:r>
            <a:r>
              <a:rPr kumimoji="0" lang="en-US" sz="20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Tc</a:t>
            </a:r>
            <a:r>
              <a:rPr kumimoji="0" lang="en-US"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and thermal stability of magnetic minerals</a:t>
            </a:r>
            <a:r>
              <a:rPr kumimoji="0" lang="en-US" sz="20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by study of</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a:t>
            </a:r>
            <a:r>
              <a:rPr lang="en-US" sz="2000" dirty="0" smtClean="0">
                <a:solidFill>
                  <a:srgbClr val="000000"/>
                </a:solidFill>
                <a:latin typeface="Times New Roman" pitchFamily="18" charset="0"/>
                <a:ea typeface="Calibri" pitchFamily="34" charset="0"/>
                <a:cs typeface="Times New Roman" pitchFamily="18" charset="0"/>
              </a:rPr>
              <a:t>trong-</a:t>
            </a:r>
            <a:r>
              <a:rPr lang="en-US" sz="2000" dirty="0" err="1" smtClean="0">
                <a:solidFill>
                  <a:srgbClr val="000000"/>
                </a:solidFill>
                <a:latin typeface="Times New Roman" pitchFamily="18" charset="0"/>
                <a:ea typeface="Calibri" pitchFamily="34" charset="0"/>
                <a:cs typeface="Times New Roman" pitchFamily="18" charset="0"/>
              </a:rPr>
              <a:t>fielthermomagnetic</a:t>
            </a:r>
            <a:r>
              <a:rPr lang="en-US" sz="2000" dirty="0" smtClean="0">
                <a:solidFill>
                  <a:srgbClr val="000000"/>
                </a:solidFill>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curves of the saturation magnetization</a:t>
            </a:r>
            <a:r>
              <a:rPr kumimoji="0" lang="en-US" sz="20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t>
            </a:r>
            <a:r>
              <a:rPr kumimoji="0" lang="en-US" sz="2000" b="1" i="0" u="none" strike="noStrike" cap="none" normalizeH="0" baseline="-30000" dirty="0" err="1" smtClean="0">
                <a:ln>
                  <a:noFill/>
                </a:ln>
                <a:solidFill>
                  <a:srgbClr val="000000"/>
                </a:solidFill>
                <a:effectLst/>
                <a:latin typeface="Times New Roman" pitchFamily="18" charset="0"/>
                <a:ea typeface="Calibri" pitchFamily="34" charset="0"/>
                <a:cs typeface="Times New Roman" pitchFamily="18" charset="0"/>
              </a:rPr>
              <a:t>si</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during heating–cooling cycles to incrementally higher temperatures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t>
            </a:r>
            <a:r>
              <a:rPr kumimoji="0" lang="en-US" sz="20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i</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in lab field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 </a:t>
            </a:r>
            <a:r>
              <a:rPr kumimoji="0" lang="en-US" sz="2000" b="0" i="0" u="none" strike="noStrike" cap="none" normalizeH="0" baseline="0" dirty="0" smtClean="0">
                <a:ln>
                  <a:noFill/>
                </a:ln>
                <a:solidFill>
                  <a:srgbClr val="000000"/>
                </a:solidFill>
                <a:effectLst/>
                <a:latin typeface="Times New Roman" pitchFamily="18" charset="0"/>
                <a:ea typeface="MTSY"/>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450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Measurements of </a:t>
            </a:r>
            <a:r>
              <a:rPr kumimoji="0" lang="en-US" sz="20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magnetic parameters</a:t>
            </a:r>
            <a:r>
              <a:rPr kumimoji="0" lang="en-US" sz="20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coercive force </a:t>
            </a:r>
            <a:r>
              <a:rPr kumimoji="0" lang="en-US" sz="20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remanent coercive force</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cr</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and remanent strong-field magnetization</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rs</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Estimation of </a:t>
            </a:r>
            <a:r>
              <a:rPr kumimoji="0" lang="en-US" sz="20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domain structure</a:t>
            </a:r>
            <a:r>
              <a:rPr kumimoji="0" lang="en-US" sz="2000" b="1" i="0" u="sng"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dirty="0" smtClean="0">
                <a:ln>
                  <a:noFill/>
                </a:ln>
                <a:solidFill>
                  <a:srgbClr val="292526"/>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From </a:t>
            </a:r>
            <a:r>
              <a:rPr kumimoji="0" lang="en-US"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Day-plot (</a:t>
            </a:r>
            <a:r>
              <a:rPr kumimoji="0" lang="en-US" sz="20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M</a:t>
            </a:r>
            <a:r>
              <a:rPr kumimoji="0" lang="en-US" sz="20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rs</a:t>
            </a:r>
            <a:r>
              <a:rPr kumimoji="0" lang="en-US"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t>
            </a:r>
            <a:r>
              <a:rPr kumimoji="0" lang="en-US" sz="20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M</a:t>
            </a:r>
            <a:r>
              <a:rPr kumimoji="0" lang="en-US" sz="20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s</a:t>
            </a:r>
            <a:r>
              <a:rPr kumimoji="0" lang="en-US"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vs </a:t>
            </a:r>
            <a:r>
              <a:rPr kumimoji="0" lang="en-US" sz="20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B</a:t>
            </a:r>
            <a:r>
              <a:rPr kumimoji="0" lang="en-US" sz="20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cr</a:t>
            </a:r>
            <a:r>
              <a:rPr kumimoji="0" lang="en-US"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t>
            </a:r>
            <a:r>
              <a:rPr kumimoji="0" lang="en-US" sz="2000" b="1" i="1"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B</a:t>
            </a:r>
            <a:r>
              <a:rPr kumimoji="0" lang="en-US" sz="20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c</a:t>
            </a:r>
            <a:r>
              <a:rPr kumimoji="0" lang="en-US"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From the </a:t>
            </a:r>
            <a:r>
              <a:rPr kumimoji="0" lang="en-US" sz="20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thermomagnetic</a:t>
            </a:r>
            <a:r>
              <a:rPr kumimoji="0" lang="en-US" sz="2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criterion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by measuring the tail of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pTRM</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surviving the</a:t>
            </a:r>
          </a:p>
          <a:p>
            <a:pPr marL="0" marR="0" lvl="0" indent="0" algn="l" defTabSz="914400" rtl="0" eaLnBrk="0" fontAlgn="base" latinLnBrk="0" hangingPunct="0">
              <a:lnSpc>
                <a:spcPct val="100000"/>
              </a:lnSpc>
              <a:spcBef>
                <a:spcPct val="0"/>
              </a:spcBef>
              <a:spcAft>
                <a:spcPct val="0"/>
              </a:spcAft>
              <a:buClrTx/>
              <a:buSzTx/>
              <a:tabLst/>
            </a:pPr>
            <a:r>
              <a:rPr lang="en-US" sz="2000" dirty="0" smtClean="0">
                <a:solidFill>
                  <a:srgbClr val="000000"/>
                </a:solidFill>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thermal demagnetization of the given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pTRM</a:t>
            </a:r>
            <a:endPar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solidFill>
                  <a:srgbClr val="000000"/>
                </a:solidFill>
                <a:latin typeface="Times New Roman" pitchFamily="18" charset="0"/>
                <a:cs typeface="Times New Roman" pitchFamily="18" charset="0"/>
              </a:rPr>
              <a:t>        From </a:t>
            </a:r>
            <a:r>
              <a:rPr lang="en-US" sz="2000" b="1" dirty="0" smtClean="0">
                <a:solidFill>
                  <a:srgbClr val="00B050"/>
                </a:solidFill>
                <a:latin typeface="Times New Roman" pitchFamily="18" charset="0"/>
                <a:cs typeface="Times New Roman" pitchFamily="18" charset="0"/>
              </a:rPr>
              <a:t>electronic microscopic images</a:t>
            </a:r>
            <a:r>
              <a:rPr lang="en-US" sz="2000" dirty="0" smtClean="0">
                <a:solidFill>
                  <a:srgbClr val="000000"/>
                </a:solidFill>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sng"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496" y="764704"/>
            <a:ext cx="3240000" cy="32400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6410ABDF-3B82-4480-88CA-AE5120A5DBD9}" type="slidenum">
              <a:rPr lang="ru-RU" smtClean="0"/>
              <a:pPr/>
              <a:t>11</a:t>
            </a:fld>
            <a:endParaRPr lang="ru-RU"/>
          </a:p>
        </p:txBody>
      </p:sp>
      <p:pic>
        <p:nvPicPr>
          <p:cNvPr id="5" name="Picture 2"/>
          <p:cNvPicPr>
            <a:picLocks noChangeAspect="1" noChangeArrowheads="1"/>
          </p:cNvPicPr>
          <p:nvPr/>
        </p:nvPicPr>
        <p:blipFill>
          <a:blip r:embed="rId3" cstate="print"/>
          <a:srcRect/>
          <a:stretch>
            <a:fillRect/>
          </a:stretch>
        </p:blipFill>
        <p:spPr bwMode="auto">
          <a:xfrm>
            <a:off x="3662739" y="1125024"/>
            <a:ext cx="2709461" cy="2556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407696" y="1124744"/>
            <a:ext cx="2701440" cy="2520000"/>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6387848" y="3933056"/>
            <a:ext cx="2724626" cy="2592288"/>
          </a:xfrm>
          <a:prstGeom prst="rect">
            <a:avLst/>
          </a:prstGeom>
          <a:noFill/>
          <a:ln w="9525">
            <a:noFill/>
            <a:miter lim="800000"/>
            <a:headEnd/>
            <a:tailEnd/>
          </a:ln>
        </p:spPr>
      </p:pic>
      <p:grpSp>
        <p:nvGrpSpPr>
          <p:cNvPr id="2" name="Группа 7"/>
          <p:cNvGrpSpPr/>
          <p:nvPr/>
        </p:nvGrpSpPr>
        <p:grpSpPr>
          <a:xfrm>
            <a:off x="3635896" y="4005344"/>
            <a:ext cx="2702169" cy="2520000"/>
            <a:chOff x="3347864" y="3501288"/>
            <a:chExt cx="2702169" cy="2520000"/>
          </a:xfrm>
        </p:grpSpPr>
        <p:pic>
          <p:nvPicPr>
            <p:cNvPr id="9" name="Picture 6"/>
            <p:cNvPicPr>
              <a:picLocks noChangeAspect="1" noChangeArrowheads="1"/>
            </p:cNvPicPr>
            <p:nvPr/>
          </p:nvPicPr>
          <p:blipFill>
            <a:blip r:embed="rId6" cstate="print"/>
            <a:srcRect/>
            <a:stretch>
              <a:fillRect/>
            </a:stretch>
          </p:blipFill>
          <p:spPr bwMode="auto">
            <a:xfrm>
              <a:off x="3347864" y="3501288"/>
              <a:ext cx="2702169" cy="2520000"/>
            </a:xfrm>
            <a:prstGeom prst="rect">
              <a:avLst/>
            </a:prstGeom>
            <a:noFill/>
            <a:ln w="9525">
              <a:noFill/>
              <a:miter lim="800000"/>
              <a:headEnd/>
              <a:tailEnd/>
            </a:ln>
          </p:spPr>
        </p:pic>
        <p:sp>
          <p:nvSpPr>
            <p:cNvPr id="10" name="TextBox 9"/>
            <p:cNvSpPr txBox="1"/>
            <p:nvPr/>
          </p:nvSpPr>
          <p:spPr>
            <a:xfrm>
              <a:off x="4155600" y="3717032"/>
              <a:ext cx="936104" cy="584775"/>
            </a:xfrm>
            <a:prstGeom prst="rect">
              <a:avLst/>
            </a:prstGeom>
            <a:noFill/>
          </p:spPr>
          <p:txBody>
            <a:bodyPr wrap="square" rtlCol="0">
              <a:spAutoFit/>
            </a:bodyPr>
            <a:lstStyle/>
            <a:p>
              <a:pPr algn="ctr"/>
              <a:r>
                <a:rPr lang="en-US" sz="1600" dirty="0" smtClean="0"/>
                <a:t>Ukraine</a:t>
              </a:r>
            </a:p>
            <a:p>
              <a:pPr algn="ctr"/>
              <a:r>
                <a:rPr lang="en-US" sz="1600" dirty="0" smtClean="0"/>
                <a:t>(PO-13)</a:t>
              </a:r>
              <a:endParaRPr lang="ru-RU" sz="1600" dirty="0"/>
            </a:p>
          </p:txBody>
        </p:sp>
      </p:grpSp>
      <p:sp>
        <p:nvSpPr>
          <p:cNvPr id="11" name="Прямоугольник 10"/>
          <p:cNvSpPr/>
          <p:nvPr/>
        </p:nvSpPr>
        <p:spPr>
          <a:xfrm>
            <a:off x="0" y="0"/>
            <a:ext cx="9144000" cy="400110"/>
          </a:xfrm>
          <a:prstGeom prst="rect">
            <a:avLst/>
          </a:prstGeom>
          <a:solidFill>
            <a:srgbClr val="FFFF00"/>
          </a:solidFill>
        </p:spPr>
        <p:txBody>
          <a:bodyPr wrap="square">
            <a:spAutoFit/>
          </a:bodyPr>
          <a:lstStyle/>
          <a:p>
            <a:pPr algn="ctr"/>
            <a:r>
              <a:rPr lang="en-US" sz="2000" b="1" u="sng" dirty="0" smtClean="0">
                <a:solidFill>
                  <a:srgbClr val="0070C0"/>
                </a:solidFill>
              </a:rPr>
              <a:t>DETERMINATIONS </a:t>
            </a:r>
            <a:r>
              <a:rPr lang="en-US" sz="2000" b="1" u="sng" dirty="0">
                <a:solidFill>
                  <a:srgbClr val="0070C0"/>
                </a:solidFill>
              </a:rPr>
              <a:t>OF DOMAIN </a:t>
            </a:r>
            <a:r>
              <a:rPr lang="en-US" sz="2000" b="1" u="sng" dirty="0" smtClean="0">
                <a:solidFill>
                  <a:srgbClr val="0070C0"/>
                </a:solidFill>
              </a:rPr>
              <a:t>STRUCTURE</a:t>
            </a:r>
            <a:endParaRPr lang="ru-RU" sz="2000" b="1" dirty="0">
              <a:solidFill>
                <a:srgbClr val="0070C0"/>
              </a:solidFill>
            </a:endParaRPr>
          </a:p>
        </p:txBody>
      </p:sp>
      <p:sp>
        <p:nvSpPr>
          <p:cNvPr id="12" name="Прямоугольник 11"/>
          <p:cNvSpPr/>
          <p:nvPr/>
        </p:nvSpPr>
        <p:spPr>
          <a:xfrm>
            <a:off x="4335112" y="908720"/>
            <a:ext cx="1496520" cy="338554"/>
          </a:xfrm>
          <a:prstGeom prst="rect">
            <a:avLst/>
          </a:prstGeom>
        </p:spPr>
        <p:txBody>
          <a:bodyPr wrap="square">
            <a:spAutoFit/>
          </a:bodyPr>
          <a:lstStyle/>
          <a:p>
            <a:r>
              <a:rPr lang="en-US" sz="1600" dirty="0" smtClean="0"/>
              <a:t>pTRM(560-400)</a:t>
            </a:r>
            <a:endParaRPr lang="ru-RU" sz="1600" dirty="0"/>
          </a:p>
        </p:txBody>
      </p:sp>
      <p:sp>
        <p:nvSpPr>
          <p:cNvPr id="13" name="Прямоугольник 12"/>
          <p:cNvSpPr/>
          <p:nvPr/>
        </p:nvSpPr>
        <p:spPr>
          <a:xfrm>
            <a:off x="7199784" y="930206"/>
            <a:ext cx="1496520" cy="338554"/>
          </a:xfrm>
          <a:prstGeom prst="rect">
            <a:avLst/>
          </a:prstGeom>
        </p:spPr>
        <p:txBody>
          <a:bodyPr wrap="square">
            <a:spAutoFit/>
          </a:bodyPr>
          <a:lstStyle/>
          <a:p>
            <a:r>
              <a:rPr lang="en-US" sz="1600" dirty="0" smtClean="0"/>
              <a:t>pTRM(575-560)</a:t>
            </a:r>
            <a:endParaRPr lang="ru-RU" sz="1600" dirty="0"/>
          </a:p>
        </p:txBody>
      </p:sp>
      <p:sp>
        <p:nvSpPr>
          <p:cNvPr id="14" name="Прямоугольник 13"/>
          <p:cNvSpPr/>
          <p:nvPr/>
        </p:nvSpPr>
        <p:spPr>
          <a:xfrm>
            <a:off x="4459280" y="3717032"/>
            <a:ext cx="1496520" cy="338554"/>
          </a:xfrm>
          <a:prstGeom prst="rect">
            <a:avLst/>
          </a:prstGeom>
        </p:spPr>
        <p:txBody>
          <a:bodyPr wrap="square">
            <a:spAutoFit/>
          </a:bodyPr>
          <a:lstStyle/>
          <a:p>
            <a:r>
              <a:rPr lang="en-US" sz="1600" dirty="0" smtClean="0"/>
              <a:t>pTRM(550-535)</a:t>
            </a:r>
            <a:endParaRPr lang="ru-RU" sz="1600" dirty="0"/>
          </a:p>
        </p:txBody>
      </p:sp>
      <p:sp>
        <p:nvSpPr>
          <p:cNvPr id="15" name="Прямоугольник 14"/>
          <p:cNvSpPr/>
          <p:nvPr/>
        </p:nvSpPr>
        <p:spPr>
          <a:xfrm>
            <a:off x="7323952" y="3717032"/>
            <a:ext cx="1496520" cy="338554"/>
          </a:xfrm>
          <a:prstGeom prst="rect">
            <a:avLst/>
          </a:prstGeom>
        </p:spPr>
        <p:txBody>
          <a:bodyPr wrap="square">
            <a:spAutoFit/>
          </a:bodyPr>
          <a:lstStyle/>
          <a:p>
            <a:r>
              <a:rPr lang="en-US" sz="1600" dirty="0" smtClean="0"/>
              <a:t>pTRM(570-550)</a:t>
            </a:r>
            <a:endParaRPr lang="ru-RU" sz="1600" dirty="0"/>
          </a:p>
        </p:txBody>
      </p:sp>
      <p:sp>
        <p:nvSpPr>
          <p:cNvPr id="16" name="Прямоугольник 15"/>
          <p:cNvSpPr/>
          <p:nvPr/>
        </p:nvSpPr>
        <p:spPr>
          <a:xfrm>
            <a:off x="31141" y="4055586"/>
            <a:ext cx="3309500" cy="2862322"/>
          </a:xfrm>
          <a:prstGeom prst="rect">
            <a:avLst/>
          </a:prstGeom>
          <a:solidFill>
            <a:schemeClr val="bg2">
              <a:lumMod val="90000"/>
            </a:schemeClr>
          </a:solidFill>
        </p:spPr>
        <p:txBody>
          <a:bodyPr wrap="square">
            <a:spAutoFit/>
          </a:bodyPr>
          <a:lstStyle/>
          <a:p>
            <a:r>
              <a:rPr lang="en-US" i="1" dirty="0" smtClean="0"/>
              <a:t>Right Figures</a:t>
            </a:r>
            <a:r>
              <a:rPr lang="en-US" dirty="0" smtClean="0"/>
              <a:t>: In both </a:t>
            </a:r>
            <a:r>
              <a:rPr lang="en-US" dirty="0"/>
              <a:t>samples NB-11 &amp; PO-13 </a:t>
            </a:r>
            <a:r>
              <a:rPr lang="en-US" dirty="0" err="1"/>
              <a:t>pTRMs</a:t>
            </a:r>
            <a:r>
              <a:rPr lang="en-US" dirty="0"/>
              <a:t>(T</a:t>
            </a:r>
            <a:r>
              <a:rPr lang="en-US" baseline="-25000" dirty="0" smtClean="0"/>
              <a:t>1</a:t>
            </a:r>
            <a:r>
              <a:rPr lang="en-US" dirty="0" smtClean="0"/>
              <a:t>,T</a:t>
            </a:r>
            <a:r>
              <a:rPr lang="en-US" baseline="-25000" dirty="0" smtClean="0"/>
              <a:t>2</a:t>
            </a:r>
            <a:r>
              <a:rPr lang="en-US" dirty="0"/>
              <a:t>) </a:t>
            </a:r>
            <a:r>
              <a:rPr lang="en-US" dirty="0" smtClean="0"/>
              <a:t>do not reveal </a:t>
            </a:r>
            <a:r>
              <a:rPr lang="en-US" u="sng" dirty="0" smtClean="0">
                <a:solidFill>
                  <a:srgbClr val="FF0000"/>
                </a:solidFill>
              </a:rPr>
              <a:t>tails </a:t>
            </a:r>
            <a:r>
              <a:rPr lang="en-US" dirty="0" smtClean="0"/>
              <a:t>of </a:t>
            </a:r>
            <a:r>
              <a:rPr lang="en-US" dirty="0" err="1"/>
              <a:t>pTRM</a:t>
            </a:r>
            <a:r>
              <a:rPr lang="en-US" dirty="0"/>
              <a:t> after heating to </a:t>
            </a:r>
            <a:r>
              <a:rPr lang="en-US" dirty="0" smtClean="0"/>
              <a:t>T</a:t>
            </a:r>
            <a:r>
              <a:rPr lang="en-US" baseline="-25000" dirty="0" smtClean="0"/>
              <a:t>1</a:t>
            </a:r>
            <a:r>
              <a:rPr lang="en-US" dirty="0"/>
              <a:t> </a:t>
            </a:r>
            <a:r>
              <a:rPr lang="en-US" dirty="0" smtClean="0"/>
              <a:t>following cooling </a:t>
            </a:r>
            <a:r>
              <a:rPr lang="en-US" dirty="0"/>
              <a:t>to </a:t>
            </a:r>
            <a:r>
              <a:rPr lang="en-US" dirty="0" err="1"/>
              <a:t>T</a:t>
            </a:r>
            <a:r>
              <a:rPr lang="en-US" baseline="-25000" dirty="0" err="1"/>
              <a:t>o</a:t>
            </a:r>
            <a:r>
              <a:rPr lang="en-US" dirty="0"/>
              <a:t> </a:t>
            </a:r>
            <a:r>
              <a:rPr lang="en-US" dirty="0" smtClean="0"/>
              <a:t>what indicates SD </a:t>
            </a:r>
            <a:r>
              <a:rPr lang="en-US" dirty="0"/>
              <a:t>structure of </a:t>
            </a:r>
            <a:r>
              <a:rPr lang="en-US" dirty="0" err="1" smtClean="0"/>
              <a:t>pTRM</a:t>
            </a:r>
            <a:r>
              <a:rPr lang="en-US" dirty="0" smtClean="0"/>
              <a:t> carriers. </a:t>
            </a:r>
            <a:r>
              <a:rPr lang="en-US" dirty="0"/>
              <a:t>Note that </a:t>
            </a:r>
            <a:r>
              <a:rPr lang="en-US" dirty="0" smtClean="0"/>
              <a:t> in our experiments (T</a:t>
            </a:r>
            <a:r>
              <a:rPr lang="en-US" baseline="-25000" dirty="0" smtClean="0"/>
              <a:t>1</a:t>
            </a:r>
            <a:r>
              <a:rPr lang="en-US" dirty="0" smtClean="0"/>
              <a:t>,T</a:t>
            </a:r>
            <a:r>
              <a:rPr lang="en-US" baseline="-25000" dirty="0" smtClean="0"/>
              <a:t>2</a:t>
            </a:r>
            <a:r>
              <a:rPr lang="en-US" dirty="0"/>
              <a:t>) </a:t>
            </a:r>
            <a:r>
              <a:rPr lang="en-US" dirty="0" smtClean="0"/>
              <a:t>intervals </a:t>
            </a:r>
            <a:r>
              <a:rPr lang="en-US" dirty="0"/>
              <a:t>of </a:t>
            </a:r>
            <a:r>
              <a:rPr lang="en-US" dirty="0" err="1" smtClean="0"/>
              <a:t>pTRM</a:t>
            </a:r>
            <a:r>
              <a:rPr lang="en-US" dirty="0" smtClean="0"/>
              <a:t> acquisition </a:t>
            </a:r>
            <a:r>
              <a:rPr lang="en-US" dirty="0"/>
              <a:t>correspond to </a:t>
            </a:r>
            <a:r>
              <a:rPr lang="en-US" dirty="0" smtClean="0"/>
              <a:t>fit line intervals </a:t>
            </a:r>
            <a:r>
              <a:rPr lang="en-US" dirty="0"/>
              <a:t>on the </a:t>
            </a:r>
            <a:r>
              <a:rPr lang="en-US" dirty="0" smtClean="0"/>
              <a:t>corresponding Arai-Nagata plots</a:t>
            </a:r>
            <a:endParaRPr lang="ru-RU" dirty="0"/>
          </a:p>
        </p:txBody>
      </p:sp>
      <p:sp>
        <p:nvSpPr>
          <p:cNvPr id="17" name="Прямоугольник 16"/>
          <p:cNvSpPr/>
          <p:nvPr/>
        </p:nvSpPr>
        <p:spPr>
          <a:xfrm>
            <a:off x="5292080" y="548680"/>
            <a:ext cx="2505301" cy="369332"/>
          </a:xfrm>
          <a:prstGeom prst="rect">
            <a:avLst/>
          </a:prstGeom>
        </p:spPr>
        <p:txBody>
          <a:bodyPr wrap="none">
            <a:spAutoFit/>
          </a:bodyPr>
          <a:lstStyle/>
          <a:p>
            <a:r>
              <a:rPr lang="en-US" u="sng" dirty="0" smtClean="0"/>
              <a:t>Thermomagnetic criteria</a:t>
            </a:r>
            <a:endParaRPr lang="ru-RU" dirty="0"/>
          </a:p>
        </p:txBody>
      </p:sp>
      <p:sp>
        <p:nvSpPr>
          <p:cNvPr id="18" name="Прямоугольник 17"/>
          <p:cNvSpPr/>
          <p:nvPr/>
        </p:nvSpPr>
        <p:spPr>
          <a:xfrm>
            <a:off x="827584" y="548680"/>
            <a:ext cx="981872" cy="369332"/>
          </a:xfrm>
          <a:prstGeom prst="rect">
            <a:avLst/>
          </a:prstGeom>
        </p:spPr>
        <p:txBody>
          <a:bodyPr wrap="none">
            <a:spAutoFit/>
          </a:bodyPr>
          <a:lstStyle/>
          <a:p>
            <a:r>
              <a:rPr lang="en-US" u="sng" dirty="0" smtClean="0"/>
              <a:t>Day-plot</a:t>
            </a:r>
            <a:endParaRPr lang="ru-RU" u="sng" dirty="0"/>
          </a:p>
        </p:txBody>
      </p:sp>
    </p:spTree>
    <p:extLst>
      <p:ext uri="{BB962C8B-B14F-4D97-AF65-F5344CB8AC3E}">
        <p14:creationId xmlns:p14="http://schemas.microsoft.com/office/powerpoint/2010/main" val="5383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r>
              <a:rPr lang="en-US" dirty="0" smtClean="0"/>
              <a:t/>
            </a:r>
            <a:br>
              <a:rPr lang="en-US" dirty="0" smtClean="0"/>
            </a:br>
            <a:r>
              <a:rPr lang="en-US" sz="4000" b="1" dirty="0" smtClean="0">
                <a:solidFill>
                  <a:srgbClr val="00B050"/>
                </a:solidFill>
              </a:rPr>
              <a:t>Magnetic </a:t>
            </a:r>
            <a:r>
              <a:rPr lang="en-US" sz="4000" b="1" dirty="0">
                <a:solidFill>
                  <a:srgbClr val="00B050"/>
                </a:solidFill>
              </a:rPr>
              <a:t>properties of investigated rocks:</a:t>
            </a:r>
            <a:r>
              <a:rPr lang="ru-RU" sz="4000" b="1" dirty="0">
                <a:solidFill>
                  <a:srgbClr val="00B050"/>
                </a:solidFill>
              </a:rPr>
              <a:t/>
            </a:r>
            <a:br>
              <a:rPr lang="ru-RU" sz="4000" b="1" dirty="0">
                <a:solidFill>
                  <a:srgbClr val="00B050"/>
                </a:solidFill>
              </a:rPr>
            </a:br>
            <a:endParaRPr lang="ru-RU" sz="4000" b="1" dirty="0">
              <a:solidFill>
                <a:srgbClr val="00B050"/>
              </a:solidFill>
            </a:endParaRPr>
          </a:p>
        </p:txBody>
      </p:sp>
      <p:sp>
        <p:nvSpPr>
          <p:cNvPr id="3" name="Объект 2"/>
          <p:cNvSpPr>
            <a:spLocks noGrp="1"/>
          </p:cNvSpPr>
          <p:nvPr>
            <p:ph idx="1"/>
          </p:nvPr>
        </p:nvSpPr>
        <p:spPr>
          <a:solidFill>
            <a:schemeClr val="bg1">
              <a:lumMod val="95000"/>
            </a:schemeClr>
          </a:solidFill>
        </p:spPr>
        <p:txBody>
          <a:bodyPr>
            <a:normAutofit fontScale="70000" lnSpcReduction="20000"/>
          </a:bodyPr>
          <a:lstStyle/>
          <a:p>
            <a:pPr marL="0" indent="0">
              <a:buNone/>
            </a:pPr>
            <a:r>
              <a:rPr lang="en-US" dirty="0" smtClean="0"/>
              <a:t>Curie temperatures Tc lie </a:t>
            </a:r>
            <a:r>
              <a:rPr lang="en-US" dirty="0"/>
              <a:t>in the range (570-600) C</a:t>
            </a:r>
            <a:endParaRPr lang="ru-RU" dirty="0"/>
          </a:p>
          <a:p>
            <a:pPr marL="0" indent="0">
              <a:buNone/>
            </a:pPr>
            <a:r>
              <a:rPr lang="en-US" i="1" dirty="0" err="1"/>
              <a:t>M</a:t>
            </a:r>
            <a:r>
              <a:rPr lang="en-US" baseline="-25000" dirty="0" err="1"/>
              <a:t>si</a:t>
            </a:r>
            <a:r>
              <a:rPr lang="en-US" dirty="0"/>
              <a:t>(T) </a:t>
            </a:r>
            <a:r>
              <a:rPr lang="en-US" dirty="0" smtClean="0"/>
              <a:t>curves change </a:t>
            </a:r>
            <a:r>
              <a:rPr lang="en-US" dirty="0"/>
              <a:t>very </a:t>
            </a:r>
            <a:r>
              <a:rPr lang="en-US" dirty="0" smtClean="0"/>
              <a:t>little on consecutive  heating what prove the thermal stability of the magnetic minerals in the studied samples.</a:t>
            </a:r>
            <a:endParaRPr lang="ru-RU" dirty="0"/>
          </a:p>
          <a:p>
            <a:pPr marL="0" indent="0">
              <a:buNone/>
            </a:pPr>
            <a:r>
              <a:rPr lang="en-US" dirty="0" smtClean="0"/>
              <a:t>NRM carriers are </a:t>
            </a:r>
            <a:r>
              <a:rPr lang="en-US" dirty="0"/>
              <a:t>of </a:t>
            </a:r>
            <a:r>
              <a:rPr lang="en-US" dirty="0" smtClean="0"/>
              <a:t>SD or </a:t>
            </a:r>
            <a:r>
              <a:rPr lang="en-US" dirty="0"/>
              <a:t>small </a:t>
            </a:r>
            <a:r>
              <a:rPr lang="en-US" dirty="0" smtClean="0"/>
              <a:t>PSD sizes </a:t>
            </a:r>
            <a:r>
              <a:rPr lang="en-US" dirty="0"/>
              <a:t>according to </a:t>
            </a:r>
            <a:r>
              <a:rPr lang="en-US" dirty="0" smtClean="0"/>
              <a:t>the Day plot </a:t>
            </a:r>
            <a:r>
              <a:rPr lang="en-US" dirty="0"/>
              <a:t>and </a:t>
            </a:r>
            <a:r>
              <a:rPr lang="en-US" dirty="0" smtClean="0"/>
              <a:t>to the </a:t>
            </a:r>
            <a:r>
              <a:rPr lang="en-US" dirty="0"/>
              <a:t>t</a:t>
            </a:r>
            <a:r>
              <a:rPr lang="en-US" dirty="0" smtClean="0"/>
              <a:t>hermomagnetic criterion</a:t>
            </a:r>
          </a:p>
          <a:p>
            <a:pPr marL="0" indent="0">
              <a:buNone/>
            </a:pPr>
            <a:endParaRPr lang="en-US" dirty="0"/>
          </a:p>
          <a:p>
            <a:pPr marL="0" indent="0">
              <a:buNone/>
            </a:pPr>
            <a:r>
              <a:rPr lang="en-US" dirty="0" smtClean="0"/>
              <a:t>Thus, these </a:t>
            </a:r>
            <a:r>
              <a:rPr lang="en-US" dirty="0"/>
              <a:t>rocks are perspective for paleointensity </a:t>
            </a:r>
            <a:r>
              <a:rPr lang="en-US" dirty="0" smtClean="0"/>
              <a:t>(</a:t>
            </a:r>
            <a:r>
              <a:rPr lang="en-US" i="1" dirty="0" smtClean="0"/>
              <a:t>B</a:t>
            </a:r>
            <a:r>
              <a:rPr lang="en-US" baseline="-25000" dirty="0" smtClean="0"/>
              <a:t>anc</a:t>
            </a:r>
            <a:r>
              <a:rPr lang="en-US" dirty="0"/>
              <a:t>) determination experiments</a:t>
            </a:r>
            <a:r>
              <a:rPr lang="en-US" dirty="0" smtClean="0"/>
              <a:t>.</a:t>
            </a:r>
          </a:p>
          <a:p>
            <a:pPr marL="0" indent="0">
              <a:buNone/>
            </a:pPr>
            <a:endParaRPr lang="en-US" dirty="0" smtClean="0"/>
          </a:p>
          <a:p>
            <a:pPr marL="0" lvl="0" indent="0" eaLnBrk="0" fontAlgn="base" hangingPunct="0">
              <a:spcBef>
                <a:spcPct val="0"/>
              </a:spcBef>
              <a:spcAft>
                <a:spcPct val="0"/>
              </a:spcAft>
              <a:buNone/>
            </a:pPr>
            <a:r>
              <a:rPr lang="en-US" b="1" u="sng" dirty="0" smtClean="0">
                <a:solidFill>
                  <a:srgbClr val="00B0F0"/>
                </a:solidFill>
                <a:latin typeface="Times New Roman" pitchFamily="18" charset="0"/>
                <a:ea typeface="Calibri" pitchFamily="34" charset="0"/>
                <a:cs typeface="Times New Roman" pitchFamily="18" charset="0"/>
              </a:rPr>
              <a:t>Paleointensity</a:t>
            </a:r>
            <a:r>
              <a:rPr lang="en-US" b="1" u="sng" dirty="0">
                <a:solidFill>
                  <a:srgbClr val="00B0F0"/>
                </a:solidFill>
                <a:latin typeface="Times New Roman" pitchFamily="18" charset="0"/>
                <a:ea typeface="Calibri" pitchFamily="34" charset="0"/>
                <a:cs typeface="Times New Roman" pitchFamily="18" charset="0"/>
              </a:rPr>
              <a:t> </a:t>
            </a:r>
            <a:r>
              <a:rPr lang="en-US" b="1" u="sng" dirty="0" smtClean="0">
                <a:solidFill>
                  <a:srgbClr val="00B0F0"/>
                </a:solidFill>
                <a:latin typeface="Times New Roman" pitchFamily="18" charset="0"/>
                <a:ea typeface="Calibri" pitchFamily="34" charset="0"/>
                <a:cs typeface="Times New Roman" pitchFamily="18" charset="0"/>
              </a:rPr>
              <a:t>determinations </a:t>
            </a:r>
            <a:r>
              <a:rPr lang="en-US" u="sng" dirty="0" smtClean="0">
                <a:solidFill>
                  <a:srgbClr val="000000"/>
                </a:solidFill>
                <a:latin typeface="Times New Roman" pitchFamily="18" charset="0"/>
                <a:ea typeface="Calibri" pitchFamily="34" charset="0"/>
                <a:cs typeface="Times New Roman" pitchFamily="18" charset="0"/>
              </a:rPr>
              <a:t>were </a:t>
            </a:r>
            <a:r>
              <a:rPr lang="en-US" u="sng" dirty="0" err="1">
                <a:solidFill>
                  <a:srgbClr val="000000"/>
                </a:solidFill>
                <a:latin typeface="Times New Roman" pitchFamily="18" charset="0"/>
                <a:ea typeface="Calibri" pitchFamily="34" charset="0"/>
                <a:cs typeface="Times New Roman" pitchFamily="18" charset="0"/>
              </a:rPr>
              <a:t>perfomed</a:t>
            </a:r>
            <a:r>
              <a:rPr lang="en-US" u="sng" dirty="0">
                <a:solidFill>
                  <a:srgbClr val="000000"/>
                </a:solidFill>
                <a:latin typeface="Times New Roman" pitchFamily="18" charset="0"/>
                <a:ea typeface="Calibri" pitchFamily="34" charset="0"/>
                <a:cs typeface="Times New Roman" pitchFamily="18" charset="0"/>
              </a:rPr>
              <a:t> by </a:t>
            </a:r>
            <a:r>
              <a:rPr lang="en-US" u="sng" dirty="0" smtClean="0">
                <a:solidFill>
                  <a:srgbClr val="000000"/>
                </a:solidFill>
                <a:latin typeface="Times New Roman" pitchFamily="18" charset="0"/>
                <a:ea typeface="Calibri" pitchFamily="34" charset="0"/>
                <a:cs typeface="Times New Roman" pitchFamily="18" charset="0"/>
              </a:rPr>
              <a:t>the two  </a:t>
            </a:r>
            <a:r>
              <a:rPr lang="en-US" u="sng" dirty="0">
                <a:solidFill>
                  <a:srgbClr val="000000"/>
                </a:solidFill>
                <a:latin typeface="Times New Roman" pitchFamily="18" charset="0"/>
                <a:ea typeface="Calibri" pitchFamily="34" charset="0"/>
                <a:cs typeface="Times New Roman" pitchFamily="18" charset="0"/>
              </a:rPr>
              <a:t>methods:</a:t>
            </a:r>
            <a:endParaRPr lang="ru-RU" dirty="0">
              <a:latin typeface="Times New Roman" pitchFamily="18" charset="0"/>
              <a:cs typeface="Times New Roman" pitchFamily="18" charset="0"/>
            </a:endParaRPr>
          </a:p>
          <a:p>
            <a:pPr marL="0" lvl="0" indent="0" eaLnBrk="0" fontAlgn="base" hangingPunct="0">
              <a:spcBef>
                <a:spcPct val="0"/>
              </a:spcBef>
              <a:spcAft>
                <a:spcPct val="0"/>
              </a:spcAft>
            </a:pPr>
            <a:r>
              <a:rPr lang="en-US" dirty="0">
                <a:solidFill>
                  <a:srgbClr val="000000"/>
                </a:solidFill>
                <a:latin typeface="Times New Roman" pitchFamily="18" charset="0"/>
                <a:ea typeface="Calibri" pitchFamily="34" charset="0"/>
                <a:cs typeface="Times New Roman" pitchFamily="18" charset="0"/>
              </a:rPr>
              <a:t>      </a:t>
            </a:r>
            <a:r>
              <a:rPr lang="en-US" b="1" dirty="0" err="1">
                <a:solidFill>
                  <a:srgbClr val="00B0F0"/>
                </a:solidFill>
                <a:latin typeface="Times New Roman" pitchFamily="18" charset="0"/>
                <a:ea typeface="Calibri" pitchFamily="34" charset="0"/>
                <a:cs typeface="Times New Roman" pitchFamily="18" charset="0"/>
              </a:rPr>
              <a:t>Thellier</a:t>
            </a:r>
            <a:r>
              <a:rPr lang="en-US" b="1" dirty="0">
                <a:solidFill>
                  <a:srgbClr val="00B0F0"/>
                </a:solidFill>
                <a:latin typeface="Times New Roman" pitchFamily="18" charset="0"/>
                <a:ea typeface="Calibri" pitchFamily="34" charset="0"/>
                <a:cs typeface="Times New Roman" pitchFamily="18" charset="0"/>
              </a:rPr>
              <a:t>-Coe</a:t>
            </a:r>
            <a:r>
              <a:rPr lang="en-US" dirty="0">
                <a:solidFill>
                  <a:srgbClr val="000000"/>
                </a:solidFill>
                <a:latin typeface="Times New Roman" pitchFamily="18" charset="0"/>
                <a:ea typeface="Calibri" pitchFamily="34" charset="0"/>
                <a:cs typeface="Times New Roman" pitchFamily="18" charset="0"/>
              </a:rPr>
              <a:t> protocol with </a:t>
            </a:r>
            <a:r>
              <a:rPr lang="en-US" b="1" dirty="0" smtClean="0">
                <a:solidFill>
                  <a:srgbClr val="00B0F0"/>
                </a:solidFill>
                <a:latin typeface="Times New Roman" pitchFamily="18" charset="0"/>
                <a:ea typeface="Calibri" pitchFamily="34" charset="0"/>
                <a:cs typeface="Times New Roman" pitchFamily="18" charset="0"/>
              </a:rPr>
              <a:t>check-point </a:t>
            </a:r>
            <a:r>
              <a:rPr lang="en-US" dirty="0">
                <a:solidFill>
                  <a:srgbClr val="000000"/>
                </a:solidFill>
                <a:latin typeface="Times New Roman" pitchFamily="18" charset="0"/>
                <a:ea typeface="Calibri" pitchFamily="34" charset="0"/>
                <a:cs typeface="Times New Roman" pitchFamily="18" charset="0"/>
              </a:rPr>
              <a:t>procedure</a:t>
            </a:r>
            <a:endParaRPr lang="ru-RU" dirty="0">
              <a:latin typeface="Times New Roman" pitchFamily="18" charset="0"/>
              <a:cs typeface="Times New Roman" pitchFamily="18" charset="0"/>
            </a:endParaRPr>
          </a:p>
          <a:p>
            <a:pPr marL="0" lvl="0" indent="0" eaLnBrk="0" fontAlgn="base" hangingPunct="0">
              <a:spcBef>
                <a:spcPct val="0"/>
              </a:spcBef>
              <a:spcAft>
                <a:spcPct val="0"/>
              </a:spcAft>
            </a:pPr>
            <a:r>
              <a:rPr lang="en-US" dirty="0">
                <a:solidFill>
                  <a:srgbClr val="000000"/>
                </a:solidFill>
                <a:latin typeface="Times New Roman" pitchFamily="18" charset="0"/>
                <a:ea typeface="Calibri" pitchFamily="34" charset="0"/>
                <a:cs typeface="Times New Roman" pitchFamily="18" charset="0"/>
              </a:rPr>
              <a:t>       </a:t>
            </a:r>
            <a:r>
              <a:rPr lang="en-US" b="1" dirty="0">
                <a:solidFill>
                  <a:srgbClr val="00B0F0"/>
                </a:solidFill>
                <a:latin typeface="Times New Roman" pitchFamily="18" charset="0"/>
                <a:ea typeface="Calibri" pitchFamily="34" charset="0"/>
                <a:cs typeface="Times New Roman" pitchFamily="18" charset="0"/>
              </a:rPr>
              <a:t>Wilson’s method</a:t>
            </a:r>
            <a:endParaRPr lang="ru-RU" b="1" dirty="0">
              <a:solidFill>
                <a:srgbClr val="00B0F0"/>
              </a:solidFill>
              <a:latin typeface="Times New Roman" pitchFamily="18" charset="0"/>
              <a:cs typeface="Times New Roman" pitchFamily="18" charset="0"/>
            </a:endParaRPr>
          </a:p>
          <a:p>
            <a:pPr marL="0" lvl="0" indent="0" eaLnBrk="0" fontAlgn="base" hangingPunct="0">
              <a:spcBef>
                <a:spcPct val="0"/>
              </a:spcBef>
              <a:spcAft>
                <a:spcPct val="0"/>
              </a:spcAft>
              <a:buNone/>
            </a:pPr>
            <a:endParaRPr lang="en-US" b="1" u="sng" dirty="0">
              <a:solidFill>
                <a:srgbClr val="00B0F0"/>
              </a:solidFill>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None/>
            </a:pPr>
            <a:r>
              <a:rPr lang="en-US" b="1" u="sng" dirty="0">
                <a:solidFill>
                  <a:srgbClr val="00B0F0"/>
                </a:solidFill>
                <a:latin typeface="Times New Roman" pitchFamily="18" charset="0"/>
                <a:ea typeface="Calibri" pitchFamily="34" charset="0"/>
                <a:cs typeface="Times New Roman" pitchFamily="18" charset="0"/>
              </a:rPr>
              <a:t>Analyze of  received data </a:t>
            </a:r>
            <a:r>
              <a:rPr lang="en-US" b="1" u="sng" dirty="0" smtClean="0">
                <a:solidFill>
                  <a:srgbClr val="00B0F0"/>
                </a:solidFill>
                <a:latin typeface="Times New Roman" pitchFamily="18" charset="0"/>
                <a:ea typeface="Calibri" pitchFamily="34" charset="0"/>
                <a:cs typeface="Times New Roman" pitchFamily="18" charset="0"/>
              </a:rPr>
              <a:t>was made following </a:t>
            </a:r>
            <a:r>
              <a:rPr lang="en-US" b="1" u="sng" dirty="0">
                <a:solidFill>
                  <a:srgbClr val="00B0F0"/>
                </a:solidFill>
                <a:latin typeface="Times New Roman" pitchFamily="18" charset="0"/>
                <a:ea typeface="Calibri" pitchFamily="34" charset="0"/>
                <a:cs typeface="Times New Roman" pitchFamily="18" charset="0"/>
              </a:rPr>
              <a:t>to a set of modern criteria</a:t>
            </a:r>
            <a:endParaRPr lang="en-US" dirty="0">
              <a:solidFill>
                <a:srgbClr val="00B0F0"/>
              </a:solidFill>
              <a:latin typeface="Times New Roman" pitchFamily="18" charset="0"/>
              <a:cs typeface="Times New Roman" pitchFamily="18" charset="0"/>
            </a:endParaRPr>
          </a:p>
          <a:p>
            <a:pPr marL="0" indent="0">
              <a:buNone/>
            </a:pPr>
            <a:endParaRPr lang="ru-RU" dirty="0"/>
          </a:p>
          <a:p>
            <a:endParaRPr lang="ru-RU" dirty="0"/>
          </a:p>
        </p:txBody>
      </p:sp>
      <p:sp>
        <p:nvSpPr>
          <p:cNvPr id="4" name="Номер слайда 3"/>
          <p:cNvSpPr>
            <a:spLocks noGrp="1"/>
          </p:cNvSpPr>
          <p:nvPr>
            <p:ph type="sldNum" sz="quarter" idx="12"/>
          </p:nvPr>
        </p:nvSpPr>
        <p:spPr/>
        <p:txBody>
          <a:bodyPr/>
          <a:lstStyle/>
          <a:p>
            <a:fld id="{6410ABDF-3B82-4480-88CA-AE5120A5DBD9}" type="slidenum">
              <a:rPr lang="ru-RU" smtClean="0"/>
              <a:pPr/>
              <a:t>12</a:t>
            </a:fld>
            <a:endParaRPr lang="ru-RU"/>
          </a:p>
        </p:txBody>
      </p:sp>
    </p:spTree>
    <p:extLst>
      <p:ext uri="{BB962C8B-B14F-4D97-AF65-F5344CB8AC3E}">
        <p14:creationId xmlns:p14="http://schemas.microsoft.com/office/powerpoint/2010/main" val="89242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6410ABDF-3B82-4480-88CA-AE5120A5DBD9}" type="slidenum">
              <a:rPr lang="ru-RU" smtClean="0"/>
              <a:pPr/>
              <a:t>13</a:t>
            </a:fld>
            <a:endParaRPr lang="ru-RU"/>
          </a:p>
        </p:txBody>
      </p:sp>
      <p:pic>
        <p:nvPicPr>
          <p:cNvPr id="4" name="Picture 5"/>
          <p:cNvPicPr>
            <a:picLocks noChangeAspect="1" noChangeArrowheads="1"/>
          </p:cNvPicPr>
          <p:nvPr/>
        </p:nvPicPr>
        <p:blipFill>
          <a:blip r:embed="rId2" cstate="print"/>
          <a:srcRect/>
          <a:stretch>
            <a:fillRect/>
          </a:stretch>
        </p:blipFill>
        <p:spPr bwMode="auto">
          <a:xfrm>
            <a:off x="6300000" y="3240000"/>
            <a:ext cx="2596014" cy="2520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420000" y="3240000"/>
            <a:ext cx="2603728" cy="2520000"/>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3419872" y="612000"/>
            <a:ext cx="2520000" cy="2520000"/>
          </a:xfrm>
          <a:prstGeom prst="rect">
            <a:avLst/>
          </a:prstGeom>
          <a:noFill/>
          <a:ln w="9525">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6300192" y="612000"/>
            <a:ext cx="2480182" cy="2520000"/>
          </a:xfrm>
          <a:prstGeom prst="rect">
            <a:avLst/>
          </a:prstGeom>
          <a:noFill/>
          <a:ln w="9525">
            <a:noFill/>
            <a:miter lim="800000"/>
            <a:headEnd/>
            <a:tailEnd/>
          </a:ln>
        </p:spPr>
      </p:pic>
      <p:sp>
        <p:nvSpPr>
          <p:cNvPr id="8" name="TextBox 7"/>
          <p:cNvSpPr txBox="1"/>
          <p:nvPr/>
        </p:nvSpPr>
        <p:spPr>
          <a:xfrm>
            <a:off x="0" y="1"/>
            <a:ext cx="9144000" cy="357165"/>
          </a:xfrm>
          <a:prstGeom prst="rect">
            <a:avLst/>
          </a:prstGeom>
          <a:noFill/>
        </p:spPr>
        <p:txBody>
          <a:bodyPr wrap="square" tIns="0" bIns="0" rtlCol="0">
            <a:noAutofit/>
          </a:bodyPr>
          <a:lstStyle/>
          <a:p>
            <a:pPr algn="ctr"/>
            <a:r>
              <a:rPr lang="en-US" sz="2400" dirty="0">
                <a:solidFill>
                  <a:srgbClr val="FF0000"/>
                </a:solidFill>
              </a:rPr>
              <a:t>Site NB </a:t>
            </a:r>
            <a:r>
              <a:rPr lang="en-US" sz="2200" dirty="0"/>
              <a:t>North-Western </a:t>
            </a:r>
            <a:r>
              <a:rPr lang="en-US" sz="2200" dirty="0" err="1"/>
              <a:t>megablock</a:t>
            </a:r>
            <a:r>
              <a:rPr lang="en-US" sz="2200" dirty="0"/>
              <a:t> within the </a:t>
            </a:r>
            <a:r>
              <a:rPr lang="en-US" sz="2200" dirty="0" err="1"/>
              <a:t>Korosten</a:t>
            </a:r>
            <a:r>
              <a:rPr lang="en-US" sz="2200" dirty="0"/>
              <a:t> Pluton (age ca 1.76 Ga)</a:t>
            </a:r>
            <a:endParaRPr lang="ru-RU" sz="2200" dirty="0"/>
          </a:p>
          <a:p>
            <a:pPr algn="ctr"/>
            <a:endParaRPr lang="ru-RU" sz="2400" dirty="0">
              <a:solidFill>
                <a:srgbClr val="FF0000"/>
              </a:solidFill>
            </a:endParaRPr>
          </a:p>
        </p:txBody>
      </p:sp>
      <p:sp>
        <p:nvSpPr>
          <p:cNvPr id="9" name="Rectangle 1"/>
          <p:cNvSpPr>
            <a:spLocks noChangeArrowheads="1"/>
          </p:cNvSpPr>
          <p:nvPr/>
        </p:nvSpPr>
        <p:spPr bwMode="auto">
          <a:xfrm>
            <a:off x="0" y="942929"/>
            <a:ext cx="2714612" cy="483209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Above: </a:t>
            </a:r>
            <a:r>
              <a:rPr kumimoji="0" lang="en-GB" sz="200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Arai-Nagata and orthogonal (in sample’s coordinate) plots</a:t>
            </a:r>
          </a:p>
          <a:p>
            <a:pPr marL="0" marR="0" lvl="0" indent="0" algn="l" defTabSz="914400" rtl="0" eaLnBrk="1" fontAlgn="base" latinLnBrk="0" hangingPunct="1">
              <a:lnSpc>
                <a:spcPct val="100000"/>
              </a:lnSpc>
              <a:spcBef>
                <a:spcPct val="0"/>
              </a:spcBef>
              <a:spcAft>
                <a:spcPct val="0"/>
              </a:spcAft>
              <a:buClrTx/>
              <a:buSzTx/>
              <a:buFontTx/>
              <a:buNone/>
              <a:tabLst/>
            </a:pPr>
            <a:endParaRPr lang="en-GB" sz="2000" dirty="0" smtClean="0">
              <a:solidFill>
                <a:srgbClr val="292526"/>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Bottom:  Wilson’s plot and </a:t>
            </a:r>
            <a:r>
              <a:rPr kumimoji="0" lang="en-US" sz="200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t>
            </a:r>
            <a:r>
              <a:rPr kumimoji="0" lang="en-US" sz="2000" i="0" u="none" strike="noStrike" cap="none" normalizeH="0" baseline="-30000" dirty="0" err="1" smtClean="0">
                <a:ln>
                  <a:noFill/>
                </a:ln>
                <a:solidFill>
                  <a:srgbClr val="000000"/>
                </a:solidFill>
                <a:effectLst/>
                <a:latin typeface="Times New Roman" pitchFamily="18" charset="0"/>
                <a:ea typeface="Calibri" pitchFamily="34" charset="0"/>
                <a:cs typeface="Times New Roman" pitchFamily="18" charset="0"/>
              </a:rPr>
              <a:t>si</a:t>
            </a:r>
            <a:r>
              <a:rPr kumimoji="0" lang="en-US" sz="20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0" lang="en-US" sz="2000" i="0" u="none" strike="noStrike" cap="none" normalizeH="0" baseline="0" dirty="0" smtClean="0">
                <a:ln>
                  <a:noFill/>
                </a:ln>
                <a:solidFill>
                  <a:srgbClr val="000000"/>
                </a:solidFill>
                <a:effectLst/>
                <a:latin typeface="Times New Roman" pitchFamily="18" charset="0"/>
                <a:cs typeface="Times New Roman" pitchFamily="18" charset="0"/>
              </a:rPr>
              <a:t>Table:</a:t>
            </a:r>
            <a:r>
              <a:rPr kumimoji="0" lang="en-US" sz="200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000" i="0" u="none" strike="noStrike" cap="none" normalizeH="0" baseline="0" dirty="0" smtClean="0">
                <a:ln>
                  <a:noFill/>
                </a:ln>
                <a:solidFill>
                  <a:srgbClr val="000000"/>
                </a:solidFill>
                <a:effectLst/>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for site NB</a:t>
            </a:r>
            <a:endParaRPr lang="en-US" sz="2000" dirty="0" smtClean="0">
              <a:solidFill>
                <a:srgbClr val="00B0F0"/>
              </a:solidFill>
              <a:latin typeface="Times New Roman" pitchFamily="18" charset="0"/>
              <a:cs typeface="Times New Roman" pitchFamily="18" charset="0"/>
            </a:endParaRPr>
          </a:p>
          <a:p>
            <a:pPr eaLnBrk="0" fontAlgn="base" hangingPunct="0">
              <a:spcBef>
                <a:spcPct val="0"/>
              </a:spcBef>
              <a:spcAft>
                <a:spcPct val="0"/>
              </a:spcAft>
            </a:pPr>
            <a:r>
              <a:rPr kumimoji="0" lang="en-US" sz="2000" i="0" u="none" strike="noStrike" cap="none" normalizeH="0" baseline="0" dirty="0" smtClean="0">
                <a:ln>
                  <a:noFill/>
                </a:ln>
                <a:solidFill>
                  <a:srgbClr val="000000"/>
                </a:solidFill>
                <a:effectLst/>
                <a:latin typeface="Times New Roman" pitchFamily="18" charset="0"/>
                <a:cs typeface="Times New Roman" pitchFamily="18" charset="0"/>
              </a:rPr>
              <a:t>mean paleointensity </a:t>
            </a:r>
            <a:r>
              <a:rPr lang="en-US" sz="2000" i="1" dirty="0"/>
              <a:t>B</a:t>
            </a:r>
            <a:r>
              <a:rPr lang="en-US" sz="2000" baseline="-25000" dirty="0" smtClean="0"/>
              <a:t>anc</a:t>
            </a:r>
            <a:endParaRPr kumimoji="0" lang="en-US" sz="2000" i="0" u="none" strike="noStrike" cap="none" normalizeH="0" baseline="0" dirty="0" smtClean="0">
              <a:ln>
                <a:noFill/>
              </a:ln>
              <a:solidFill>
                <a:srgbClr val="000000"/>
              </a:solidFill>
              <a:effectLst/>
              <a:latin typeface="Times New Roman" pitchFamily="18" charset="0"/>
              <a:cs typeface="Times New Roman" pitchFamily="18" charset="0"/>
            </a:endParaRPr>
          </a:p>
          <a:p>
            <a:pPr lvl="0" eaLnBrk="0" fontAlgn="base" hangingPunct="0">
              <a:spcBef>
                <a:spcPct val="0"/>
              </a:spcBef>
              <a:spcAft>
                <a:spcPct val="0"/>
              </a:spcAft>
            </a:pPr>
            <a:r>
              <a:rPr lang="en-US" sz="2200" i="1" u="sng" dirty="0" smtClean="0"/>
              <a:t>(calculated with 15 sister-cubes of 5 samples)</a:t>
            </a:r>
          </a:p>
          <a:p>
            <a:pPr lvl="0" eaLnBrk="0" fontAlgn="base" hangingPunct="0">
              <a:spcBef>
                <a:spcPct val="0"/>
              </a:spcBef>
              <a:spcAft>
                <a:spcPct val="0"/>
              </a:spcAft>
            </a:pPr>
            <a:r>
              <a:rPr lang="en-US" sz="2200" i="1" u="sng" dirty="0">
                <a:solidFill>
                  <a:srgbClr val="FF0000"/>
                </a:solidFill>
              </a:rPr>
              <a:t>B</a:t>
            </a:r>
            <a:r>
              <a:rPr lang="en-US" sz="2200" u="sng" baseline="-25000" dirty="0" smtClean="0">
                <a:solidFill>
                  <a:srgbClr val="FF0000"/>
                </a:solidFill>
              </a:rPr>
              <a:t>anc</a:t>
            </a:r>
            <a:r>
              <a:rPr lang="en-US" sz="2200" u="sng" dirty="0" smtClean="0">
                <a:solidFill>
                  <a:srgbClr val="FF0000"/>
                </a:solidFill>
              </a:rPr>
              <a:t> = 4.12</a:t>
            </a:r>
            <a:r>
              <a:rPr lang="en-US" sz="2200" u="sng" dirty="0" smtClean="0">
                <a:solidFill>
                  <a:srgbClr val="FF0000"/>
                </a:solidFill>
                <a:latin typeface="Times New Roman"/>
                <a:ea typeface="Calibri"/>
                <a:cs typeface="Times New Roman"/>
              </a:rPr>
              <a:t> µT</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797006258"/>
              </p:ext>
            </p:extLst>
          </p:nvPr>
        </p:nvGraphicFramePr>
        <p:xfrm>
          <a:off x="2339752" y="5854763"/>
          <a:ext cx="6096000" cy="815456"/>
        </p:xfrm>
        <a:graphic>
          <a:graphicData uri="http://schemas.openxmlformats.org/drawingml/2006/table">
            <a:tbl>
              <a:tblPr/>
              <a:tblGrid>
                <a:gridCol w="936104"/>
                <a:gridCol w="792088"/>
                <a:gridCol w="728358"/>
                <a:gridCol w="855818"/>
                <a:gridCol w="648072"/>
                <a:gridCol w="936104"/>
                <a:gridCol w="1199456"/>
              </a:tblGrid>
              <a:tr h="429884">
                <a:tc>
                  <a:txBody>
                    <a:bodyPr/>
                    <a:lstStyle/>
                    <a:p>
                      <a:pPr algn="ctr">
                        <a:lnSpc>
                          <a:spcPct val="115000"/>
                        </a:lnSpc>
                        <a:spcAft>
                          <a:spcPts val="0"/>
                        </a:spcAft>
                      </a:pPr>
                      <a:r>
                        <a:rPr lang="en-US" sz="1200" b="1" dirty="0" smtClean="0">
                          <a:latin typeface="Times New Roman"/>
                          <a:ea typeface="Calibri"/>
                          <a:cs typeface="Times New Roman"/>
                        </a:rPr>
                        <a:t>Block </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Site</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Times New Roman"/>
                          <a:ea typeface="Calibri"/>
                          <a:cs typeface="Times New Roman"/>
                        </a:rPr>
                        <a:t>N of samples</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Times New Roman"/>
                          <a:ea typeface="Calibri"/>
                          <a:cs typeface="Times New Roman"/>
                        </a:rPr>
                        <a:t>n of sister-cubes</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i="1" dirty="0">
                          <a:latin typeface="Times New Roman"/>
                          <a:ea typeface="Calibri"/>
                          <a:cs typeface="Times New Roman"/>
                        </a:rPr>
                        <a:t>B</a:t>
                      </a:r>
                      <a:r>
                        <a:rPr lang="en-US" sz="1200" b="1" dirty="0" smtClean="0">
                          <a:latin typeface="Times New Roman"/>
                          <a:ea typeface="Calibri"/>
                          <a:cs typeface="Times New Roman"/>
                        </a:rPr>
                        <a:t>anc  </a:t>
                      </a:r>
                      <a:endParaRPr lang="ru-RU" sz="1100" b="1" dirty="0">
                        <a:latin typeface="Calibri"/>
                        <a:ea typeface="Calibri"/>
                        <a:cs typeface="Times New Roman"/>
                      </a:endParaRPr>
                    </a:p>
                    <a:p>
                      <a:pPr algn="ctr">
                        <a:lnSpc>
                          <a:spcPct val="115000"/>
                        </a:lnSpc>
                        <a:spcAft>
                          <a:spcPts val="0"/>
                        </a:spcAft>
                      </a:pPr>
                      <a:r>
                        <a:rPr lang="en-US" sz="1200" b="1" dirty="0">
                          <a:latin typeface="Times New Roman"/>
                          <a:ea typeface="Calibri"/>
                          <a:cs typeface="Times New Roman"/>
                        </a:rPr>
                        <a:t>µT</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i="1" dirty="0" smtClean="0">
                          <a:latin typeface="Times New Roman"/>
                          <a:ea typeface="Calibri"/>
                          <a:cs typeface="Times New Roman"/>
                        </a:rPr>
                        <a:t>B</a:t>
                      </a:r>
                      <a:r>
                        <a:rPr lang="en-US" sz="1200" b="1" dirty="0" smtClean="0">
                          <a:latin typeface="Times New Roman"/>
                          <a:ea typeface="Calibri"/>
                          <a:cs typeface="Times New Roman"/>
                        </a:rPr>
                        <a:t>anc</a:t>
                      </a:r>
                    </a:p>
                    <a:p>
                      <a:pPr algn="ctr">
                        <a:lnSpc>
                          <a:spcPct val="115000"/>
                        </a:lnSpc>
                        <a:spcAft>
                          <a:spcPts val="0"/>
                        </a:spcAft>
                      </a:pPr>
                      <a:r>
                        <a:rPr lang="en-US" sz="1200" b="1" dirty="0" smtClean="0">
                          <a:latin typeface="Times New Roman"/>
                          <a:ea typeface="Calibri"/>
                          <a:cs typeface="Times New Roman"/>
                        </a:rPr>
                        <a:t>St</a:t>
                      </a:r>
                      <a:r>
                        <a:rPr lang="en-US" sz="1200" b="1" dirty="0">
                          <a:latin typeface="Times New Roman"/>
                          <a:ea typeface="Calibri"/>
                          <a:cs typeface="Times New Roman"/>
                        </a:rPr>
                        <a:t>. error µT</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i="1" dirty="0" smtClean="0">
                          <a:latin typeface="Times New Roman"/>
                          <a:ea typeface="Calibri"/>
                          <a:cs typeface="Times New Roman"/>
                        </a:rPr>
                        <a:t>B</a:t>
                      </a:r>
                      <a:r>
                        <a:rPr lang="en-US" sz="1200" b="1" dirty="0" smtClean="0">
                          <a:latin typeface="Times New Roman"/>
                          <a:ea typeface="Calibri"/>
                          <a:cs typeface="Times New Roman"/>
                        </a:rPr>
                        <a:t>anc</a:t>
                      </a:r>
                    </a:p>
                    <a:p>
                      <a:pPr algn="ctr">
                        <a:lnSpc>
                          <a:spcPct val="115000"/>
                        </a:lnSpc>
                        <a:spcAft>
                          <a:spcPts val="0"/>
                        </a:spcAft>
                      </a:pPr>
                      <a:r>
                        <a:rPr lang="en-US" sz="1200" b="1" dirty="0" smtClean="0">
                          <a:latin typeface="Times New Roman"/>
                          <a:ea typeface="Calibri"/>
                          <a:cs typeface="Times New Roman"/>
                        </a:rPr>
                        <a:t>St</a:t>
                      </a:r>
                      <a:r>
                        <a:rPr lang="en-US" sz="1200" b="1" dirty="0">
                          <a:latin typeface="Times New Roman"/>
                          <a:ea typeface="Calibri"/>
                          <a:cs typeface="Times New Roman"/>
                        </a:rPr>
                        <a:t>. deviation µT</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11">
                <a:tc>
                  <a:txBody>
                    <a:bodyPr/>
                    <a:lstStyle/>
                    <a:p>
                      <a:pPr algn="ctr">
                        <a:lnSpc>
                          <a:spcPct val="115000"/>
                        </a:lnSpc>
                        <a:spcAft>
                          <a:spcPts val="0"/>
                        </a:spcAft>
                      </a:pPr>
                      <a:r>
                        <a:rPr lang="en-US" sz="1100" b="1" dirty="0" err="1" smtClean="0">
                          <a:latin typeface="Calibri"/>
                          <a:ea typeface="Calibri"/>
                          <a:cs typeface="Times New Roman"/>
                        </a:rPr>
                        <a:t>Korosten</a:t>
                      </a:r>
                      <a:r>
                        <a:rPr lang="en-US" sz="1100" b="1" dirty="0" smtClean="0">
                          <a:latin typeface="Calibri"/>
                          <a:ea typeface="Calibri"/>
                          <a:cs typeface="Times New Roman"/>
                        </a:rPr>
                        <a:t> pluton</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NB</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5</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15</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smtClean="0">
                          <a:latin typeface="Times New Roman"/>
                          <a:ea typeface="Calibri"/>
                          <a:cs typeface="Times New Roman"/>
                        </a:rPr>
                        <a:t>4.12</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smtClean="0">
                          <a:latin typeface="Times New Roman"/>
                          <a:ea typeface="Calibri"/>
                          <a:cs typeface="Times New Roman"/>
                        </a:rPr>
                        <a:t>0.4</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1.5</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6410ABDF-3B82-4480-88CA-AE5120A5DBD9}" type="slidenum">
              <a:rPr lang="ru-RU" smtClean="0"/>
              <a:pPr/>
              <a:t>14</a:t>
            </a:fld>
            <a:endParaRPr lang="ru-RU"/>
          </a:p>
        </p:txBody>
      </p:sp>
      <p:pic>
        <p:nvPicPr>
          <p:cNvPr id="11" name="Picture 2"/>
          <p:cNvPicPr>
            <a:picLocks noChangeAspect="1" noChangeArrowheads="1"/>
          </p:cNvPicPr>
          <p:nvPr/>
        </p:nvPicPr>
        <p:blipFill>
          <a:blip r:embed="rId2" cstate="print"/>
          <a:srcRect/>
          <a:stretch>
            <a:fillRect/>
          </a:stretch>
        </p:blipFill>
        <p:spPr bwMode="auto">
          <a:xfrm>
            <a:off x="6300000" y="3240000"/>
            <a:ext cx="2603728" cy="2520000"/>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3420000" y="3240000"/>
            <a:ext cx="2603728" cy="252000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3420000" y="612000"/>
            <a:ext cx="2520000" cy="2520000"/>
          </a:xfrm>
          <a:prstGeom prst="rect">
            <a:avLst/>
          </a:prstGeom>
          <a:noFill/>
          <a:ln w="9525">
            <a:no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6300000" y="612000"/>
            <a:ext cx="2699948" cy="2520000"/>
          </a:xfrm>
          <a:prstGeom prst="rect">
            <a:avLst/>
          </a:prstGeom>
          <a:noFill/>
          <a:ln w="9525">
            <a:noFill/>
            <a:miter lim="800000"/>
            <a:headEnd/>
            <a:tailEnd/>
          </a:ln>
        </p:spPr>
      </p:pic>
      <p:sp>
        <p:nvSpPr>
          <p:cNvPr id="15" name="TextBox 14"/>
          <p:cNvSpPr txBox="1"/>
          <p:nvPr/>
        </p:nvSpPr>
        <p:spPr>
          <a:xfrm>
            <a:off x="0" y="1"/>
            <a:ext cx="9144000" cy="357165"/>
          </a:xfrm>
          <a:prstGeom prst="rect">
            <a:avLst/>
          </a:prstGeom>
          <a:noFill/>
        </p:spPr>
        <p:txBody>
          <a:bodyPr wrap="square" tIns="0" bIns="0" rtlCol="0">
            <a:noAutofit/>
          </a:bodyPr>
          <a:lstStyle/>
          <a:p>
            <a:pPr algn="ctr"/>
            <a:r>
              <a:rPr lang="en-US" sz="2400" dirty="0">
                <a:solidFill>
                  <a:srgbClr val="FF0000"/>
                </a:solidFill>
              </a:rPr>
              <a:t>Site PO </a:t>
            </a:r>
            <a:r>
              <a:rPr lang="en-US" sz="2200" dirty="0"/>
              <a:t>North-Western </a:t>
            </a:r>
            <a:r>
              <a:rPr lang="en-US" sz="2200" dirty="0" err="1"/>
              <a:t>megablock</a:t>
            </a:r>
            <a:r>
              <a:rPr lang="en-US" sz="2200" dirty="0"/>
              <a:t> within the </a:t>
            </a:r>
            <a:r>
              <a:rPr lang="en-US" sz="2200" dirty="0" err="1"/>
              <a:t>Korosten</a:t>
            </a:r>
            <a:r>
              <a:rPr lang="en-US" sz="2200" dirty="0"/>
              <a:t> Pluton (age ca 1.76 Ga)</a:t>
            </a:r>
            <a:endParaRPr lang="ru-RU" sz="2200" dirty="0"/>
          </a:p>
          <a:p>
            <a:pPr algn="ctr"/>
            <a:endParaRPr lang="ru-RU" sz="2400" dirty="0">
              <a:solidFill>
                <a:srgbClr val="FF0000"/>
              </a:solidFill>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97067968"/>
              </p:ext>
            </p:extLst>
          </p:nvPr>
        </p:nvGraphicFramePr>
        <p:xfrm>
          <a:off x="2411760" y="5949280"/>
          <a:ext cx="6096000" cy="785795"/>
        </p:xfrm>
        <a:graphic>
          <a:graphicData uri="http://schemas.openxmlformats.org/drawingml/2006/table">
            <a:tbl>
              <a:tblPr/>
              <a:tblGrid>
                <a:gridCol w="1080120"/>
                <a:gridCol w="648072"/>
                <a:gridCol w="728358"/>
                <a:gridCol w="855818"/>
                <a:gridCol w="648072"/>
                <a:gridCol w="936104"/>
                <a:gridCol w="1199456"/>
              </a:tblGrid>
              <a:tr h="429884">
                <a:tc>
                  <a:txBody>
                    <a:bodyPr/>
                    <a:lstStyle/>
                    <a:p>
                      <a:pPr algn="ctr">
                        <a:lnSpc>
                          <a:spcPct val="115000"/>
                        </a:lnSpc>
                        <a:spcAft>
                          <a:spcPts val="0"/>
                        </a:spcAft>
                      </a:pPr>
                      <a:r>
                        <a:rPr lang="en-US" sz="1200" b="1" dirty="0" smtClean="0">
                          <a:latin typeface="Times New Roman"/>
                          <a:ea typeface="Calibri"/>
                          <a:cs typeface="Times New Roman"/>
                        </a:rPr>
                        <a:t>Block </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Site</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Times New Roman"/>
                          <a:ea typeface="Calibri"/>
                          <a:cs typeface="Times New Roman"/>
                        </a:rPr>
                        <a:t>N of samples</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Times New Roman"/>
                          <a:ea typeface="Calibri"/>
                          <a:cs typeface="Times New Roman"/>
                        </a:rPr>
                        <a:t>n of sister-cubes</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Times New Roman"/>
                          <a:ea typeface="Calibri"/>
                          <a:cs typeface="Times New Roman"/>
                        </a:rPr>
                        <a:t>B</a:t>
                      </a:r>
                      <a:r>
                        <a:rPr lang="en-US" sz="1200" b="1" dirty="0" smtClean="0">
                          <a:latin typeface="Times New Roman"/>
                          <a:ea typeface="Calibri"/>
                          <a:cs typeface="Times New Roman"/>
                        </a:rPr>
                        <a:t>anc  </a:t>
                      </a:r>
                      <a:endParaRPr lang="ru-RU" sz="1100" b="1" dirty="0">
                        <a:latin typeface="Calibri"/>
                        <a:ea typeface="Calibri"/>
                        <a:cs typeface="Times New Roman"/>
                      </a:endParaRPr>
                    </a:p>
                    <a:p>
                      <a:pPr algn="ctr">
                        <a:lnSpc>
                          <a:spcPct val="115000"/>
                        </a:lnSpc>
                        <a:spcAft>
                          <a:spcPts val="0"/>
                        </a:spcAft>
                      </a:pPr>
                      <a:r>
                        <a:rPr lang="en-US" sz="1200" b="1" dirty="0">
                          <a:latin typeface="Times New Roman"/>
                          <a:ea typeface="Calibri"/>
                          <a:cs typeface="Times New Roman"/>
                        </a:rPr>
                        <a:t>µT</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smtClean="0">
                          <a:latin typeface="Times New Roman"/>
                          <a:ea typeface="Calibri"/>
                          <a:cs typeface="Times New Roman"/>
                        </a:rPr>
                        <a:t>Banc</a:t>
                      </a:r>
                    </a:p>
                    <a:p>
                      <a:pPr algn="ctr">
                        <a:lnSpc>
                          <a:spcPct val="115000"/>
                        </a:lnSpc>
                        <a:spcAft>
                          <a:spcPts val="0"/>
                        </a:spcAft>
                      </a:pPr>
                      <a:r>
                        <a:rPr lang="en-US" sz="1200" b="1" dirty="0" smtClean="0">
                          <a:latin typeface="Times New Roman"/>
                          <a:ea typeface="Calibri"/>
                          <a:cs typeface="Times New Roman"/>
                        </a:rPr>
                        <a:t>St</a:t>
                      </a:r>
                      <a:r>
                        <a:rPr lang="en-US" sz="1200" b="1" dirty="0">
                          <a:latin typeface="Times New Roman"/>
                          <a:ea typeface="Calibri"/>
                          <a:cs typeface="Times New Roman"/>
                        </a:rPr>
                        <a:t>. error µT</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dirty="0" smtClean="0">
                          <a:latin typeface="Times New Roman"/>
                          <a:ea typeface="Calibri"/>
                          <a:cs typeface="Times New Roman"/>
                        </a:rPr>
                        <a:t>Banc</a:t>
                      </a:r>
                    </a:p>
                    <a:p>
                      <a:pPr algn="ctr">
                        <a:lnSpc>
                          <a:spcPct val="115000"/>
                        </a:lnSpc>
                        <a:spcAft>
                          <a:spcPts val="0"/>
                        </a:spcAft>
                      </a:pPr>
                      <a:r>
                        <a:rPr lang="en-US" sz="1200" b="1" dirty="0" smtClean="0">
                          <a:latin typeface="Times New Roman"/>
                          <a:ea typeface="Calibri"/>
                          <a:cs typeface="Times New Roman"/>
                        </a:rPr>
                        <a:t>St</a:t>
                      </a:r>
                      <a:r>
                        <a:rPr lang="en-US" sz="1200" b="1" dirty="0">
                          <a:latin typeface="Times New Roman"/>
                          <a:ea typeface="Calibri"/>
                          <a:cs typeface="Times New Roman"/>
                        </a:rPr>
                        <a:t>. deviation µT</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11">
                <a:tc>
                  <a:txBody>
                    <a:bodyPr/>
                    <a:lstStyle/>
                    <a:p>
                      <a:pPr algn="ctr">
                        <a:lnSpc>
                          <a:spcPct val="115000"/>
                        </a:lnSpc>
                        <a:spcAft>
                          <a:spcPts val="0"/>
                        </a:spcAft>
                      </a:pPr>
                      <a:r>
                        <a:rPr lang="en-US" sz="1100" b="1" dirty="0" err="1" smtClean="0">
                          <a:latin typeface="Calibri"/>
                          <a:ea typeface="Calibri"/>
                          <a:cs typeface="Times New Roman"/>
                        </a:rPr>
                        <a:t>Korosten</a:t>
                      </a:r>
                      <a:r>
                        <a:rPr lang="en-US" sz="1100" b="1" dirty="0" smtClean="0">
                          <a:latin typeface="Calibri"/>
                          <a:ea typeface="Calibri"/>
                          <a:cs typeface="Times New Roman"/>
                        </a:rPr>
                        <a:t> pluton</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PO</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6</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12</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8.9</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1.1</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3.8</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1"/>
          <p:cNvSpPr>
            <a:spLocks noChangeArrowheads="1"/>
          </p:cNvSpPr>
          <p:nvPr/>
        </p:nvSpPr>
        <p:spPr bwMode="auto">
          <a:xfrm>
            <a:off x="0" y="789041"/>
            <a:ext cx="2714612" cy="5139869"/>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Above: </a:t>
            </a:r>
            <a:r>
              <a:rPr kumimoji="0" lang="en-GB" sz="200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Arai-Nagata and orthogonal (in sample’s coordinate) plots</a:t>
            </a:r>
          </a:p>
          <a:p>
            <a:pPr marL="0" marR="0" lvl="0" indent="0" algn="l" defTabSz="914400" rtl="0" eaLnBrk="1" fontAlgn="base" latinLnBrk="0" hangingPunct="1">
              <a:lnSpc>
                <a:spcPct val="100000"/>
              </a:lnSpc>
              <a:spcBef>
                <a:spcPct val="0"/>
              </a:spcBef>
              <a:spcAft>
                <a:spcPct val="0"/>
              </a:spcAft>
              <a:buClrTx/>
              <a:buSzTx/>
              <a:buFontTx/>
              <a:buNone/>
              <a:tabLst/>
            </a:pPr>
            <a:endParaRPr lang="en-GB" sz="2000" dirty="0" smtClean="0">
              <a:solidFill>
                <a:srgbClr val="292526"/>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i="0" u="none" strike="noStrike" cap="none" normalizeH="0" baseline="0" dirty="0" smtClean="0">
              <a:ln>
                <a:noFill/>
              </a:ln>
              <a:solidFill>
                <a:srgbClr val="292526"/>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smtClean="0">
                <a:ln>
                  <a:noFill/>
                </a:ln>
                <a:solidFill>
                  <a:srgbClr val="292526"/>
                </a:solidFill>
                <a:effectLst/>
                <a:latin typeface="Times New Roman" pitchFamily="18" charset="0"/>
                <a:ea typeface="Calibri" pitchFamily="34" charset="0"/>
                <a:cs typeface="Times New Roman" pitchFamily="18" charset="0"/>
              </a:rPr>
              <a:t>Bottom:  Wilson’s plot and </a:t>
            </a:r>
            <a:r>
              <a:rPr kumimoji="0" lang="en-US" sz="200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t>
            </a:r>
            <a:r>
              <a:rPr kumimoji="0" lang="en-US" sz="2000" i="0" u="none" strike="noStrike" cap="none" normalizeH="0" baseline="-30000" dirty="0" err="1" smtClean="0">
                <a:ln>
                  <a:noFill/>
                </a:ln>
                <a:solidFill>
                  <a:srgbClr val="000000"/>
                </a:solidFill>
                <a:effectLst/>
                <a:latin typeface="Times New Roman" pitchFamily="18" charset="0"/>
                <a:ea typeface="Calibri" pitchFamily="34" charset="0"/>
                <a:cs typeface="Times New Roman" pitchFamily="18" charset="0"/>
              </a:rPr>
              <a:t>si</a:t>
            </a:r>
            <a:r>
              <a:rPr kumimoji="0" lang="en-US" sz="20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kumimoji="0" lang="en-US" sz="2000" i="0" u="none" strike="noStrike" cap="none" normalizeH="0" baseline="0" dirty="0" smtClean="0">
                <a:ln>
                  <a:noFill/>
                </a:ln>
                <a:solidFill>
                  <a:srgbClr val="000000"/>
                </a:solidFill>
                <a:effectLst/>
                <a:latin typeface="Times New Roman" pitchFamily="18" charset="0"/>
                <a:cs typeface="Times New Roman" pitchFamily="18" charset="0"/>
              </a:rPr>
              <a:t>Table:</a:t>
            </a:r>
            <a:r>
              <a:rPr kumimoji="0" lang="en-US" sz="200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000" i="0" u="none" strike="noStrike" cap="none" normalizeH="0" baseline="0" dirty="0" smtClean="0">
                <a:ln>
                  <a:noFill/>
                </a:ln>
                <a:solidFill>
                  <a:srgbClr val="000000"/>
                </a:solidFill>
                <a:effectLst/>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for </a:t>
            </a:r>
            <a:r>
              <a:rPr lang="en-US" sz="2000" dirty="0">
                <a:solidFill>
                  <a:srgbClr val="000000"/>
                </a:solidFill>
                <a:latin typeface="Times New Roman" pitchFamily="18" charset="0"/>
                <a:cs typeface="Times New Roman" pitchFamily="18" charset="0"/>
              </a:rPr>
              <a:t>site </a:t>
            </a:r>
            <a:r>
              <a:rPr lang="en-US" sz="2000" dirty="0" smtClean="0">
                <a:solidFill>
                  <a:srgbClr val="000000"/>
                </a:solidFill>
                <a:latin typeface="Times New Roman" pitchFamily="18" charset="0"/>
                <a:cs typeface="Times New Roman" pitchFamily="18" charset="0"/>
              </a:rPr>
              <a:t>PO</a:t>
            </a:r>
          </a:p>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mean </a:t>
            </a:r>
            <a:r>
              <a:rPr lang="en-US" sz="2000" dirty="0">
                <a:solidFill>
                  <a:srgbClr val="000000"/>
                </a:solidFill>
                <a:latin typeface="Times New Roman" pitchFamily="18" charset="0"/>
                <a:cs typeface="Times New Roman" pitchFamily="18" charset="0"/>
              </a:rPr>
              <a:t>paleointensity </a:t>
            </a:r>
            <a:r>
              <a:rPr lang="en-US" sz="2000" i="1" dirty="0"/>
              <a:t>B</a:t>
            </a:r>
            <a:r>
              <a:rPr lang="en-US" sz="2000" baseline="-25000" dirty="0" smtClean="0"/>
              <a:t>anc</a:t>
            </a:r>
            <a:endParaRPr lang="en-US" sz="2000" dirty="0">
              <a:solidFill>
                <a:srgbClr val="000000"/>
              </a:solidFill>
              <a:latin typeface="Times New Roman" pitchFamily="18" charset="0"/>
              <a:cs typeface="Times New Roman" pitchFamily="18" charset="0"/>
            </a:endParaRPr>
          </a:p>
          <a:p>
            <a:pPr lvl="0" eaLnBrk="0" fontAlgn="base" hangingPunct="0">
              <a:spcBef>
                <a:spcPct val="0"/>
              </a:spcBef>
              <a:spcAft>
                <a:spcPct val="0"/>
              </a:spcAft>
            </a:pPr>
            <a:r>
              <a:rPr lang="en-US" sz="2200" i="1" u="sng" dirty="0"/>
              <a:t>(calculated with </a:t>
            </a:r>
            <a:r>
              <a:rPr lang="en-US" sz="2200" i="1" u="sng" dirty="0" smtClean="0"/>
              <a:t>12 </a:t>
            </a:r>
            <a:r>
              <a:rPr lang="en-US" sz="2200" i="1" u="sng" dirty="0"/>
              <a:t>sister-cubes of </a:t>
            </a:r>
            <a:r>
              <a:rPr lang="en-US" sz="2200" i="1" u="sng" dirty="0" smtClean="0"/>
              <a:t>6 </a:t>
            </a:r>
            <a:r>
              <a:rPr lang="en-US" sz="2200" i="1" u="sng" dirty="0"/>
              <a:t>samples)</a:t>
            </a:r>
          </a:p>
          <a:p>
            <a:pPr eaLnBrk="0" fontAlgn="base" hangingPunct="0">
              <a:spcBef>
                <a:spcPct val="0"/>
              </a:spcBef>
              <a:spcAft>
                <a:spcPct val="0"/>
              </a:spcAft>
            </a:pPr>
            <a:r>
              <a:rPr lang="en-US" sz="2200" i="1" u="sng" dirty="0">
                <a:solidFill>
                  <a:srgbClr val="FF0000"/>
                </a:solidFill>
              </a:rPr>
              <a:t>B</a:t>
            </a:r>
            <a:r>
              <a:rPr lang="en-US" sz="2200" u="sng" baseline="-25000" dirty="0" smtClean="0">
                <a:solidFill>
                  <a:srgbClr val="FF0000"/>
                </a:solidFill>
              </a:rPr>
              <a:t>anc</a:t>
            </a:r>
            <a:r>
              <a:rPr lang="en-US" sz="2200" u="sng" dirty="0" smtClean="0">
                <a:solidFill>
                  <a:srgbClr val="FF0000"/>
                </a:solidFill>
              </a:rPr>
              <a:t> = 8.9</a:t>
            </a:r>
            <a:r>
              <a:rPr lang="en-US" sz="2200" u="sng" dirty="0" smtClean="0">
                <a:solidFill>
                  <a:srgbClr val="FF0000"/>
                </a:solidFill>
                <a:latin typeface="Times New Roman"/>
                <a:ea typeface="Calibri"/>
                <a:cs typeface="Times New Roman"/>
              </a:rPr>
              <a:t> µT</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1415"/>
            <a:ext cx="3428992" cy="4801314"/>
          </a:xfrm>
          <a:prstGeom prst="rect">
            <a:avLst/>
          </a:prstGeom>
          <a:solidFill>
            <a:schemeClr val="bg2"/>
          </a:solidFill>
        </p:spPr>
        <p:txBody>
          <a:bodyPr wrap="square">
            <a:spAutoFit/>
          </a:bodyPr>
          <a:lstStyle/>
          <a:p>
            <a:pPr lvl="0" fontAlgn="base">
              <a:spcBef>
                <a:spcPct val="0"/>
              </a:spcBef>
              <a:spcAft>
                <a:spcPct val="0"/>
              </a:spcAft>
            </a:pPr>
            <a:r>
              <a:rPr lang="en-US" b="1" dirty="0" smtClean="0">
                <a:solidFill>
                  <a:srgbClr val="00B0F0"/>
                </a:solidFill>
                <a:latin typeface="Times New Roman" pitchFamily="18" charset="0"/>
                <a:ea typeface="Calibri" pitchFamily="34" charset="0"/>
                <a:cs typeface="Times New Roman" pitchFamily="18" charset="0"/>
              </a:rPr>
              <a:t> </a:t>
            </a:r>
            <a:r>
              <a:rPr lang="en-US" b="1" u="sng" dirty="0" smtClean="0">
                <a:solidFill>
                  <a:srgbClr val="00B0F0"/>
                </a:solidFill>
                <a:latin typeface="Times New Roman" pitchFamily="18" charset="0"/>
                <a:ea typeface="Calibri" pitchFamily="34" charset="0"/>
                <a:cs typeface="Times New Roman" pitchFamily="18" charset="0"/>
              </a:rPr>
              <a:t>VDM</a:t>
            </a:r>
            <a:r>
              <a:rPr lang="en-US" sz="2000" b="1" u="sng" dirty="0" smtClean="0">
                <a:solidFill>
                  <a:srgbClr val="00B0F0"/>
                </a:solidFill>
                <a:latin typeface="Times New Roman" pitchFamily="18" charset="0"/>
                <a:ea typeface="Calibri" pitchFamily="34" charset="0"/>
                <a:cs typeface="Times New Roman" pitchFamily="18" charset="0"/>
              </a:rPr>
              <a:t> </a:t>
            </a:r>
            <a:r>
              <a:rPr lang="en-US" b="1" u="sng" dirty="0" smtClean="0">
                <a:solidFill>
                  <a:srgbClr val="00B0F0"/>
                </a:solidFill>
                <a:latin typeface="Times New Roman" pitchFamily="18" charset="0"/>
                <a:ea typeface="Calibri" pitchFamily="34" charset="0"/>
                <a:cs typeface="Times New Roman" pitchFamily="18" charset="0"/>
              </a:rPr>
              <a:t>on the time interval</a:t>
            </a:r>
          </a:p>
          <a:p>
            <a:pPr lvl="0" fontAlgn="base">
              <a:spcBef>
                <a:spcPct val="0"/>
              </a:spcBef>
              <a:spcAft>
                <a:spcPct val="0"/>
              </a:spcAft>
            </a:pPr>
            <a:r>
              <a:rPr lang="en-US" dirty="0" smtClean="0">
                <a:solidFill>
                  <a:srgbClr val="00B0F0"/>
                </a:solidFill>
                <a:latin typeface="Times New Roman" pitchFamily="18" charset="0"/>
                <a:ea typeface="Calibri" pitchFamily="34" charset="0"/>
                <a:cs typeface="Times New Roman" pitchFamily="18" charset="0"/>
              </a:rPr>
              <a:t>                </a:t>
            </a:r>
            <a:r>
              <a:rPr lang="en-US" sz="2000" b="1" u="sng" dirty="0" smtClean="0">
                <a:solidFill>
                  <a:srgbClr val="00B0F0"/>
                </a:solidFill>
                <a:latin typeface="Times New Roman" pitchFamily="18" charset="0"/>
                <a:ea typeface="Calibri" pitchFamily="34" charset="0"/>
                <a:cs typeface="Times New Roman" pitchFamily="18" charset="0"/>
              </a:rPr>
              <a:t>(300-3500) Ma</a:t>
            </a:r>
            <a:endParaRPr lang="ru-RU" sz="2000" u="sng" dirty="0" smtClean="0">
              <a:solidFill>
                <a:srgbClr val="00B0F0"/>
              </a:solidFill>
              <a:latin typeface="Times New Roman" pitchFamily="18" charset="0"/>
              <a:cs typeface="Times New Roman" pitchFamily="18" charset="0"/>
            </a:endParaRPr>
          </a:p>
          <a:p>
            <a:pPr lvl="0" eaLnBrk="0" fontAlgn="base" hangingPunct="0">
              <a:spcBef>
                <a:spcPct val="0"/>
              </a:spcBef>
              <a:spcAft>
                <a:spcPct val="0"/>
              </a:spcAft>
            </a:pPr>
            <a:r>
              <a:rPr lang="en-US" dirty="0" smtClean="0">
                <a:solidFill>
                  <a:srgbClr val="00B0F0"/>
                </a:solidFill>
                <a:latin typeface="Times New Roman" pitchFamily="18" charset="0"/>
                <a:ea typeface="Calibri" pitchFamily="34" charset="0"/>
                <a:cs typeface="Times New Roman" pitchFamily="18" charset="0"/>
              </a:rPr>
              <a:t>  </a:t>
            </a:r>
            <a:r>
              <a:rPr lang="en-US" sz="1600" dirty="0" smtClean="0">
                <a:solidFill>
                  <a:srgbClr val="00B0F0"/>
                </a:solidFill>
                <a:latin typeface="Times New Roman" pitchFamily="18" charset="0"/>
                <a:ea typeface="Calibri" pitchFamily="34" charset="0"/>
                <a:cs typeface="Times New Roman" pitchFamily="18" charset="0"/>
              </a:rPr>
              <a:t>following the database </a:t>
            </a:r>
            <a:endParaRPr lang="ru-RU" sz="1600" dirty="0" smtClean="0">
              <a:solidFill>
                <a:srgbClr val="00B0F0"/>
              </a:solidFill>
              <a:latin typeface="Times New Roman" pitchFamily="18" charset="0"/>
              <a:cs typeface="Times New Roman" pitchFamily="18" charset="0"/>
            </a:endParaRPr>
          </a:p>
          <a:p>
            <a:pPr lvl="0" eaLnBrk="0" fontAlgn="base" hangingPunct="0">
              <a:spcBef>
                <a:spcPct val="0"/>
              </a:spcBef>
              <a:spcAft>
                <a:spcPct val="0"/>
              </a:spcAft>
            </a:pPr>
            <a:r>
              <a:rPr lang="en-US" b="1" dirty="0" smtClean="0">
                <a:solidFill>
                  <a:srgbClr val="00B0F0"/>
                </a:solidFill>
                <a:latin typeface="Times New Roman" pitchFamily="18" charset="0"/>
                <a:ea typeface="Calibri" pitchFamily="34" charset="0"/>
                <a:cs typeface="Times New Roman" pitchFamily="18" charset="0"/>
              </a:rPr>
              <a:t>wwwbrk.adm.yar.ru/</a:t>
            </a:r>
            <a:r>
              <a:rPr lang="en-US" b="1" dirty="0" err="1" smtClean="0">
                <a:solidFill>
                  <a:srgbClr val="00B0F0"/>
                </a:solidFill>
                <a:latin typeface="Times New Roman" pitchFamily="18" charset="0"/>
                <a:ea typeface="Calibri" pitchFamily="34" charset="0"/>
                <a:cs typeface="Times New Roman" pitchFamily="18" charset="0"/>
              </a:rPr>
              <a:t>palmag</a:t>
            </a:r>
            <a:r>
              <a:rPr lang="en-US" b="1" dirty="0" smtClean="0">
                <a:solidFill>
                  <a:srgbClr val="00B0F0"/>
                </a:solidFill>
                <a:latin typeface="Times New Roman" pitchFamily="18" charset="0"/>
                <a:ea typeface="Calibri" pitchFamily="34" charset="0"/>
                <a:cs typeface="Times New Roman" pitchFamily="18" charset="0"/>
              </a:rPr>
              <a:t>/</a:t>
            </a:r>
          </a:p>
          <a:p>
            <a:pPr lvl="0" eaLnBrk="0" fontAlgn="base" hangingPunct="0">
              <a:spcBef>
                <a:spcPct val="0"/>
              </a:spcBef>
              <a:spcAft>
                <a:spcPct val="0"/>
              </a:spcAft>
            </a:pPr>
            <a:r>
              <a:rPr lang="en-US" b="1" dirty="0" smtClean="0">
                <a:solidFill>
                  <a:srgbClr val="00B0F0"/>
                </a:solidFill>
                <a:latin typeface="Times New Roman" pitchFamily="18" charset="0"/>
                <a:ea typeface="Calibri" pitchFamily="34" charset="0"/>
                <a:cs typeface="Times New Roman" pitchFamily="18" charset="0"/>
              </a:rPr>
              <a:t>database e.html.</a:t>
            </a:r>
          </a:p>
          <a:p>
            <a:pPr lvl="0" eaLnBrk="0" fontAlgn="base" hangingPunct="0">
              <a:spcBef>
                <a:spcPct val="0"/>
              </a:spcBef>
              <a:spcAft>
                <a:spcPct val="0"/>
              </a:spcAft>
            </a:pPr>
            <a:r>
              <a:rPr lang="en-US" b="1" dirty="0" smtClean="0">
                <a:solidFill>
                  <a:srgbClr val="FF0000"/>
                </a:solidFill>
              </a:rPr>
              <a:t>Data were selected by the three criteria</a:t>
            </a:r>
            <a:r>
              <a:rPr lang="en-US" b="1" dirty="0" smtClean="0">
                <a:solidFill>
                  <a:srgbClr val="00B0F0"/>
                </a:solidFill>
              </a:rPr>
              <a:t>:</a:t>
            </a:r>
            <a:endParaRPr lang="ru-RU" b="1" dirty="0" smtClean="0">
              <a:solidFill>
                <a:srgbClr val="00B0F0"/>
              </a:solidFill>
            </a:endParaRPr>
          </a:p>
          <a:p>
            <a:pPr marL="342900" indent="-342900"/>
            <a:r>
              <a:rPr lang="en-US" sz="1600" dirty="0" smtClean="0">
                <a:solidFill>
                  <a:srgbClr val="00B050"/>
                </a:solidFill>
              </a:rPr>
              <a:t>a) data obtained by the </a:t>
            </a:r>
            <a:r>
              <a:rPr lang="en-US" sz="1600" b="1" dirty="0" smtClean="0">
                <a:solidFill>
                  <a:srgbClr val="00B0F0"/>
                </a:solidFill>
              </a:rPr>
              <a:t>Thellier method including the check-   point </a:t>
            </a:r>
            <a:r>
              <a:rPr lang="en-US" sz="1600" dirty="0" smtClean="0">
                <a:solidFill>
                  <a:srgbClr val="00B050"/>
                </a:solidFill>
              </a:rPr>
              <a:t>procedure</a:t>
            </a:r>
            <a:r>
              <a:rPr lang="en-US" sz="1600" b="1" dirty="0" smtClean="0">
                <a:solidFill>
                  <a:srgbClr val="00B050"/>
                </a:solidFill>
              </a:rPr>
              <a:t>  </a:t>
            </a:r>
            <a:endParaRPr lang="ru-RU" sz="1600" dirty="0" smtClean="0">
              <a:solidFill>
                <a:srgbClr val="00B050"/>
              </a:solidFill>
            </a:endParaRPr>
          </a:p>
          <a:p>
            <a:pPr marL="342900" lvl="0" indent="-342900"/>
            <a:r>
              <a:rPr lang="en-US" sz="1600" b="1" dirty="0" smtClean="0">
                <a:solidFill>
                  <a:srgbClr val="00B0F0"/>
                </a:solidFill>
              </a:rPr>
              <a:t> </a:t>
            </a:r>
            <a:r>
              <a:rPr lang="en-US" sz="1600" dirty="0" smtClean="0">
                <a:solidFill>
                  <a:srgbClr val="00B050"/>
                </a:solidFill>
              </a:rPr>
              <a:t>b)</a:t>
            </a:r>
            <a:r>
              <a:rPr lang="en-US" sz="1600" b="1" dirty="0" smtClean="0">
                <a:solidFill>
                  <a:srgbClr val="00B050"/>
                </a:solidFill>
              </a:rPr>
              <a:t> </a:t>
            </a:r>
            <a:r>
              <a:rPr lang="en-US" sz="1600" b="1" dirty="0" smtClean="0">
                <a:solidFill>
                  <a:srgbClr val="00B0F0"/>
                </a:solidFill>
              </a:rPr>
              <a:t>≥ 3</a:t>
            </a:r>
            <a:r>
              <a:rPr lang="en-US" sz="1600" dirty="0" smtClean="0">
                <a:solidFill>
                  <a:srgbClr val="00B050"/>
                </a:solidFill>
              </a:rPr>
              <a:t> samples were used for calculation at each site. </a:t>
            </a:r>
            <a:endParaRPr lang="ru-RU" sz="1600" dirty="0" smtClean="0">
              <a:solidFill>
                <a:srgbClr val="00B050"/>
              </a:solidFill>
            </a:endParaRPr>
          </a:p>
          <a:p>
            <a:pPr lvl="0"/>
            <a:r>
              <a:rPr lang="en-US" sz="1600" dirty="0" smtClean="0">
                <a:solidFill>
                  <a:srgbClr val="00B050"/>
                </a:solidFill>
              </a:rPr>
              <a:t>c)The error of the determination </a:t>
            </a:r>
            <a:r>
              <a:rPr lang="en-US" sz="1600" b="1" dirty="0" smtClean="0">
                <a:solidFill>
                  <a:srgbClr val="00B0F0"/>
                </a:solidFill>
              </a:rPr>
              <a:t>≤15%</a:t>
            </a:r>
          </a:p>
          <a:p>
            <a:pPr lvl="0"/>
            <a:r>
              <a:rPr lang="en-US" sz="1600" dirty="0" smtClean="0">
                <a:solidFill>
                  <a:schemeClr val="accent1">
                    <a:lumMod val="75000"/>
                  </a:schemeClr>
                </a:solidFill>
              </a:rPr>
              <a:t>Crosses denote the data obtained in the Borok laboratory:</a:t>
            </a:r>
          </a:p>
          <a:p>
            <a:pPr lvl="0"/>
            <a:r>
              <a:rPr lang="en-US" sz="1600" b="1" dirty="0" smtClean="0">
                <a:solidFill>
                  <a:srgbClr val="0070C0"/>
                </a:solidFill>
              </a:rPr>
              <a:t>Blue circles correspond to  </a:t>
            </a:r>
          </a:p>
          <a:p>
            <a:pPr lvl="0"/>
            <a:r>
              <a:rPr lang="en-US" sz="1600" b="1" dirty="0" smtClean="0">
                <a:solidFill>
                  <a:srgbClr val="0070C0"/>
                </a:solidFill>
              </a:rPr>
              <a:t>previous </a:t>
            </a:r>
            <a:r>
              <a:rPr lang="en-US" sz="1600" b="1" dirty="0" err="1" smtClean="0">
                <a:solidFill>
                  <a:srgbClr val="0070C0"/>
                </a:solidFill>
              </a:rPr>
              <a:t>Borok’s</a:t>
            </a:r>
            <a:r>
              <a:rPr lang="en-US" sz="1600" b="1" dirty="0" smtClean="0">
                <a:solidFill>
                  <a:srgbClr val="0070C0"/>
                </a:solidFill>
              </a:rPr>
              <a:t> studies</a:t>
            </a:r>
          </a:p>
          <a:p>
            <a:pPr lvl="0"/>
            <a:r>
              <a:rPr lang="en-US" sz="1600" b="1" dirty="0" smtClean="0">
                <a:solidFill>
                  <a:srgbClr val="FF0000"/>
                </a:solidFill>
              </a:rPr>
              <a:t>Red stars correspond to this study</a:t>
            </a:r>
          </a:p>
        </p:txBody>
      </p:sp>
      <p:graphicFrame>
        <p:nvGraphicFramePr>
          <p:cNvPr id="9" name="Таблица 8"/>
          <p:cNvGraphicFramePr>
            <a:graphicFrameLocks noGrp="1"/>
          </p:cNvGraphicFramePr>
          <p:nvPr>
            <p:extLst>
              <p:ext uri="{D42A27DB-BD31-4B8C-83A1-F6EECF244321}">
                <p14:modId xmlns:p14="http://schemas.microsoft.com/office/powerpoint/2010/main" val="4103871223"/>
              </p:ext>
            </p:extLst>
          </p:nvPr>
        </p:nvGraphicFramePr>
        <p:xfrm>
          <a:off x="1934421" y="5137765"/>
          <a:ext cx="7209579" cy="1720235"/>
        </p:xfrm>
        <a:graphic>
          <a:graphicData uri="http://schemas.openxmlformats.org/drawingml/2006/table">
            <a:tbl>
              <a:tblPr/>
              <a:tblGrid>
                <a:gridCol w="1058954"/>
                <a:gridCol w="1058954"/>
                <a:gridCol w="866725"/>
                <a:gridCol w="577365"/>
                <a:gridCol w="774347"/>
                <a:gridCol w="774347"/>
                <a:gridCol w="774347"/>
                <a:gridCol w="772988"/>
                <a:gridCol w="551552"/>
              </a:tblGrid>
              <a:tr h="432049">
                <a:tc>
                  <a:txBody>
                    <a:bodyPr/>
                    <a:lstStyle/>
                    <a:p>
                      <a:pPr marL="0" marR="25400" indent="0" algn="l">
                        <a:spcAft>
                          <a:spcPts val="0"/>
                        </a:spcAft>
                      </a:pPr>
                      <a:r>
                        <a:rPr lang="en-US" sz="1200" dirty="0" err="1">
                          <a:latin typeface="Times New Roman"/>
                          <a:ea typeface="Calibri"/>
                          <a:cs typeface="Times New Roman"/>
                        </a:rPr>
                        <a:t>Pluton</a:t>
                      </a:r>
                      <a:endParaRPr lang="ru-RU" sz="1200" dirty="0">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dirty="0">
                          <a:latin typeface="Times New Roman"/>
                          <a:ea typeface="Calibri"/>
                          <a:cs typeface="Times New Roman"/>
                        </a:rPr>
                        <a:t>Site</a:t>
                      </a:r>
                      <a:endParaRPr lang="ru-RU" sz="1200" dirty="0">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dirty="0">
                          <a:latin typeface="Times New Roman"/>
                          <a:ea typeface="Calibri"/>
                          <a:cs typeface="Times New Roman"/>
                        </a:rPr>
                        <a:t>Age,</a:t>
                      </a:r>
                      <a:endParaRPr lang="ru-RU" sz="1200" dirty="0">
                        <a:latin typeface="Calibri"/>
                        <a:ea typeface="Calibri"/>
                        <a:cs typeface="Times New Roman"/>
                      </a:endParaRPr>
                    </a:p>
                    <a:p>
                      <a:pPr marL="0" marR="25400" indent="0" algn="ctr">
                        <a:spcAft>
                          <a:spcPts val="0"/>
                        </a:spcAft>
                      </a:pPr>
                      <a:r>
                        <a:rPr lang="en-US" sz="1200" dirty="0">
                          <a:latin typeface="Times New Roman"/>
                          <a:ea typeface="Calibri"/>
                          <a:cs typeface="Times New Roman"/>
                        </a:rPr>
                        <a:t>Ma</a:t>
                      </a:r>
                      <a:endParaRPr lang="ru-RU" sz="1200" dirty="0">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dirty="0">
                          <a:latin typeface="Times New Roman"/>
                          <a:ea typeface="Calibri"/>
                          <a:cs typeface="Times New Roman"/>
                        </a:rPr>
                        <a:t>N/n</a:t>
                      </a:r>
                      <a:endParaRPr lang="ru-RU" sz="1200" dirty="0">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i="1" baseline="0" dirty="0">
                          <a:latin typeface="Times New Roman"/>
                          <a:ea typeface="Calibri"/>
                          <a:cs typeface="Times New Roman"/>
                        </a:rPr>
                        <a:t>B</a:t>
                      </a:r>
                      <a:r>
                        <a:rPr lang="en-US" sz="1200" baseline="-25000" dirty="0" smtClean="0">
                          <a:latin typeface="Times New Roman"/>
                          <a:ea typeface="Calibri"/>
                          <a:cs typeface="Times New Roman"/>
                        </a:rPr>
                        <a:t>anc</a:t>
                      </a:r>
                      <a:endParaRPr lang="ru-RU" sz="1200" dirty="0">
                        <a:latin typeface="Calibri"/>
                        <a:ea typeface="Calibri"/>
                        <a:cs typeface="Times New Roman"/>
                      </a:endParaRPr>
                    </a:p>
                    <a:p>
                      <a:pPr marL="0" marR="25400" indent="0" algn="ctr">
                        <a:spcAft>
                          <a:spcPts val="0"/>
                        </a:spcAft>
                      </a:pPr>
                      <a:r>
                        <a:rPr lang="en-US" sz="1200" dirty="0">
                          <a:latin typeface="Times New Roman"/>
                          <a:ea typeface="Calibri"/>
                          <a:cs typeface="Times New Roman"/>
                        </a:rPr>
                        <a:t>(</a:t>
                      </a:r>
                      <a:r>
                        <a:rPr lang="en-US" sz="1200" dirty="0">
                          <a:latin typeface="Times New Roman"/>
                          <a:ea typeface="Calibri"/>
                          <a:cs typeface="Times New Roman"/>
                          <a:sym typeface="Symbol"/>
                        </a:rPr>
                        <a:t></a:t>
                      </a:r>
                      <a:r>
                        <a:rPr lang="en-US" sz="1200" dirty="0">
                          <a:latin typeface="Times New Roman"/>
                          <a:ea typeface="Calibri"/>
                          <a:cs typeface="Times New Roman"/>
                        </a:rPr>
                        <a:t>T)</a:t>
                      </a:r>
                      <a:endParaRPr lang="ru-RU" sz="1200" dirty="0">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i="1" baseline="0" dirty="0">
                          <a:latin typeface="Times New Roman"/>
                          <a:ea typeface="Calibri"/>
                          <a:cs typeface="Times New Roman"/>
                        </a:rPr>
                        <a:t>B</a:t>
                      </a:r>
                      <a:r>
                        <a:rPr lang="en-US" sz="1200" baseline="-25000" dirty="0" smtClean="0">
                          <a:latin typeface="Times New Roman"/>
                          <a:ea typeface="Calibri"/>
                          <a:cs typeface="Times New Roman"/>
                        </a:rPr>
                        <a:t>anc  </a:t>
                      </a:r>
                      <a:r>
                        <a:rPr lang="en-US" sz="1200" dirty="0">
                          <a:latin typeface="Times New Roman"/>
                          <a:ea typeface="Calibri"/>
                          <a:cs typeface="Times New Roman"/>
                        </a:rPr>
                        <a:t>(</a:t>
                      </a:r>
                      <a:r>
                        <a:rPr lang="en-US" sz="1200" dirty="0">
                          <a:latin typeface="Times New Roman"/>
                          <a:ea typeface="Calibri"/>
                          <a:cs typeface="Times New Roman"/>
                          <a:sym typeface="Symbol"/>
                        </a:rPr>
                        <a:t></a:t>
                      </a:r>
                      <a:r>
                        <a:rPr lang="en-US" sz="1200" dirty="0">
                          <a:latin typeface="Times New Roman"/>
                          <a:ea typeface="Calibri"/>
                          <a:cs typeface="Times New Roman"/>
                        </a:rPr>
                        <a:t>T) (</a:t>
                      </a:r>
                      <a:r>
                        <a:rPr lang="en-US" sz="1200" dirty="0" err="1">
                          <a:latin typeface="Times New Roman"/>
                          <a:ea typeface="Calibri"/>
                          <a:cs typeface="Times New Roman"/>
                        </a:rPr>
                        <a:t>standart</a:t>
                      </a:r>
                      <a:endParaRPr lang="ru-RU" sz="1200" dirty="0">
                        <a:latin typeface="Calibri"/>
                        <a:ea typeface="Calibri"/>
                        <a:cs typeface="Times New Roman"/>
                      </a:endParaRPr>
                    </a:p>
                    <a:p>
                      <a:pPr marL="0" marR="25400" indent="0" algn="ctr">
                        <a:spcAft>
                          <a:spcPts val="0"/>
                        </a:spcAft>
                      </a:pPr>
                      <a:r>
                        <a:rPr lang="en-US" sz="1200" dirty="0" err="1">
                          <a:latin typeface="Times New Roman"/>
                          <a:ea typeface="Calibri"/>
                          <a:cs typeface="Times New Roman"/>
                        </a:rPr>
                        <a:t>errow</a:t>
                      </a:r>
                      <a:r>
                        <a:rPr lang="en-US" sz="1200" dirty="0">
                          <a:latin typeface="Times New Roman"/>
                          <a:ea typeface="Calibri"/>
                          <a:cs typeface="Times New Roman"/>
                        </a:rPr>
                        <a:t>)</a:t>
                      </a:r>
                      <a:endParaRPr lang="ru-RU" sz="1200" dirty="0">
                        <a:latin typeface="Calibri"/>
                        <a:ea typeface="Calibri"/>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i="1" dirty="0" smtClean="0">
                          <a:latin typeface="Times New Roman"/>
                          <a:ea typeface="Calibri"/>
                          <a:cs typeface="Times New Roman"/>
                        </a:rPr>
                        <a:t>B</a:t>
                      </a:r>
                      <a:r>
                        <a:rPr lang="en-US" sz="1200" baseline="-25000" dirty="0" smtClean="0">
                          <a:latin typeface="Times New Roman"/>
                          <a:ea typeface="Calibri"/>
                          <a:cs typeface="Times New Roman"/>
                        </a:rPr>
                        <a:t>anc  </a:t>
                      </a:r>
                      <a:r>
                        <a:rPr lang="en-US" sz="1200" dirty="0">
                          <a:latin typeface="Times New Roman"/>
                          <a:ea typeface="Calibri"/>
                          <a:cs typeface="Times New Roman"/>
                        </a:rPr>
                        <a:t>(</a:t>
                      </a:r>
                      <a:r>
                        <a:rPr lang="en-US" sz="1200" dirty="0">
                          <a:latin typeface="Times New Roman"/>
                          <a:ea typeface="Calibri"/>
                          <a:cs typeface="Times New Roman"/>
                          <a:sym typeface="Symbol"/>
                        </a:rPr>
                        <a:t></a:t>
                      </a:r>
                      <a:r>
                        <a:rPr lang="en-US" sz="1200" dirty="0">
                          <a:latin typeface="Times New Roman"/>
                          <a:ea typeface="Calibri"/>
                          <a:cs typeface="Times New Roman"/>
                        </a:rPr>
                        <a:t>T)</a:t>
                      </a:r>
                      <a:endParaRPr lang="ru-RU" sz="1200" dirty="0">
                        <a:latin typeface="Calibri"/>
                        <a:ea typeface="Calibri"/>
                        <a:cs typeface="Times New Roman"/>
                      </a:endParaRPr>
                    </a:p>
                    <a:p>
                      <a:pPr marL="0" marR="25400" indent="0" algn="ctr">
                        <a:spcAft>
                          <a:spcPts val="0"/>
                        </a:spcAft>
                      </a:pPr>
                      <a:r>
                        <a:rPr lang="en-US" sz="1200" dirty="0">
                          <a:latin typeface="Times New Roman"/>
                          <a:ea typeface="Calibri"/>
                          <a:cs typeface="Times New Roman"/>
                        </a:rPr>
                        <a:t>(</a:t>
                      </a:r>
                      <a:r>
                        <a:rPr lang="en-US" sz="1200" dirty="0" err="1">
                          <a:latin typeface="Times New Roman"/>
                          <a:ea typeface="Calibri"/>
                          <a:cs typeface="Times New Roman"/>
                        </a:rPr>
                        <a:t>standart</a:t>
                      </a:r>
                      <a:endParaRPr lang="ru-RU" sz="1200" dirty="0">
                        <a:latin typeface="Calibri"/>
                        <a:ea typeface="Calibri"/>
                        <a:cs typeface="Times New Roman"/>
                      </a:endParaRPr>
                    </a:p>
                    <a:p>
                      <a:pPr marL="0" marR="25400" indent="0" algn="ctr">
                        <a:spcAft>
                          <a:spcPts val="0"/>
                        </a:spcAft>
                      </a:pPr>
                      <a:r>
                        <a:rPr lang="en-US" sz="1200" dirty="0">
                          <a:latin typeface="Times New Roman"/>
                          <a:ea typeface="Calibri"/>
                          <a:cs typeface="Times New Roman"/>
                        </a:rPr>
                        <a:t>deviation)</a:t>
                      </a:r>
                      <a:endParaRPr lang="ru-RU" sz="1200" dirty="0">
                        <a:latin typeface="Calibri"/>
                        <a:ea typeface="Calibri"/>
                        <a:cs typeface="Times New Roman"/>
                      </a:endParaRPr>
                    </a:p>
                  </a:txBody>
                  <a:tcPr marL="14863" marR="1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dirty="0">
                          <a:latin typeface="Times New Roman"/>
                          <a:ea typeface="Calibri"/>
                          <a:cs typeface="Times New Roman"/>
                        </a:rPr>
                        <a:t>Paleo</a:t>
                      </a:r>
                      <a:endParaRPr lang="ru-RU" sz="1200" dirty="0">
                        <a:latin typeface="Calibri"/>
                        <a:ea typeface="Calibri"/>
                        <a:cs typeface="Times New Roman"/>
                      </a:endParaRPr>
                    </a:p>
                    <a:p>
                      <a:pPr marL="0" marR="25400" indent="0" algn="ctr">
                        <a:spcAft>
                          <a:spcPts val="0"/>
                        </a:spcAft>
                      </a:pPr>
                      <a:r>
                        <a:rPr lang="en-US" sz="1200" dirty="0">
                          <a:latin typeface="Times New Roman"/>
                          <a:ea typeface="Calibri"/>
                          <a:cs typeface="Times New Roman"/>
                        </a:rPr>
                        <a:t>inclination</a:t>
                      </a:r>
                      <a:endParaRPr lang="ru-RU" sz="1200" dirty="0">
                        <a:latin typeface="Calibri"/>
                        <a:ea typeface="Calibri"/>
                        <a:cs typeface="Times New Roman"/>
                      </a:endParaRPr>
                    </a:p>
                    <a:p>
                      <a:pPr marL="0" marR="25400" indent="0" algn="ctr">
                        <a:spcAft>
                          <a:spcPts val="0"/>
                        </a:spcAft>
                      </a:pPr>
                      <a:r>
                        <a:rPr lang="en-US" sz="1200" dirty="0">
                          <a:latin typeface="Times New Roman"/>
                          <a:ea typeface="Calibri"/>
                          <a:cs typeface="Times New Roman"/>
                        </a:rPr>
                        <a:t>degrees</a:t>
                      </a:r>
                      <a:endParaRPr lang="ru-RU" sz="1200" dirty="0">
                        <a:latin typeface="Calibri"/>
                        <a:ea typeface="Calibri"/>
                        <a:cs typeface="Times New Roman"/>
                      </a:endParaRPr>
                    </a:p>
                  </a:txBody>
                  <a:tcPr marL="14863" marR="1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ctr">
                        <a:spcAft>
                          <a:spcPts val="0"/>
                        </a:spcAft>
                      </a:pPr>
                      <a:r>
                        <a:rPr lang="en-US" sz="1200" dirty="0">
                          <a:latin typeface="Times New Roman"/>
                          <a:ea typeface="Calibri"/>
                          <a:cs typeface="Times New Roman"/>
                        </a:rPr>
                        <a:t>VDM (×10</a:t>
                      </a:r>
                      <a:r>
                        <a:rPr lang="en-US" sz="1200" baseline="30000" dirty="0">
                          <a:latin typeface="Times New Roman"/>
                          <a:ea typeface="Calibri"/>
                          <a:cs typeface="Times New Roman"/>
                        </a:rPr>
                        <a:t>22</a:t>
                      </a:r>
                      <a:r>
                        <a:rPr lang="en-US" sz="1200" dirty="0">
                          <a:latin typeface="Times New Roman"/>
                          <a:ea typeface="Calibri"/>
                          <a:cs typeface="Times New Roman"/>
                        </a:rPr>
                        <a:t> Am</a:t>
                      </a:r>
                      <a:r>
                        <a:rPr lang="en-US" sz="1200" baseline="30000" dirty="0">
                          <a:latin typeface="Times New Roman"/>
                          <a:ea typeface="Calibri"/>
                          <a:cs typeface="Times New Roman"/>
                        </a:rPr>
                        <a:t>2</a:t>
                      </a:r>
                      <a:r>
                        <a:rPr lang="en-US" sz="1200" dirty="0">
                          <a:latin typeface="Times New Roman"/>
                          <a:ea typeface="Calibri"/>
                          <a:cs typeface="Times New Roman"/>
                        </a:rPr>
                        <a:t>)</a:t>
                      </a:r>
                      <a:endParaRPr lang="ru-RU" sz="1200" dirty="0">
                        <a:latin typeface="Calibri"/>
                        <a:ea typeface="Calibri"/>
                        <a:cs typeface="Times New Roman"/>
                      </a:endParaRPr>
                    </a:p>
                  </a:txBody>
                  <a:tcPr marL="14863" marR="1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4">
                <a:tc rowSpan="3">
                  <a:txBody>
                    <a:bodyPr/>
                    <a:lstStyle/>
                    <a:p>
                      <a:pPr marL="0" marR="25400" indent="0" algn="l">
                        <a:spcAft>
                          <a:spcPts val="0"/>
                        </a:spcAft>
                      </a:pPr>
                      <a:r>
                        <a:rPr lang="en-US" sz="1200" dirty="0" err="1">
                          <a:latin typeface="Times New Roman"/>
                          <a:ea typeface="Calibri"/>
                          <a:cs typeface="Times New Roman"/>
                        </a:rPr>
                        <a:t>Ingul</a:t>
                      </a:r>
                      <a:r>
                        <a:rPr lang="en-US" sz="1200" dirty="0">
                          <a:latin typeface="Times New Roman"/>
                          <a:ea typeface="Calibri"/>
                          <a:cs typeface="Times New Roman"/>
                        </a:rPr>
                        <a:t> </a:t>
                      </a:r>
                      <a:r>
                        <a:rPr lang="en-US" sz="1200" dirty="0" err="1">
                          <a:latin typeface="Times New Roman"/>
                          <a:ea typeface="Calibri"/>
                          <a:cs typeface="Times New Roman"/>
                        </a:rPr>
                        <a:t>megablock</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l">
                        <a:spcAft>
                          <a:spcPts val="0"/>
                        </a:spcAft>
                      </a:pPr>
                      <a:r>
                        <a:rPr lang="en-US" sz="1200" dirty="0" err="1">
                          <a:latin typeface="Times New Roman"/>
                          <a:ea typeface="Calibri"/>
                          <a:cs typeface="Times New Roman"/>
                        </a:rPr>
                        <a:t>Vyazovok</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l">
                        <a:spcAft>
                          <a:spcPts val="0"/>
                        </a:spcAft>
                      </a:pPr>
                      <a:r>
                        <a:rPr lang="en-US" sz="1200" dirty="0">
                          <a:latin typeface="Times New Roman"/>
                          <a:ea typeface="Calibri"/>
                          <a:cs typeface="Times New Roman"/>
                        </a:rPr>
                        <a:t>1752 </a:t>
                      </a:r>
                      <a:r>
                        <a:rPr lang="en-US" sz="1200" dirty="0">
                          <a:latin typeface="Times New Roman"/>
                          <a:ea typeface="Calibri"/>
                          <a:cs typeface="Times New Roman"/>
                          <a:sym typeface="Symbol"/>
                        </a:rPr>
                        <a:t></a:t>
                      </a:r>
                      <a:r>
                        <a:rPr lang="en-US" sz="1200" dirty="0">
                          <a:latin typeface="Times New Roman"/>
                          <a:ea typeface="Calibri"/>
                          <a:cs typeface="Times New Roman"/>
                        </a:rPr>
                        <a:t> 6.5</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5/13</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3.49</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0.28</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1.27</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−6.0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0.90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4">
                <a:tc vMerge="1">
                  <a:txBody>
                    <a:bodyPr/>
                    <a:lstStyle/>
                    <a:p>
                      <a:endParaRPr lang="ru-RU"/>
                    </a:p>
                  </a:txBody>
                  <a:tcPr/>
                </a:tc>
                <a:tc>
                  <a:txBody>
                    <a:bodyPr/>
                    <a:lstStyle/>
                    <a:p>
                      <a:pPr marL="0" marR="25400" indent="0" algn="l">
                        <a:spcAft>
                          <a:spcPts val="0"/>
                        </a:spcAft>
                      </a:pPr>
                      <a:r>
                        <a:rPr lang="en-US" sz="1200" dirty="0" err="1">
                          <a:latin typeface="Times New Roman"/>
                          <a:ea typeface="Calibri"/>
                          <a:cs typeface="Times New Roman"/>
                        </a:rPr>
                        <a:t>Khlistunovka</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l">
                        <a:spcAft>
                          <a:spcPts val="0"/>
                        </a:spcAft>
                      </a:pPr>
                      <a:r>
                        <a:rPr lang="en-US" sz="1200" dirty="0">
                          <a:latin typeface="Times New Roman"/>
                          <a:ea typeface="Calibri"/>
                          <a:cs typeface="Times New Roman"/>
                        </a:rPr>
                        <a:t>1725–1745</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5/12</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5.16</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0.56</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1.94</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−14.8</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1.30</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99">
                <a:tc vMerge="1">
                  <a:txBody>
                    <a:bodyPr/>
                    <a:lstStyle/>
                    <a:p>
                      <a:endParaRPr lang="ru-RU"/>
                    </a:p>
                  </a:txBody>
                  <a:tcPr/>
                </a:tc>
                <a:tc>
                  <a:txBody>
                    <a:bodyPr/>
                    <a:lstStyle/>
                    <a:p>
                      <a:pPr marL="0" marR="25400" indent="0" algn="l">
                        <a:spcAft>
                          <a:spcPts val="0"/>
                        </a:spcAft>
                      </a:pPr>
                      <a:r>
                        <a:rPr lang="en-US" sz="1200" dirty="0" err="1">
                          <a:latin typeface="Times New Roman"/>
                          <a:ea typeface="Calibri"/>
                          <a:cs typeface="Times New Roman"/>
                        </a:rPr>
                        <a:t>Subbotzyi</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l">
                        <a:spcAft>
                          <a:spcPts val="0"/>
                        </a:spcAft>
                      </a:pPr>
                      <a:r>
                        <a:rPr lang="en-US" sz="1200" dirty="0">
                          <a:latin typeface="Times New Roman"/>
                          <a:ea typeface="Calibri"/>
                          <a:cs typeface="Times New Roman"/>
                        </a:rPr>
                        <a:t>1770 </a:t>
                      </a:r>
                      <a:r>
                        <a:rPr lang="en-US" sz="1200" dirty="0">
                          <a:latin typeface="Times New Roman"/>
                          <a:ea typeface="Calibri"/>
                          <a:cs typeface="Times New Roman"/>
                          <a:sym typeface="Symbol"/>
                        </a:rPr>
                        <a:t></a:t>
                      </a:r>
                      <a:r>
                        <a:rPr lang="en-US" sz="1200" dirty="0">
                          <a:latin typeface="Times New Roman"/>
                          <a:ea typeface="Calibri"/>
                          <a:cs typeface="Times New Roman"/>
                        </a:rPr>
                        <a:t> 9.5</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19/26</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3.32</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0.27</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1.40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41.2</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0.70</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4">
                <a:tc rowSpan="2">
                  <a:txBody>
                    <a:bodyPr/>
                    <a:lstStyle/>
                    <a:p>
                      <a:pPr marL="0" marR="25400" indent="0" algn="l">
                        <a:spcAft>
                          <a:spcPts val="0"/>
                        </a:spcAft>
                      </a:pPr>
                      <a:r>
                        <a:rPr lang="en-US" sz="1200">
                          <a:latin typeface="Times New Roman"/>
                          <a:ea typeface="Calibri"/>
                          <a:cs typeface="Times New Roman"/>
                        </a:rPr>
                        <a:t>Korosten Pluton</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l">
                        <a:spcAft>
                          <a:spcPts val="0"/>
                        </a:spcAft>
                      </a:pPr>
                      <a:r>
                        <a:rPr lang="en-US" sz="1200">
                          <a:latin typeface="Times New Roman"/>
                          <a:ea typeface="Calibri"/>
                          <a:cs typeface="Times New Roman"/>
                        </a:rPr>
                        <a:t>PO</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l">
                        <a:spcAft>
                          <a:spcPts val="0"/>
                        </a:spcAft>
                      </a:pPr>
                      <a:r>
                        <a:rPr lang="en-US" sz="1200">
                          <a:latin typeface="Times New Roman"/>
                          <a:ea typeface="Calibri"/>
                          <a:cs typeface="Times New Roman"/>
                          <a:sym typeface="Symbol"/>
                        </a:rPr>
                        <a:t></a:t>
                      </a:r>
                      <a:r>
                        <a:rPr lang="en-US" sz="1200">
                          <a:latin typeface="Times New Roman"/>
                          <a:ea typeface="Calibri"/>
                          <a:cs typeface="Times New Roman"/>
                        </a:rPr>
                        <a:t>1750</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6/12</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8.90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1.10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3.80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−23.4</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2.16</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74">
                <a:tc vMerge="1">
                  <a:txBody>
                    <a:bodyPr/>
                    <a:lstStyle/>
                    <a:p>
                      <a:endParaRPr lang="ru-RU"/>
                    </a:p>
                  </a:txBody>
                  <a:tcPr/>
                </a:tc>
                <a:tc>
                  <a:txBody>
                    <a:bodyPr/>
                    <a:lstStyle/>
                    <a:p>
                      <a:pPr marL="0" marR="25400" indent="0" algn="l">
                        <a:spcAft>
                          <a:spcPts val="0"/>
                        </a:spcAft>
                      </a:pPr>
                      <a:r>
                        <a:rPr lang="en-US" sz="1200">
                          <a:latin typeface="Times New Roman"/>
                          <a:ea typeface="Calibri"/>
                          <a:cs typeface="Times New Roman"/>
                        </a:rPr>
                        <a:t>NB</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l">
                        <a:spcAft>
                          <a:spcPts val="0"/>
                        </a:spcAft>
                      </a:pPr>
                      <a:r>
                        <a:rPr lang="en-US" sz="1200">
                          <a:latin typeface="Times New Roman"/>
                          <a:ea typeface="Calibri"/>
                          <a:cs typeface="Times New Roman"/>
                          <a:sym typeface="Symbol"/>
                        </a:rPr>
                        <a:t></a:t>
                      </a:r>
                      <a:r>
                        <a:rPr lang="en-US" sz="1200">
                          <a:latin typeface="Times New Roman"/>
                          <a:ea typeface="Calibri"/>
                          <a:cs typeface="Times New Roman"/>
                        </a:rPr>
                        <a:t>1750</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5/15</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a:latin typeface="Times New Roman"/>
                          <a:ea typeface="Calibri"/>
                          <a:cs typeface="Times New Roman"/>
                        </a:rPr>
                        <a:t>4.12</a:t>
                      </a:r>
                      <a:endParaRPr lang="ru-RU" sz="120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0.40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1.50</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14.6</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400" indent="0" algn="r">
                        <a:spcAft>
                          <a:spcPts val="0"/>
                        </a:spcAft>
                      </a:pPr>
                      <a:r>
                        <a:rPr lang="en-US" sz="1200" dirty="0">
                          <a:latin typeface="Times New Roman"/>
                          <a:ea typeface="Calibri"/>
                          <a:cs typeface="Times New Roman"/>
                        </a:rPr>
                        <a:t>1.04</a:t>
                      </a:r>
                      <a:endParaRPr lang="ru-RU" sz="1200" dirty="0">
                        <a:latin typeface="Calibri"/>
                        <a:ea typeface="Calibri"/>
                        <a:cs typeface="Times New Roman"/>
                      </a:endParaRPr>
                    </a:p>
                  </a:txBody>
                  <a:tcPr marL="57329" marR="5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3693" y="5517232"/>
            <a:ext cx="1907704" cy="646331"/>
          </a:xfrm>
          <a:prstGeom prst="rect">
            <a:avLst/>
          </a:prstGeom>
          <a:blipFill>
            <a:blip r:embed="rId2"/>
            <a:tile tx="0" ty="0" sx="100000" sy="100000" flip="none" algn="tl"/>
          </a:blipFill>
        </p:spPr>
        <p:txBody>
          <a:bodyPr wrap="square" rtlCol="0">
            <a:spAutoFit/>
          </a:bodyPr>
          <a:lstStyle/>
          <a:p>
            <a:r>
              <a:rPr lang="en-US" b="1" u="sng" dirty="0">
                <a:solidFill>
                  <a:schemeClr val="tx2">
                    <a:lumMod val="75000"/>
                  </a:schemeClr>
                </a:solidFill>
                <a:latin typeface="+mj-lt"/>
                <a:cs typeface="Times New Roman" pitchFamily="18" charset="0"/>
              </a:rPr>
              <a:t>Table: </a:t>
            </a:r>
            <a:r>
              <a:rPr lang="en-US" b="1" u="sng" dirty="0" smtClean="0">
                <a:solidFill>
                  <a:schemeClr val="tx2">
                    <a:lumMod val="75000"/>
                  </a:schemeClr>
                </a:solidFill>
                <a:latin typeface="+mj-lt"/>
                <a:cs typeface="Times New Roman" pitchFamily="18" charset="0"/>
              </a:rPr>
              <a:t> Site means </a:t>
            </a:r>
            <a:endParaRPr lang="en-US" b="1" u="sng" dirty="0">
              <a:solidFill>
                <a:schemeClr val="tx2">
                  <a:lumMod val="75000"/>
                </a:schemeClr>
              </a:solidFill>
              <a:latin typeface="+mj-lt"/>
              <a:cs typeface="Times New Roman" pitchFamily="18" charset="0"/>
            </a:endParaRPr>
          </a:p>
          <a:p>
            <a:r>
              <a:rPr lang="en-US" b="1" dirty="0">
                <a:solidFill>
                  <a:schemeClr val="tx2">
                    <a:lumMod val="75000"/>
                  </a:schemeClr>
                </a:solidFill>
                <a:latin typeface="+mj-lt"/>
                <a:cs typeface="Times New Roman" pitchFamily="18" charset="0"/>
              </a:rPr>
              <a:t>for </a:t>
            </a:r>
            <a:r>
              <a:rPr lang="en-US" b="1" i="1" u="sng" dirty="0" smtClean="0">
                <a:solidFill>
                  <a:srgbClr val="FF0000"/>
                </a:solidFill>
                <a:latin typeface="+mj-lt"/>
                <a:cs typeface="Times New Roman" pitchFamily="18" charset="0"/>
              </a:rPr>
              <a:t>B</a:t>
            </a:r>
            <a:r>
              <a:rPr lang="en-US" b="1" u="sng" baseline="-25000" dirty="0" smtClean="0">
                <a:solidFill>
                  <a:srgbClr val="FF0000"/>
                </a:solidFill>
                <a:latin typeface="+mj-lt"/>
                <a:cs typeface="Times New Roman" pitchFamily="18" charset="0"/>
              </a:rPr>
              <a:t>anc</a:t>
            </a:r>
            <a:r>
              <a:rPr lang="en-US" b="1" baseline="-25000" dirty="0" smtClean="0">
                <a:solidFill>
                  <a:schemeClr val="tx2">
                    <a:lumMod val="75000"/>
                  </a:schemeClr>
                </a:solidFill>
                <a:latin typeface="+mj-lt"/>
                <a:cs typeface="Times New Roman" pitchFamily="18" charset="0"/>
              </a:rPr>
              <a:t>  </a:t>
            </a:r>
            <a:r>
              <a:rPr lang="en-US" b="1" dirty="0" smtClean="0">
                <a:solidFill>
                  <a:schemeClr val="tx2">
                    <a:lumMod val="75000"/>
                  </a:schemeClr>
                </a:solidFill>
                <a:latin typeface="+mj-lt"/>
                <a:cs typeface="Times New Roman" pitchFamily="18" charset="0"/>
              </a:rPr>
              <a:t>and  </a:t>
            </a:r>
            <a:r>
              <a:rPr lang="en-US" b="1" u="sng" dirty="0">
                <a:solidFill>
                  <a:srgbClr val="FF0000"/>
                </a:solidFill>
                <a:latin typeface="+mj-lt"/>
                <a:cs typeface="Times New Roman" pitchFamily="18" charset="0"/>
              </a:rPr>
              <a:t>VDM</a:t>
            </a:r>
            <a:r>
              <a:rPr lang="en-US" b="1" dirty="0">
                <a:solidFill>
                  <a:schemeClr val="tx2">
                    <a:lumMod val="75000"/>
                  </a:schemeClr>
                </a:solidFill>
                <a:latin typeface="+mj-lt"/>
                <a:cs typeface="Times New Roman" pitchFamily="18" charset="0"/>
              </a:rPr>
              <a:t> </a:t>
            </a:r>
          </a:p>
        </p:txBody>
      </p:sp>
      <p:pic>
        <p:nvPicPr>
          <p:cNvPr id="7" name="Picture 2"/>
          <p:cNvPicPr>
            <a:picLocks noChangeAspect="1" noChangeArrowheads="1"/>
          </p:cNvPicPr>
          <p:nvPr/>
        </p:nvPicPr>
        <p:blipFill>
          <a:blip r:embed="rId3" cstate="print"/>
          <a:srcRect/>
          <a:stretch>
            <a:fillRect/>
          </a:stretch>
        </p:blipFill>
        <p:spPr bwMode="auto">
          <a:xfrm>
            <a:off x="3557940" y="0"/>
            <a:ext cx="5586060" cy="5004000"/>
          </a:xfrm>
          <a:prstGeom prst="rect">
            <a:avLst/>
          </a:prstGeom>
          <a:noFill/>
          <a:ln w="9525">
            <a:noFill/>
            <a:miter lim="800000"/>
            <a:headEnd/>
            <a:tailEnd/>
          </a:ln>
        </p:spPr>
      </p:pic>
    </p:spTree>
    <p:extLst>
      <p:ext uri="{BB962C8B-B14F-4D97-AF65-F5344CB8AC3E}">
        <p14:creationId xmlns:p14="http://schemas.microsoft.com/office/powerpoint/2010/main" val="136157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79303"/>
            <a:ext cx="9144000" cy="64786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Biggin A.J.,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Strik</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G.H.M.A.,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Langereis</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C.G. 2009. The intensity of the geomagnetic field in the late-Archaean: new measurements and an analysis of the updated IAGA palaeointensity database. Earth Planets Space. 61. 9-22</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Bono R.K., J. A. Tarduno, F.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Nimmo</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R.D. Cottrell. 2019. Young inner core inferred from Ediacaran ultra-low geomagnetic field intensity. Nature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Geoscience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12. 143-147</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Donadini F.,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Elming</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S.-A., Tauxe L.,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Halenius</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U. 2011. Paleointensity determination on a 1.786 Ga old gabbro from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Hoting</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Central Sweden. Earth Planet. Sci. Letters. 309. 234-248</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Herrero-Bervera 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Krasa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 Van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Kranendonk</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M.J. 2016. A whole rock absolute paleointensity determination of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dacites</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from the Duffer Formation (ca. 3/467 Ga) of the Pilbara Craton, Australia: An impossible task?. Phys. Earth Planet. Interiors. 258. 51-62</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Kulakov E.V., Smirnov A.V., Diehl J.F. 2013. Absolute geomagnetic paleointensity as recorded by ~1.09 Ga Lake Shore Traps (Keweenaw Peninsula, Michigan).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Studia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Geophysica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et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Geodaetica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57. 565-584</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Macouin M., Valet J.P.,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Besse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J., Buchan K., Ernst R.,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LeGoff</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Scharer</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U. 2003. Low paleointensities recorded in 1 to 2.4 Ga Proterozoic dykes, Superior Province, Canada. Earth Planet. Sci. Letters. 213. 79-95</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fr-FR"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Macouin, M., Valet, J.P., Besse, J., Ernst, R. 2006. </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"Absolute paleointensity at 1.27 Ga from the Mackenzie dyke swarm (Canada)".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Geochem</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Geophys.,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Geosyst</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7. doi:10.1029/2005GC000960</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McArdle N.J., Halls H.C., Shaw J. 2004. Rock magnetic studies and a comparison between microwave and Thellier palaeointensities for Canadian Precambrian dykes. Phys. Earth Planet. Interiors. 147. 247-254</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McClelland, E., Briden, J.C. 1996. An improved methodology for the Thellier-type paleointensity determination in i8gneous rocks and its usefulness for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veryfying</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primary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thermoremanence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J. Geophys. Res. 101. 21995-22013</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Muxworthy A.R., Evans M.E.,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Scourfield</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S.J., King J.G. 2013. Paleointensity results from the late-Archaean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Modipe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Gabbro of Botswana. Geochemistry, Geophysics,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Geosystem</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14. 2198-2205</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Selkin P.A., Gee J.S.,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Meurer</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W.P., Hemming S.R. 2008. Paleointensity record from the 2.7Ga Stillwater Complex, Montana.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Geochem</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Geophys.,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Geosyst</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9. doi: 10.1029/2008GC001950</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Shcherbakova V. V. , N. V. Lubnina, V. P. Shcherbakov, G. V.  Zhidkov, V. A. Tsel’movich. 2017. Paleointensity Determination on Neoarchaean Dikes within the Vodlozerskii Terrane of the Karelian Craton. Izvestiya, Phys. Of the Solid Earth. 53. 714-732</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Shcherbakova V.V., Biggin A.J., Veselovskiy R.V., Shatsillo A.V., Hawkins L.M.A., Shcherbakov V.P., Zhidkov G.V. 2017. Was the Devonian geomagnetic field dipolar or multipolar? Palaeointensity studies of Devonian igneous rocks from the Minusa Basin (Siberia) and the Kola Peninsula dykes, Russia. Geophys. J. Int. 209. 1265-1286</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Shcherbakova V.V., Lubnina N.V., Shcherbakov V.P., Mertanen S., Zhidkov G.V.,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Vasilieva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T.I., Tsel’movich V.A. 2008. Palaeointensity and palaeodirectional studies of Early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Riphaean</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dyke complexes in the Lake Ladoga region (North-Western Russia). Geophys. J. Int. 175. 433-448</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Shcherbakova V.V., Pavlov V.E., Shcherbakov V.P.,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Neronov</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Zemtsov</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V.A. 2006. Paleomagnetic Studies and Estimation of Geomagnetic Paleointensity at the Early/Middle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Riphean</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Boundary in Rocks of the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Salmi</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Formation (North Ladoga Area). Izvestiya, Phys. of the Solid Earth. 42. 233</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Shcherbakova V.V., Shcherbakov V.P., Didenko A.N.,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Vinogradov</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Y.K. 2006. Determination of the Paleointensity in the Early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Proterozoicfrom</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Granitoids</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of the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Shumikhinskii</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Complexof</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Siberian Craton. Izvestiya, Phys. of the Solid Earth. 42. 521-529</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Shcherbakova V.V., Zhidkov G.A., Pavlov V.E.,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Zemtsov</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V.A. 2004. The paleointensity determinations on Early Proterozoic rocks of South Karelia. Kazan'. . 61-66</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Smirnov A.V., Evans D.A.D. 2015. Geomagnetic paleointensity at ~2.41 Ga as recorded by the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Widgiemooltha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Dike Swarm, Western Australia. Earth Planet.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Scie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Lett</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416. 35-45</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Smirnov A.V., Tarduno J.A. 2005. Thermochemical remanent magnetization in Precambrian rocks: Are we sure the geomagnetic field was weak?. J. Geophys. Res. 110. B06103</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Smirnov A.V., Tarduno J.A.,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Pisakin</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B.N. 2003. Paleointensity of the early geodynamo (2,45 Ga) as recorded in Karelia: A single-crystal approach. Geology. 31. 415-418</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Sprain C.J. , Swanson-</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Hysell</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N.L.,  Fairchild L.M.,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Gaastra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K. 2018. A field like today’s? The strength of the geomagnetic field 1.1 billion years ago. Geophys. J. Int. 213. 1969-1983</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Sumita I.,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Hatakeyama</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 Yoshihara A., Hamano Y. 2001. Paleomagnetism of late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Archean</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rocks of Hamersley basin, Western Australia and the paleointensity at early Proterozoic. Phys. Earth Planet. Interiors. 128. 223-241</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Tarduno  J.A., Cottrell R.D.,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Watkeys</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M.K.,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Bauch</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 2007. Geomagnetic field strength 3.2 billion years ago recorded by single silicate crystals. Nature. 446. 657-660</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Tarduno J.A., Cottrell R.D.,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Watkeys</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M.K., Hofmann A.,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Doubrovine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P.V.,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Mamajek</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E.E., Liu D.,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Sibeck</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D.G.,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Neukirch</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Usui</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Y. 2010. Geodynamo, Solar Wind, and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Magnetpause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3.4 to 3.45 Billion Years Ago. Science. 327. 1238-1240</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Thomas, D.N. 1993. An integrated rock magnetic approach to the selection or rejection of ancient basalt samples for palaeointensity experiments. Phys. Earth Planet. Interiors. 75. 329-342</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Thomas, D.N., Piper, J.D.A. 1995. Evidence for the existence of a transitional geomagnetic field recorded in a Proterozoic lava succession. </a:t>
            </a:r>
            <a:r>
              <a:rPr kumimoji="0" lang="fr-FR"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Geophys. J. Int. 122. 266-282</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fr-FR"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Valet J.-P., Besse J., Kumar A., Vadakke-Chanat S., Philippe E. 2014. </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intensity of the geomagnetic field from 2.4 Ga old Indian dykes.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Geochem</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Geophys.,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Geosyst</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15. 2426-2437</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Veselovskiy R.V., A. V. Samsonov, A.V. Stepanova, E.B. Salnikova, Y.O. Larionova, Shcherbakova, Shcherbakov, Zhidkov et al. 2019. "1.86 Ga key paleomagnetic pole from the Murmansk craton intrusions –Eastern Murman Sill Province, NE Fennoscandia: Multidisciplinary approach and paleotectonic applications". Precambrian Research. 324. 126-145</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Yoshihara A., Hamano Y. 2000. Intensity of the Earth's magnetic field in late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Archean</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obtained from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diabase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dikes of the Slave Province, Canada. Phys. Earth Planet. Interiors. 117. 295-307</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Yoshihara A., Hamano Y. 2004. Paleomagnetic constrains on the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Archean</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geomagnetic field intensity obtained from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komatiites</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of the Barberton and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Belingwe</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greenstone belts, South Africa and Zimbabwe. Precambrian Research. 131. 111-142</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fr-FR"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Yu Y., Dunlop D. J. 2001. </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Paleointensity determination on the Late Precambrian Tudor Gabbro, Ontario. J. Geophys. Res. - Solid Earth. 106. 331-343</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Aft>
                <a:spcPts val="300"/>
              </a:spcAft>
              <a:buClrTx/>
              <a:buSzTx/>
              <a:buFontTx/>
              <a:buNone/>
              <a:tabLst/>
            </a:pP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Yu Y., Dunlop D.J. 2002. </a:t>
            </a:r>
            <a:r>
              <a:rPr kumimoji="0" lang="en-US"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Multivectorial</a:t>
            </a:r>
            <a:r>
              <a:rPr kumimoji="0" lang="en-US"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paleointensity determination from the Cordova Gabbro, southern Ontario. Earth Planet. </a:t>
            </a:r>
            <a:r>
              <a:rPr kumimoji="0" lang="ru-RU"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Sci</a:t>
            </a:r>
            <a:r>
              <a:rPr kumimoji="0" lang="ru-RU"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ru-RU" sz="75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Letters</a:t>
            </a:r>
            <a:r>
              <a:rPr kumimoji="0" lang="ru-RU" sz="7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203. 983-998</a:t>
            </a:r>
            <a:endParaRPr kumimoji="0" lang="ru-RU" sz="75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0" y="0"/>
            <a:ext cx="9144000" cy="369332"/>
          </a:xfrm>
          <a:prstGeom prst="rect">
            <a:avLst/>
          </a:prstGeom>
          <a:noFill/>
        </p:spPr>
        <p:txBody>
          <a:bodyPr wrap="square" rtlCol="0">
            <a:spAutoFit/>
          </a:bodyPr>
          <a:lstStyle/>
          <a:p>
            <a:r>
              <a:rPr lang="en-US" dirty="0" smtClean="0"/>
              <a:t>Data references</a:t>
            </a:r>
            <a:endParaRPr lang="ru-RU" dirty="0"/>
          </a:p>
        </p:txBody>
      </p:sp>
    </p:spTree>
    <p:extLst>
      <p:ext uri="{BB962C8B-B14F-4D97-AF65-F5344CB8AC3E}">
        <p14:creationId xmlns:p14="http://schemas.microsoft.com/office/powerpoint/2010/main" val="344472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410ABDF-3B82-4480-88CA-AE5120A5DBD9}" type="slidenum">
              <a:rPr lang="ru-RU" smtClean="0"/>
              <a:pPr/>
              <a:t>17</a:t>
            </a:fld>
            <a:endParaRPr lang="ru-RU"/>
          </a:p>
        </p:txBody>
      </p:sp>
      <p:sp>
        <p:nvSpPr>
          <p:cNvPr id="2" name="Прямоугольник 1"/>
          <p:cNvSpPr/>
          <p:nvPr/>
        </p:nvSpPr>
        <p:spPr>
          <a:xfrm>
            <a:off x="0" y="260648"/>
            <a:ext cx="9108504" cy="6494085"/>
          </a:xfrm>
          <a:prstGeom prst="rect">
            <a:avLst/>
          </a:prstGeom>
          <a:blipFill>
            <a:blip r:embed="rId2"/>
            <a:tile tx="0" ty="0" sx="100000" sy="100000" flip="none" algn="tl"/>
          </a:blipFill>
        </p:spPr>
        <p:txBody>
          <a:bodyPr wrap="square">
            <a:spAutoFit/>
          </a:bodyPr>
          <a:lstStyle/>
          <a:p>
            <a:pPr algn="ctr"/>
            <a:r>
              <a:rPr lang="en-US" b="1" dirty="0" smtClean="0">
                <a:latin typeface="Arial Black" panose="020B0A04020102020204" pitchFamily="34" charset="0"/>
              </a:rPr>
              <a:t>Conclusions</a:t>
            </a:r>
          </a:p>
          <a:p>
            <a:pPr algn="ctr"/>
            <a:endParaRPr lang="ru-RU" b="1" dirty="0">
              <a:latin typeface="Arial Black" panose="020B0A04020102020204" pitchFamily="34" charset="0"/>
            </a:endParaRPr>
          </a:p>
          <a:p>
            <a:r>
              <a:rPr lang="en-US" sz="2000" b="1" dirty="0"/>
              <a:t>A good coincidence between the positions of mean </a:t>
            </a:r>
            <a:r>
              <a:rPr lang="en-US" sz="2000" b="1" dirty="0" err="1"/>
              <a:t>palaeomagnetic</a:t>
            </a:r>
            <a:r>
              <a:rPr lang="en-US" sz="2000" b="1" dirty="0"/>
              <a:t> poles of </a:t>
            </a:r>
            <a:r>
              <a:rPr lang="en-US" sz="2000" b="1" dirty="0" err="1"/>
              <a:t>Ingul</a:t>
            </a:r>
            <a:r>
              <a:rPr lang="en-US" sz="2000" b="1" dirty="0"/>
              <a:t> block (ca.1.75 Ga) obtained here and in the  previous study by </a:t>
            </a:r>
            <a:r>
              <a:rPr lang="en-US" sz="2000" b="1" dirty="0" err="1"/>
              <a:t>Elming</a:t>
            </a:r>
            <a:r>
              <a:rPr lang="en-US" sz="2000" b="1" dirty="0"/>
              <a:t> et al., 2001 was found.</a:t>
            </a:r>
            <a:endParaRPr lang="ru-RU" sz="2000" b="1" dirty="0"/>
          </a:p>
          <a:p>
            <a:r>
              <a:rPr lang="en-US" sz="2000" b="1" dirty="0"/>
              <a:t> </a:t>
            </a:r>
            <a:endParaRPr lang="ru-RU" sz="2000" b="1" dirty="0"/>
          </a:p>
          <a:p>
            <a:r>
              <a:rPr lang="en-US" sz="2000" b="1" dirty="0" err="1"/>
              <a:t>Palaeointensity</a:t>
            </a:r>
            <a:r>
              <a:rPr lang="en-US" sz="2000" b="1" dirty="0"/>
              <a:t> determinations were successful on samples from 5 sites carrying well-identified </a:t>
            </a:r>
            <a:r>
              <a:rPr lang="en-US" sz="2000" b="1" dirty="0" err="1"/>
              <a:t>ChRM</a:t>
            </a:r>
            <a:r>
              <a:rPr lang="en-US" sz="2000" b="1" dirty="0"/>
              <a:t> components using the </a:t>
            </a:r>
            <a:r>
              <a:rPr lang="en-US" sz="2000" b="1" dirty="0" err="1"/>
              <a:t>Thellier</a:t>
            </a:r>
            <a:r>
              <a:rPr lang="en-US" sz="2000" b="1" dirty="0"/>
              <a:t>-Coe method with </a:t>
            </a:r>
            <a:r>
              <a:rPr lang="en-US" sz="2000" b="1" dirty="0" err="1"/>
              <a:t>pTRM</a:t>
            </a:r>
            <a:r>
              <a:rPr lang="en-US" sz="2000" b="1" dirty="0"/>
              <a:t> checks and the Wilson protocols.</a:t>
            </a:r>
            <a:endParaRPr lang="ru-RU" sz="2000" b="1" dirty="0"/>
          </a:p>
          <a:p>
            <a:r>
              <a:rPr lang="en-US" sz="2000" b="1" dirty="0"/>
              <a:t> </a:t>
            </a:r>
            <a:endParaRPr lang="ru-RU" sz="2000" b="1" dirty="0"/>
          </a:p>
          <a:p>
            <a:r>
              <a:rPr lang="en-US" sz="2000" b="1" dirty="0"/>
              <a:t>Paleointensity studies show generally low </a:t>
            </a:r>
            <a:r>
              <a:rPr lang="en-US" sz="2000" b="1" dirty="0" err="1"/>
              <a:t>palaeo</a:t>
            </a:r>
            <a:r>
              <a:rPr lang="ru-RU" sz="2000" b="1" dirty="0"/>
              <a:t>ﬁ</a:t>
            </a:r>
            <a:r>
              <a:rPr lang="en-US" sz="2000" b="1" dirty="0" err="1"/>
              <a:t>eld</a:t>
            </a:r>
            <a:r>
              <a:rPr lang="en-US" sz="2000" b="1" dirty="0"/>
              <a:t> (3.5-8.9 µT) with the corresponding VDM values ranging between 0.9 and 2.16 (10ˆ22 Amˆ2).</a:t>
            </a:r>
            <a:endParaRPr lang="ru-RU" sz="2000" b="1" dirty="0"/>
          </a:p>
          <a:p>
            <a:r>
              <a:rPr lang="en-US" sz="2000" b="1" dirty="0"/>
              <a:t> </a:t>
            </a:r>
            <a:endParaRPr lang="ru-RU" sz="2000" b="1" dirty="0"/>
          </a:p>
          <a:p>
            <a:r>
              <a:rPr lang="en-US" sz="2000" b="1" dirty="0"/>
              <a:t>This </a:t>
            </a:r>
            <a:r>
              <a:rPr lang="ru-RU" sz="2000" b="1" dirty="0"/>
              <a:t>ﬁ</a:t>
            </a:r>
            <a:r>
              <a:rPr lang="en-US" sz="2000" b="1" dirty="0" err="1"/>
              <a:t>nding</a:t>
            </a:r>
            <a:r>
              <a:rPr lang="en-US" sz="2000" b="1" dirty="0"/>
              <a:t> agrees with our previous results for Proterozoic rocks of Kola Peninsula (age 1.86 GA) and with the data contained in the World paleointensity databases, which also provide a noticeably low paleo</a:t>
            </a:r>
            <a:r>
              <a:rPr lang="ru-RU" sz="2000" b="1" dirty="0"/>
              <a:t>ﬁ</a:t>
            </a:r>
            <a:r>
              <a:rPr lang="en-US" sz="2000" b="1" dirty="0" err="1"/>
              <a:t>eld</a:t>
            </a:r>
            <a:r>
              <a:rPr lang="en-US" sz="2000" b="1" dirty="0"/>
              <a:t> intensity with the mean VDM = 3.2x10ˆ22 Amˆ2 for the Paleo-Proterozoic period. </a:t>
            </a:r>
            <a:endParaRPr lang="en-US" sz="2000" b="1" dirty="0" smtClean="0"/>
          </a:p>
          <a:p>
            <a:r>
              <a:rPr lang="en-US" sz="2000" b="1" dirty="0" smtClean="0"/>
              <a:t>Thus</a:t>
            </a:r>
            <a:r>
              <a:rPr lang="en-US" sz="2000" b="1" dirty="0"/>
              <a:t>, our new data support the Proterozoic dipole low hypothesize suggested by </a:t>
            </a:r>
            <a:r>
              <a:rPr lang="en-US" sz="2000" b="1" dirty="0" err="1"/>
              <a:t>Biggin</a:t>
            </a:r>
            <a:r>
              <a:rPr lang="en-US" sz="2000" b="1" dirty="0"/>
              <a:t> et al., 2009. </a:t>
            </a:r>
            <a:endParaRPr lang="en-US" sz="2000" b="1" dirty="0" smtClean="0"/>
          </a:p>
          <a:p>
            <a:r>
              <a:rPr lang="en-US" sz="2000" b="1" dirty="0" smtClean="0"/>
              <a:t>The </a:t>
            </a:r>
            <a:r>
              <a:rPr lang="en-US" sz="2000" b="1" dirty="0"/>
              <a:t>work was supported by the state assignment 17-05-00259 and the RFBR grant </a:t>
            </a:r>
            <a:r>
              <a:rPr lang="en-US" sz="2000" b="1" dirty="0" smtClean="0"/>
              <a:t>19-05-00433.</a:t>
            </a:r>
            <a:endParaRPr lang="ru-RU"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2876"/>
            <a:ext cx="9144000" cy="6855124"/>
          </a:xfrm>
          <a:prstGeom prst="rect">
            <a:avLst/>
          </a:prstGeom>
          <a:noFill/>
          <a:ln w="9525">
            <a:noFill/>
            <a:miter lim="800000"/>
            <a:headEnd/>
            <a:tailEnd/>
          </a:ln>
          <a:effectLst/>
        </p:spPr>
      </p:pic>
      <p:sp>
        <p:nvSpPr>
          <p:cNvPr id="6" name="TextBox 5"/>
          <p:cNvSpPr txBox="1"/>
          <p:nvPr/>
        </p:nvSpPr>
        <p:spPr>
          <a:xfrm>
            <a:off x="2285984" y="5143512"/>
            <a:ext cx="4786346" cy="1200329"/>
          </a:xfrm>
          <a:prstGeom prst="rect">
            <a:avLst/>
          </a:prstGeom>
          <a:noFill/>
        </p:spPr>
        <p:txBody>
          <a:bodyPr wrap="square" rtlCol="0">
            <a:spAutoFit/>
          </a:bodyPr>
          <a:lstStyle/>
          <a:p>
            <a:pPr algn="ctr"/>
            <a:r>
              <a:rPr lang="en-US" sz="7200" b="1" dirty="0" smtClean="0">
                <a:ln w="12700">
                  <a:solidFill>
                    <a:schemeClr val="tx1"/>
                  </a:solidFill>
                  <a:prstDash val="solid"/>
                </a:ln>
                <a:solidFill>
                  <a:schemeClr val="bg1"/>
                </a:solidFill>
              </a:rPr>
              <a:t>Thank you!</a:t>
            </a:r>
            <a:endParaRPr lang="ru-RU" sz="7200" b="1" dirty="0">
              <a:ln w="12700">
                <a:solidFill>
                  <a:schemeClr val="tx1"/>
                </a:solidFill>
                <a:prstDash val="solid"/>
              </a:ln>
              <a:solidFill>
                <a:schemeClr val="bg1"/>
              </a:solidFill>
            </a:endParaRPr>
          </a:p>
        </p:txBody>
      </p:sp>
      <p:sp>
        <p:nvSpPr>
          <p:cNvPr id="7" name="TextBox 6"/>
          <p:cNvSpPr txBox="1"/>
          <p:nvPr/>
        </p:nvSpPr>
        <p:spPr>
          <a:xfrm>
            <a:off x="0" y="0"/>
            <a:ext cx="6215106" cy="584775"/>
          </a:xfrm>
          <a:prstGeom prst="rect">
            <a:avLst/>
          </a:prstGeom>
          <a:noFill/>
        </p:spPr>
        <p:txBody>
          <a:bodyPr wrap="square" rtlCol="0">
            <a:spAutoFit/>
          </a:bodyPr>
          <a:lstStyle/>
          <a:p>
            <a:pPr algn="ctr"/>
            <a:r>
              <a:rPr lang="en-US" sz="3200" b="1" dirty="0" err="1" smtClean="0">
                <a:ln w="12700">
                  <a:solidFill>
                    <a:schemeClr val="tx1"/>
                  </a:solidFill>
                  <a:prstDash val="solid"/>
                </a:ln>
                <a:solidFill>
                  <a:schemeClr val="bg1"/>
                </a:solidFill>
              </a:rPr>
              <a:t>Borok’s</a:t>
            </a:r>
            <a:r>
              <a:rPr lang="en-US" sz="3200" b="1" dirty="0" smtClean="0">
                <a:ln w="12700">
                  <a:solidFill>
                    <a:schemeClr val="tx1"/>
                  </a:solidFill>
                  <a:prstDash val="solid"/>
                </a:ln>
                <a:solidFill>
                  <a:schemeClr val="bg1"/>
                </a:solidFill>
              </a:rPr>
              <a:t>  Observatory in autumn</a:t>
            </a:r>
            <a:endParaRPr lang="ru-RU" sz="3200" b="1" dirty="0">
              <a:ln w="12700">
                <a:solidFill>
                  <a:schemeClr val="tx1"/>
                </a:solidFill>
                <a:prstDash val="solid"/>
              </a:ln>
              <a:solidFill>
                <a:schemeClr val="bg1"/>
              </a:solidFill>
            </a:endParaRPr>
          </a:p>
        </p:txBody>
      </p:sp>
    </p:spTree>
    <p:extLst>
      <p:ext uri="{BB962C8B-B14F-4D97-AF65-F5344CB8AC3E}">
        <p14:creationId xmlns:p14="http://schemas.microsoft.com/office/powerpoint/2010/main" val="172640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lstStyle/>
          <a:p>
            <a:r>
              <a:rPr lang="en-US" dirty="0" smtClean="0"/>
              <a:t>OBJECTS OF THE INVESTIGATION</a:t>
            </a:r>
            <a:endParaRPr lang="ru-RU" dirty="0"/>
          </a:p>
        </p:txBody>
      </p:sp>
      <p:sp>
        <p:nvSpPr>
          <p:cNvPr id="3" name="Объект 2"/>
          <p:cNvSpPr>
            <a:spLocks noGrp="1"/>
          </p:cNvSpPr>
          <p:nvPr>
            <p:ph idx="1"/>
          </p:nvPr>
        </p:nvSpPr>
        <p:spPr>
          <a:blipFill>
            <a:blip r:embed="rId2"/>
            <a:tile tx="0" ty="0" sx="100000" sy="100000" flip="none" algn="tl"/>
          </a:blipFill>
        </p:spPr>
        <p:txBody>
          <a:bodyPr>
            <a:normAutofit fontScale="77500" lnSpcReduction="20000"/>
          </a:bodyPr>
          <a:lstStyle/>
          <a:p>
            <a:r>
              <a:rPr lang="en-US" dirty="0"/>
              <a:t>Our detailed </a:t>
            </a:r>
            <a:r>
              <a:rPr lang="en-US" dirty="0" err="1"/>
              <a:t>palaeomagnetic</a:t>
            </a:r>
            <a:r>
              <a:rPr lang="en-US" dirty="0"/>
              <a:t> and </a:t>
            </a:r>
            <a:r>
              <a:rPr lang="en-US" dirty="0" err="1"/>
              <a:t>palaeointensity</a:t>
            </a:r>
            <a:r>
              <a:rPr lang="en-US" dirty="0"/>
              <a:t> </a:t>
            </a:r>
            <a:r>
              <a:rPr lang="en-US" dirty="0" smtClean="0"/>
              <a:t>studies </a:t>
            </a:r>
            <a:r>
              <a:rPr lang="en-US" dirty="0"/>
              <a:t>has been performed on </a:t>
            </a:r>
            <a:r>
              <a:rPr lang="en-US" dirty="0" err="1"/>
              <a:t>gabbro-anorthosite</a:t>
            </a:r>
            <a:r>
              <a:rPr lang="en-US" dirty="0"/>
              <a:t> complexes from </a:t>
            </a:r>
            <a:r>
              <a:rPr lang="en-US" dirty="0" err="1"/>
              <a:t>Ingul</a:t>
            </a:r>
            <a:r>
              <a:rPr lang="en-US" dirty="0"/>
              <a:t> </a:t>
            </a:r>
            <a:r>
              <a:rPr lang="en-US" dirty="0" err="1"/>
              <a:t>megablock</a:t>
            </a:r>
            <a:r>
              <a:rPr lang="en-US" dirty="0"/>
              <a:t> within the </a:t>
            </a:r>
            <a:r>
              <a:rPr lang="en-US" dirty="0" err="1" smtClean="0"/>
              <a:t>Korsun-Novomirgorodsky</a:t>
            </a:r>
            <a:r>
              <a:rPr lang="en-US" dirty="0" smtClean="0"/>
              <a:t> </a:t>
            </a:r>
            <a:r>
              <a:rPr lang="en-US" dirty="0"/>
              <a:t>Pluton (</a:t>
            </a:r>
            <a:r>
              <a:rPr lang="en-US" dirty="0" smtClean="0"/>
              <a:t>age </a:t>
            </a:r>
            <a:r>
              <a:rPr lang="en-US" dirty="0"/>
              <a:t>interval 1.75-1.72 Ga) and </a:t>
            </a:r>
            <a:r>
              <a:rPr lang="en-US" dirty="0" smtClean="0"/>
              <a:t>the North-West </a:t>
            </a:r>
            <a:r>
              <a:rPr lang="en-US" dirty="0" err="1"/>
              <a:t>megablock</a:t>
            </a:r>
            <a:r>
              <a:rPr lang="en-US" dirty="0"/>
              <a:t> within the </a:t>
            </a:r>
            <a:r>
              <a:rPr lang="en-US" dirty="0" err="1"/>
              <a:t>Korosten</a:t>
            </a:r>
            <a:r>
              <a:rPr lang="en-US" dirty="0"/>
              <a:t> Pluton (age ca 1.76 Ga) of the Ukrainian Shield . </a:t>
            </a:r>
            <a:endParaRPr lang="ru-RU" dirty="0"/>
          </a:p>
          <a:p>
            <a:pPr marL="0" indent="0">
              <a:buNone/>
            </a:pPr>
            <a:endParaRPr lang="en-US" dirty="0" smtClean="0"/>
          </a:p>
          <a:p>
            <a:r>
              <a:rPr lang="en-US" dirty="0" smtClean="0"/>
              <a:t>The </a:t>
            </a:r>
            <a:r>
              <a:rPr lang="en-US" dirty="0"/>
              <a:t>Ukrainian Shield comprises the crust of the </a:t>
            </a:r>
            <a:r>
              <a:rPr lang="en-US" dirty="0" err="1"/>
              <a:t>Palaeoproterozoic</a:t>
            </a:r>
            <a:r>
              <a:rPr lang="en-US" dirty="0"/>
              <a:t> </a:t>
            </a:r>
            <a:r>
              <a:rPr lang="en-US" dirty="0" err="1"/>
              <a:t>protocraton</a:t>
            </a:r>
            <a:r>
              <a:rPr lang="en-US" dirty="0"/>
              <a:t> </a:t>
            </a:r>
            <a:r>
              <a:rPr lang="en-US" dirty="0" err="1"/>
              <a:t>Volgo</a:t>
            </a:r>
            <a:r>
              <a:rPr lang="en-US" dirty="0"/>
              <a:t>-Sarmatia, which together with the </a:t>
            </a:r>
            <a:r>
              <a:rPr lang="en-US" dirty="0" err="1"/>
              <a:t>Fennoscandian</a:t>
            </a:r>
            <a:r>
              <a:rPr lang="en-US" dirty="0"/>
              <a:t> crustal segment constitutes the East European Craton (</a:t>
            </a:r>
            <a:r>
              <a:rPr lang="en-US" dirty="0" err="1"/>
              <a:t>Baltica</a:t>
            </a:r>
            <a:r>
              <a:rPr lang="en-US" dirty="0"/>
              <a:t>). The different </a:t>
            </a:r>
            <a:r>
              <a:rPr lang="en-US" dirty="0" err="1"/>
              <a:t>megablocks</a:t>
            </a:r>
            <a:r>
              <a:rPr lang="en-US" dirty="0"/>
              <a:t> of Ukrainian Shield can be treated as one coherent unit since 1.77 Ga.  </a:t>
            </a:r>
            <a:endParaRPr lang="en-US" dirty="0" smtClean="0"/>
          </a:p>
          <a:p>
            <a:endParaRPr lang="en-US" dirty="0" smtClean="0"/>
          </a:p>
        </p:txBody>
      </p:sp>
      <p:sp>
        <p:nvSpPr>
          <p:cNvPr id="4" name="Номер слайда 3"/>
          <p:cNvSpPr>
            <a:spLocks noGrp="1"/>
          </p:cNvSpPr>
          <p:nvPr>
            <p:ph type="sldNum" sz="quarter" idx="12"/>
          </p:nvPr>
        </p:nvSpPr>
        <p:spPr/>
        <p:txBody>
          <a:bodyPr/>
          <a:lstStyle/>
          <a:p>
            <a:fld id="{6410ABDF-3B82-4480-88CA-AE5120A5DBD9}" type="slidenum">
              <a:rPr lang="ru-RU" smtClean="0"/>
              <a:pPr/>
              <a:t>2</a:t>
            </a:fld>
            <a:endParaRPr lang="ru-RU"/>
          </a:p>
        </p:txBody>
      </p:sp>
    </p:spTree>
    <p:extLst>
      <p:ext uri="{BB962C8B-B14F-4D97-AF65-F5344CB8AC3E}">
        <p14:creationId xmlns:p14="http://schemas.microsoft.com/office/powerpoint/2010/main" val="2981360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928794" y="428604"/>
            <a:ext cx="6753225" cy="4786313"/>
          </a:xfrm>
          <a:prstGeom prst="rect">
            <a:avLst/>
          </a:prstGeom>
          <a:noFill/>
          <a:ln w="9525">
            <a:noFill/>
            <a:miter lim="800000"/>
            <a:headEnd/>
            <a:tailEnd/>
          </a:ln>
        </p:spPr>
      </p:pic>
      <p:sp>
        <p:nvSpPr>
          <p:cNvPr id="4099" name="Прямоугольник 2"/>
          <p:cNvSpPr>
            <a:spLocks noChangeArrowheads="1"/>
          </p:cNvSpPr>
          <p:nvPr/>
        </p:nvSpPr>
        <p:spPr bwMode="auto">
          <a:xfrm>
            <a:off x="214313" y="5357813"/>
            <a:ext cx="8429625" cy="1200150"/>
          </a:xfrm>
          <a:prstGeom prst="rect">
            <a:avLst/>
          </a:prstGeom>
          <a:noFill/>
          <a:ln w="9525">
            <a:noFill/>
            <a:miter lim="800000"/>
            <a:headEnd/>
            <a:tailEnd/>
          </a:ln>
        </p:spPr>
        <p:txBody>
          <a:bodyPr>
            <a:spAutoFit/>
          </a:bodyPr>
          <a:lstStyle/>
          <a:p>
            <a:r>
              <a:rPr lang="en-US" sz="1200" b="1" dirty="0"/>
              <a:t>Sketch map of the Ukrainian shield. The North-Western Domain (I on the map) comprises two </a:t>
            </a:r>
            <a:r>
              <a:rPr lang="en-US" sz="1200" b="1" dirty="0" err="1"/>
              <a:t>orogenic</a:t>
            </a:r>
            <a:r>
              <a:rPr lang="en-US" sz="1200" b="1" dirty="0"/>
              <a:t> belts: (1) the </a:t>
            </a:r>
            <a:r>
              <a:rPr lang="en-US" sz="1200" b="1" dirty="0" err="1"/>
              <a:t>Teteriv-Zhytomyr</a:t>
            </a:r>
            <a:r>
              <a:rPr lang="en-US" sz="1200" b="1" dirty="0"/>
              <a:t> belt composed of the </a:t>
            </a:r>
            <a:r>
              <a:rPr lang="en-US" sz="1200" b="1" dirty="0" err="1"/>
              <a:t>Teteriv</a:t>
            </a:r>
            <a:r>
              <a:rPr lang="en-US" sz="1200" b="1" dirty="0"/>
              <a:t> Series </a:t>
            </a:r>
            <a:r>
              <a:rPr lang="en-US" sz="1200" b="1" dirty="0" err="1"/>
              <a:t>amphibolite-facies</a:t>
            </a:r>
            <a:r>
              <a:rPr lang="en-US" sz="1200" b="1" dirty="0"/>
              <a:t> metamorphic rocks (c. 2200–2100 Ma), and the </a:t>
            </a:r>
            <a:r>
              <a:rPr lang="en-US" sz="1200" b="1" dirty="0" err="1"/>
              <a:t>Zhytomyr</a:t>
            </a:r>
            <a:r>
              <a:rPr lang="en-US" sz="1200" b="1" dirty="0"/>
              <a:t> Complex granites (c. 2090–2040 Ma), and (2) the </a:t>
            </a:r>
            <a:r>
              <a:rPr lang="en-US" sz="1200" b="1" dirty="0" err="1"/>
              <a:t>Osnitsk-Mikashevychi</a:t>
            </a:r>
            <a:r>
              <a:rPr lang="en-US" sz="1200" b="1" dirty="0"/>
              <a:t> igneous belt (c.2000 Ma). The </a:t>
            </a:r>
            <a:r>
              <a:rPr lang="en-US" sz="1200" b="1" dirty="0" err="1"/>
              <a:t>Ingul</a:t>
            </a:r>
            <a:r>
              <a:rPr lang="en-US" sz="1200" b="1" dirty="0"/>
              <a:t> Domain (III on the map) is predominantly made of c. 2060–2020 Ma granites and related rocks of the </a:t>
            </a:r>
            <a:r>
              <a:rPr lang="en-US" sz="1200" b="1" dirty="0" err="1"/>
              <a:t>Novoukrainka</a:t>
            </a:r>
            <a:r>
              <a:rPr lang="en-US" sz="1200" b="1" dirty="0"/>
              <a:t> and </a:t>
            </a:r>
            <a:r>
              <a:rPr lang="en-US" sz="1200" b="1" dirty="0" err="1"/>
              <a:t>Ingul</a:t>
            </a:r>
            <a:r>
              <a:rPr lang="en-US" sz="1200" b="1" dirty="0"/>
              <a:t> (formerly Kirovograd)Complexes. The </a:t>
            </a:r>
            <a:r>
              <a:rPr lang="en-US" sz="1200" b="1" dirty="0" err="1"/>
              <a:t>amphibolite-facies</a:t>
            </a:r>
            <a:r>
              <a:rPr lang="en-US" sz="1200" b="1" dirty="0"/>
              <a:t> metamorphosed </a:t>
            </a:r>
            <a:r>
              <a:rPr lang="en-US" sz="1200" b="1" dirty="0" err="1"/>
              <a:t>supracrustals</a:t>
            </a:r>
            <a:r>
              <a:rPr lang="en-US" sz="1200" b="1" dirty="0"/>
              <a:t> of the </a:t>
            </a:r>
            <a:r>
              <a:rPr lang="en-US" sz="1200" b="1" dirty="0" err="1"/>
              <a:t>Ingul-Ingulets</a:t>
            </a:r>
            <a:r>
              <a:rPr lang="en-US" sz="1200" b="1" dirty="0"/>
              <a:t> Series (c. 2300 Ma) are less abundant.</a:t>
            </a:r>
            <a:endParaRPr lang="ru-RU" sz="1200" b="1" dirty="0"/>
          </a:p>
        </p:txBody>
      </p:sp>
      <p:sp>
        <p:nvSpPr>
          <p:cNvPr id="4100" name="Прямоугольник 3"/>
          <p:cNvSpPr>
            <a:spLocks noChangeArrowheads="1"/>
          </p:cNvSpPr>
          <p:nvPr/>
        </p:nvSpPr>
        <p:spPr bwMode="auto">
          <a:xfrm>
            <a:off x="6286500" y="6550025"/>
            <a:ext cx="2560638" cy="307975"/>
          </a:xfrm>
          <a:prstGeom prst="rect">
            <a:avLst/>
          </a:prstGeom>
          <a:noFill/>
          <a:ln w="9525">
            <a:noFill/>
            <a:miter lim="800000"/>
            <a:headEnd/>
            <a:tailEnd/>
          </a:ln>
        </p:spPr>
        <p:txBody>
          <a:bodyPr wrap="none">
            <a:spAutoFit/>
          </a:bodyPr>
          <a:lstStyle/>
          <a:p>
            <a:r>
              <a:rPr lang="ru-RU" sz="1400" b="1" dirty="0"/>
              <a:t>(</a:t>
            </a:r>
            <a:r>
              <a:rPr lang="en-US" sz="1400" b="1" dirty="0" err="1"/>
              <a:t>Shumlyanskyy</a:t>
            </a:r>
            <a:r>
              <a:rPr lang="en-US" sz="1400" b="1" dirty="0"/>
              <a:t>  et al., 2017)</a:t>
            </a:r>
            <a:endParaRPr lang="ru-RU" sz="1400" dirty="0"/>
          </a:p>
        </p:txBody>
      </p:sp>
      <p:sp>
        <p:nvSpPr>
          <p:cNvPr id="6" name="Овал 5"/>
          <p:cNvSpPr/>
          <p:nvPr/>
        </p:nvSpPr>
        <p:spPr>
          <a:xfrm>
            <a:off x="4429124" y="2714620"/>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4500562" y="2786058"/>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4714876" y="3143248"/>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5072066" y="3357562"/>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3214678" y="1643050"/>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3357554" y="1571612"/>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000364" y="142852"/>
            <a:ext cx="5295039" cy="461665"/>
          </a:xfrm>
          <a:prstGeom prst="rect">
            <a:avLst/>
          </a:prstGeom>
        </p:spPr>
        <p:txBody>
          <a:bodyPr wrap="none">
            <a:spAutoFit/>
          </a:bodyPr>
          <a:lstStyle/>
          <a:p>
            <a:r>
              <a:rPr lang="en-US" sz="2400" b="1" dirty="0" smtClean="0"/>
              <a:t>Sketch map of the Ukrainian shield</a:t>
            </a:r>
            <a:endParaRPr lang="ru-RU" sz="2400" dirty="0"/>
          </a:p>
        </p:txBody>
      </p:sp>
      <p:sp>
        <p:nvSpPr>
          <p:cNvPr id="14" name="TextBox 13"/>
          <p:cNvSpPr txBox="1"/>
          <p:nvPr/>
        </p:nvSpPr>
        <p:spPr>
          <a:xfrm>
            <a:off x="4143372" y="2571744"/>
            <a:ext cx="312906" cy="369332"/>
          </a:xfrm>
          <a:prstGeom prst="rect">
            <a:avLst/>
          </a:prstGeom>
          <a:noFill/>
        </p:spPr>
        <p:txBody>
          <a:bodyPr wrap="none" rtlCol="0">
            <a:spAutoFit/>
          </a:bodyPr>
          <a:lstStyle/>
          <a:p>
            <a:r>
              <a:rPr lang="en-US" b="1" dirty="0">
                <a:solidFill>
                  <a:srgbClr val="FFFF00"/>
                </a:solidFill>
              </a:rPr>
              <a:t>3</a:t>
            </a:r>
            <a:endParaRPr lang="ru-RU" b="1" dirty="0">
              <a:solidFill>
                <a:srgbClr val="FFFF00"/>
              </a:solidFill>
            </a:endParaRPr>
          </a:p>
        </p:txBody>
      </p:sp>
      <p:sp>
        <p:nvSpPr>
          <p:cNvPr id="15" name="TextBox 14"/>
          <p:cNvSpPr txBox="1"/>
          <p:nvPr/>
        </p:nvSpPr>
        <p:spPr>
          <a:xfrm>
            <a:off x="4572000" y="2714620"/>
            <a:ext cx="312906" cy="369332"/>
          </a:xfrm>
          <a:prstGeom prst="rect">
            <a:avLst/>
          </a:prstGeom>
          <a:noFill/>
        </p:spPr>
        <p:txBody>
          <a:bodyPr wrap="none" rtlCol="0">
            <a:spAutoFit/>
          </a:bodyPr>
          <a:lstStyle/>
          <a:p>
            <a:r>
              <a:rPr lang="en-US" b="1" dirty="0" smtClean="0">
                <a:solidFill>
                  <a:srgbClr val="FFFF00"/>
                </a:solidFill>
              </a:rPr>
              <a:t>1</a:t>
            </a:r>
            <a:endParaRPr lang="ru-RU" b="1" dirty="0">
              <a:solidFill>
                <a:srgbClr val="FFFF00"/>
              </a:solidFill>
            </a:endParaRPr>
          </a:p>
        </p:txBody>
      </p:sp>
      <p:sp>
        <p:nvSpPr>
          <p:cNvPr id="16" name="TextBox 15"/>
          <p:cNvSpPr txBox="1"/>
          <p:nvPr/>
        </p:nvSpPr>
        <p:spPr>
          <a:xfrm>
            <a:off x="4500562" y="3214686"/>
            <a:ext cx="312906" cy="369332"/>
          </a:xfrm>
          <a:prstGeom prst="rect">
            <a:avLst/>
          </a:prstGeom>
          <a:noFill/>
        </p:spPr>
        <p:txBody>
          <a:bodyPr wrap="none" rtlCol="0">
            <a:spAutoFit/>
          </a:bodyPr>
          <a:lstStyle/>
          <a:p>
            <a:r>
              <a:rPr lang="en-US" b="1" dirty="0">
                <a:solidFill>
                  <a:srgbClr val="FFFF00"/>
                </a:solidFill>
              </a:rPr>
              <a:t>2</a:t>
            </a:r>
            <a:endParaRPr lang="ru-RU" b="1" dirty="0">
              <a:solidFill>
                <a:srgbClr val="FFFF00"/>
              </a:solidFill>
            </a:endParaRPr>
          </a:p>
        </p:txBody>
      </p:sp>
      <p:sp>
        <p:nvSpPr>
          <p:cNvPr id="17" name="TextBox 16"/>
          <p:cNvSpPr txBox="1"/>
          <p:nvPr/>
        </p:nvSpPr>
        <p:spPr>
          <a:xfrm>
            <a:off x="4857752" y="3429000"/>
            <a:ext cx="312906" cy="369332"/>
          </a:xfrm>
          <a:prstGeom prst="rect">
            <a:avLst/>
          </a:prstGeom>
          <a:noFill/>
        </p:spPr>
        <p:txBody>
          <a:bodyPr wrap="none" rtlCol="0">
            <a:spAutoFit/>
          </a:bodyPr>
          <a:lstStyle/>
          <a:p>
            <a:r>
              <a:rPr lang="en-US" b="1" dirty="0" smtClean="0">
                <a:solidFill>
                  <a:srgbClr val="FFFF00"/>
                </a:solidFill>
              </a:rPr>
              <a:t>6</a:t>
            </a:r>
            <a:endParaRPr lang="ru-RU" b="1" dirty="0">
              <a:solidFill>
                <a:srgbClr val="FFFF00"/>
              </a:solidFill>
            </a:endParaRPr>
          </a:p>
        </p:txBody>
      </p:sp>
      <p:sp>
        <p:nvSpPr>
          <p:cNvPr id="18" name="TextBox 17"/>
          <p:cNvSpPr txBox="1"/>
          <p:nvPr/>
        </p:nvSpPr>
        <p:spPr>
          <a:xfrm>
            <a:off x="3143240" y="1714488"/>
            <a:ext cx="312906" cy="369332"/>
          </a:xfrm>
          <a:prstGeom prst="rect">
            <a:avLst/>
          </a:prstGeom>
          <a:noFill/>
        </p:spPr>
        <p:txBody>
          <a:bodyPr wrap="none" rtlCol="0">
            <a:spAutoFit/>
          </a:bodyPr>
          <a:lstStyle/>
          <a:p>
            <a:r>
              <a:rPr lang="en-US" b="1" dirty="0" smtClean="0">
                <a:solidFill>
                  <a:srgbClr val="FFFF00"/>
                </a:solidFill>
              </a:rPr>
              <a:t>4</a:t>
            </a:r>
            <a:endParaRPr lang="ru-RU" b="1" dirty="0">
              <a:solidFill>
                <a:srgbClr val="FFFF00"/>
              </a:solidFill>
            </a:endParaRPr>
          </a:p>
        </p:txBody>
      </p:sp>
      <p:sp>
        <p:nvSpPr>
          <p:cNvPr id="19" name="TextBox 18"/>
          <p:cNvSpPr txBox="1"/>
          <p:nvPr/>
        </p:nvSpPr>
        <p:spPr>
          <a:xfrm>
            <a:off x="3500430" y="1500174"/>
            <a:ext cx="312906" cy="369332"/>
          </a:xfrm>
          <a:prstGeom prst="rect">
            <a:avLst/>
          </a:prstGeom>
          <a:noFill/>
        </p:spPr>
        <p:txBody>
          <a:bodyPr wrap="none" rtlCol="0">
            <a:spAutoFit/>
          </a:bodyPr>
          <a:lstStyle/>
          <a:p>
            <a:r>
              <a:rPr lang="en-US" b="1" dirty="0" smtClean="0">
                <a:solidFill>
                  <a:srgbClr val="FFFF00"/>
                </a:solidFill>
              </a:rPr>
              <a:t>5</a:t>
            </a:r>
            <a:endParaRPr lang="ru-RU" b="1" dirty="0">
              <a:solidFill>
                <a:srgbClr val="FFFF00"/>
              </a:solidFill>
            </a:endParaRPr>
          </a:p>
        </p:txBody>
      </p:sp>
      <p:sp>
        <p:nvSpPr>
          <p:cNvPr id="20" name="TextBox 19"/>
          <p:cNvSpPr txBox="1"/>
          <p:nvPr/>
        </p:nvSpPr>
        <p:spPr>
          <a:xfrm>
            <a:off x="0" y="2285992"/>
            <a:ext cx="2214546" cy="2800767"/>
          </a:xfrm>
          <a:prstGeom prst="rect">
            <a:avLst/>
          </a:prstGeom>
          <a:solidFill>
            <a:schemeClr val="accent1">
              <a:lumMod val="20000"/>
              <a:lumOff val="80000"/>
            </a:schemeClr>
          </a:solidFill>
        </p:spPr>
        <p:txBody>
          <a:bodyPr wrap="square" rtlCol="0">
            <a:spAutoFit/>
          </a:bodyPr>
          <a:lstStyle/>
          <a:p>
            <a:r>
              <a:rPr lang="en-US" sz="1600" dirty="0" smtClean="0"/>
              <a:t>Circles show sites investigated here:</a:t>
            </a:r>
          </a:p>
          <a:p>
            <a:pPr>
              <a:lnSpc>
                <a:spcPct val="150000"/>
              </a:lnSpc>
            </a:pPr>
            <a:r>
              <a:rPr lang="en-US" sz="1600" dirty="0" smtClean="0"/>
              <a:t>1 – </a:t>
            </a:r>
            <a:r>
              <a:rPr lang="en-US" sz="1600" dirty="0" err="1" smtClean="0"/>
              <a:t>Vyazivok</a:t>
            </a:r>
            <a:r>
              <a:rPr lang="en-US" sz="1600" dirty="0" smtClean="0"/>
              <a:t>.</a:t>
            </a:r>
          </a:p>
          <a:p>
            <a:pPr>
              <a:lnSpc>
                <a:spcPct val="150000"/>
              </a:lnSpc>
            </a:pPr>
            <a:r>
              <a:rPr lang="en-US" sz="1600" dirty="0" smtClean="0"/>
              <a:t>2 – </a:t>
            </a:r>
            <a:r>
              <a:rPr lang="en-US" sz="1600" dirty="0" err="1" smtClean="0"/>
              <a:t>Kamyanka</a:t>
            </a:r>
            <a:r>
              <a:rPr lang="en-US" sz="1600" dirty="0" smtClean="0"/>
              <a:t>.</a:t>
            </a:r>
          </a:p>
          <a:p>
            <a:pPr>
              <a:lnSpc>
                <a:spcPct val="150000"/>
              </a:lnSpc>
            </a:pPr>
            <a:r>
              <a:rPr lang="en-US" sz="1600" dirty="0" smtClean="0"/>
              <a:t>3 – </a:t>
            </a:r>
            <a:r>
              <a:rPr lang="en-US" sz="1600" dirty="0" err="1" smtClean="0"/>
              <a:t>Khlystunivka</a:t>
            </a:r>
            <a:r>
              <a:rPr lang="en-US" sz="1600" dirty="0" smtClean="0"/>
              <a:t>.</a:t>
            </a:r>
            <a:endParaRPr lang="en-US" sz="1600" dirty="0"/>
          </a:p>
          <a:p>
            <a:pPr>
              <a:lnSpc>
                <a:spcPct val="150000"/>
              </a:lnSpc>
            </a:pPr>
            <a:r>
              <a:rPr lang="en-US" sz="1600" dirty="0" smtClean="0"/>
              <a:t>4 – </a:t>
            </a:r>
            <a:r>
              <a:rPr lang="en-US" sz="1600" dirty="0" err="1" smtClean="0"/>
              <a:t>Paromivka</a:t>
            </a:r>
            <a:r>
              <a:rPr lang="en-US" sz="1600" dirty="0" smtClean="0"/>
              <a:t> (PO).</a:t>
            </a:r>
          </a:p>
          <a:p>
            <a:pPr>
              <a:lnSpc>
                <a:spcPct val="150000"/>
              </a:lnSpc>
            </a:pPr>
            <a:r>
              <a:rPr lang="en-US" sz="1600" dirty="0" smtClean="0"/>
              <a:t>5 – </a:t>
            </a:r>
            <a:r>
              <a:rPr lang="en-US" sz="1600" dirty="0" err="1" smtClean="0"/>
              <a:t>Syniy</a:t>
            </a:r>
            <a:r>
              <a:rPr lang="en-US" sz="1600" dirty="0" smtClean="0"/>
              <a:t> </a:t>
            </a:r>
            <a:r>
              <a:rPr lang="en-US" sz="1600" dirty="0" err="1" smtClean="0"/>
              <a:t>Kamin</a:t>
            </a:r>
            <a:r>
              <a:rPr lang="en-US" sz="1600" dirty="0" smtClean="0"/>
              <a:t> (NB).</a:t>
            </a:r>
          </a:p>
          <a:p>
            <a:pPr>
              <a:lnSpc>
                <a:spcPct val="150000"/>
              </a:lnSpc>
            </a:pPr>
            <a:r>
              <a:rPr lang="en-US" sz="1600" dirty="0" smtClean="0"/>
              <a:t>6 – </a:t>
            </a:r>
            <a:r>
              <a:rPr lang="en-US" sz="1600" dirty="0" err="1" smtClean="0"/>
              <a:t>Subbotzi</a:t>
            </a:r>
            <a:r>
              <a:rPr lang="en-US" sz="1600" dirty="0" smtClean="0"/>
              <a:t>.</a:t>
            </a:r>
            <a:endParaRPr lang="ru-RU" sz="1600" dirty="0"/>
          </a:p>
        </p:txBody>
      </p:sp>
    </p:spTree>
    <p:extLst>
      <p:ext uri="{BB962C8B-B14F-4D97-AF65-F5344CB8AC3E}">
        <p14:creationId xmlns:p14="http://schemas.microsoft.com/office/powerpoint/2010/main" val="4594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848984"/>
            <a:ext cx="4429124" cy="6009016"/>
          </a:xfrm>
          <a:prstGeom prst="rect">
            <a:avLst/>
          </a:prstGeom>
          <a:noFill/>
          <a:ln w="9525">
            <a:noFill/>
            <a:miter lim="800000"/>
            <a:headEnd/>
            <a:tailEnd/>
          </a:ln>
        </p:spPr>
      </p:pic>
      <p:sp>
        <p:nvSpPr>
          <p:cNvPr id="5123" name="TextBox 6"/>
          <p:cNvSpPr txBox="1">
            <a:spLocks noChangeArrowheads="1"/>
          </p:cNvSpPr>
          <p:nvPr/>
        </p:nvSpPr>
        <p:spPr bwMode="auto">
          <a:xfrm>
            <a:off x="1571604" y="0"/>
            <a:ext cx="686406" cy="369332"/>
          </a:xfrm>
          <a:prstGeom prst="rect">
            <a:avLst/>
          </a:prstGeom>
          <a:noFill/>
          <a:ln w="9525">
            <a:noFill/>
            <a:miter lim="800000"/>
            <a:headEnd/>
            <a:tailEnd/>
          </a:ln>
        </p:spPr>
        <p:txBody>
          <a:bodyPr wrap="none">
            <a:spAutoFit/>
          </a:bodyPr>
          <a:lstStyle/>
          <a:p>
            <a:r>
              <a:rPr lang="en-US" b="1" dirty="0">
                <a:latin typeface="Calibri" pitchFamily="34" charset="0"/>
              </a:rPr>
              <a:t>Fig</a:t>
            </a:r>
            <a:r>
              <a:rPr lang="en-US" b="1" dirty="0" smtClean="0">
                <a:latin typeface="Calibri" pitchFamily="34" charset="0"/>
              </a:rPr>
              <a:t>. 2</a:t>
            </a:r>
            <a:endParaRPr lang="ru-RU" b="1" dirty="0">
              <a:latin typeface="Calibri" pitchFamily="34" charset="0"/>
            </a:endParaRPr>
          </a:p>
        </p:txBody>
      </p:sp>
      <p:pic>
        <p:nvPicPr>
          <p:cNvPr id="7" name="Picture 2"/>
          <p:cNvPicPr>
            <a:picLocks noChangeAspect="1" noChangeArrowheads="1"/>
          </p:cNvPicPr>
          <p:nvPr/>
        </p:nvPicPr>
        <p:blipFill>
          <a:blip r:embed="rId3"/>
          <a:srcRect/>
          <a:stretch>
            <a:fillRect/>
          </a:stretch>
        </p:blipFill>
        <p:spPr bwMode="auto">
          <a:xfrm>
            <a:off x="4516477" y="928670"/>
            <a:ext cx="4627523" cy="5786439"/>
          </a:xfrm>
          <a:prstGeom prst="rect">
            <a:avLst/>
          </a:prstGeom>
          <a:noFill/>
          <a:ln w="9525">
            <a:noFill/>
            <a:miter lim="800000"/>
            <a:headEnd/>
            <a:tailEnd/>
          </a:ln>
        </p:spPr>
      </p:pic>
      <p:sp>
        <p:nvSpPr>
          <p:cNvPr id="9" name="TextBox 6"/>
          <p:cNvSpPr txBox="1">
            <a:spLocks noChangeArrowheads="1"/>
          </p:cNvSpPr>
          <p:nvPr/>
        </p:nvSpPr>
        <p:spPr bwMode="auto">
          <a:xfrm>
            <a:off x="5929322" y="0"/>
            <a:ext cx="686406" cy="369332"/>
          </a:xfrm>
          <a:prstGeom prst="rect">
            <a:avLst/>
          </a:prstGeom>
          <a:noFill/>
          <a:ln w="9525">
            <a:noFill/>
            <a:miter lim="800000"/>
            <a:headEnd/>
            <a:tailEnd/>
          </a:ln>
        </p:spPr>
        <p:txBody>
          <a:bodyPr wrap="none">
            <a:spAutoFit/>
          </a:bodyPr>
          <a:lstStyle/>
          <a:p>
            <a:r>
              <a:rPr lang="en-US" b="1" dirty="0" smtClean="0">
                <a:latin typeface="Calibri" pitchFamily="34" charset="0"/>
              </a:rPr>
              <a:t>Fig. 3</a:t>
            </a:r>
            <a:endParaRPr lang="ru-RU" b="1" dirty="0">
              <a:latin typeface="Calibri" pitchFamily="34" charset="0"/>
            </a:endParaRPr>
          </a:p>
        </p:txBody>
      </p:sp>
      <p:sp>
        <p:nvSpPr>
          <p:cNvPr id="12" name="Прямоугольник 11"/>
          <p:cNvSpPr/>
          <p:nvPr/>
        </p:nvSpPr>
        <p:spPr>
          <a:xfrm>
            <a:off x="4643438" y="428604"/>
            <a:ext cx="3890809" cy="369332"/>
          </a:xfrm>
          <a:prstGeom prst="rect">
            <a:avLst/>
          </a:prstGeom>
        </p:spPr>
        <p:txBody>
          <a:bodyPr wrap="none">
            <a:spAutoFit/>
          </a:bodyPr>
          <a:lstStyle/>
          <a:p>
            <a:r>
              <a:rPr lang="en-US" b="1" dirty="0" err="1" smtClean="0"/>
              <a:t>Korsun-Novomirgorodsky</a:t>
            </a:r>
            <a:r>
              <a:rPr lang="en-US" b="1" dirty="0" smtClean="0"/>
              <a:t> </a:t>
            </a:r>
            <a:r>
              <a:rPr lang="en-US" b="1" dirty="0" err="1" smtClean="0"/>
              <a:t>Pluton</a:t>
            </a:r>
            <a:r>
              <a:rPr lang="en-US" b="1" dirty="0" smtClean="0"/>
              <a:t> </a:t>
            </a:r>
            <a:endParaRPr lang="ru-RU" b="1" dirty="0"/>
          </a:p>
        </p:txBody>
      </p:sp>
      <p:sp>
        <p:nvSpPr>
          <p:cNvPr id="13" name="Прямоугольник 12"/>
          <p:cNvSpPr/>
          <p:nvPr/>
        </p:nvSpPr>
        <p:spPr>
          <a:xfrm>
            <a:off x="857224" y="428604"/>
            <a:ext cx="2044149" cy="369332"/>
          </a:xfrm>
          <a:prstGeom prst="rect">
            <a:avLst/>
          </a:prstGeom>
        </p:spPr>
        <p:txBody>
          <a:bodyPr wrap="none">
            <a:spAutoFit/>
          </a:bodyPr>
          <a:lstStyle/>
          <a:p>
            <a:r>
              <a:rPr lang="en-US" b="1" dirty="0" err="1" smtClean="0"/>
              <a:t>Korosten</a:t>
            </a:r>
            <a:r>
              <a:rPr lang="en-US" b="1" dirty="0" smtClean="0"/>
              <a:t> </a:t>
            </a:r>
            <a:r>
              <a:rPr lang="en-US" b="1" dirty="0" err="1" smtClean="0"/>
              <a:t>Pluton</a:t>
            </a:r>
            <a:r>
              <a:rPr lang="en-US" b="1" dirty="0" smtClean="0"/>
              <a:t> </a:t>
            </a:r>
            <a:endParaRPr lang="ru-RU" b="1" dirty="0"/>
          </a:p>
        </p:txBody>
      </p:sp>
      <p:sp>
        <p:nvSpPr>
          <p:cNvPr id="14" name="Прямоугольник 3"/>
          <p:cNvSpPr>
            <a:spLocks noChangeArrowheads="1"/>
          </p:cNvSpPr>
          <p:nvPr/>
        </p:nvSpPr>
        <p:spPr bwMode="auto">
          <a:xfrm>
            <a:off x="4214810" y="6550025"/>
            <a:ext cx="2560638" cy="307975"/>
          </a:xfrm>
          <a:prstGeom prst="rect">
            <a:avLst/>
          </a:prstGeom>
          <a:noFill/>
          <a:ln w="9525">
            <a:noFill/>
            <a:miter lim="800000"/>
            <a:headEnd/>
            <a:tailEnd/>
          </a:ln>
        </p:spPr>
        <p:txBody>
          <a:bodyPr wrap="none">
            <a:spAutoFit/>
          </a:bodyPr>
          <a:lstStyle/>
          <a:p>
            <a:r>
              <a:rPr lang="ru-RU" sz="1400" b="1" dirty="0"/>
              <a:t>(</a:t>
            </a:r>
            <a:r>
              <a:rPr lang="en-US" sz="1400" b="1" dirty="0" err="1"/>
              <a:t>Shumlyanskyy</a:t>
            </a:r>
            <a:r>
              <a:rPr lang="en-US" sz="1400" b="1" dirty="0"/>
              <a:t>  et al., 2017)</a:t>
            </a:r>
            <a:endParaRPr lang="ru-RU" sz="1400" dirty="0"/>
          </a:p>
        </p:txBody>
      </p:sp>
      <p:sp>
        <p:nvSpPr>
          <p:cNvPr id="15" name="Овал 14"/>
          <p:cNvSpPr/>
          <p:nvPr/>
        </p:nvSpPr>
        <p:spPr>
          <a:xfrm>
            <a:off x="1500166" y="4429132"/>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071670" y="3714752"/>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214414" y="4500570"/>
            <a:ext cx="312906" cy="369332"/>
          </a:xfrm>
          <a:prstGeom prst="rect">
            <a:avLst/>
          </a:prstGeom>
          <a:noFill/>
        </p:spPr>
        <p:txBody>
          <a:bodyPr wrap="none" rtlCol="0">
            <a:spAutoFit/>
          </a:bodyPr>
          <a:lstStyle/>
          <a:p>
            <a:r>
              <a:rPr lang="en-US" b="1" dirty="0" smtClean="0">
                <a:solidFill>
                  <a:srgbClr val="FFFF00"/>
                </a:solidFill>
              </a:rPr>
              <a:t>4</a:t>
            </a:r>
            <a:endParaRPr lang="ru-RU" b="1" dirty="0">
              <a:solidFill>
                <a:srgbClr val="FFFF00"/>
              </a:solidFill>
            </a:endParaRPr>
          </a:p>
        </p:txBody>
      </p:sp>
      <p:sp>
        <p:nvSpPr>
          <p:cNvPr id="18" name="TextBox 17"/>
          <p:cNvSpPr txBox="1"/>
          <p:nvPr/>
        </p:nvSpPr>
        <p:spPr>
          <a:xfrm>
            <a:off x="1785918" y="3429000"/>
            <a:ext cx="312906" cy="369332"/>
          </a:xfrm>
          <a:prstGeom prst="rect">
            <a:avLst/>
          </a:prstGeom>
          <a:noFill/>
        </p:spPr>
        <p:txBody>
          <a:bodyPr wrap="none" rtlCol="0">
            <a:spAutoFit/>
          </a:bodyPr>
          <a:lstStyle/>
          <a:p>
            <a:r>
              <a:rPr lang="en-US" b="1" dirty="0">
                <a:solidFill>
                  <a:srgbClr val="FFFF00"/>
                </a:solidFill>
              </a:rPr>
              <a:t>5</a:t>
            </a:r>
            <a:endParaRPr lang="ru-RU" b="1" dirty="0">
              <a:solidFill>
                <a:srgbClr val="FFFF00"/>
              </a:solidFill>
            </a:endParaRPr>
          </a:p>
        </p:txBody>
      </p:sp>
      <p:sp>
        <p:nvSpPr>
          <p:cNvPr id="19" name="Овал 18"/>
          <p:cNvSpPr/>
          <p:nvPr/>
        </p:nvSpPr>
        <p:spPr>
          <a:xfrm>
            <a:off x="5143504" y="3000372"/>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500694" y="3429000"/>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5643570" y="3429000"/>
            <a:ext cx="312906" cy="369332"/>
          </a:xfrm>
          <a:prstGeom prst="rect">
            <a:avLst/>
          </a:prstGeom>
          <a:noFill/>
        </p:spPr>
        <p:txBody>
          <a:bodyPr wrap="none" rtlCol="0">
            <a:spAutoFit/>
          </a:bodyPr>
          <a:lstStyle/>
          <a:p>
            <a:r>
              <a:rPr lang="en-US" b="1" dirty="0">
                <a:solidFill>
                  <a:srgbClr val="FFFF00"/>
                </a:solidFill>
              </a:rPr>
              <a:t>1</a:t>
            </a:r>
            <a:endParaRPr lang="ru-RU" b="1" dirty="0">
              <a:solidFill>
                <a:srgbClr val="FFFF00"/>
              </a:solidFill>
            </a:endParaRPr>
          </a:p>
        </p:txBody>
      </p:sp>
      <p:sp>
        <p:nvSpPr>
          <p:cNvPr id="22" name="TextBox 21"/>
          <p:cNvSpPr txBox="1"/>
          <p:nvPr/>
        </p:nvSpPr>
        <p:spPr>
          <a:xfrm>
            <a:off x="4929190" y="2786058"/>
            <a:ext cx="312906" cy="369332"/>
          </a:xfrm>
          <a:prstGeom prst="rect">
            <a:avLst/>
          </a:prstGeom>
          <a:noFill/>
        </p:spPr>
        <p:txBody>
          <a:bodyPr wrap="none" rtlCol="0">
            <a:spAutoFit/>
          </a:bodyPr>
          <a:lstStyle/>
          <a:p>
            <a:r>
              <a:rPr lang="en-US" b="1" dirty="0">
                <a:solidFill>
                  <a:srgbClr val="FFFF00"/>
                </a:solidFill>
              </a:rPr>
              <a:t>3</a:t>
            </a:r>
            <a:endParaRPr lang="ru-RU" b="1" dirty="0">
              <a:solidFill>
                <a:srgbClr val="FFFF00"/>
              </a:solidFill>
            </a:endParaRPr>
          </a:p>
        </p:txBody>
      </p:sp>
      <p:sp>
        <p:nvSpPr>
          <p:cNvPr id="23" name="TextBox 22"/>
          <p:cNvSpPr txBox="1"/>
          <p:nvPr/>
        </p:nvSpPr>
        <p:spPr>
          <a:xfrm>
            <a:off x="6643702" y="5643578"/>
            <a:ext cx="312906" cy="369332"/>
          </a:xfrm>
          <a:prstGeom prst="rect">
            <a:avLst/>
          </a:prstGeom>
          <a:noFill/>
        </p:spPr>
        <p:txBody>
          <a:bodyPr wrap="none" rtlCol="0">
            <a:spAutoFit/>
          </a:bodyPr>
          <a:lstStyle/>
          <a:p>
            <a:r>
              <a:rPr lang="en-US" b="1" dirty="0" smtClean="0">
                <a:solidFill>
                  <a:srgbClr val="FFFF00"/>
                </a:solidFill>
              </a:rPr>
              <a:t>2</a:t>
            </a:r>
            <a:endParaRPr lang="ru-RU" b="1" dirty="0">
              <a:solidFill>
                <a:srgbClr val="FFFF00"/>
              </a:solidFill>
            </a:endParaRPr>
          </a:p>
        </p:txBody>
      </p:sp>
      <p:sp>
        <p:nvSpPr>
          <p:cNvPr id="24" name="Овал 23"/>
          <p:cNvSpPr/>
          <p:nvPr/>
        </p:nvSpPr>
        <p:spPr>
          <a:xfrm>
            <a:off x="6572264" y="5857892"/>
            <a:ext cx="142876" cy="1428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967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descr="3KN6"/>
          <p:cNvPicPr>
            <a:picLocks noChangeAspect="1" noChangeArrowheads="1"/>
          </p:cNvPicPr>
          <p:nvPr/>
        </p:nvPicPr>
        <p:blipFill>
          <a:blip r:embed="rId2"/>
          <a:srcRect/>
          <a:stretch>
            <a:fillRect/>
          </a:stretch>
        </p:blipFill>
        <p:spPr bwMode="auto">
          <a:xfrm>
            <a:off x="428596" y="214289"/>
            <a:ext cx="4357718" cy="3269527"/>
          </a:xfrm>
          <a:prstGeom prst="rect">
            <a:avLst/>
          </a:prstGeom>
          <a:noFill/>
          <a:ln w="9525">
            <a:noFill/>
            <a:miter lim="800000"/>
            <a:headEnd/>
            <a:tailEnd/>
          </a:ln>
        </p:spPr>
      </p:pic>
      <p:sp>
        <p:nvSpPr>
          <p:cNvPr id="10" name="Rectangle 6"/>
          <p:cNvSpPr>
            <a:spLocks noChangeArrowheads="1"/>
          </p:cNvSpPr>
          <p:nvPr/>
        </p:nvSpPr>
        <p:spPr bwMode="auto">
          <a:xfrm>
            <a:off x="4786314" y="1214422"/>
            <a:ext cx="4357686" cy="1569660"/>
          </a:xfrm>
          <a:prstGeom prst="rect">
            <a:avLst/>
          </a:prstGeom>
          <a:noFill/>
          <a:ln>
            <a:noFill/>
          </a:ln>
          <a:effectLst/>
          <a:extLst/>
        </p:spPr>
        <p:txBody>
          <a:bodyPr wrap="square">
            <a:spAutoFit/>
          </a:bodyPr>
          <a:lstStyle/>
          <a:p>
            <a:pPr fontAlgn="auto">
              <a:spcBef>
                <a:spcPts val="0"/>
              </a:spcBef>
              <a:spcAft>
                <a:spcPts val="0"/>
              </a:spcAft>
              <a:defRPr/>
            </a:pPr>
            <a:r>
              <a:rPr lang="en-US" sz="2400" dirty="0" err="1" smtClean="0">
                <a:solidFill>
                  <a:schemeClr val="tx2"/>
                </a:solidFill>
                <a:effectLst>
                  <a:outerShdw blurRad="38100" dist="38100" dir="2700000" algn="tl">
                    <a:srgbClr val="000000"/>
                  </a:outerShdw>
                </a:effectLst>
                <a:latin typeface="Arial" pitchFamily="34" charset="0"/>
                <a:cs typeface="Arial" pitchFamily="34" charset="0"/>
              </a:rPr>
              <a:t>Anorthosites</a:t>
            </a:r>
            <a:r>
              <a:rPr lang="ru-RU" sz="2400" dirty="0" smtClean="0">
                <a:solidFill>
                  <a:schemeClr val="tx2"/>
                </a:solidFill>
                <a:effectLst>
                  <a:outerShdw blurRad="38100" dist="38100" dir="2700000" algn="tl">
                    <a:srgbClr val="000000"/>
                  </a:outerShdw>
                </a:effectLst>
                <a:latin typeface="Arial" pitchFamily="34" charset="0"/>
                <a:cs typeface="Arial" pitchFamily="34" charset="0"/>
              </a:rPr>
              <a:t>, </a:t>
            </a:r>
            <a:r>
              <a:rPr lang="en-US" sz="2400" dirty="0" smtClean="0">
                <a:solidFill>
                  <a:schemeClr val="tx2"/>
                </a:solidFill>
                <a:effectLst>
                  <a:outerShdw blurRad="38100" dist="38100" dir="2700000" algn="tl">
                    <a:srgbClr val="000000"/>
                  </a:outerShdw>
                </a:effectLst>
                <a:latin typeface="Arial" pitchFamily="34" charset="0"/>
                <a:cs typeface="Arial" pitchFamily="34" charset="0"/>
              </a:rPr>
              <a:t>  </a:t>
            </a:r>
            <a:r>
              <a:rPr lang="en-US" b="1" dirty="0" err="1" smtClean="0">
                <a:solidFill>
                  <a:schemeClr val="tx2"/>
                </a:solidFill>
                <a:latin typeface="Arial" pitchFamily="34" charset="0"/>
                <a:cs typeface="Arial" pitchFamily="34" charset="0"/>
              </a:rPr>
              <a:t>Vyazivok</a:t>
            </a:r>
            <a:r>
              <a:rPr lang="en-US" b="1" dirty="0" smtClean="0">
                <a:solidFill>
                  <a:schemeClr val="tx2"/>
                </a:solidFill>
                <a:latin typeface="Arial" pitchFamily="34" charset="0"/>
                <a:cs typeface="Arial" pitchFamily="34" charset="0"/>
              </a:rPr>
              <a:t> </a:t>
            </a:r>
            <a:r>
              <a:rPr lang="en-US" b="1" dirty="0" err="1" smtClean="0">
                <a:solidFill>
                  <a:schemeClr val="tx2"/>
                </a:solidFill>
                <a:latin typeface="Arial" pitchFamily="34" charset="0"/>
                <a:cs typeface="Arial" pitchFamily="34" charset="0"/>
              </a:rPr>
              <a:t>guarry</a:t>
            </a:r>
            <a:endParaRPr lang="en-US" b="1" dirty="0" smtClean="0">
              <a:solidFill>
                <a:schemeClr val="tx2"/>
              </a:solidFill>
              <a:latin typeface="Arial" pitchFamily="34" charset="0"/>
              <a:cs typeface="Arial" pitchFamily="34" charset="0"/>
            </a:endParaRPr>
          </a:p>
          <a:p>
            <a:pPr fontAlgn="auto">
              <a:spcBef>
                <a:spcPts val="0"/>
              </a:spcBef>
              <a:spcAft>
                <a:spcPts val="0"/>
              </a:spcAft>
              <a:defRPr/>
            </a:pPr>
            <a:endParaRPr lang="en-US" b="1" dirty="0">
              <a:solidFill>
                <a:schemeClr val="tx2"/>
              </a:solidFill>
              <a:latin typeface="Arial" pitchFamily="34" charset="0"/>
              <a:cs typeface="Arial" pitchFamily="34" charset="0"/>
            </a:endParaRPr>
          </a:p>
          <a:p>
            <a:pPr fontAlgn="auto">
              <a:spcBef>
                <a:spcPts val="0"/>
              </a:spcBef>
              <a:spcAft>
                <a:spcPts val="0"/>
              </a:spcAft>
              <a:defRPr/>
            </a:pPr>
            <a:r>
              <a:rPr lang="ru-RU" dirty="0" smtClean="0">
                <a:latin typeface="Arial" pitchFamily="34" charset="0"/>
                <a:cs typeface="Arial" pitchFamily="34" charset="0"/>
              </a:rPr>
              <a:t> </a:t>
            </a:r>
            <a:r>
              <a:rPr lang="en-US" dirty="0" smtClean="0">
                <a:latin typeface="Arial" pitchFamily="34" charset="0"/>
                <a:cs typeface="Arial" pitchFamily="34" charset="0"/>
              </a:rPr>
              <a:t> </a:t>
            </a:r>
            <a:r>
              <a:rPr lang="en-US" b="1" dirty="0" err="1"/>
              <a:t>Korsun-Novomirgorodsky</a:t>
            </a:r>
            <a:r>
              <a:rPr lang="en-US" b="1" dirty="0"/>
              <a:t> </a:t>
            </a:r>
            <a:r>
              <a:rPr lang="en-US" b="1" dirty="0" err="1" smtClean="0"/>
              <a:t>Pluton</a:t>
            </a:r>
            <a:endParaRPr lang="en-US" b="1" dirty="0" smtClean="0"/>
          </a:p>
          <a:p>
            <a:pPr fontAlgn="auto">
              <a:spcBef>
                <a:spcPts val="0"/>
              </a:spcBef>
              <a:spcAft>
                <a:spcPts val="0"/>
              </a:spcAft>
              <a:defRPr/>
            </a:pPr>
            <a:endParaRPr lang="en-US" b="1" dirty="0">
              <a:latin typeface="Arial" pitchFamily="34" charset="0"/>
              <a:cs typeface="Arial" pitchFamily="34" charset="0"/>
            </a:endParaRPr>
          </a:p>
          <a:p>
            <a:pPr fontAlgn="auto">
              <a:spcBef>
                <a:spcPts val="0"/>
              </a:spcBef>
              <a:spcAft>
                <a:spcPts val="0"/>
              </a:spcAft>
              <a:defRPr/>
            </a:pPr>
            <a:r>
              <a:rPr lang="en-US" b="1" dirty="0" smtClean="0">
                <a:solidFill>
                  <a:schemeClr val="tx2">
                    <a:lumMod val="60000"/>
                    <a:lumOff val="40000"/>
                  </a:schemeClr>
                </a:solidFill>
                <a:latin typeface="Arial" pitchFamily="34" charset="0"/>
                <a:cs typeface="Arial" pitchFamily="34" charset="0"/>
              </a:rPr>
              <a:t>General view</a:t>
            </a:r>
            <a:endParaRPr lang="ru-RU" dirty="0">
              <a:solidFill>
                <a:schemeClr val="tx2">
                  <a:lumMod val="60000"/>
                  <a:lumOff val="40000"/>
                </a:schemeClr>
              </a:solidFill>
              <a:latin typeface="Arial" pitchFamily="34" charset="0"/>
              <a:cs typeface="Arial" pitchFamily="34" charset="0"/>
            </a:endParaRPr>
          </a:p>
        </p:txBody>
      </p:sp>
      <p:pic>
        <p:nvPicPr>
          <p:cNvPr id="6" name="Рисунок 5" descr="DSC02722.JPG"/>
          <p:cNvPicPr>
            <a:picLocks noChangeAspect="1"/>
          </p:cNvPicPr>
          <p:nvPr/>
        </p:nvPicPr>
        <p:blipFill>
          <a:blip r:embed="rId3" cstate="print"/>
          <a:stretch>
            <a:fillRect/>
          </a:stretch>
        </p:blipFill>
        <p:spPr>
          <a:xfrm>
            <a:off x="428596" y="3571876"/>
            <a:ext cx="4357718" cy="3268289"/>
          </a:xfrm>
          <a:prstGeom prst="rect">
            <a:avLst/>
          </a:prstGeom>
        </p:spPr>
      </p:pic>
      <p:sp>
        <p:nvSpPr>
          <p:cNvPr id="7" name="Rectangle 6"/>
          <p:cNvSpPr>
            <a:spLocks noChangeArrowheads="1"/>
          </p:cNvSpPr>
          <p:nvPr/>
        </p:nvSpPr>
        <p:spPr bwMode="auto">
          <a:xfrm>
            <a:off x="4786314" y="4000505"/>
            <a:ext cx="4357686" cy="1292662"/>
          </a:xfrm>
          <a:prstGeom prst="rect">
            <a:avLst/>
          </a:prstGeom>
          <a:noFill/>
          <a:ln>
            <a:noFill/>
          </a:ln>
          <a:effectLst/>
          <a:extLst/>
        </p:spPr>
        <p:txBody>
          <a:bodyPr wrap="square">
            <a:spAutoFit/>
          </a:bodyPr>
          <a:lstStyle/>
          <a:p>
            <a:pPr fontAlgn="auto">
              <a:spcBef>
                <a:spcPts val="0"/>
              </a:spcBef>
              <a:spcAft>
                <a:spcPts val="0"/>
              </a:spcAft>
              <a:defRPr/>
            </a:pPr>
            <a:r>
              <a:rPr lang="en-US" sz="2400" dirty="0" err="1" smtClean="0">
                <a:solidFill>
                  <a:schemeClr val="tx2"/>
                </a:solidFill>
                <a:effectLst>
                  <a:outerShdw blurRad="38100" dist="38100" dir="2700000" algn="tl">
                    <a:srgbClr val="000000"/>
                  </a:outerShdw>
                </a:effectLst>
                <a:latin typeface="Arial" pitchFamily="34" charset="0"/>
                <a:cs typeface="Arial" pitchFamily="34" charset="0"/>
              </a:rPr>
              <a:t>Anorthosites</a:t>
            </a:r>
            <a:r>
              <a:rPr lang="ru-RU" sz="2400" dirty="0" smtClean="0">
                <a:solidFill>
                  <a:schemeClr val="tx2"/>
                </a:solidFill>
                <a:effectLst>
                  <a:outerShdw blurRad="38100" dist="38100" dir="2700000" algn="tl">
                    <a:srgbClr val="000000"/>
                  </a:outerShdw>
                </a:effectLst>
                <a:latin typeface="Arial" pitchFamily="34" charset="0"/>
                <a:cs typeface="Arial" pitchFamily="34" charset="0"/>
              </a:rPr>
              <a:t>, </a:t>
            </a:r>
            <a:r>
              <a:rPr lang="en-US" dirty="0" err="1" smtClean="0">
                <a:solidFill>
                  <a:schemeClr val="tx2"/>
                </a:solidFill>
                <a:effectLst>
                  <a:outerShdw blurRad="38100" dist="38100" dir="2700000" algn="tl">
                    <a:srgbClr val="000000"/>
                  </a:outerShdw>
                </a:effectLst>
                <a:latin typeface="Arial" pitchFamily="34" charset="0"/>
                <a:cs typeface="Arial" pitchFamily="34" charset="0"/>
              </a:rPr>
              <a:t>Syniy</a:t>
            </a:r>
            <a:r>
              <a:rPr lang="en-US" dirty="0" smtClean="0">
                <a:solidFill>
                  <a:schemeClr val="tx2"/>
                </a:solidFill>
                <a:effectLst>
                  <a:outerShdw blurRad="38100" dist="38100" dir="2700000" algn="tl">
                    <a:srgbClr val="000000"/>
                  </a:outerShdw>
                </a:effectLst>
                <a:latin typeface="Arial" pitchFamily="34" charset="0"/>
                <a:cs typeface="Arial" pitchFamily="34" charset="0"/>
              </a:rPr>
              <a:t> </a:t>
            </a:r>
            <a:r>
              <a:rPr lang="en-US" dirty="0" err="1">
                <a:solidFill>
                  <a:schemeClr val="tx2"/>
                </a:solidFill>
                <a:effectLst>
                  <a:outerShdw blurRad="38100" dist="38100" dir="2700000" algn="tl">
                    <a:srgbClr val="000000"/>
                  </a:outerShdw>
                </a:effectLst>
                <a:latin typeface="Arial" pitchFamily="34" charset="0"/>
                <a:cs typeface="Arial" pitchFamily="34" charset="0"/>
              </a:rPr>
              <a:t>K</a:t>
            </a:r>
            <a:r>
              <a:rPr lang="en-US" dirty="0" err="1" smtClean="0">
                <a:solidFill>
                  <a:schemeClr val="tx2"/>
                </a:solidFill>
                <a:effectLst>
                  <a:outerShdw blurRad="38100" dist="38100" dir="2700000" algn="tl">
                    <a:srgbClr val="000000"/>
                  </a:outerShdw>
                </a:effectLst>
                <a:latin typeface="Arial" pitchFamily="34" charset="0"/>
                <a:cs typeface="Arial" pitchFamily="34" charset="0"/>
              </a:rPr>
              <a:t>amin</a:t>
            </a:r>
            <a:r>
              <a:rPr lang="en-US" b="1" dirty="0" smtClean="0">
                <a:solidFill>
                  <a:schemeClr val="tx2"/>
                </a:solidFill>
                <a:latin typeface="Arial" pitchFamily="34" charset="0"/>
                <a:cs typeface="Arial" pitchFamily="34" charset="0"/>
              </a:rPr>
              <a:t> </a:t>
            </a:r>
            <a:r>
              <a:rPr lang="en-US" b="1" dirty="0" err="1" smtClean="0">
                <a:solidFill>
                  <a:schemeClr val="tx2"/>
                </a:solidFill>
                <a:latin typeface="Arial" pitchFamily="34" charset="0"/>
                <a:cs typeface="Arial" pitchFamily="34" charset="0"/>
              </a:rPr>
              <a:t>guarry</a:t>
            </a:r>
            <a:endParaRPr lang="en-US" b="1" dirty="0" smtClean="0">
              <a:solidFill>
                <a:schemeClr val="tx2"/>
              </a:solidFill>
              <a:latin typeface="Arial" pitchFamily="34" charset="0"/>
              <a:cs typeface="Arial" pitchFamily="34" charset="0"/>
            </a:endParaRPr>
          </a:p>
          <a:p>
            <a:pPr fontAlgn="auto">
              <a:spcBef>
                <a:spcPts val="0"/>
              </a:spcBef>
              <a:spcAft>
                <a:spcPts val="0"/>
              </a:spcAft>
              <a:defRPr/>
            </a:pPr>
            <a:r>
              <a:rPr lang="en-US" b="1" dirty="0" err="1"/>
              <a:t>Korosten</a:t>
            </a:r>
            <a:r>
              <a:rPr lang="en-US" b="1" dirty="0"/>
              <a:t> </a:t>
            </a:r>
            <a:r>
              <a:rPr lang="en-US" b="1" dirty="0" err="1"/>
              <a:t>Pluton</a:t>
            </a:r>
            <a:r>
              <a:rPr lang="en-US" b="1" dirty="0"/>
              <a:t> </a:t>
            </a:r>
            <a:endParaRPr lang="ru-RU" b="1" dirty="0"/>
          </a:p>
          <a:p>
            <a:pPr fontAlgn="auto">
              <a:spcBef>
                <a:spcPts val="0"/>
              </a:spcBef>
              <a:spcAft>
                <a:spcPts val="0"/>
              </a:spcAft>
              <a:defRPr/>
            </a:pPr>
            <a:endParaRPr lang="en-US" b="1" dirty="0" smtClean="0">
              <a:solidFill>
                <a:schemeClr val="tx2"/>
              </a:solidFill>
              <a:latin typeface="Arial" pitchFamily="34" charset="0"/>
              <a:cs typeface="Arial" pitchFamily="34" charset="0"/>
            </a:endParaRPr>
          </a:p>
          <a:p>
            <a:pPr fontAlgn="auto">
              <a:spcBef>
                <a:spcPts val="0"/>
              </a:spcBef>
              <a:spcAft>
                <a:spcPts val="0"/>
              </a:spcAft>
              <a:defRPr/>
            </a:pPr>
            <a:r>
              <a:rPr lang="en-US" b="1" dirty="0" smtClean="0">
                <a:solidFill>
                  <a:schemeClr val="tx2">
                    <a:lumMod val="60000"/>
                    <a:lumOff val="40000"/>
                  </a:schemeClr>
                </a:solidFill>
                <a:latin typeface="Arial" pitchFamily="34" charset="0"/>
                <a:cs typeface="Arial" pitchFamily="34" charset="0"/>
              </a:rPr>
              <a:t>sampling</a:t>
            </a:r>
          </a:p>
        </p:txBody>
      </p:sp>
    </p:spTree>
    <p:extLst>
      <p:ext uri="{BB962C8B-B14F-4D97-AF65-F5344CB8AC3E}">
        <p14:creationId xmlns:p14="http://schemas.microsoft.com/office/powerpoint/2010/main" val="2462370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9512" y="94320"/>
            <a:ext cx="8712968" cy="6063198"/>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800" b="1" i="0" u="sng" strike="noStrike" cap="none" normalizeH="0" baseline="0" dirty="0" err="1" smtClean="0">
                <a:ln>
                  <a:noFill/>
                </a:ln>
                <a:solidFill>
                  <a:srgbClr val="00B050"/>
                </a:solidFill>
                <a:effectLst/>
                <a:ea typeface="Batang" pitchFamily="18" charset="-127"/>
                <a:cs typeface="Times New Roman" pitchFamily="18" charset="0"/>
              </a:rPr>
              <a:t>Palaeomagnetic</a:t>
            </a:r>
            <a:r>
              <a:rPr kumimoji="0" lang="en-US" altLang="ko-KR" sz="2800" b="1" i="0" u="sng" strike="noStrike" cap="none" normalizeH="0" baseline="0" dirty="0" smtClean="0">
                <a:ln>
                  <a:noFill/>
                </a:ln>
                <a:solidFill>
                  <a:srgbClr val="00B050"/>
                </a:solidFill>
                <a:effectLst/>
                <a:ea typeface="Batang" pitchFamily="18" charset="-127"/>
                <a:cs typeface="Times New Roman" pitchFamily="18" charset="0"/>
              </a:rPr>
              <a:t> investigations </a:t>
            </a:r>
            <a:endParaRPr kumimoji="0" lang="en-US" altLang="ko-KR" sz="2000" b="1" i="0" u="sng" strike="noStrike" cap="none" normalizeH="0" baseline="0" dirty="0" smtClean="0">
              <a:ln>
                <a:noFill/>
              </a:ln>
              <a:solidFill>
                <a:srgbClr val="00B05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ko-KR" sz="2000" dirty="0" smtClean="0">
                <a:ea typeface="Batang" pitchFamily="18" charset="-127"/>
                <a:cs typeface="Times New Roman" pitchFamily="18" charset="0"/>
              </a:rPr>
              <a:t>             </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a:t>
            </a:r>
            <a:r>
              <a:rPr kumimoji="0" lang="en-US" altLang="ko-KR" sz="2000" b="1" i="0" u="none" strike="noStrike" cap="none" normalizeH="0" baseline="0" dirty="0" err="1" smtClean="0">
                <a:ln>
                  <a:noFill/>
                </a:ln>
                <a:solidFill>
                  <a:schemeClr val="tx1"/>
                </a:solidFill>
                <a:effectLst/>
                <a:ea typeface="Batang" pitchFamily="18" charset="-127"/>
                <a:cs typeface="Times New Roman" pitchFamily="18" charset="0"/>
              </a:rPr>
              <a:t>Bakhmutov</a:t>
            </a:r>
            <a:r>
              <a:rPr kumimoji="0" lang="en-US" altLang="ko-KR" sz="2000" b="1" i="0" u="none" strike="noStrike" cap="none" normalizeH="0" baseline="0" dirty="0" smtClean="0">
                <a:ln>
                  <a:noFill/>
                </a:ln>
                <a:solidFill>
                  <a:schemeClr val="tx1"/>
                </a:solidFill>
                <a:effectLst/>
                <a:ea typeface="Batang" pitchFamily="18" charset="-127"/>
                <a:cs typeface="Times New Roman" pitchFamily="18" charset="0"/>
              </a:rPr>
              <a:t> V.</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Institute of Geophysics of the NAS of Ukraine in Kyiv)</a:t>
            </a:r>
          </a:p>
          <a:p>
            <a:pPr lvl="0" eaLnBrk="0" fontAlgn="base" hangingPunct="0">
              <a:spcBef>
                <a:spcPct val="0"/>
              </a:spcBef>
              <a:spcAft>
                <a:spcPct val="0"/>
              </a:spcAft>
            </a:pPr>
            <a:r>
              <a:rPr lang="en-US" altLang="ko-KR" sz="2000" dirty="0" smtClean="0">
                <a:ea typeface="Calibri" pitchFamily="34" charset="0"/>
                <a:cs typeface="Times New Roman" pitchFamily="18" charset="0"/>
              </a:rPr>
              <a:t>                                </a:t>
            </a:r>
          </a:p>
          <a:p>
            <a:pPr lvl="0" algn="ctr" eaLnBrk="0" fontAlgn="base" hangingPunct="0">
              <a:spcBef>
                <a:spcPct val="0"/>
              </a:spcBef>
              <a:spcAft>
                <a:spcPct val="0"/>
              </a:spcAft>
            </a:pPr>
            <a:r>
              <a:rPr lang="en-US" altLang="ko-KR" sz="2000" dirty="0" err="1" smtClean="0">
                <a:ea typeface="Calibri" pitchFamily="34" charset="0"/>
                <a:cs typeface="Times New Roman" pitchFamily="18" charset="0"/>
              </a:rPr>
              <a:t>Palaeomagnetic</a:t>
            </a:r>
            <a:r>
              <a:rPr lang="en-US" altLang="ko-KR" sz="2000" dirty="0" smtClean="0">
                <a:ea typeface="Calibri" pitchFamily="34" charset="0"/>
                <a:cs typeface="Times New Roman" pitchFamily="18" charset="0"/>
              </a:rPr>
              <a:t> investigations include standard </a:t>
            </a:r>
            <a:r>
              <a:rPr lang="en-US" altLang="ko-KR" sz="2000" dirty="0" err="1" smtClean="0">
                <a:ea typeface="Calibri" pitchFamily="34" charset="0"/>
                <a:cs typeface="Times New Roman" pitchFamily="18" charset="0"/>
              </a:rPr>
              <a:t>palaeomagnetic</a:t>
            </a:r>
            <a:r>
              <a:rPr lang="en-US" altLang="ko-KR" sz="2000" dirty="0" smtClean="0">
                <a:ea typeface="Calibri" pitchFamily="34" charset="0"/>
                <a:cs typeface="Times New Roman" pitchFamily="18" charset="0"/>
              </a:rPr>
              <a:t> experiments</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a:t>
            </a:r>
            <a:endParaRPr kumimoji="0" lang="ru-RU" altLang="ko-KR" sz="2000" b="0" i="0" u="none" strike="noStrike" cap="none" normalizeH="0" baseline="0" dirty="0" smtClean="0">
              <a:ln>
                <a:noFill/>
              </a:ln>
              <a:solidFill>
                <a:schemeClr val="tx1"/>
              </a:solidFill>
              <a:effectLst/>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AutoNum type="alphaLcParenR"/>
              <a:tabLst/>
            </a:pP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thermal demagnetization </a:t>
            </a:r>
            <a:r>
              <a:rPr kumimoji="0" lang="en-US" altLang="ko-KR" sz="2000" b="1" i="0" u="none" strike="noStrike" cap="none" normalizeH="0" baseline="0" dirty="0" smtClean="0">
                <a:ln>
                  <a:noFill/>
                </a:ln>
                <a:solidFill>
                  <a:schemeClr val="tx1"/>
                </a:solidFill>
                <a:effectLst/>
                <a:ea typeface="Calibri" pitchFamily="34" charset="0"/>
                <a:cs typeface="Times New Roman" pitchFamily="18" charset="0"/>
              </a:rPr>
              <a:t>(TD</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of NRM up to 600-670°C  (with steps from 10°   to  50°C)</a:t>
            </a:r>
            <a:endParaRPr kumimoji="0" lang="ru-RU" altLang="ko-KR"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b) AF demagnetization by alternating field </a:t>
            </a:r>
            <a:r>
              <a:rPr kumimoji="0" lang="en-US" altLang="ko-KR" sz="2000" b="1" i="0" u="none" strike="noStrike" cap="none" normalizeH="0" baseline="0" dirty="0" smtClean="0">
                <a:ln>
                  <a:noFill/>
                </a:ln>
                <a:solidFill>
                  <a:schemeClr val="tx1"/>
                </a:solidFill>
                <a:effectLst/>
                <a:ea typeface="Calibri" pitchFamily="34" charset="0"/>
                <a:cs typeface="Times New Roman" pitchFamily="18" charset="0"/>
              </a:rPr>
              <a:t>(AF) </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up to 100 </a:t>
            </a:r>
            <a:r>
              <a:rPr kumimoji="0" lang="en-US" altLang="ko-KR" sz="2000" b="0" i="0" u="none" strike="noStrike" cap="none" normalizeH="0" baseline="0" dirty="0" err="1" smtClean="0">
                <a:ln>
                  <a:noFill/>
                </a:ln>
                <a:solidFill>
                  <a:schemeClr val="tx1"/>
                </a:solidFill>
                <a:effectLst/>
                <a:ea typeface="Calibri" pitchFamily="34" charset="0"/>
                <a:cs typeface="Times New Roman" pitchFamily="18" charset="0"/>
              </a:rPr>
              <a:t>mT</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(with steps </a:t>
            </a:r>
          </a:p>
          <a:p>
            <a:pPr marL="0" marR="0" lvl="0" indent="0" algn="l" defTabSz="914400" rtl="0" eaLnBrk="0" fontAlgn="base" latinLnBrk="0" hangingPunct="0">
              <a:lnSpc>
                <a:spcPct val="100000"/>
              </a:lnSpc>
              <a:spcBef>
                <a:spcPct val="0"/>
              </a:spcBef>
              <a:spcAft>
                <a:spcPct val="0"/>
              </a:spcAft>
              <a:buClrTx/>
              <a:buSzTx/>
              <a:tabLst/>
            </a:pPr>
            <a:r>
              <a:rPr lang="en-US" altLang="ko-KR" sz="2000" dirty="0">
                <a:ea typeface="Calibri" pitchFamily="34" charset="0"/>
                <a:cs typeface="Times New Roman" pitchFamily="18" charset="0"/>
              </a:rPr>
              <a:t> </a:t>
            </a:r>
            <a:r>
              <a:rPr lang="en-US" altLang="ko-KR" sz="2000" dirty="0" smtClean="0">
                <a:ea typeface="Calibri" pitchFamily="34" charset="0"/>
                <a:cs typeface="Times New Roman" pitchFamily="18" charset="0"/>
              </a:rPr>
              <a:t>       </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10-20 </a:t>
            </a:r>
            <a:r>
              <a:rPr kumimoji="0" lang="en-US" altLang="ko-KR" sz="2000" b="0" i="0" u="none" strike="noStrike" cap="none" normalizeH="0" baseline="0" dirty="0" err="1" smtClean="0">
                <a:ln>
                  <a:noFill/>
                </a:ln>
                <a:solidFill>
                  <a:schemeClr val="tx1"/>
                </a:solidFill>
                <a:effectLst/>
                <a:ea typeface="Calibri" pitchFamily="34" charset="0"/>
                <a:cs typeface="Times New Roman" pitchFamily="18" charset="0"/>
              </a:rPr>
              <a:t>mT</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altLang="ko-KR"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c) measuring of the </a:t>
            </a:r>
            <a:r>
              <a:rPr kumimoji="0" lang="en-US" altLang="ko-KR" sz="2000" b="1" i="0" u="none" strike="noStrike" cap="none" normalizeH="0" baseline="0" dirty="0" smtClean="0">
                <a:ln>
                  <a:noFill/>
                </a:ln>
                <a:solidFill>
                  <a:schemeClr val="tx1"/>
                </a:solidFill>
                <a:effectLst/>
                <a:ea typeface="Calibri" pitchFamily="34" charset="0"/>
                <a:cs typeface="Times New Roman" pitchFamily="18" charset="0"/>
              </a:rPr>
              <a:t>magnetic susceptibility (</a:t>
            </a:r>
            <a:r>
              <a:rPr kumimoji="0" lang="en-US" altLang="ko-KR" sz="2000" b="1" i="1" u="none" strike="noStrike" cap="none" normalizeH="0" baseline="0" dirty="0" smtClean="0">
                <a:ln>
                  <a:noFill/>
                </a:ln>
                <a:solidFill>
                  <a:schemeClr val="tx1"/>
                </a:solidFill>
                <a:effectLst/>
                <a:ea typeface="Calibri" pitchFamily="34" charset="0"/>
                <a:cs typeface="Times New Roman" pitchFamily="18" charset="0"/>
              </a:rPr>
              <a:t>k</a:t>
            </a:r>
            <a:r>
              <a:rPr kumimoji="0" lang="en-US" altLang="ko-KR" sz="2000" b="1" i="0" u="none" strike="noStrike" cap="none" normalizeH="0" baseline="0" dirty="0" smtClean="0">
                <a:ln>
                  <a:noFill/>
                </a:ln>
                <a:solidFill>
                  <a:schemeClr val="tx1"/>
                </a:solidFill>
                <a:effectLst/>
                <a:ea typeface="Calibri" pitchFamily="34" charset="0"/>
                <a:cs typeface="Times New Roman" pitchFamily="18" charset="0"/>
              </a:rPr>
              <a:t>) </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after each heating step</a:t>
            </a:r>
          </a:p>
          <a:p>
            <a:pPr marL="0" marR="0" lvl="0" indent="0" algn="l" defTabSz="914400" rtl="0" eaLnBrk="0" fontAlgn="base" latinLnBrk="0" hangingPunct="0">
              <a:lnSpc>
                <a:spcPct val="100000"/>
              </a:lnSpc>
              <a:spcBef>
                <a:spcPct val="0"/>
              </a:spcBef>
              <a:spcAft>
                <a:spcPct val="0"/>
              </a:spcAft>
              <a:buClrTx/>
              <a:buSzTx/>
              <a:tabLst/>
            </a:pPr>
            <a:endParaRPr kumimoji="0" lang="ru-RU" altLang="ko-KR"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The procedures for the demagnetization of specimens and all measurements were made inside </a:t>
            </a:r>
            <a:r>
              <a:rPr kumimoji="0" lang="en-US" altLang="ko-KR" sz="2000" b="1" i="0" u="none" strike="noStrike" cap="none" normalizeH="0" baseline="0" dirty="0" smtClean="0">
                <a:ln>
                  <a:noFill/>
                </a:ln>
                <a:solidFill>
                  <a:schemeClr val="tx1"/>
                </a:solidFill>
                <a:effectLst/>
                <a:ea typeface="Calibri" pitchFamily="34" charset="0"/>
                <a:cs typeface="Times New Roman" pitchFamily="18" charset="0"/>
              </a:rPr>
              <a:t>magnetically shielded rooms</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to minimize the acquisition of present-day viscous magnetization.</a:t>
            </a:r>
            <a:endParaRPr kumimoji="0" lang="ru-RU" altLang="ko-KR" sz="2000" b="0" i="0" u="none" strike="noStrike" cap="none" normalizeH="0" baseline="0" dirty="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Demagnetization experiments</a:t>
            </a:r>
            <a:r>
              <a:rPr kumimoji="0" lang="en-US" altLang="ko-KR" sz="2000" b="0" i="0" u="none" strike="noStrike" cap="none" normalizeH="0" dirty="0" smtClean="0">
                <a:ln>
                  <a:noFill/>
                </a:ln>
                <a:solidFill>
                  <a:schemeClr val="tx1"/>
                </a:solidFill>
                <a:effectLst/>
                <a:ea typeface="Batang" pitchFamily="18" charset="-127"/>
                <a:cs typeface="Times New Roman" pitchFamily="18" charset="0"/>
              </a:rPr>
              <a:t> </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were processed by </a:t>
            </a:r>
            <a:r>
              <a:rPr kumimoji="0" lang="en-US" altLang="ko-KR" sz="2000" b="1" i="0" u="none" strike="noStrike" cap="none" normalizeH="0" baseline="0" dirty="0" smtClean="0">
                <a:ln>
                  <a:noFill/>
                </a:ln>
                <a:solidFill>
                  <a:schemeClr val="tx1"/>
                </a:solidFill>
                <a:effectLst/>
                <a:ea typeface="Batang" pitchFamily="18" charset="-127"/>
                <a:cs typeface="Times New Roman" pitchFamily="18" charset="0"/>
              </a:rPr>
              <a:t>multicomponent analysis </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of the demagnetization path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Kirschvink</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1980), using </a:t>
            </a:r>
            <a:r>
              <a:rPr kumimoji="0" lang="en-US" altLang="ko-KR" sz="2000" b="0" i="0" u="none" strike="noStrike" cap="none" normalizeH="0" baseline="0" dirty="0" err="1" smtClean="0">
                <a:ln>
                  <a:noFill/>
                </a:ln>
                <a:solidFill>
                  <a:schemeClr val="tx1"/>
                </a:solidFill>
                <a:effectLst/>
                <a:ea typeface="Calibri" pitchFamily="34" charset="0"/>
                <a:cs typeface="Times New Roman" pitchFamily="18" charset="0"/>
              </a:rPr>
              <a:t>Remasoft</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3.0 software (</a:t>
            </a:r>
            <a:r>
              <a:rPr kumimoji="0" lang="en-US" altLang="ko-KR" sz="2000" b="0" i="0" u="none" strike="noStrike" cap="none" normalizeH="0" baseline="0" dirty="0" err="1" smtClean="0">
                <a:ln>
                  <a:noFill/>
                </a:ln>
                <a:solidFill>
                  <a:schemeClr val="tx1"/>
                </a:solidFill>
                <a:effectLst/>
                <a:ea typeface="Calibri" pitchFamily="34" charset="0"/>
                <a:cs typeface="Times New Roman" pitchFamily="18" charset="0"/>
              </a:rPr>
              <a:t>Chadima</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and </a:t>
            </a:r>
            <a:r>
              <a:rPr kumimoji="0" lang="en-US" altLang="ko-KR" sz="2000" b="0" i="0" u="none" strike="noStrike" cap="none" normalizeH="0" baseline="0" dirty="0" err="1" smtClean="0">
                <a:ln>
                  <a:noFill/>
                </a:ln>
                <a:solidFill>
                  <a:schemeClr val="tx1"/>
                </a:solidFill>
                <a:effectLst/>
                <a:ea typeface="Calibri" pitchFamily="34" charset="0"/>
                <a:cs typeface="Times New Roman" pitchFamily="18" charset="0"/>
              </a:rPr>
              <a:t>Hrouda</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2006).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Anisotropy of magnetic susceptibility (AMS)</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was measured on all samples with a </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MFK-1 </a:t>
            </a:r>
            <a:r>
              <a:rPr kumimoji="0" lang="en-US" altLang="ko-KR" sz="2000" b="0" i="0" u="none" strike="noStrike" cap="none" normalizeH="0" baseline="0" dirty="0" err="1" smtClean="0">
                <a:ln>
                  <a:noFill/>
                </a:ln>
                <a:solidFill>
                  <a:schemeClr val="tx1"/>
                </a:solidFill>
                <a:effectLst/>
                <a:ea typeface="Calibri" pitchFamily="34" charset="0"/>
                <a:cs typeface="Times New Roman" pitchFamily="18" charset="0"/>
              </a:rPr>
              <a:t>Kappabridge</a:t>
            </a:r>
            <a:r>
              <a:rPr kumimoji="0" lang="en-US" altLang="ko-KR" sz="2000" b="0" i="0" u="none" strike="noStrike" cap="none" normalizeH="0" baseline="0" dirty="0" smtClean="0">
                <a:ln>
                  <a:noFill/>
                </a:ln>
                <a:solidFill>
                  <a:schemeClr val="tx1"/>
                </a:solidFill>
                <a:effectLst/>
                <a:ea typeface="Calibri" pitchFamily="34" charset="0"/>
                <a:cs typeface="Times New Roman" pitchFamily="18" charset="0"/>
              </a:rPr>
              <a:t>, and </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magnetic anisotropy parameters were calculated with the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Aniso</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programme (</a:t>
            </a:r>
            <a:r>
              <a:rPr kumimoji="0" lang="en-US" altLang="ko-KR" sz="2000" b="0" i="0" u="none" strike="noStrike" cap="none" normalizeH="0" baseline="0" dirty="0" err="1" smtClean="0">
                <a:ln>
                  <a:noFill/>
                </a:ln>
                <a:solidFill>
                  <a:schemeClr val="tx1"/>
                </a:solidFill>
                <a:effectLst/>
                <a:ea typeface="Batang" pitchFamily="18" charset="-127"/>
                <a:cs typeface="Times New Roman" pitchFamily="18" charset="0"/>
              </a:rPr>
              <a:t>Jelínek</a:t>
            </a:r>
            <a:r>
              <a:rPr kumimoji="0" lang="en-US" altLang="ko-KR" sz="2000" b="0" i="0" u="none" strike="noStrike" cap="none" normalizeH="0" baseline="0" dirty="0" smtClean="0">
                <a:ln>
                  <a:noFill/>
                </a:ln>
                <a:solidFill>
                  <a:schemeClr val="tx1"/>
                </a:solidFill>
                <a:effectLst/>
                <a:ea typeface="Batang" pitchFamily="18" charset="-127"/>
                <a:cs typeface="Times New Roman" pitchFamily="18" charset="0"/>
              </a:rPr>
              <a:t>, 1973).</a:t>
            </a:r>
            <a:endParaRPr lang="en-US" sz="2000" dirty="0" smtClean="0"/>
          </a:p>
        </p:txBody>
      </p:sp>
      <p:sp>
        <p:nvSpPr>
          <p:cNvPr id="3" name="Номер слайда 2"/>
          <p:cNvSpPr>
            <a:spLocks noGrp="1"/>
          </p:cNvSpPr>
          <p:nvPr>
            <p:ph type="sldNum" sz="quarter" idx="12"/>
          </p:nvPr>
        </p:nvSpPr>
        <p:spPr/>
        <p:txBody>
          <a:bodyPr/>
          <a:lstStyle/>
          <a:p>
            <a:fld id="{6410ABDF-3B82-4480-88CA-AE5120A5DBD9}"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410ABDF-3B82-4480-88CA-AE5120A5DBD9}" type="slidenum">
              <a:rPr lang="ru-RU" smtClean="0"/>
              <a:pPr/>
              <a:t>7</a:t>
            </a:fld>
            <a:endParaRPr lang="ru-RU"/>
          </a:p>
        </p:txBody>
      </p:sp>
      <p:sp>
        <p:nvSpPr>
          <p:cNvPr id="5" name="TextBox 4"/>
          <p:cNvSpPr txBox="1"/>
          <p:nvPr/>
        </p:nvSpPr>
        <p:spPr>
          <a:xfrm>
            <a:off x="3214678" y="285728"/>
            <a:ext cx="4214842" cy="523220"/>
          </a:xfrm>
          <a:prstGeom prst="rect">
            <a:avLst/>
          </a:prstGeom>
          <a:noFill/>
        </p:spPr>
        <p:txBody>
          <a:bodyPr wrap="square" rtlCol="0">
            <a:spAutoFit/>
          </a:bodyPr>
          <a:lstStyle/>
          <a:p>
            <a:r>
              <a:rPr lang="en-US" sz="2800" dirty="0" smtClean="0"/>
              <a:t>Site </a:t>
            </a:r>
            <a:r>
              <a:rPr lang="en-US" sz="2800" dirty="0" err="1" smtClean="0"/>
              <a:t>Paromivka</a:t>
            </a:r>
            <a:r>
              <a:rPr lang="en-US" sz="2800" dirty="0" smtClean="0"/>
              <a:t>, PO-13</a:t>
            </a:r>
            <a:endParaRPr lang="ru-RU" sz="2800" dirty="0"/>
          </a:p>
        </p:txBody>
      </p:sp>
      <p:sp>
        <p:nvSpPr>
          <p:cNvPr id="6" name="Rectangle 1"/>
          <p:cNvSpPr>
            <a:spLocks noChangeArrowheads="1"/>
          </p:cNvSpPr>
          <p:nvPr/>
        </p:nvSpPr>
        <p:spPr bwMode="auto">
          <a:xfrm>
            <a:off x="0" y="542961"/>
            <a:ext cx="2214546" cy="5940088"/>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40200" algn="l"/>
              </a:tabLst>
            </a:pPr>
            <a:r>
              <a:rPr kumimoji="0" lang="en-US" sz="2000" b="1"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Illustration of thermal demagnetization </a:t>
            </a:r>
          </a:p>
          <a:p>
            <a:pPr marL="0" marR="0" lvl="0" indent="0" algn="l" defTabSz="914400" rtl="0" eaLnBrk="1" fontAlgn="base" latinLnBrk="0" hangingPunct="1">
              <a:lnSpc>
                <a:spcPct val="100000"/>
              </a:lnSpc>
              <a:spcBef>
                <a:spcPct val="0"/>
              </a:spcBef>
              <a:spcAft>
                <a:spcPct val="0"/>
              </a:spcAft>
              <a:buClrTx/>
              <a:buSzTx/>
              <a:buFontTx/>
              <a:buNone/>
              <a:tabLst>
                <a:tab pos="4140200" algn="l"/>
              </a:tabLst>
            </a:pPr>
            <a:r>
              <a:rPr kumimoji="0" 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site</a:t>
            </a:r>
            <a:r>
              <a:rPr kumimoji="0" lang="en-US" sz="16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PO</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4140200" algn="l"/>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Sample PO-13</a:t>
            </a:r>
            <a:r>
              <a:rPr kumimoji="0" lang="en-US" sz="1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endParaRPr kumimoji="0" lang="en-US" sz="1600" b="0"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140200" algn="l"/>
              </a:tabLst>
            </a:pPr>
            <a:r>
              <a:rPr kumimoji="0" lang="en-US" sz="1600" b="0"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Top left diagram</a:t>
            </a:r>
            <a:r>
              <a:rPr kumimoji="0" lang="en-US" sz="16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altLang="ko-KR" sz="1600" b="1"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stereographic projection </a:t>
            </a:r>
            <a:r>
              <a:rPr kumimoji="0" lang="en-US" altLang="ko-KR" sz="1600" b="0"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of the directions (full and open circles represent projections in the lower and upper hemispheres, respectively);</a:t>
            </a:r>
            <a:endParaRPr kumimoji="0" lang="ru-RU" altLang="ko-KR" sz="16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140200" algn="l"/>
              </a:tabLst>
            </a:pPr>
            <a:r>
              <a:rPr kumimoji="0" lang="en-US" altLang="ko-KR" sz="1600" b="0" i="0" u="sng"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top right diagram</a:t>
            </a:r>
            <a:r>
              <a:rPr kumimoji="0" lang="en-US" altLang="ko-KR" sz="1600" b="0"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 orthogonal projections of demagnetization path </a:t>
            </a:r>
            <a:r>
              <a:rPr kumimoji="0" lang="en-US" altLang="ko-KR" sz="1600" b="1"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a:t>
            </a:r>
            <a:r>
              <a:rPr kumimoji="0" lang="en-US" altLang="ko-KR" sz="1600" b="1" i="0" u="none" strike="noStrike" cap="none" normalizeH="0" baseline="0" dirty="0" err="1" smtClean="0">
                <a:ln>
                  <a:noFill/>
                </a:ln>
                <a:solidFill>
                  <a:srgbClr val="002060"/>
                </a:solidFill>
                <a:effectLst/>
                <a:latin typeface="Times New Roman" pitchFamily="18" charset="0"/>
                <a:ea typeface="Batang" pitchFamily="18" charset="-127"/>
                <a:cs typeface="Times New Roman" pitchFamily="18" charset="0"/>
              </a:rPr>
              <a:t>Zijderveld</a:t>
            </a:r>
            <a:r>
              <a:rPr kumimoji="0" lang="en-US" altLang="ko-KR" sz="1600" b="1"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 </a:t>
            </a:r>
            <a:r>
              <a:rPr lang="en-US" altLang="ko-KR" sz="1600" b="1" dirty="0" smtClean="0">
                <a:solidFill>
                  <a:srgbClr val="002060"/>
                </a:solidFill>
                <a:latin typeface="Times New Roman" pitchFamily="18" charset="0"/>
                <a:ea typeface="Batang" pitchFamily="18" charset="-127"/>
                <a:cs typeface="Times New Roman" pitchFamily="18" charset="0"/>
              </a:rPr>
              <a:t>plot</a:t>
            </a:r>
            <a:r>
              <a:rPr kumimoji="0" lang="en-US" altLang="ko-KR" sz="1600" b="0"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 on horizontal and vertical planes;</a:t>
            </a:r>
            <a:endParaRPr kumimoji="0" lang="ru-RU" altLang="ko-KR" sz="1600" b="0" i="0" u="none" strike="noStrike" cap="none" normalizeH="0" baseline="0" dirty="0" smtClean="0">
              <a:ln>
                <a:noFill/>
              </a:ln>
              <a:solidFill>
                <a:srgbClr val="002060"/>
              </a:solidFill>
              <a:effectLst/>
              <a:latin typeface="Times New Roman" pitchFamily="18" charset="0"/>
              <a:cs typeface="Times New Roman" pitchFamily="18" charset="0"/>
            </a:endParaRPr>
          </a:p>
          <a:p>
            <a:pPr lvl="0" eaLnBrk="0" fontAlgn="base" hangingPunct="0">
              <a:spcBef>
                <a:spcPct val="0"/>
              </a:spcBef>
              <a:spcAft>
                <a:spcPct val="0"/>
              </a:spcAft>
              <a:tabLst>
                <a:tab pos="4140200" algn="l"/>
              </a:tabLst>
            </a:pPr>
            <a:r>
              <a:rPr kumimoji="0" lang="en-US" altLang="ko-KR" sz="1600" b="0" i="0" u="sng"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bottom diagram</a:t>
            </a:r>
            <a:r>
              <a:rPr kumimoji="0" lang="en-US" altLang="ko-KR" sz="1600" b="0"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 </a:t>
            </a:r>
            <a:r>
              <a:rPr lang="en-US" altLang="ko-KR" sz="1600" b="1" dirty="0" smtClean="0">
                <a:solidFill>
                  <a:srgbClr val="002060"/>
                </a:solidFill>
                <a:latin typeface="Times New Roman" pitchFamily="18" charset="0"/>
                <a:ea typeface="Batang" pitchFamily="18" charset="-127"/>
                <a:cs typeface="Times New Roman" pitchFamily="18" charset="0"/>
              </a:rPr>
              <a:t>NRM=f(T</a:t>
            </a:r>
            <a:r>
              <a:rPr lang="en-US" altLang="ko-KR" sz="1600" dirty="0" smtClean="0">
                <a:solidFill>
                  <a:srgbClr val="002060"/>
                </a:solidFill>
                <a:latin typeface="Times New Roman" pitchFamily="18" charset="0"/>
                <a:ea typeface="Batang" pitchFamily="18" charset="-127"/>
                <a:cs typeface="Times New Roman" pitchFamily="18" charset="0"/>
              </a:rPr>
              <a:t>)</a:t>
            </a:r>
            <a:r>
              <a:rPr kumimoji="0" lang="en-US" altLang="ko-KR" sz="1600" b="0"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 during demagnetization (M/</a:t>
            </a:r>
            <a:r>
              <a:rPr kumimoji="0" lang="en-US" altLang="ko-KR" sz="1600" b="0" i="0" u="none" strike="noStrike" cap="none" normalizeH="0" baseline="0" dirty="0" err="1" smtClean="0">
                <a:ln>
                  <a:noFill/>
                </a:ln>
                <a:solidFill>
                  <a:srgbClr val="002060"/>
                </a:solidFill>
                <a:effectLst/>
                <a:latin typeface="Times New Roman" pitchFamily="18" charset="0"/>
                <a:ea typeface="Batang" pitchFamily="18" charset="-127"/>
                <a:cs typeface="Times New Roman" pitchFamily="18" charset="0"/>
              </a:rPr>
              <a:t>Mmax</a:t>
            </a:r>
            <a:r>
              <a:rPr kumimoji="0" lang="en-US" altLang="ko-KR" sz="1600" b="0" i="0" u="none" strike="noStrike" cap="none" normalizeH="0" baseline="0" dirty="0" smtClean="0">
                <a:ln>
                  <a:noFill/>
                </a:ln>
                <a:solidFill>
                  <a:srgbClr val="002060"/>
                </a:solidFill>
                <a:effectLst/>
                <a:latin typeface="Times New Roman" pitchFamily="18" charset="0"/>
                <a:ea typeface="Batang" pitchFamily="18" charset="-127"/>
                <a:cs typeface="Times New Roman" pitchFamily="18" charset="0"/>
              </a:rPr>
              <a:t>); </a:t>
            </a:r>
            <a:endParaRPr kumimoji="0" lang="ru-RU" altLang="ko-KR" sz="16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9" name="Рисунок 8" descr="PO-13.jpg"/>
          <p:cNvPicPr>
            <a:picLocks noChangeAspect="1"/>
          </p:cNvPicPr>
          <p:nvPr/>
        </p:nvPicPr>
        <p:blipFill>
          <a:blip r:embed="rId2" cstate="print"/>
          <a:stretch>
            <a:fillRect/>
          </a:stretch>
        </p:blipFill>
        <p:spPr>
          <a:xfrm>
            <a:off x="2660992" y="1142984"/>
            <a:ext cx="6103588" cy="5214974"/>
          </a:xfrm>
          <a:prstGeom prst="rect">
            <a:avLst/>
          </a:prstGeom>
        </p:spPr>
      </p:pic>
    </p:spTree>
    <p:extLst>
      <p:ext uri="{BB962C8B-B14F-4D97-AF65-F5344CB8AC3E}">
        <p14:creationId xmlns:p14="http://schemas.microsoft.com/office/powerpoint/2010/main" val="374688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410ABDF-3B82-4480-88CA-AE5120A5DBD9}" type="slidenum">
              <a:rPr lang="ru-RU" smtClean="0"/>
              <a:pPr/>
              <a:t>8</a:t>
            </a:fld>
            <a:endParaRPr lang="ru-RU"/>
          </a:p>
        </p:txBody>
      </p:sp>
      <p:sp>
        <p:nvSpPr>
          <p:cNvPr id="6" name="Прямоугольник 5"/>
          <p:cNvSpPr/>
          <p:nvPr/>
        </p:nvSpPr>
        <p:spPr>
          <a:xfrm>
            <a:off x="0" y="0"/>
            <a:ext cx="2915816" cy="5478423"/>
          </a:xfrm>
          <a:prstGeom prst="rect">
            <a:avLst/>
          </a:prstGeom>
          <a:solidFill>
            <a:srgbClr val="FFFF00"/>
          </a:solidFill>
        </p:spPr>
        <p:txBody>
          <a:bodyPr wrap="square">
            <a:spAutoFit/>
          </a:bodyPr>
          <a:lstStyle/>
          <a:p>
            <a:pPr lvl="0" fontAlgn="base">
              <a:spcBef>
                <a:spcPct val="0"/>
              </a:spcBef>
              <a:spcAft>
                <a:spcPct val="0"/>
              </a:spcAft>
              <a:tabLst>
                <a:tab pos="4140200" algn="l"/>
              </a:tabLst>
            </a:pPr>
            <a:r>
              <a:rPr lang="en-US" sz="2000" b="1" dirty="0" smtClean="0">
                <a:solidFill>
                  <a:srgbClr val="00B0F0"/>
                </a:solidFill>
                <a:latin typeface="Times New Roman" pitchFamily="18" charset="0"/>
                <a:ea typeface="Calibri" pitchFamily="34" charset="0"/>
                <a:cs typeface="Times New Roman" pitchFamily="18" charset="0"/>
              </a:rPr>
              <a:t>Illustration of thermal demagnetization </a:t>
            </a:r>
          </a:p>
          <a:p>
            <a:pPr lvl="0" fontAlgn="base">
              <a:spcBef>
                <a:spcPct val="0"/>
              </a:spcBef>
              <a:spcAft>
                <a:spcPct val="0"/>
              </a:spcAft>
              <a:tabLst>
                <a:tab pos="4140200" algn="l"/>
              </a:tabLst>
            </a:pPr>
            <a:r>
              <a:rPr lang="en-US" sz="2000" b="1" dirty="0" smtClean="0">
                <a:solidFill>
                  <a:srgbClr val="00B0F0"/>
                </a:solidFill>
                <a:latin typeface="Times New Roman" pitchFamily="18" charset="0"/>
                <a:ea typeface="Calibri" pitchFamily="34" charset="0"/>
                <a:cs typeface="Times New Roman" pitchFamily="18" charset="0"/>
              </a:rPr>
              <a:t>    </a:t>
            </a:r>
            <a:r>
              <a:rPr lang="en-US" sz="2000" b="1" dirty="0" smtClean="0">
                <a:solidFill>
                  <a:srgbClr val="FF0000"/>
                </a:solidFill>
                <a:latin typeface="Times New Roman" pitchFamily="18" charset="0"/>
                <a:ea typeface="Calibri" pitchFamily="34" charset="0"/>
                <a:cs typeface="Times New Roman" pitchFamily="18" charset="0"/>
              </a:rPr>
              <a:t>site NB</a:t>
            </a:r>
          </a:p>
          <a:p>
            <a:pPr lvl="0" fontAlgn="base">
              <a:spcBef>
                <a:spcPct val="0"/>
              </a:spcBef>
              <a:spcAft>
                <a:spcPct val="0"/>
              </a:spcAft>
              <a:tabLst>
                <a:tab pos="4140200" algn="l"/>
              </a:tabLst>
            </a:pPr>
            <a:r>
              <a:rPr lang="en-US" sz="2000" b="1" u="sng" dirty="0" smtClean="0">
                <a:solidFill>
                  <a:srgbClr val="FF0000"/>
                </a:solidFill>
                <a:latin typeface="Times New Roman" pitchFamily="18" charset="0"/>
                <a:ea typeface="Calibri" pitchFamily="34" charset="0"/>
                <a:cs typeface="Times New Roman" pitchFamily="18" charset="0"/>
              </a:rPr>
              <a:t>sample NB-11</a:t>
            </a:r>
            <a:r>
              <a:rPr lang="en-US" sz="2000" b="1" dirty="0" smtClean="0">
                <a:solidFill>
                  <a:srgbClr val="00B0F0"/>
                </a:solidFill>
                <a:latin typeface="Times New Roman" pitchFamily="18" charset="0"/>
                <a:ea typeface="Calibri" pitchFamily="34" charset="0"/>
                <a:cs typeface="Times New Roman" pitchFamily="18" charset="0"/>
              </a:rPr>
              <a:t>:</a:t>
            </a:r>
          </a:p>
          <a:p>
            <a:pPr lvl="0" fontAlgn="base">
              <a:spcBef>
                <a:spcPct val="0"/>
              </a:spcBef>
              <a:spcAft>
                <a:spcPct val="0"/>
              </a:spcAft>
              <a:tabLst>
                <a:tab pos="4140200" algn="l"/>
              </a:tabLst>
            </a:pPr>
            <a:endParaRPr lang="en-US" u="sng" dirty="0" smtClean="0">
              <a:solidFill>
                <a:srgbClr val="00206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4140200" algn="l"/>
              </a:tabLst>
            </a:pPr>
            <a:r>
              <a:rPr lang="en-US" u="sng" dirty="0" smtClean="0">
                <a:solidFill>
                  <a:srgbClr val="002060"/>
                </a:solidFill>
                <a:latin typeface="Times New Roman" pitchFamily="18" charset="0"/>
                <a:ea typeface="Calibri" pitchFamily="34" charset="0"/>
                <a:cs typeface="Times New Roman" pitchFamily="18" charset="0"/>
              </a:rPr>
              <a:t>Top left diagrams</a:t>
            </a:r>
            <a:r>
              <a:rPr lang="en-US" dirty="0" smtClean="0">
                <a:solidFill>
                  <a:srgbClr val="002060"/>
                </a:solidFill>
                <a:latin typeface="Times New Roman" pitchFamily="18" charset="0"/>
                <a:ea typeface="Calibri" pitchFamily="34" charset="0"/>
                <a:cs typeface="Times New Roman" pitchFamily="18" charset="0"/>
              </a:rPr>
              <a:t>: </a:t>
            </a:r>
            <a:r>
              <a:rPr lang="en-US" altLang="ko-KR" b="1" dirty="0" smtClean="0">
                <a:solidFill>
                  <a:srgbClr val="002060"/>
                </a:solidFill>
                <a:latin typeface="Times New Roman" pitchFamily="18" charset="0"/>
                <a:ea typeface="Batang" pitchFamily="18" charset="-127"/>
                <a:cs typeface="Times New Roman" pitchFamily="18" charset="0"/>
              </a:rPr>
              <a:t>stereographic projection </a:t>
            </a:r>
            <a:r>
              <a:rPr lang="en-US" altLang="ko-KR" dirty="0" smtClean="0">
                <a:solidFill>
                  <a:srgbClr val="002060"/>
                </a:solidFill>
                <a:latin typeface="Times New Roman" pitchFamily="18" charset="0"/>
                <a:ea typeface="Batang" pitchFamily="18" charset="-127"/>
                <a:cs typeface="Times New Roman" pitchFamily="18" charset="0"/>
              </a:rPr>
              <a:t>of the directions (full and open circles represent projections in the lower and upper hemispheres, respectively);</a:t>
            </a:r>
            <a:endParaRPr lang="ru-RU" altLang="ko-KR"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tabLst>
                <a:tab pos="4140200" algn="l"/>
              </a:tabLst>
            </a:pPr>
            <a:r>
              <a:rPr lang="en-US" altLang="ko-KR" u="sng" dirty="0" smtClean="0">
                <a:solidFill>
                  <a:srgbClr val="002060"/>
                </a:solidFill>
                <a:latin typeface="Times New Roman" pitchFamily="18" charset="0"/>
                <a:ea typeface="Batang" pitchFamily="18" charset="-127"/>
                <a:cs typeface="Times New Roman" pitchFamily="18" charset="0"/>
              </a:rPr>
              <a:t>top right diagrams</a:t>
            </a:r>
            <a:r>
              <a:rPr lang="en-US" altLang="ko-KR" dirty="0" smtClean="0">
                <a:solidFill>
                  <a:srgbClr val="002060"/>
                </a:solidFill>
                <a:latin typeface="Times New Roman" pitchFamily="18" charset="0"/>
                <a:ea typeface="Batang" pitchFamily="18" charset="-127"/>
                <a:cs typeface="Times New Roman" pitchFamily="18" charset="0"/>
              </a:rPr>
              <a:t>: orthogonal projections of demagnetization paths </a:t>
            </a:r>
            <a:r>
              <a:rPr lang="en-US" altLang="ko-KR" b="1" dirty="0" smtClean="0">
                <a:solidFill>
                  <a:srgbClr val="002060"/>
                </a:solidFill>
                <a:latin typeface="Times New Roman" pitchFamily="18" charset="0"/>
                <a:ea typeface="Batang" pitchFamily="18" charset="-127"/>
                <a:cs typeface="Times New Roman" pitchFamily="18" charset="0"/>
              </a:rPr>
              <a:t>(</a:t>
            </a:r>
            <a:r>
              <a:rPr lang="en-US" altLang="ko-KR" b="1" dirty="0" err="1" smtClean="0">
                <a:solidFill>
                  <a:srgbClr val="002060"/>
                </a:solidFill>
                <a:latin typeface="Times New Roman" pitchFamily="18" charset="0"/>
                <a:ea typeface="Batang" pitchFamily="18" charset="-127"/>
                <a:cs typeface="Times New Roman" pitchFamily="18" charset="0"/>
              </a:rPr>
              <a:t>Zijderveld</a:t>
            </a:r>
            <a:r>
              <a:rPr lang="en-US" altLang="ko-KR" b="1" dirty="0" smtClean="0">
                <a:solidFill>
                  <a:srgbClr val="002060"/>
                </a:solidFill>
                <a:latin typeface="Times New Roman" pitchFamily="18" charset="0"/>
                <a:ea typeface="Batang" pitchFamily="18" charset="-127"/>
                <a:cs typeface="Times New Roman" pitchFamily="18" charset="0"/>
              </a:rPr>
              <a:t> diagrams</a:t>
            </a:r>
            <a:r>
              <a:rPr lang="en-US" altLang="ko-KR" dirty="0" smtClean="0">
                <a:solidFill>
                  <a:srgbClr val="002060"/>
                </a:solidFill>
                <a:latin typeface="Times New Roman" pitchFamily="18" charset="0"/>
                <a:ea typeface="Batang" pitchFamily="18" charset="-127"/>
                <a:cs typeface="Times New Roman" pitchFamily="18" charset="0"/>
              </a:rPr>
              <a:t>) on horizontal and vertical planes;</a:t>
            </a:r>
            <a:endParaRPr lang="ru-RU" altLang="ko-KR"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tabLst>
                <a:tab pos="4140200" algn="l"/>
              </a:tabLst>
            </a:pPr>
            <a:r>
              <a:rPr lang="en-US" altLang="ko-KR" u="sng" dirty="0" smtClean="0">
                <a:solidFill>
                  <a:srgbClr val="002060"/>
                </a:solidFill>
                <a:latin typeface="Times New Roman" pitchFamily="18" charset="0"/>
                <a:ea typeface="Batang" pitchFamily="18" charset="-127"/>
                <a:cs typeface="Times New Roman" pitchFamily="18" charset="0"/>
              </a:rPr>
              <a:t>bottom </a:t>
            </a:r>
            <a:r>
              <a:rPr lang="en-US" altLang="ko-KR" dirty="0" smtClean="0">
                <a:solidFill>
                  <a:srgbClr val="002060"/>
                </a:solidFill>
                <a:latin typeface="Times New Roman" pitchFamily="18" charset="0"/>
                <a:ea typeface="Batang" pitchFamily="18" charset="-127"/>
                <a:cs typeface="Times New Roman" pitchFamily="18" charset="0"/>
              </a:rPr>
              <a:t>: </a:t>
            </a:r>
            <a:r>
              <a:rPr lang="en-US" altLang="ko-KR" b="1" dirty="0" smtClean="0">
                <a:solidFill>
                  <a:srgbClr val="002060"/>
                </a:solidFill>
                <a:latin typeface="Times New Roman" pitchFamily="18" charset="0"/>
                <a:ea typeface="Batang" pitchFamily="18" charset="-127"/>
                <a:cs typeface="Times New Roman" pitchFamily="18" charset="0"/>
              </a:rPr>
              <a:t>NRM=f(T</a:t>
            </a:r>
            <a:r>
              <a:rPr lang="en-US" altLang="ko-KR" dirty="0" smtClean="0">
                <a:solidFill>
                  <a:srgbClr val="002060"/>
                </a:solidFill>
                <a:latin typeface="Times New Roman" pitchFamily="18" charset="0"/>
                <a:ea typeface="Batang" pitchFamily="18" charset="-127"/>
                <a:cs typeface="Times New Roman" pitchFamily="18" charset="0"/>
              </a:rPr>
              <a:t>) during demagnetization (M/</a:t>
            </a:r>
            <a:r>
              <a:rPr lang="en-US" altLang="ko-KR" dirty="0" err="1" smtClean="0">
                <a:solidFill>
                  <a:srgbClr val="002060"/>
                </a:solidFill>
                <a:latin typeface="Times New Roman" pitchFamily="18" charset="0"/>
                <a:ea typeface="Batang" pitchFamily="18" charset="-127"/>
                <a:cs typeface="Times New Roman" pitchFamily="18" charset="0"/>
              </a:rPr>
              <a:t>Mmax</a:t>
            </a:r>
            <a:r>
              <a:rPr lang="en-US" altLang="ko-KR" dirty="0" smtClean="0">
                <a:solidFill>
                  <a:srgbClr val="002060"/>
                </a:solidFill>
                <a:latin typeface="Times New Roman" pitchFamily="18" charset="0"/>
                <a:ea typeface="Batang" pitchFamily="18" charset="-127"/>
                <a:cs typeface="Times New Roman" pitchFamily="18" charset="0"/>
              </a:rPr>
              <a:t>); </a:t>
            </a:r>
            <a:endParaRPr lang="ru-RU" altLang="ko-KR" dirty="0" smtClean="0">
              <a:solidFill>
                <a:srgbClr val="002060"/>
              </a:solidFill>
              <a:latin typeface="Times New Roman" pitchFamily="18" charset="0"/>
              <a:cs typeface="Times New Roman" pitchFamily="18" charset="0"/>
            </a:endParaRPr>
          </a:p>
        </p:txBody>
      </p:sp>
      <p:sp>
        <p:nvSpPr>
          <p:cNvPr id="7" name="TextBox 6"/>
          <p:cNvSpPr txBox="1"/>
          <p:nvPr/>
        </p:nvSpPr>
        <p:spPr>
          <a:xfrm>
            <a:off x="3428992" y="214290"/>
            <a:ext cx="4214842" cy="523220"/>
          </a:xfrm>
          <a:prstGeom prst="rect">
            <a:avLst/>
          </a:prstGeom>
          <a:noFill/>
        </p:spPr>
        <p:txBody>
          <a:bodyPr wrap="square" rtlCol="0">
            <a:spAutoFit/>
          </a:bodyPr>
          <a:lstStyle/>
          <a:p>
            <a:r>
              <a:rPr lang="en-US" sz="2800" dirty="0" smtClean="0"/>
              <a:t>Site </a:t>
            </a:r>
            <a:r>
              <a:rPr lang="en-US" sz="2800" dirty="0" err="1" smtClean="0"/>
              <a:t>Syniy</a:t>
            </a:r>
            <a:r>
              <a:rPr lang="en-US" sz="2800" dirty="0" smtClean="0"/>
              <a:t> </a:t>
            </a:r>
            <a:r>
              <a:rPr lang="en-US" sz="2800" dirty="0" err="1" smtClean="0"/>
              <a:t>Kamin</a:t>
            </a:r>
            <a:r>
              <a:rPr lang="en-US" sz="2800" dirty="0" smtClean="0"/>
              <a:t>, NB-11</a:t>
            </a:r>
            <a:endParaRPr lang="ru-RU" sz="2800" dirty="0"/>
          </a:p>
        </p:txBody>
      </p:sp>
      <p:pic>
        <p:nvPicPr>
          <p:cNvPr id="9" name="Рисунок 8" descr="NB-11.jpg"/>
          <p:cNvPicPr>
            <a:picLocks noChangeAspect="1"/>
          </p:cNvPicPr>
          <p:nvPr/>
        </p:nvPicPr>
        <p:blipFill>
          <a:blip r:embed="rId2" cstate="print"/>
          <a:stretch>
            <a:fillRect/>
          </a:stretch>
        </p:blipFill>
        <p:spPr>
          <a:xfrm>
            <a:off x="3071802" y="1000108"/>
            <a:ext cx="5847826" cy="4996448"/>
          </a:xfrm>
          <a:prstGeom prst="rect">
            <a:avLst/>
          </a:prstGeom>
        </p:spPr>
      </p:pic>
    </p:spTree>
    <p:extLst>
      <p:ext uri="{BB962C8B-B14F-4D97-AF65-F5344CB8AC3E}">
        <p14:creationId xmlns:p14="http://schemas.microsoft.com/office/powerpoint/2010/main" val="48866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410ABDF-3B82-4480-88CA-AE5120A5DBD9}" type="slidenum">
              <a:rPr lang="ru-RU" smtClean="0"/>
              <a:pPr/>
              <a:t>9</a:t>
            </a:fld>
            <a:endParaRPr lang="ru-RU"/>
          </a:p>
        </p:txBody>
      </p:sp>
      <p:sp>
        <p:nvSpPr>
          <p:cNvPr id="5" name="Заголовок 1"/>
          <p:cNvSpPr>
            <a:spLocks noGrp="1"/>
          </p:cNvSpPr>
          <p:nvPr>
            <p:ph type="title"/>
          </p:nvPr>
        </p:nvSpPr>
        <p:spPr>
          <a:xfrm>
            <a:off x="457200" y="274638"/>
            <a:ext cx="8229600" cy="1143000"/>
          </a:xfrm>
          <a:solidFill>
            <a:schemeClr val="bg2">
              <a:lumMod val="90000"/>
            </a:schemeClr>
          </a:solidFill>
        </p:spPr>
        <p:txBody>
          <a:bodyPr>
            <a:normAutofit fontScale="90000"/>
          </a:bodyPr>
          <a:lstStyle/>
          <a:p>
            <a:r>
              <a:rPr lang="en-US" dirty="0" smtClean="0"/>
              <a:t>Results of </a:t>
            </a:r>
            <a:r>
              <a:rPr lang="en-US" dirty="0" err="1" smtClean="0"/>
              <a:t>paleomagnetic</a:t>
            </a:r>
            <a:r>
              <a:rPr lang="en-US" dirty="0" smtClean="0"/>
              <a:t> investigations</a:t>
            </a:r>
            <a:endParaRPr lang="ru-RU" dirty="0"/>
          </a:p>
        </p:txBody>
      </p:sp>
      <p:sp>
        <p:nvSpPr>
          <p:cNvPr id="6" name="Объект 2"/>
          <p:cNvSpPr>
            <a:spLocks noGrp="1"/>
          </p:cNvSpPr>
          <p:nvPr>
            <p:ph idx="1"/>
          </p:nvPr>
        </p:nvSpPr>
        <p:spPr>
          <a:xfrm>
            <a:off x="457200" y="1600200"/>
            <a:ext cx="8229600" cy="4525963"/>
          </a:xfrm>
          <a:solidFill>
            <a:schemeClr val="tx2">
              <a:lumMod val="20000"/>
              <a:lumOff val="80000"/>
            </a:schemeClr>
          </a:solidFill>
        </p:spPr>
        <p:txBody>
          <a:bodyPr>
            <a:normAutofit fontScale="85000" lnSpcReduction="20000"/>
          </a:bodyPr>
          <a:lstStyle/>
          <a:p>
            <a:pPr marL="0" indent="0">
              <a:buNone/>
            </a:pPr>
            <a:r>
              <a:rPr lang="en-US" dirty="0"/>
              <a:t>The high-temperature stable </a:t>
            </a:r>
            <a:r>
              <a:rPr lang="en-US" dirty="0" err="1"/>
              <a:t>ChRM</a:t>
            </a:r>
            <a:r>
              <a:rPr lang="en-US" dirty="0"/>
              <a:t> component was isolated in the </a:t>
            </a:r>
            <a:r>
              <a:rPr lang="en-US" dirty="0" smtClean="0"/>
              <a:t>blocking temperature intervals 500-580 °</a:t>
            </a:r>
            <a:r>
              <a:rPr lang="en-US" dirty="0"/>
              <a:t>C </a:t>
            </a:r>
            <a:r>
              <a:rPr lang="en-US" dirty="0" smtClean="0"/>
              <a:t>from more </a:t>
            </a:r>
            <a:r>
              <a:rPr lang="en-US" dirty="0"/>
              <a:t>than 300 samples from 7 sites. </a:t>
            </a:r>
            <a:endParaRPr lang="en-US" dirty="0" smtClean="0"/>
          </a:p>
          <a:p>
            <a:pPr marL="0" indent="0">
              <a:buNone/>
            </a:pPr>
            <a:r>
              <a:rPr lang="en-US" dirty="0" smtClean="0"/>
              <a:t>A primary </a:t>
            </a:r>
            <a:r>
              <a:rPr lang="en-US" dirty="0"/>
              <a:t>origin of </a:t>
            </a:r>
            <a:r>
              <a:rPr lang="en-US" dirty="0" err="1" smtClean="0"/>
              <a:t>ChRM</a:t>
            </a:r>
            <a:r>
              <a:rPr lang="en-US" dirty="0" smtClean="0"/>
              <a:t> </a:t>
            </a:r>
            <a:r>
              <a:rPr lang="en-US" dirty="0"/>
              <a:t>is confirmed </a:t>
            </a:r>
            <a:r>
              <a:rPr lang="en-US" dirty="0" smtClean="0"/>
              <a:t>by the next points:</a:t>
            </a:r>
          </a:p>
          <a:p>
            <a:pPr marL="514350" indent="-514350">
              <a:buAutoNum type="arabicPeriod"/>
            </a:pPr>
            <a:r>
              <a:rPr lang="en-US" dirty="0" smtClean="0"/>
              <a:t>The </a:t>
            </a:r>
            <a:r>
              <a:rPr lang="en-US" dirty="0"/>
              <a:t>presence of dual-polarity </a:t>
            </a:r>
            <a:r>
              <a:rPr lang="en-US" dirty="0" smtClean="0"/>
              <a:t>high-temperature</a:t>
            </a:r>
          </a:p>
          <a:p>
            <a:pPr marL="0" indent="0">
              <a:buNone/>
            </a:pPr>
            <a:r>
              <a:rPr lang="en-US" dirty="0"/>
              <a:t> </a:t>
            </a:r>
            <a:r>
              <a:rPr lang="en-US" dirty="0" smtClean="0"/>
              <a:t>       component </a:t>
            </a:r>
          </a:p>
          <a:p>
            <a:pPr marL="0" indent="0">
              <a:buNone/>
            </a:pPr>
            <a:r>
              <a:rPr lang="en-US" dirty="0" smtClean="0"/>
              <a:t>2. Lack </a:t>
            </a:r>
            <a:r>
              <a:rPr lang="en-US" dirty="0"/>
              <a:t>of signs of </a:t>
            </a:r>
            <a:r>
              <a:rPr lang="en-US" dirty="0" smtClean="0"/>
              <a:t>metamorphism</a:t>
            </a:r>
          </a:p>
          <a:p>
            <a:pPr marL="0" indent="0">
              <a:buNone/>
            </a:pPr>
            <a:r>
              <a:rPr lang="en-US" dirty="0" smtClean="0"/>
              <a:t>3. Good coincidence of the </a:t>
            </a:r>
            <a:r>
              <a:rPr lang="en-US" dirty="0"/>
              <a:t>mean </a:t>
            </a:r>
            <a:r>
              <a:rPr lang="en-US" dirty="0" err="1"/>
              <a:t>palaeomagnetic</a:t>
            </a:r>
            <a:r>
              <a:rPr lang="en-US" dirty="0"/>
              <a:t> pole of </a:t>
            </a:r>
            <a:r>
              <a:rPr lang="en-US" dirty="0" err="1"/>
              <a:t>Ingul</a:t>
            </a:r>
            <a:r>
              <a:rPr lang="en-US" dirty="0"/>
              <a:t> block ca.1.75 Ga (</a:t>
            </a:r>
            <a:r>
              <a:rPr lang="en-US" i="1" dirty="0"/>
              <a:t>Φ</a:t>
            </a:r>
            <a:r>
              <a:rPr lang="en-US" dirty="0"/>
              <a:t>=22.5º, </a:t>
            </a:r>
            <a:r>
              <a:rPr lang="en-US" i="1" dirty="0"/>
              <a:t>Λ</a:t>
            </a:r>
            <a:r>
              <a:rPr lang="en-US" dirty="0"/>
              <a:t>=167.3º, </a:t>
            </a:r>
            <a:r>
              <a:rPr lang="en-US" i="1" dirty="0" err="1"/>
              <a:t>dp</a:t>
            </a:r>
            <a:r>
              <a:rPr lang="en-US" i="1" dirty="0"/>
              <a:t>/</a:t>
            </a:r>
            <a:r>
              <a:rPr lang="en-US" i="1" dirty="0" err="1"/>
              <a:t>dm</a:t>
            </a:r>
            <a:r>
              <a:rPr lang="en-US" dirty="0"/>
              <a:t>=4.0/7.7) with previous studies of </a:t>
            </a:r>
            <a:r>
              <a:rPr lang="en-US" dirty="0" err="1"/>
              <a:t>anorthosites</a:t>
            </a:r>
            <a:r>
              <a:rPr lang="en-US" dirty="0"/>
              <a:t> (</a:t>
            </a:r>
            <a:r>
              <a:rPr lang="en-US" dirty="0" err="1"/>
              <a:t>Elming</a:t>
            </a:r>
            <a:r>
              <a:rPr lang="en-US" dirty="0"/>
              <a:t> et al., 2001</a:t>
            </a:r>
            <a:r>
              <a:rPr lang="en-US" dirty="0" smtClean="0"/>
              <a:t>). </a:t>
            </a:r>
            <a:endParaRPr lang="ru-RU" dirty="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2732</Words>
  <Application>Microsoft Office PowerPoint</Application>
  <PresentationFormat>Экран (4:3)</PresentationFormat>
  <Paragraphs>301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New 1.72-1.76 GA paleointensity data obtained on Proterozoic volcanic rocks from the Ukrainian Shield  </vt:lpstr>
      <vt:lpstr>OBJECTS OF THE INVESTIGATION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Results of paleomagnetic investigations</vt:lpstr>
      <vt:lpstr>Презентация PowerPoint</vt:lpstr>
      <vt:lpstr>Презентация PowerPoint</vt:lpstr>
      <vt:lpstr> Magnetic properties of investigated rocks: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Palaeointensity determinations on rocks from Achaean-Paleoproterozoic dykes from the Karelian craton</dc:title>
  <dc:creator>Valera</dc:creator>
  <cp:lastModifiedBy>Valeriy</cp:lastModifiedBy>
  <cp:revision>259</cp:revision>
  <dcterms:created xsi:type="dcterms:W3CDTF">2017-04-22T10:06:55Z</dcterms:created>
  <dcterms:modified xsi:type="dcterms:W3CDTF">2020-05-04T18:01:03Z</dcterms:modified>
</cp:coreProperties>
</file>