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D5DD752-DFAF-4FFF-AAFD-FB396F318FD0}"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6097DB-7024-4CF2-8CD3-A5D38CED03E1}"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D5DD752-DFAF-4FFF-AAFD-FB396F318FD0}"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6097DB-7024-4CF2-8CD3-A5D38CED03E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D5DD752-DFAF-4FFF-AAFD-FB396F318FD0}"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6097DB-7024-4CF2-8CD3-A5D38CED03E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D5DD752-DFAF-4FFF-AAFD-FB396F318FD0}"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6097DB-7024-4CF2-8CD3-A5D38CED03E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D5DD752-DFAF-4FFF-AAFD-FB396F318FD0}"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6097DB-7024-4CF2-8CD3-A5D38CED03E1}"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D5DD752-DFAF-4FFF-AAFD-FB396F318FD0}" type="datetimeFigureOut">
              <a:rPr lang="ru-RU" smtClean="0"/>
              <a:t>01.05.2020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E6097DB-7024-4CF2-8CD3-A5D38CED03E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D5DD752-DFAF-4FFF-AAFD-FB396F318FD0}" type="datetimeFigureOut">
              <a:rPr lang="ru-RU" smtClean="0"/>
              <a:t>01.05.2020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E6097DB-7024-4CF2-8CD3-A5D38CED03E1}"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D5DD752-DFAF-4FFF-AAFD-FB396F318FD0}" type="datetimeFigureOut">
              <a:rPr lang="ru-RU" smtClean="0"/>
              <a:t>01.05.2020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E6097DB-7024-4CF2-8CD3-A5D38CED03E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DD752-DFAF-4FFF-AAFD-FB396F318FD0}" type="datetimeFigureOut">
              <a:rPr lang="ru-RU" smtClean="0"/>
              <a:t>01.05.2020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E6097DB-7024-4CF2-8CD3-A5D38CED03E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5DD752-DFAF-4FFF-AAFD-FB396F318FD0}" type="datetimeFigureOut">
              <a:rPr lang="ru-RU" smtClean="0"/>
              <a:t>01.05.2020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E6097DB-7024-4CF2-8CD3-A5D38CED03E1}"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5DD752-DFAF-4FFF-AAFD-FB396F318FD0}" type="datetimeFigureOut">
              <a:rPr lang="ru-RU" smtClean="0"/>
              <a:t>01.05.2020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E6097DB-7024-4CF2-8CD3-A5D38CED03E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D5DD752-DFAF-4FFF-AAFD-FB396F318FD0}" type="datetimeFigureOut">
              <a:rPr lang="ru-RU" smtClean="0"/>
              <a:t>01.05.2020</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E6097DB-7024-4CF2-8CD3-A5D38CED03E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2000" dirty="0" smtClean="0">
                <a:latin typeface="Times New Roman" panose="02020603050405020304" pitchFamily="18" charset="0"/>
                <a:cs typeface="Times New Roman" panose="02020603050405020304" pitchFamily="18" charset="0"/>
              </a:rPr>
              <a:t>Determination of the silver concentration with ion-selective electrode </a:t>
            </a:r>
            <a:r>
              <a:rPr lang="en-US" sz="2000" dirty="0" err="1" smtClean="0">
                <a:latin typeface="Times New Roman" panose="02020603050405020304" pitchFamily="18" charset="0"/>
                <a:cs typeface="Times New Roman" panose="02020603050405020304" pitchFamily="18" charset="0"/>
              </a:rPr>
              <a:t>potentiometry</a:t>
            </a:r>
            <a:endParaRPr lang="ru-RU" sz="2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r>
              <a:rPr lang="en-US" sz="1600" dirty="0" err="1" smtClean="0">
                <a:solidFill>
                  <a:schemeClr val="tx1"/>
                </a:solidFill>
                <a:latin typeface="Times New Roman" panose="02020603050405020304" pitchFamily="18" charset="0"/>
                <a:cs typeface="Times New Roman" panose="02020603050405020304" pitchFamily="18" charset="0"/>
              </a:rPr>
              <a:t>Nataliia</a:t>
            </a:r>
            <a:r>
              <a:rPr lang="en-US" sz="1600" dirty="0" smtClean="0">
                <a:solidFill>
                  <a:schemeClr val="tx1"/>
                </a:solidFill>
                <a:latin typeface="Times New Roman" panose="02020603050405020304" pitchFamily="18" charset="0"/>
                <a:cs typeface="Times New Roman" panose="02020603050405020304" pitchFamily="18" charset="0"/>
              </a:rPr>
              <a:t> Chupakhina1, Oleg Novikov2, Pavel Maslennikov1, and Galina Chupakhina1</a:t>
            </a:r>
          </a:p>
          <a:p>
            <a:r>
              <a:rPr lang="en-US" sz="1600" dirty="0" smtClean="0">
                <a:solidFill>
                  <a:schemeClr val="tx1"/>
                </a:solidFill>
                <a:latin typeface="Times New Roman" panose="02020603050405020304" pitchFamily="18" charset="0"/>
                <a:cs typeface="Times New Roman" panose="02020603050405020304" pitchFamily="18" charset="0"/>
              </a:rPr>
              <a:t>1School of Life Science, Immanuel Kant Baltic Federal University, Kaliningrad, Russian Federation </a:t>
            </a:r>
          </a:p>
          <a:p>
            <a:r>
              <a:rPr lang="en-US" sz="1600" dirty="0" smtClean="0">
                <a:solidFill>
                  <a:schemeClr val="tx1"/>
                </a:solidFill>
                <a:latin typeface="Times New Roman" panose="02020603050405020304" pitchFamily="18" charset="0"/>
                <a:cs typeface="Times New Roman" panose="02020603050405020304" pitchFamily="18" charset="0"/>
              </a:rPr>
              <a:t>2GmbH Ecological Group, Kaliningrad, Russian Federation</a:t>
            </a:r>
            <a:endParaRPr lang="ru-RU" sz="1600" dirty="0">
              <a:solidFill>
                <a:schemeClr val="tx1"/>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001" t="8410" r="51527" b="13910"/>
          <a:stretch/>
        </p:blipFill>
        <p:spPr bwMode="auto">
          <a:xfrm>
            <a:off x="3995936" y="548679"/>
            <a:ext cx="4644000" cy="1940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7971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6"/>
          <p:cNvSpPr>
            <a:spLocks noGrp="1"/>
          </p:cNvSpPr>
          <p:nvPr>
            <p:ph type="title"/>
          </p:nvPr>
        </p:nvSpPr>
        <p:spPr/>
        <p:txBody>
          <a:bodyPr>
            <a:normAutofit/>
          </a:bodyPr>
          <a:lstStyle/>
          <a:p>
            <a:endParaRPr lang="ru-RU" sz="1600" dirty="0"/>
          </a:p>
        </p:txBody>
      </p:sp>
      <p:sp>
        <p:nvSpPr>
          <p:cNvPr id="3" name="Объект 2"/>
          <p:cNvSpPr>
            <a:spLocks noGrp="1"/>
          </p:cNvSpPr>
          <p:nvPr>
            <p:ph sz="half" idx="1"/>
          </p:nvPr>
        </p:nvSpPr>
        <p:spPr>
          <a:xfrm>
            <a:off x="244992" y="116633"/>
            <a:ext cx="4038600" cy="6188960"/>
          </a:xfrm>
        </p:spPr>
        <p:txBody>
          <a:bodyPr>
            <a:normAutofit/>
          </a:bodyPr>
          <a:lstStyle/>
          <a:p>
            <a:pPr marL="0" indent="0" algn="just">
              <a:buNone/>
            </a:pPr>
            <a:r>
              <a:rPr lang="en-US" sz="1600" dirty="0" smtClean="0">
                <a:latin typeface="Times New Roman" panose="02020603050405020304" pitchFamily="18" charset="0"/>
                <a:cs typeface="Times New Roman" panose="02020603050405020304" pitchFamily="18" charset="0"/>
              </a:rPr>
              <a:t>For technological control of hydrometallurgical processes, it is especially important to obtain data on element concentrations with an express method. </a:t>
            </a:r>
            <a:r>
              <a:rPr lang="en-US" sz="1600" dirty="0" err="1" smtClean="0">
                <a:latin typeface="Times New Roman" panose="02020603050405020304" pitchFamily="18" charset="0"/>
                <a:cs typeface="Times New Roman" panose="02020603050405020304" pitchFamily="18" charset="0"/>
              </a:rPr>
              <a:t>Potentiometry</a:t>
            </a:r>
            <a:r>
              <a:rPr lang="en-US" sz="1600" dirty="0" smtClean="0">
                <a:latin typeface="Times New Roman" panose="02020603050405020304" pitchFamily="18" charset="0"/>
                <a:cs typeface="Times New Roman" panose="02020603050405020304" pitchFamily="18" charset="0"/>
              </a:rPr>
              <a:t> on an ion-selective electrode (Fig.1) makes it possible to determine concentrations in real time. We propose a method for calculation of silver concentrations for chloride solutions.</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smtClean="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600" dirty="0" smtClean="0">
              <a:latin typeface="Times New Roman" panose="02020603050405020304" pitchFamily="18" charset="0"/>
              <a:cs typeface="Times New Roman" panose="02020603050405020304" pitchFamily="18" charset="0"/>
            </a:endParaRPr>
          </a:p>
          <a:p>
            <a:pPr marL="0" indent="0">
              <a:buNone/>
            </a:pPr>
            <a:endParaRPr lang="ru-RU" sz="1600" dirty="0">
              <a:latin typeface="Times New Roman" panose="02020603050405020304" pitchFamily="18" charset="0"/>
              <a:cs typeface="Times New Roman" panose="02020603050405020304" pitchFamily="18" charset="0"/>
            </a:endParaRPr>
          </a:p>
        </p:txBody>
      </p:sp>
      <p:sp>
        <p:nvSpPr>
          <p:cNvPr id="18" name="Объект 17"/>
          <p:cNvSpPr>
            <a:spLocks noGrp="1"/>
          </p:cNvSpPr>
          <p:nvPr>
            <p:ph sz="half" idx="2"/>
          </p:nvPr>
        </p:nvSpPr>
        <p:spPr>
          <a:xfrm>
            <a:off x="4572000" y="1285220"/>
            <a:ext cx="4038600" cy="4525963"/>
          </a:xfrm>
        </p:spPr>
        <p:txBody>
          <a:bodyPr>
            <a:normAutofit/>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pPr algn="just"/>
            <a:endParaRPr lang="en-US" sz="1600" dirty="0" smtClean="0"/>
          </a:p>
          <a:p>
            <a:pPr algn="just"/>
            <a:endParaRPr lang="en-US" sz="1600" dirty="0"/>
          </a:p>
          <a:p>
            <a:pPr marL="0" indent="0" algn="just">
              <a:buNone/>
            </a:pPr>
            <a:r>
              <a:rPr lang="en-US" sz="1600" dirty="0" smtClean="0">
                <a:latin typeface="Times New Roman" panose="02020603050405020304" pitchFamily="18" charset="0"/>
                <a:cs typeface="Times New Roman" panose="02020603050405020304" pitchFamily="18" charset="0"/>
              </a:rPr>
              <a:t>However, in chloride solutions the cationic form of silver is present in a minimum concentration. Complexes with chloride anions have an opposite charge and are not fixed during the analysis. The total silver concentration can be estimated by measuring the total chloride content in the sample. </a:t>
            </a:r>
            <a:endParaRPr lang="en-US" sz="16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2492896"/>
            <a:ext cx="3384000" cy="3384000"/>
          </a:xfrm>
          <a:prstGeom prst="rect">
            <a:avLst/>
          </a:prstGeom>
        </p:spPr>
      </p:pic>
      <p:sp>
        <p:nvSpPr>
          <p:cNvPr id="5" name="Прямоугольник 4"/>
          <p:cNvSpPr/>
          <p:nvPr/>
        </p:nvSpPr>
        <p:spPr>
          <a:xfrm>
            <a:off x="4572000" y="1859340"/>
            <a:ext cx="4380456" cy="1569660"/>
          </a:xfrm>
          <a:prstGeom prst="rect">
            <a:avLst/>
          </a:prstGeom>
        </p:spPr>
        <p:txBody>
          <a:bodyPr wrap="square">
            <a:spAutoFit/>
          </a:bodyPr>
          <a:lstStyle/>
          <a:p>
            <a:r>
              <a:rPr lang="en-US" sz="1600" dirty="0">
                <a:solidFill>
                  <a:prstClr val="black"/>
                </a:solidFill>
                <a:latin typeface="Times New Roman" panose="02020603050405020304" pitchFamily="18" charset="0"/>
                <a:cs typeface="Times New Roman" panose="02020603050405020304" pitchFamily="18" charset="0"/>
              </a:rPr>
              <a:t>In chloride solutions, silver is present in several forms: the cation [Ag</a:t>
            </a:r>
            <a:r>
              <a:rPr lang="en-US" sz="1600" baseline="30000" dirty="0">
                <a:solidFill>
                  <a:prstClr val="black"/>
                </a:solidFill>
                <a:latin typeface="Times New Roman" panose="02020603050405020304" pitchFamily="18" charset="0"/>
                <a:cs typeface="Times New Roman" panose="02020603050405020304" pitchFamily="18" charset="0"/>
              </a:rPr>
              <a:t>+</a:t>
            </a:r>
            <a:r>
              <a:rPr lang="en-US" sz="1600" dirty="0">
                <a:solidFill>
                  <a:prstClr val="black"/>
                </a:solidFill>
                <a:latin typeface="Times New Roman" panose="02020603050405020304" pitchFamily="18" charset="0"/>
                <a:cs typeface="Times New Roman" panose="02020603050405020304" pitchFamily="18" charset="0"/>
              </a:rPr>
              <a:t>] and the complexes [</a:t>
            </a:r>
            <a:r>
              <a:rPr lang="en-US" sz="1600" dirty="0" err="1">
                <a:solidFill>
                  <a:prstClr val="black"/>
                </a:solidFill>
                <a:latin typeface="Times New Roman" panose="02020603050405020304" pitchFamily="18" charset="0"/>
                <a:cs typeface="Times New Roman" panose="02020603050405020304" pitchFamily="18" charset="0"/>
              </a:rPr>
              <a:t>AgCl</a:t>
            </a:r>
            <a:r>
              <a:rPr lang="en-US" sz="1600" dirty="0">
                <a:solidFill>
                  <a:prstClr val="black"/>
                </a:solidFill>
                <a:latin typeface="Times New Roman" panose="02020603050405020304" pitchFamily="18" charset="0"/>
                <a:cs typeface="Times New Roman" panose="02020603050405020304" pitchFamily="18" charset="0"/>
              </a:rPr>
              <a:t>], [AgCl</a:t>
            </a:r>
            <a:r>
              <a:rPr lang="en-US" sz="1600" baseline="-25000" dirty="0">
                <a:solidFill>
                  <a:prstClr val="black"/>
                </a:solidFill>
                <a:latin typeface="Times New Roman" panose="02020603050405020304" pitchFamily="18" charset="0"/>
                <a:cs typeface="Times New Roman" panose="02020603050405020304" pitchFamily="18" charset="0"/>
              </a:rPr>
              <a:t>2</a:t>
            </a:r>
            <a:r>
              <a:rPr lang="en-US" sz="1600" dirty="0">
                <a:solidFill>
                  <a:prstClr val="black"/>
                </a:solidFill>
                <a:latin typeface="Times New Roman" panose="02020603050405020304" pitchFamily="18" charset="0"/>
                <a:cs typeface="Times New Roman" panose="02020603050405020304" pitchFamily="18" charset="0"/>
              </a:rPr>
              <a:t>]</a:t>
            </a:r>
            <a:r>
              <a:rPr lang="en-US" sz="1600" baseline="30000" dirty="0">
                <a:solidFill>
                  <a:prstClr val="black"/>
                </a:solidFill>
                <a:latin typeface="Times New Roman" panose="02020603050405020304" pitchFamily="18" charset="0"/>
                <a:cs typeface="Times New Roman" panose="02020603050405020304" pitchFamily="18" charset="0"/>
              </a:rPr>
              <a:t>-</a:t>
            </a:r>
            <a:r>
              <a:rPr lang="en-US" sz="1600" dirty="0">
                <a:solidFill>
                  <a:prstClr val="black"/>
                </a:solidFill>
                <a:latin typeface="Times New Roman" panose="02020603050405020304" pitchFamily="18" charset="0"/>
                <a:cs typeface="Times New Roman" panose="02020603050405020304" pitchFamily="18" charset="0"/>
              </a:rPr>
              <a:t>, [AgCl</a:t>
            </a:r>
            <a:r>
              <a:rPr lang="en-US" sz="1600" baseline="-25000" dirty="0">
                <a:solidFill>
                  <a:prstClr val="black"/>
                </a:solidFill>
                <a:latin typeface="Times New Roman" panose="02020603050405020304" pitchFamily="18" charset="0"/>
                <a:cs typeface="Times New Roman" panose="02020603050405020304" pitchFamily="18" charset="0"/>
              </a:rPr>
              <a:t>3</a:t>
            </a:r>
            <a:r>
              <a:rPr lang="en-US" sz="1600" dirty="0">
                <a:solidFill>
                  <a:prstClr val="black"/>
                </a:solidFill>
                <a:latin typeface="Times New Roman" panose="02020603050405020304" pitchFamily="18" charset="0"/>
                <a:cs typeface="Times New Roman" panose="02020603050405020304" pitchFamily="18" charset="0"/>
              </a:rPr>
              <a:t>]</a:t>
            </a:r>
            <a:r>
              <a:rPr lang="en-US" sz="1600" baseline="30000" dirty="0">
                <a:solidFill>
                  <a:prstClr val="black"/>
                </a:solidFill>
                <a:latin typeface="Times New Roman" panose="02020603050405020304" pitchFamily="18" charset="0"/>
                <a:cs typeface="Times New Roman" panose="02020603050405020304" pitchFamily="18" charset="0"/>
              </a:rPr>
              <a:t>2-</a:t>
            </a:r>
            <a:r>
              <a:rPr lang="en-US" sz="1600" dirty="0">
                <a:solidFill>
                  <a:prstClr val="black"/>
                </a:solidFill>
                <a:latin typeface="Times New Roman" panose="02020603050405020304" pitchFamily="18" charset="0"/>
                <a:cs typeface="Times New Roman" panose="02020603050405020304" pitchFamily="18" charset="0"/>
              </a:rPr>
              <a:t>, [AgCl</a:t>
            </a:r>
            <a:r>
              <a:rPr lang="en-US" sz="1600" baseline="-25000" dirty="0">
                <a:solidFill>
                  <a:prstClr val="black"/>
                </a:solidFill>
                <a:latin typeface="Times New Roman" panose="02020603050405020304" pitchFamily="18" charset="0"/>
                <a:cs typeface="Times New Roman" panose="02020603050405020304" pitchFamily="18" charset="0"/>
              </a:rPr>
              <a:t>4</a:t>
            </a:r>
            <a:r>
              <a:rPr lang="en-US" sz="1600" dirty="0">
                <a:solidFill>
                  <a:prstClr val="black"/>
                </a:solidFill>
                <a:latin typeface="Times New Roman" panose="02020603050405020304" pitchFamily="18" charset="0"/>
                <a:cs typeface="Times New Roman" panose="02020603050405020304" pitchFamily="18" charset="0"/>
              </a:rPr>
              <a:t>]</a:t>
            </a:r>
            <a:r>
              <a:rPr lang="en-US" sz="1600" baseline="30000" dirty="0">
                <a:solidFill>
                  <a:prstClr val="black"/>
                </a:solidFill>
                <a:latin typeface="Times New Roman" panose="02020603050405020304" pitchFamily="18" charset="0"/>
                <a:cs typeface="Times New Roman" panose="02020603050405020304" pitchFamily="18" charset="0"/>
              </a:rPr>
              <a:t>3-</a:t>
            </a:r>
            <a:r>
              <a:rPr lang="en-US" sz="1600" dirty="0">
                <a:solidFill>
                  <a:prstClr val="black"/>
                </a:solidFill>
                <a:latin typeface="Times New Roman" panose="02020603050405020304" pitchFamily="18" charset="0"/>
                <a:cs typeface="Times New Roman" panose="02020603050405020304" pitchFamily="18" charset="0"/>
              </a:rPr>
              <a:t>. The ion-selective electrode is calibrated using an AgNO</a:t>
            </a:r>
            <a:r>
              <a:rPr lang="en-US" sz="1600" baseline="-25000" dirty="0">
                <a:solidFill>
                  <a:prstClr val="black"/>
                </a:solidFill>
                <a:latin typeface="Times New Roman" panose="02020603050405020304" pitchFamily="18" charset="0"/>
                <a:cs typeface="Times New Roman" panose="02020603050405020304" pitchFamily="18" charset="0"/>
              </a:rPr>
              <a:t>3</a:t>
            </a:r>
            <a:r>
              <a:rPr lang="en-US" sz="1600" dirty="0">
                <a:solidFill>
                  <a:prstClr val="black"/>
                </a:solidFill>
                <a:latin typeface="Times New Roman" panose="02020603050405020304" pitchFamily="18" charset="0"/>
                <a:cs typeface="Times New Roman" panose="02020603050405020304" pitchFamily="18" charset="0"/>
              </a:rPr>
              <a:t> solution that contains exclusively Ag</a:t>
            </a:r>
            <a:r>
              <a:rPr lang="en-US" sz="1600" baseline="30000" dirty="0">
                <a:solidFill>
                  <a:prstClr val="black"/>
                </a:solidFill>
                <a:latin typeface="Times New Roman" panose="02020603050405020304" pitchFamily="18" charset="0"/>
                <a:cs typeface="Times New Roman" panose="02020603050405020304" pitchFamily="18" charset="0"/>
              </a:rPr>
              <a:t>+</a:t>
            </a:r>
            <a:r>
              <a:rPr lang="en-US" sz="1600" dirty="0">
                <a:solidFill>
                  <a:prstClr val="black"/>
                </a:solidFill>
                <a:latin typeface="Times New Roman" panose="02020603050405020304" pitchFamily="18" charset="0"/>
                <a:cs typeface="Times New Roman" panose="02020603050405020304" pitchFamily="18" charset="0"/>
              </a:rPr>
              <a:t> cations; therefore, it actually determines only the cation content. </a:t>
            </a:r>
            <a:endParaRPr lang="ru-RU" sz="1600" dirty="0">
              <a:latin typeface="Times New Roman" panose="02020603050405020304" pitchFamily="18" charset="0"/>
              <a:cs typeface="Times New Roman" panose="02020603050405020304" pitchFamily="18" charset="0"/>
            </a:endParaRPr>
          </a:p>
        </p:txBody>
      </p:sp>
      <p:cxnSp>
        <p:nvCxnSpPr>
          <p:cNvPr id="20" name="Прямая со стрелкой 19"/>
          <p:cNvCxnSpPr/>
          <p:nvPr/>
        </p:nvCxnSpPr>
        <p:spPr>
          <a:xfrm>
            <a:off x="611560" y="1556792"/>
            <a:ext cx="2448272"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72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30026"/>
          </a:xfrm>
        </p:spPr>
        <p:txBody>
          <a:bodyPr>
            <a:normAutofit fontScale="90000"/>
          </a:bodyPr>
          <a:lstStyle/>
          <a:p>
            <a:endParaRPr lang="ru-RU" dirty="0"/>
          </a:p>
        </p:txBody>
      </p:sp>
      <p:sp>
        <p:nvSpPr>
          <p:cNvPr id="5" name="Текст 4"/>
          <p:cNvSpPr>
            <a:spLocks noGrp="1"/>
          </p:cNvSpPr>
          <p:nvPr>
            <p:ph type="body" idx="1"/>
          </p:nvPr>
        </p:nvSpPr>
        <p:spPr>
          <a:xfrm flipV="1">
            <a:off x="457200" y="692696"/>
            <a:ext cx="4040188" cy="842417"/>
          </a:xfrm>
        </p:spPr>
        <p:txBody>
          <a:bodyPr/>
          <a:lstStyle/>
          <a:p>
            <a:endParaRPr lang="ru-RU" dirty="0"/>
          </a:p>
        </p:txBody>
      </p:sp>
      <p:sp>
        <p:nvSpPr>
          <p:cNvPr id="3" name="Объект 2"/>
          <p:cNvSpPr>
            <a:spLocks noGrp="1"/>
          </p:cNvSpPr>
          <p:nvPr>
            <p:ph sz="half" idx="2"/>
          </p:nvPr>
        </p:nvSpPr>
        <p:spPr>
          <a:xfrm>
            <a:off x="467544" y="116632"/>
            <a:ext cx="3968180" cy="5937523"/>
          </a:xfrm>
        </p:spPr>
        <p:txBody>
          <a:bodyPr>
            <a:normAutofit/>
          </a:bodyPr>
          <a:lstStyle/>
          <a:p>
            <a:pPr marL="0" indent="0" algn="just">
              <a:buNone/>
            </a:pPr>
            <a:r>
              <a:rPr lang="en-US" sz="1600" dirty="0" smtClean="0">
                <a:latin typeface="Times New Roman" panose="02020603050405020304" pitchFamily="18" charset="0"/>
                <a:cs typeface="Times New Roman" panose="02020603050405020304" pitchFamily="18" charset="0"/>
              </a:rPr>
              <a:t>Using the </a:t>
            </a:r>
            <a:r>
              <a:rPr lang="en-US" sz="1600" dirty="0">
                <a:latin typeface="Times New Roman" panose="02020603050405020304" pitchFamily="18" charset="0"/>
                <a:cs typeface="Times New Roman" panose="02020603050405020304" pitchFamily="18" charset="0"/>
              </a:rPr>
              <a:t>reference data on the stability constants and information on the concentration of silver cations obtained with </a:t>
            </a:r>
            <a:r>
              <a:rPr lang="en-US" sz="1600" dirty="0" err="1">
                <a:latin typeface="Times New Roman" panose="02020603050405020304" pitchFamily="18" charset="0"/>
                <a:cs typeface="Times New Roman" panose="02020603050405020304" pitchFamily="18" charset="0"/>
              </a:rPr>
              <a:t>potentiometry</a:t>
            </a:r>
            <a:r>
              <a:rPr lang="en-US" sz="1600" dirty="0">
                <a:latin typeface="Times New Roman" panose="02020603050405020304" pitchFamily="18" charset="0"/>
                <a:cs typeface="Times New Roman" panose="02020603050405020304" pitchFamily="18" charset="0"/>
              </a:rPr>
              <a:t> on an ion-selective chlorine-silver electrode we developed a </a:t>
            </a:r>
            <a:r>
              <a:rPr lang="en-US" sz="1600" dirty="0" smtClean="0">
                <a:latin typeface="Times New Roman" panose="02020603050405020304" pitchFamily="18" charset="0"/>
                <a:cs typeface="Times New Roman" panose="02020603050405020304" pitchFamily="18" charset="0"/>
              </a:rPr>
              <a:t>mathematical </a:t>
            </a:r>
            <a:r>
              <a:rPr lang="en-US" sz="1600" dirty="0">
                <a:latin typeface="Times New Roman" panose="02020603050405020304" pitchFamily="18" charset="0"/>
                <a:cs typeface="Times New Roman" panose="02020603050405020304" pitchFamily="18" charset="0"/>
              </a:rPr>
              <a:t>model in order to calculate the total silver concentration. </a:t>
            </a:r>
            <a:endParaRPr lang="en-US" sz="1600" dirty="0" smtClean="0">
              <a:latin typeface="Times New Roman" panose="02020603050405020304" pitchFamily="18" charset="0"/>
              <a:cs typeface="Times New Roman" panose="02020603050405020304" pitchFamily="18" charset="0"/>
            </a:endParaRPr>
          </a:p>
          <a:p>
            <a:endParaRPr lang="en-US" dirty="0"/>
          </a:p>
          <a:p>
            <a:pPr marL="0" indent="0">
              <a:buNone/>
            </a:pPr>
            <a:r>
              <a:rPr lang="en-US" dirty="0"/>
              <a:t> </a:t>
            </a:r>
          </a:p>
          <a:p>
            <a:endParaRPr lang="ru-RU" dirty="0"/>
          </a:p>
        </p:txBody>
      </p:sp>
      <p:sp>
        <p:nvSpPr>
          <p:cNvPr id="6" name="Текст 5"/>
          <p:cNvSpPr>
            <a:spLocks noGrp="1"/>
          </p:cNvSpPr>
          <p:nvPr>
            <p:ph type="body" sz="quarter" idx="3"/>
          </p:nvPr>
        </p:nvSpPr>
        <p:spPr>
          <a:xfrm>
            <a:off x="4716016" y="260648"/>
            <a:ext cx="3969767" cy="1503858"/>
          </a:xfrm>
        </p:spPr>
        <p:txBody>
          <a:bodyPr>
            <a:normAutofit/>
          </a:bodyPr>
          <a:lstStyle/>
          <a:p>
            <a:pPr algn="ctr"/>
            <a:r>
              <a:rPr lang="en-US" sz="1400" dirty="0" smtClean="0">
                <a:latin typeface="Times New Roman" panose="02020603050405020304" pitchFamily="18" charset="0"/>
                <a:cs typeface="Times New Roman" panose="02020603050405020304" pitchFamily="18" charset="0"/>
              </a:rPr>
              <a:t>Using this model, the total concentration of all the forms of silver was calculated. The data are summarized in Table 1.</a:t>
            </a:r>
          </a:p>
          <a:p>
            <a:pPr algn="ctr"/>
            <a:endParaRPr lang="ru-RU" sz="1400" dirty="0">
              <a:latin typeface="Times New Roman" panose="02020603050405020304" pitchFamily="18" charset="0"/>
              <a:cs typeface="Times New Roman" panose="02020603050405020304" pitchFamily="18" charset="0"/>
            </a:endParaRPr>
          </a:p>
        </p:txBody>
      </p:sp>
      <p:graphicFrame>
        <p:nvGraphicFramePr>
          <p:cNvPr id="8" name="Объект 7"/>
          <p:cNvGraphicFramePr>
            <a:graphicFrameLocks noGrp="1"/>
          </p:cNvGraphicFramePr>
          <p:nvPr>
            <p:ph sz="quarter" idx="4"/>
            <p:extLst>
              <p:ext uri="{D42A27DB-BD31-4B8C-83A1-F6EECF244321}">
                <p14:modId xmlns:p14="http://schemas.microsoft.com/office/powerpoint/2010/main" val="1762293261"/>
              </p:ext>
            </p:extLst>
          </p:nvPr>
        </p:nvGraphicFramePr>
        <p:xfrm>
          <a:off x="683568" y="1916832"/>
          <a:ext cx="7859215" cy="3282771"/>
        </p:xfrm>
        <a:graphic>
          <a:graphicData uri="http://schemas.openxmlformats.org/drawingml/2006/table">
            <a:tbl>
              <a:tblPr>
                <a:tableStyleId>{5C22544A-7EE6-4342-B048-85BDC9FD1C3A}</a:tableStyleId>
              </a:tblPr>
              <a:tblGrid>
                <a:gridCol w="2319928"/>
                <a:gridCol w="1969289"/>
                <a:gridCol w="1516719"/>
                <a:gridCol w="1268010"/>
                <a:gridCol w="785269"/>
              </a:tblGrid>
              <a:tr h="192250">
                <a:tc>
                  <a:txBody>
                    <a:bodyPr/>
                    <a:lstStyle/>
                    <a:p>
                      <a:pPr>
                        <a:lnSpc>
                          <a:spcPct val="115000"/>
                        </a:lnSpc>
                        <a:spcAft>
                          <a:spcPts val="0"/>
                        </a:spcAft>
                      </a:pPr>
                      <a:r>
                        <a:rPr lang="en-US" sz="700" kern="150" dirty="0">
                          <a:effectLst/>
                        </a:rPr>
                        <a:t>Chlorides </a:t>
                      </a:r>
                      <a:r>
                        <a:rPr lang="ru-RU" sz="700" kern="150" dirty="0">
                          <a:effectLst/>
                        </a:rPr>
                        <a:t>[</a:t>
                      </a:r>
                      <a:r>
                        <a:rPr lang="ru-RU" sz="700" kern="150" dirty="0" err="1">
                          <a:effectLst/>
                        </a:rPr>
                        <a:t>Cl</a:t>
                      </a:r>
                      <a:r>
                        <a:rPr lang="ru-RU" sz="700" kern="150" dirty="0">
                          <a:effectLst/>
                        </a:rPr>
                        <a:t>-]</a:t>
                      </a:r>
                      <a:endParaRPr lang="ru-RU" sz="800" kern="150" dirty="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5</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g</a:t>
                      </a:r>
                      <a:r>
                        <a:rPr lang="ru-RU" sz="700" kern="150">
                          <a:effectLst/>
                        </a:rPr>
                        <a:t>/</a:t>
                      </a:r>
                      <a:r>
                        <a:rPr lang="en-US" sz="700" kern="150">
                          <a:effectLst/>
                        </a:rPr>
                        <a:t>mole</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177,5</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g</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r>
              <a:tr h="192250">
                <a:tc>
                  <a:txBody>
                    <a:bodyPr/>
                    <a:lstStyle/>
                    <a:p>
                      <a:pPr>
                        <a:lnSpc>
                          <a:spcPct val="115000"/>
                        </a:lnSpc>
                        <a:spcAft>
                          <a:spcPts val="0"/>
                        </a:spcAft>
                      </a:pPr>
                      <a:r>
                        <a:rPr lang="ru-RU" sz="700" kern="150">
                          <a:effectLst/>
                        </a:rPr>
                        <a:t>AgCl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dirty="0">
                          <a:effectLst/>
                        </a:rPr>
                        <a:t>0,000000000177</a:t>
                      </a:r>
                      <a:endParaRPr lang="ru-RU" sz="800" kern="150" dirty="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192250">
                <a:tc>
                  <a:txBody>
                    <a:bodyPr/>
                    <a:lstStyle/>
                    <a:p>
                      <a:pPr>
                        <a:lnSpc>
                          <a:spcPct val="115000"/>
                        </a:lnSpc>
                        <a:spcAft>
                          <a:spcPts val="0"/>
                        </a:spcAft>
                      </a:pPr>
                      <a:r>
                        <a:rPr lang="ru-RU" sz="700" kern="150">
                          <a:effectLst/>
                        </a:rPr>
                        <a:t>β1=[AgCl] / [Ag+][Cl-];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1096,48</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270171">
                <a:tc>
                  <a:txBody>
                    <a:bodyPr/>
                    <a:lstStyle/>
                    <a:p>
                      <a:pPr>
                        <a:lnSpc>
                          <a:spcPct val="115000"/>
                        </a:lnSpc>
                        <a:spcAft>
                          <a:spcPts val="0"/>
                        </a:spcAft>
                      </a:pPr>
                      <a:r>
                        <a:rPr lang="ru-RU" sz="700" kern="150">
                          <a:effectLst/>
                        </a:rPr>
                        <a:t>β2=[AgCl2-] / [Ag+][Cl-]2;</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dirty="0">
                          <a:effectLst/>
                        </a:rPr>
                        <a:t>109647,82</a:t>
                      </a:r>
                      <a:endParaRPr lang="ru-RU" sz="800" kern="150" dirty="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270171">
                <a:tc>
                  <a:txBody>
                    <a:bodyPr/>
                    <a:lstStyle/>
                    <a:p>
                      <a:pPr>
                        <a:lnSpc>
                          <a:spcPct val="115000"/>
                        </a:lnSpc>
                        <a:spcAft>
                          <a:spcPts val="0"/>
                        </a:spcAft>
                      </a:pPr>
                      <a:r>
                        <a:rPr lang="ru-RU" sz="700" kern="150" dirty="0">
                          <a:effectLst/>
                        </a:rPr>
                        <a:t>β3=[AgCl32-] / [</a:t>
                      </a:r>
                      <a:r>
                        <a:rPr lang="ru-RU" sz="700" kern="150" dirty="0" err="1">
                          <a:effectLst/>
                        </a:rPr>
                        <a:t>Ag</a:t>
                      </a:r>
                      <a:r>
                        <a:rPr lang="ru-RU" sz="700" kern="150" dirty="0">
                          <a:effectLst/>
                        </a:rPr>
                        <a:t>+][</a:t>
                      </a:r>
                      <a:r>
                        <a:rPr lang="ru-RU" sz="700" kern="150" dirty="0" err="1">
                          <a:effectLst/>
                        </a:rPr>
                        <a:t>Cl</a:t>
                      </a:r>
                      <a:r>
                        <a:rPr lang="ru-RU" sz="700" kern="150" dirty="0">
                          <a:effectLst/>
                        </a:rPr>
                        <a:t>-]3;</a:t>
                      </a:r>
                      <a:endParaRPr lang="ru-RU" sz="800" kern="150" dirty="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109647,82</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270171">
                <a:tc>
                  <a:txBody>
                    <a:bodyPr/>
                    <a:lstStyle/>
                    <a:p>
                      <a:pPr>
                        <a:lnSpc>
                          <a:spcPct val="115000"/>
                        </a:lnSpc>
                        <a:spcAft>
                          <a:spcPts val="0"/>
                        </a:spcAft>
                      </a:pPr>
                      <a:r>
                        <a:rPr lang="ru-RU" sz="700" kern="150">
                          <a:effectLst/>
                        </a:rPr>
                        <a:t>β4=[AgCl43-] / [Ag</a:t>
                      </a:r>
                      <a:r>
                        <a:rPr lang="ru-RU" sz="700" kern="150" baseline="30000">
                          <a:effectLst/>
                        </a:rPr>
                        <a:t>+</a:t>
                      </a:r>
                      <a:r>
                        <a:rPr lang="ru-RU" sz="700" kern="150">
                          <a:effectLst/>
                        </a:rPr>
                        <a:t>][Cl-]</a:t>
                      </a:r>
                      <a:r>
                        <a:rPr lang="ru-RU" sz="700" kern="150" baseline="30000">
                          <a:effectLst/>
                        </a:rPr>
                        <a:t>4</a:t>
                      </a:r>
                      <a:r>
                        <a:rPr lang="ru-RU" sz="700" kern="150">
                          <a:effectLst/>
                        </a:rPr>
                        <a:t>.</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107151,93</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192250">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Mr(Ag)</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g</a:t>
                      </a:r>
                      <a:r>
                        <a:rPr lang="ru-RU" sz="700" kern="150">
                          <a:effectLst/>
                        </a:rPr>
                        <a:t>/</a:t>
                      </a:r>
                      <a:r>
                        <a:rPr lang="en-US" sz="700" kern="150">
                          <a:effectLst/>
                        </a:rPr>
                        <a:t>mole</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107,87</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g</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r>
              <a:tr h="192250">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[Ag+]</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mole</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c>
                  <a:txBody>
                    <a:bodyPr/>
                    <a:lstStyle/>
                    <a:p>
                      <a:pPr algn="r">
                        <a:lnSpc>
                          <a:spcPct val="115000"/>
                        </a:lnSpc>
                        <a:spcAft>
                          <a:spcPts val="0"/>
                        </a:spcAft>
                      </a:pPr>
                      <a:r>
                        <a:rPr lang="ru-RU" sz="700" kern="150" dirty="0">
                          <a:effectLst/>
                        </a:rPr>
                        <a:t>0,000000000035</a:t>
                      </a:r>
                      <a:endParaRPr lang="ru-RU" sz="800" kern="150" dirty="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g</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r>
              <a:tr h="192250">
                <a:tc>
                  <a:txBody>
                    <a:bodyPr/>
                    <a:lstStyle/>
                    <a:p>
                      <a:pPr>
                        <a:lnSpc>
                          <a:spcPct val="115000"/>
                        </a:lnSpc>
                        <a:spcAft>
                          <a:spcPts val="0"/>
                        </a:spcAft>
                      </a:pPr>
                      <a:r>
                        <a:rPr lang="ru-RU" sz="700" kern="150">
                          <a:effectLst/>
                        </a:rPr>
                        <a:t>[AgCl]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0,000000194077</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mole</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270171">
                <a:tc>
                  <a:txBody>
                    <a:bodyPr/>
                    <a:lstStyle/>
                    <a:p>
                      <a:pPr>
                        <a:lnSpc>
                          <a:spcPct val="115000"/>
                        </a:lnSpc>
                        <a:spcAft>
                          <a:spcPts val="0"/>
                        </a:spcAft>
                      </a:pPr>
                      <a:r>
                        <a:rPr lang="ru-RU" sz="700" kern="150">
                          <a:effectLst/>
                        </a:rPr>
                        <a:t>[AgCl2</a:t>
                      </a:r>
                      <a:r>
                        <a:rPr lang="ru-RU" sz="700" kern="150" baseline="30000">
                          <a:effectLst/>
                        </a:rPr>
                        <a:t>-</a:t>
                      </a:r>
                      <a:r>
                        <a:rPr lang="ru-RU" sz="700" kern="150">
                          <a:effectLst/>
                        </a:rPr>
                        <a:t>]</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0,0000970383</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mole</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270171">
                <a:tc>
                  <a:txBody>
                    <a:bodyPr/>
                    <a:lstStyle/>
                    <a:p>
                      <a:pPr>
                        <a:lnSpc>
                          <a:spcPct val="115000"/>
                        </a:lnSpc>
                        <a:spcAft>
                          <a:spcPts val="0"/>
                        </a:spcAft>
                      </a:pPr>
                      <a:r>
                        <a:rPr lang="ru-RU" sz="700" kern="150">
                          <a:effectLst/>
                        </a:rPr>
                        <a:t>[AgCl</a:t>
                      </a:r>
                      <a:r>
                        <a:rPr lang="ru-RU" sz="700" kern="150" baseline="-25000">
                          <a:effectLst/>
                        </a:rPr>
                        <a:t>3</a:t>
                      </a:r>
                      <a:r>
                        <a:rPr lang="ru-RU" sz="700" kern="150" baseline="30000">
                          <a:effectLst/>
                        </a:rPr>
                        <a:t>2-</a:t>
                      </a:r>
                      <a:r>
                        <a:rPr lang="ru-RU" sz="700" kern="150">
                          <a:effectLst/>
                        </a:rPr>
                        <a:t>]</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0,0004851916</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mole</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270171">
                <a:tc>
                  <a:txBody>
                    <a:bodyPr/>
                    <a:lstStyle/>
                    <a:p>
                      <a:pPr>
                        <a:lnSpc>
                          <a:spcPct val="115000"/>
                        </a:lnSpc>
                        <a:spcAft>
                          <a:spcPts val="0"/>
                        </a:spcAft>
                      </a:pPr>
                      <a:r>
                        <a:rPr lang="ru-RU" sz="700" kern="150">
                          <a:effectLst/>
                        </a:rPr>
                        <a:t>[AgCl</a:t>
                      </a:r>
                      <a:r>
                        <a:rPr lang="ru-RU" sz="700" kern="150" baseline="-25000">
                          <a:effectLst/>
                        </a:rPr>
                        <a:t>4</a:t>
                      </a:r>
                      <a:r>
                        <a:rPr lang="ru-RU" sz="700" kern="150" baseline="30000">
                          <a:effectLst/>
                        </a:rPr>
                        <a:t>3-</a:t>
                      </a:r>
                      <a:r>
                        <a:rPr lang="ru-RU" sz="700" kern="150">
                          <a:effectLst/>
                        </a:rPr>
                        <a:t>]</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0,0023707365</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mole</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 </a:t>
                      </a:r>
                      <a:endParaRPr lang="ru-RU" sz="800" kern="150">
                        <a:effectLst/>
                        <a:latin typeface="Times New Roman"/>
                        <a:ea typeface="SimSun"/>
                        <a:cs typeface="Mangal"/>
                      </a:endParaRPr>
                    </a:p>
                  </a:txBody>
                  <a:tcPr marL="23048" marR="23048" marT="23048" marB="23048" anchor="ctr"/>
                </a:tc>
              </a:tr>
              <a:tr h="192250">
                <a:tc>
                  <a:txBody>
                    <a:bodyPr/>
                    <a:lstStyle/>
                    <a:p>
                      <a:pPr>
                        <a:lnSpc>
                          <a:spcPct val="115000"/>
                        </a:lnSpc>
                        <a:spcAft>
                          <a:spcPts val="0"/>
                        </a:spcAft>
                      </a:pPr>
                      <a:r>
                        <a:rPr lang="en-US" sz="700" kern="150">
                          <a:effectLst/>
                        </a:rPr>
                        <a:t>Sum in solution</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0,0029531605</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mole</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0,320</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g</a:t>
                      </a:r>
                      <a:r>
                        <a:rPr lang="ru-RU" sz="700" kern="150">
                          <a:effectLst/>
                        </a:rPr>
                        <a:t>/</a:t>
                      </a:r>
                      <a:r>
                        <a:rPr lang="en-US" sz="700" kern="150">
                          <a:effectLst/>
                        </a:rPr>
                        <a:t>l</a:t>
                      </a:r>
                      <a:endParaRPr lang="ru-RU" sz="800" kern="150">
                        <a:effectLst/>
                        <a:latin typeface="Times New Roman"/>
                        <a:ea typeface="SimSun"/>
                        <a:cs typeface="Mangal"/>
                      </a:endParaRPr>
                    </a:p>
                  </a:txBody>
                  <a:tcPr marL="23048" marR="23048" marT="23048" marB="23048" anchor="ctr"/>
                </a:tc>
              </a:tr>
              <a:tr h="315995">
                <a:tc>
                  <a:txBody>
                    <a:bodyPr/>
                    <a:lstStyle/>
                    <a:p>
                      <a:pPr>
                        <a:lnSpc>
                          <a:spcPct val="115000"/>
                        </a:lnSpc>
                        <a:spcAft>
                          <a:spcPts val="0"/>
                        </a:spcAft>
                      </a:pPr>
                      <a:r>
                        <a:rPr lang="en-US" sz="700" kern="150">
                          <a:effectLst/>
                        </a:rPr>
                        <a:t>The actual concentration in the sample</a:t>
                      </a:r>
                      <a:endParaRPr lang="ru-RU" sz="800" kern="150">
                        <a:effectLst/>
                        <a:latin typeface="Times New Roman"/>
                        <a:ea typeface="SimSun"/>
                        <a:cs typeface="Mangal"/>
                      </a:endParaRPr>
                    </a:p>
                  </a:txBody>
                  <a:tcPr marL="23048" marR="23048" marT="23048" marB="23048" anchor="ctr"/>
                </a:tc>
                <a:tc>
                  <a:txBody>
                    <a:bodyPr/>
                    <a:lstStyle/>
                    <a:p>
                      <a:pPr algn="r">
                        <a:lnSpc>
                          <a:spcPct val="115000"/>
                        </a:lnSpc>
                        <a:spcAft>
                          <a:spcPts val="0"/>
                        </a:spcAft>
                      </a:pPr>
                      <a:r>
                        <a:rPr lang="en-US"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a:effectLst/>
                        </a:rPr>
                        <a:t> </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ru-RU" sz="700" kern="150">
                          <a:effectLst/>
                        </a:rPr>
                        <a:t>0,321</a:t>
                      </a:r>
                      <a:endParaRPr lang="ru-RU" sz="800" kern="150">
                        <a:effectLst/>
                        <a:latin typeface="Times New Roman"/>
                        <a:ea typeface="SimSun"/>
                        <a:cs typeface="Mangal"/>
                      </a:endParaRPr>
                    </a:p>
                  </a:txBody>
                  <a:tcPr marL="23048" marR="23048" marT="23048" marB="23048" anchor="ctr"/>
                </a:tc>
                <a:tc>
                  <a:txBody>
                    <a:bodyPr/>
                    <a:lstStyle/>
                    <a:p>
                      <a:pPr>
                        <a:lnSpc>
                          <a:spcPct val="115000"/>
                        </a:lnSpc>
                        <a:spcAft>
                          <a:spcPts val="0"/>
                        </a:spcAft>
                      </a:pPr>
                      <a:r>
                        <a:rPr lang="en-US" sz="700" kern="150" dirty="0">
                          <a:effectLst/>
                        </a:rPr>
                        <a:t>g</a:t>
                      </a:r>
                      <a:r>
                        <a:rPr lang="ru-RU" sz="700" kern="150" dirty="0">
                          <a:effectLst/>
                        </a:rPr>
                        <a:t>/</a:t>
                      </a:r>
                      <a:r>
                        <a:rPr lang="en-US" sz="700" kern="150" dirty="0">
                          <a:effectLst/>
                        </a:rPr>
                        <a:t>l</a:t>
                      </a:r>
                      <a:endParaRPr lang="ru-RU" sz="800" kern="150" dirty="0">
                        <a:effectLst/>
                        <a:latin typeface="Times New Roman"/>
                        <a:ea typeface="SimSun"/>
                        <a:cs typeface="Mangal"/>
                      </a:endParaRPr>
                    </a:p>
                  </a:txBody>
                  <a:tcPr marL="23048" marR="23048" marT="23048" marB="23048" anchor="ctr"/>
                </a:tc>
              </a:tr>
            </a:tbl>
          </a:graphicData>
        </a:graphic>
      </p:graphicFrame>
      <p:cxnSp>
        <p:nvCxnSpPr>
          <p:cNvPr id="10" name="Прямая со стрелкой 9"/>
          <p:cNvCxnSpPr/>
          <p:nvPr/>
        </p:nvCxnSpPr>
        <p:spPr>
          <a:xfrm flipH="1">
            <a:off x="5652120" y="1340768"/>
            <a:ext cx="158417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667852" y="5461377"/>
            <a:ext cx="7848872" cy="1077218"/>
          </a:xfrm>
          <a:prstGeom prst="rect">
            <a:avLst/>
          </a:prstGeom>
        </p:spPr>
        <p:txBody>
          <a:bodyPr wrap="square">
            <a:spAutoFit/>
          </a:bodyPr>
          <a:lstStyle/>
          <a:p>
            <a:pPr algn="just"/>
            <a:r>
              <a:rPr lang="en-US" sz="1600" dirty="0" smtClean="0"/>
              <a:t>Calculating the equilibrium concentration we found that in high-salinity solutions silver prevails in the form of [AgCl4]3-. All the other complexes are present in smaller quantities. This result shows that it is important to take into account the complexes formation in potentiometric measurements on ion-selective electrodes</a:t>
            </a:r>
            <a:endParaRPr lang="en-US" sz="1600" dirty="0"/>
          </a:p>
        </p:txBody>
      </p:sp>
    </p:spTree>
    <p:extLst>
      <p:ext uri="{BB962C8B-B14F-4D97-AF65-F5344CB8AC3E}">
        <p14:creationId xmlns:p14="http://schemas.microsoft.com/office/powerpoint/2010/main" val="2067560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rot="10800000" flipV="1">
            <a:off x="1043608" y="2348880"/>
            <a:ext cx="7772400" cy="1581745"/>
          </a:xfrm>
        </p:spPr>
        <p:txBody>
          <a:bodyPr>
            <a:normAutofit/>
          </a:bodyPr>
          <a:lstStyle/>
          <a:p>
            <a:r>
              <a:rPr lang="en-US" sz="1600" dirty="0" smtClean="0"/>
              <a:t>Thank you for your attention!</a:t>
            </a:r>
            <a:endParaRPr lang="ru-RU" sz="1600" dirty="0"/>
          </a:p>
        </p:txBody>
      </p:sp>
      <p:sp>
        <p:nvSpPr>
          <p:cNvPr id="3" name="Объект 2"/>
          <p:cNvSpPr>
            <a:spLocks noGrp="1"/>
          </p:cNvSpPr>
          <p:nvPr>
            <p:ph type="subTitle" idx="1"/>
          </p:nvPr>
        </p:nvSpPr>
        <p:spPr>
          <a:xfrm>
            <a:off x="1547664" y="548680"/>
            <a:ext cx="6400800" cy="1752600"/>
          </a:xfrm>
        </p:spPr>
        <p:txBody>
          <a:bodyPr>
            <a:normAutofit/>
          </a:bodyPr>
          <a:lstStyle/>
          <a:p>
            <a:endParaRPr lang="ru-RU" dirty="0"/>
          </a:p>
        </p:txBody>
      </p:sp>
    </p:spTree>
    <p:extLst>
      <p:ext uri="{BB962C8B-B14F-4D97-AF65-F5344CB8AC3E}">
        <p14:creationId xmlns:p14="http://schemas.microsoft.com/office/powerpoint/2010/main" val="21462151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264</TotalTime>
  <Words>435</Words>
  <Application>Microsoft Office PowerPoint</Application>
  <PresentationFormat>Экран (4:3)</PresentationFormat>
  <Paragraphs>94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Ясность</vt:lpstr>
      <vt:lpstr>Determination of the silver concentration with ion-selective electrode potentiometry</vt:lpstr>
      <vt:lpstr>Презентация PowerPoint</vt:lpstr>
      <vt:lpstr>Презентация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LOD</dc:creator>
  <cp:lastModifiedBy>LOD</cp:lastModifiedBy>
  <cp:revision>9</cp:revision>
  <dcterms:created xsi:type="dcterms:W3CDTF">2020-05-01T15:09:25Z</dcterms:created>
  <dcterms:modified xsi:type="dcterms:W3CDTF">2020-05-01T19:33:40Z</dcterms:modified>
</cp:coreProperties>
</file>