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529" r:id="rId2"/>
    <p:sldId id="548" r:id="rId3"/>
    <p:sldId id="549" r:id="rId4"/>
    <p:sldId id="532" r:id="rId5"/>
    <p:sldId id="508" r:id="rId6"/>
    <p:sldId id="511" r:id="rId7"/>
    <p:sldId id="533" r:id="rId8"/>
    <p:sldId id="550" r:id="rId9"/>
    <p:sldId id="495" r:id="rId10"/>
    <p:sldId id="551" r:id="rId11"/>
    <p:sldId id="552" r:id="rId12"/>
    <p:sldId id="554" r:id="rId13"/>
    <p:sldId id="456" r:id="rId14"/>
    <p:sldId id="458" r:id="rId15"/>
    <p:sldId id="555" r:id="rId16"/>
    <p:sldId id="553" r:id="rId17"/>
    <p:sldId id="547" r:id="rId18"/>
    <p:sldId id="51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86527" autoAdjust="0"/>
  </p:normalViewPr>
  <p:slideViewPr>
    <p:cSldViewPr snapToGrid="0" showGuides="1">
      <p:cViewPr varScale="1">
        <p:scale>
          <a:sx n="96" d="100"/>
          <a:sy n="96" d="100"/>
        </p:scale>
        <p:origin x="101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9251A-36DE-4144-9863-79764530F573}" type="datetimeFigureOut">
              <a:rPr lang="en-US" smtClean="0"/>
              <a:t>4/29/2020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1AF05-4E04-4AA5-A07A-9729F22B16B0}" type="slidenum">
              <a:rPr lang="en-US" smtClean="0"/>
              <a:t>‹#›</a:t>
            </a:fld>
            <a:endParaRPr lang="en-US"/>
          </a:p>
        </p:txBody>
      </p:sp>
    </p:spTree>
    <p:extLst>
      <p:ext uri="{BB962C8B-B14F-4D97-AF65-F5344CB8AC3E}">
        <p14:creationId xmlns:p14="http://schemas.microsoft.com/office/powerpoint/2010/main" val="345722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354CB-7C26-4255-A69D-2ABE38EC4AC5}" type="slidenum">
              <a:rPr lang="en-US" smtClean="0"/>
              <a:t>1</a:t>
            </a:fld>
            <a:endParaRPr lang="en-US"/>
          </a:p>
        </p:txBody>
      </p:sp>
    </p:spTree>
    <p:extLst>
      <p:ext uri="{BB962C8B-B14F-4D97-AF65-F5344CB8AC3E}">
        <p14:creationId xmlns:p14="http://schemas.microsoft.com/office/powerpoint/2010/main" val="81945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354CB-7C26-4255-A69D-2ABE38EC4AC5}" type="slidenum">
              <a:rPr lang="en-US" smtClean="0"/>
              <a:t>15</a:t>
            </a:fld>
            <a:endParaRPr lang="en-US"/>
          </a:p>
        </p:txBody>
      </p:sp>
    </p:spTree>
    <p:extLst>
      <p:ext uri="{BB962C8B-B14F-4D97-AF65-F5344CB8AC3E}">
        <p14:creationId xmlns:p14="http://schemas.microsoft.com/office/powerpoint/2010/main" val="1588422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indent="0" algn="just">
                  <a:lnSpc>
                    <a:spcPct val="100000"/>
                  </a:lnSpc>
                  <a:spcBef>
                    <a:spcPts val="1200"/>
                  </a:spcBef>
                  <a:spcAft>
                    <a:spcPts val="1200"/>
                  </a:spcAft>
                  <a:buNone/>
                </a:pPr>
                <a:r>
                  <a:rPr lang="en-US" sz="1200" dirty="0" smtClean="0"/>
                  <a:t>At this point agent </a:t>
                </a:r>
                <a:r>
                  <a:rPr lang="en-US" sz="1200" i="1" dirty="0"/>
                  <a:t>j</a:t>
                </a:r>
                <a:r>
                  <a:rPr lang="en-US" sz="1200" dirty="0"/>
                  <a:t> has an opinion about shifting his water demand from the system’s peak hour to one of the options proposed by the utility. The options include different times of the day for different end-uses. The end-uses are showering, laundry, dishwasher, and outdoor watering.</a:t>
                </a:r>
              </a:p>
              <a:p>
                <a:pPr marL="0" indent="0" algn="just">
                  <a:lnSpc>
                    <a:spcPct val="100000"/>
                  </a:lnSpc>
                  <a:spcBef>
                    <a:spcPts val="1200"/>
                  </a:spcBef>
                  <a:spcAft>
                    <a:spcPts val="1200"/>
                  </a:spcAft>
                  <a:buNone/>
                </a:pPr>
                <a:r>
                  <a:rPr lang="en-US" sz="1200" b="0" dirty="0"/>
                  <a:t>This study considers different </a:t>
                </a:r>
                <a:r>
                  <a:rPr lang="en-US" sz="1200" dirty="0"/>
                  <a:t>resistance values from the user to shift certain end-use represented by thresholds (</a:t>
                </a:r>
                <a:r>
                  <a:rPr lang="en-US" sz="1200" i="1" dirty="0"/>
                  <a:t>T</a:t>
                </a:r>
                <a:r>
                  <a:rPr lang="en-US" sz="1200" dirty="0"/>
                  <a:t>, </a:t>
                </a:r>
                <a:r>
                  <a:rPr lang="en-US" sz="1200" i="1" dirty="0"/>
                  <a:t>T</a:t>
                </a:r>
                <a:r>
                  <a:rPr lang="en-US" sz="1200" dirty="0"/>
                  <a:t> </a:t>
                </a:r>
                <a:r>
                  <a:rPr lang="el-GR" sz="1200" dirty="0">
                    <a:latin typeface="Times New Roman" panose="02020603050405020304" pitchFamily="18" charset="0"/>
                    <a:cs typeface="Times New Roman" panose="02020603050405020304" pitchFamily="18" charset="0"/>
                  </a:rPr>
                  <a:t>ϵ</a:t>
                </a:r>
                <a:r>
                  <a:rPr lang="en-US" sz="1200" dirty="0">
                    <a:latin typeface="Times New Roman" panose="02020603050405020304" pitchFamily="18" charset="0"/>
                    <a:cs typeface="Times New Roman" panose="02020603050405020304" pitchFamily="18" charset="0"/>
                  </a:rPr>
                  <a:t> [0, 1])</a:t>
                </a:r>
                <a:r>
                  <a:rPr lang="en-US" sz="1200" dirty="0"/>
                  <a:t> (Beal et al 2016). Therefore, to proceed with a shift of any end-use: </a:t>
                </a:r>
                <a:r>
                  <a:rPr lang="en-US" sz="1200" i="0">
                    <a:latin typeface="Cambria Math" panose="02040503050406030204" pitchFamily="18" charset="0"/>
                  </a:rPr>
                  <a:t>𝑂_(𝑗,𝑡)</a:t>
                </a:r>
                <a:r>
                  <a:rPr lang="en-US" sz="1200" dirty="0"/>
                  <a:t> &gt; </a:t>
                </a:r>
                <a:r>
                  <a:rPr lang="en-US" sz="1200" i="1" dirty="0"/>
                  <a:t>T.</a:t>
                </a:r>
                <a:r>
                  <a:rPr lang="en-US" sz="1200" dirty="0"/>
                  <a:t> Table 1 shows the threshold values for each end-use and the time of use recommended by the utility.</a:t>
                </a:r>
                <a:endParaRPr lang="en-US" sz="1200" b="0" dirty="0"/>
              </a:p>
              <a:p>
                <a:endParaRPr lang="en-US" dirty="0"/>
              </a:p>
            </p:txBody>
          </p:sp>
        </mc:Fallback>
      </mc:AlternateContent>
      <p:sp>
        <p:nvSpPr>
          <p:cNvPr id="4" name="Slide Number Placeholder 3"/>
          <p:cNvSpPr>
            <a:spLocks noGrp="1"/>
          </p:cNvSpPr>
          <p:nvPr>
            <p:ph type="sldNum" sz="quarter" idx="10"/>
          </p:nvPr>
        </p:nvSpPr>
        <p:spPr/>
        <p:txBody>
          <a:bodyPr/>
          <a:lstStyle/>
          <a:p>
            <a:fld id="{961354CB-7C26-4255-A69D-2ABE38EC4AC5}" type="slidenum">
              <a:rPr lang="en-US" smtClean="0"/>
              <a:t>16</a:t>
            </a:fld>
            <a:endParaRPr lang="en-US"/>
          </a:p>
        </p:txBody>
      </p:sp>
    </p:spTree>
    <p:extLst>
      <p:ext uri="{BB962C8B-B14F-4D97-AF65-F5344CB8AC3E}">
        <p14:creationId xmlns:p14="http://schemas.microsoft.com/office/powerpoint/2010/main" val="1461969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indent="0" algn="just">
                  <a:lnSpc>
                    <a:spcPct val="100000"/>
                  </a:lnSpc>
                  <a:spcBef>
                    <a:spcPts val="1200"/>
                  </a:spcBef>
                  <a:spcAft>
                    <a:spcPts val="1200"/>
                  </a:spcAft>
                  <a:buNone/>
                </a:pPr>
                <a:r>
                  <a:rPr lang="en-US" sz="1200" dirty="0" smtClean="0"/>
                  <a:t>At this point agent </a:t>
                </a:r>
                <a:r>
                  <a:rPr lang="en-US" sz="1200" i="1" dirty="0"/>
                  <a:t>j</a:t>
                </a:r>
                <a:r>
                  <a:rPr lang="en-US" sz="1200" dirty="0"/>
                  <a:t> has an opinion about shifting his water demand from the system’s peak hour to one of the options proposed by the utility. The options include different times of the day for different end-uses. The end-uses are showering, laundry, dishwasher, and outdoor watering.</a:t>
                </a:r>
              </a:p>
              <a:p>
                <a:pPr marL="0" indent="0" algn="just">
                  <a:lnSpc>
                    <a:spcPct val="100000"/>
                  </a:lnSpc>
                  <a:spcBef>
                    <a:spcPts val="1200"/>
                  </a:spcBef>
                  <a:spcAft>
                    <a:spcPts val="1200"/>
                  </a:spcAft>
                  <a:buNone/>
                </a:pPr>
                <a:r>
                  <a:rPr lang="en-US" sz="1200" b="0" dirty="0"/>
                  <a:t>This study considers different </a:t>
                </a:r>
                <a:r>
                  <a:rPr lang="en-US" sz="1200" dirty="0"/>
                  <a:t>resistance values from the user to shift certain end-use represented by thresholds (</a:t>
                </a:r>
                <a:r>
                  <a:rPr lang="en-US" sz="1200" i="1" dirty="0"/>
                  <a:t>T</a:t>
                </a:r>
                <a:r>
                  <a:rPr lang="en-US" sz="1200" dirty="0"/>
                  <a:t>, </a:t>
                </a:r>
                <a:r>
                  <a:rPr lang="en-US" sz="1200" i="1" dirty="0"/>
                  <a:t>T</a:t>
                </a:r>
                <a:r>
                  <a:rPr lang="en-US" sz="1200" dirty="0"/>
                  <a:t> </a:t>
                </a:r>
                <a:r>
                  <a:rPr lang="el-GR" sz="1200" dirty="0">
                    <a:latin typeface="Times New Roman" panose="02020603050405020304" pitchFamily="18" charset="0"/>
                    <a:cs typeface="Times New Roman" panose="02020603050405020304" pitchFamily="18" charset="0"/>
                  </a:rPr>
                  <a:t>ϵ</a:t>
                </a:r>
                <a:r>
                  <a:rPr lang="en-US" sz="1200" dirty="0">
                    <a:latin typeface="Times New Roman" panose="02020603050405020304" pitchFamily="18" charset="0"/>
                    <a:cs typeface="Times New Roman" panose="02020603050405020304" pitchFamily="18" charset="0"/>
                  </a:rPr>
                  <a:t> [0, 1])</a:t>
                </a:r>
                <a:r>
                  <a:rPr lang="en-US" sz="1200" dirty="0"/>
                  <a:t> (Beal et al 2016). Therefore, to proceed with a shift of any end-use: </a:t>
                </a:r>
                <a:r>
                  <a:rPr lang="en-US" sz="1200" i="0">
                    <a:latin typeface="Cambria Math" panose="02040503050406030204" pitchFamily="18" charset="0"/>
                  </a:rPr>
                  <a:t>𝑂_(𝑗,𝑡)</a:t>
                </a:r>
                <a:r>
                  <a:rPr lang="en-US" sz="1200" dirty="0"/>
                  <a:t> &gt; </a:t>
                </a:r>
                <a:r>
                  <a:rPr lang="en-US" sz="1200" i="1" dirty="0"/>
                  <a:t>T.</a:t>
                </a:r>
                <a:r>
                  <a:rPr lang="en-US" sz="1200" dirty="0"/>
                  <a:t> Table 1 shows the threshold values for each end-use and the time of use recommended by the utility.</a:t>
                </a:r>
                <a:endParaRPr lang="en-US" sz="1200" b="0" dirty="0"/>
              </a:p>
              <a:p>
                <a:endParaRPr lang="en-US" dirty="0"/>
              </a:p>
            </p:txBody>
          </p:sp>
        </mc:Fallback>
      </mc:AlternateContent>
      <p:sp>
        <p:nvSpPr>
          <p:cNvPr id="4" name="Slide Number Placeholder 3"/>
          <p:cNvSpPr>
            <a:spLocks noGrp="1"/>
          </p:cNvSpPr>
          <p:nvPr>
            <p:ph type="sldNum" sz="quarter" idx="10"/>
          </p:nvPr>
        </p:nvSpPr>
        <p:spPr/>
        <p:txBody>
          <a:bodyPr/>
          <a:lstStyle/>
          <a:p>
            <a:fld id="{961354CB-7C26-4255-A69D-2ABE38EC4AC5}" type="slidenum">
              <a:rPr lang="en-US" smtClean="0"/>
              <a:t>17</a:t>
            </a:fld>
            <a:endParaRPr lang="en-US"/>
          </a:p>
        </p:txBody>
      </p:sp>
    </p:spTree>
    <p:extLst>
      <p:ext uri="{BB962C8B-B14F-4D97-AF65-F5344CB8AC3E}">
        <p14:creationId xmlns:p14="http://schemas.microsoft.com/office/powerpoint/2010/main" val="381583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354CB-7C26-4255-A69D-2ABE38EC4AC5}" type="slidenum">
              <a:rPr lang="en-US" smtClean="0"/>
              <a:t>18</a:t>
            </a:fld>
            <a:endParaRPr lang="en-US"/>
          </a:p>
        </p:txBody>
      </p:sp>
    </p:spTree>
    <p:extLst>
      <p:ext uri="{BB962C8B-B14F-4D97-AF65-F5344CB8AC3E}">
        <p14:creationId xmlns:p14="http://schemas.microsoft.com/office/powerpoint/2010/main" val="329544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354CB-7C26-4255-A69D-2ABE38EC4AC5}" type="slidenum">
              <a:rPr lang="en-US" smtClean="0"/>
              <a:t>2</a:t>
            </a:fld>
            <a:endParaRPr lang="en-US"/>
          </a:p>
        </p:txBody>
      </p:sp>
    </p:spTree>
    <p:extLst>
      <p:ext uri="{BB962C8B-B14F-4D97-AF65-F5344CB8AC3E}">
        <p14:creationId xmlns:p14="http://schemas.microsoft.com/office/powerpoint/2010/main" val="2162849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354CB-7C26-4255-A69D-2ABE38EC4AC5}" type="slidenum">
              <a:rPr lang="en-US" smtClean="0"/>
              <a:t>5</a:t>
            </a:fld>
            <a:endParaRPr lang="en-US"/>
          </a:p>
        </p:txBody>
      </p:sp>
    </p:spTree>
    <p:extLst>
      <p:ext uri="{BB962C8B-B14F-4D97-AF65-F5344CB8AC3E}">
        <p14:creationId xmlns:p14="http://schemas.microsoft.com/office/powerpoint/2010/main" val="404825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354CB-7C26-4255-A69D-2ABE38EC4AC5}" type="slidenum">
              <a:rPr lang="en-US" smtClean="0"/>
              <a:t>6</a:t>
            </a:fld>
            <a:endParaRPr lang="en-US"/>
          </a:p>
        </p:txBody>
      </p:sp>
    </p:spTree>
    <p:extLst>
      <p:ext uri="{BB962C8B-B14F-4D97-AF65-F5344CB8AC3E}">
        <p14:creationId xmlns:p14="http://schemas.microsoft.com/office/powerpoint/2010/main" val="167347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354CB-7C26-4255-A69D-2ABE38EC4AC5}" type="slidenum">
              <a:rPr lang="en-US" smtClean="0"/>
              <a:t>8</a:t>
            </a:fld>
            <a:endParaRPr lang="en-US"/>
          </a:p>
        </p:txBody>
      </p:sp>
    </p:spTree>
    <p:extLst>
      <p:ext uri="{BB962C8B-B14F-4D97-AF65-F5344CB8AC3E}">
        <p14:creationId xmlns:p14="http://schemas.microsoft.com/office/powerpoint/2010/main" val="3505394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354CB-7C26-4255-A69D-2ABE38EC4AC5}" type="slidenum">
              <a:rPr lang="en-US" smtClean="0"/>
              <a:t>9</a:t>
            </a:fld>
            <a:endParaRPr lang="en-US"/>
          </a:p>
        </p:txBody>
      </p:sp>
    </p:spTree>
    <p:extLst>
      <p:ext uri="{BB962C8B-B14F-4D97-AF65-F5344CB8AC3E}">
        <p14:creationId xmlns:p14="http://schemas.microsoft.com/office/powerpoint/2010/main" val="3376407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354CB-7C26-4255-A69D-2ABE38EC4AC5}" type="slidenum">
              <a:rPr lang="en-US" smtClean="0"/>
              <a:t>10</a:t>
            </a:fld>
            <a:endParaRPr lang="en-US"/>
          </a:p>
        </p:txBody>
      </p:sp>
    </p:spTree>
    <p:extLst>
      <p:ext uri="{BB962C8B-B14F-4D97-AF65-F5344CB8AC3E}">
        <p14:creationId xmlns:p14="http://schemas.microsoft.com/office/powerpoint/2010/main" val="563421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indent="0" algn="just">
                  <a:lnSpc>
                    <a:spcPct val="100000"/>
                  </a:lnSpc>
                  <a:spcBef>
                    <a:spcPts val="1200"/>
                  </a:spcBef>
                  <a:spcAft>
                    <a:spcPts val="1200"/>
                  </a:spcAft>
                  <a:buNone/>
                </a:pPr>
                <a:r>
                  <a:rPr lang="en-US" sz="1200" dirty="0" smtClean="0"/>
                  <a:t>At this point agent </a:t>
                </a:r>
                <a:r>
                  <a:rPr lang="en-US" sz="1200" i="1" dirty="0"/>
                  <a:t>j</a:t>
                </a:r>
                <a:r>
                  <a:rPr lang="en-US" sz="1200" dirty="0"/>
                  <a:t> has an opinion about shifting his water demand from the system’s peak hour to one of the options proposed by the utility. The options include different times of the day for different end-uses. The end-uses are showering, laundry, dishwasher, and outdoor watering.</a:t>
                </a:r>
              </a:p>
              <a:p>
                <a:pPr marL="0" indent="0" algn="just">
                  <a:lnSpc>
                    <a:spcPct val="100000"/>
                  </a:lnSpc>
                  <a:spcBef>
                    <a:spcPts val="1200"/>
                  </a:spcBef>
                  <a:spcAft>
                    <a:spcPts val="1200"/>
                  </a:spcAft>
                  <a:buNone/>
                </a:pPr>
                <a:r>
                  <a:rPr lang="en-US" sz="1200" b="0" dirty="0"/>
                  <a:t>This study considers different </a:t>
                </a:r>
                <a:r>
                  <a:rPr lang="en-US" sz="1200" dirty="0"/>
                  <a:t>resistance values from the user to shift certain end-use represented by thresholds (</a:t>
                </a:r>
                <a:r>
                  <a:rPr lang="en-US" sz="1200" i="1" dirty="0"/>
                  <a:t>T</a:t>
                </a:r>
                <a:r>
                  <a:rPr lang="en-US" sz="1200" dirty="0"/>
                  <a:t>, </a:t>
                </a:r>
                <a:r>
                  <a:rPr lang="en-US" sz="1200" i="1" dirty="0"/>
                  <a:t>T</a:t>
                </a:r>
                <a:r>
                  <a:rPr lang="en-US" sz="1200" dirty="0"/>
                  <a:t> </a:t>
                </a:r>
                <a:r>
                  <a:rPr lang="el-GR" sz="1200" dirty="0">
                    <a:latin typeface="Times New Roman" panose="02020603050405020304" pitchFamily="18" charset="0"/>
                    <a:cs typeface="Times New Roman" panose="02020603050405020304" pitchFamily="18" charset="0"/>
                  </a:rPr>
                  <a:t>ϵ</a:t>
                </a:r>
                <a:r>
                  <a:rPr lang="en-US" sz="1200" dirty="0">
                    <a:latin typeface="Times New Roman" panose="02020603050405020304" pitchFamily="18" charset="0"/>
                    <a:cs typeface="Times New Roman" panose="02020603050405020304" pitchFamily="18" charset="0"/>
                  </a:rPr>
                  <a:t> [0, 1])</a:t>
                </a:r>
                <a:r>
                  <a:rPr lang="en-US" sz="1200" dirty="0"/>
                  <a:t> (Beal et al 2016). Therefore, to proceed with a shift of any end-use: </a:t>
                </a:r>
                <a:r>
                  <a:rPr lang="en-US" sz="1200" i="0">
                    <a:latin typeface="Cambria Math" panose="02040503050406030204" pitchFamily="18" charset="0"/>
                  </a:rPr>
                  <a:t>𝑂_(𝑗,𝑡)</a:t>
                </a:r>
                <a:r>
                  <a:rPr lang="en-US" sz="1200" dirty="0"/>
                  <a:t> &gt; </a:t>
                </a:r>
                <a:r>
                  <a:rPr lang="en-US" sz="1200" i="1" dirty="0"/>
                  <a:t>T.</a:t>
                </a:r>
                <a:r>
                  <a:rPr lang="en-US" sz="1200" dirty="0"/>
                  <a:t> Table 1 shows the threshold values for each end-use and the time of use recommended by the utility.</a:t>
                </a:r>
                <a:endParaRPr lang="en-US" sz="1200" b="0" dirty="0"/>
              </a:p>
              <a:p>
                <a:endParaRPr lang="en-US" dirty="0"/>
              </a:p>
            </p:txBody>
          </p:sp>
        </mc:Fallback>
      </mc:AlternateContent>
      <p:sp>
        <p:nvSpPr>
          <p:cNvPr id="4" name="Slide Number Placeholder 3"/>
          <p:cNvSpPr>
            <a:spLocks noGrp="1"/>
          </p:cNvSpPr>
          <p:nvPr>
            <p:ph type="sldNum" sz="quarter" idx="10"/>
          </p:nvPr>
        </p:nvSpPr>
        <p:spPr/>
        <p:txBody>
          <a:bodyPr/>
          <a:lstStyle/>
          <a:p>
            <a:fld id="{961354CB-7C26-4255-A69D-2ABE38EC4AC5}" type="slidenum">
              <a:rPr lang="en-US" smtClean="0"/>
              <a:t>13</a:t>
            </a:fld>
            <a:endParaRPr lang="en-US"/>
          </a:p>
        </p:txBody>
      </p:sp>
    </p:spTree>
    <p:extLst>
      <p:ext uri="{BB962C8B-B14F-4D97-AF65-F5344CB8AC3E}">
        <p14:creationId xmlns:p14="http://schemas.microsoft.com/office/powerpoint/2010/main" val="558239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354CB-7C26-4255-A69D-2ABE38EC4AC5}" type="slidenum">
              <a:rPr lang="en-US" smtClean="0"/>
              <a:t>14</a:t>
            </a:fld>
            <a:endParaRPr lang="en-US"/>
          </a:p>
        </p:txBody>
      </p:sp>
    </p:spTree>
    <p:extLst>
      <p:ext uri="{BB962C8B-B14F-4D97-AF65-F5344CB8AC3E}">
        <p14:creationId xmlns:p14="http://schemas.microsoft.com/office/powerpoint/2010/main" val="3464507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FB2C-A47B-49CF-9679-C846AAD254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B7DAFE-6170-4BDE-A595-B154EDCC3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23F917FD-0ABD-4E7D-84FE-5F09C3D95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2DB46-9A01-453A-A269-C222F7EDEBE8}"/>
              </a:ext>
            </a:extLst>
          </p:cNvPr>
          <p:cNvSpPr>
            <a:spLocks noGrp="1"/>
          </p:cNvSpPr>
          <p:nvPr>
            <p:ph type="sldNum" sz="quarter" idx="12"/>
          </p:nvPr>
        </p:nvSpPr>
        <p:spPr/>
        <p:txBody>
          <a:bodyPr/>
          <a:lstStyle/>
          <a:p>
            <a:fld id="{403434E8-205A-445B-8657-4CC59B5B8984}" type="slidenum">
              <a:rPr lang="en-US" smtClean="0"/>
              <a:t>‹#›</a:t>
            </a:fld>
            <a:endParaRPr lang="en-US"/>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9899" y="6397121"/>
            <a:ext cx="927052" cy="324354"/>
          </a:xfrm>
          <a:prstGeom prst="rect">
            <a:avLst/>
          </a:prstGeom>
        </p:spPr>
      </p:pic>
    </p:spTree>
    <p:extLst>
      <p:ext uri="{BB962C8B-B14F-4D97-AF65-F5344CB8AC3E}">
        <p14:creationId xmlns:p14="http://schemas.microsoft.com/office/powerpoint/2010/main" val="345925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C68D-9A83-4F12-9C9A-913A8615BF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46BAD3-4AEF-4A20-84CA-2364C89AD7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4A826E-65D2-40F0-909C-7CC0902F9F8C}"/>
              </a:ext>
            </a:extLst>
          </p:cNvPr>
          <p:cNvSpPr>
            <a:spLocks noGrp="1"/>
          </p:cNvSpPr>
          <p:nvPr>
            <p:ph type="dt" sz="half" idx="10"/>
          </p:nvPr>
        </p:nvSpPr>
        <p:spPr/>
        <p:txBody>
          <a:bodyPr/>
          <a:lstStyle/>
          <a:p>
            <a:fld id="{48371CE8-7587-415F-93EE-CBCC028518DD}" type="datetime1">
              <a:rPr lang="en-US" smtClean="0"/>
              <a:t>4/29/2020</a:t>
            </a:fld>
            <a:endParaRPr lang="en-US"/>
          </a:p>
        </p:txBody>
      </p:sp>
      <p:sp>
        <p:nvSpPr>
          <p:cNvPr id="5" name="Footer Placeholder 4">
            <a:extLst>
              <a:ext uri="{FF2B5EF4-FFF2-40B4-BE49-F238E27FC236}">
                <a16:creationId xmlns:a16="http://schemas.microsoft.com/office/drawing/2014/main" id="{F07AE742-347F-4ECE-9A26-39268FC7C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6810E-4D66-4F86-B0A8-124128B0E8C9}"/>
              </a:ext>
            </a:extLst>
          </p:cNvPr>
          <p:cNvSpPr>
            <a:spLocks noGrp="1"/>
          </p:cNvSpPr>
          <p:nvPr>
            <p:ph type="sldNum" sz="quarter" idx="12"/>
          </p:nvPr>
        </p:nvSpPr>
        <p:spPr/>
        <p:txBody>
          <a:bodyPr/>
          <a:lstStyle/>
          <a:p>
            <a:fld id="{403434E8-205A-445B-8657-4CC59B5B8984}" type="slidenum">
              <a:rPr lang="en-US" smtClean="0"/>
              <a:t>‹#›</a:t>
            </a:fld>
            <a:endParaRPr lang="en-US"/>
          </a:p>
        </p:txBody>
      </p:sp>
    </p:spTree>
    <p:extLst>
      <p:ext uri="{BB962C8B-B14F-4D97-AF65-F5344CB8AC3E}">
        <p14:creationId xmlns:p14="http://schemas.microsoft.com/office/powerpoint/2010/main" val="397177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10FCB8-590D-4438-B738-D57E615135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D9C98C-4BAA-4486-B271-0D5DEC9C1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18B28-A8FE-40FE-BE84-26B30377EF90}"/>
              </a:ext>
            </a:extLst>
          </p:cNvPr>
          <p:cNvSpPr>
            <a:spLocks noGrp="1"/>
          </p:cNvSpPr>
          <p:nvPr>
            <p:ph type="dt" sz="half" idx="10"/>
          </p:nvPr>
        </p:nvSpPr>
        <p:spPr/>
        <p:txBody>
          <a:bodyPr/>
          <a:lstStyle/>
          <a:p>
            <a:fld id="{7612C1C7-6F6C-4A80-BB59-516E0AB8F430}" type="datetime1">
              <a:rPr lang="en-US" smtClean="0"/>
              <a:t>4/29/2020</a:t>
            </a:fld>
            <a:endParaRPr lang="en-US"/>
          </a:p>
        </p:txBody>
      </p:sp>
      <p:sp>
        <p:nvSpPr>
          <p:cNvPr id="5" name="Footer Placeholder 4">
            <a:extLst>
              <a:ext uri="{FF2B5EF4-FFF2-40B4-BE49-F238E27FC236}">
                <a16:creationId xmlns:a16="http://schemas.microsoft.com/office/drawing/2014/main" id="{A2B0A669-C980-42FB-9BD3-1349EB9B7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582EB-03C6-426B-A89D-F7446B5EB499}"/>
              </a:ext>
            </a:extLst>
          </p:cNvPr>
          <p:cNvSpPr>
            <a:spLocks noGrp="1"/>
          </p:cNvSpPr>
          <p:nvPr>
            <p:ph type="sldNum" sz="quarter" idx="12"/>
          </p:nvPr>
        </p:nvSpPr>
        <p:spPr/>
        <p:txBody>
          <a:bodyPr/>
          <a:lstStyle/>
          <a:p>
            <a:fld id="{403434E8-205A-445B-8657-4CC59B5B8984}" type="slidenum">
              <a:rPr lang="en-US" smtClean="0"/>
              <a:t>‹#›</a:t>
            </a:fld>
            <a:endParaRPr lang="en-US"/>
          </a:p>
        </p:txBody>
      </p:sp>
    </p:spTree>
    <p:extLst>
      <p:ext uri="{BB962C8B-B14F-4D97-AF65-F5344CB8AC3E}">
        <p14:creationId xmlns:p14="http://schemas.microsoft.com/office/powerpoint/2010/main" val="394007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4C20-0641-41E8-8AAE-D7B42BBC1C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C446ED-8317-4929-93EF-9B659546DB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DBD10-111E-4F6F-A728-92C2DCCA9E4C}"/>
              </a:ext>
            </a:extLst>
          </p:cNvPr>
          <p:cNvSpPr>
            <a:spLocks noGrp="1"/>
          </p:cNvSpPr>
          <p:nvPr>
            <p:ph type="dt" sz="half" idx="10"/>
          </p:nvPr>
        </p:nvSpPr>
        <p:spPr/>
        <p:txBody>
          <a:bodyPr/>
          <a:lstStyle/>
          <a:p>
            <a:fld id="{20D51418-55BA-4214-BCA6-34DD45AF5B82}" type="datetime1">
              <a:rPr lang="en-US" smtClean="0"/>
              <a:t>4/29/2020</a:t>
            </a:fld>
            <a:endParaRPr lang="en-US"/>
          </a:p>
        </p:txBody>
      </p:sp>
      <p:sp>
        <p:nvSpPr>
          <p:cNvPr id="5" name="Footer Placeholder 4">
            <a:extLst>
              <a:ext uri="{FF2B5EF4-FFF2-40B4-BE49-F238E27FC236}">
                <a16:creationId xmlns:a16="http://schemas.microsoft.com/office/drawing/2014/main" id="{A7E7207C-DC20-4367-B6E8-AF6103266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BBCCE-5A28-41CE-B361-FA4ADB093F95}"/>
              </a:ext>
            </a:extLst>
          </p:cNvPr>
          <p:cNvSpPr>
            <a:spLocks noGrp="1"/>
          </p:cNvSpPr>
          <p:nvPr>
            <p:ph type="sldNum" sz="quarter" idx="12"/>
          </p:nvPr>
        </p:nvSpPr>
        <p:spPr/>
        <p:txBody>
          <a:bodyPr/>
          <a:lstStyle/>
          <a:p>
            <a:fld id="{403434E8-205A-445B-8657-4CC59B5B8984}" type="slidenum">
              <a:rPr lang="en-US" smtClean="0"/>
              <a:t>‹#›</a:t>
            </a:fld>
            <a:endParaRPr lang="en-US"/>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9899" y="6397121"/>
            <a:ext cx="927052" cy="324354"/>
          </a:xfrm>
          <a:prstGeom prst="rect">
            <a:avLst/>
          </a:prstGeom>
        </p:spPr>
      </p:pic>
    </p:spTree>
    <p:extLst>
      <p:ext uri="{BB962C8B-B14F-4D97-AF65-F5344CB8AC3E}">
        <p14:creationId xmlns:p14="http://schemas.microsoft.com/office/powerpoint/2010/main" val="199363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5F21-893A-4992-922A-33C9C04D10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6CA553-F9F9-4548-A09B-CA5B289CFB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221CFE-2860-495A-850F-24352668B9EF}"/>
              </a:ext>
            </a:extLst>
          </p:cNvPr>
          <p:cNvSpPr>
            <a:spLocks noGrp="1"/>
          </p:cNvSpPr>
          <p:nvPr>
            <p:ph type="dt" sz="half" idx="10"/>
          </p:nvPr>
        </p:nvSpPr>
        <p:spPr/>
        <p:txBody>
          <a:bodyPr/>
          <a:lstStyle/>
          <a:p>
            <a:fld id="{7F43007E-B2CF-4E21-B944-C3C350494C27}" type="datetime1">
              <a:rPr lang="en-US" smtClean="0"/>
              <a:t>4/29/2020</a:t>
            </a:fld>
            <a:endParaRPr lang="en-US"/>
          </a:p>
        </p:txBody>
      </p:sp>
      <p:sp>
        <p:nvSpPr>
          <p:cNvPr id="5" name="Footer Placeholder 4">
            <a:extLst>
              <a:ext uri="{FF2B5EF4-FFF2-40B4-BE49-F238E27FC236}">
                <a16:creationId xmlns:a16="http://schemas.microsoft.com/office/drawing/2014/main" id="{C882D0FA-7072-45DB-8862-8E64E1387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FA87C-EB4F-473C-9C1B-06806A430CBF}"/>
              </a:ext>
            </a:extLst>
          </p:cNvPr>
          <p:cNvSpPr>
            <a:spLocks noGrp="1"/>
          </p:cNvSpPr>
          <p:nvPr>
            <p:ph type="sldNum" sz="quarter" idx="12"/>
          </p:nvPr>
        </p:nvSpPr>
        <p:spPr/>
        <p:txBody>
          <a:bodyPr/>
          <a:lstStyle/>
          <a:p>
            <a:fld id="{403434E8-205A-445B-8657-4CC59B5B8984}" type="slidenum">
              <a:rPr lang="en-US" smtClean="0"/>
              <a:t>‹#›</a:t>
            </a:fld>
            <a:endParaRPr lang="en-US"/>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9899" y="6397121"/>
            <a:ext cx="927052" cy="324354"/>
          </a:xfrm>
          <a:prstGeom prst="rect">
            <a:avLst/>
          </a:prstGeom>
        </p:spPr>
      </p:pic>
    </p:spTree>
    <p:extLst>
      <p:ext uri="{BB962C8B-B14F-4D97-AF65-F5344CB8AC3E}">
        <p14:creationId xmlns:p14="http://schemas.microsoft.com/office/powerpoint/2010/main" val="334010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1679E-C17A-44E3-AFE7-7AA59BE31E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BAF34-B284-4C83-824E-D1B0B05E1F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E2EBD1-2454-4119-A00C-F4918EAC93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EF0292-2EC8-4705-BBAC-E05B9A34AA1B}"/>
              </a:ext>
            </a:extLst>
          </p:cNvPr>
          <p:cNvSpPr>
            <a:spLocks noGrp="1"/>
          </p:cNvSpPr>
          <p:nvPr>
            <p:ph type="dt" sz="half" idx="10"/>
          </p:nvPr>
        </p:nvSpPr>
        <p:spPr/>
        <p:txBody>
          <a:bodyPr/>
          <a:lstStyle/>
          <a:p>
            <a:fld id="{A04ED774-C641-4EBB-8FE8-BFE4E66E9344}" type="datetime1">
              <a:rPr lang="en-US" smtClean="0"/>
              <a:t>4/29/2020</a:t>
            </a:fld>
            <a:endParaRPr lang="en-US"/>
          </a:p>
        </p:txBody>
      </p:sp>
      <p:sp>
        <p:nvSpPr>
          <p:cNvPr id="6" name="Footer Placeholder 5">
            <a:extLst>
              <a:ext uri="{FF2B5EF4-FFF2-40B4-BE49-F238E27FC236}">
                <a16:creationId xmlns:a16="http://schemas.microsoft.com/office/drawing/2014/main" id="{0ECE8641-6AFC-4928-9D3E-CF8B1CFBE4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972E0-5344-4B66-BC0E-30C3EDE9F366}"/>
              </a:ext>
            </a:extLst>
          </p:cNvPr>
          <p:cNvSpPr>
            <a:spLocks noGrp="1"/>
          </p:cNvSpPr>
          <p:nvPr>
            <p:ph type="sldNum" sz="quarter" idx="12"/>
          </p:nvPr>
        </p:nvSpPr>
        <p:spPr/>
        <p:txBody>
          <a:bodyPr/>
          <a:lstStyle/>
          <a:p>
            <a:fld id="{403434E8-205A-445B-8657-4CC59B5B8984}" type="slidenum">
              <a:rPr lang="en-US" smtClean="0"/>
              <a:t>‹#›</a:t>
            </a:fld>
            <a:endParaRPr lang="en-US"/>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9899" y="6397121"/>
            <a:ext cx="927052" cy="324354"/>
          </a:xfrm>
          <a:prstGeom prst="rect">
            <a:avLst/>
          </a:prstGeom>
        </p:spPr>
      </p:pic>
    </p:spTree>
    <p:extLst>
      <p:ext uri="{BB962C8B-B14F-4D97-AF65-F5344CB8AC3E}">
        <p14:creationId xmlns:p14="http://schemas.microsoft.com/office/powerpoint/2010/main" val="2753212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D193-AFF7-456B-8BE5-026A26C4D2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961708-68BA-4233-A961-AD095E184F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8F527E-EE31-4D1D-9C0D-3768ACB187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1611BA-C1EA-4F04-9241-655F5674B9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6B1463-AA2F-4ABC-AD8D-680A5FB037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1F3785-A15B-4E17-8DC0-42878A497B0B}"/>
              </a:ext>
            </a:extLst>
          </p:cNvPr>
          <p:cNvSpPr>
            <a:spLocks noGrp="1"/>
          </p:cNvSpPr>
          <p:nvPr>
            <p:ph type="dt" sz="half" idx="10"/>
          </p:nvPr>
        </p:nvSpPr>
        <p:spPr/>
        <p:txBody>
          <a:bodyPr/>
          <a:lstStyle/>
          <a:p>
            <a:fld id="{D38D6A9B-FC8B-45FB-917F-E221C1B7E918}" type="datetime1">
              <a:rPr lang="en-US" smtClean="0"/>
              <a:t>4/29/2020</a:t>
            </a:fld>
            <a:endParaRPr lang="en-US"/>
          </a:p>
        </p:txBody>
      </p:sp>
      <p:sp>
        <p:nvSpPr>
          <p:cNvPr id="8" name="Footer Placeholder 7">
            <a:extLst>
              <a:ext uri="{FF2B5EF4-FFF2-40B4-BE49-F238E27FC236}">
                <a16:creationId xmlns:a16="http://schemas.microsoft.com/office/drawing/2014/main" id="{E99BAFFE-6425-46F0-9C2C-AEEBFD2FC0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9F923C-4EC7-4432-BD41-0D84D303A021}"/>
              </a:ext>
            </a:extLst>
          </p:cNvPr>
          <p:cNvSpPr>
            <a:spLocks noGrp="1"/>
          </p:cNvSpPr>
          <p:nvPr>
            <p:ph type="sldNum" sz="quarter" idx="12"/>
          </p:nvPr>
        </p:nvSpPr>
        <p:spPr/>
        <p:txBody>
          <a:bodyPr/>
          <a:lstStyle/>
          <a:p>
            <a:fld id="{403434E8-205A-445B-8657-4CC59B5B8984}" type="slidenum">
              <a:rPr lang="en-US" smtClean="0"/>
              <a:t>‹#›</a:t>
            </a:fld>
            <a:endParaRPr lang="en-US"/>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9899" y="6397121"/>
            <a:ext cx="927052" cy="324354"/>
          </a:xfrm>
          <a:prstGeom prst="rect">
            <a:avLst/>
          </a:prstGeom>
        </p:spPr>
      </p:pic>
    </p:spTree>
    <p:extLst>
      <p:ext uri="{BB962C8B-B14F-4D97-AF65-F5344CB8AC3E}">
        <p14:creationId xmlns:p14="http://schemas.microsoft.com/office/powerpoint/2010/main" val="58298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8BDC-F4D7-46F9-8D4F-C9BEE6E9B8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3D91FB-F1A5-4A2E-914F-33187DC591D5}"/>
              </a:ext>
            </a:extLst>
          </p:cNvPr>
          <p:cNvSpPr>
            <a:spLocks noGrp="1"/>
          </p:cNvSpPr>
          <p:nvPr>
            <p:ph type="dt" sz="half" idx="10"/>
          </p:nvPr>
        </p:nvSpPr>
        <p:spPr/>
        <p:txBody>
          <a:bodyPr/>
          <a:lstStyle/>
          <a:p>
            <a:fld id="{E60BF375-1F1D-4A92-9DAB-2CA6C02189AC}" type="datetime1">
              <a:rPr lang="en-US" smtClean="0"/>
              <a:t>4/29/2020</a:t>
            </a:fld>
            <a:endParaRPr lang="en-US"/>
          </a:p>
        </p:txBody>
      </p:sp>
      <p:sp>
        <p:nvSpPr>
          <p:cNvPr id="4" name="Footer Placeholder 3">
            <a:extLst>
              <a:ext uri="{FF2B5EF4-FFF2-40B4-BE49-F238E27FC236}">
                <a16:creationId xmlns:a16="http://schemas.microsoft.com/office/drawing/2014/main" id="{A0768CAB-2071-42ED-8BE3-6658A46F8A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2CD979-0616-4BCD-8C74-8506876261B3}"/>
              </a:ext>
            </a:extLst>
          </p:cNvPr>
          <p:cNvSpPr>
            <a:spLocks noGrp="1"/>
          </p:cNvSpPr>
          <p:nvPr>
            <p:ph type="sldNum" sz="quarter" idx="12"/>
          </p:nvPr>
        </p:nvSpPr>
        <p:spPr/>
        <p:txBody>
          <a:bodyPr/>
          <a:lstStyle/>
          <a:p>
            <a:fld id="{403434E8-205A-445B-8657-4CC59B5B8984}" type="slidenum">
              <a:rPr lang="en-US" smtClean="0"/>
              <a:t>‹#›</a:t>
            </a:fld>
            <a:endParaRPr lang="en-US"/>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9899" y="6397121"/>
            <a:ext cx="927052" cy="324354"/>
          </a:xfrm>
          <a:prstGeom prst="rect">
            <a:avLst/>
          </a:prstGeom>
        </p:spPr>
      </p:pic>
    </p:spTree>
    <p:extLst>
      <p:ext uri="{BB962C8B-B14F-4D97-AF65-F5344CB8AC3E}">
        <p14:creationId xmlns:p14="http://schemas.microsoft.com/office/powerpoint/2010/main" val="3873750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5C893B-9133-4C5E-BA0D-F836F60320AF}"/>
              </a:ext>
            </a:extLst>
          </p:cNvPr>
          <p:cNvSpPr>
            <a:spLocks noGrp="1"/>
          </p:cNvSpPr>
          <p:nvPr>
            <p:ph type="dt" sz="half" idx="10"/>
          </p:nvPr>
        </p:nvSpPr>
        <p:spPr/>
        <p:txBody>
          <a:bodyPr/>
          <a:lstStyle/>
          <a:p>
            <a:fld id="{1B891215-E69C-4360-84B4-C32C0A17DC4D}" type="datetime1">
              <a:rPr lang="en-US" smtClean="0"/>
              <a:t>4/29/2020</a:t>
            </a:fld>
            <a:endParaRPr lang="en-US"/>
          </a:p>
        </p:txBody>
      </p:sp>
      <p:sp>
        <p:nvSpPr>
          <p:cNvPr id="3" name="Footer Placeholder 2">
            <a:extLst>
              <a:ext uri="{FF2B5EF4-FFF2-40B4-BE49-F238E27FC236}">
                <a16:creationId xmlns:a16="http://schemas.microsoft.com/office/drawing/2014/main" id="{B884B8FD-7F00-4144-AE53-53E178DB13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E3715F-0BB6-4C01-9F9D-743F2268F2DE}"/>
              </a:ext>
            </a:extLst>
          </p:cNvPr>
          <p:cNvSpPr>
            <a:spLocks noGrp="1"/>
          </p:cNvSpPr>
          <p:nvPr>
            <p:ph type="sldNum" sz="quarter" idx="12"/>
          </p:nvPr>
        </p:nvSpPr>
        <p:spPr/>
        <p:txBody>
          <a:bodyPr/>
          <a:lstStyle/>
          <a:p>
            <a:fld id="{403434E8-205A-445B-8657-4CC59B5B8984}" type="slidenum">
              <a:rPr lang="en-US" smtClean="0"/>
              <a:t>‹#›</a:t>
            </a:fld>
            <a:endParaRPr lang="en-US"/>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9899" y="6397121"/>
            <a:ext cx="927052" cy="324354"/>
          </a:xfrm>
          <a:prstGeom prst="rect">
            <a:avLst/>
          </a:prstGeom>
        </p:spPr>
      </p:pic>
    </p:spTree>
    <p:extLst>
      <p:ext uri="{BB962C8B-B14F-4D97-AF65-F5344CB8AC3E}">
        <p14:creationId xmlns:p14="http://schemas.microsoft.com/office/powerpoint/2010/main" val="212573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34273-C43D-4BBB-90F3-4FF718F55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906920-09B1-42FC-BD59-8E34A72C4D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E4E66C-08D5-4FA1-BBF5-E5B324B4F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853F5E-F8A9-4F12-87A0-8F359626072E}"/>
              </a:ext>
            </a:extLst>
          </p:cNvPr>
          <p:cNvSpPr>
            <a:spLocks noGrp="1"/>
          </p:cNvSpPr>
          <p:nvPr>
            <p:ph type="dt" sz="half" idx="10"/>
          </p:nvPr>
        </p:nvSpPr>
        <p:spPr/>
        <p:txBody>
          <a:bodyPr/>
          <a:lstStyle/>
          <a:p>
            <a:fld id="{FBAA3C0E-F74D-4D72-B668-101E4D1A4EA3}" type="datetime1">
              <a:rPr lang="en-US" smtClean="0"/>
              <a:t>4/29/2020</a:t>
            </a:fld>
            <a:endParaRPr lang="en-US"/>
          </a:p>
        </p:txBody>
      </p:sp>
      <p:sp>
        <p:nvSpPr>
          <p:cNvPr id="6" name="Footer Placeholder 5">
            <a:extLst>
              <a:ext uri="{FF2B5EF4-FFF2-40B4-BE49-F238E27FC236}">
                <a16:creationId xmlns:a16="http://schemas.microsoft.com/office/drawing/2014/main" id="{5B6BB96E-A4BF-43A6-9D67-80427DA01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49562-1A40-4852-8804-A842DFB0AD89}"/>
              </a:ext>
            </a:extLst>
          </p:cNvPr>
          <p:cNvSpPr>
            <a:spLocks noGrp="1"/>
          </p:cNvSpPr>
          <p:nvPr>
            <p:ph type="sldNum" sz="quarter" idx="12"/>
          </p:nvPr>
        </p:nvSpPr>
        <p:spPr/>
        <p:txBody>
          <a:bodyPr/>
          <a:lstStyle/>
          <a:p>
            <a:fld id="{403434E8-205A-445B-8657-4CC59B5B8984}" type="slidenum">
              <a:rPr lang="en-US" smtClean="0"/>
              <a:t>‹#›</a:t>
            </a:fld>
            <a:endParaRPr lang="en-US"/>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9899" y="6397121"/>
            <a:ext cx="927052" cy="324354"/>
          </a:xfrm>
          <a:prstGeom prst="rect">
            <a:avLst/>
          </a:prstGeom>
        </p:spPr>
      </p:pic>
    </p:spTree>
    <p:extLst>
      <p:ext uri="{BB962C8B-B14F-4D97-AF65-F5344CB8AC3E}">
        <p14:creationId xmlns:p14="http://schemas.microsoft.com/office/powerpoint/2010/main" val="33485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C1CAE-8077-4426-84BE-9DB3F78EE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DCB6BF-5469-4434-88DE-FC9A3A94C5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5F7F18-98DF-4801-ADEB-A842E0ED1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03BA94-9249-45BE-96AE-7502BA0C03E5}"/>
              </a:ext>
            </a:extLst>
          </p:cNvPr>
          <p:cNvSpPr>
            <a:spLocks noGrp="1"/>
          </p:cNvSpPr>
          <p:nvPr>
            <p:ph type="dt" sz="half" idx="10"/>
          </p:nvPr>
        </p:nvSpPr>
        <p:spPr/>
        <p:txBody>
          <a:bodyPr/>
          <a:lstStyle/>
          <a:p>
            <a:fld id="{C77EE7E7-0362-4077-BFAF-D18BC191A1CE}" type="datetime1">
              <a:rPr lang="en-US" smtClean="0"/>
              <a:t>4/29/2020</a:t>
            </a:fld>
            <a:endParaRPr lang="en-US"/>
          </a:p>
        </p:txBody>
      </p:sp>
      <p:sp>
        <p:nvSpPr>
          <p:cNvPr id="6" name="Footer Placeholder 5">
            <a:extLst>
              <a:ext uri="{FF2B5EF4-FFF2-40B4-BE49-F238E27FC236}">
                <a16:creationId xmlns:a16="http://schemas.microsoft.com/office/drawing/2014/main" id="{DF2C3C14-99F2-473C-9A71-869B4DAC0A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B9D70-86B6-49C2-B7A3-4F8F097CB29B}"/>
              </a:ext>
            </a:extLst>
          </p:cNvPr>
          <p:cNvSpPr>
            <a:spLocks noGrp="1"/>
          </p:cNvSpPr>
          <p:nvPr>
            <p:ph type="sldNum" sz="quarter" idx="12"/>
          </p:nvPr>
        </p:nvSpPr>
        <p:spPr/>
        <p:txBody>
          <a:bodyPr/>
          <a:lstStyle/>
          <a:p>
            <a:fld id="{403434E8-205A-445B-8657-4CC59B5B8984}" type="slidenum">
              <a:rPr lang="en-US" smtClean="0"/>
              <a:t>‹#›</a:t>
            </a:fld>
            <a:endParaRPr lang="en-US"/>
          </a:p>
        </p:txBody>
      </p:sp>
    </p:spTree>
    <p:extLst>
      <p:ext uri="{BB962C8B-B14F-4D97-AF65-F5344CB8AC3E}">
        <p14:creationId xmlns:p14="http://schemas.microsoft.com/office/powerpoint/2010/main" val="1682892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C9A266-E96F-449D-89A0-7FBE33E98A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7EF508-B3DA-493E-8F53-590D364F51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F5B7E-7DA5-4B9D-866D-4AEF3502C5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FA3ABAC-E5C4-4AAF-8AF9-BC3643702F1A}" type="datetime1">
              <a:rPr lang="en-US" smtClean="0"/>
              <a:pPr/>
              <a:t>4/29/2020</a:t>
            </a:fld>
            <a:endParaRPr lang="en-US"/>
          </a:p>
        </p:txBody>
      </p:sp>
      <p:sp>
        <p:nvSpPr>
          <p:cNvPr id="5" name="Footer Placeholder 4">
            <a:extLst>
              <a:ext uri="{FF2B5EF4-FFF2-40B4-BE49-F238E27FC236}">
                <a16:creationId xmlns:a16="http://schemas.microsoft.com/office/drawing/2014/main" id="{0D74FC54-19BC-4A6B-9DCA-2C73AE768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1445E83-5FC7-4091-AFC3-5337895253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03434E8-205A-445B-8657-4CC59B5B8984}" type="slidenum">
              <a:rPr lang="en-US" smtClean="0"/>
              <a:pPr/>
              <a:t>‹#›</a:t>
            </a:fld>
            <a:endParaRPr lang="en-US"/>
          </a:p>
        </p:txBody>
      </p:sp>
    </p:spTree>
    <p:extLst>
      <p:ext uri="{BB962C8B-B14F-4D97-AF65-F5344CB8AC3E}">
        <p14:creationId xmlns:p14="http://schemas.microsoft.com/office/powerpoint/2010/main" val="1121963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6.png"/><Relationship Id="rId17" Type="http://schemas.openxmlformats.org/officeDocument/2006/relationships/image" Target="../media/image59.png"/><Relationship Id="rId2" Type="http://schemas.openxmlformats.org/officeDocument/2006/relationships/notesSlide" Target="../notesSlides/notesSlide11.xml"/><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5" Type="http://schemas.openxmlformats.org/officeDocument/2006/relationships/image" Target="../media/image57.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marth2o.deib.polimi.it/"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marth2o.deib.polimi.i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14.jpe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0">
            <a:extLst>
              <a:ext uri="{FF2B5EF4-FFF2-40B4-BE49-F238E27FC236}">
                <a16:creationId xmlns:a16="http://schemas.microsoft.com/office/drawing/2014/main" id="{DC3712F6-2D7F-4C75-92B5-BFF45AC7ECED}"/>
              </a:ext>
            </a:extLst>
          </p:cNvPr>
          <p:cNvSpPr txBox="1">
            <a:spLocks/>
          </p:cNvSpPr>
          <p:nvPr/>
        </p:nvSpPr>
        <p:spPr>
          <a:xfrm>
            <a:off x="631825" y="2813132"/>
            <a:ext cx="10928350" cy="1231736"/>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None/>
            </a:pPr>
            <a:r>
              <a:rPr lang="en-US" sz="3600" dirty="0">
                <a:latin typeface="Arial" panose="020B0604020202020204" pitchFamily="34" charset="0"/>
                <a:cs typeface="Arial" panose="020B0604020202020204" pitchFamily="34" charset="0"/>
              </a:rPr>
              <a:t>Demand-side Management of Peak Water Demands using Advanced Metering Infrastructure and Persuasive Games</a:t>
            </a:r>
          </a:p>
        </p:txBody>
      </p:sp>
      <p:pic>
        <p:nvPicPr>
          <p:cNvPr id="7" name="Picture 6">
            <a:extLst>
              <a:ext uri="{FF2B5EF4-FFF2-40B4-BE49-F238E27FC236}">
                <a16:creationId xmlns:a16="http://schemas.microsoft.com/office/drawing/2014/main" id="{3961BCDA-9815-473C-A9E4-085E211D39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2013"/>
            <a:ext cx="4557486" cy="717382"/>
          </a:xfrm>
          <a:prstGeom prst="rect">
            <a:avLst/>
          </a:prstGeom>
        </p:spPr>
      </p:pic>
      <p:sp>
        <p:nvSpPr>
          <p:cNvPr id="4" name="TextBox 3">
            <a:extLst>
              <a:ext uri="{FF2B5EF4-FFF2-40B4-BE49-F238E27FC236}">
                <a16:creationId xmlns:a16="http://schemas.microsoft.com/office/drawing/2014/main" id="{A64BC55F-64D5-4F9F-901F-FE5BE82EB05D}"/>
              </a:ext>
            </a:extLst>
          </p:cNvPr>
          <p:cNvSpPr txBox="1"/>
          <p:nvPr/>
        </p:nvSpPr>
        <p:spPr>
          <a:xfrm>
            <a:off x="631825" y="4476750"/>
            <a:ext cx="10928350" cy="1938992"/>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Jorge E. Pesantez</a:t>
            </a:r>
          </a:p>
          <a:p>
            <a:pPr algn="ctr"/>
            <a:r>
              <a:rPr lang="en-US" sz="2000">
                <a:latin typeface="Arial" panose="020B0604020202020204" pitchFamily="34" charset="0"/>
                <a:cs typeface="Arial" panose="020B0604020202020204" pitchFamily="34" charset="0"/>
              </a:rPr>
              <a:t>Emily Zechman Berglund, Ph.D.</a:t>
            </a:r>
          </a:p>
          <a:p>
            <a:pPr algn="ctr"/>
            <a:endParaRPr lang="en-US" sz="2000">
              <a:latin typeface="Arial" panose="020B0604020202020204" pitchFamily="34" charset="0"/>
              <a:cs typeface="Arial" panose="020B0604020202020204" pitchFamily="34" charset="0"/>
            </a:endParaRPr>
          </a:p>
          <a:p>
            <a:pPr algn="ctr"/>
            <a:endParaRPr lang="en-US" sz="2000">
              <a:latin typeface="Arial" panose="020B0604020202020204" pitchFamily="34" charset="0"/>
              <a:cs typeface="Arial" panose="020B0604020202020204" pitchFamily="34" charset="0"/>
            </a:endParaRPr>
          </a:p>
          <a:p>
            <a:pPr algn="ctr"/>
            <a:endParaRPr lang="en-US" sz="2000">
              <a:latin typeface="Arial" panose="020B0604020202020204" pitchFamily="34" charset="0"/>
              <a:cs typeface="Arial" panose="020B0604020202020204" pitchFamily="34" charset="0"/>
            </a:endParaRPr>
          </a:p>
          <a:p>
            <a:pPr algn="ctr"/>
            <a:r>
              <a:rPr lang="en-US" sz="2000">
                <a:latin typeface="Arial" panose="020B0604020202020204" pitchFamily="34" charset="0"/>
                <a:cs typeface="Arial" panose="020B0604020202020204" pitchFamily="34" charset="0"/>
              </a:rPr>
              <a:t>Monday May 4</a:t>
            </a:r>
            <a:r>
              <a:rPr lang="en-US" sz="2000" baseline="30000">
                <a:latin typeface="Arial" panose="020B0604020202020204" pitchFamily="34" charset="0"/>
                <a:cs typeface="Arial" panose="020B0604020202020204" pitchFamily="34" charset="0"/>
              </a:rPr>
              <a:t>th</a:t>
            </a:r>
            <a:r>
              <a:rPr lang="en-US" sz="2000">
                <a:latin typeface="Arial" panose="020B0604020202020204" pitchFamily="34" charset="0"/>
                <a:cs typeface="Arial" panose="020B0604020202020204" pitchFamily="34" charset="0"/>
              </a:rPr>
              <a:t>, 2020</a:t>
            </a:r>
            <a:endParaRPr lang="en-US" sz="2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FF11ABA-105A-4C6F-9EDB-685A96EEF7C4}"/>
              </a:ext>
            </a:extLst>
          </p:cNvPr>
          <p:cNvPicPr>
            <a:picLocks noChangeAspect="1"/>
          </p:cNvPicPr>
          <p:nvPr/>
        </p:nvPicPr>
        <p:blipFill>
          <a:blip r:embed="rId4"/>
          <a:stretch>
            <a:fillRect/>
          </a:stretch>
        </p:blipFill>
        <p:spPr>
          <a:xfrm>
            <a:off x="6095999" y="1"/>
            <a:ext cx="6112387" cy="1724296"/>
          </a:xfrm>
          <a:prstGeom prst="rect">
            <a:avLst/>
          </a:prstGeom>
        </p:spPr>
      </p:pic>
      <p:pic>
        <p:nvPicPr>
          <p:cNvPr id="12" name="Picture 11" descr="A picture containing knife&#10;&#10;Description automatically generated">
            <a:extLst>
              <a:ext uri="{FF2B5EF4-FFF2-40B4-BE49-F238E27FC236}">
                <a16:creationId xmlns:a16="http://schemas.microsoft.com/office/drawing/2014/main" id="{46BD7530-2D64-4D70-BDE0-24F85C1253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439" y="736668"/>
            <a:ext cx="1938992" cy="1938992"/>
          </a:xfrm>
          <a:prstGeom prst="rect">
            <a:avLst/>
          </a:prstGeom>
        </p:spPr>
      </p:pic>
      <p:pic>
        <p:nvPicPr>
          <p:cNvPr id="16" name="Picture 15" descr="A drawing of a cartoon character&#10;&#10;Description automatically generated">
            <a:extLst>
              <a:ext uri="{FF2B5EF4-FFF2-40B4-BE49-F238E27FC236}">
                <a16:creationId xmlns:a16="http://schemas.microsoft.com/office/drawing/2014/main" id="{8909BF25-016C-4C8E-8DF3-D934B18E86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29648" y="5186430"/>
            <a:ext cx="2024783" cy="952175"/>
          </a:xfrm>
          <a:prstGeom prst="rect">
            <a:avLst/>
          </a:prstGeom>
        </p:spPr>
      </p:pic>
    </p:spTree>
    <p:extLst>
      <p:ext uri="{BB962C8B-B14F-4D97-AF65-F5344CB8AC3E}">
        <p14:creationId xmlns:p14="http://schemas.microsoft.com/office/powerpoint/2010/main" val="1820801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7">
            <a:extLst>
              <a:ext uri="{FF2B5EF4-FFF2-40B4-BE49-F238E27FC236}">
                <a16:creationId xmlns:a16="http://schemas.microsoft.com/office/drawing/2014/main" id="{DE35A758-6F54-4573-9DB5-1A6743271D8E}"/>
              </a:ext>
            </a:extLst>
          </p:cNvPr>
          <p:cNvSpPr txBox="1">
            <a:spLocks/>
          </p:cNvSpPr>
          <p:nvPr/>
        </p:nvSpPr>
        <p:spPr>
          <a:xfrm>
            <a:off x="639471" y="113313"/>
            <a:ext cx="10928350" cy="583947"/>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Objectives</a:t>
            </a:r>
          </a:p>
        </p:txBody>
      </p:sp>
      <p:sp>
        <p:nvSpPr>
          <p:cNvPr id="3"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latin typeface="Arial" panose="020B0604020202020204" pitchFamily="34" charset="0"/>
                <a:cs typeface="Arial" panose="020B0604020202020204" pitchFamily="34" charset="0"/>
              </a:rPr>
              <a:pPr/>
              <a:t>10</a:t>
            </a:fld>
            <a:endParaRPr 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C539F37-5F84-4F6A-8CCB-F9B385BB8136}"/>
              </a:ext>
            </a:extLst>
          </p:cNvPr>
          <p:cNvSpPr/>
          <p:nvPr/>
        </p:nvSpPr>
        <p:spPr>
          <a:xfrm>
            <a:off x="639471" y="939913"/>
            <a:ext cx="10928350" cy="353943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To simulate a demand-side management by the application of Opinion Dynamics (OD) and Gamification concepts through an agent-based model.</a:t>
            </a:r>
          </a:p>
          <a:p>
            <a:endParaRPr lang="en-US" sz="2800" dirty="0">
              <a:latin typeface="Arial" panose="020B0604020202020204" pitchFamily="34" charset="0"/>
              <a:cs typeface="Arial" panose="020B0604020202020204" pitchFamily="34" charset="0"/>
            </a:endParaRPr>
          </a:p>
          <a:p>
            <a:pPr marL="514350" indent="-514350">
              <a:buFont typeface="+mj-lt"/>
              <a:buAutoNum type="arabicPeriod"/>
            </a:pPr>
            <a:r>
              <a:rPr lang="en-US" sz="2800" dirty="0">
                <a:latin typeface="Arial" panose="020B0604020202020204" pitchFamily="34" charset="0"/>
                <a:cs typeface="Arial" panose="020B0604020202020204" pitchFamily="34" charset="0"/>
              </a:rPr>
              <a:t>To develop an agent-based model to simulate a demand shifting program</a:t>
            </a:r>
          </a:p>
          <a:p>
            <a:pPr marL="514350" indent="-514350">
              <a:buFont typeface="+mj-lt"/>
              <a:buAutoNum type="arabicPeriod"/>
            </a:pPr>
            <a:endParaRPr lang="en-US" sz="2800" dirty="0">
              <a:latin typeface="Arial" panose="020B0604020202020204" pitchFamily="34" charset="0"/>
              <a:cs typeface="Arial" panose="020B0604020202020204" pitchFamily="34" charset="0"/>
            </a:endParaRPr>
          </a:p>
          <a:p>
            <a:pPr marL="514350" indent="-514350">
              <a:buFont typeface="+mj-lt"/>
              <a:buAutoNum type="arabicPeriod"/>
            </a:pPr>
            <a:r>
              <a:rPr lang="en-US" sz="2800" dirty="0">
                <a:latin typeface="Arial" panose="020B0604020202020204" pitchFamily="34" charset="0"/>
                <a:cs typeface="Arial" panose="020B0604020202020204" pitchFamily="34" charset="0"/>
              </a:rPr>
              <a:t>To implement an OD model and a Gamification approach</a:t>
            </a:r>
          </a:p>
        </p:txBody>
      </p:sp>
    </p:spTree>
    <p:extLst>
      <p:ext uri="{BB962C8B-B14F-4D97-AF65-F5344CB8AC3E}">
        <p14:creationId xmlns:p14="http://schemas.microsoft.com/office/powerpoint/2010/main" val="397449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AF9766-3742-4748-B9EC-D2CB7528A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latin typeface="Arial" panose="020B0604020202020204" pitchFamily="34" charset="0"/>
                <a:cs typeface="Arial" panose="020B0604020202020204" pitchFamily="34" charset="0"/>
              </a:rPr>
              <a:pPr/>
              <a:t>11</a:t>
            </a:fld>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10">
                <a:extLst>
                  <a:ext uri="{FF2B5EF4-FFF2-40B4-BE49-F238E27FC236}">
                    <a16:creationId xmlns:a16="http://schemas.microsoft.com/office/drawing/2014/main" id="{76A3EBB2-4505-4DA5-A255-D3053CEFA556}"/>
                  </a:ext>
                </a:extLst>
              </p:cNvPr>
              <p:cNvSpPr txBox="1">
                <a:spLocks/>
              </p:cNvSpPr>
              <p:nvPr/>
            </p:nvSpPr>
            <p:spPr>
              <a:xfrm>
                <a:off x="637675" y="901818"/>
                <a:ext cx="10928350" cy="5956182"/>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1200"/>
                  </a:spcBef>
                  <a:spcAft>
                    <a:spcPts val="1200"/>
                  </a:spcAft>
                  <a:buFont typeface="Arial" panose="020B0604020202020204" pitchFamily="34" charset="0"/>
                  <a:buNone/>
                </a:pPr>
                <a:r>
                  <a:rPr lang="en-US" sz="2600" dirty="0">
                    <a:latin typeface="Arial" panose="020B0604020202020204" pitchFamily="34" charset="0"/>
                    <a:cs typeface="Arial" panose="020B0604020202020204" pitchFamily="34" charset="0"/>
                  </a:rPr>
                  <a:t>The opinion of an agent (household) is a function of the information obtained from global broadcast (Utility), social media, and neighbors.</a:t>
                </a:r>
              </a:p>
              <a:p>
                <a:pPr marL="0" indent="0" algn="ctr">
                  <a:lnSpc>
                    <a:spcPct val="100000"/>
                  </a:lnSpc>
                  <a:spcBef>
                    <a:spcPts val="1200"/>
                  </a:spcBef>
                  <a:spcAft>
                    <a:spcPts val="1200"/>
                  </a:spcAft>
                  <a:buFont typeface="Arial" panose="020B0604020202020204" pitchFamily="34" charset="0"/>
                  <a:buNone/>
                </a:pPr>
                <a14:m>
                  <m:oMath xmlns:m="http://schemas.openxmlformats.org/officeDocument/2006/math">
                    <m:sSub>
                      <m:sSubPr>
                        <m:ctrlPr>
                          <a:rPr lang="en-US" sz="2600" i="1" smtClean="0">
                            <a:latin typeface="Cambria Math" panose="02040503050406030204" pitchFamily="18" charset="0"/>
                          </a:rPr>
                        </m:ctrlPr>
                      </m:sSubPr>
                      <m:e>
                        <m:r>
                          <a:rPr lang="en-US" sz="2600" i="1" smtClean="0">
                            <a:latin typeface="Cambria Math" panose="02040503050406030204" pitchFamily="18" charset="0"/>
                          </a:rPr>
                          <m:t>𝑂</m:t>
                        </m:r>
                      </m:e>
                      <m:sub>
                        <m:r>
                          <a:rPr lang="en-US" sz="2600" i="1" smtClean="0">
                            <a:latin typeface="Cambria Math" panose="02040503050406030204" pitchFamily="18" charset="0"/>
                          </a:rPr>
                          <m:t>𝑗</m:t>
                        </m:r>
                        <m:r>
                          <a:rPr lang="en-US" sz="2600" i="1" smtClean="0">
                            <a:latin typeface="Cambria Math" panose="02040503050406030204" pitchFamily="18" charset="0"/>
                          </a:rPr>
                          <m:t>,</m:t>
                        </m:r>
                        <m:r>
                          <a:rPr lang="en-US" sz="2600" i="1" smtClean="0">
                            <a:latin typeface="Cambria Math" panose="02040503050406030204" pitchFamily="18" charset="0"/>
                          </a:rPr>
                          <m:t>𝑡</m:t>
                        </m:r>
                      </m:sub>
                    </m:sSub>
                    <m:r>
                      <a:rPr lang="en-US" sz="2600" i="1" smtClean="0">
                        <a:latin typeface="Cambria Math" panose="02040503050406030204" pitchFamily="18" charset="0"/>
                      </a:rPr>
                      <m:t>=</m:t>
                    </m:r>
                    <m:d>
                      <m:dPr>
                        <m:ctrlPr>
                          <a:rPr lang="en-US" sz="2600" i="1" smtClean="0">
                            <a:latin typeface="Cambria Math" panose="02040503050406030204" pitchFamily="18" charset="0"/>
                          </a:rPr>
                        </m:ctrlPr>
                      </m:dPr>
                      <m:e>
                        <m:r>
                          <a:rPr lang="en-US" sz="2600" i="1" smtClean="0">
                            <a:latin typeface="Cambria Math" panose="02040503050406030204" pitchFamily="18" charset="0"/>
                          </a:rPr>
                          <m:t>1−</m:t>
                        </m:r>
                        <m:sSub>
                          <m:sSubPr>
                            <m:ctrlPr>
                              <a:rPr lang="en-US" sz="2600" i="1" smtClean="0">
                                <a:latin typeface="Cambria Math" panose="02040503050406030204" pitchFamily="18" charset="0"/>
                              </a:rPr>
                            </m:ctrlPr>
                          </m:sSubPr>
                          <m:e>
                            <m:r>
                              <a:rPr lang="en-US" sz="2600" i="1" smtClean="0">
                                <a:latin typeface="Cambria Math" panose="02040503050406030204" pitchFamily="18" charset="0"/>
                                <a:ea typeface="Cambria Math" panose="02040503050406030204" pitchFamily="18" charset="0"/>
                              </a:rPr>
                              <m:t>𝜃</m:t>
                            </m:r>
                          </m:e>
                          <m:sub>
                            <m:r>
                              <a:rPr lang="en-US" sz="2600" i="1" smtClean="0">
                                <a:latin typeface="Cambria Math" panose="02040503050406030204" pitchFamily="18" charset="0"/>
                              </a:rPr>
                              <m:t>𝑗</m:t>
                            </m:r>
                          </m:sub>
                        </m:sSub>
                      </m:e>
                    </m:d>
                    <m:sSub>
                      <m:sSubPr>
                        <m:ctrlPr>
                          <a:rPr lang="en-US" sz="2600" i="1">
                            <a:latin typeface="Cambria Math" panose="02040503050406030204" pitchFamily="18" charset="0"/>
                          </a:rPr>
                        </m:ctrlPr>
                      </m:sSubPr>
                      <m:e>
                        <m:r>
                          <a:rPr lang="en-US" sz="2600" i="1" smtClean="0">
                            <a:latin typeface="Cambria Math" panose="02040503050406030204" pitchFamily="18" charset="0"/>
                          </a:rPr>
                          <m:t>𝑂</m:t>
                        </m:r>
                      </m:e>
                      <m:sub>
                        <m:r>
                          <a:rPr lang="en-US" sz="2600" i="1">
                            <a:latin typeface="Cambria Math" panose="02040503050406030204" pitchFamily="18" charset="0"/>
                          </a:rPr>
                          <m:t>𝑗</m:t>
                        </m:r>
                        <m:r>
                          <a:rPr lang="en-US" sz="2600" i="1">
                            <a:latin typeface="Cambria Math" panose="02040503050406030204" pitchFamily="18" charset="0"/>
                          </a:rPr>
                          <m:t>,</m:t>
                        </m:r>
                        <m:r>
                          <a:rPr lang="en-US" sz="2600" i="1">
                            <a:latin typeface="Cambria Math" panose="02040503050406030204" pitchFamily="18" charset="0"/>
                          </a:rPr>
                          <m:t>𝑡</m:t>
                        </m:r>
                        <m:r>
                          <a:rPr lang="en-US" sz="2600" i="1" smtClean="0">
                            <a:latin typeface="Cambria Math" panose="02040503050406030204" pitchFamily="18" charset="0"/>
                          </a:rPr>
                          <m:t>−1</m:t>
                        </m:r>
                      </m:sub>
                    </m:sSub>
                    <m:r>
                      <a:rPr lang="en-US" sz="260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𝜃</m:t>
                        </m:r>
                      </m:e>
                      <m:sub>
                        <m:r>
                          <a:rPr lang="en-US" sz="2600" i="1">
                            <a:latin typeface="Cambria Math" panose="02040503050406030204" pitchFamily="18" charset="0"/>
                          </a:rPr>
                          <m:t>𝑗</m:t>
                        </m:r>
                      </m:sub>
                    </m:sSub>
                    <m:d>
                      <m:dPr>
                        <m:ctrlPr>
                          <a:rPr lang="en-US" sz="2600" i="1" smtClean="0">
                            <a:latin typeface="Cambria Math" panose="02040503050406030204" pitchFamily="18" charset="0"/>
                          </a:rPr>
                        </m:ctrlPr>
                      </m:dPr>
                      <m:e>
                        <m:sSub>
                          <m:sSubPr>
                            <m:ctrlPr>
                              <a:rPr lang="en-US" sz="2600" i="1" smtClean="0">
                                <a:latin typeface="Cambria Math" panose="02040503050406030204" pitchFamily="18" charset="0"/>
                              </a:rPr>
                            </m:ctrlPr>
                          </m:sSubPr>
                          <m:e>
                            <m:r>
                              <a:rPr lang="en-US" sz="2600" i="1" smtClean="0">
                                <a:latin typeface="Cambria Math" panose="02040503050406030204" pitchFamily="18" charset="0"/>
                                <a:ea typeface="Cambria Math" panose="02040503050406030204" pitchFamily="18" charset="0"/>
                              </a:rPr>
                              <m:t>𝛼</m:t>
                            </m:r>
                          </m:e>
                          <m:sub>
                            <m:r>
                              <a:rPr lang="en-US" sz="2600" i="1" smtClean="0">
                                <a:latin typeface="Cambria Math" panose="02040503050406030204" pitchFamily="18" charset="0"/>
                              </a:rPr>
                              <m:t>𝑗</m:t>
                            </m:r>
                          </m:sub>
                        </m:sSub>
                        <m:sSubSup>
                          <m:sSubSupPr>
                            <m:ctrlPr>
                              <a:rPr lang="en-US" sz="2600" i="1" smtClean="0">
                                <a:latin typeface="Cambria Math" panose="02040503050406030204" pitchFamily="18" charset="0"/>
                              </a:rPr>
                            </m:ctrlPr>
                          </m:sSubSupPr>
                          <m:e>
                            <m:r>
                              <a:rPr lang="en-US" sz="2600" i="1" smtClean="0">
                                <a:latin typeface="Cambria Math" panose="02040503050406030204" pitchFamily="18" charset="0"/>
                              </a:rPr>
                              <m:t>𝐼</m:t>
                            </m:r>
                          </m:e>
                          <m:sub>
                            <m:r>
                              <a:rPr lang="en-US" sz="2600" i="1" smtClean="0">
                                <a:latin typeface="Cambria Math" panose="02040503050406030204" pitchFamily="18" charset="0"/>
                              </a:rPr>
                              <m:t>𝑗</m:t>
                            </m:r>
                            <m:r>
                              <a:rPr lang="en-US" sz="2600" i="1" smtClean="0">
                                <a:latin typeface="Cambria Math" panose="02040503050406030204" pitchFamily="18" charset="0"/>
                              </a:rPr>
                              <m:t>,</m:t>
                            </m:r>
                            <m:r>
                              <a:rPr lang="en-US" sz="2600" i="1" smtClean="0">
                                <a:latin typeface="Cambria Math" panose="02040503050406030204" pitchFamily="18" charset="0"/>
                              </a:rPr>
                              <m:t>𝑡</m:t>
                            </m:r>
                          </m:sub>
                          <m:sup>
                            <m:r>
                              <a:rPr lang="en-US" sz="2600" i="1" smtClean="0">
                                <a:latin typeface="Cambria Math" panose="02040503050406030204" pitchFamily="18" charset="0"/>
                              </a:rPr>
                              <m:t>𝐺</m:t>
                            </m:r>
                          </m:sup>
                        </m:sSubSup>
                        <m:r>
                          <a:rPr lang="en-US" sz="260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smtClean="0">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𝑗</m:t>
                            </m:r>
                          </m:sub>
                        </m:sSub>
                        <m:sSubSup>
                          <m:sSubSupPr>
                            <m:ctrlPr>
                              <a:rPr lang="en-US" sz="2600" i="1">
                                <a:latin typeface="Cambria Math" panose="02040503050406030204" pitchFamily="18" charset="0"/>
                              </a:rPr>
                            </m:ctrlPr>
                          </m:sSubSupPr>
                          <m:e>
                            <m:r>
                              <a:rPr lang="en-US" sz="2600" i="1">
                                <a:latin typeface="Cambria Math" panose="02040503050406030204" pitchFamily="18" charset="0"/>
                              </a:rPr>
                              <m:t>𝐼</m:t>
                            </m:r>
                          </m:e>
                          <m:sub>
                            <m:r>
                              <a:rPr lang="en-US" sz="2600" i="1">
                                <a:latin typeface="Cambria Math" panose="02040503050406030204" pitchFamily="18" charset="0"/>
                              </a:rPr>
                              <m:t>𝑗</m:t>
                            </m:r>
                            <m:r>
                              <a:rPr lang="en-US" sz="2600" i="1">
                                <a:latin typeface="Cambria Math" panose="02040503050406030204" pitchFamily="18" charset="0"/>
                              </a:rPr>
                              <m:t>,</m:t>
                            </m:r>
                            <m:r>
                              <a:rPr lang="en-US" sz="2600" i="1">
                                <a:latin typeface="Cambria Math" panose="02040503050406030204" pitchFamily="18" charset="0"/>
                              </a:rPr>
                              <m:t>𝑡</m:t>
                            </m:r>
                          </m:sub>
                          <m:sup>
                            <m:r>
                              <a:rPr lang="en-US" sz="2600" i="1" smtClean="0">
                                <a:latin typeface="Cambria Math" panose="02040503050406030204" pitchFamily="18" charset="0"/>
                              </a:rPr>
                              <m:t>𝑆</m:t>
                            </m:r>
                          </m:sup>
                        </m:sSubSup>
                        <m:r>
                          <a:rPr lang="en-US" sz="260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smtClean="0">
                                <a:latin typeface="Cambria Math" panose="02040503050406030204" pitchFamily="18" charset="0"/>
                                <a:ea typeface="Cambria Math" panose="02040503050406030204" pitchFamily="18" charset="0"/>
                              </a:rPr>
                              <m:t>𝛾</m:t>
                            </m:r>
                          </m:e>
                          <m:sub>
                            <m:r>
                              <a:rPr lang="en-US" sz="2600" i="1">
                                <a:latin typeface="Cambria Math" panose="02040503050406030204" pitchFamily="18" charset="0"/>
                              </a:rPr>
                              <m:t>𝑗</m:t>
                            </m:r>
                          </m:sub>
                        </m:sSub>
                        <m:sSubSup>
                          <m:sSubSupPr>
                            <m:ctrlPr>
                              <a:rPr lang="en-US" sz="2600" i="1">
                                <a:latin typeface="Cambria Math" panose="02040503050406030204" pitchFamily="18" charset="0"/>
                              </a:rPr>
                            </m:ctrlPr>
                          </m:sSubSupPr>
                          <m:e>
                            <m:r>
                              <a:rPr lang="en-US" sz="2600" i="1">
                                <a:latin typeface="Cambria Math" panose="02040503050406030204" pitchFamily="18" charset="0"/>
                              </a:rPr>
                              <m:t>𝐼</m:t>
                            </m:r>
                          </m:e>
                          <m:sub>
                            <m:r>
                              <a:rPr lang="en-US" sz="2600" i="1">
                                <a:latin typeface="Cambria Math" panose="02040503050406030204" pitchFamily="18" charset="0"/>
                              </a:rPr>
                              <m:t>𝑗</m:t>
                            </m:r>
                            <m:r>
                              <a:rPr lang="en-US" sz="2600" i="1">
                                <a:latin typeface="Cambria Math" panose="02040503050406030204" pitchFamily="18" charset="0"/>
                              </a:rPr>
                              <m:t>,</m:t>
                            </m:r>
                            <m:r>
                              <a:rPr lang="en-US" sz="2600" i="1">
                                <a:latin typeface="Cambria Math" panose="02040503050406030204" pitchFamily="18" charset="0"/>
                              </a:rPr>
                              <m:t>𝑡</m:t>
                            </m:r>
                          </m:sub>
                          <m:sup>
                            <m:r>
                              <a:rPr lang="en-US" sz="2600" i="1" smtClean="0">
                                <a:latin typeface="Cambria Math" panose="02040503050406030204" pitchFamily="18" charset="0"/>
                              </a:rPr>
                              <m:t>𝑁</m:t>
                            </m:r>
                          </m:sup>
                        </m:sSubSup>
                      </m:e>
                    </m:d>
                  </m:oMath>
                </a14:m>
                <a:r>
                  <a:rPr lang="en-US" sz="2600" dirty="0">
                    <a:latin typeface="Arial" panose="020B0604020202020204" pitchFamily="34" charset="0"/>
                    <a:cs typeface="Arial" panose="020B0604020202020204" pitchFamily="34" charset="0"/>
                  </a:rPr>
                  <a:t>*</a:t>
                </a:r>
              </a:p>
              <a:p>
                <a:pPr marL="0" indent="0" algn="just">
                  <a:lnSpc>
                    <a:spcPct val="100000"/>
                  </a:lnSpc>
                  <a:spcBef>
                    <a:spcPts val="0"/>
                  </a:spcBef>
                  <a:buNone/>
                </a:pPr>
                <a:r>
                  <a:rPr lang="en-US" sz="20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Adopted from Du, E., </a:t>
                </a:r>
                <a:r>
                  <a:rPr lang="en-US" sz="1400" dirty="0" err="1">
                    <a:latin typeface="Arial" panose="020B0604020202020204" pitchFamily="34" charset="0"/>
                    <a:cs typeface="Arial" panose="020B0604020202020204" pitchFamily="34" charset="0"/>
                  </a:rPr>
                  <a:t>Cai</a:t>
                </a:r>
                <a:r>
                  <a:rPr lang="en-US" sz="1400" dirty="0">
                    <a:latin typeface="Arial" panose="020B0604020202020204" pitchFamily="34" charset="0"/>
                    <a:cs typeface="Arial" panose="020B0604020202020204" pitchFamily="34" charset="0"/>
                  </a:rPr>
                  <a:t>, X., Sun, Z., &amp; </a:t>
                </a:r>
                <a:r>
                  <a:rPr lang="en-US" sz="1400" dirty="0" err="1">
                    <a:latin typeface="Arial" panose="020B0604020202020204" pitchFamily="34" charset="0"/>
                    <a:cs typeface="Arial" panose="020B0604020202020204" pitchFamily="34" charset="0"/>
                  </a:rPr>
                  <a:t>Minsker</a:t>
                </a:r>
                <a:r>
                  <a:rPr lang="en-US" sz="1400" dirty="0">
                    <a:latin typeface="Arial" panose="020B0604020202020204" pitchFamily="34" charset="0"/>
                    <a:cs typeface="Arial" panose="020B0604020202020204" pitchFamily="34" charset="0"/>
                  </a:rPr>
                  <a:t>, B. (2017). Exploring the role of social media and individual behaviors in flood evacuation processes: An agent‐based modeling approach. Water Resources Research, 53(11), 9164-9180. </a:t>
                </a:r>
              </a:p>
              <a:p>
                <a:pPr marL="0" indent="0" algn="just">
                  <a:lnSpc>
                    <a:spcPct val="100000"/>
                  </a:lnSpc>
                  <a:spcBef>
                    <a:spcPts val="0"/>
                  </a:spcBef>
                  <a:buFont typeface="Arial" panose="020B0604020202020204" pitchFamily="34" charset="0"/>
                  <a:buNone/>
                </a:pPr>
                <a:r>
                  <a:rPr lang="en-US" sz="2400" dirty="0">
                    <a:latin typeface="Arial" panose="020B0604020202020204" pitchFamily="34" charset="0"/>
                    <a:cs typeface="Arial" panose="020B0604020202020204" pitchFamily="34" charset="0"/>
                  </a:rPr>
                  <a:t>Where:</a:t>
                </a:r>
              </a:p>
              <a:p>
                <a:pPr marL="0" indent="0" algn="just">
                  <a:lnSpc>
                    <a:spcPct val="100000"/>
                  </a:lnSpc>
                  <a:spcBef>
                    <a:spcPts val="0"/>
                  </a:spcBef>
                  <a:buFont typeface="Arial" panose="020B0604020202020204" pitchFamily="34" charset="0"/>
                  <a:buNone/>
                </a:pPr>
                <a14:m>
                  <m:oMath xmlns:m="http://schemas.openxmlformats.org/officeDocument/2006/math">
                    <m:sSub>
                      <m:sSubPr>
                        <m:ctrlPr>
                          <a:rPr lang="en-US" sz="2400" i="1">
                            <a:latin typeface="Cambria Math" panose="02040503050406030204" pitchFamily="18" charset="0"/>
                          </a:rPr>
                        </m:ctrlPr>
                      </m:sSubPr>
                      <m:e>
                        <m:r>
                          <a:rPr lang="en-US" sz="2400" i="1" smtClean="0">
                            <a:latin typeface="Cambria Math" panose="02040503050406030204" pitchFamily="18" charset="0"/>
                          </a:rPr>
                          <m:t>𝑂</m:t>
                        </m:r>
                      </m:e>
                      <m:sub>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𝑡</m:t>
                        </m:r>
                      </m:sub>
                    </m:sSub>
                  </m:oMath>
                </a14:m>
                <a:r>
                  <a:rPr lang="en-US" sz="2400" dirty="0">
                    <a:latin typeface="Arial" panose="020B0604020202020204" pitchFamily="34" charset="0"/>
                    <a:cs typeface="Arial" panose="020B0604020202020204" pitchFamily="34" charset="0"/>
                  </a:rPr>
                  <a:t>: opinion of agent </a:t>
                </a:r>
                <a:r>
                  <a:rPr lang="en-US" sz="2400" i="1" dirty="0">
                    <a:latin typeface="Arial" panose="020B0604020202020204" pitchFamily="34" charset="0"/>
                    <a:cs typeface="Arial" panose="020B0604020202020204" pitchFamily="34" charset="0"/>
                  </a:rPr>
                  <a:t>j</a:t>
                </a:r>
                <a:r>
                  <a:rPr lang="en-US" sz="2400" dirty="0">
                    <a:latin typeface="Arial" panose="020B0604020202020204" pitchFamily="34" charset="0"/>
                    <a:cs typeface="Arial" panose="020B0604020202020204" pitchFamily="34" charset="0"/>
                  </a:rPr>
                  <a:t> at time step </a:t>
                </a:r>
                <a:r>
                  <a:rPr lang="en-US" sz="2400" i="1"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 continuous variable: </a:t>
                </a:r>
                <a:r>
                  <a:rPr lang="en-US" sz="2400" i="1"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ϵ</a:t>
                </a:r>
                <a:r>
                  <a:rPr lang="en-US" sz="2400" dirty="0">
                    <a:latin typeface="Arial" panose="020B0604020202020204" pitchFamily="34" charset="0"/>
                    <a:cs typeface="Arial" panose="020B0604020202020204" pitchFamily="34" charset="0"/>
                  </a:rPr>
                  <a:t> [0,1]</a:t>
                </a:r>
              </a:p>
              <a:p>
                <a:pPr marL="0" indent="0" algn="just">
                  <a:lnSpc>
                    <a:spcPct val="100000"/>
                  </a:lnSpc>
                  <a:spcBef>
                    <a:spcPts val="0"/>
                  </a:spcBef>
                  <a:buFont typeface="Arial" panose="020B0604020202020204" pitchFamily="34" charset="0"/>
                  <a:buNone/>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rPr>
                          <m:t>𝑗</m:t>
                        </m:r>
                      </m:sub>
                    </m:sSub>
                  </m:oMath>
                </a14:m>
                <a:r>
                  <a:rPr lang="en-US" sz="2400" dirty="0">
                    <a:latin typeface="Arial" panose="020B0604020202020204" pitchFamily="34" charset="0"/>
                    <a:cs typeface="Arial" panose="020B0604020202020204" pitchFamily="34" charset="0"/>
                  </a:rPr>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rPr>
                          <m:t>𝑗</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𝑗</m:t>
                        </m:r>
                      </m:sub>
                    </m:sSub>
                  </m:oMath>
                </a14:m>
                <a:r>
                  <a:rPr lang="en-US" sz="2400" dirty="0">
                    <a:latin typeface="Arial" panose="020B0604020202020204" pitchFamily="34" charset="0"/>
                    <a:cs typeface="Arial" panose="020B0604020202020204" pitchFamily="34" charset="0"/>
                  </a:rPr>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𝛾</m:t>
                        </m:r>
                      </m:e>
                      <m:sub>
                        <m:r>
                          <a:rPr lang="en-US" sz="2400" i="1">
                            <a:latin typeface="Cambria Math" panose="02040503050406030204" pitchFamily="18" charset="0"/>
                          </a:rPr>
                          <m:t>𝑗</m:t>
                        </m:r>
                      </m:sub>
                    </m:sSub>
                  </m:oMath>
                </a14:m>
                <a:r>
                  <a:rPr lang="en-US" sz="2400" dirty="0">
                    <a:latin typeface="Arial" panose="020B0604020202020204" pitchFamily="34" charset="0"/>
                    <a:cs typeface="Arial" panose="020B0604020202020204" pitchFamily="34" charset="0"/>
                  </a:rPr>
                  <a:t>: learning rate and weighting parameters</a:t>
                </a:r>
              </a:p>
              <a:p>
                <a:pPr marL="0" indent="0" algn="just">
                  <a:lnSpc>
                    <a:spcPct val="100000"/>
                  </a:lnSpc>
                  <a:spcBef>
                    <a:spcPts val="0"/>
                  </a:spcBef>
                  <a:buFont typeface="Arial" panose="020B0604020202020204" pitchFamily="34" charset="0"/>
                  <a:buNone/>
                </a:pPr>
                <a:endParaRPr lang="en-US" sz="2400" i="1" dirty="0">
                  <a:latin typeface="Arial" panose="020B0604020202020204" pitchFamily="34" charset="0"/>
                  <a:cs typeface="Arial" panose="020B0604020202020204" pitchFamily="34" charset="0"/>
                </a:endParaRPr>
              </a:p>
              <a:p>
                <a:pPr marL="0" indent="0" algn="just">
                  <a:lnSpc>
                    <a:spcPct val="100000"/>
                  </a:lnSpc>
                  <a:spcBef>
                    <a:spcPts val="0"/>
                  </a:spcBef>
                  <a:buFont typeface="Arial" panose="020B0604020202020204" pitchFamily="34" charset="0"/>
                  <a:buNone/>
                </a:pP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𝐼</m:t>
                        </m:r>
                      </m:e>
                      <m:sub>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𝑡</m:t>
                        </m:r>
                      </m:sub>
                      <m:sup>
                        <m:r>
                          <a:rPr lang="en-US" sz="2400" i="1">
                            <a:latin typeface="Cambria Math" panose="02040503050406030204" pitchFamily="18" charset="0"/>
                          </a:rPr>
                          <m:t>𝐺</m:t>
                        </m:r>
                      </m:sup>
                    </m:sSubSup>
                  </m:oMath>
                </a14:m>
                <a:r>
                  <a:rPr lang="en-US" sz="2400" dirty="0">
                    <a:latin typeface="Arial" panose="020B0604020202020204" pitchFamily="34" charset="0"/>
                    <a:cs typeface="Arial" panose="020B0604020202020204" pitchFamily="34" charset="0"/>
                  </a:rPr>
                  <a:t>: information obtained from global broadcast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𝐼</m:t>
                        </m:r>
                      </m:e>
                      <m:sub>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𝑡</m:t>
                        </m:r>
                      </m:sub>
                      <m:sup>
                        <m:r>
                          <a:rPr lang="en-US" sz="2400" i="1">
                            <a:latin typeface="Cambria Math" panose="02040503050406030204" pitchFamily="18" charset="0"/>
                          </a:rPr>
                          <m:t>𝐺</m:t>
                        </m:r>
                      </m:sup>
                    </m:sSubSup>
                  </m:oMath>
                </a14:m>
                <a:r>
                  <a:rPr lang="en-US" sz="2400" dirty="0">
                    <a:latin typeface="Arial" panose="020B0604020202020204" pitchFamily="34" charset="0"/>
                    <a:cs typeface="Arial" panose="020B0604020202020204" pitchFamily="34" charset="0"/>
                  </a:rPr>
                  <a:t>=</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𝑈</m:t>
                        </m:r>
                      </m:e>
                      <m:sub>
                        <m:r>
                          <a:rPr lang="en-US" sz="2400" i="1">
                            <a:latin typeface="Cambria Math" panose="02040503050406030204" pitchFamily="18" charset="0"/>
                          </a:rPr>
                          <m:t>𝑡</m:t>
                        </m:r>
                      </m:sub>
                    </m:sSub>
                  </m:oMath>
                </a14:m>
                <a:r>
                  <a:rPr lang="en-US" sz="2400" dirty="0">
                    <a:latin typeface="Arial" panose="020B0604020202020204" pitchFamily="34" charset="0"/>
                    <a:cs typeface="Arial" panose="020B0604020202020204" pitchFamily="34" charset="0"/>
                  </a:rPr>
                  <a:t>, where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𝑈</m:t>
                        </m:r>
                      </m:e>
                      <m:sub>
                        <m:r>
                          <a:rPr lang="en-US" sz="2400" i="1">
                            <a:latin typeface="Cambria Math" panose="02040503050406030204" pitchFamily="18" charset="0"/>
                          </a:rPr>
                          <m:t>𝑡</m:t>
                        </m:r>
                      </m:sub>
                    </m:sSub>
                  </m:oMath>
                </a14:m>
                <a:r>
                  <a:rPr lang="en-US" sz="2400"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ϵ</a:t>
                </a:r>
                <a:r>
                  <a:rPr lang="en-US" sz="2400" dirty="0">
                    <a:latin typeface="Arial" panose="020B0604020202020204" pitchFamily="34" charset="0"/>
                    <a:cs typeface="Arial" panose="020B0604020202020204" pitchFamily="34" charset="0"/>
                  </a:rPr>
                  <a:t> {0, 1})</a:t>
                </a:r>
              </a:p>
              <a:p>
                <a:pPr marL="0" indent="0" algn="just">
                  <a:lnSpc>
                    <a:spcPct val="100000"/>
                  </a:lnSpc>
                  <a:spcBef>
                    <a:spcPts val="0"/>
                  </a:spcBef>
                  <a:buFont typeface="Arial" panose="020B0604020202020204" pitchFamily="34" charset="0"/>
                  <a:buNone/>
                </a:pPr>
                <a:endParaRPr lang="en-US" sz="2400" i="1" dirty="0">
                  <a:latin typeface="Arial" panose="020B0604020202020204" pitchFamily="34" charset="0"/>
                  <a:cs typeface="Arial" panose="020B0604020202020204" pitchFamily="34" charset="0"/>
                </a:endParaRPr>
              </a:p>
              <a:p>
                <a:pPr marL="0" indent="0" algn="just">
                  <a:lnSpc>
                    <a:spcPct val="100000"/>
                  </a:lnSpc>
                  <a:spcBef>
                    <a:spcPts val="0"/>
                  </a:spcBef>
                  <a:buFont typeface="Arial" panose="020B0604020202020204" pitchFamily="34" charset="0"/>
                  <a:buNone/>
                </a:pP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𝐼</m:t>
                        </m:r>
                      </m:e>
                      <m:sub>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𝑡</m:t>
                        </m:r>
                      </m:sub>
                      <m:sup>
                        <m:r>
                          <a:rPr lang="en-US" sz="2400" i="1">
                            <a:latin typeface="Cambria Math" panose="02040503050406030204" pitchFamily="18" charset="0"/>
                          </a:rPr>
                          <m:t>𝑆</m:t>
                        </m:r>
                      </m:sup>
                    </m:sSubSup>
                  </m:oMath>
                </a14:m>
                <a:r>
                  <a:rPr lang="en-US" sz="2400" dirty="0">
                    <a:latin typeface="Arial" panose="020B0604020202020204" pitchFamily="34" charset="0"/>
                    <a:cs typeface="Arial" panose="020B0604020202020204" pitchFamily="34" charset="0"/>
                  </a:rPr>
                  <a:t>: information obtained from social media</a:t>
                </a:r>
              </a:p>
              <a:p>
                <a:pPr marL="0" indent="0" algn="just">
                  <a:lnSpc>
                    <a:spcPct val="100000"/>
                  </a:lnSpc>
                  <a:spcBef>
                    <a:spcPts val="0"/>
                  </a:spcBef>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marL="0" indent="0" algn="just">
                  <a:lnSpc>
                    <a:spcPct val="100000"/>
                  </a:lnSpc>
                  <a:spcBef>
                    <a:spcPts val="0"/>
                  </a:spcBef>
                  <a:buFont typeface="Arial" panose="020B0604020202020204" pitchFamily="34" charset="0"/>
                  <a:buNone/>
                </a:pP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𝐼</m:t>
                        </m:r>
                      </m:e>
                      <m:sub>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𝑡</m:t>
                        </m:r>
                      </m:sub>
                      <m:sup>
                        <m:r>
                          <a:rPr lang="en-US" sz="2400" i="1">
                            <a:latin typeface="Cambria Math" panose="02040503050406030204" pitchFamily="18" charset="0"/>
                          </a:rPr>
                          <m:t>𝑁</m:t>
                        </m:r>
                      </m:sup>
                    </m:sSubSup>
                  </m:oMath>
                </a14:m>
                <a:r>
                  <a:rPr lang="en-US" sz="2400" dirty="0">
                    <a:latin typeface="Arial" panose="020B0604020202020204" pitchFamily="34" charset="0"/>
                    <a:cs typeface="Arial" panose="020B0604020202020204" pitchFamily="34" charset="0"/>
                  </a:rPr>
                  <a:t>: information obtained from neighbor’s actions and communication</a:t>
                </a:r>
              </a:p>
            </p:txBody>
          </p:sp>
        </mc:Choice>
        <mc:Fallback xmlns="">
          <p:sp>
            <p:nvSpPr>
              <p:cNvPr id="3" name="Content Placeholder 10">
                <a:extLst>
                  <a:ext uri="{FF2B5EF4-FFF2-40B4-BE49-F238E27FC236}">
                    <a16:creationId xmlns:a16="http://schemas.microsoft.com/office/drawing/2014/main" id="{76A3EBB2-4505-4DA5-A255-D3053CEFA556}"/>
                  </a:ext>
                </a:extLst>
              </p:cNvPr>
              <p:cNvSpPr txBox="1">
                <a:spLocks noRot="1" noChangeAspect="1" noMove="1" noResize="1" noEditPoints="1" noAdjustHandles="1" noChangeArrowheads="1" noChangeShapeType="1" noTextEdit="1"/>
              </p:cNvSpPr>
              <p:nvPr/>
            </p:nvSpPr>
            <p:spPr>
              <a:xfrm>
                <a:off x="637675" y="901818"/>
                <a:ext cx="10928350" cy="5956182"/>
              </a:xfrm>
              <a:prstGeom prst="rect">
                <a:avLst/>
              </a:prstGeom>
              <a:blipFill>
                <a:blip r:embed="rId2"/>
                <a:stretch>
                  <a:fillRect l="-1004" t="-921" r="-1060" b="-20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259DBA59-6EBF-4A2A-B522-B206610C6D1E}"/>
              </a:ext>
            </a:extLst>
          </p:cNvPr>
          <p:cNvSpPr/>
          <p:nvPr/>
        </p:nvSpPr>
        <p:spPr>
          <a:xfrm>
            <a:off x="637675" y="4515304"/>
            <a:ext cx="10059354" cy="22061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itle 7">
            <a:extLst>
              <a:ext uri="{FF2B5EF4-FFF2-40B4-BE49-F238E27FC236}">
                <a16:creationId xmlns:a16="http://schemas.microsoft.com/office/drawing/2014/main" id="{D8FA5DD6-3851-4685-8C84-6599168FA423}"/>
              </a:ext>
            </a:extLst>
          </p:cNvPr>
          <p:cNvSpPr txBox="1">
            <a:spLocks/>
          </p:cNvSpPr>
          <p:nvPr/>
        </p:nvSpPr>
        <p:spPr>
          <a:xfrm>
            <a:off x="639471" y="113313"/>
            <a:ext cx="10928350" cy="583947"/>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Opinion Dynamics Model</a:t>
            </a:r>
          </a:p>
        </p:txBody>
      </p:sp>
    </p:spTree>
    <p:extLst>
      <p:ext uri="{BB962C8B-B14F-4D97-AF65-F5344CB8AC3E}">
        <p14:creationId xmlns:p14="http://schemas.microsoft.com/office/powerpoint/2010/main" val="2821819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56A5FE-026F-42FA-84D2-7A41BEB63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latin typeface="Arial" panose="020B0604020202020204" pitchFamily="34" charset="0"/>
                <a:cs typeface="Arial" panose="020B0604020202020204" pitchFamily="34" charset="0"/>
              </a:rPr>
              <a:pPr/>
              <a:t>12</a:t>
            </a:fld>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10">
                <a:extLst>
                  <a:ext uri="{FF2B5EF4-FFF2-40B4-BE49-F238E27FC236}">
                    <a16:creationId xmlns:a16="http://schemas.microsoft.com/office/drawing/2014/main" id="{01916C78-35A4-4673-A1CA-DCAF5D85D7D4}"/>
                  </a:ext>
                </a:extLst>
              </p:cNvPr>
              <p:cNvSpPr txBox="1">
                <a:spLocks/>
              </p:cNvSpPr>
              <p:nvPr/>
            </p:nvSpPr>
            <p:spPr>
              <a:xfrm>
                <a:off x="639471" y="936543"/>
                <a:ext cx="10928350" cy="5580371"/>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14:m>
                  <m:oMath xmlns:m="http://schemas.openxmlformats.org/officeDocument/2006/math">
                    <m:sSubSup>
                      <m:sSubSupPr>
                        <m:ctrlPr>
                          <a:rPr lang="en-US" sz="2600" i="1" smtClean="0">
                            <a:latin typeface="Cambria Math" panose="02040503050406030204" pitchFamily="18" charset="0"/>
                          </a:rPr>
                        </m:ctrlPr>
                      </m:sSubSupPr>
                      <m:e>
                        <m:r>
                          <a:rPr lang="en-US" sz="2600" i="1">
                            <a:latin typeface="Cambria Math" panose="02040503050406030204" pitchFamily="18" charset="0"/>
                          </a:rPr>
                          <m:t>𝐼</m:t>
                        </m:r>
                      </m:e>
                      <m:sub>
                        <m:r>
                          <a:rPr lang="en-US" sz="2600" i="1">
                            <a:latin typeface="Cambria Math" panose="02040503050406030204" pitchFamily="18" charset="0"/>
                          </a:rPr>
                          <m:t>𝑗</m:t>
                        </m:r>
                        <m:r>
                          <a:rPr lang="en-US" sz="2600" i="1">
                            <a:latin typeface="Cambria Math" panose="02040503050406030204" pitchFamily="18" charset="0"/>
                          </a:rPr>
                          <m:t>,</m:t>
                        </m:r>
                        <m:r>
                          <a:rPr lang="en-US" sz="2600" i="1">
                            <a:latin typeface="Cambria Math" panose="02040503050406030204" pitchFamily="18" charset="0"/>
                          </a:rPr>
                          <m:t>𝑡</m:t>
                        </m:r>
                      </m:sub>
                      <m:sup>
                        <m:r>
                          <a:rPr lang="en-US" sz="2600" i="1">
                            <a:latin typeface="Cambria Math" panose="02040503050406030204" pitchFamily="18" charset="0"/>
                          </a:rPr>
                          <m:t>𝑆</m:t>
                        </m:r>
                      </m:sup>
                    </m:sSubSup>
                  </m:oMath>
                </a14:m>
                <a:r>
                  <a:rPr lang="en-US" sz="2600" dirty="0">
                    <a:latin typeface="Arial" panose="020B0604020202020204" pitchFamily="34" charset="0"/>
                    <a:cs typeface="Arial" panose="020B0604020202020204" pitchFamily="34" charset="0"/>
                  </a:rPr>
                  <a:t>: information obtained from social media:</a:t>
                </a:r>
              </a:p>
              <a:p>
                <a:pPr marL="0" indent="0" algn="just">
                  <a:lnSpc>
                    <a:spcPct val="100000"/>
                  </a:lnSpc>
                  <a:spcBef>
                    <a:spcPts val="0"/>
                  </a:spcBef>
                  <a:buFont typeface="Arial" panose="020B0604020202020204" pitchFamily="34" charset="0"/>
                  <a:buNone/>
                </a:pPr>
                <a14:m>
                  <m:oMathPara xmlns:m="http://schemas.openxmlformats.org/officeDocument/2006/math">
                    <m:oMathParaPr>
                      <m:jc m:val="center"/>
                    </m:oMathParaPr>
                    <m:oMath xmlns:m="http://schemas.openxmlformats.org/officeDocument/2006/math">
                      <m:sSubSup>
                        <m:sSubSupPr>
                          <m:ctrlPr>
                            <a:rPr lang="en-US" sz="2600" i="1">
                              <a:latin typeface="Cambria Math" panose="02040503050406030204" pitchFamily="18" charset="0"/>
                            </a:rPr>
                          </m:ctrlPr>
                        </m:sSubSupPr>
                        <m:e>
                          <m:r>
                            <a:rPr lang="en-US" sz="2600" i="1">
                              <a:latin typeface="Cambria Math" panose="02040503050406030204" pitchFamily="18" charset="0"/>
                            </a:rPr>
                            <m:t>𝐼</m:t>
                          </m:r>
                        </m:e>
                        <m:sub>
                          <m:r>
                            <a:rPr lang="en-US" sz="2600" i="1">
                              <a:latin typeface="Cambria Math" panose="02040503050406030204" pitchFamily="18" charset="0"/>
                            </a:rPr>
                            <m:t>𝑗</m:t>
                          </m:r>
                          <m:r>
                            <a:rPr lang="en-US" sz="2600" i="1">
                              <a:latin typeface="Cambria Math" panose="02040503050406030204" pitchFamily="18" charset="0"/>
                            </a:rPr>
                            <m:t>,</m:t>
                          </m:r>
                          <m:r>
                            <a:rPr lang="en-US" sz="2600" i="1">
                              <a:latin typeface="Cambria Math" panose="02040503050406030204" pitchFamily="18" charset="0"/>
                            </a:rPr>
                            <m:t>𝑡</m:t>
                          </m:r>
                        </m:sub>
                        <m:sup>
                          <m:r>
                            <a:rPr lang="en-US" sz="2600" i="1">
                              <a:latin typeface="Cambria Math" panose="02040503050406030204" pitchFamily="18" charset="0"/>
                            </a:rPr>
                            <m:t>𝑆</m:t>
                          </m:r>
                        </m:sup>
                      </m:sSubSup>
                      <m:r>
                        <a:rPr lang="en-US" sz="2600" i="1" smtClean="0">
                          <a:latin typeface="Cambria Math" panose="02040503050406030204" pitchFamily="18" charset="0"/>
                        </a:rPr>
                        <m:t>=</m:t>
                      </m:r>
                      <m:nary>
                        <m:naryPr>
                          <m:chr m:val="∑"/>
                          <m:ctrlPr>
                            <a:rPr lang="en-US" sz="2600" i="1" smtClean="0">
                              <a:latin typeface="Cambria Math" panose="02040503050406030204" pitchFamily="18" charset="0"/>
                            </a:rPr>
                          </m:ctrlPr>
                        </m:naryPr>
                        <m:sub>
                          <m:r>
                            <m:rPr>
                              <m:brk m:alnAt="23"/>
                            </m:rPr>
                            <a:rPr lang="en-US" sz="2600" i="1" smtClean="0">
                              <a:latin typeface="Cambria Math" panose="02040503050406030204" pitchFamily="18" charset="0"/>
                            </a:rPr>
                            <m:t>𝑖</m:t>
                          </m:r>
                          <m:r>
                            <a:rPr lang="en-US" sz="2600" i="1" smtClean="0">
                              <a:latin typeface="Cambria Math" panose="02040503050406030204" pitchFamily="18" charset="0"/>
                            </a:rPr>
                            <m:t>=1</m:t>
                          </m:r>
                        </m:sub>
                        <m:sup>
                          <m:r>
                            <a:rPr lang="en-US" sz="2600" i="1" smtClean="0">
                              <a:latin typeface="Cambria Math" panose="02040503050406030204" pitchFamily="18" charset="0"/>
                            </a:rPr>
                            <m:t>𝑛</m:t>
                          </m:r>
                        </m:sup>
                        <m:e>
                          <m:f>
                            <m:fPr>
                              <m:ctrlPr>
                                <a:rPr lang="en-US" sz="2600" i="1" smtClean="0">
                                  <a:latin typeface="Cambria Math" panose="02040503050406030204" pitchFamily="18" charset="0"/>
                                </a:rPr>
                              </m:ctrlPr>
                            </m:fPr>
                            <m:num>
                              <m:sSub>
                                <m:sSubPr>
                                  <m:ctrlPr>
                                    <a:rPr lang="en-US" sz="2600" i="1" smtClean="0">
                                      <a:latin typeface="Cambria Math" panose="02040503050406030204" pitchFamily="18" charset="0"/>
                                    </a:rPr>
                                  </m:ctrlPr>
                                </m:sSubPr>
                                <m:e>
                                  <m:r>
                                    <a:rPr lang="en-US" sz="2600" i="1" smtClean="0">
                                      <a:latin typeface="Cambria Math" panose="02040503050406030204" pitchFamily="18" charset="0"/>
                                    </a:rPr>
                                    <m:t>𝑎</m:t>
                                  </m:r>
                                </m:e>
                                <m:sub>
                                  <m:r>
                                    <a:rPr lang="en-US" sz="2600" i="1" smtClean="0">
                                      <a:latin typeface="Cambria Math" panose="02040503050406030204" pitchFamily="18" charset="0"/>
                                    </a:rPr>
                                    <m:t>𝑖𝑗</m:t>
                                  </m:r>
                                  <m:r>
                                    <a:rPr lang="en-US" sz="2600" i="1" smtClean="0">
                                      <a:latin typeface="Cambria Math" panose="02040503050406030204" pitchFamily="18" charset="0"/>
                                    </a:rPr>
                                    <m:t>,</m:t>
                                  </m:r>
                                  <m:r>
                                    <a:rPr lang="en-US" sz="2600" i="1" smtClean="0">
                                      <a:latin typeface="Cambria Math" panose="02040503050406030204" pitchFamily="18" charset="0"/>
                                    </a:rPr>
                                    <m:t>𝑡</m:t>
                                  </m:r>
                                </m:sub>
                              </m:sSub>
                            </m:num>
                            <m:den>
                              <m:nary>
                                <m:naryPr>
                                  <m:chr m:val="∑"/>
                                  <m:ctrlPr>
                                    <a:rPr lang="en-US" sz="2600" i="1" smtClean="0">
                                      <a:latin typeface="Cambria Math" panose="02040503050406030204" pitchFamily="18" charset="0"/>
                                    </a:rPr>
                                  </m:ctrlPr>
                                </m:naryPr>
                                <m:sub>
                                  <m:r>
                                    <m:rPr>
                                      <m:brk m:alnAt="23"/>
                                    </m:rPr>
                                    <a:rPr lang="en-US" sz="2600" i="1" smtClean="0">
                                      <a:latin typeface="Cambria Math" panose="02040503050406030204" pitchFamily="18" charset="0"/>
                                    </a:rPr>
                                    <m:t>𝑖</m:t>
                                  </m:r>
                                  <m:r>
                                    <a:rPr lang="en-US" sz="2600" i="1" smtClean="0">
                                      <a:latin typeface="Cambria Math" panose="02040503050406030204" pitchFamily="18" charset="0"/>
                                    </a:rPr>
                                    <m:t>=1</m:t>
                                  </m:r>
                                </m:sub>
                                <m:sup>
                                  <m:r>
                                    <a:rPr lang="en-US" sz="2600" i="1" smtClean="0">
                                      <a:latin typeface="Cambria Math" panose="02040503050406030204" pitchFamily="18" charset="0"/>
                                    </a:rPr>
                                    <m:t>𝑛</m:t>
                                  </m:r>
                                </m:sup>
                                <m:e>
                                  <m:sSub>
                                    <m:sSubPr>
                                      <m:ctrlPr>
                                        <a:rPr lang="en-US" sz="2600" i="1">
                                          <a:latin typeface="Cambria Math" panose="02040503050406030204" pitchFamily="18" charset="0"/>
                                        </a:rPr>
                                      </m:ctrlPr>
                                    </m:sSubPr>
                                    <m:e>
                                      <m:r>
                                        <a:rPr lang="en-US" sz="2600" i="1">
                                          <a:latin typeface="Cambria Math" panose="02040503050406030204" pitchFamily="18" charset="0"/>
                                        </a:rPr>
                                        <m:t>𝑎</m:t>
                                      </m:r>
                                    </m:e>
                                    <m:sub>
                                      <m:r>
                                        <a:rPr lang="en-US" sz="2600" i="1">
                                          <a:latin typeface="Cambria Math" panose="02040503050406030204" pitchFamily="18" charset="0"/>
                                        </a:rPr>
                                        <m:t>𝑖𝑗</m:t>
                                      </m:r>
                                      <m:r>
                                        <a:rPr lang="en-US" sz="2600" i="1">
                                          <a:latin typeface="Cambria Math" panose="02040503050406030204" pitchFamily="18" charset="0"/>
                                        </a:rPr>
                                        <m:t>,</m:t>
                                      </m:r>
                                      <m:r>
                                        <a:rPr lang="en-US" sz="2600" i="1">
                                          <a:latin typeface="Cambria Math" panose="02040503050406030204" pitchFamily="18" charset="0"/>
                                        </a:rPr>
                                        <m:t>𝑡</m:t>
                                      </m:r>
                                    </m:sub>
                                  </m:sSub>
                                </m:e>
                              </m:nary>
                            </m:den>
                          </m:f>
                          <m:sSub>
                            <m:sSubPr>
                              <m:ctrlPr>
                                <a:rPr lang="en-US" sz="2600" i="1" smtClean="0">
                                  <a:latin typeface="Cambria Math" panose="02040503050406030204" pitchFamily="18" charset="0"/>
                                </a:rPr>
                              </m:ctrlPr>
                            </m:sSubPr>
                            <m:e>
                              <m:r>
                                <a:rPr lang="en-US" sz="2600" i="1" smtClean="0">
                                  <a:latin typeface="Cambria Math" panose="02040503050406030204" pitchFamily="18" charset="0"/>
                                </a:rPr>
                                <m:t>𝑂</m:t>
                              </m:r>
                            </m:e>
                            <m:sub>
                              <m:r>
                                <a:rPr lang="en-US" sz="2600" i="1" smtClean="0">
                                  <a:latin typeface="Cambria Math" panose="02040503050406030204" pitchFamily="18" charset="0"/>
                                </a:rPr>
                                <m:t>𝑖</m:t>
                              </m:r>
                              <m:r>
                                <a:rPr lang="en-US" sz="2600" i="1" smtClean="0">
                                  <a:latin typeface="Cambria Math" panose="02040503050406030204" pitchFamily="18" charset="0"/>
                                </a:rPr>
                                <m:t>,</m:t>
                              </m:r>
                              <m:r>
                                <a:rPr lang="en-US" sz="2600" i="1" smtClean="0">
                                  <a:latin typeface="Cambria Math" panose="02040503050406030204" pitchFamily="18" charset="0"/>
                                </a:rPr>
                                <m:t>𝑡</m:t>
                              </m:r>
                              <m:r>
                                <a:rPr lang="en-US" sz="2600" i="1" smtClean="0">
                                  <a:latin typeface="Cambria Math" panose="02040503050406030204" pitchFamily="18" charset="0"/>
                                </a:rPr>
                                <m:t>−1</m:t>
                              </m:r>
                            </m:sub>
                          </m:sSub>
                        </m:e>
                      </m:nary>
                    </m:oMath>
                  </m:oMathPara>
                </a14:m>
                <a:endParaRPr lang="en-US" sz="2600" dirty="0">
                  <a:latin typeface="Arial" panose="020B0604020202020204" pitchFamily="34" charset="0"/>
                  <a:cs typeface="Arial" panose="020B0604020202020204" pitchFamily="34" charset="0"/>
                </a:endParaRPr>
              </a:p>
              <a:p>
                <a:pPr marL="0" indent="0" algn="just">
                  <a:lnSpc>
                    <a:spcPct val="100000"/>
                  </a:lnSpc>
                  <a:spcBef>
                    <a:spcPts val="0"/>
                  </a:spcBef>
                  <a:buFont typeface="Arial" panose="020B0604020202020204" pitchFamily="34" charset="0"/>
                  <a:buNone/>
                </a:pP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𝑎</m:t>
                        </m:r>
                      </m:e>
                      <m:sub>
                        <m:r>
                          <a:rPr lang="en-US" sz="2600" i="1">
                            <a:latin typeface="Cambria Math" panose="02040503050406030204" pitchFamily="18" charset="0"/>
                          </a:rPr>
                          <m:t>𝑖𝑗</m:t>
                        </m:r>
                        <m:r>
                          <a:rPr lang="en-US" sz="2600" i="1">
                            <a:latin typeface="Cambria Math" panose="02040503050406030204" pitchFamily="18" charset="0"/>
                          </a:rPr>
                          <m:t>,</m:t>
                        </m:r>
                        <m:r>
                          <a:rPr lang="en-US" sz="2600" i="1">
                            <a:latin typeface="Cambria Math" panose="02040503050406030204" pitchFamily="18" charset="0"/>
                          </a:rPr>
                          <m:t>𝑡</m:t>
                        </m:r>
                      </m:sub>
                    </m:sSub>
                  </m:oMath>
                </a14:m>
                <a:r>
                  <a:rPr lang="en-US" sz="2600" dirty="0">
                    <a:latin typeface="Arial" panose="020B0604020202020204" pitchFamily="34" charset="0"/>
                    <a:cs typeface="Arial" panose="020B0604020202020204" pitchFamily="34" charset="0"/>
                  </a:rPr>
                  <a:t>: 0 or 1 within a social network of </a:t>
                </a:r>
                <a:r>
                  <a:rPr lang="en-US" sz="2600" i="1" dirty="0">
                    <a:latin typeface="Arial" panose="020B0604020202020204" pitchFamily="34" charset="0"/>
                    <a:cs typeface="Arial" panose="020B0604020202020204" pitchFamily="34" charset="0"/>
                  </a:rPr>
                  <a:t>n</a:t>
                </a:r>
                <a:r>
                  <a:rPr lang="en-US" sz="2600" dirty="0">
                    <a:latin typeface="Arial" panose="020B0604020202020204" pitchFamily="34" charset="0"/>
                    <a:cs typeface="Arial" panose="020B0604020202020204" pitchFamily="34" charset="0"/>
                  </a:rPr>
                  <a:t> agents.</a:t>
                </a:r>
                <a:endParaRPr lang="en-US" sz="2600" i="1" dirty="0">
                  <a:latin typeface="Arial" panose="020B0604020202020204" pitchFamily="34" charset="0"/>
                  <a:cs typeface="Arial" panose="020B0604020202020204" pitchFamily="34" charset="0"/>
                </a:endParaRPr>
              </a:p>
              <a:p>
                <a:pPr marL="0" indent="0" algn="just">
                  <a:lnSpc>
                    <a:spcPct val="100000"/>
                  </a:lnSpc>
                  <a:spcBef>
                    <a:spcPts val="0"/>
                  </a:spcBef>
                  <a:buFont typeface="Arial" panose="020B0604020202020204" pitchFamily="34" charset="0"/>
                  <a:buNone/>
                </a:pPr>
                <a:endParaRPr lang="en-US" sz="2600" i="1" dirty="0">
                  <a:latin typeface="Arial" panose="020B0604020202020204" pitchFamily="34" charset="0"/>
                  <a:cs typeface="Arial" panose="020B0604020202020204" pitchFamily="34" charset="0"/>
                </a:endParaRPr>
              </a:p>
              <a:p>
                <a:pPr marL="0" indent="0" algn="just">
                  <a:lnSpc>
                    <a:spcPct val="100000"/>
                  </a:lnSpc>
                  <a:spcBef>
                    <a:spcPts val="0"/>
                  </a:spcBef>
                  <a:buFont typeface="Arial" panose="020B0604020202020204" pitchFamily="34" charset="0"/>
                  <a:buNone/>
                </a:pPr>
                <a14:m>
                  <m:oMath xmlns:m="http://schemas.openxmlformats.org/officeDocument/2006/math">
                    <m:sSubSup>
                      <m:sSubSupPr>
                        <m:ctrlPr>
                          <a:rPr lang="en-US" sz="2600" i="1">
                            <a:latin typeface="Cambria Math" panose="02040503050406030204" pitchFamily="18" charset="0"/>
                          </a:rPr>
                        </m:ctrlPr>
                      </m:sSubSupPr>
                      <m:e>
                        <m:r>
                          <a:rPr lang="en-US" sz="2600" i="1">
                            <a:latin typeface="Cambria Math" panose="02040503050406030204" pitchFamily="18" charset="0"/>
                          </a:rPr>
                          <m:t>𝐼</m:t>
                        </m:r>
                      </m:e>
                      <m:sub>
                        <m:r>
                          <a:rPr lang="en-US" sz="2600" i="1">
                            <a:latin typeface="Cambria Math" panose="02040503050406030204" pitchFamily="18" charset="0"/>
                          </a:rPr>
                          <m:t>𝑗</m:t>
                        </m:r>
                        <m:r>
                          <a:rPr lang="en-US" sz="2600" i="1">
                            <a:latin typeface="Cambria Math" panose="02040503050406030204" pitchFamily="18" charset="0"/>
                          </a:rPr>
                          <m:t>,</m:t>
                        </m:r>
                        <m:r>
                          <a:rPr lang="en-US" sz="2600" i="1">
                            <a:latin typeface="Cambria Math" panose="02040503050406030204" pitchFamily="18" charset="0"/>
                          </a:rPr>
                          <m:t>𝑡</m:t>
                        </m:r>
                      </m:sub>
                      <m:sup>
                        <m:r>
                          <a:rPr lang="en-US" sz="2600" i="1">
                            <a:latin typeface="Cambria Math" panose="02040503050406030204" pitchFamily="18" charset="0"/>
                          </a:rPr>
                          <m:t>𝑁</m:t>
                        </m:r>
                      </m:sup>
                    </m:sSubSup>
                  </m:oMath>
                </a14:m>
                <a:r>
                  <a:rPr lang="en-US" sz="2600" dirty="0">
                    <a:latin typeface="Arial" panose="020B0604020202020204" pitchFamily="34" charset="0"/>
                    <a:cs typeface="Arial" panose="020B0604020202020204" pitchFamily="34" charset="0"/>
                  </a:rPr>
                  <a:t>: information obtained from neighbor’s actions:</a:t>
                </a:r>
              </a:p>
              <a:p>
                <a:pPr marL="0" indent="0" algn="just">
                  <a:lnSpc>
                    <a:spcPct val="100000"/>
                  </a:lnSpc>
                  <a:spcBef>
                    <a:spcPts val="0"/>
                  </a:spcBef>
                  <a:buFont typeface="Arial" panose="020B0604020202020204" pitchFamily="34" charset="0"/>
                  <a:buNone/>
                </a:pPr>
                <a14:m>
                  <m:oMathPara xmlns:m="http://schemas.openxmlformats.org/officeDocument/2006/math">
                    <m:oMathParaPr>
                      <m:jc m:val="center"/>
                    </m:oMathParaPr>
                    <m:oMath xmlns:m="http://schemas.openxmlformats.org/officeDocument/2006/math">
                      <m:sSubSup>
                        <m:sSubSupPr>
                          <m:ctrlPr>
                            <a:rPr lang="en-US" sz="2600" i="1">
                              <a:latin typeface="Cambria Math" panose="02040503050406030204" pitchFamily="18" charset="0"/>
                            </a:rPr>
                          </m:ctrlPr>
                        </m:sSubSupPr>
                        <m:e>
                          <m:r>
                            <a:rPr lang="en-US" sz="2600" i="1">
                              <a:latin typeface="Cambria Math" panose="02040503050406030204" pitchFamily="18" charset="0"/>
                            </a:rPr>
                            <m:t>𝐼</m:t>
                          </m:r>
                        </m:e>
                        <m:sub>
                          <m:r>
                            <a:rPr lang="en-US" sz="2600" i="1">
                              <a:latin typeface="Cambria Math" panose="02040503050406030204" pitchFamily="18" charset="0"/>
                            </a:rPr>
                            <m:t>𝑗</m:t>
                          </m:r>
                          <m:r>
                            <a:rPr lang="en-US" sz="2600" i="1">
                              <a:latin typeface="Cambria Math" panose="02040503050406030204" pitchFamily="18" charset="0"/>
                            </a:rPr>
                            <m:t>,</m:t>
                          </m:r>
                          <m:r>
                            <a:rPr lang="en-US" sz="2600" i="1">
                              <a:latin typeface="Cambria Math" panose="02040503050406030204" pitchFamily="18" charset="0"/>
                            </a:rPr>
                            <m:t>𝑡</m:t>
                          </m:r>
                        </m:sub>
                        <m:sup>
                          <m:r>
                            <a:rPr lang="en-US" sz="2600" i="1">
                              <a:latin typeface="Cambria Math" panose="02040503050406030204" pitchFamily="18" charset="0"/>
                            </a:rPr>
                            <m:t>𝑁</m:t>
                          </m:r>
                        </m:sup>
                      </m:sSubSup>
                      <m:r>
                        <a:rPr lang="en-US" sz="2600" i="1">
                          <a:latin typeface="Cambria Math" panose="02040503050406030204" pitchFamily="18" charset="0"/>
                        </a:rPr>
                        <m:t>=</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𝑛𝑛</m:t>
                          </m:r>
                        </m:sup>
                        <m:e>
                          <m:f>
                            <m:fPr>
                              <m:ctrlPr>
                                <a:rPr lang="en-US" sz="2600" i="1">
                                  <a:latin typeface="Cambria Math" panose="02040503050406030204" pitchFamily="18" charset="0"/>
                                </a:rPr>
                              </m:ctrlPr>
                            </m:fPr>
                            <m:num>
                              <m:sSub>
                                <m:sSubPr>
                                  <m:ctrlPr>
                                    <a:rPr lang="en-US" sz="2600" i="1">
                                      <a:latin typeface="Cambria Math" panose="02040503050406030204" pitchFamily="18" charset="0"/>
                                    </a:rPr>
                                  </m:ctrlPr>
                                </m:sSubPr>
                                <m:e>
                                  <m:r>
                                    <a:rPr lang="en-US" sz="2600" i="1">
                                      <a:latin typeface="Cambria Math" panose="02040503050406030204" pitchFamily="18" charset="0"/>
                                    </a:rPr>
                                    <m:t>𝑏</m:t>
                                  </m:r>
                                </m:e>
                                <m:sub>
                                  <m:r>
                                    <a:rPr lang="en-US" sz="2600" i="1">
                                      <a:latin typeface="Cambria Math" panose="02040503050406030204" pitchFamily="18" charset="0"/>
                                    </a:rPr>
                                    <m:t>𝑖𝑗</m:t>
                                  </m:r>
                                  <m:r>
                                    <a:rPr lang="en-US" sz="2600" i="1">
                                      <a:latin typeface="Cambria Math" panose="02040503050406030204" pitchFamily="18" charset="0"/>
                                    </a:rPr>
                                    <m:t>,</m:t>
                                  </m:r>
                                  <m:r>
                                    <a:rPr lang="en-US" sz="2600" i="1">
                                      <a:latin typeface="Cambria Math" panose="02040503050406030204" pitchFamily="18" charset="0"/>
                                    </a:rPr>
                                    <m:t>𝑡</m:t>
                                  </m:r>
                                </m:sub>
                              </m:sSub>
                            </m:num>
                            <m:den>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𝑛𝑛</m:t>
                                  </m:r>
                                </m:sup>
                                <m:e>
                                  <m:sSub>
                                    <m:sSubPr>
                                      <m:ctrlPr>
                                        <a:rPr lang="en-US" sz="2600" i="1">
                                          <a:latin typeface="Cambria Math" panose="02040503050406030204" pitchFamily="18" charset="0"/>
                                        </a:rPr>
                                      </m:ctrlPr>
                                    </m:sSubPr>
                                    <m:e>
                                      <m:r>
                                        <a:rPr lang="en-US" sz="2600" i="1">
                                          <a:latin typeface="Cambria Math" panose="02040503050406030204" pitchFamily="18" charset="0"/>
                                        </a:rPr>
                                        <m:t>𝑏</m:t>
                                      </m:r>
                                    </m:e>
                                    <m:sub>
                                      <m:r>
                                        <a:rPr lang="en-US" sz="2600" i="1">
                                          <a:latin typeface="Cambria Math" panose="02040503050406030204" pitchFamily="18" charset="0"/>
                                        </a:rPr>
                                        <m:t>𝑖𝑗</m:t>
                                      </m:r>
                                      <m:r>
                                        <a:rPr lang="en-US" sz="2600" i="1">
                                          <a:latin typeface="Cambria Math" panose="02040503050406030204" pitchFamily="18" charset="0"/>
                                        </a:rPr>
                                        <m:t>,</m:t>
                                      </m:r>
                                      <m:r>
                                        <a:rPr lang="en-US" sz="2600" i="1">
                                          <a:latin typeface="Cambria Math" panose="02040503050406030204" pitchFamily="18" charset="0"/>
                                        </a:rPr>
                                        <m:t>𝑡</m:t>
                                      </m:r>
                                    </m:sub>
                                  </m:sSub>
                                </m:e>
                              </m:nary>
                            </m:den>
                          </m:f>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r>
                                <a:rPr lang="en-US" sz="2600" i="1">
                                  <a:latin typeface="Cambria Math" panose="02040503050406030204" pitchFamily="18" charset="0"/>
                                </a:rPr>
                                <m:t>,</m:t>
                              </m:r>
                              <m:r>
                                <a:rPr lang="en-US" sz="2600" i="1">
                                  <a:latin typeface="Cambria Math" panose="02040503050406030204" pitchFamily="18" charset="0"/>
                                </a:rPr>
                                <m:t>𝑡</m:t>
                              </m:r>
                              <m:r>
                                <a:rPr lang="en-US" sz="2600" i="1">
                                  <a:latin typeface="Cambria Math" panose="02040503050406030204" pitchFamily="18" charset="0"/>
                                </a:rPr>
                                <m:t>−1</m:t>
                              </m:r>
                            </m:sub>
                          </m:sSub>
                        </m:e>
                      </m:nary>
                    </m:oMath>
                  </m:oMathPara>
                </a14:m>
                <a:endParaRPr lang="en-US" sz="2600" dirty="0">
                  <a:latin typeface="Arial" panose="020B0604020202020204" pitchFamily="34" charset="0"/>
                  <a:cs typeface="Arial" panose="020B0604020202020204" pitchFamily="34" charset="0"/>
                </a:endParaRPr>
              </a:p>
              <a:p>
                <a:pPr marL="0" indent="0" algn="just">
                  <a:lnSpc>
                    <a:spcPct val="100000"/>
                  </a:lnSpc>
                  <a:spcBef>
                    <a:spcPts val="0"/>
                  </a:spcBef>
                  <a:buFont typeface="Arial" panose="020B0604020202020204" pitchFamily="34" charset="0"/>
                  <a:buNone/>
                </a:pP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𝑏</m:t>
                        </m:r>
                      </m:e>
                      <m:sub>
                        <m:r>
                          <a:rPr lang="en-US" sz="2600" i="1">
                            <a:latin typeface="Cambria Math" panose="02040503050406030204" pitchFamily="18" charset="0"/>
                          </a:rPr>
                          <m:t>𝑖𝑗</m:t>
                        </m:r>
                        <m:r>
                          <a:rPr lang="en-US" sz="2600" i="1">
                            <a:latin typeface="Cambria Math" panose="02040503050406030204" pitchFamily="18" charset="0"/>
                          </a:rPr>
                          <m:t>,</m:t>
                        </m:r>
                        <m:r>
                          <a:rPr lang="en-US" sz="2600" i="1">
                            <a:latin typeface="Cambria Math" panose="02040503050406030204" pitchFamily="18" charset="0"/>
                          </a:rPr>
                          <m:t>𝑡</m:t>
                        </m:r>
                      </m:sub>
                    </m:sSub>
                  </m:oMath>
                </a14:m>
                <a:r>
                  <a:rPr lang="en-US" sz="2600" dirty="0">
                    <a:latin typeface="Arial" panose="020B0604020202020204" pitchFamily="34" charset="0"/>
                    <a:cs typeface="Arial" panose="020B0604020202020204" pitchFamily="34" charset="0"/>
                  </a:rPr>
                  <a:t>: 0 or 1 within a neighborhood of </a:t>
                </a:r>
                <a:r>
                  <a:rPr lang="en-US" sz="2600" i="1" dirty="0" err="1">
                    <a:latin typeface="Arial" panose="020B0604020202020204" pitchFamily="34" charset="0"/>
                    <a:cs typeface="Arial" panose="020B0604020202020204" pitchFamily="34" charset="0"/>
                  </a:rPr>
                  <a:t>nn</a:t>
                </a:r>
                <a:r>
                  <a:rPr lang="en-US" sz="2600" dirty="0">
                    <a:latin typeface="Arial" panose="020B0604020202020204" pitchFamily="34" charset="0"/>
                    <a:cs typeface="Arial" panose="020B0604020202020204" pitchFamily="34" charset="0"/>
                  </a:rPr>
                  <a:t> neighbors.</a:t>
                </a:r>
              </a:p>
              <a:p>
                <a:pPr marL="0" indent="0" algn="just">
                  <a:lnSpc>
                    <a:spcPct val="100000"/>
                  </a:lnSpc>
                  <a:spcBef>
                    <a:spcPts val="0"/>
                  </a:spcBef>
                  <a:buFont typeface="Arial" panose="020B0604020202020204" pitchFamily="34" charset="0"/>
                  <a:buNone/>
                </a:pPr>
                <a:endParaRPr lang="en-US" sz="2600" i="1" dirty="0">
                  <a:latin typeface="Arial" panose="020B0604020202020204" pitchFamily="34" charset="0"/>
                  <a:cs typeface="Arial" panose="020B0604020202020204" pitchFamily="34" charset="0"/>
                </a:endParaRPr>
              </a:p>
              <a:p>
                <a:pPr marL="0" indent="0" algn="just">
                  <a:lnSpc>
                    <a:spcPct val="100000"/>
                  </a:lnSpc>
                  <a:spcBef>
                    <a:spcPts val="0"/>
                  </a:spcBef>
                  <a:buFont typeface="Arial" panose="020B0604020202020204" pitchFamily="34" charset="0"/>
                  <a:buNone/>
                </a:pP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r>
                          <a:rPr lang="en-US" sz="2600" i="1">
                            <a:latin typeface="Cambria Math" panose="02040503050406030204" pitchFamily="18" charset="0"/>
                          </a:rPr>
                          <m:t>,</m:t>
                        </m:r>
                        <m:r>
                          <a:rPr lang="en-US" sz="2600" i="1">
                            <a:latin typeface="Cambria Math" panose="02040503050406030204" pitchFamily="18" charset="0"/>
                          </a:rPr>
                          <m:t>𝑡</m:t>
                        </m:r>
                      </m:sub>
                    </m:sSub>
                    <m:r>
                      <a:rPr lang="en-US" sz="2600" i="1">
                        <a:latin typeface="Cambria Math" panose="02040503050406030204" pitchFamily="18" charset="0"/>
                      </a:rPr>
                      <m:t>:</m:t>
                    </m:r>
                  </m:oMath>
                </a14:m>
                <a:r>
                  <a:rPr lang="en-US" sz="2600" i="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at each time step, the agent will make a binary decision (</a:t>
                </a:r>
                <a:r>
                  <a:rPr lang="en-US" sz="2600" i="1" dirty="0">
                    <a:latin typeface="Arial" panose="020B0604020202020204" pitchFamily="34" charset="0"/>
                    <a:cs typeface="Arial" panose="020B0604020202020204" pitchFamily="34" charset="0"/>
                  </a:rPr>
                  <a:t>X</a:t>
                </a: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X</a:t>
                </a:r>
                <a:r>
                  <a:rPr lang="el-GR" sz="2600" dirty="0">
                    <a:latin typeface="Arial" panose="020B0604020202020204" pitchFamily="34" charset="0"/>
                    <a:cs typeface="Arial" panose="020B0604020202020204" pitchFamily="34" charset="0"/>
                  </a:rPr>
                  <a:t> ϵ</a:t>
                </a:r>
                <a:r>
                  <a:rPr lang="en-US" sz="2600" dirty="0">
                    <a:latin typeface="Arial" panose="020B0604020202020204" pitchFamily="34" charset="0"/>
                    <a:cs typeface="Arial" panose="020B0604020202020204" pitchFamily="34" charset="0"/>
                  </a:rPr>
                  <a:t> {0,1}) to shift the end-use (</a:t>
                </a:r>
                <a14:m>
                  <m:oMath xmlns:m="http://schemas.openxmlformats.org/officeDocument/2006/math">
                    <m:r>
                      <a:rPr lang="en-US" sz="2600" i="1" dirty="0">
                        <a:latin typeface="Cambria Math" panose="02040503050406030204" pitchFamily="18" charset="0"/>
                        <a:cs typeface="Times New Roman" panose="02020603050405020304" pitchFamily="18" charset="0"/>
                      </a:rPr>
                      <m:t>𝑋</m:t>
                    </m:r>
                    <m:r>
                      <a:rPr lang="en-US" sz="2600" i="1" dirty="0">
                        <a:latin typeface="Cambria Math" panose="02040503050406030204" pitchFamily="18" charset="0"/>
                        <a:cs typeface="Times New Roman" panose="02020603050405020304" pitchFamily="18" charset="0"/>
                      </a:rPr>
                      <m:t>=1</m:t>
                    </m:r>
                  </m:oMath>
                </a14:m>
                <a:r>
                  <a:rPr lang="en-US" sz="2600" dirty="0">
                    <a:latin typeface="Arial" panose="020B0604020202020204" pitchFamily="34" charset="0"/>
                    <a:cs typeface="Arial" panose="020B0604020202020204" pitchFamily="34" charset="0"/>
                  </a:rPr>
                  <a:t>) or not (</a:t>
                </a:r>
                <a14:m>
                  <m:oMath xmlns:m="http://schemas.openxmlformats.org/officeDocument/2006/math">
                    <m:r>
                      <a:rPr lang="en-US" sz="2600" i="1" dirty="0">
                        <a:latin typeface="Cambria Math" panose="02040503050406030204" pitchFamily="18" charset="0"/>
                        <a:cs typeface="Times New Roman" panose="02020603050405020304" pitchFamily="18" charset="0"/>
                      </a:rPr>
                      <m:t>𝑋</m:t>
                    </m:r>
                    <m:r>
                      <a:rPr lang="en-US" sz="2600" i="1" dirty="0">
                        <a:latin typeface="Cambria Math" panose="02040503050406030204" pitchFamily="18" charset="0"/>
                        <a:cs typeface="Times New Roman" panose="02020603050405020304" pitchFamily="18" charset="0"/>
                      </a:rPr>
                      <m:t>=0</m:t>
                    </m:r>
                  </m:oMath>
                </a14:m>
                <a:r>
                  <a:rPr lang="en-US" sz="2600" dirty="0">
                    <a:latin typeface="Arial" panose="020B0604020202020204" pitchFamily="34" charset="0"/>
                    <a:cs typeface="Arial" panose="020B0604020202020204" pitchFamily="34" charset="0"/>
                  </a:rPr>
                  <a:t>).</a:t>
                </a:r>
                <a:endParaRPr lang="en-US" sz="2600" i="1" dirty="0">
                  <a:latin typeface="Arial" panose="020B0604020202020204" pitchFamily="34" charset="0"/>
                  <a:cs typeface="Arial" panose="020B0604020202020204" pitchFamily="34" charset="0"/>
                </a:endParaRPr>
              </a:p>
              <a:p>
                <a:pPr marL="0" indent="0" algn="just">
                  <a:lnSpc>
                    <a:spcPct val="100000"/>
                  </a:lnSpc>
                  <a:spcBef>
                    <a:spcPts val="0"/>
                  </a:spcBef>
                  <a:buFont typeface="Arial" panose="020B0604020202020204" pitchFamily="34" charset="0"/>
                  <a:buNone/>
                </a:pPr>
                <a:endParaRPr lang="en-US" sz="2600" i="1" dirty="0">
                  <a:latin typeface="Arial" panose="020B0604020202020204" pitchFamily="34" charset="0"/>
                  <a:cs typeface="Arial" panose="020B0604020202020204" pitchFamily="34" charset="0"/>
                </a:endParaRPr>
              </a:p>
            </p:txBody>
          </p:sp>
        </mc:Choice>
        <mc:Fallback xmlns="">
          <p:sp>
            <p:nvSpPr>
              <p:cNvPr id="3" name="Content Placeholder 10">
                <a:extLst>
                  <a:ext uri="{FF2B5EF4-FFF2-40B4-BE49-F238E27FC236}">
                    <a16:creationId xmlns:a16="http://schemas.microsoft.com/office/drawing/2014/main" id="{01916C78-35A4-4673-A1CA-DCAF5D85D7D4}"/>
                  </a:ext>
                </a:extLst>
              </p:cNvPr>
              <p:cNvSpPr txBox="1">
                <a:spLocks noRot="1" noChangeAspect="1" noMove="1" noResize="1" noEditPoints="1" noAdjustHandles="1" noChangeArrowheads="1" noChangeShapeType="1" noTextEdit="1"/>
              </p:cNvSpPr>
              <p:nvPr/>
            </p:nvSpPr>
            <p:spPr>
              <a:xfrm>
                <a:off x="639471" y="936543"/>
                <a:ext cx="10928350" cy="5580371"/>
              </a:xfrm>
              <a:prstGeom prst="rect">
                <a:avLst/>
              </a:prstGeom>
              <a:blipFill>
                <a:blip r:embed="rId2"/>
                <a:stretch>
                  <a:fillRect l="-928" t="-14545" r="-928" b="-7273"/>
                </a:stretch>
              </a:blipFill>
            </p:spPr>
            <p:txBody>
              <a:bodyPr/>
              <a:lstStyle/>
              <a:p>
                <a:r>
                  <a:rPr lang="en-US">
                    <a:noFill/>
                  </a:rPr>
                  <a:t> </a:t>
                </a:r>
              </a:p>
            </p:txBody>
          </p:sp>
        </mc:Fallback>
      </mc:AlternateContent>
      <p:sp>
        <p:nvSpPr>
          <p:cNvPr id="4" name="Title 7">
            <a:extLst>
              <a:ext uri="{FF2B5EF4-FFF2-40B4-BE49-F238E27FC236}">
                <a16:creationId xmlns:a16="http://schemas.microsoft.com/office/drawing/2014/main" id="{AC6EC14D-12B7-4001-AA17-A3BD5F61613D}"/>
              </a:ext>
            </a:extLst>
          </p:cNvPr>
          <p:cNvSpPr txBox="1">
            <a:spLocks/>
          </p:cNvSpPr>
          <p:nvPr/>
        </p:nvSpPr>
        <p:spPr>
          <a:xfrm>
            <a:off x="639471" y="113313"/>
            <a:ext cx="10928350" cy="583947"/>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OD: Modeling the information sources</a:t>
            </a:r>
          </a:p>
        </p:txBody>
      </p:sp>
    </p:spTree>
    <p:extLst>
      <p:ext uri="{BB962C8B-B14F-4D97-AF65-F5344CB8AC3E}">
        <p14:creationId xmlns:p14="http://schemas.microsoft.com/office/powerpoint/2010/main" val="216813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DC3712F6-2D7F-4C75-92B5-BFF45AC7ECED}"/>
                  </a:ext>
                </a:extLst>
              </p:cNvPr>
              <p:cNvSpPr>
                <a:spLocks noGrp="1"/>
              </p:cNvSpPr>
              <p:nvPr>
                <p:ph idx="4294967295"/>
              </p:nvPr>
            </p:nvSpPr>
            <p:spPr>
              <a:xfrm>
                <a:off x="639471" y="1017559"/>
                <a:ext cx="10928350" cy="2741641"/>
              </a:xfrm>
              <a:prstGeom prst="rect">
                <a:avLst/>
              </a:prstGeom>
            </p:spPr>
            <p:txBody>
              <a:bodyPr>
                <a:normAutofit lnSpcReduction="10000"/>
              </a:bodyPr>
              <a:lstStyle/>
              <a:p>
                <a:pPr marL="0" indent="0" algn="just">
                  <a:lnSpc>
                    <a:spcPct val="100000"/>
                  </a:lnSpc>
                  <a:spcBef>
                    <a:spcPts val="1200"/>
                  </a:spcBef>
                  <a:spcAft>
                    <a:spcPts val="1200"/>
                  </a:spcAft>
                  <a:buNone/>
                </a:pPr>
                <a:r>
                  <a:rPr lang="en-US" sz="2600" dirty="0"/>
                  <a:t>At any time step </a:t>
                </a:r>
                <a:r>
                  <a:rPr lang="en-US" sz="2600" i="1" dirty="0"/>
                  <a:t>t, </a:t>
                </a:r>
                <a:r>
                  <a:rPr lang="en-US" sz="2600" dirty="0"/>
                  <a:t>an agent </a:t>
                </a:r>
                <a:r>
                  <a:rPr lang="en-US" sz="2600" i="1" dirty="0"/>
                  <a:t>j, </a:t>
                </a:r>
                <a:r>
                  <a:rPr lang="en-US" sz="2600" dirty="0"/>
                  <a:t>will choose to shift his consumption if his opinion about shortage risk exceeds a risk-tolerance threshold </a:t>
                </a:r>
                <a14:m>
                  <m:oMath xmlns:m="http://schemas.openxmlformats.org/officeDocument/2006/math">
                    <m:sSub>
                      <m:sSubPr>
                        <m:ctrlPr>
                          <a:rPr lang="en-US" sz="2600" i="1">
                            <a:latin typeface="Cambria Math" panose="02040503050406030204" pitchFamily="18" charset="0"/>
                            <a:ea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𝜏</m:t>
                        </m:r>
                      </m:e>
                      <m:sub>
                        <m:r>
                          <a:rPr lang="en-US" sz="2600" i="1">
                            <a:latin typeface="Cambria Math" panose="02040503050406030204" pitchFamily="18" charset="0"/>
                            <a:ea typeface="Cambria Math" panose="02040503050406030204" pitchFamily="18" charset="0"/>
                          </a:rPr>
                          <m:t>𝑗</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𝑡</m:t>
                        </m:r>
                      </m:sub>
                    </m:sSub>
                    <m:r>
                      <a:rPr lang="en-US" sz="2600" i="1">
                        <a:latin typeface="Cambria Math" panose="02040503050406030204" pitchFamily="18" charset="0"/>
                        <a:ea typeface="Cambria Math" panose="02040503050406030204" pitchFamily="18" charset="0"/>
                      </a:rPr>
                      <m:t>) </m:t>
                    </m:r>
                  </m:oMath>
                </a14:m>
                <a:r>
                  <a:rPr lang="en-US" sz="2600" dirty="0"/>
                  <a:t>:</a:t>
                </a:r>
                <a:endParaRPr lang="en-US" sz="2600" b="0" i="1" dirty="0"/>
              </a:p>
              <a:p>
                <a:pPr marL="0" indent="0" algn="just">
                  <a:lnSpc>
                    <a:spcPct val="100000"/>
                  </a:lnSpc>
                  <a:spcBef>
                    <a:spcPts val="1200"/>
                  </a:spcBef>
                  <a:spcAft>
                    <a:spcPts val="1200"/>
                  </a:spcAft>
                  <a:buNone/>
                </a:pPr>
                <a14:m>
                  <m:oMathPara xmlns:m="http://schemas.openxmlformats.org/officeDocument/2006/math">
                    <m:oMathParaPr>
                      <m:jc m:val="centerGroup"/>
                    </m:oMathParaPr>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𝑋</m:t>
                          </m:r>
                        </m:e>
                        <m:sub>
                          <m:r>
                            <a:rPr lang="en-US" sz="2600" b="0" i="1" smtClean="0">
                              <a:latin typeface="Cambria Math" panose="02040503050406030204" pitchFamily="18" charset="0"/>
                            </a:rPr>
                            <m:t>𝑗</m:t>
                          </m:r>
                          <m:r>
                            <a:rPr lang="en-US" sz="2600" b="0" i="1" smtClean="0">
                              <a:latin typeface="Cambria Math" panose="02040503050406030204" pitchFamily="18" charset="0"/>
                            </a:rPr>
                            <m:t>,</m:t>
                          </m:r>
                          <m:r>
                            <a:rPr lang="en-US" sz="2600" b="0" i="1" smtClean="0">
                              <a:latin typeface="Cambria Math" panose="02040503050406030204" pitchFamily="18" charset="0"/>
                            </a:rPr>
                            <m:t>𝑡</m:t>
                          </m:r>
                        </m:sub>
                      </m:sSub>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eqArr>
                            <m:eqArrPr>
                              <m:ctrlPr>
                                <a:rPr lang="en-US" sz="2600" b="0" i="1" smtClean="0">
                                  <a:latin typeface="Cambria Math" panose="02040503050406030204" pitchFamily="18" charset="0"/>
                                </a:rPr>
                              </m:ctrlPr>
                            </m:eqArrPr>
                            <m:e>
                              <m:r>
                                <a:rPr lang="en-US" sz="2600" b="0" i="1" smtClean="0">
                                  <a:latin typeface="Cambria Math" panose="02040503050406030204" pitchFamily="18" charset="0"/>
                                </a:rPr>
                                <m:t>0,  </m:t>
                              </m:r>
                              <m:r>
                                <m:rPr>
                                  <m:sty m:val="p"/>
                                </m:rPr>
                                <a:rPr lang="en-US" sz="2600" b="0" i="0" smtClean="0">
                                  <a:latin typeface="Cambria Math" panose="02040503050406030204" pitchFamily="18" charset="0"/>
                                </a:rPr>
                                <m:t>if</m:t>
                              </m:r>
                              <m:r>
                                <a:rPr lang="en-US" sz="2600" b="0" i="1" smtClean="0">
                                  <a:latin typeface="Cambria Math" panose="02040503050406030204" pitchFamily="18" charset="0"/>
                                </a:rPr>
                                <m:t>     </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𝑂</m:t>
                                  </m:r>
                                </m:e>
                                <m:sub>
                                  <m:r>
                                    <a:rPr lang="en-US" sz="2600" b="0" i="1" smtClean="0">
                                      <a:latin typeface="Cambria Math" panose="02040503050406030204" pitchFamily="18" charset="0"/>
                                    </a:rPr>
                                    <m:t>𝑗</m:t>
                                  </m:r>
                                  <m:r>
                                    <a:rPr lang="en-US" sz="2600" b="0" i="1" smtClean="0">
                                      <a:latin typeface="Cambria Math" panose="02040503050406030204" pitchFamily="18" charset="0"/>
                                    </a:rPr>
                                    <m:t>,</m:t>
                                  </m:r>
                                  <m:r>
                                    <a:rPr lang="en-US" sz="2600" b="0" i="1" smtClean="0">
                                      <a:latin typeface="Cambria Math" panose="02040503050406030204" pitchFamily="18" charset="0"/>
                                    </a:rPr>
                                    <m:t>𝑡</m:t>
                                  </m:r>
                                </m:sub>
                              </m:sSub>
                              <m:r>
                                <a:rPr lang="en-US" sz="2600" b="0" i="1" smtClean="0">
                                  <a:latin typeface="Cambria Math" panose="02040503050406030204" pitchFamily="18" charset="0"/>
                                </a:rPr>
                                <m:t>&lt;</m:t>
                              </m:r>
                              <m:sSub>
                                <m:sSubPr>
                                  <m:ctrlPr>
                                    <a:rPr lang="en-US" sz="2600" b="0" i="1" smtClean="0">
                                      <a:latin typeface="Cambria Math" panose="02040503050406030204" pitchFamily="18" charset="0"/>
                                      <a:ea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𝜏</m:t>
                                  </m:r>
                                </m:e>
                                <m:sub>
                                  <m:r>
                                    <a:rPr lang="en-US" sz="2600" b="0" i="1" smtClean="0">
                                      <a:latin typeface="Cambria Math" panose="02040503050406030204" pitchFamily="18" charset="0"/>
                                      <a:ea typeface="Cambria Math" panose="02040503050406030204" pitchFamily="18" charset="0"/>
                                    </a:rPr>
                                    <m:t>𝑗</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𝑡</m:t>
                                  </m:r>
                                </m:sub>
                              </m:sSub>
                              <m:r>
                                <a:rPr lang="en-US" sz="2600" b="0" i="1" smtClean="0">
                                  <a:latin typeface="Cambria Math" panose="02040503050406030204" pitchFamily="18" charset="0"/>
                                  <a:ea typeface="Cambria Math" panose="02040503050406030204" pitchFamily="18" charset="0"/>
                                </a:rPr>
                                <m:t>                         </m:t>
                              </m:r>
                            </m:e>
                            <m:e>
                              <m:r>
                                <a:rPr lang="en-US" sz="2600" b="0" i="1" smtClean="0">
                                  <a:latin typeface="Cambria Math" panose="02040503050406030204" pitchFamily="18" charset="0"/>
                                </a:rPr>
                                <m:t>&amp;1,  </m:t>
                              </m:r>
                              <m:r>
                                <m:rPr>
                                  <m:sty m:val="p"/>
                                </m:rPr>
                                <a:rPr lang="en-US" sz="2600" b="0" i="0" smtClean="0">
                                  <a:latin typeface="Cambria Math" panose="02040503050406030204" pitchFamily="18" charset="0"/>
                                </a:rPr>
                                <m:t>if</m:t>
                              </m:r>
                              <m:r>
                                <a:rPr lang="en-US" sz="2600" b="0" i="1" smtClean="0">
                                  <a:latin typeface="Cambria Math" panose="02040503050406030204" pitchFamily="18" charset="0"/>
                                </a:rPr>
                                <m:t>     </m:t>
                              </m:r>
                              <m:sSub>
                                <m:sSubPr>
                                  <m:ctrlPr>
                                    <a:rPr lang="en-US" sz="2600" i="1">
                                      <a:latin typeface="Cambria Math" panose="02040503050406030204" pitchFamily="18" charset="0"/>
                                    </a:rPr>
                                  </m:ctrlPr>
                                </m:sSubPr>
                                <m:e>
                                  <m:r>
                                    <a:rPr lang="en-US" sz="2600" b="0" i="1" smtClean="0">
                                      <a:latin typeface="Cambria Math" panose="02040503050406030204" pitchFamily="18" charset="0"/>
                                    </a:rPr>
                                    <m:t>𝑂</m:t>
                                  </m:r>
                                </m:e>
                                <m:sub>
                                  <m:r>
                                    <a:rPr lang="en-US" sz="2600" i="1">
                                      <a:latin typeface="Cambria Math" panose="02040503050406030204" pitchFamily="18" charset="0"/>
                                    </a:rPr>
                                    <m:t>𝑗</m:t>
                                  </m:r>
                                  <m:r>
                                    <a:rPr lang="en-US" sz="2600" i="1">
                                      <a:latin typeface="Cambria Math" panose="02040503050406030204" pitchFamily="18" charset="0"/>
                                    </a:rPr>
                                    <m:t>,</m:t>
                                  </m:r>
                                  <m:r>
                                    <a:rPr lang="en-US" sz="2600" i="1">
                                      <a:latin typeface="Cambria Math" panose="02040503050406030204" pitchFamily="18" charset="0"/>
                                    </a:rPr>
                                    <m:t>𝑡</m:t>
                                  </m:r>
                                </m:sub>
                              </m:sSub>
                              <m:r>
                                <a:rPr lang="en-US" sz="2600" i="1" smtClean="0">
                                  <a:latin typeface="Cambria Math" panose="02040503050406030204" pitchFamily="18" charset="0"/>
                                  <a:ea typeface="Cambria Math" panose="02040503050406030204" pitchFamily="18" charset="0"/>
                                </a:rPr>
                                <m:t>≥</m:t>
                              </m:r>
                              <m:sSub>
                                <m:sSubPr>
                                  <m:ctrlPr>
                                    <a:rPr lang="en-US" sz="2600" i="1">
                                      <a:latin typeface="Cambria Math" panose="02040503050406030204" pitchFamily="18" charset="0"/>
                                      <a:ea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𝜏</m:t>
                                  </m:r>
                                </m:e>
                                <m:sub>
                                  <m:r>
                                    <a:rPr lang="en-US" sz="2600" i="1">
                                      <a:latin typeface="Cambria Math" panose="02040503050406030204" pitchFamily="18" charset="0"/>
                                      <a:ea typeface="Cambria Math" panose="02040503050406030204" pitchFamily="18" charset="0"/>
                                    </a:rPr>
                                    <m:t>𝑗</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𝑡</m:t>
                                  </m:r>
                                </m:sub>
                              </m:sSub>
                              <m:r>
                                <a:rPr lang="en-US" sz="2600" b="0" i="1" smtClean="0">
                                  <a:latin typeface="Cambria Math" panose="02040503050406030204" pitchFamily="18" charset="0"/>
                                  <a:ea typeface="Cambria Math" panose="02040503050406030204" pitchFamily="18" charset="0"/>
                                </a:rPr>
                                <m:t> </m:t>
                              </m:r>
                              <m:r>
                                <m:rPr>
                                  <m:sty m:val="p"/>
                                </m:rPr>
                                <a:rPr lang="en-US" sz="2600" b="0" i="0" smtClean="0">
                                  <a:latin typeface="Cambria Math" panose="02040503050406030204" pitchFamily="18" charset="0"/>
                                  <a:ea typeface="Cambria Math" panose="02040503050406030204" pitchFamily="18" charset="0"/>
                                </a:rPr>
                                <m:t>or</m:t>
                              </m:r>
                              <m:r>
                                <a:rPr lang="en-US" sz="2600" b="0" i="1" smtClean="0">
                                  <a:latin typeface="Cambria Math" panose="02040503050406030204" pitchFamily="18" charset="0"/>
                                  <a:ea typeface="Cambria Math" panose="02040503050406030204" pitchFamily="18" charset="0"/>
                                </a:rPr>
                                <m:t> </m:t>
                              </m:r>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𝑗</m:t>
                                  </m:r>
                                  <m:r>
                                    <a:rPr lang="en-US" sz="2600" i="1">
                                      <a:latin typeface="Cambria Math" panose="02040503050406030204" pitchFamily="18" charset="0"/>
                                    </a:rPr>
                                    <m:t>,</m:t>
                                  </m:r>
                                  <m:r>
                                    <a:rPr lang="en-US" sz="2600" i="1">
                                      <a:latin typeface="Cambria Math" panose="02040503050406030204" pitchFamily="18" charset="0"/>
                                    </a:rPr>
                                    <m:t>𝑡</m:t>
                                  </m:r>
                                  <m:r>
                                    <a:rPr lang="en-US" sz="2600" b="0" i="1" smtClean="0">
                                      <a:latin typeface="Cambria Math" panose="02040503050406030204" pitchFamily="18" charset="0"/>
                                    </a:rPr>
                                    <m:t>−1</m:t>
                                  </m:r>
                                </m:sub>
                              </m:sSub>
                              <m:r>
                                <a:rPr lang="en-US" sz="2600" b="0" i="1" smtClean="0">
                                  <a:latin typeface="Cambria Math" panose="02040503050406030204" pitchFamily="18" charset="0"/>
                                </a:rPr>
                                <m:t>=1</m:t>
                              </m:r>
                            </m:e>
                          </m:eqArr>
                        </m:e>
                      </m:d>
                    </m:oMath>
                  </m:oMathPara>
                </a14:m>
                <a:endParaRPr lang="en-US" sz="2600" b="0" dirty="0"/>
              </a:p>
              <a:p>
                <a:pPr marL="0" indent="0" algn="just">
                  <a:lnSpc>
                    <a:spcPct val="100000"/>
                  </a:lnSpc>
                  <a:spcBef>
                    <a:spcPts val="1200"/>
                  </a:spcBef>
                  <a:spcAft>
                    <a:spcPts val="1200"/>
                  </a:spcAft>
                  <a:buNone/>
                </a:pPr>
                <a:r>
                  <a:rPr lang="en-US" sz="2600" dirty="0"/>
                  <a:t>Where </a:t>
                </a:r>
                <a14:m>
                  <m:oMath xmlns:m="http://schemas.openxmlformats.org/officeDocument/2006/math">
                    <m:sSub>
                      <m:sSubPr>
                        <m:ctrlPr>
                          <a:rPr lang="en-US" sz="2600" i="1">
                            <a:latin typeface="Cambria Math" panose="02040503050406030204" pitchFamily="18" charset="0"/>
                            <a:ea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𝜏</m:t>
                        </m:r>
                      </m:e>
                      <m:sub>
                        <m:r>
                          <a:rPr lang="en-US" sz="2600" i="1">
                            <a:latin typeface="Cambria Math" panose="02040503050406030204" pitchFamily="18" charset="0"/>
                            <a:ea typeface="Cambria Math" panose="02040503050406030204" pitchFamily="18" charset="0"/>
                          </a:rPr>
                          <m:t>𝑗</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𝑡</m:t>
                        </m:r>
                      </m:sub>
                    </m:sSub>
                  </m:oMath>
                </a14:m>
                <a:r>
                  <a:rPr lang="en-US" sz="2600" b="0" dirty="0"/>
                  <a:t> </a:t>
                </a:r>
                <a:r>
                  <a:rPr lang="en-US" sz="2600" dirty="0"/>
                  <a:t>is considered the highest value from the next table:</a:t>
                </a:r>
              </a:p>
            </p:txBody>
          </p:sp>
        </mc:Choice>
        <mc:Fallback xmlns="">
          <p:sp>
            <p:nvSpPr>
              <p:cNvPr id="11" name="Content Placeholder 10">
                <a:extLst>
                  <a:ext uri="{FF2B5EF4-FFF2-40B4-BE49-F238E27FC236}">
                    <a16:creationId xmlns:a16="http://schemas.microsoft.com/office/drawing/2014/main" id="{DC3712F6-2D7F-4C75-92B5-BFF45AC7ECED}"/>
                  </a:ext>
                </a:extLst>
              </p:cNvPr>
              <p:cNvSpPr>
                <a:spLocks noGrp="1" noRot="1" noChangeAspect="1" noMove="1" noResize="1" noEditPoints="1" noAdjustHandles="1" noChangeArrowheads="1" noChangeShapeType="1" noTextEdit="1"/>
              </p:cNvSpPr>
              <p:nvPr>
                <p:ph idx="4294967295"/>
              </p:nvPr>
            </p:nvSpPr>
            <p:spPr>
              <a:xfrm>
                <a:off x="639471" y="1017559"/>
                <a:ext cx="10928350" cy="2741641"/>
              </a:xfrm>
              <a:prstGeom prst="rect">
                <a:avLst/>
              </a:prstGeom>
              <a:blipFill>
                <a:blip r:embed="rId3"/>
                <a:stretch>
                  <a:fillRect l="-928" t="-52074" r="-928" b="-95853"/>
                </a:stretch>
              </a:blipFill>
            </p:spPr>
            <p:txBody>
              <a:bodyPr/>
              <a:lstStyle/>
              <a:p>
                <a:r>
                  <a:rPr lang="en-US">
                    <a:noFill/>
                  </a:rPr>
                  <a:t> </a:t>
                </a:r>
              </a:p>
            </p:txBody>
          </p:sp>
        </mc:Fallback>
      </mc:AlternateContent>
      <p:sp>
        <p:nvSpPr>
          <p:cNvPr id="5" name="Title 7">
            <a:extLst>
              <a:ext uri="{FF2B5EF4-FFF2-40B4-BE49-F238E27FC236}">
                <a16:creationId xmlns:a16="http://schemas.microsoft.com/office/drawing/2014/main" id="{76F72DB7-A08F-415B-9CD8-9673199FF8FA}"/>
              </a:ext>
            </a:extLst>
          </p:cNvPr>
          <p:cNvSpPr txBox="1">
            <a:spLocks/>
          </p:cNvSpPr>
          <p:nvPr/>
        </p:nvSpPr>
        <p:spPr>
          <a:xfrm>
            <a:off x="627896" y="113313"/>
            <a:ext cx="10928350" cy="583947"/>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OD: Modeling information</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latin typeface="Arial" panose="020B0604020202020204" pitchFamily="34" charset="0"/>
                <a:cs typeface="Arial" panose="020B0604020202020204" pitchFamily="34" charset="0"/>
              </a:rPr>
              <a:pPr/>
              <a:t>13</a:t>
            </a:fld>
            <a:endParaRPr lang="en-US">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139952" y="3984397"/>
            <a:ext cx="9938681" cy="2146755"/>
          </a:xfrm>
          <a:prstGeom prst="rect">
            <a:avLst/>
          </a:prstGeom>
        </p:spPr>
      </p:pic>
    </p:spTree>
    <p:extLst>
      <p:ext uri="{BB962C8B-B14F-4D97-AF65-F5344CB8AC3E}">
        <p14:creationId xmlns:p14="http://schemas.microsoft.com/office/powerpoint/2010/main" val="4270295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04742" y="3288114"/>
            <a:ext cx="3257550" cy="3436536"/>
          </a:xfrm>
          <a:prstGeom prst="rect">
            <a:avLst/>
          </a:prstGeom>
        </p:spPr>
      </p:pic>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DC3712F6-2D7F-4C75-92B5-BFF45AC7ECED}"/>
                  </a:ext>
                </a:extLst>
              </p:cNvPr>
              <p:cNvSpPr>
                <a:spLocks noGrp="1"/>
              </p:cNvSpPr>
              <p:nvPr>
                <p:ph idx="4294967295"/>
              </p:nvPr>
            </p:nvSpPr>
            <p:spPr>
              <a:xfrm>
                <a:off x="639471" y="808856"/>
                <a:ext cx="10928350" cy="3189288"/>
              </a:xfrm>
              <a:prstGeom prst="rect">
                <a:avLst/>
              </a:prstGeom>
            </p:spPr>
            <p:txBody>
              <a:bodyPr>
                <a:normAutofit fontScale="92500"/>
              </a:bodyPr>
              <a:lstStyle/>
              <a:p>
                <a:pPr marL="0" indent="0" algn="just">
                  <a:lnSpc>
                    <a:spcPct val="100000"/>
                  </a:lnSpc>
                  <a:spcBef>
                    <a:spcPts val="1200"/>
                  </a:spcBef>
                  <a:spcAft>
                    <a:spcPts val="1200"/>
                  </a:spcAft>
                  <a:buNone/>
                </a:pPr>
                <a:r>
                  <a:rPr lang="en-US" sz="2600" b="0" dirty="0"/>
                  <a:t>A combination of points and a leaderboard. </a:t>
                </a:r>
              </a:p>
              <a:p>
                <a:pPr marL="0" indent="0" algn="just">
                  <a:lnSpc>
                    <a:spcPct val="100000"/>
                  </a:lnSpc>
                  <a:spcBef>
                    <a:spcPts val="1200"/>
                  </a:spcBef>
                  <a:spcAft>
                    <a:spcPts val="1200"/>
                  </a:spcAft>
                  <a:buNone/>
                </a:pPr>
                <a:r>
                  <a:rPr lang="en-US" sz="2600" b="0" dirty="0"/>
                  <a:t>Depending on the shifted end-use, the user receives points using the rule:</a:t>
                </a:r>
              </a:p>
              <a:p>
                <a:pPr marL="0" indent="0" algn="just">
                  <a:lnSpc>
                    <a:spcPct val="100000"/>
                  </a:lnSpc>
                  <a:spcBef>
                    <a:spcPts val="1200"/>
                  </a:spcBef>
                  <a:spcAft>
                    <a:spcPts val="1200"/>
                  </a:spcAft>
                  <a:buNone/>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b="0" i="1" smtClean="0">
                              <a:latin typeface="Cambria Math" panose="02040503050406030204" pitchFamily="18" charset="0"/>
                            </a:rPr>
                            <m:t>𝑆𝑐𝑜𝑟𝑒</m:t>
                          </m:r>
                        </m:e>
                        <m:sub>
                          <m:r>
                            <a:rPr lang="en-US" sz="2200" i="1">
                              <a:latin typeface="Cambria Math" panose="02040503050406030204" pitchFamily="18" charset="0"/>
                            </a:rPr>
                            <m:t>𝑗</m:t>
                          </m:r>
                          <m:r>
                            <a:rPr lang="en-US" sz="2200" i="1">
                              <a:latin typeface="Cambria Math" panose="02040503050406030204" pitchFamily="18" charset="0"/>
                            </a:rPr>
                            <m:t>,</m:t>
                          </m:r>
                          <m:r>
                            <a:rPr lang="en-US" sz="2200" i="1">
                              <a:latin typeface="Cambria Math" panose="02040503050406030204" pitchFamily="18" charset="0"/>
                            </a:rPr>
                            <m:t>𝑡</m:t>
                          </m:r>
                        </m:sub>
                      </m:sSub>
                      <m:r>
                        <a:rPr lang="en-US" sz="2200" i="1">
                          <a:latin typeface="Cambria Math" panose="02040503050406030204" pitchFamily="18" charset="0"/>
                        </a:rPr>
                        <m:t>=</m:t>
                      </m:r>
                      <m:d>
                        <m:dPr>
                          <m:begChr m:val="{"/>
                          <m:endChr m:val=""/>
                          <m:ctrlPr>
                            <a:rPr lang="en-US" sz="2200" i="1">
                              <a:latin typeface="Cambria Math" panose="02040503050406030204" pitchFamily="18" charset="0"/>
                            </a:rPr>
                          </m:ctrlPr>
                        </m:dPr>
                        <m:e>
                          <m:eqArr>
                            <m:eqArrPr>
                              <m:ctrlPr>
                                <a:rPr lang="en-US" sz="2200" b="0" i="1" smtClean="0">
                                  <a:latin typeface="Cambria Math" panose="02040503050406030204" pitchFamily="18" charset="0"/>
                                </a:rPr>
                              </m:ctrlPr>
                            </m:eqArrPr>
                            <m:e>
                              <m:r>
                                <a:rPr lang="en-US" sz="2200" b="0" i="1" smtClean="0">
                                  <a:latin typeface="Cambria Math" panose="02040503050406030204" pitchFamily="18" charset="0"/>
                                </a:rPr>
                                <m:t>10</m:t>
                              </m:r>
                              <m:r>
                                <a:rPr lang="en-US" sz="2200" i="1">
                                  <a:latin typeface="Cambria Math" panose="02040503050406030204" pitchFamily="18" charset="0"/>
                                </a:rPr>
                                <m:t>0, </m:t>
                              </m:r>
                              <m:r>
                                <a:rPr lang="en-US" sz="2200" b="0" i="0" smtClean="0">
                                  <a:latin typeface="Cambria Math" panose="02040503050406030204" pitchFamily="18" charset="0"/>
                                </a:rPr>
                                <m:t> </m:t>
                              </m:r>
                              <m:r>
                                <m:rPr>
                                  <m:sty m:val="p"/>
                                </m:rPr>
                                <a:rPr lang="en-US" sz="2200">
                                  <a:latin typeface="Cambria Math" panose="02040503050406030204" pitchFamily="18" charset="0"/>
                                </a:rPr>
                                <m:t>if</m:t>
                              </m:r>
                              <m:r>
                                <a:rPr lang="en-US" sz="2200" i="1">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𝑂</m:t>
                                  </m:r>
                                </m:e>
                                <m:sub>
                                  <m:r>
                                    <a:rPr lang="en-US" sz="2200" i="1">
                                      <a:latin typeface="Cambria Math" panose="02040503050406030204" pitchFamily="18" charset="0"/>
                                    </a:rPr>
                                    <m:t>𝑗</m:t>
                                  </m:r>
                                  <m:r>
                                    <a:rPr lang="en-US" sz="2200" i="1">
                                      <a:latin typeface="Cambria Math" panose="02040503050406030204" pitchFamily="18" charset="0"/>
                                    </a:rPr>
                                    <m:t>,</m:t>
                                  </m:r>
                                  <m:r>
                                    <a:rPr lang="en-US" sz="2200" i="1">
                                      <a:latin typeface="Cambria Math" panose="02040503050406030204" pitchFamily="18" charset="0"/>
                                    </a:rPr>
                                    <m:t>𝑡</m:t>
                                  </m:r>
                                </m:sub>
                              </m:sSub>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𝜏</m:t>
                                  </m:r>
                                </m:e>
                                <m:sub>
                                  <m:r>
                                    <a:rPr lang="en-US" sz="2200" b="0" i="1" smtClean="0">
                                      <a:latin typeface="Cambria Math" panose="02040503050406030204" pitchFamily="18" charset="0"/>
                                    </a:rPr>
                                    <m:t>𝑠h𝑜𝑤𝑒𝑟</m:t>
                                  </m:r>
                                </m:sub>
                              </m:sSub>
                              <m:r>
                                <a:rPr lang="en-US" sz="2200" i="1">
                                  <a:latin typeface="Cambria Math" panose="02040503050406030204" pitchFamily="18" charset="0"/>
                                  <a:ea typeface="Cambria Math" panose="02040503050406030204" pitchFamily="18" charset="0"/>
                                </a:rPr>
                                <m:t>                         </m:t>
                              </m:r>
                            </m:e>
                            <m:e>
                              <m:r>
                                <a:rPr lang="en-US" sz="2200" i="1">
                                  <a:latin typeface="Cambria Math" panose="02040503050406030204" pitchFamily="18" charset="0"/>
                                </a:rPr>
                                <m:t>&amp;</m:t>
                              </m:r>
                              <m:r>
                                <a:rPr lang="en-US" sz="2200" b="0" i="1" smtClean="0">
                                  <a:latin typeface="Cambria Math" panose="02040503050406030204" pitchFamily="18" charset="0"/>
                                </a:rPr>
                                <m:t>75</m:t>
                              </m:r>
                              <m:r>
                                <a:rPr lang="en-US" sz="2200" i="1">
                                  <a:latin typeface="Cambria Math" panose="02040503050406030204" pitchFamily="18" charset="0"/>
                                </a:rPr>
                                <m:t>,  </m:t>
                              </m:r>
                              <m:r>
                                <a:rPr lang="en-US" sz="2200" b="0" i="0" smtClean="0">
                                  <a:latin typeface="Cambria Math" panose="02040503050406030204" pitchFamily="18" charset="0"/>
                                </a:rPr>
                                <m:t> </m:t>
                              </m:r>
                              <m:r>
                                <m:rPr>
                                  <m:sty m:val="p"/>
                                </m:rPr>
                                <a:rPr lang="en-US" sz="2200">
                                  <a:latin typeface="Cambria Math" panose="02040503050406030204" pitchFamily="18" charset="0"/>
                                </a:rPr>
                                <m:t>if</m:t>
                              </m:r>
                              <m:r>
                                <a:rPr lang="en-US" sz="2200" b="0" i="1" smtClean="0">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𝜏</m:t>
                                  </m:r>
                                </m:e>
                                <m:sub>
                                  <m:r>
                                    <a:rPr lang="en-US" sz="2200" b="0" i="1" smtClean="0">
                                      <a:latin typeface="Cambria Math" panose="02040503050406030204" pitchFamily="18" charset="0"/>
                                    </a:rPr>
                                    <m:t>𝑙𝑎𝑢𝑛𝑑𝑟𝑦</m:t>
                                  </m:r>
                                </m:sub>
                              </m:sSub>
                              <m:sSub>
                                <m:sSubPr>
                                  <m:ctrlPr>
                                    <a:rPr lang="en-US" sz="2200" i="1">
                                      <a:latin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m:t>
                                  </m:r>
                                  <m:r>
                                    <a:rPr lang="en-US" sz="2200" i="1">
                                      <a:latin typeface="Cambria Math" panose="02040503050406030204" pitchFamily="18" charset="0"/>
                                    </a:rPr>
                                    <m:t>𝑂</m:t>
                                  </m:r>
                                </m:e>
                                <m:sub>
                                  <m:r>
                                    <a:rPr lang="en-US" sz="2200" i="1">
                                      <a:latin typeface="Cambria Math" panose="02040503050406030204" pitchFamily="18" charset="0"/>
                                    </a:rPr>
                                    <m:t>𝑗</m:t>
                                  </m:r>
                                  <m:r>
                                    <a:rPr lang="en-US" sz="2200" i="1">
                                      <a:latin typeface="Cambria Math" panose="02040503050406030204" pitchFamily="18" charset="0"/>
                                    </a:rPr>
                                    <m:t>,</m:t>
                                  </m:r>
                                  <m:r>
                                    <a:rPr lang="en-US" sz="2200" i="1">
                                      <a:latin typeface="Cambria Math" panose="02040503050406030204" pitchFamily="18" charset="0"/>
                                    </a:rPr>
                                    <m:t>𝑡</m:t>
                                  </m:r>
                                </m:sub>
                              </m:sSub>
                              <m:r>
                                <a:rPr lang="en-US" sz="2200" b="0" i="1" smtClean="0">
                                  <a:latin typeface="Cambria Math" panose="02040503050406030204" pitchFamily="18" charset="0"/>
                                </a:rPr>
                                <m:t>&lt;</m:t>
                              </m:r>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𝜏</m:t>
                                  </m:r>
                                </m:e>
                                <m:sub>
                                  <m:r>
                                    <a:rPr lang="en-US" sz="2200" i="1">
                                      <a:latin typeface="Cambria Math" panose="02040503050406030204" pitchFamily="18" charset="0"/>
                                    </a:rPr>
                                    <m:t>𝑠h𝑜𝑤𝑒𝑟</m:t>
                                  </m:r>
                                </m:sub>
                              </m:sSub>
                            </m:e>
                            <m:e>
                              <m:r>
                                <a:rPr lang="en-US" sz="2200" i="1">
                                  <a:latin typeface="Cambria Math" panose="02040503050406030204" pitchFamily="18" charset="0"/>
                                </a:rPr>
                                <m:t>&amp;</m:t>
                              </m:r>
                              <m:r>
                                <a:rPr lang="en-US" sz="2200" b="0" i="1" smtClean="0">
                                  <a:latin typeface="Cambria Math" panose="02040503050406030204" pitchFamily="18" charset="0"/>
                                </a:rPr>
                                <m:t>50</m:t>
                              </m:r>
                              <m:r>
                                <a:rPr lang="en-US" sz="2200" i="1">
                                  <a:latin typeface="Cambria Math" panose="02040503050406030204" pitchFamily="18" charset="0"/>
                                </a:rPr>
                                <m:t>,  </m:t>
                              </m:r>
                              <m:r>
                                <a:rPr lang="en-US" sz="2200" b="0" i="0" smtClean="0">
                                  <a:latin typeface="Cambria Math" panose="02040503050406030204" pitchFamily="18" charset="0"/>
                                </a:rPr>
                                <m:t> </m:t>
                              </m:r>
                              <m:r>
                                <m:rPr>
                                  <m:sty m:val="p"/>
                                </m:rPr>
                                <a:rPr lang="en-US" sz="2200">
                                  <a:latin typeface="Cambria Math" panose="02040503050406030204" pitchFamily="18" charset="0"/>
                                </a:rPr>
                                <m:t>if</m:t>
                              </m:r>
                              <m:sSub>
                                <m:sSubPr>
                                  <m:ctrlPr>
                                    <a:rPr lang="en-US" sz="2200" i="1">
                                      <a:latin typeface="Cambria Math" panose="02040503050406030204" pitchFamily="18" charset="0"/>
                                    </a:rPr>
                                  </m:ctrlPr>
                                </m:sSubPr>
                                <m:e>
                                  <m:r>
                                    <a:rPr lang="en-US" sz="2200" b="0" i="1" smtClean="0">
                                      <a:latin typeface="Cambria Math" panose="02040503050406030204" pitchFamily="18" charset="0"/>
                                    </a:rPr>
                                    <m:t>      </m:t>
                                  </m:r>
                                  <m:r>
                                    <a:rPr lang="en-US" sz="2200" i="1">
                                      <a:latin typeface="Cambria Math" panose="02040503050406030204" pitchFamily="18" charset="0"/>
                                      <a:ea typeface="Cambria Math" panose="02040503050406030204" pitchFamily="18" charset="0"/>
                                    </a:rPr>
                                    <m:t>𝜏</m:t>
                                  </m:r>
                                </m:e>
                                <m:sub>
                                  <m:r>
                                    <a:rPr lang="en-US" sz="2200" b="0" i="1" smtClean="0">
                                      <a:latin typeface="Cambria Math" panose="02040503050406030204" pitchFamily="18" charset="0"/>
                                    </a:rPr>
                                    <m:t>𝑖𝑟𝑟𝑖𝑔</m:t>
                                  </m:r>
                                </m:sub>
                              </m:sSub>
                              <m:sSub>
                                <m:sSubPr>
                                  <m:ctrlPr>
                                    <a:rPr lang="en-US" sz="2200" i="1">
                                      <a:latin typeface="Cambria Math" panose="02040503050406030204" pitchFamily="18" charset="0"/>
                                    </a:rPr>
                                  </m:ctrlPr>
                                </m:sSubPr>
                                <m:e>
                                  <m:r>
                                    <a:rPr lang="en-US" sz="2200" b="0" i="1" smtClean="0">
                                      <a:latin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r>
                                    <a:rPr lang="en-US" sz="2200" i="1">
                                      <a:latin typeface="Cambria Math" panose="02040503050406030204" pitchFamily="18" charset="0"/>
                                    </a:rPr>
                                    <m:t>𝑂</m:t>
                                  </m:r>
                                </m:e>
                                <m:sub>
                                  <m:r>
                                    <a:rPr lang="en-US" sz="2200" i="1">
                                      <a:latin typeface="Cambria Math" panose="02040503050406030204" pitchFamily="18" charset="0"/>
                                    </a:rPr>
                                    <m:t>𝑗</m:t>
                                  </m:r>
                                  <m:r>
                                    <a:rPr lang="en-US" sz="2200" i="1">
                                      <a:latin typeface="Cambria Math" panose="02040503050406030204" pitchFamily="18" charset="0"/>
                                    </a:rPr>
                                    <m:t>,</m:t>
                                  </m:r>
                                  <m:r>
                                    <a:rPr lang="en-US" sz="2200" i="1">
                                      <a:latin typeface="Cambria Math" panose="02040503050406030204" pitchFamily="18" charset="0"/>
                                    </a:rPr>
                                    <m:t>𝑡</m:t>
                                  </m:r>
                                </m:sub>
                              </m:sSub>
                              <m:r>
                                <a:rPr lang="en-US" sz="2200" i="1">
                                  <a:latin typeface="Cambria Math" panose="02040503050406030204" pitchFamily="18" charset="0"/>
                                </a:rPr>
                                <m:t>&lt;</m:t>
                              </m:r>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𝜏</m:t>
                                  </m:r>
                                </m:e>
                                <m:sub>
                                  <m:r>
                                    <a:rPr lang="en-US" sz="2200" b="0" i="1" smtClean="0">
                                      <a:latin typeface="Cambria Math" panose="02040503050406030204" pitchFamily="18" charset="0"/>
                                      <a:ea typeface="Cambria Math" panose="02040503050406030204" pitchFamily="18" charset="0"/>
                                    </a:rPr>
                                    <m:t>𝑙𝑎𝑢𝑛𝑑𝑟𝑦</m:t>
                                  </m:r>
                                </m:sub>
                              </m:sSub>
                            </m:e>
                            <m:e>
                              <m:r>
                                <a:rPr lang="en-US" sz="2200" i="1">
                                  <a:latin typeface="Cambria Math" panose="02040503050406030204" pitchFamily="18" charset="0"/>
                                </a:rPr>
                                <m:t>0,  </m:t>
                              </m:r>
                              <m:r>
                                <a:rPr lang="en-US" sz="2200" b="0" i="1" smtClean="0">
                                  <a:latin typeface="Cambria Math" panose="02040503050406030204" pitchFamily="18" charset="0"/>
                                </a:rPr>
                                <m:t>              </m:t>
                              </m:r>
                              <m:r>
                                <a:rPr lang="en-US" sz="2200" b="0" i="1" smtClean="0">
                                  <a:latin typeface="Cambria Math" panose="02040503050406030204" pitchFamily="18" charset="0"/>
                                </a:rPr>
                                <m:t>𝑜𝑡h𝑒𝑟𝑤𝑖𝑠𝑒</m:t>
                              </m:r>
                              <m:r>
                                <a:rPr lang="en-US" sz="2200" b="0" i="1" smtClean="0">
                                  <a:latin typeface="Cambria Math" panose="02040503050406030204" pitchFamily="18" charset="0"/>
                                </a:rPr>
                                <m:t>                  </m:t>
                              </m:r>
                            </m:e>
                          </m:eqArr>
                        </m:e>
                      </m:d>
                    </m:oMath>
                  </m:oMathPara>
                </a14:m>
                <a:endParaRPr lang="en-US" sz="2200" b="0" dirty="0"/>
              </a:p>
            </p:txBody>
          </p:sp>
        </mc:Choice>
        <mc:Fallback xmlns="">
          <p:sp>
            <p:nvSpPr>
              <p:cNvPr id="11" name="Content Placeholder 10">
                <a:extLst>
                  <a:ext uri="{FF2B5EF4-FFF2-40B4-BE49-F238E27FC236}">
                    <a16:creationId xmlns:a16="http://schemas.microsoft.com/office/drawing/2014/main" id="{DC3712F6-2D7F-4C75-92B5-BFF45AC7ECED}"/>
                  </a:ext>
                </a:extLst>
              </p:cNvPr>
              <p:cNvSpPr>
                <a:spLocks noGrp="1" noRot="1" noChangeAspect="1" noMove="1" noResize="1" noEditPoints="1" noAdjustHandles="1" noChangeArrowheads="1" noChangeShapeType="1" noTextEdit="1"/>
              </p:cNvSpPr>
              <p:nvPr>
                <p:ph idx="4294967295"/>
              </p:nvPr>
            </p:nvSpPr>
            <p:spPr>
              <a:xfrm>
                <a:off x="639471" y="808856"/>
                <a:ext cx="10928350" cy="3189288"/>
              </a:xfrm>
              <a:prstGeom prst="rect">
                <a:avLst/>
              </a:prstGeom>
              <a:blipFill>
                <a:blip r:embed="rId4"/>
                <a:stretch>
                  <a:fillRect l="-812" t="-1190"/>
                </a:stretch>
              </a:blipFill>
            </p:spPr>
            <p:txBody>
              <a:bodyPr/>
              <a:lstStyle/>
              <a:p>
                <a:r>
                  <a:rPr lang="en-US">
                    <a:noFill/>
                  </a:rPr>
                  <a:t> </a:t>
                </a:r>
              </a:p>
            </p:txBody>
          </p:sp>
        </mc:Fallback>
      </mc:AlternateContent>
      <p:sp>
        <p:nvSpPr>
          <p:cNvPr id="5" name="Title 7">
            <a:extLst>
              <a:ext uri="{FF2B5EF4-FFF2-40B4-BE49-F238E27FC236}">
                <a16:creationId xmlns:a16="http://schemas.microsoft.com/office/drawing/2014/main" id="{73EC7FCF-A217-4571-9608-2B4470FA4EC5}"/>
              </a:ext>
            </a:extLst>
          </p:cNvPr>
          <p:cNvSpPr txBox="1">
            <a:spLocks/>
          </p:cNvSpPr>
          <p:nvPr/>
        </p:nvSpPr>
        <p:spPr>
          <a:xfrm>
            <a:off x="639471" y="113313"/>
            <a:ext cx="10928350" cy="583947"/>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Gamification: Leaderboard</a:t>
            </a:r>
          </a:p>
        </p:txBody>
      </p:sp>
      <mc:AlternateContent xmlns:mc="http://schemas.openxmlformats.org/markup-compatibility/2006" xmlns:a14="http://schemas.microsoft.com/office/drawing/2010/main">
        <mc:Choice Requires="a14">
          <p:sp>
            <p:nvSpPr>
              <p:cNvPr id="16" name="Content Placeholder 10">
                <a:extLst>
                  <a:ext uri="{FF2B5EF4-FFF2-40B4-BE49-F238E27FC236}">
                    <a16:creationId xmlns:a16="http://schemas.microsoft.com/office/drawing/2014/main" id="{DC3712F6-2D7F-4C75-92B5-BFF45AC7ECED}"/>
                  </a:ext>
                </a:extLst>
              </p:cNvPr>
              <p:cNvSpPr txBox="1">
                <a:spLocks/>
              </p:cNvSpPr>
              <p:nvPr/>
            </p:nvSpPr>
            <p:spPr>
              <a:xfrm>
                <a:off x="631825" y="3941661"/>
                <a:ext cx="10928350" cy="2782989"/>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1200"/>
                  </a:spcBef>
                  <a:spcAft>
                    <a:spcPts val="1200"/>
                  </a:spcAft>
                  <a:buFont typeface="Arial" panose="020B0604020202020204" pitchFamily="34" charset="0"/>
                  <a:buNone/>
                </a:pPr>
                <a14:m>
                  <m:oMath xmlns:m="http://schemas.openxmlformats.org/officeDocument/2006/math">
                    <m:sSub>
                      <m:sSubPr>
                        <m:ctrlPr>
                          <a:rPr lang="en-US" sz="2600" i="1" smtClean="0">
                            <a:latin typeface="Cambria Math" panose="02040503050406030204" pitchFamily="18" charset="0"/>
                          </a:rPr>
                        </m:ctrlPr>
                      </m:sSubPr>
                      <m:e>
                        <m:r>
                          <a:rPr lang="en-US" sz="2600" i="1">
                            <a:latin typeface="Cambria Math" panose="02040503050406030204" pitchFamily="18" charset="0"/>
                          </a:rPr>
                          <m:t>𝑂</m:t>
                        </m:r>
                      </m:e>
                      <m:sub>
                        <m:r>
                          <a:rPr lang="en-US" sz="2600" i="1">
                            <a:latin typeface="Cambria Math" panose="02040503050406030204" pitchFamily="18" charset="0"/>
                          </a:rPr>
                          <m:t>𝑗</m:t>
                        </m:r>
                        <m:r>
                          <a:rPr lang="en-US" sz="2600" i="1">
                            <a:latin typeface="Cambria Math" panose="02040503050406030204" pitchFamily="18" charset="0"/>
                          </a:rPr>
                          <m:t>,</m:t>
                        </m:r>
                        <m:r>
                          <a:rPr lang="en-US" sz="2600" i="1">
                            <a:latin typeface="Cambria Math" panose="02040503050406030204" pitchFamily="18" charset="0"/>
                          </a:rPr>
                          <m:t>𝑡</m:t>
                        </m:r>
                      </m:sub>
                    </m:sSub>
                  </m:oMath>
                </a14:m>
                <a:r>
                  <a:rPr lang="en-US" sz="2600" dirty="0">
                    <a:latin typeface="Arial" panose="020B0604020202020204" pitchFamily="34" charset="0"/>
                    <a:cs typeface="Arial" panose="020B0604020202020204" pitchFamily="34" charset="0"/>
                  </a:rPr>
                  <a:t> is updated as follows:</a:t>
                </a:r>
              </a:p>
              <a:p>
                <a:pPr marL="0" indent="0" algn="just">
                  <a:lnSpc>
                    <a:spcPct val="100000"/>
                  </a:lnSpc>
                  <a:spcBef>
                    <a:spcPts val="1200"/>
                  </a:spcBef>
                  <a:spcAft>
                    <a:spcPts val="1200"/>
                  </a:spcAft>
                  <a:buNone/>
                </a:pPr>
                <a:r>
                  <a:rPr lang="en-US" sz="2600" dirty="0">
                    <a:latin typeface="Arial" panose="020B0604020202020204" pitchFamily="34" charset="0"/>
                    <a:cs typeface="Arial" panose="020B0604020202020204" pitchFamily="34" charset="0"/>
                  </a:rPr>
                  <a:t>if agent is Optimistic,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𝑂</m:t>
                        </m:r>
                      </m:e>
                      <m:sub>
                        <m:r>
                          <a:rPr lang="en-US" sz="2600" i="1">
                            <a:latin typeface="Cambria Math" panose="02040503050406030204" pitchFamily="18" charset="0"/>
                          </a:rPr>
                          <m:t>𝑗</m:t>
                        </m:r>
                        <m:r>
                          <a:rPr lang="en-US" sz="2600" i="1">
                            <a:latin typeface="Cambria Math" panose="02040503050406030204" pitchFamily="18" charset="0"/>
                          </a:rPr>
                          <m:t>,</m:t>
                        </m:r>
                        <m:r>
                          <a:rPr lang="en-US" sz="2600" i="1">
                            <a:latin typeface="Cambria Math" panose="02040503050406030204" pitchFamily="18" charset="0"/>
                          </a:rPr>
                          <m:t>𝑡</m:t>
                        </m:r>
                      </m:sub>
                    </m:sSub>
                  </m:oMath>
                </a14:m>
                <a:r>
                  <a:rPr lang="en-US" sz="2600" dirty="0">
                    <a:latin typeface="Arial" panose="020B0604020202020204" pitchFamily="34" charset="0"/>
                    <a:cs typeface="Arial" panose="020B0604020202020204" pitchFamily="34" charset="0"/>
                  </a:rPr>
                  <a:t> = random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rPr>
                          <m:t>𝑠h𝑜𝑤𝑒𝑟</m:t>
                        </m:r>
                      </m:sub>
                    </m:sSub>
                    <m:r>
                      <a:rPr lang="en-US" sz="2600" i="1" smtClean="0">
                        <a:latin typeface="Cambria Math" panose="02040503050406030204" pitchFamily="18" charset="0"/>
                      </a:rPr>
                      <m:t>,1)</m:t>
                    </m:r>
                  </m:oMath>
                </a14:m>
                <a:endParaRPr lang="en-US" sz="2600" dirty="0">
                  <a:latin typeface="Arial" panose="020B0604020202020204" pitchFamily="34" charset="0"/>
                  <a:cs typeface="Arial" panose="020B0604020202020204" pitchFamily="34" charset="0"/>
                </a:endParaRPr>
              </a:p>
              <a:p>
                <a:pPr marL="0" indent="0" algn="just">
                  <a:lnSpc>
                    <a:spcPct val="100000"/>
                  </a:lnSpc>
                  <a:spcBef>
                    <a:spcPts val="1200"/>
                  </a:spcBef>
                  <a:spcAft>
                    <a:spcPts val="1200"/>
                  </a:spcAft>
                  <a:buNone/>
                </a:pPr>
                <a:r>
                  <a:rPr lang="en-US" sz="2600" dirty="0">
                    <a:latin typeface="Arial" panose="020B0604020202020204" pitchFamily="34" charset="0"/>
                    <a:cs typeface="Arial" panose="020B0604020202020204" pitchFamily="34" charset="0"/>
                  </a:rPr>
                  <a:t>if the agent is Conflicted, </a:t>
                </a:r>
                <a14:m>
                  <m:oMath xmlns:m="http://schemas.openxmlformats.org/officeDocument/2006/math">
                    <m:r>
                      <a:rPr lang="en-US" sz="2600" b="0" i="0" smtClean="0">
                        <a:latin typeface="Cambria Math" panose="02040503050406030204" pitchFamily="18" charset="0"/>
                      </a:rPr>
                      <m:t>   </m:t>
                    </m:r>
                    <m:sSub>
                      <m:sSubPr>
                        <m:ctrlPr>
                          <a:rPr lang="en-US" sz="2600" i="1">
                            <a:latin typeface="Cambria Math" panose="02040503050406030204" pitchFamily="18" charset="0"/>
                          </a:rPr>
                        </m:ctrlPr>
                      </m:sSubPr>
                      <m:e>
                        <m:r>
                          <a:rPr lang="en-US" sz="2600" i="1">
                            <a:latin typeface="Cambria Math" panose="02040503050406030204" pitchFamily="18" charset="0"/>
                          </a:rPr>
                          <m:t>𝑂</m:t>
                        </m:r>
                      </m:e>
                      <m:sub>
                        <m:r>
                          <a:rPr lang="en-US" sz="2600" i="1">
                            <a:latin typeface="Cambria Math" panose="02040503050406030204" pitchFamily="18" charset="0"/>
                          </a:rPr>
                          <m:t>𝑗</m:t>
                        </m:r>
                        <m:r>
                          <a:rPr lang="en-US" sz="2600" i="1">
                            <a:latin typeface="Cambria Math" panose="02040503050406030204" pitchFamily="18" charset="0"/>
                          </a:rPr>
                          <m:t>,</m:t>
                        </m:r>
                        <m:r>
                          <a:rPr lang="en-US" sz="2600" i="1">
                            <a:latin typeface="Cambria Math" panose="02040503050406030204" pitchFamily="18" charset="0"/>
                          </a:rPr>
                          <m:t>𝑡</m:t>
                        </m:r>
                      </m:sub>
                    </m:sSub>
                  </m:oMath>
                </a14:m>
                <a:r>
                  <a:rPr lang="en-US" sz="2600" dirty="0">
                    <a:latin typeface="Arial" panose="020B0604020202020204" pitchFamily="34" charset="0"/>
                    <a:cs typeface="Arial" panose="020B0604020202020204" pitchFamily="34" charset="0"/>
                  </a:rPr>
                  <a:t> = random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rPr>
                          <m:t>𝑙𝑎𝑢𝑛𝑑𝑟𝑦</m:t>
                        </m:r>
                      </m:sub>
                    </m:sSub>
                    <m:r>
                      <a:rPr lang="en-US" sz="2600" i="1" smtClean="0">
                        <a:latin typeface="Cambria Math" panose="02040503050406030204" pitchFamily="18" charset="0"/>
                      </a:rPr>
                      <m:t>,1</m:t>
                    </m:r>
                    <m:r>
                      <a:rPr lang="en-US" sz="2600" i="1">
                        <a:latin typeface="Cambria Math" panose="02040503050406030204" pitchFamily="18" charset="0"/>
                      </a:rPr>
                      <m:t>)</m:t>
                    </m:r>
                  </m:oMath>
                </a14:m>
                <a:endParaRPr lang="en-US" sz="2600" dirty="0">
                  <a:latin typeface="Arial" panose="020B0604020202020204" pitchFamily="34" charset="0"/>
                  <a:cs typeface="Arial" panose="020B0604020202020204" pitchFamily="34" charset="0"/>
                </a:endParaRPr>
              </a:p>
              <a:p>
                <a:pPr marL="0" indent="0" algn="just">
                  <a:lnSpc>
                    <a:spcPct val="100000"/>
                  </a:lnSpc>
                  <a:spcBef>
                    <a:spcPts val="1200"/>
                  </a:spcBef>
                  <a:spcAft>
                    <a:spcPts val="1200"/>
                  </a:spcAft>
                  <a:buNone/>
                </a:pPr>
                <a:r>
                  <a:rPr lang="en-US" sz="2600" dirty="0">
                    <a:latin typeface="Arial" panose="020B0604020202020204" pitchFamily="34" charset="0"/>
                    <a:cs typeface="Arial" panose="020B0604020202020204" pitchFamily="34" charset="0"/>
                  </a:rPr>
                  <a:t>if the agent is Disengaged,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𝑂</m:t>
                        </m:r>
                      </m:e>
                      <m:sub>
                        <m:r>
                          <a:rPr lang="en-US" sz="2600" i="1">
                            <a:latin typeface="Cambria Math" panose="02040503050406030204" pitchFamily="18" charset="0"/>
                          </a:rPr>
                          <m:t>𝑗</m:t>
                        </m:r>
                        <m:r>
                          <a:rPr lang="en-US" sz="2600" i="1">
                            <a:latin typeface="Cambria Math" panose="02040503050406030204" pitchFamily="18" charset="0"/>
                          </a:rPr>
                          <m:t>,</m:t>
                        </m:r>
                        <m:r>
                          <a:rPr lang="en-US" sz="2600" i="1">
                            <a:latin typeface="Cambria Math" panose="02040503050406030204" pitchFamily="18" charset="0"/>
                          </a:rPr>
                          <m:t>𝑡</m:t>
                        </m:r>
                      </m:sub>
                    </m:sSub>
                  </m:oMath>
                </a14:m>
                <a:r>
                  <a:rPr lang="en-US" sz="2600" dirty="0">
                    <a:latin typeface="Arial" panose="020B0604020202020204" pitchFamily="34" charset="0"/>
                    <a:cs typeface="Arial" panose="020B0604020202020204" pitchFamily="34" charset="0"/>
                  </a:rPr>
                  <a:t> =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 </m:t>
                        </m:r>
                        <m:r>
                          <a:rPr lang="en-US" sz="2600" i="1">
                            <a:latin typeface="Cambria Math" panose="02040503050406030204" pitchFamily="18" charset="0"/>
                          </a:rPr>
                          <m:t>𝑂</m:t>
                        </m:r>
                      </m:e>
                      <m:sub>
                        <m:r>
                          <a:rPr lang="en-US" sz="2600" i="1">
                            <a:latin typeface="Cambria Math" panose="02040503050406030204" pitchFamily="18" charset="0"/>
                          </a:rPr>
                          <m:t>𝑗</m:t>
                        </m:r>
                        <m:r>
                          <a:rPr lang="en-US" sz="2600" i="1">
                            <a:latin typeface="Cambria Math" panose="02040503050406030204" pitchFamily="18" charset="0"/>
                          </a:rPr>
                          <m:t>,</m:t>
                        </m:r>
                        <m:r>
                          <a:rPr lang="en-US" sz="2600" i="1">
                            <a:latin typeface="Cambria Math" panose="02040503050406030204" pitchFamily="18" charset="0"/>
                          </a:rPr>
                          <m:t>𝑡</m:t>
                        </m:r>
                      </m:sub>
                    </m:sSub>
                  </m:oMath>
                </a14:m>
                <a:endParaRPr lang="en-US" sz="2600" dirty="0">
                  <a:latin typeface="Arial" panose="020B0604020202020204" pitchFamily="34" charset="0"/>
                  <a:cs typeface="Arial" panose="020B0604020202020204" pitchFamily="34" charset="0"/>
                </a:endParaRPr>
              </a:p>
            </p:txBody>
          </p:sp>
        </mc:Choice>
        <mc:Fallback xmlns="">
          <p:sp>
            <p:nvSpPr>
              <p:cNvPr id="16" name="Content Placeholder 10">
                <a:extLst>
                  <a:ext uri="{FF2B5EF4-FFF2-40B4-BE49-F238E27FC236}">
                    <a16:creationId xmlns:a16="http://schemas.microsoft.com/office/drawing/2014/main" id="{DC3712F6-2D7F-4C75-92B5-BFF45AC7ECED}"/>
                  </a:ext>
                </a:extLst>
              </p:cNvPr>
              <p:cNvSpPr txBox="1">
                <a:spLocks noRot="1" noChangeAspect="1" noMove="1" noResize="1" noEditPoints="1" noAdjustHandles="1" noChangeArrowheads="1" noChangeShapeType="1" noTextEdit="1"/>
              </p:cNvSpPr>
              <p:nvPr/>
            </p:nvSpPr>
            <p:spPr>
              <a:xfrm>
                <a:off x="631825" y="3941661"/>
                <a:ext cx="10928350" cy="2782989"/>
              </a:xfrm>
              <a:prstGeom prst="rect">
                <a:avLst/>
              </a:prstGeom>
              <a:blipFill>
                <a:blip r:embed="rId5"/>
                <a:stretch>
                  <a:fillRect l="-929" t="-1810" b="-2715"/>
                </a:stretch>
              </a:blipFill>
            </p:spPr>
            <p:txBody>
              <a:bodyPr/>
              <a:lstStyle/>
              <a:p>
                <a:r>
                  <a:rPr lang="en-US">
                    <a:noFill/>
                  </a:rPr>
                  <a:t> </a:t>
                </a:r>
              </a:p>
            </p:txBody>
          </p:sp>
        </mc:Fallback>
      </mc:AlternateContent>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latin typeface="Arial" panose="020B0604020202020204" pitchFamily="34" charset="0"/>
                <a:cs typeface="Arial" panose="020B0604020202020204" pitchFamily="34" charset="0"/>
              </a:rPr>
              <a:pPr/>
              <a:t>14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050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DC3712F6-2D7F-4C75-92B5-BFF45AC7ECED}"/>
                  </a:ext>
                </a:extLst>
              </p:cNvPr>
              <p:cNvSpPr>
                <a:spLocks noGrp="1"/>
              </p:cNvSpPr>
              <p:nvPr>
                <p:ph idx="4294967295"/>
              </p:nvPr>
            </p:nvSpPr>
            <p:spPr>
              <a:xfrm>
                <a:off x="639471" y="808856"/>
                <a:ext cx="10928350" cy="3189288"/>
              </a:xfrm>
              <a:prstGeom prst="rect">
                <a:avLst/>
              </a:prstGeom>
            </p:spPr>
            <p:txBody>
              <a:bodyPr>
                <a:normAutofit/>
              </a:bodyPr>
              <a:lstStyle/>
              <a:p>
                <a:pPr marL="0" indent="0" algn="just">
                  <a:lnSpc>
                    <a:spcPct val="100000"/>
                  </a:lnSpc>
                  <a:spcBef>
                    <a:spcPts val="1200"/>
                  </a:spcBef>
                  <a:spcAft>
                    <a:spcPts val="1200"/>
                  </a:spcAft>
                  <a:buNone/>
                </a:pPr>
                <a:r>
                  <a:rPr lang="en-US" sz="2600" dirty="0"/>
                  <a:t>Number of customer agents: 30</a:t>
                </a:r>
              </a:p>
              <a:p>
                <a:pPr marL="0" indent="0" algn="just">
                  <a:lnSpc>
                    <a:spcPct val="100000"/>
                  </a:lnSpc>
                  <a:spcBef>
                    <a:spcPts val="1200"/>
                  </a:spcBef>
                  <a:spcAft>
                    <a:spcPts val="1200"/>
                  </a:spcAft>
                  <a:buNone/>
                </a:pPr>
                <a:r>
                  <a:rPr lang="en-US" sz="2600" b="0" dirty="0"/>
                  <a:t>Duration (days): 1000</a:t>
                </a:r>
              </a:p>
              <a:p>
                <a:pPr marL="0" indent="0" algn="just">
                  <a:lnSpc>
                    <a:spcPct val="100000"/>
                  </a:lnSpc>
                  <a:spcBef>
                    <a:spcPts val="1200"/>
                  </a:spcBef>
                  <a:spcAft>
                    <a:spcPts val="1200"/>
                  </a:spcAft>
                  <a:buNone/>
                </a:pPr>
                <a:r>
                  <a:rPr lang="en-US" sz="2600" dirty="0"/>
                  <a:t>Global broadcast from the utility (</a:t>
                </a: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𝑈</m:t>
                        </m:r>
                      </m:e>
                      <m:sub>
                        <m:r>
                          <a:rPr lang="en-US" sz="2600" b="0" i="1" smtClean="0">
                            <a:latin typeface="Cambria Math" panose="02040503050406030204" pitchFamily="18" charset="0"/>
                          </a:rPr>
                          <m:t>𝑡</m:t>
                        </m:r>
                      </m:sub>
                    </m:sSub>
                    <m:r>
                      <a:rPr lang="en-US" sz="2600" b="0" i="1" smtClean="0">
                        <a:latin typeface="Cambria Math" panose="02040503050406030204" pitchFamily="18" charset="0"/>
                      </a:rPr>
                      <m:t>=1)</m:t>
                    </m:r>
                  </m:oMath>
                </a14:m>
                <a:endParaRPr lang="en-US" sz="2600" b="0" dirty="0"/>
              </a:p>
              <a:p>
                <a:pPr marL="0" indent="0" algn="just">
                  <a:lnSpc>
                    <a:spcPct val="100000"/>
                  </a:lnSpc>
                  <a:spcBef>
                    <a:spcPts val="1200"/>
                  </a:spcBef>
                  <a:spcAft>
                    <a:spcPts val="1200"/>
                  </a:spcAft>
                  <a:buNone/>
                </a:pPr>
                <a:r>
                  <a:rPr lang="en-US" sz="2600" b="0" dirty="0"/>
                  <a:t>Ini</a:t>
                </a:r>
                <a:r>
                  <a:rPr lang="en-US" sz="2600" dirty="0"/>
                  <a:t>tial Opinion: </a:t>
                </a: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𝑂</m:t>
                        </m:r>
                      </m:e>
                      <m:sub>
                        <m:r>
                          <a:rPr lang="en-US" sz="2600" b="0" i="1" smtClean="0">
                            <a:latin typeface="Cambria Math" panose="02040503050406030204" pitchFamily="18" charset="0"/>
                          </a:rPr>
                          <m:t>𝑗</m:t>
                        </m:r>
                        <m:r>
                          <a:rPr lang="en-US" sz="2600" b="0" i="1" smtClean="0">
                            <a:latin typeface="Cambria Math" panose="02040503050406030204" pitchFamily="18" charset="0"/>
                          </a:rPr>
                          <m:t>,0</m:t>
                        </m:r>
                      </m:sub>
                    </m:sSub>
                    <m:r>
                      <a:rPr lang="en-US" sz="2600" b="0" i="1" smtClean="0">
                        <a:latin typeface="Cambria Math" panose="02040503050406030204" pitchFamily="18" charset="0"/>
                      </a:rPr>
                      <m:t>=0</m:t>
                    </m:r>
                  </m:oMath>
                </a14:m>
                <a:endParaRPr lang="en-US" sz="2600" b="0" dirty="0"/>
              </a:p>
              <a:p>
                <a:pPr marL="0" indent="0" algn="just">
                  <a:lnSpc>
                    <a:spcPct val="100000"/>
                  </a:lnSpc>
                  <a:spcBef>
                    <a:spcPts val="1200"/>
                  </a:spcBef>
                  <a:spcAft>
                    <a:spcPts val="1200"/>
                  </a:spcAft>
                  <a:buNone/>
                </a:pPr>
                <a:endParaRPr lang="en-US" sz="2200" b="0" dirty="0"/>
              </a:p>
            </p:txBody>
          </p:sp>
        </mc:Choice>
        <mc:Fallback xmlns="">
          <p:sp>
            <p:nvSpPr>
              <p:cNvPr id="11" name="Content Placeholder 10">
                <a:extLst>
                  <a:ext uri="{FF2B5EF4-FFF2-40B4-BE49-F238E27FC236}">
                    <a16:creationId xmlns:a16="http://schemas.microsoft.com/office/drawing/2014/main" id="{DC3712F6-2D7F-4C75-92B5-BFF45AC7ECED}"/>
                  </a:ext>
                </a:extLst>
              </p:cNvPr>
              <p:cNvSpPr>
                <a:spLocks noGrp="1" noRot="1" noChangeAspect="1" noMove="1" noResize="1" noEditPoints="1" noAdjustHandles="1" noChangeArrowheads="1" noChangeShapeType="1" noTextEdit="1"/>
              </p:cNvSpPr>
              <p:nvPr>
                <p:ph idx="4294967295"/>
              </p:nvPr>
            </p:nvSpPr>
            <p:spPr>
              <a:xfrm>
                <a:off x="639471" y="808856"/>
                <a:ext cx="10928350" cy="3189288"/>
              </a:xfrm>
              <a:prstGeom prst="rect">
                <a:avLst/>
              </a:prstGeom>
              <a:blipFill>
                <a:blip r:embed="rId3"/>
                <a:stretch>
                  <a:fillRect l="-928" t="-1587"/>
                </a:stretch>
              </a:blipFill>
            </p:spPr>
            <p:txBody>
              <a:bodyPr/>
              <a:lstStyle/>
              <a:p>
                <a:r>
                  <a:rPr lang="en-US">
                    <a:noFill/>
                  </a:rPr>
                  <a:t> </a:t>
                </a:r>
              </a:p>
            </p:txBody>
          </p:sp>
        </mc:Fallback>
      </mc:AlternateContent>
      <p:sp>
        <p:nvSpPr>
          <p:cNvPr id="5" name="Title 7">
            <a:extLst>
              <a:ext uri="{FF2B5EF4-FFF2-40B4-BE49-F238E27FC236}">
                <a16:creationId xmlns:a16="http://schemas.microsoft.com/office/drawing/2014/main" id="{73EC7FCF-A217-4571-9608-2B4470FA4EC5}"/>
              </a:ext>
            </a:extLst>
          </p:cNvPr>
          <p:cNvSpPr txBox="1">
            <a:spLocks/>
          </p:cNvSpPr>
          <p:nvPr/>
        </p:nvSpPr>
        <p:spPr>
          <a:xfrm>
            <a:off x="639471" y="113313"/>
            <a:ext cx="10928350" cy="583947"/>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Model settings</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latin typeface="Arial" panose="020B0604020202020204" pitchFamily="34" charset="0"/>
                <a:cs typeface="Arial" panose="020B0604020202020204" pitchFamily="34" charset="0"/>
              </a:rPr>
              <a:pPr/>
              <a:t>15</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92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76F72DB7-A08F-415B-9CD8-9673199FF8FA}"/>
              </a:ext>
            </a:extLst>
          </p:cNvPr>
          <p:cNvSpPr txBox="1">
            <a:spLocks/>
          </p:cNvSpPr>
          <p:nvPr/>
        </p:nvSpPr>
        <p:spPr>
          <a:xfrm>
            <a:off x="627896" y="113313"/>
            <a:ext cx="10928350" cy="583947"/>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Preliminary Results</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latin typeface="Arial" panose="020B0604020202020204" pitchFamily="34" charset="0"/>
                <a:cs typeface="Arial" panose="020B0604020202020204" pitchFamily="34" charset="0"/>
              </a:rPr>
              <a:pPr/>
              <a:t>16</a:t>
            </a:fld>
            <a:endParaRPr lang="en-US">
              <a:latin typeface="Arial" panose="020B0604020202020204" pitchFamily="34" charset="0"/>
              <a:cs typeface="Arial" panose="020B0604020202020204" pitchFamily="34" charset="0"/>
            </a:endParaRPr>
          </a:p>
        </p:txBody>
      </p:sp>
      <p:sp>
        <p:nvSpPr>
          <p:cNvPr id="12" name="Content Placeholder 10">
            <a:extLst>
              <a:ext uri="{FF2B5EF4-FFF2-40B4-BE49-F238E27FC236}">
                <a16:creationId xmlns:a16="http://schemas.microsoft.com/office/drawing/2014/main" id="{DC3712F6-2D7F-4C75-92B5-BFF45AC7ECED}"/>
              </a:ext>
            </a:extLst>
          </p:cNvPr>
          <p:cNvSpPr txBox="1">
            <a:spLocks/>
          </p:cNvSpPr>
          <p:nvPr/>
        </p:nvSpPr>
        <p:spPr>
          <a:xfrm>
            <a:off x="589551" y="758159"/>
            <a:ext cx="5430004" cy="514901"/>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Font typeface="Arial" panose="020B0604020202020204" pitchFamily="34" charset="0"/>
              <a:buNone/>
            </a:pPr>
            <a:r>
              <a:rPr lang="en-US" sz="2400" dirty="0">
                <a:latin typeface="Arial" panose="020B0604020202020204" pitchFamily="34" charset="0"/>
                <a:cs typeface="Arial" panose="020B0604020202020204" pitchFamily="34" charset="0"/>
              </a:rPr>
              <a:t>Opinion of a randomly selected agent</a:t>
            </a:r>
          </a:p>
        </p:txBody>
      </p:sp>
      <p:pic>
        <p:nvPicPr>
          <p:cNvPr id="11" name="Picture 10" descr="A screenshot of a cell phone&#10;&#10;Description automatically generated">
            <a:extLst>
              <a:ext uri="{FF2B5EF4-FFF2-40B4-BE49-F238E27FC236}">
                <a16:creationId xmlns:a16="http://schemas.microsoft.com/office/drawing/2014/main" id="{60D9955A-6ABE-4A6B-971F-2FE071E2F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823" y="1336014"/>
            <a:ext cx="2676778" cy="2235344"/>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F60FA916-9E04-48D4-B5BC-BCE9D10A0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0139" y="1369369"/>
            <a:ext cx="2676778" cy="2235344"/>
          </a:xfrm>
          <a:prstGeom prst="rect">
            <a:avLst/>
          </a:prstGeom>
        </p:spPr>
      </p:pic>
      <p:sp>
        <p:nvSpPr>
          <p:cNvPr id="23" name="Content Placeholder 10">
            <a:extLst>
              <a:ext uri="{FF2B5EF4-FFF2-40B4-BE49-F238E27FC236}">
                <a16:creationId xmlns:a16="http://schemas.microsoft.com/office/drawing/2014/main" id="{9646801C-4537-463A-8BF7-09DEE01ACFF0}"/>
              </a:ext>
            </a:extLst>
          </p:cNvPr>
          <p:cNvSpPr txBox="1">
            <a:spLocks/>
          </p:cNvSpPr>
          <p:nvPr/>
        </p:nvSpPr>
        <p:spPr>
          <a:xfrm>
            <a:off x="589551" y="1729454"/>
            <a:ext cx="1888207" cy="923770"/>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Font typeface="Arial" panose="020B0604020202020204" pitchFamily="34" charset="0"/>
              <a:buNone/>
            </a:pPr>
            <a:r>
              <a:rPr lang="en-US" sz="2400" dirty="0">
                <a:latin typeface="Arial" panose="020B0604020202020204" pitchFamily="34" charset="0"/>
                <a:cs typeface="Arial" panose="020B0604020202020204" pitchFamily="34" charset="0"/>
              </a:rPr>
              <a:t>Without a leaderboard</a:t>
            </a:r>
          </a:p>
        </p:txBody>
      </p:sp>
      <mc:AlternateContent xmlns:mc="http://schemas.openxmlformats.org/markup-compatibility/2006" xmlns:a14="http://schemas.microsoft.com/office/drawing/2010/main">
        <mc:Choice Requires="a14">
          <p:sp>
            <p:nvSpPr>
              <p:cNvPr id="26" name="Content Placeholder 10">
                <a:extLst>
                  <a:ext uri="{FF2B5EF4-FFF2-40B4-BE49-F238E27FC236}">
                    <a16:creationId xmlns:a16="http://schemas.microsoft.com/office/drawing/2014/main" id="{D6EDFC20-2BE4-446C-9417-5FFB4BAE46F3}"/>
                  </a:ext>
                </a:extLst>
              </p:cNvPr>
              <p:cNvSpPr txBox="1">
                <a:spLocks/>
              </p:cNvSpPr>
              <p:nvPr/>
            </p:nvSpPr>
            <p:spPr>
              <a:xfrm>
                <a:off x="3304553" y="3558426"/>
                <a:ext cx="1203947" cy="380684"/>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None/>
                </a:pPr>
                <a14:m>
                  <m:oMathPara xmlns:m="http://schemas.openxmlformats.org/officeDocument/2006/math">
                    <m:oMathParaPr>
                      <m:jc m:val="centerGroup"/>
                    </m:oMathParaPr>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𝑈</m:t>
                          </m:r>
                        </m:e>
                        <m:sub>
                          <m:r>
                            <a:rPr lang="en-US" sz="2600" i="1">
                              <a:latin typeface="Cambria Math" panose="02040503050406030204" pitchFamily="18" charset="0"/>
                            </a:rPr>
                            <m:t>𝑡</m:t>
                          </m:r>
                        </m:sub>
                      </m:sSub>
                    </m:oMath>
                  </m:oMathPara>
                </a14:m>
                <a:endParaRPr lang="en-US" sz="2600" i="1" dirty="0">
                  <a:latin typeface="Arial" panose="020B0604020202020204" pitchFamily="34" charset="0"/>
                  <a:cs typeface="Arial" panose="020B0604020202020204" pitchFamily="34" charset="0"/>
                </a:endParaRPr>
              </a:p>
            </p:txBody>
          </p:sp>
        </mc:Choice>
        <mc:Fallback xmlns="">
          <p:sp>
            <p:nvSpPr>
              <p:cNvPr id="26" name="Content Placeholder 10">
                <a:extLst>
                  <a:ext uri="{FF2B5EF4-FFF2-40B4-BE49-F238E27FC236}">
                    <a16:creationId xmlns:a16="http://schemas.microsoft.com/office/drawing/2014/main" id="{D6EDFC20-2BE4-446C-9417-5FFB4BAE46F3}"/>
                  </a:ext>
                </a:extLst>
              </p:cNvPr>
              <p:cNvSpPr txBox="1">
                <a:spLocks noRot="1" noChangeAspect="1" noMove="1" noResize="1" noEditPoints="1" noAdjustHandles="1" noChangeArrowheads="1" noChangeShapeType="1" noTextEdit="1"/>
              </p:cNvSpPr>
              <p:nvPr/>
            </p:nvSpPr>
            <p:spPr>
              <a:xfrm>
                <a:off x="3304553" y="3558426"/>
                <a:ext cx="1203947" cy="380684"/>
              </a:xfrm>
              <a:prstGeom prst="rect">
                <a:avLst/>
              </a:prstGeom>
              <a:blipFill>
                <a:blip r:embed="rId5"/>
                <a:stretch>
                  <a:fillRect b="-32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ontent Placeholder 10">
                <a:extLst>
                  <a:ext uri="{FF2B5EF4-FFF2-40B4-BE49-F238E27FC236}">
                    <a16:creationId xmlns:a16="http://schemas.microsoft.com/office/drawing/2014/main" id="{37CBB04B-5E1F-493B-B3CA-58623099209B}"/>
                  </a:ext>
                </a:extLst>
              </p:cNvPr>
              <p:cNvSpPr txBox="1">
                <a:spLocks/>
              </p:cNvSpPr>
              <p:nvPr/>
            </p:nvSpPr>
            <p:spPr>
              <a:xfrm>
                <a:off x="6465429" y="3558426"/>
                <a:ext cx="1516521" cy="380684"/>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None/>
                </a:pP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𝑈</m:t>
                        </m:r>
                      </m:e>
                      <m:sub>
                        <m:r>
                          <a:rPr lang="en-US" sz="2600" b="0" i="1" smtClean="0">
                            <a:latin typeface="Cambria Math" panose="02040503050406030204" pitchFamily="18" charset="0"/>
                          </a:rPr>
                          <m:t>𝑡</m:t>
                        </m:r>
                      </m:sub>
                    </m:sSub>
                  </m:oMath>
                </a14:m>
                <a:r>
                  <a:rPr lang="en-US" sz="2600" dirty="0">
                    <a:latin typeface="Arial" panose="020B0604020202020204" pitchFamily="34" charset="0"/>
                    <a:cs typeface="Arial" panose="020B0604020202020204" pitchFamily="34" charset="0"/>
                  </a:rPr>
                  <a:t>, </a:t>
                </a:r>
                <a14:m>
                  <m:oMath xmlns:m="http://schemas.openxmlformats.org/officeDocument/2006/math">
                    <m:sSubSup>
                      <m:sSubSupPr>
                        <m:ctrlPr>
                          <a:rPr lang="en-US" sz="2600" i="1" dirty="0" smtClean="0">
                            <a:latin typeface="Cambria Math" panose="02040503050406030204" pitchFamily="18" charset="0"/>
                          </a:rPr>
                        </m:ctrlPr>
                      </m:sSubSupPr>
                      <m:e>
                        <m:r>
                          <a:rPr lang="en-US" sz="2600" i="1" dirty="0">
                            <a:latin typeface="Cambria Math" panose="02040503050406030204" pitchFamily="18" charset="0"/>
                          </a:rPr>
                          <m:t>𝐼</m:t>
                        </m:r>
                      </m:e>
                      <m:sub>
                        <m:r>
                          <a:rPr lang="en-US" sz="2600" b="0" i="1" dirty="0" smtClean="0">
                            <a:latin typeface="Cambria Math" panose="02040503050406030204" pitchFamily="18" charset="0"/>
                          </a:rPr>
                          <m:t>𝑗</m:t>
                        </m:r>
                        <m:r>
                          <a:rPr lang="en-US" sz="2600" b="0" i="1" dirty="0" smtClean="0">
                            <a:latin typeface="Cambria Math" panose="02040503050406030204" pitchFamily="18" charset="0"/>
                          </a:rPr>
                          <m:t>,</m:t>
                        </m:r>
                        <m:r>
                          <a:rPr lang="en-US" sz="2600" b="0" i="1" dirty="0" smtClean="0">
                            <a:latin typeface="Cambria Math" panose="02040503050406030204" pitchFamily="18" charset="0"/>
                          </a:rPr>
                          <m:t>𝑡</m:t>
                        </m:r>
                      </m:sub>
                      <m:sup>
                        <m:r>
                          <a:rPr lang="en-US" sz="2600" b="0" i="1" dirty="0" smtClean="0">
                            <a:latin typeface="Cambria Math" panose="02040503050406030204" pitchFamily="18" charset="0"/>
                          </a:rPr>
                          <m:t>𝑆</m:t>
                        </m:r>
                      </m:sup>
                    </m:sSubSup>
                  </m:oMath>
                </a14:m>
                <a:endParaRPr lang="en-US" sz="2600" i="1" dirty="0">
                  <a:latin typeface="Arial" panose="020B0604020202020204" pitchFamily="34" charset="0"/>
                  <a:cs typeface="Arial" panose="020B0604020202020204" pitchFamily="34" charset="0"/>
                </a:endParaRPr>
              </a:p>
            </p:txBody>
          </p:sp>
        </mc:Choice>
        <mc:Fallback xmlns="">
          <p:sp>
            <p:nvSpPr>
              <p:cNvPr id="27" name="Content Placeholder 10">
                <a:extLst>
                  <a:ext uri="{FF2B5EF4-FFF2-40B4-BE49-F238E27FC236}">
                    <a16:creationId xmlns:a16="http://schemas.microsoft.com/office/drawing/2014/main" id="{37CBB04B-5E1F-493B-B3CA-58623099209B}"/>
                  </a:ext>
                </a:extLst>
              </p:cNvPr>
              <p:cNvSpPr txBox="1">
                <a:spLocks noRot="1" noChangeAspect="1" noMove="1" noResize="1" noEditPoints="1" noAdjustHandles="1" noChangeArrowheads="1" noChangeShapeType="1" noTextEdit="1"/>
              </p:cNvSpPr>
              <p:nvPr/>
            </p:nvSpPr>
            <p:spPr>
              <a:xfrm>
                <a:off x="6465429" y="3558426"/>
                <a:ext cx="1516521" cy="380684"/>
              </a:xfrm>
              <a:prstGeom prst="rect">
                <a:avLst/>
              </a:prstGeom>
              <a:blipFill>
                <a:blip r:embed="rId6"/>
                <a:stretch>
                  <a:fillRect t="-6452" b="-709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ontent Placeholder 10">
                <a:extLst>
                  <a:ext uri="{FF2B5EF4-FFF2-40B4-BE49-F238E27FC236}">
                    <a16:creationId xmlns:a16="http://schemas.microsoft.com/office/drawing/2014/main" id="{EE6E5A20-3CCA-4DCE-B9F9-748A80674451}"/>
                  </a:ext>
                </a:extLst>
              </p:cNvPr>
              <p:cNvSpPr txBox="1">
                <a:spLocks/>
              </p:cNvSpPr>
              <p:nvPr/>
            </p:nvSpPr>
            <p:spPr>
              <a:xfrm>
                <a:off x="9697578" y="3570053"/>
                <a:ext cx="1516521" cy="380684"/>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None/>
                </a:pP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𝑈</m:t>
                        </m:r>
                      </m:e>
                      <m:sub>
                        <m:r>
                          <a:rPr lang="en-US" sz="2600" b="0" i="1" smtClean="0">
                            <a:latin typeface="Cambria Math" panose="02040503050406030204" pitchFamily="18" charset="0"/>
                          </a:rPr>
                          <m:t>𝑡</m:t>
                        </m:r>
                      </m:sub>
                    </m:sSub>
                  </m:oMath>
                </a14:m>
                <a:r>
                  <a:rPr lang="en-US" sz="2600" dirty="0">
                    <a:latin typeface="Arial" panose="020B0604020202020204" pitchFamily="34" charset="0"/>
                    <a:cs typeface="Arial" panose="020B0604020202020204" pitchFamily="34" charset="0"/>
                  </a:rPr>
                  <a:t>, </a:t>
                </a:r>
                <a14:m>
                  <m:oMath xmlns:m="http://schemas.openxmlformats.org/officeDocument/2006/math">
                    <m:sSubSup>
                      <m:sSubSupPr>
                        <m:ctrlPr>
                          <a:rPr lang="en-US" sz="2600" i="1" dirty="0" smtClean="0">
                            <a:latin typeface="Cambria Math" panose="02040503050406030204" pitchFamily="18" charset="0"/>
                          </a:rPr>
                        </m:ctrlPr>
                      </m:sSubSupPr>
                      <m:e>
                        <m:r>
                          <a:rPr lang="en-US" sz="2600" i="1" dirty="0">
                            <a:latin typeface="Cambria Math" panose="02040503050406030204" pitchFamily="18" charset="0"/>
                          </a:rPr>
                          <m:t>𝐼</m:t>
                        </m:r>
                      </m:e>
                      <m:sub>
                        <m:r>
                          <a:rPr lang="en-US" sz="2600" b="0" i="1" dirty="0" smtClean="0">
                            <a:latin typeface="Cambria Math" panose="02040503050406030204" pitchFamily="18" charset="0"/>
                          </a:rPr>
                          <m:t>𝑗</m:t>
                        </m:r>
                        <m:r>
                          <a:rPr lang="en-US" sz="2600" b="0" i="1" dirty="0" smtClean="0">
                            <a:latin typeface="Cambria Math" panose="02040503050406030204" pitchFamily="18" charset="0"/>
                          </a:rPr>
                          <m:t>,</m:t>
                        </m:r>
                        <m:r>
                          <a:rPr lang="en-US" sz="2600" b="0" i="1" dirty="0" smtClean="0">
                            <a:latin typeface="Cambria Math" panose="02040503050406030204" pitchFamily="18" charset="0"/>
                          </a:rPr>
                          <m:t>𝑡</m:t>
                        </m:r>
                      </m:sub>
                      <m:sup>
                        <m:r>
                          <a:rPr lang="en-US" sz="2600" b="0" i="1" dirty="0" smtClean="0">
                            <a:latin typeface="Cambria Math" panose="02040503050406030204" pitchFamily="18" charset="0"/>
                          </a:rPr>
                          <m:t>𝑁</m:t>
                        </m:r>
                      </m:sup>
                    </m:sSubSup>
                  </m:oMath>
                </a14:m>
                <a:endParaRPr lang="en-US" sz="2600" i="1" dirty="0">
                  <a:latin typeface="Arial" panose="020B0604020202020204" pitchFamily="34" charset="0"/>
                  <a:cs typeface="Arial" panose="020B0604020202020204" pitchFamily="34" charset="0"/>
                </a:endParaRPr>
              </a:p>
            </p:txBody>
          </p:sp>
        </mc:Choice>
        <mc:Fallback xmlns="">
          <p:sp>
            <p:nvSpPr>
              <p:cNvPr id="28" name="Content Placeholder 10">
                <a:extLst>
                  <a:ext uri="{FF2B5EF4-FFF2-40B4-BE49-F238E27FC236}">
                    <a16:creationId xmlns:a16="http://schemas.microsoft.com/office/drawing/2014/main" id="{EE6E5A20-3CCA-4DCE-B9F9-748A80674451}"/>
                  </a:ext>
                </a:extLst>
              </p:cNvPr>
              <p:cNvSpPr txBox="1">
                <a:spLocks noRot="1" noChangeAspect="1" noMove="1" noResize="1" noEditPoints="1" noAdjustHandles="1" noChangeArrowheads="1" noChangeShapeType="1" noTextEdit="1"/>
              </p:cNvSpPr>
              <p:nvPr/>
            </p:nvSpPr>
            <p:spPr>
              <a:xfrm>
                <a:off x="9697578" y="3570053"/>
                <a:ext cx="1516521" cy="380684"/>
              </a:xfrm>
              <a:prstGeom prst="rect">
                <a:avLst/>
              </a:prstGeom>
              <a:blipFill>
                <a:blip r:embed="rId7"/>
                <a:stretch>
                  <a:fillRect t="-9677" b="-67742"/>
                </a:stretch>
              </a:blipFill>
            </p:spPr>
            <p:txBody>
              <a:bodyPr/>
              <a:lstStyle/>
              <a:p>
                <a:r>
                  <a:rPr lang="en-US">
                    <a:noFill/>
                  </a:rPr>
                  <a:t> </a:t>
                </a:r>
              </a:p>
            </p:txBody>
          </p:sp>
        </mc:Fallback>
      </mc:AlternateContent>
      <p:pic>
        <p:nvPicPr>
          <p:cNvPr id="37" name="Picture 36" descr="A close up of a logo&#10;&#10;Description automatically generated">
            <a:extLst>
              <a:ext uri="{FF2B5EF4-FFF2-40B4-BE49-F238E27FC236}">
                <a16:creationId xmlns:a16="http://schemas.microsoft.com/office/drawing/2014/main" id="{4A07B168-0E2E-493A-ACC2-8080743C6E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2207" y="1311352"/>
            <a:ext cx="2636539" cy="2343590"/>
          </a:xfrm>
          <a:prstGeom prst="rect">
            <a:avLst/>
          </a:prstGeom>
        </p:spPr>
      </p:pic>
      <p:grpSp>
        <p:nvGrpSpPr>
          <p:cNvPr id="40" name="Group 39">
            <a:extLst>
              <a:ext uri="{FF2B5EF4-FFF2-40B4-BE49-F238E27FC236}">
                <a16:creationId xmlns:a16="http://schemas.microsoft.com/office/drawing/2014/main" id="{65EB65EC-049E-4A3E-83A1-928F4FE1636F}"/>
              </a:ext>
            </a:extLst>
          </p:cNvPr>
          <p:cNvGrpSpPr/>
          <p:nvPr/>
        </p:nvGrpSpPr>
        <p:grpSpPr>
          <a:xfrm>
            <a:off x="639743" y="4048611"/>
            <a:ext cx="11200476" cy="2627655"/>
            <a:chOff x="639743" y="4048611"/>
            <a:chExt cx="11200476" cy="2627655"/>
          </a:xfrm>
        </p:grpSpPr>
        <p:grpSp>
          <p:nvGrpSpPr>
            <p:cNvPr id="35" name="Group 34">
              <a:extLst>
                <a:ext uri="{FF2B5EF4-FFF2-40B4-BE49-F238E27FC236}">
                  <a16:creationId xmlns:a16="http://schemas.microsoft.com/office/drawing/2014/main" id="{ABEE45E2-D2B1-4E19-830A-148F3CD7B55E}"/>
                </a:ext>
              </a:extLst>
            </p:cNvPr>
            <p:cNvGrpSpPr/>
            <p:nvPr/>
          </p:nvGrpSpPr>
          <p:grpSpPr>
            <a:xfrm>
              <a:off x="639743" y="4048611"/>
              <a:ext cx="10574356" cy="2627655"/>
              <a:chOff x="639743" y="4048611"/>
              <a:chExt cx="10574356" cy="2627655"/>
            </a:xfrm>
          </p:grpSpPr>
          <p:pic>
            <p:nvPicPr>
              <p:cNvPr id="18" name="Picture 17" descr="A screenshot of a cell phone&#10;&#10;Description automatically generated">
                <a:extLst>
                  <a:ext uri="{FF2B5EF4-FFF2-40B4-BE49-F238E27FC236}">
                    <a16:creationId xmlns:a16="http://schemas.microsoft.com/office/drawing/2014/main" id="{BA3B6430-741C-4F20-87B5-212A9773B1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04823" y="4048611"/>
                <a:ext cx="2676778" cy="2235344"/>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6278C40A-A17F-4E16-B576-D1D66A9E9F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35364" y="4062708"/>
                <a:ext cx="2676779" cy="2235345"/>
              </a:xfrm>
              <a:prstGeom prst="rect">
                <a:avLst/>
              </a:prstGeom>
            </p:spPr>
          </p:pic>
          <p:sp>
            <p:nvSpPr>
              <p:cNvPr id="25" name="Content Placeholder 10">
                <a:extLst>
                  <a:ext uri="{FF2B5EF4-FFF2-40B4-BE49-F238E27FC236}">
                    <a16:creationId xmlns:a16="http://schemas.microsoft.com/office/drawing/2014/main" id="{E2435150-B6B4-40C9-AC33-43D85DB4AB60}"/>
                  </a:ext>
                </a:extLst>
              </p:cNvPr>
              <p:cNvSpPr txBox="1">
                <a:spLocks/>
              </p:cNvSpPr>
              <p:nvPr/>
            </p:nvSpPr>
            <p:spPr>
              <a:xfrm>
                <a:off x="639743" y="4546757"/>
                <a:ext cx="1888207" cy="923770"/>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Font typeface="Arial" panose="020B0604020202020204" pitchFamily="34" charset="0"/>
                  <a:buNone/>
                </a:pPr>
                <a:r>
                  <a:rPr lang="en-US" sz="2400" dirty="0">
                    <a:latin typeface="Arial" panose="020B0604020202020204" pitchFamily="34" charset="0"/>
                    <a:cs typeface="Arial" panose="020B0604020202020204" pitchFamily="34" charset="0"/>
                  </a:rPr>
                  <a:t>With a leaderboard</a:t>
                </a:r>
              </a:p>
            </p:txBody>
          </p:sp>
          <mc:AlternateContent xmlns:mc="http://schemas.openxmlformats.org/markup-compatibility/2006" xmlns:a14="http://schemas.microsoft.com/office/drawing/2010/main">
            <mc:Choice Requires="a14">
              <p:sp>
                <p:nvSpPr>
                  <p:cNvPr id="29" name="Content Placeholder 10">
                    <a:extLst>
                      <a:ext uri="{FF2B5EF4-FFF2-40B4-BE49-F238E27FC236}">
                        <a16:creationId xmlns:a16="http://schemas.microsoft.com/office/drawing/2014/main" id="{A8FA483B-0BA8-4BA0-961D-45A63D94080A}"/>
                      </a:ext>
                    </a:extLst>
                  </p:cNvPr>
                  <p:cNvSpPr txBox="1">
                    <a:spLocks/>
                  </p:cNvSpPr>
                  <p:nvPr/>
                </p:nvSpPr>
                <p:spPr>
                  <a:xfrm>
                    <a:off x="3304553" y="6283955"/>
                    <a:ext cx="1203947" cy="380684"/>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None/>
                    </a:pPr>
                    <a14:m>
                      <m:oMathPara xmlns:m="http://schemas.openxmlformats.org/officeDocument/2006/math">
                        <m:oMathParaPr>
                          <m:jc m:val="centerGroup"/>
                        </m:oMathParaPr>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𝑈</m:t>
                              </m:r>
                            </m:e>
                            <m:sub>
                              <m:r>
                                <a:rPr lang="en-US" sz="2600" i="1">
                                  <a:latin typeface="Cambria Math" panose="02040503050406030204" pitchFamily="18" charset="0"/>
                                </a:rPr>
                                <m:t>𝑡</m:t>
                              </m:r>
                            </m:sub>
                          </m:sSub>
                        </m:oMath>
                      </m:oMathPara>
                    </a14:m>
                    <a:endParaRPr lang="en-US" sz="2600" i="1" dirty="0">
                      <a:latin typeface="Arial" panose="020B0604020202020204" pitchFamily="34" charset="0"/>
                      <a:cs typeface="Arial" panose="020B0604020202020204" pitchFamily="34" charset="0"/>
                    </a:endParaRPr>
                  </a:p>
                </p:txBody>
              </p:sp>
            </mc:Choice>
            <mc:Fallback xmlns="">
              <p:sp>
                <p:nvSpPr>
                  <p:cNvPr id="29" name="Content Placeholder 10">
                    <a:extLst>
                      <a:ext uri="{FF2B5EF4-FFF2-40B4-BE49-F238E27FC236}">
                        <a16:creationId xmlns:a16="http://schemas.microsoft.com/office/drawing/2014/main" id="{A8FA483B-0BA8-4BA0-961D-45A63D94080A}"/>
                      </a:ext>
                    </a:extLst>
                  </p:cNvPr>
                  <p:cNvSpPr txBox="1">
                    <a:spLocks noRot="1" noChangeAspect="1" noMove="1" noResize="1" noEditPoints="1" noAdjustHandles="1" noChangeArrowheads="1" noChangeShapeType="1" noTextEdit="1"/>
                  </p:cNvSpPr>
                  <p:nvPr/>
                </p:nvSpPr>
                <p:spPr>
                  <a:xfrm>
                    <a:off x="3304553" y="6283955"/>
                    <a:ext cx="1203947" cy="380684"/>
                  </a:xfrm>
                  <a:prstGeom prst="rect">
                    <a:avLst/>
                  </a:prstGeom>
                  <a:blipFill>
                    <a:blip r:embed="rId15"/>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10">
                    <a:extLst>
                      <a:ext uri="{FF2B5EF4-FFF2-40B4-BE49-F238E27FC236}">
                        <a16:creationId xmlns:a16="http://schemas.microsoft.com/office/drawing/2014/main" id="{0BACB75D-00AF-4814-88A7-7484DA8E336F}"/>
                      </a:ext>
                    </a:extLst>
                  </p:cNvPr>
                  <p:cNvSpPr txBox="1">
                    <a:spLocks/>
                  </p:cNvSpPr>
                  <p:nvPr/>
                </p:nvSpPr>
                <p:spPr>
                  <a:xfrm>
                    <a:off x="6465429" y="6283955"/>
                    <a:ext cx="1516521" cy="380684"/>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None/>
                    </a:pP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𝑈</m:t>
                            </m:r>
                          </m:e>
                          <m:sub>
                            <m:r>
                              <a:rPr lang="en-US" sz="2600" b="0" i="1" smtClean="0">
                                <a:latin typeface="Cambria Math" panose="02040503050406030204" pitchFamily="18" charset="0"/>
                              </a:rPr>
                              <m:t>𝑡</m:t>
                            </m:r>
                          </m:sub>
                        </m:sSub>
                      </m:oMath>
                    </a14:m>
                    <a:r>
                      <a:rPr lang="en-US" sz="2600" dirty="0">
                        <a:latin typeface="Arial" panose="020B0604020202020204" pitchFamily="34" charset="0"/>
                        <a:cs typeface="Arial" panose="020B0604020202020204" pitchFamily="34" charset="0"/>
                      </a:rPr>
                      <a:t>, </a:t>
                    </a:r>
                    <a14:m>
                      <m:oMath xmlns:m="http://schemas.openxmlformats.org/officeDocument/2006/math">
                        <m:sSubSup>
                          <m:sSubSupPr>
                            <m:ctrlPr>
                              <a:rPr lang="en-US" sz="2600" i="1" dirty="0" smtClean="0">
                                <a:latin typeface="Cambria Math" panose="02040503050406030204" pitchFamily="18" charset="0"/>
                              </a:rPr>
                            </m:ctrlPr>
                          </m:sSubSupPr>
                          <m:e>
                            <m:r>
                              <a:rPr lang="en-US" sz="2600" i="1" dirty="0">
                                <a:latin typeface="Cambria Math" panose="02040503050406030204" pitchFamily="18" charset="0"/>
                              </a:rPr>
                              <m:t>𝐼</m:t>
                            </m:r>
                          </m:e>
                          <m:sub>
                            <m:r>
                              <a:rPr lang="en-US" sz="2600" b="0" i="1" dirty="0" smtClean="0">
                                <a:latin typeface="Cambria Math" panose="02040503050406030204" pitchFamily="18" charset="0"/>
                              </a:rPr>
                              <m:t>𝑗</m:t>
                            </m:r>
                            <m:r>
                              <a:rPr lang="en-US" sz="2600" b="0" i="1" dirty="0" smtClean="0">
                                <a:latin typeface="Cambria Math" panose="02040503050406030204" pitchFamily="18" charset="0"/>
                              </a:rPr>
                              <m:t>,</m:t>
                            </m:r>
                            <m:r>
                              <a:rPr lang="en-US" sz="2600" b="0" i="1" dirty="0" smtClean="0">
                                <a:latin typeface="Cambria Math" panose="02040503050406030204" pitchFamily="18" charset="0"/>
                              </a:rPr>
                              <m:t>𝑡</m:t>
                            </m:r>
                          </m:sub>
                          <m:sup>
                            <m:r>
                              <a:rPr lang="en-US" sz="2600" b="0" i="1" dirty="0" smtClean="0">
                                <a:latin typeface="Cambria Math" panose="02040503050406030204" pitchFamily="18" charset="0"/>
                              </a:rPr>
                              <m:t>𝑆</m:t>
                            </m:r>
                          </m:sup>
                        </m:sSubSup>
                      </m:oMath>
                    </a14:m>
                    <a:endParaRPr lang="en-US" sz="2600" i="1" dirty="0">
                      <a:latin typeface="Arial" panose="020B0604020202020204" pitchFamily="34" charset="0"/>
                      <a:cs typeface="Arial" panose="020B0604020202020204" pitchFamily="34" charset="0"/>
                    </a:endParaRPr>
                  </a:p>
                </p:txBody>
              </p:sp>
            </mc:Choice>
            <mc:Fallback xmlns="">
              <p:sp>
                <p:nvSpPr>
                  <p:cNvPr id="30" name="Content Placeholder 10">
                    <a:extLst>
                      <a:ext uri="{FF2B5EF4-FFF2-40B4-BE49-F238E27FC236}">
                        <a16:creationId xmlns:a16="http://schemas.microsoft.com/office/drawing/2014/main" id="{0BACB75D-00AF-4814-88A7-7484DA8E336F}"/>
                      </a:ext>
                    </a:extLst>
                  </p:cNvPr>
                  <p:cNvSpPr txBox="1">
                    <a:spLocks noRot="1" noChangeAspect="1" noMove="1" noResize="1" noEditPoints="1" noAdjustHandles="1" noChangeArrowheads="1" noChangeShapeType="1" noTextEdit="1"/>
                  </p:cNvSpPr>
                  <p:nvPr/>
                </p:nvSpPr>
                <p:spPr>
                  <a:xfrm>
                    <a:off x="6465429" y="6283955"/>
                    <a:ext cx="1516521" cy="380684"/>
                  </a:xfrm>
                  <a:prstGeom prst="rect">
                    <a:avLst/>
                  </a:prstGeom>
                  <a:blipFill>
                    <a:blip r:embed="rId16"/>
                    <a:stretch>
                      <a:fillRect t="-4839" b="-7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ontent Placeholder 10">
                    <a:extLst>
                      <a:ext uri="{FF2B5EF4-FFF2-40B4-BE49-F238E27FC236}">
                        <a16:creationId xmlns:a16="http://schemas.microsoft.com/office/drawing/2014/main" id="{488BD4ED-1C61-4EEA-A820-7DDF40484E7A}"/>
                      </a:ext>
                    </a:extLst>
                  </p:cNvPr>
                  <p:cNvSpPr txBox="1">
                    <a:spLocks/>
                  </p:cNvSpPr>
                  <p:nvPr/>
                </p:nvSpPr>
                <p:spPr>
                  <a:xfrm>
                    <a:off x="9697578" y="6295582"/>
                    <a:ext cx="1516521" cy="380684"/>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None/>
                    </a:pP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𝑈</m:t>
                            </m:r>
                          </m:e>
                          <m:sub>
                            <m:r>
                              <a:rPr lang="en-US" sz="2600" b="0" i="1" smtClean="0">
                                <a:latin typeface="Cambria Math" panose="02040503050406030204" pitchFamily="18" charset="0"/>
                              </a:rPr>
                              <m:t>𝑡</m:t>
                            </m:r>
                          </m:sub>
                        </m:sSub>
                      </m:oMath>
                    </a14:m>
                    <a:r>
                      <a:rPr lang="en-US" sz="2600" dirty="0">
                        <a:latin typeface="Arial" panose="020B0604020202020204" pitchFamily="34" charset="0"/>
                        <a:cs typeface="Arial" panose="020B0604020202020204" pitchFamily="34" charset="0"/>
                      </a:rPr>
                      <a:t>, </a:t>
                    </a:r>
                    <a14:m>
                      <m:oMath xmlns:m="http://schemas.openxmlformats.org/officeDocument/2006/math">
                        <m:sSubSup>
                          <m:sSubSupPr>
                            <m:ctrlPr>
                              <a:rPr lang="en-US" sz="2600" i="1" dirty="0" smtClean="0">
                                <a:latin typeface="Cambria Math" panose="02040503050406030204" pitchFamily="18" charset="0"/>
                              </a:rPr>
                            </m:ctrlPr>
                          </m:sSubSupPr>
                          <m:e>
                            <m:r>
                              <a:rPr lang="en-US" sz="2600" i="1" dirty="0">
                                <a:latin typeface="Cambria Math" panose="02040503050406030204" pitchFamily="18" charset="0"/>
                              </a:rPr>
                              <m:t>𝐼</m:t>
                            </m:r>
                          </m:e>
                          <m:sub>
                            <m:r>
                              <a:rPr lang="en-US" sz="2600" b="0" i="1" dirty="0" smtClean="0">
                                <a:latin typeface="Cambria Math" panose="02040503050406030204" pitchFamily="18" charset="0"/>
                              </a:rPr>
                              <m:t>𝑗</m:t>
                            </m:r>
                            <m:r>
                              <a:rPr lang="en-US" sz="2600" b="0" i="1" dirty="0" smtClean="0">
                                <a:latin typeface="Cambria Math" panose="02040503050406030204" pitchFamily="18" charset="0"/>
                              </a:rPr>
                              <m:t>,</m:t>
                            </m:r>
                            <m:r>
                              <a:rPr lang="en-US" sz="2600" b="0" i="1" dirty="0" smtClean="0">
                                <a:latin typeface="Cambria Math" panose="02040503050406030204" pitchFamily="18" charset="0"/>
                              </a:rPr>
                              <m:t>𝑡</m:t>
                            </m:r>
                          </m:sub>
                          <m:sup>
                            <m:r>
                              <a:rPr lang="en-US" sz="2600" b="0" i="1" dirty="0" smtClean="0">
                                <a:latin typeface="Cambria Math" panose="02040503050406030204" pitchFamily="18" charset="0"/>
                              </a:rPr>
                              <m:t>𝑁</m:t>
                            </m:r>
                          </m:sup>
                        </m:sSubSup>
                      </m:oMath>
                    </a14:m>
                    <a:endParaRPr lang="en-US" sz="2600" i="1" dirty="0">
                      <a:latin typeface="Arial" panose="020B0604020202020204" pitchFamily="34" charset="0"/>
                      <a:cs typeface="Arial" panose="020B0604020202020204" pitchFamily="34" charset="0"/>
                    </a:endParaRPr>
                  </a:p>
                </p:txBody>
              </p:sp>
            </mc:Choice>
            <mc:Fallback xmlns="">
              <p:sp>
                <p:nvSpPr>
                  <p:cNvPr id="31" name="Content Placeholder 10">
                    <a:extLst>
                      <a:ext uri="{FF2B5EF4-FFF2-40B4-BE49-F238E27FC236}">
                        <a16:creationId xmlns:a16="http://schemas.microsoft.com/office/drawing/2014/main" id="{488BD4ED-1C61-4EEA-A820-7DDF40484E7A}"/>
                      </a:ext>
                    </a:extLst>
                  </p:cNvPr>
                  <p:cNvSpPr txBox="1">
                    <a:spLocks noRot="1" noChangeAspect="1" noMove="1" noResize="1" noEditPoints="1" noAdjustHandles="1" noChangeArrowheads="1" noChangeShapeType="1" noTextEdit="1"/>
                  </p:cNvSpPr>
                  <p:nvPr/>
                </p:nvSpPr>
                <p:spPr>
                  <a:xfrm>
                    <a:off x="9697578" y="6295582"/>
                    <a:ext cx="1516521" cy="380684"/>
                  </a:xfrm>
                  <a:prstGeom prst="rect">
                    <a:avLst/>
                  </a:prstGeom>
                  <a:blipFill>
                    <a:blip r:embed="rId17"/>
                    <a:stretch>
                      <a:fillRect t="-8065" b="-77419"/>
                    </a:stretch>
                  </a:blipFill>
                </p:spPr>
                <p:txBody>
                  <a:bodyPr/>
                  <a:lstStyle/>
                  <a:p>
                    <a:r>
                      <a:rPr lang="en-US">
                        <a:noFill/>
                      </a:rPr>
                      <a:t> </a:t>
                    </a:r>
                  </a:p>
                </p:txBody>
              </p:sp>
            </mc:Fallback>
          </mc:AlternateContent>
        </p:grpSp>
        <p:pic>
          <p:nvPicPr>
            <p:cNvPr id="39" name="Picture 38" descr="A screenshot of a cell phone&#10;&#10;Description automatically generated">
              <a:extLst>
                <a:ext uri="{FF2B5EF4-FFF2-40B4-BE49-F238E27FC236}">
                  <a16:creationId xmlns:a16="http://schemas.microsoft.com/office/drawing/2014/main" id="{D7ABECEA-B0B4-419E-B396-9E2D14D864B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203680" y="4062708"/>
              <a:ext cx="2636539" cy="2343590"/>
            </a:xfrm>
            <a:prstGeom prst="rect">
              <a:avLst/>
            </a:prstGeom>
          </p:spPr>
        </p:pic>
      </p:grpSp>
    </p:spTree>
    <p:extLst>
      <p:ext uri="{BB962C8B-B14F-4D97-AF65-F5344CB8AC3E}">
        <p14:creationId xmlns:p14="http://schemas.microsoft.com/office/powerpoint/2010/main" val="413155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screenshot of a cell phone&#10;&#10;Description automatically generated">
            <a:extLst>
              <a:ext uri="{FF2B5EF4-FFF2-40B4-BE49-F238E27FC236}">
                <a16:creationId xmlns:a16="http://schemas.microsoft.com/office/drawing/2014/main" id="{C5B4967D-0745-4A0E-B422-036B99B54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240" y="4001196"/>
            <a:ext cx="2755765" cy="2449568"/>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DDD88B6E-AE75-4EBD-8030-698CD314B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1103" y="883480"/>
            <a:ext cx="3053656" cy="2714361"/>
          </a:xfrm>
          <a:prstGeom prst="rect">
            <a:avLst/>
          </a:prstGeom>
        </p:spPr>
      </p:pic>
      <p:sp>
        <p:nvSpPr>
          <p:cNvPr id="5" name="Title 7">
            <a:extLst>
              <a:ext uri="{FF2B5EF4-FFF2-40B4-BE49-F238E27FC236}">
                <a16:creationId xmlns:a16="http://schemas.microsoft.com/office/drawing/2014/main" id="{76F72DB7-A08F-415B-9CD8-9673199FF8FA}"/>
              </a:ext>
            </a:extLst>
          </p:cNvPr>
          <p:cNvSpPr txBox="1">
            <a:spLocks/>
          </p:cNvSpPr>
          <p:nvPr/>
        </p:nvSpPr>
        <p:spPr>
          <a:xfrm>
            <a:off x="627896" y="113313"/>
            <a:ext cx="10928350" cy="583947"/>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Preliminary Results</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latin typeface="Arial" panose="020B0604020202020204" pitchFamily="34" charset="0"/>
                <a:cs typeface="Arial" panose="020B0604020202020204" pitchFamily="34" charset="0"/>
              </a:rPr>
              <a:pPr/>
              <a:t>17</a:t>
            </a:fld>
            <a:endParaRPr lang="en-US">
              <a:latin typeface="Arial" panose="020B0604020202020204" pitchFamily="34" charset="0"/>
              <a:cs typeface="Arial" panose="020B0604020202020204" pitchFamily="34" charset="0"/>
            </a:endParaRPr>
          </a:p>
        </p:txBody>
      </p:sp>
      <p:sp>
        <p:nvSpPr>
          <p:cNvPr id="12" name="Content Placeholder 10">
            <a:extLst>
              <a:ext uri="{FF2B5EF4-FFF2-40B4-BE49-F238E27FC236}">
                <a16:creationId xmlns:a16="http://schemas.microsoft.com/office/drawing/2014/main" id="{DC3712F6-2D7F-4C75-92B5-BFF45AC7ECED}"/>
              </a:ext>
            </a:extLst>
          </p:cNvPr>
          <p:cNvSpPr txBox="1">
            <a:spLocks/>
          </p:cNvSpPr>
          <p:nvPr/>
        </p:nvSpPr>
        <p:spPr>
          <a:xfrm>
            <a:off x="627896" y="697260"/>
            <a:ext cx="5430004" cy="514901"/>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Font typeface="Arial" panose="020B0604020202020204" pitchFamily="34" charset="0"/>
              <a:buNone/>
            </a:pPr>
            <a:r>
              <a:rPr lang="en-US" sz="2400" dirty="0">
                <a:latin typeface="Arial" panose="020B0604020202020204" pitchFamily="34" charset="0"/>
                <a:cs typeface="Arial" panose="020B0604020202020204" pitchFamily="34" charset="0"/>
              </a:rPr>
              <a:t>Opinion of a randomly selected agent</a:t>
            </a:r>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4156" t="10934" r="8215" b="1977"/>
          <a:stretch/>
        </p:blipFill>
        <p:spPr>
          <a:xfrm>
            <a:off x="7209819" y="1248342"/>
            <a:ext cx="3284161" cy="2447925"/>
          </a:xfrm>
          <a:prstGeom prst="rect">
            <a:avLst/>
          </a:prstGeom>
        </p:spPr>
      </p:pic>
      <p:sp>
        <p:nvSpPr>
          <p:cNvPr id="18" name="Content Placeholder 10">
            <a:extLst>
              <a:ext uri="{FF2B5EF4-FFF2-40B4-BE49-F238E27FC236}">
                <a16:creationId xmlns:a16="http://schemas.microsoft.com/office/drawing/2014/main" id="{2FF5B98E-3DDC-4C10-A79B-B0434EFD0A89}"/>
              </a:ext>
            </a:extLst>
          </p:cNvPr>
          <p:cNvSpPr txBox="1">
            <a:spLocks/>
          </p:cNvSpPr>
          <p:nvPr/>
        </p:nvSpPr>
        <p:spPr>
          <a:xfrm>
            <a:off x="589551" y="1729454"/>
            <a:ext cx="1888207" cy="923770"/>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Font typeface="Arial" panose="020B0604020202020204" pitchFamily="34" charset="0"/>
              <a:buNone/>
            </a:pPr>
            <a:r>
              <a:rPr lang="en-US" sz="2400" dirty="0">
                <a:latin typeface="Arial" panose="020B0604020202020204" pitchFamily="34" charset="0"/>
                <a:cs typeface="Arial" panose="020B0604020202020204" pitchFamily="34" charset="0"/>
              </a:rPr>
              <a:t>Without a leaderboard</a:t>
            </a:r>
          </a:p>
        </p:txBody>
      </p:sp>
      <p:sp>
        <p:nvSpPr>
          <p:cNvPr id="19" name="Content Placeholder 10">
            <a:extLst>
              <a:ext uri="{FF2B5EF4-FFF2-40B4-BE49-F238E27FC236}">
                <a16:creationId xmlns:a16="http://schemas.microsoft.com/office/drawing/2014/main" id="{5AEE588B-93D9-4943-BF16-67042BDE54B9}"/>
              </a:ext>
            </a:extLst>
          </p:cNvPr>
          <p:cNvSpPr txBox="1">
            <a:spLocks/>
          </p:cNvSpPr>
          <p:nvPr/>
        </p:nvSpPr>
        <p:spPr>
          <a:xfrm>
            <a:off x="639743" y="4546757"/>
            <a:ext cx="1888207" cy="923770"/>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Font typeface="Arial" panose="020B0604020202020204" pitchFamily="34" charset="0"/>
              <a:buNone/>
            </a:pPr>
            <a:r>
              <a:rPr lang="en-US" sz="2400" dirty="0">
                <a:latin typeface="Arial" panose="020B0604020202020204" pitchFamily="34" charset="0"/>
                <a:cs typeface="Arial" panose="020B0604020202020204" pitchFamily="34" charset="0"/>
              </a:rPr>
              <a:t>With a leaderboard</a:t>
            </a:r>
          </a:p>
        </p:txBody>
      </p:sp>
      <p:sp>
        <p:nvSpPr>
          <p:cNvPr id="20" name="Content Placeholder 10">
            <a:extLst>
              <a:ext uri="{FF2B5EF4-FFF2-40B4-BE49-F238E27FC236}">
                <a16:creationId xmlns:a16="http://schemas.microsoft.com/office/drawing/2014/main" id="{99D12E81-C2C0-44BA-A74A-9E4663549E90}"/>
              </a:ext>
            </a:extLst>
          </p:cNvPr>
          <p:cNvSpPr txBox="1">
            <a:spLocks/>
          </p:cNvSpPr>
          <p:nvPr/>
        </p:nvSpPr>
        <p:spPr>
          <a:xfrm>
            <a:off x="6121521" y="702243"/>
            <a:ext cx="5430004" cy="514901"/>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Font typeface="Arial" panose="020B0604020202020204" pitchFamily="34" charset="0"/>
              <a:buNone/>
            </a:pPr>
            <a:r>
              <a:rPr lang="en-US" sz="2400" dirty="0">
                <a:latin typeface="Arial" panose="020B0604020202020204" pitchFamily="34" charset="0"/>
                <a:cs typeface="Arial" panose="020B0604020202020204" pitchFamily="34" charset="0"/>
              </a:rPr>
              <a:t>Demand shifted of the agent</a:t>
            </a:r>
          </a:p>
        </p:txBody>
      </p:sp>
      <p:pic>
        <p:nvPicPr>
          <p:cNvPr id="15" name="Picture 14">
            <a:extLst>
              <a:ext uri="{FF2B5EF4-FFF2-40B4-BE49-F238E27FC236}">
                <a16:creationId xmlns:a16="http://schemas.microsoft.com/office/drawing/2014/main" id="{63AEC0EB-C976-473B-91EF-96DDA5CFE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9819" y="3868800"/>
            <a:ext cx="3619146" cy="2714360"/>
          </a:xfrm>
          <a:prstGeom prst="rect">
            <a:avLst/>
          </a:prstGeom>
        </p:spPr>
      </p:pic>
      <mc:AlternateContent xmlns:mc="http://schemas.openxmlformats.org/markup-compatibility/2006" xmlns:a14="http://schemas.microsoft.com/office/drawing/2010/main">
        <mc:Choice Requires="a14">
          <p:sp>
            <p:nvSpPr>
              <p:cNvPr id="21" name="Content Placeholder 10">
                <a:extLst>
                  <a:ext uri="{FF2B5EF4-FFF2-40B4-BE49-F238E27FC236}">
                    <a16:creationId xmlns:a16="http://schemas.microsoft.com/office/drawing/2014/main" id="{7EF062FA-17AB-4DA0-8B7E-3DAA60D31B52}"/>
                  </a:ext>
                </a:extLst>
              </p:cNvPr>
              <p:cNvSpPr txBox="1">
                <a:spLocks/>
              </p:cNvSpPr>
              <p:nvPr/>
            </p:nvSpPr>
            <p:spPr>
              <a:xfrm>
                <a:off x="3213463" y="3507629"/>
                <a:ext cx="2116183" cy="404160"/>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None/>
                </a:pP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𝑈</m:t>
                        </m:r>
                      </m:e>
                      <m:sub>
                        <m:r>
                          <a:rPr lang="en-US" sz="2600" b="0" i="1" smtClean="0">
                            <a:latin typeface="Cambria Math" panose="02040503050406030204" pitchFamily="18" charset="0"/>
                          </a:rPr>
                          <m:t>𝑡</m:t>
                        </m:r>
                      </m:sub>
                    </m:sSub>
                  </m:oMath>
                </a14:m>
                <a:r>
                  <a:rPr lang="en-US" sz="2600" dirty="0">
                    <a:latin typeface="Arial" panose="020B0604020202020204" pitchFamily="34" charset="0"/>
                    <a:cs typeface="Arial" panose="020B0604020202020204" pitchFamily="34" charset="0"/>
                  </a:rPr>
                  <a:t>, </a:t>
                </a:r>
                <a14:m>
                  <m:oMath xmlns:m="http://schemas.openxmlformats.org/officeDocument/2006/math">
                    <m:sSubSup>
                      <m:sSubSupPr>
                        <m:ctrlPr>
                          <a:rPr lang="en-US" sz="2600" i="1" dirty="0" smtClean="0">
                            <a:latin typeface="Cambria Math" panose="02040503050406030204" pitchFamily="18" charset="0"/>
                          </a:rPr>
                        </m:ctrlPr>
                      </m:sSubSupPr>
                      <m:e>
                        <m:r>
                          <a:rPr lang="en-US" sz="2600" i="1" dirty="0">
                            <a:latin typeface="Cambria Math" panose="02040503050406030204" pitchFamily="18" charset="0"/>
                          </a:rPr>
                          <m:t>𝐼</m:t>
                        </m:r>
                      </m:e>
                      <m:sub>
                        <m:r>
                          <a:rPr lang="en-US" sz="2600" b="0" i="1" dirty="0" smtClean="0">
                            <a:latin typeface="Cambria Math" panose="02040503050406030204" pitchFamily="18" charset="0"/>
                          </a:rPr>
                          <m:t>𝑗</m:t>
                        </m:r>
                        <m:r>
                          <a:rPr lang="en-US" sz="2600" b="0" i="1" dirty="0" smtClean="0">
                            <a:latin typeface="Cambria Math" panose="02040503050406030204" pitchFamily="18" charset="0"/>
                          </a:rPr>
                          <m:t>,</m:t>
                        </m:r>
                        <m:r>
                          <a:rPr lang="en-US" sz="2600" b="0" i="1" dirty="0" smtClean="0">
                            <a:latin typeface="Cambria Math" panose="02040503050406030204" pitchFamily="18" charset="0"/>
                          </a:rPr>
                          <m:t>𝑡</m:t>
                        </m:r>
                      </m:sub>
                      <m:sup>
                        <m:r>
                          <a:rPr lang="en-US" sz="2600" b="0" i="1" dirty="0" smtClean="0">
                            <a:latin typeface="Cambria Math" panose="02040503050406030204" pitchFamily="18" charset="0"/>
                          </a:rPr>
                          <m:t>𝑆</m:t>
                        </m:r>
                      </m:sup>
                    </m:sSubSup>
                    <m:r>
                      <a:rPr lang="en-US" sz="2600" b="0" i="1" dirty="0" smtClean="0">
                        <a:latin typeface="Cambria Math" panose="02040503050406030204" pitchFamily="18" charset="0"/>
                      </a:rPr>
                      <m:t>,</m:t>
                    </m:r>
                    <m:sSubSup>
                      <m:sSubSupPr>
                        <m:ctrlPr>
                          <a:rPr lang="en-US" sz="2600" i="1" dirty="0">
                            <a:latin typeface="Cambria Math" panose="02040503050406030204" pitchFamily="18" charset="0"/>
                          </a:rPr>
                        </m:ctrlPr>
                      </m:sSubSupPr>
                      <m:e>
                        <m:r>
                          <a:rPr lang="en-US" sz="2600" i="1" dirty="0">
                            <a:latin typeface="Cambria Math" panose="02040503050406030204" pitchFamily="18" charset="0"/>
                          </a:rPr>
                          <m:t>𝐼</m:t>
                        </m:r>
                      </m:e>
                      <m:sub>
                        <m:r>
                          <a:rPr lang="en-US" sz="2600" i="1" dirty="0">
                            <a:latin typeface="Cambria Math" panose="02040503050406030204" pitchFamily="18" charset="0"/>
                          </a:rPr>
                          <m:t>𝑗</m:t>
                        </m:r>
                        <m:r>
                          <a:rPr lang="en-US" sz="2600" i="1" dirty="0">
                            <a:latin typeface="Cambria Math" panose="02040503050406030204" pitchFamily="18" charset="0"/>
                          </a:rPr>
                          <m:t>,</m:t>
                        </m:r>
                        <m:r>
                          <a:rPr lang="en-US" sz="2600" i="1" dirty="0">
                            <a:latin typeface="Cambria Math" panose="02040503050406030204" pitchFamily="18" charset="0"/>
                          </a:rPr>
                          <m:t>𝑡</m:t>
                        </m:r>
                      </m:sub>
                      <m:sup>
                        <m:r>
                          <a:rPr lang="en-US" sz="2600" b="0" i="1" dirty="0" smtClean="0">
                            <a:latin typeface="Cambria Math" panose="02040503050406030204" pitchFamily="18" charset="0"/>
                          </a:rPr>
                          <m:t>𝑁</m:t>
                        </m:r>
                      </m:sup>
                    </m:sSubSup>
                  </m:oMath>
                </a14:m>
                <a:endParaRPr lang="en-US" sz="2600" i="1" dirty="0">
                  <a:latin typeface="Arial" panose="020B0604020202020204" pitchFamily="34" charset="0"/>
                  <a:cs typeface="Arial" panose="020B0604020202020204" pitchFamily="34" charset="0"/>
                </a:endParaRPr>
              </a:p>
              <a:p>
                <a:pPr marL="0" indent="0" algn="ctr">
                  <a:lnSpc>
                    <a:spcPct val="100000"/>
                  </a:lnSpc>
                  <a:spcBef>
                    <a:spcPts val="1200"/>
                  </a:spcBef>
                  <a:spcAft>
                    <a:spcPts val="1200"/>
                  </a:spcAft>
                  <a:buNone/>
                </a:pPr>
                <a:endParaRPr lang="en-US" sz="2600" i="1" dirty="0">
                  <a:latin typeface="Arial" panose="020B0604020202020204" pitchFamily="34" charset="0"/>
                  <a:cs typeface="Arial" panose="020B0604020202020204" pitchFamily="34" charset="0"/>
                </a:endParaRPr>
              </a:p>
            </p:txBody>
          </p:sp>
        </mc:Choice>
        <mc:Fallback xmlns="">
          <p:sp>
            <p:nvSpPr>
              <p:cNvPr id="21" name="Content Placeholder 10">
                <a:extLst>
                  <a:ext uri="{FF2B5EF4-FFF2-40B4-BE49-F238E27FC236}">
                    <a16:creationId xmlns:a16="http://schemas.microsoft.com/office/drawing/2014/main" id="{7EF062FA-17AB-4DA0-8B7E-3DAA60D31B52}"/>
                  </a:ext>
                </a:extLst>
              </p:cNvPr>
              <p:cNvSpPr txBox="1">
                <a:spLocks noRot="1" noChangeAspect="1" noMove="1" noResize="1" noEditPoints="1" noAdjustHandles="1" noChangeArrowheads="1" noChangeShapeType="1" noTextEdit="1"/>
              </p:cNvSpPr>
              <p:nvPr/>
            </p:nvSpPr>
            <p:spPr>
              <a:xfrm>
                <a:off x="3213463" y="3507629"/>
                <a:ext cx="2116183" cy="404160"/>
              </a:xfrm>
              <a:prstGeom prst="rect">
                <a:avLst/>
              </a:prstGeom>
              <a:blipFill>
                <a:blip r:embed="rId7"/>
                <a:stretch>
                  <a:fillRect t="-9375" b="-6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ontent Placeholder 10">
                <a:extLst>
                  <a:ext uri="{FF2B5EF4-FFF2-40B4-BE49-F238E27FC236}">
                    <a16:creationId xmlns:a16="http://schemas.microsoft.com/office/drawing/2014/main" id="{4DACAE7C-DDFD-4052-9BAB-AC946C40DA25}"/>
                  </a:ext>
                </a:extLst>
              </p:cNvPr>
              <p:cNvSpPr txBox="1">
                <a:spLocks/>
              </p:cNvSpPr>
              <p:nvPr/>
            </p:nvSpPr>
            <p:spPr>
              <a:xfrm>
                <a:off x="3186898" y="6317315"/>
                <a:ext cx="2116183" cy="404160"/>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None/>
                </a:pP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𝑈</m:t>
                        </m:r>
                      </m:e>
                      <m:sub>
                        <m:r>
                          <a:rPr lang="en-US" sz="2600" b="0" i="1" smtClean="0">
                            <a:latin typeface="Cambria Math" panose="02040503050406030204" pitchFamily="18" charset="0"/>
                          </a:rPr>
                          <m:t>𝑡</m:t>
                        </m:r>
                      </m:sub>
                    </m:sSub>
                  </m:oMath>
                </a14:m>
                <a:r>
                  <a:rPr lang="en-US" sz="2600" dirty="0">
                    <a:latin typeface="Arial" panose="020B0604020202020204" pitchFamily="34" charset="0"/>
                    <a:cs typeface="Arial" panose="020B0604020202020204" pitchFamily="34" charset="0"/>
                  </a:rPr>
                  <a:t>, </a:t>
                </a:r>
                <a14:m>
                  <m:oMath xmlns:m="http://schemas.openxmlformats.org/officeDocument/2006/math">
                    <m:sSubSup>
                      <m:sSubSupPr>
                        <m:ctrlPr>
                          <a:rPr lang="en-US" sz="2600" i="1" dirty="0" smtClean="0">
                            <a:latin typeface="Cambria Math" panose="02040503050406030204" pitchFamily="18" charset="0"/>
                          </a:rPr>
                        </m:ctrlPr>
                      </m:sSubSupPr>
                      <m:e>
                        <m:r>
                          <a:rPr lang="en-US" sz="2600" i="1" dirty="0">
                            <a:latin typeface="Cambria Math" panose="02040503050406030204" pitchFamily="18" charset="0"/>
                          </a:rPr>
                          <m:t>𝐼</m:t>
                        </m:r>
                      </m:e>
                      <m:sub>
                        <m:r>
                          <a:rPr lang="en-US" sz="2600" b="0" i="1" dirty="0" smtClean="0">
                            <a:latin typeface="Cambria Math" panose="02040503050406030204" pitchFamily="18" charset="0"/>
                          </a:rPr>
                          <m:t>𝑗</m:t>
                        </m:r>
                        <m:r>
                          <a:rPr lang="en-US" sz="2600" b="0" i="1" dirty="0" smtClean="0">
                            <a:latin typeface="Cambria Math" panose="02040503050406030204" pitchFamily="18" charset="0"/>
                          </a:rPr>
                          <m:t>,</m:t>
                        </m:r>
                        <m:r>
                          <a:rPr lang="en-US" sz="2600" b="0" i="1" dirty="0" smtClean="0">
                            <a:latin typeface="Cambria Math" panose="02040503050406030204" pitchFamily="18" charset="0"/>
                          </a:rPr>
                          <m:t>𝑡</m:t>
                        </m:r>
                      </m:sub>
                      <m:sup>
                        <m:r>
                          <a:rPr lang="en-US" sz="2600" b="0" i="1" dirty="0" smtClean="0">
                            <a:latin typeface="Cambria Math" panose="02040503050406030204" pitchFamily="18" charset="0"/>
                          </a:rPr>
                          <m:t>𝑆</m:t>
                        </m:r>
                      </m:sup>
                    </m:sSubSup>
                    <m:r>
                      <a:rPr lang="en-US" sz="2600" b="0" i="1" dirty="0" smtClean="0">
                        <a:latin typeface="Cambria Math" panose="02040503050406030204" pitchFamily="18" charset="0"/>
                      </a:rPr>
                      <m:t>,</m:t>
                    </m:r>
                    <m:sSubSup>
                      <m:sSubSupPr>
                        <m:ctrlPr>
                          <a:rPr lang="en-US" sz="2600" i="1" dirty="0">
                            <a:latin typeface="Cambria Math" panose="02040503050406030204" pitchFamily="18" charset="0"/>
                          </a:rPr>
                        </m:ctrlPr>
                      </m:sSubSupPr>
                      <m:e>
                        <m:r>
                          <a:rPr lang="en-US" sz="2600" i="1" dirty="0">
                            <a:latin typeface="Cambria Math" panose="02040503050406030204" pitchFamily="18" charset="0"/>
                          </a:rPr>
                          <m:t>𝐼</m:t>
                        </m:r>
                      </m:e>
                      <m:sub>
                        <m:r>
                          <a:rPr lang="en-US" sz="2600" i="1" dirty="0">
                            <a:latin typeface="Cambria Math" panose="02040503050406030204" pitchFamily="18" charset="0"/>
                          </a:rPr>
                          <m:t>𝑗</m:t>
                        </m:r>
                        <m:r>
                          <a:rPr lang="en-US" sz="2600" i="1" dirty="0">
                            <a:latin typeface="Cambria Math" panose="02040503050406030204" pitchFamily="18" charset="0"/>
                          </a:rPr>
                          <m:t>,</m:t>
                        </m:r>
                        <m:r>
                          <a:rPr lang="en-US" sz="2600" i="1" dirty="0">
                            <a:latin typeface="Cambria Math" panose="02040503050406030204" pitchFamily="18" charset="0"/>
                          </a:rPr>
                          <m:t>𝑡</m:t>
                        </m:r>
                      </m:sub>
                      <m:sup>
                        <m:r>
                          <a:rPr lang="en-US" sz="2600" b="0" i="1" dirty="0" smtClean="0">
                            <a:latin typeface="Cambria Math" panose="02040503050406030204" pitchFamily="18" charset="0"/>
                          </a:rPr>
                          <m:t>𝑁</m:t>
                        </m:r>
                      </m:sup>
                    </m:sSubSup>
                  </m:oMath>
                </a14:m>
                <a:endParaRPr lang="en-US" sz="2600" i="1" dirty="0">
                  <a:latin typeface="Arial" panose="020B0604020202020204" pitchFamily="34" charset="0"/>
                  <a:cs typeface="Arial" panose="020B0604020202020204" pitchFamily="34" charset="0"/>
                </a:endParaRPr>
              </a:p>
              <a:p>
                <a:pPr marL="0" indent="0" algn="ctr">
                  <a:lnSpc>
                    <a:spcPct val="100000"/>
                  </a:lnSpc>
                  <a:spcBef>
                    <a:spcPts val="1200"/>
                  </a:spcBef>
                  <a:spcAft>
                    <a:spcPts val="1200"/>
                  </a:spcAft>
                  <a:buNone/>
                </a:pPr>
                <a:endParaRPr lang="en-US" sz="2600" i="1" dirty="0">
                  <a:latin typeface="Arial" panose="020B0604020202020204" pitchFamily="34" charset="0"/>
                  <a:cs typeface="Arial" panose="020B0604020202020204" pitchFamily="34" charset="0"/>
                </a:endParaRPr>
              </a:p>
            </p:txBody>
          </p:sp>
        </mc:Choice>
        <mc:Fallback xmlns="">
          <p:sp>
            <p:nvSpPr>
              <p:cNvPr id="22" name="Content Placeholder 10">
                <a:extLst>
                  <a:ext uri="{FF2B5EF4-FFF2-40B4-BE49-F238E27FC236}">
                    <a16:creationId xmlns:a16="http://schemas.microsoft.com/office/drawing/2014/main" id="{4DACAE7C-DDFD-4052-9BAB-AC946C40DA25}"/>
                  </a:ext>
                </a:extLst>
              </p:cNvPr>
              <p:cNvSpPr txBox="1">
                <a:spLocks noRot="1" noChangeAspect="1" noMove="1" noResize="1" noEditPoints="1" noAdjustHandles="1" noChangeArrowheads="1" noChangeShapeType="1" noTextEdit="1"/>
              </p:cNvSpPr>
              <p:nvPr/>
            </p:nvSpPr>
            <p:spPr>
              <a:xfrm>
                <a:off x="3186898" y="6317315"/>
                <a:ext cx="2116183" cy="404160"/>
              </a:xfrm>
              <a:prstGeom prst="rect">
                <a:avLst/>
              </a:prstGeom>
              <a:blipFill>
                <a:blip r:embed="rId8"/>
                <a:stretch>
                  <a:fillRect t="-6061" b="-60606"/>
                </a:stretch>
              </a:blipFill>
            </p:spPr>
            <p:txBody>
              <a:bodyPr/>
              <a:lstStyle/>
              <a:p>
                <a:r>
                  <a:rPr lang="en-US">
                    <a:noFill/>
                  </a:rPr>
                  <a:t> </a:t>
                </a:r>
              </a:p>
            </p:txBody>
          </p:sp>
        </mc:Fallback>
      </mc:AlternateContent>
    </p:spTree>
    <p:extLst>
      <p:ext uri="{BB962C8B-B14F-4D97-AF65-F5344CB8AC3E}">
        <p14:creationId xmlns:p14="http://schemas.microsoft.com/office/powerpoint/2010/main" val="4178470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289F5E-788C-964C-AB71-24058D510D8E}"/>
              </a:ext>
            </a:extLst>
          </p:cNvPr>
          <p:cNvSpPr>
            <a:spLocks noGrp="1"/>
          </p:cNvSpPr>
          <p:nvPr>
            <p:ph type="title"/>
          </p:nvPr>
        </p:nvSpPr>
        <p:spPr/>
        <p:txBody>
          <a:bodyPr/>
          <a:lstStyle/>
          <a:p>
            <a:r>
              <a:rPr lang="en-US" dirty="0"/>
              <a:t>Conclusions</a:t>
            </a:r>
          </a:p>
        </p:txBody>
      </p:sp>
      <p:sp>
        <p:nvSpPr>
          <p:cNvPr id="11" name="Content Placeholder 10">
            <a:extLst>
              <a:ext uri="{FF2B5EF4-FFF2-40B4-BE49-F238E27FC236}">
                <a16:creationId xmlns:a16="http://schemas.microsoft.com/office/drawing/2014/main" id="{DC3712F6-2D7F-4C75-92B5-BFF45AC7ECED}"/>
              </a:ext>
            </a:extLst>
          </p:cNvPr>
          <p:cNvSpPr>
            <a:spLocks noGrp="1"/>
          </p:cNvSpPr>
          <p:nvPr>
            <p:ph idx="1"/>
          </p:nvPr>
        </p:nvSpPr>
        <p:spPr>
          <a:xfrm>
            <a:off x="838200" y="1554480"/>
            <a:ext cx="10515600" cy="4622483"/>
          </a:xfrm>
          <a:prstGeom prst="rect">
            <a:avLst/>
          </a:prstGeom>
        </p:spPr>
        <p:txBody>
          <a:bodyPr>
            <a:normAutofit lnSpcReduction="10000"/>
          </a:bodyPr>
          <a:lstStyle/>
          <a:p>
            <a:r>
              <a:rPr lang="en-US" dirty="0"/>
              <a:t>Smart metered data were used to model a demand-side management (DSM) strategy to shift the system’s daily peak demand.</a:t>
            </a:r>
          </a:p>
          <a:p>
            <a:r>
              <a:rPr lang="en-US" dirty="0"/>
              <a:t>An agent-based modeling was built using the concepts from Opinion Dynamics and Gamification to implement the DSM strategy.</a:t>
            </a:r>
          </a:p>
          <a:p>
            <a:r>
              <a:rPr lang="en-US" dirty="0"/>
              <a:t>The effect of Gamification on the model adds variability to the agents’ opinion.</a:t>
            </a:r>
          </a:p>
          <a:p>
            <a:r>
              <a:rPr lang="en-US" dirty="0"/>
              <a:t>The new model that aims at flattening the diurnal demand curve to assist utilities in improving water distribution system operation.</a:t>
            </a:r>
          </a:p>
          <a:p>
            <a:pPr marL="0" indent="0">
              <a:buNone/>
            </a:pPr>
            <a:endParaRPr lang="en-US" dirty="0"/>
          </a:p>
        </p:txBody>
      </p:sp>
      <p:sp>
        <p:nvSpPr>
          <p:cNvPr id="2" name="Slide Number Placeholder 1"/>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latin typeface="Arial" panose="020B0604020202020204" pitchFamily="34" charset="0"/>
                <a:cs typeface="Arial" panose="020B0604020202020204" pitchFamily="34" charset="0"/>
              </a:rPr>
              <a:pPr/>
              <a:t>18</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50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76F72DB7-A08F-415B-9CD8-9673199FF8FA}"/>
              </a:ext>
            </a:extLst>
          </p:cNvPr>
          <p:cNvSpPr txBox="1">
            <a:spLocks/>
          </p:cNvSpPr>
          <p:nvPr/>
        </p:nvSpPr>
        <p:spPr>
          <a:xfrm>
            <a:off x="639471" y="113313"/>
            <a:ext cx="10928350" cy="583947"/>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Urban water demands typically show a peak in the morning and evening</a:t>
            </a:r>
          </a:p>
        </p:txBody>
      </p:sp>
      <p:pic>
        <p:nvPicPr>
          <p:cNvPr id="12" name="Picture 11">
            <a:extLst>
              <a:ext uri="{FF2B5EF4-FFF2-40B4-BE49-F238E27FC236}">
                <a16:creationId xmlns:a16="http://schemas.microsoft.com/office/drawing/2014/main" id="{F76917B7-6179-4244-85FB-5A8F9C679080}"/>
              </a:ext>
            </a:extLst>
          </p:cNvPr>
          <p:cNvPicPr>
            <a:picLocks noChangeAspect="1"/>
          </p:cNvPicPr>
          <p:nvPr/>
        </p:nvPicPr>
        <p:blipFill rotWithShape="1">
          <a:blip r:embed="rId3">
            <a:extLst>
              <a:ext uri="{28A0092B-C50C-407E-A947-70E740481C1C}">
                <a14:useLocalDpi xmlns:a14="http://schemas.microsoft.com/office/drawing/2010/main" val="0"/>
              </a:ext>
            </a:extLst>
          </a:blip>
          <a:srcRect r="50249" b="7339"/>
          <a:stretch/>
        </p:blipFill>
        <p:spPr>
          <a:xfrm>
            <a:off x="6828313" y="1443477"/>
            <a:ext cx="5175406" cy="4166655"/>
          </a:xfrm>
          <a:prstGeom prst="rect">
            <a:avLst/>
          </a:prstGeom>
        </p:spPr>
      </p:pic>
      <p:cxnSp>
        <p:nvCxnSpPr>
          <p:cNvPr id="13" name="Straight Connector 12">
            <a:extLst>
              <a:ext uri="{FF2B5EF4-FFF2-40B4-BE49-F238E27FC236}">
                <a16:creationId xmlns:a16="http://schemas.microsoft.com/office/drawing/2014/main" id="{28F90C38-A692-4E22-9723-246C466FBF52}"/>
              </a:ext>
            </a:extLst>
          </p:cNvPr>
          <p:cNvCxnSpPr>
            <a:cxnSpLocks/>
          </p:cNvCxnSpPr>
          <p:nvPr/>
        </p:nvCxnSpPr>
        <p:spPr>
          <a:xfrm>
            <a:off x="9006442" y="2006930"/>
            <a:ext cx="0" cy="322368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Oval 14">
            <a:extLst>
              <a:ext uri="{FF2B5EF4-FFF2-40B4-BE49-F238E27FC236}">
                <a16:creationId xmlns:a16="http://schemas.microsoft.com/office/drawing/2014/main" id="{578C66F0-9FDC-4240-ADC3-8804191BB87A}"/>
              </a:ext>
            </a:extLst>
          </p:cNvPr>
          <p:cNvSpPr/>
          <p:nvPr/>
        </p:nvSpPr>
        <p:spPr>
          <a:xfrm>
            <a:off x="8938295" y="5230611"/>
            <a:ext cx="151066" cy="1549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Rectangle 1"/>
          <p:cNvSpPr/>
          <p:nvPr/>
        </p:nvSpPr>
        <p:spPr>
          <a:xfrm>
            <a:off x="639471" y="1373482"/>
            <a:ext cx="5963631" cy="4616648"/>
          </a:xfrm>
          <a:prstGeom prst="rect">
            <a:avLst/>
          </a:prstGeom>
        </p:spPr>
        <p:txBody>
          <a:bodyPr wrap="square">
            <a:spAutoFit/>
          </a:bodyPr>
          <a:lstStyle/>
          <a:p>
            <a:pPr>
              <a:spcAft>
                <a:spcPts val="1200"/>
              </a:spcAft>
            </a:pPr>
            <a:r>
              <a:rPr lang="en-US" sz="2400" dirty="0">
                <a:latin typeface="Arial" panose="020B0604020202020204" pitchFamily="34" charset="0"/>
                <a:cs typeface="Arial" panose="020B0604020202020204" pitchFamily="34" charset="0"/>
              </a:rPr>
              <a:t>The water demand curve should be flattened:</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When peak consumption coincides with high energy tariffs, water treatment and distribution pose an economic burden to a utility.</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 a constrained water system, demand-side management can play an important role to avoid shortages.</a:t>
            </a:r>
          </a:p>
          <a:p>
            <a:pPr>
              <a:spcAft>
                <a:spcPts val="1200"/>
              </a:spcAft>
            </a:pPr>
            <a:r>
              <a:rPr lang="en-US" sz="2400" dirty="0">
                <a:latin typeface="Arial" panose="020B0604020202020204" pitchFamily="34" charset="0"/>
                <a:cs typeface="Arial" panose="020B0604020202020204" pitchFamily="34" charset="0"/>
              </a:rPr>
              <a:t>AMI provides tools </a:t>
            </a:r>
            <a:r>
              <a:rPr lang="en-US" sz="2400" u="sng" dirty="0">
                <a:latin typeface="Arial" panose="020B0604020202020204" pitchFamily="34" charset="0"/>
                <a:cs typeface="Arial" panose="020B0604020202020204" pitchFamily="34" charset="0"/>
              </a:rPr>
              <a:t>for shifting the system peak demand</a:t>
            </a:r>
            <a:r>
              <a:rPr lang="en-US" sz="2400" dirty="0">
                <a:latin typeface="Arial" panose="020B0604020202020204" pitchFamily="34" charset="0"/>
                <a:cs typeface="Arial" panose="020B0604020202020204" pitchFamily="34" charset="0"/>
              </a:rPr>
              <a:t> to alleviate peak demands.</a:t>
            </a:r>
          </a:p>
        </p:txBody>
      </p:sp>
      <p:sp>
        <p:nvSpPr>
          <p:cNvPr id="3" name="Slide Number Placeholder 2"/>
          <p:cNvSpPr>
            <a:spLocks noGrp="1"/>
          </p:cNvSpPr>
          <p:nvPr>
            <p:ph type="sldNum" sz="quarter" idx="12"/>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latin typeface="Arial" panose="020B0604020202020204" pitchFamily="34" charset="0"/>
                <a:cs typeface="Arial" panose="020B0604020202020204" pitchFamily="34" charset="0"/>
              </a:rPr>
              <a:pPr/>
              <a:t>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10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F72DB7-A08F-415B-9CD8-9673199FF8FA}"/>
              </a:ext>
            </a:extLst>
          </p:cNvPr>
          <p:cNvSpPr txBox="1">
            <a:spLocks/>
          </p:cNvSpPr>
          <p:nvPr/>
        </p:nvSpPr>
        <p:spPr>
          <a:xfrm>
            <a:off x="639471" y="334989"/>
            <a:ext cx="10928350" cy="583947"/>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Demand-side management</a:t>
            </a:r>
          </a:p>
        </p:txBody>
      </p:sp>
      <p:sp>
        <p:nvSpPr>
          <p:cNvPr id="4" name="Rectangle 3"/>
          <p:cNvSpPr/>
          <p:nvPr/>
        </p:nvSpPr>
        <p:spPr>
          <a:xfrm>
            <a:off x="639471" y="1106826"/>
            <a:ext cx="5618825" cy="5447645"/>
          </a:xfrm>
          <a:prstGeom prst="rect">
            <a:avLst/>
          </a:prstGeom>
        </p:spPr>
        <p:txBody>
          <a:bodyPr wrap="square">
            <a:spAutoFit/>
          </a:bodyPr>
          <a:lstStyle/>
          <a:p>
            <a:pPr marL="457200" indent="-457200" algn="just">
              <a:spcBef>
                <a:spcPts val="1200"/>
              </a:spcBef>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Demand-side management (DSM) strategies can effectively modify consumption patterns.</a:t>
            </a:r>
          </a:p>
          <a:p>
            <a:pPr marL="457200" indent="-457200" algn="just">
              <a:spcBef>
                <a:spcPts val="1200"/>
              </a:spcBef>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DSM is widely applied in the energy sector.</a:t>
            </a:r>
          </a:p>
          <a:p>
            <a:pPr marL="457200" indent="-457200" algn="just">
              <a:spcBef>
                <a:spcPts val="1200"/>
              </a:spcBef>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DSM can be applied to shift peak consumption in water systems, but this has not been fully explored in research or practice.</a:t>
            </a:r>
          </a:p>
        </p:txBody>
      </p:sp>
      <p:pic>
        <p:nvPicPr>
          <p:cNvPr id="2054" name="Picture 6" descr="Image result for demand side management"/>
          <p:cNvPicPr>
            <a:picLocks noChangeAspect="1" noChangeArrowheads="1"/>
          </p:cNvPicPr>
          <p:nvPr/>
        </p:nvPicPr>
        <p:blipFill rotWithShape="1">
          <a:blip r:embed="rId2">
            <a:extLst>
              <a:ext uri="{28A0092B-C50C-407E-A947-70E740481C1C}">
                <a14:useLocalDpi xmlns:a14="http://schemas.microsoft.com/office/drawing/2010/main" val="0"/>
              </a:ext>
            </a:extLst>
          </a:blip>
          <a:srcRect l="1393" t="2789" r="3649" b="2596"/>
          <a:stretch/>
        </p:blipFill>
        <p:spPr bwMode="auto">
          <a:xfrm>
            <a:off x="6662028" y="2100867"/>
            <a:ext cx="5089904" cy="313813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39F36B7-4772-4E81-AE18-ACC4DCFD9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latin typeface="Arial" panose="020B0604020202020204" pitchFamily="34" charset="0"/>
                <a:cs typeface="Arial" panose="020B0604020202020204" pitchFamily="34" charset="0"/>
              </a:rPr>
              <a:pPr/>
              <a:t>3</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77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39470" y="6886"/>
            <a:ext cx="10977840" cy="646331"/>
          </a:xfrm>
          <a:prstGeom prst="rect">
            <a:avLst/>
          </a:prstGeom>
        </p:spPr>
        <p:txBody>
          <a:bodyPr wrap="square">
            <a:spAutoFit/>
          </a:bodyPr>
          <a:lstStyle/>
          <a:p>
            <a:pPr>
              <a:spcBef>
                <a:spcPts val="1200"/>
              </a:spcBef>
              <a:spcAft>
                <a:spcPts val="1200"/>
              </a:spcAft>
            </a:pPr>
            <a:r>
              <a:rPr lang="en-US" sz="3600" dirty="0">
                <a:latin typeface="Arial" panose="020B0604020202020204" pitchFamily="34" charset="0"/>
                <a:cs typeface="Arial" panose="020B0604020202020204" pitchFamily="34" charset="0"/>
              </a:rPr>
              <a:t>How</a:t>
            </a:r>
            <a:r>
              <a:rPr lang="en-US" sz="3200" dirty="0">
                <a:latin typeface="Arial" panose="020B0604020202020204" pitchFamily="34" charset="0"/>
                <a:cs typeface="Arial" panose="020B0604020202020204" pitchFamily="34" charset="0"/>
              </a:rPr>
              <a:t> can we promote consumer participation in DSM?</a:t>
            </a:r>
          </a:p>
        </p:txBody>
      </p:sp>
      <p:grpSp>
        <p:nvGrpSpPr>
          <p:cNvPr id="9" name="Group 8"/>
          <p:cNvGrpSpPr/>
          <p:nvPr/>
        </p:nvGrpSpPr>
        <p:grpSpPr>
          <a:xfrm>
            <a:off x="6434427" y="831720"/>
            <a:ext cx="5222978" cy="2715576"/>
            <a:chOff x="16134" y="3902453"/>
            <a:chExt cx="5222978" cy="2715576"/>
          </a:xfrm>
        </p:grpSpPr>
        <p:sp>
          <p:nvSpPr>
            <p:cNvPr id="23" name="Rectangle 22"/>
            <p:cNvSpPr/>
            <p:nvPr/>
          </p:nvSpPr>
          <p:spPr>
            <a:xfrm rot="16200000">
              <a:off x="-895825" y="4814412"/>
              <a:ext cx="2531803" cy="707886"/>
            </a:xfrm>
            <a:prstGeom prst="rect">
              <a:avLst/>
            </a:prstGeom>
          </p:spPr>
          <p:txBody>
            <a:bodyPr wrap="square">
              <a:spAutoFit/>
            </a:bodyPr>
            <a:lstStyle/>
            <a:p>
              <a:pPr algn="ctr">
                <a:spcBef>
                  <a:spcPts val="1200"/>
                </a:spcBef>
                <a:spcAft>
                  <a:spcPts val="1200"/>
                </a:spcAft>
              </a:pPr>
              <a:r>
                <a:rPr lang="en-US" sz="2000" dirty="0">
                  <a:latin typeface="Arial" panose="020B0604020202020204" pitchFamily="34" charset="0"/>
                  <a:cs typeface="Arial" panose="020B0604020202020204" pitchFamily="34" charset="0"/>
                </a:rPr>
                <a:t>Diurnal water demand</a:t>
              </a:r>
            </a:p>
          </p:txBody>
        </p:sp>
        <p:grpSp>
          <p:nvGrpSpPr>
            <p:cNvPr id="5" name="Group 4"/>
            <p:cNvGrpSpPr/>
            <p:nvPr/>
          </p:nvGrpSpPr>
          <p:grpSpPr>
            <a:xfrm>
              <a:off x="627017" y="3902454"/>
              <a:ext cx="4612095" cy="2715575"/>
              <a:chOff x="627017" y="3902454"/>
              <a:chExt cx="4612095" cy="2715575"/>
            </a:xfrm>
          </p:grpSpPr>
          <p:cxnSp>
            <p:nvCxnSpPr>
              <p:cNvPr id="8" name="Straight Connector 7"/>
              <p:cNvCxnSpPr/>
              <p:nvPr/>
            </p:nvCxnSpPr>
            <p:spPr>
              <a:xfrm>
                <a:off x="639471" y="3902454"/>
                <a:ext cx="0" cy="228934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639471" y="6191794"/>
                <a:ext cx="4559546"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p:cNvSpPr/>
              <p:nvPr/>
            </p:nvSpPr>
            <p:spPr>
              <a:xfrm>
                <a:off x="639470" y="6191794"/>
                <a:ext cx="973131" cy="400110"/>
              </a:xfrm>
              <a:prstGeom prst="rect">
                <a:avLst/>
              </a:prstGeom>
            </p:spPr>
            <p:txBody>
              <a:bodyPr wrap="square">
                <a:spAutoFit/>
              </a:bodyPr>
              <a:lstStyle/>
              <a:p>
                <a:pPr algn="ctr">
                  <a:spcBef>
                    <a:spcPts val="1200"/>
                  </a:spcBef>
                  <a:spcAft>
                    <a:spcPts val="1200"/>
                  </a:spcAft>
                </a:pPr>
                <a:r>
                  <a:rPr lang="en-US" sz="2000" dirty="0">
                    <a:latin typeface="Arial" panose="020B0604020202020204" pitchFamily="34" charset="0"/>
                    <a:cs typeface="Arial" panose="020B0604020202020204" pitchFamily="34" charset="0"/>
                  </a:rPr>
                  <a:t>AM</a:t>
                </a:r>
              </a:p>
            </p:txBody>
          </p:sp>
          <p:sp>
            <p:nvSpPr>
              <p:cNvPr id="16" name="Rectangle 15"/>
              <p:cNvSpPr/>
              <p:nvPr/>
            </p:nvSpPr>
            <p:spPr>
              <a:xfrm>
                <a:off x="4225886" y="6191793"/>
                <a:ext cx="973131" cy="400110"/>
              </a:xfrm>
              <a:prstGeom prst="rect">
                <a:avLst/>
              </a:prstGeom>
            </p:spPr>
            <p:txBody>
              <a:bodyPr wrap="square">
                <a:spAutoFit/>
              </a:bodyPr>
              <a:lstStyle/>
              <a:p>
                <a:pPr algn="ctr">
                  <a:spcBef>
                    <a:spcPts val="1200"/>
                  </a:spcBef>
                  <a:spcAft>
                    <a:spcPts val="1200"/>
                  </a:spcAft>
                </a:pPr>
                <a:r>
                  <a:rPr lang="en-US" sz="2000" dirty="0">
                    <a:latin typeface="Arial" panose="020B0604020202020204" pitchFamily="34" charset="0"/>
                    <a:cs typeface="Arial" panose="020B0604020202020204" pitchFamily="34" charset="0"/>
                  </a:rPr>
                  <a:t>PM</a:t>
                </a:r>
              </a:p>
            </p:txBody>
          </p:sp>
          <p:sp>
            <p:nvSpPr>
              <p:cNvPr id="17" name="Rectangle 16"/>
              <p:cNvSpPr/>
              <p:nvPr/>
            </p:nvSpPr>
            <p:spPr>
              <a:xfrm>
                <a:off x="2299064" y="6217919"/>
                <a:ext cx="1240970" cy="400110"/>
              </a:xfrm>
              <a:prstGeom prst="rect">
                <a:avLst/>
              </a:prstGeom>
            </p:spPr>
            <p:txBody>
              <a:bodyPr wrap="square">
                <a:spAutoFit/>
              </a:bodyPr>
              <a:lstStyle/>
              <a:p>
                <a:pPr algn="ctr">
                  <a:spcBef>
                    <a:spcPts val="1200"/>
                  </a:spcBef>
                  <a:spcAft>
                    <a:spcPts val="1200"/>
                  </a:spcAft>
                </a:pPr>
                <a:r>
                  <a:rPr lang="en-US" sz="2000" dirty="0">
                    <a:latin typeface="Arial" panose="020B0604020202020204" pitchFamily="34" charset="0"/>
                    <a:cs typeface="Arial" panose="020B0604020202020204" pitchFamily="34" charset="0"/>
                  </a:rPr>
                  <a:t>NOON</a:t>
                </a:r>
              </a:p>
            </p:txBody>
          </p:sp>
          <p:sp>
            <p:nvSpPr>
              <p:cNvPr id="13" name="Rectangle 12"/>
              <p:cNvSpPr/>
              <p:nvPr/>
            </p:nvSpPr>
            <p:spPr>
              <a:xfrm>
                <a:off x="940526" y="5633720"/>
                <a:ext cx="414318" cy="558073"/>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t>
                </a:r>
              </a:p>
            </p:txBody>
          </p:sp>
          <p:sp>
            <p:nvSpPr>
              <p:cNvPr id="20" name="Rectangle 19"/>
              <p:cNvSpPr/>
              <p:nvPr/>
            </p:nvSpPr>
            <p:spPr>
              <a:xfrm>
                <a:off x="1507244" y="4306729"/>
                <a:ext cx="693899" cy="188506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t>
                </a:r>
              </a:p>
            </p:txBody>
          </p:sp>
          <p:sp>
            <p:nvSpPr>
              <p:cNvPr id="21" name="Rectangle 20"/>
              <p:cNvSpPr/>
              <p:nvPr/>
            </p:nvSpPr>
            <p:spPr>
              <a:xfrm>
                <a:off x="2480374" y="4699000"/>
                <a:ext cx="588542" cy="1501501"/>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t>
                </a:r>
              </a:p>
            </p:txBody>
          </p:sp>
          <p:sp>
            <p:nvSpPr>
              <p:cNvPr id="22" name="Rectangle 21"/>
              <p:cNvSpPr/>
              <p:nvPr/>
            </p:nvSpPr>
            <p:spPr>
              <a:xfrm>
                <a:off x="3762765" y="4425674"/>
                <a:ext cx="693899" cy="1774827"/>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t>
                </a:r>
              </a:p>
            </p:txBody>
          </p:sp>
          <p:sp>
            <p:nvSpPr>
              <p:cNvPr id="24" name="Rectangle 23"/>
              <p:cNvSpPr/>
              <p:nvPr/>
            </p:nvSpPr>
            <p:spPr>
              <a:xfrm>
                <a:off x="3208681" y="5419418"/>
                <a:ext cx="414318" cy="776732"/>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t>
                </a:r>
              </a:p>
            </p:txBody>
          </p:sp>
          <p:sp>
            <p:nvSpPr>
              <p:cNvPr id="25" name="Rectangle 24"/>
              <p:cNvSpPr/>
              <p:nvPr/>
            </p:nvSpPr>
            <p:spPr>
              <a:xfrm>
                <a:off x="4596430" y="5217161"/>
                <a:ext cx="414318" cy="978990"/>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t>
                </a:r>
              </a:p>
            </p:txBody>
          </p:sp>
          <p:sp>
            <p:nvSpPr>
              <p:cNvPr id="12" name="Freeform 11"/>
              <p:cNvSpPr/>
              <p:nvPr/>
            </p:nvSpPr>
            <p:spPr>
              <a:xfrm>
                <a:off x="627017" y="4306729"/>
                <a:ext cx="4612095" cy="1498519"/>
              </a:xfrm>
              <a:custGeom>
                <a:avLst/>
                <a:gdLst>
                  <a:gd name="connsiteX0" fmla="*/ 0 w 4612095"/>
                  <a:gd name="connsiteY0" fmla="*/ 918414 h 1498519"/>
                  <a:gd name="connsiteX1" fmla="*/ 431074 w 4612095"/>
                  <a:gd name="connsiteY1" fmla="*/ 1440928 h 1498519"/>
                  <a:gd name="connsiteX2" fmla="*/ 744583 w 4612095"/>
                  <a:gd name="connsiteY2" fmla="*/ 1323362 h 1498519"/>
                  <a:gd name="connsiteX3" fmla="*/ 1201783 w 4612095"/>
                  <a:gd name="connsiteY3" fmla="*/ 4014 h 1498519"/>
                  <a:gd name="connsiteX4" fmla="*/ 1345474 w 4612095"/>
                  <a:gd name="connsiteY4" fmla="*/ 918414 h 1498519"/>
                  <a:gd name="connsiteX5" fmla="*/ 1489166 w 4612095"/>
                  <a:gd name="connsiteY5" fmla="*/ 1075168 h 1498519"/>
                  <a:gd name="connsiteX6" fmla="*/ 1841863 w 4612095"/>
                  <a:gd name="connsiteY6" fmla="*/ 996791 h 1498519"/>
                  <a:gd name="connsiteX7" fmla="*/ 1933303 w 4612095"/>
                  <a:gd name="connsiteY7" fmla="*/ 644094 h 1498519"/>
                  <a:gd name="connsiteX8" fmla="*/ 1998617 w 4612095"/>
                  <a:gd name="connsiteY8" fmla="*/ 539591 h 1498519"/>
                  <a:gd name="connsiteX9" fmla="*/ 2194560 w 4612095"/>
                  <a:gd name="connsiteY9" fmla="*/ 487340 h 1498519"/>
                  <a:gd name="connsiteX10" fmla="*/ 2599509 w 4612095"/>
                  <a:gd name="connsiteY10" fmla="*/ 1101294 h 1498519"/>
                  <a:gd name="connsiteX11" fmla="*/ 2886892 w 4612095"/>
                  <a:gd name="connsiteY11" fmla="*/ 1179671 h 1498519"/>
                  <a:gd name="connsiteX12" fmla="*/ 3213463 w 4612095"/>
                  <a:gd name="connsiteY12" fmla="*/ 1127420 h 1498519"/>
                  <a:gd name="connsiteX13" fmla="*/ 3344092 w 4612095"/>
                  <a:gd name="connsiteY13" fmla="*/ 735534 h 1498519"/>
                  <a:gd name="connsiteX14" fmla="*/ 3422469 w 4612095"/>
                  <a:gd name="connsiteY14" fmla="*/ 186894 h 1498519"/>
                  <a:gd name="connsiteX15" fmla="*/ 3526972 w 4612095"/>
                  <a:gd name="connsiteY15" fmla="*/ 160768 h 1498519"/>
                  <a:gd name="connsiteX16" fmla="*/ 3540034 w 4612095"/>
                  <a:gd name="connsiteY16" fmla="*/ 226082 h 1498519"/>
                  <a:gd name="connsiteX17" fmla="*/ 3553097 w 4612095"/>
                  <a:gd name="connsiteY17" fmla="*/ 408962 h 1498519"/>
                  <a:gd name="connsiteX18" fmla="*/ 3683726 w 4612095"/>
                  <a:gd name="connsiteY18" fmla="*/ 774722 h 1498519"/>
                  <a:gd name="connsiteX19" fmla="*/ 4010297 w 4612095"/>
                  <a:gd name="connsiteY19" fmla="*/ 944540 h 1498519"/>
                  <a:gd name="connsiteX20" fmla="*/ 4545874 w 4612095"/>
                  <a:gd name="connsiteY20" fmla="*/ 970665 h 1498519"/>
                  <a:gd name="connsiteX21" fmla="*/ 4585063 w 4612095"/>
                  <a:gd name="connsiteY21" fmla="*/ 944540 h 149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2095" h="1498519">
                    <a:moveTo>
                      <a:pt x="0" y="918414"/>
                    </a:moveTo>
                    <a:cubicBezTo>
                      <a:pt x="153488" y="1145925"/>
                      <a:pt x="306977" y="1373437"/>
                      <a:pt x="431074" y="1440928"/>
                    </a:cubicBezTo>
                    <a:cubicBezTo>
                      <a:pt x="555171" y="1508419"/>
                      <a:pt x="616132" y="1562848"/>
                      <a:pt x="744583" y="1323362"/>
                    </a:cubicBezTo>
                    <a:cubicBezTo>
                      <a:pt x="873035" y="1083876"/>
                      <a:pt x="1101635" y="71505"/>
                      <a:pt x="1201783" y="4014"/>
                    </a:cubicBezTo>
                    <a:cubicBezTo>
                      <a:pt x="1301932" y="-63477"/>
                      <a:pt x="1297577" y="739888"/>
                      <a:pt x="1345474" y="918414"/>
                    </a:cubicBezTo>
                    <a:cubicBezTo>
                      <a:pt x="1393371" y="1096940"/>
                      <a:pt x="1406435" y="1062105"/>
                      <a:pt x="1489166" y="1075168"/>
                    </a:cubicBezTo>
                    <a:cubicBezTo>
                      <a:pt x="1571897" y="1088231"/>
                      <a:pt x="1767840" y="1068637"/>
                      <a:pt x="1841863" y="996791"/>
                    </a:cubicBezTo>
                    <a:cubicBezTo>
                      <a:pt x="1915886" y="924945"/>
                      <a:pt x="1907177" y="720294"/>
                      <a:pt x="1933303" y="644094"/>
                    </a:cubicBezTo>
                    <a:cubicBezTo>
                      <a:pt x="1959429" y="567894"/>
                      <a:pt x="1955074" y="565717"/>
                      <a:pt x="1998617" y="539591"/>
                    </a:cubicBezTo>
                    <a:cubicBezTo>
                      <a:pt x="2042160" y="513465"/>
                      <a:pt x="2094411" y="393723"/>
                      <a:pt x="2194560" y="487340"/>
                    </a:cubicBezTo>
                    <a:cubicBezTo>
                      <a:pt x="2294709" y="580957"/>
                      <a:pt x="2484120" y="985906"/>
                      <a:pt x="2599509" y="1101294"/>
                    </a:cubicBezTo>
                    <a:cubicBezTo>
                      <a:pt x="2714898" y="1216682"/>
                      <a:pt x="2784566" y="1175317"/>
                      <a:pt x="2886892" y="1179671"/>
                    </a:cubicBezTo>
                    <a:cubicBezTo>
                      <a:pt x="2989218" y="1184025"/>
                      <a:pt x="3137263" y="1201443"/>
                      <a:pt x="3213463" y="1127420"/>
                    </a:cubicBezTo>
                    <a:cubicBezTo>
                      <a:pt x="3289663" y="1053397"/>
                      <a:pt x="3309258" y="892288"/>
                      <a:pt x="3344092" y="735534"/>
                    </a:cubicBezTo>
                    <a:cubicBezTo>
                      <a:pt x="3378926" y="578780"/>
                      <a:pt x="3391989" y="282688"/>
                      <a:pt x="3422469" y="186894"/>
                    </a:cubicBezTo>
                    <a:cubicBezTo>
                      <a:pt x="3452949" y="91100"/>
                      <a:pt x="3507378" y="154237"/>
                      <a:pt x="3526972" y="160768"/>
                    </a:cubicBezTo>
                    <a:cubicBezTo>
                      <a:pt x="3546566" y="167299"/>
                      <a:pt x="3535680" y="184716"/>
                      <a:pt x="3540034" y="226082"/>
                    </a:cubicBezTo>
                    <a:cubicBezTo>
                      <a:pt x="3544388" y="267448"/>
                      <a:pt x="3529148" y="317522"/>
                      <a:pt x="3553097" y="408962"/>
                    </a:cubicBezTo>
                    <a:cubicBezTo>
                      <a:pt x="3577046" y="500402"/>
                      <a:pt x="3607526" y="685459"/>
                      <a:pt x="3683726" y="774722"/>
                    </a:cubicBezTo>
                    <a:cubicBezTo>
                      <a:pt x="3759926" y="863985"/>
                      <a:pt x="3866606" y="911883"/>
                      <a:pt x="4010297" y="944540"/>
                    </a:cubicBezTo>
                    <a:cubicBezTo>
                      <a:pt x="4153988" y="977197"/>
                      <a:pt x="4450080" y="970665"/>
                      <a:pt x="4545874" y="970665"/>
                    </a:cubicBezTo>
                    <a:cubicBezTo>
                      <a:pt x="4641668" y="970665"/>
                      <a:pt x="4613365" y="957602"/>
                      <a:pt x="4585063" y="944540"/>
                    </a:cubicBezTo>
                  </a:path>
                </a:pathLst>
              </a:custGeom>
              <a:ln w="28575"/>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sp>
        <p:nvSpPr>
          <p:cNvPr id="26" name="Rectangle 25"/>
          <p:cNvSpPr/>
          <p:nvPr/>
        </p:nvSpPr>
        <p:spPr>
          <a:xfrm>
            <a:off x="671860" y="1046880"/>
            <a:ext cx="5456530" cy="584775"/>
          </a:xfrm>
          <a:prstGeom prst="rect">
            <a:avLst/>
          </a:prstGeom>
        </p:spPr>
        <p:txBody>
          <a:bodyPr wrap="square">
            <a:spAutoFit/>
          </a:bodyPr>
          <a:lstStyle/>
          <a:p>
            <a:pPr>
              <a:spcBef>
                <a:spcPts val="1200"/>
              </a:spcBef>
              <a:spcAft>
                <a:spcPts val="1200"/>
              </a:spcAft>
            </a:pPr>
            <a:r>
              <a:rPr lang="en-US" sz="3200" u="sng" dirty="0">
                <a:latin typeface="Arial" panose="020B0604020202020204" pitchFamily="34" charset="0"/>
                <a:cs typeface="Arial" panose="020B0604020202020204" pitchFamily="34" charset="0"/>
              </a:rPr>
              <a:t>Dynamic Pricing</a:t>
            </a:r>
          </a:p>
        </p:txBody>
      </p:sp>
      <p:sp>
        <p:nvSpPr>
          <p:cNvPr id="14" name="Freeform 13"/>
          <p:cNvSpPr/>
          <p:nvPr/>
        </p:nvSpPr>
        <p:spPr>
          <a:xfrm>
            <a:off x="6998197" y="1157844"/>
            <a:ext cx="4630905" cy="875722"/>
          </a:xfrm>
          <a:custGeom>
            <a:avLst/>
            <a:gdLst>
              <a:gd name="connsiteX0" fmla="*/ 0 w 4630905"/>
              <a:gd name="connsiteY0" fmla="*/ 747722 h 875722"/>
              <a:gd name="connsiteX1" fmla="*/ 232229 w 4630905"/>
              <a:gd name="connsiteY1" fmla="*/ 602579 h 875722"/>
              <a:gd name="connsiteX2" fmla="*/ 478972 w 4630905"/>
              <a:gd name="connsiteY2" fmla="*/ 326807 h 875722"/>
              <a:gd name="connsiteX3" fmla="*/ 667657 w 4630905"/>
              <a:gd name="connsiteY3" fmla="*/ 312293 h 875722"/>
              <a:gd name="connsiteX4" fmla="*/ 812800 w 4630905"/>
              <a:gd name="connsiteY4" fmla="*/ 181665 h 875722"/>
              <a:gd name="connsiteX5" fmla="*/ 1088572 w 4630905"/>
              <a:gd name="connsiteY5" fmla="*/ 181665 h 875722"/>
              <a:gd name="connsiteX6" fmla="*/ 1161143 w 4630905"/>
              <a:gd name="connsiteY6" fmla="*/ 602579 h 875722"/>
              <a:gd name="connsiteX7" fmla="*/ 1480457 w 4630905"/>
              <a:gd name="connsiteY7" fmla="*/ 849322 h 875722"/>
              <a:gd name="connsiteX8" fmla="*/ 1654629 w 4630905"/>
              <a:gd name="connsiteY8" fmla="*/ 863836 h 875722"/>
              <a:gd name="connsiteX9" fmla="*/ 1785257 w 4630905"/>
              <a:gd name="connsiteY9" fmla="*/ 805779 h 875722"/>
              <a:gd name="connsiteX10" fmla="*/ 1901372 w 4630905"/>
              <a:gd name="connsiteY10" fmla="*/ 515493 h 875722"/>
              <a:gd name="connsiteX11" fmla="*/ 2090057 w 4630905"/>
              <a:gd name="connsiteY11" fmla="*/ 268750 h 875722"/>
              <a:gd name="connsiteX12" fmla="*/ 2322286 w 4630905"/>
              <a:gd name="connsiteY12" fmla="*/ 457436 h 875722"/>
              <a:gd name="connsiteX13" fmla="*/ 2394857 w 4630905"/>
              <a:gd name="connsiteY13" fmla="*/ 660636 h 875722"/>
              <a:gd name="connsiteX14" fmla="*/ 2569029 w 4630905"/>
              <a:gd name="connsiteY14" fmla="*/ 646122 h 875722"/>
              <a:gd name="connsiteX15" fmla="*/ 2670629 w 4630905"/>
              <a:gd name="connsiteY15" fmla="*/ 167150 h 875722"/>
              <a:gd name="connsiteX16" fmla="*/ 2786743 w 4630905"/>
              <a:gd name="connsiteY16" fmla="*/ 7493 h 875722"/>
              <a:gd name="connsiteX17" fmla="*/ 2946400 w 4630905"/>
              <a:gd name="connsiteY17" fmla="*/ 152636 h 875722"/>
              <a:gd name="connsiteX18" fmla="*/ 3077029 w 4630905"/>
              <a:gd name="connsiteY18" fmla="*/ 399379 h 875722"/>
              <a:gd name="connsiteX19" fmla="*/ 3135086 w 4630905"/>
              <a:gd name="connsiteY19" fmla="*/ 428407 h 875722"/>
              <a:gd name="connsiteX20" fmla="*/ 3251200 w 4630905"/>
              <a:gd name="connsiteY20" fmla="*/ 442922 h 875722"/>
              <a:gd name="connsiteX21" fmla="*/ 3367315 w 4630905"/>
              <a:gd name="connsiteY21" fmla="*/ 341322 h 875722"/>
              <a:gd name="connsiteX22" fmla="*/ 3512457 w 4630905"/>
              <a:gd name="connsiteY22" fmla="*/ 312293 h 875722"/>
              <a:gd name="connsiteX23" fmla="*/ 3570515 w 4630905"/>
              <a:gd name="connsiteY23" fmla="*/ 312293 h 875722"/>
              <a:gd name="connsiteX24" fmla="*/ 3701143 w 4630905"/>
              <a:gd name="connsiteY24" fmla="*/ 384865 h 875722"/>
              <a:gd name="connsiteX25" fmla="*/ 3759200 w 4630905"/>
              <a:gd name="connsiteY25" fmla="*/ 457436 h 875722"/>
              <a:gd name="connsiteX26" fmla="*/ 3947886 w 4630905"/>
              <a:gd name="connsiteY26" fmla="*/ 486465 h 875722"/>
              <a:gd name="connsiteX27" fmla="*/ 4296229 w 4630905"/>
              <a:gd name="connsiteY27" fmla="*/ 355836 h 875722"/>
              <a:gd name="connsiteX28" fmla="*/ 4368800 w 4630905"/>
              <a:gd name="connsiteY28" fmla="*/ 138122 h 875722"/>
              <a:gd name="connsiteX29" fmla="*/ 4455886 w 4630905"/>
              <a:gd name="connsiteY29" fmla="*/ 36522 h 875722"/>
              <a:gd name="connsiteX30" fmla="*/ 4615543 w 4630905"/>
              <a:gd name="connsiteY30" fmla="*/ 776750 h 875722"/>
              <a:gd name="connsiteX31" fmla="*/ 4615543 w 4630905"/>
              <a:gd name="connsiteY31" fmla="*/ 791265 h 87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30905" h="875722">
                <a:moveTo>
                  <a:pt x="0" y="747722"/>
                </a:moveTo>
                <a:cubicBezTo>
                  <a:pt x="76200" y="710226"/>
                  <a:pt x="152400" y="672731"/>
                  <a:pt x="232229" y="602579"/>
                </a:cubicBezTo>
                <a:cubicBezTo>
                  <a:pt x="312058" y="532427"/>
                  <a:pt x="406401" y="375188"/>
                  <a:pt x="478972" y="326807"/>
                </a:cubicBezTo>
                <a:cubicBezTo>
                  <a:pt x="551543" y="278426"/>
                  <a:pt x="612019" y="336483"/>
                  <a:pt x="667657" y="312293"/>
                </a:cubicBezTo>
                <a:cubicBezTo>
                  <a:pt x="723295" y="288103"/>
                  <a:pt x="742648" y="203436"/>
                  <a:pt x="812800" y="181665"/>
                </a:cubicBezTo>
                <a:cubicBezTo>
                  <a:pt x="882952" y="159894"/>
                  <a:pt x="1030515" y="111513"/>
                  <a:pt x="1088572" y="181665"/>
                </a:cubicBezTo>
                <a:cubicBezTo>
                  <a:pt x="1146629" y="251817"/>
                  <a:pt x="1095829" y="491303"/>
                  <a:pt x="1161143" y="602579"/>
                </a:cubicBezTo>
                <a:cubicBezTo>
                  <a:pt x="1226457" y="713855"/>
                  <a:pt x="1398209" y="805779"/>
                  <a:pt x="1480457" y="849322"/>
                </a:cubicBezTo>
                <a:cubicBezTo>
                  <a:pt x="1562705" y="892865"/>
                  <a:pt x="1603829" y="871093"/>
                  <a:pt x="1654629" y="863836"/>
                </a:cubicBezTo>
                <a:cubicBezTo>
                  <a:pt x="1705429" y="856579"/>
                  <a:pt x="1744133" y="863836"/>
                  <a:pt x="1785257" y="805779"/>
                </a:cubicBezTo>
                <a:cubicBezTo>
                  <a:pt x="1826381" y="747722"/>
                  <a:pt x="1850572" y="604998"/>
                  <a:pt x="1901372" y="515493"/>
                </a:cubicBezTo>
                <a:cubicBezTo>
                  <a:pt x="1952172" y="425988"/>
                  <a:pt x="2019905" y="278426"/>
                  <a:pt x="2090057" y="268750"/>
                </a:cubicBezTo>
                <a:cubicBezTo>
                  <a:pt x="2160209" y="259074"/>
                  <a:pt x="2271486" y="392122"/>
                  <a:pt x="2322286" y="457436"/>
                </a:cubicBezTo>
                <a:cubicBezTo>
                  <a:pt x="2373086" y="522750"/>
                  <a:pt x="2353733" y="629188"/>
                  <a:pt x="2394857" y="660636"/>
                </a:cubicBezTo>
                <a:cubicBezTo>
                  <a:pt x="2435981" y="692084"/>
                  <a:pt x="2523067" y="728370"/>
                  <a:pt x="2569029" y="646122"/>
                </a:cubicBezTo>
                <a:cubicBezTo>
                  <a:pt x="2614991" y="563874"/>
                  <a:pt x="2634343" y="273588"/>
                  <a:pt x="2670629" y="167150"/>
                </a:cubicBezTo>
                <a:cubicBezTo>
                  <a:pt x="2706915" y="60712"/>
                  <a:pt x="2740781" y="9912"/>
                  <a:pt x="2786743" y="7493"/>
                </a:cubicBezTo>
                <a:cubicBezTo>
                  <a:pt x="2832705" y="5074"/>
                  <a:pt x="2898019" y="87322"/>
                  <a:pt x="2946400" y="152636"/>
                </a:cubicBezTo>
                <a:cubicBezTo>
                  <a:pt x="2994781" y="217950"/>
                  <a:pt x="3045581" y="353417"/>
                  <a:pt x="3077029" y="399379"/>
                </a:cubicBezTo>
                <a:cubicBezTo>
                  <a:pt x="3108477" y="445341"/>
                  <a:pt x="3106058" y="421150"/>
                  <a:pt x="3135086" y="428407"/>
                </a:cubicBezTo>
                <a:cubicBezTo>
                  <a:pt x="3164114" y="435664"/>
                  <a:pt x="3212495" y="457436"/>
                  <a:pt x="3251200" y="442922"/>
                </a:cubicBezTo>
                <a:cubicBezTo>
                  <a:pt x="3289905" y="428408"/>
                  <a:pt x="3323772" y="363093"/>
                  <a:pt x="3367315" y="341322"/>
                </a:cubicBezTo>
                <a:cubicBezTo>
                  <a:pt x="3410858" y="319551"/>
                  <a:pt x="3512457" y="312293"/>
                  <a:pt x="3512457" y="312293"/>
                </a:cubicBezTo>
                <a:cubicBezTo>
                  <a:pt x="3546324" y="307455"/>
                  <a:pt x="3539067" y="300198"/>
                  <a:pt x="3570515" y="312293"/>
                </a:cubicBezTo>
                <a:cubicBezTo>
                  <a:pt x="3601963" y="324388"/>
                  <a:pt x="3669696" y="360675"/>
                  <a:pt x="3701143" y="384865"/>
                </a:cubicBezTo>
                <a:cubicBezTo>
                  <a:pt x="3732590" y="409055"/>
                  <a:pt x="3718076" y="440503"/>
                  <a:pt x="3759200" y="457436"/>
                </a:cubicBezTo>
                <a:cubicBezTo>
                  <a:pt x="3800324" y="474369"/>
                  <a:pt x="3858381" y="503398"/>
                  <a:pt x="3947886" y="486465"/>
                </a:cubicBezTo>
                <a:cubicBezTo>
                  <a:pt x="4037391" y="469532"/>
                  <a:pt x="4226077" y="413893"/>
                  <a:pt x="4296229" y="355836"/>
                </a:cubicBezTo>
                <a:cubicBezTo>
                  <a:pt x="4366381" y="297779"/>
                  <a:pt x="4342191" y="191341"/>
                  <a:pt x="4368800" y="138122"/>
                </a:cubicBezTo>
                <a:cubicBezTo>
                  <a:pt x="4395409" y="84903"/>
                  <a:pt x="4414762" y="-69916"/>
                  <a:pt x="4455886" y="36522"/>
                </a:cubicBezTo>
                <a:cubicBezTo>
                  <a:pt x="4497010" y="142960"/>
                  <a:pt x="4588934" y="650960"/>
                  <a:pt x="4615543" y="776750"/>
                </a:cubicBezTo>
                <a:cubicBezTo>
                  <a:pt x="4642152" y="902540"/>
                  <a:pt x="4628847" y="846902"/>
                  <a:pt x="4615543" y="791265"/>
                </a:cubicBezTo>
              </a:path>
            </a:pathLst>
          </a:cu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latin typeface="Arial" panose="020B0604020202020204" pitchFamily="34" charset="0"/>
                <a:cs typeface="Arial" panose="020B0604020202020204" pitchFamily="34" charset="0"/>
              </a:rPr>
              <a:pPr/>
              <a:t>4</a:t>
            </a:fld>
            <a:endParaRPr lang="en-US">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3426BBD-2194-4E87-A4F4-E8B37A4F8BC1}"/>
              </a:ext>
            </a:extLst>
          </p:cNvPr>
          <p:cNvSpPr/>
          <p:nvPr/>
        </p:nvSpPr>
        <p:spPr>
          <a:xfrm>
            <a:off x="658570" y="1645350"/>
            <a:ext cx="5456529" cy="1384995"/>
          </a:xfrm>
          <a:prstGeom prst="rect">
            <a:avLst/>
          </a:prstGeom>
        </p:spPr>
        <p:txBody>
          <a:bodyPr wrap="square">
            <a:spAutoFit/>
          </a:bodyPr>
          <a:lstStyle/>
          <a:p>
            <a:pPr marL="457200" indent="-457200">
              <a:spcBef>
                <a:spcPts val="1200"/>
              </a:spcBef>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Smart meter data allows the implementation of dynamic pricing.</a:t>
            </a:r>
          </a:p>
        </p:txBody>
      </p:sp>
      <p:grpSp>
        <p:nvGrpSpPr>
          <p:cNvPr id="18" name="Group 17">
            <a:extLst>
              <a:ext uri="{FF2B5EF4-FFF2-40B4-BE49-F238E27FC236}">
                <a16:creationId xmlns:a16="http://schemas.microsoft.com/office/drawing/2014/main" id="{21E5BBF7-9076-405D-B588-58881C18542A}"/>
              </a:ext>
            </a:extLst>
          </p:cNvPr>
          <p:cNvGrpSpPr/>
          <p:nvPr/>
        </p:nvGrpSpPr>
        <p:grpSpPr>
          <a:xfrm>
            <a:off x="639468" y="3136612"/>
            <a:ext cx="10615908" cy="3676249"/>
            <a:chOff x="639468" y="3136612"/>
            <a:chExt cx="10615908" cy="3676249"/>
          </a:xfrm>
        </p:grpSpPr>
        <p:grpSp>
          <p:nvGrpSpPr>
            <p:cNvPr id="4" name="Group 3">
              <a:extLst>
                <a:ext uri="{FF2B5EF4-FFF2-40B4-BE49-F238E27FC236}">
                  <a16:creationId xmlns:a16="http://schemas.microsoft.com/office/drawing/2014/main" id="{0AD56450-2A90-4B3B-A25D-49E93AAC2818}"/>
                </a:ext>
              </a:extLst>
            </p:cNvPr>
            <p:cNvGrpSpPr/>
            <p:nvPr/>
          </p:nvGrpSpPr>
          <p:grpSpPr>
            <a:xfrm>
              <a:off x="639468" y="3136612"/>
              <a:ext cx="10615908" cy="3676249"/>
              <a:chOff x="639468" y="3136612"/>
              <a:chExt cx="10615908" cy="3676249"/>
            </a:xfrm>
          </p:grpSpPr>
          <p:sp>
            <p:nvSpPr>
              <p:cNvPr id="6" name="Rectangle 5"/>
              <p:cNvSpPr/>
              <p:nvPr/>
            </p:nvSpPr>
            <p:spPr>
              <a:xfrm>
                <a:off x="639470" y="3136612"/>
                <a:ext cx="5456529" cy="584775"/>
              </a:xfrm>
              <a:prstGeom prst="rect">
                <a:avLst/>
              </a:prstGeom>
            </p:spPr>
            <p:txBody>
              <a:bodyPr wrap="square">
                <a:spAutoFit/>
              </a:bodyPr>
              <a:lstStyle/>
              <a:p>
                <a:pPr>
                  <a:spcBef>
                    <a:spcPts val="1200"/>
                  </a:spcBef>
                  <a:spcAft>
                    <a:spcPts val="1200"/>
                  </a:spcAft>
                </a:pPr>
                <a:r>
                  <a:rPr lang="en-US" sz="3200" u="sng" dirty="0">
                    <a:latin typeface="Arial" panose="020B0604020202020204" pitchFamily="34" charset="0"/>
                    <a:cs typeface="Arial" panose="020B0604020202020204" pitchFamily="34" charset="0"/>
                  </a:rPr>
                  <a:t>Serious Game</a:t>
                </a:r>
              </a:p>
            </p:txBody>
          </p:sp>
          <p:sp>
            <p:nvSpPr>
              <p:cNvPr id="27" name="Rectangle 26"/>
              <p:cNvSpPr/>
              <p:nvPr/>
            </p:nvSpPr>
            <p:spPr>
              <a:xfrm>
                <a:off x="639471" y="3781249"/>
                <a:ext cx="5456529" cy="954107"/>
              </a:xfrm>
              <a:prstGeom prst="rect">
                <a:avLst/>
              </a:prstGeom>
            </p:spPr>
            <p:txBody>
              <a:bodyPr wrap="square">
                <a:spAutoFit/>
              </a:bodyPr>
              <a:lstStyle/>
              <a:p>
                <a:pPr marL="457200" indent="-457200">
                  <a:spcBef>
                    <a:spcPts val="1200"/>
                  </a:spcBef>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Online games to promote water conservation</a:t>
                </a:r>
              </a:p>
            </p:txBody>
          </p:sp>
          <p:pic>
            <p:nvPicPr>
              <p:cNvPr id="3" name="Picture 2">
                <a:extLst>
                  <a:ext uri="{FF2B5EF4-FFF2-40B4-BE49-F238E27FC236}">
                    <a16:creationId xmlns:a16="http://schemas.microsoft.com/office/drawing/2014/main" id="{11457677-2C34-4C78-B536-D93ED7FF1AFB}"/>
                  </a:ext>
                </a:extLst>
              </p:cNvPr>
              <p:cNvPicPr>
                <a:picLocks noChangeAspect="1"/>
              </p:cNvPicPr>
              <p:nvPr/>
            </p:nvPicPr>
            <p:blipFill>
              <a:blip r:embed="rId2"/>
              <a:stretch>
                <a:fillRect/>
              </a:stretch>
            </p:blipFill>
            <p:spPr>
              <a:xfrm>
                <a:off x="7130500" y="3755619"/>
                <a:ext cx="4124876" cy="2626857"/>
              </a:xfrm>
              <a:prstGeom prst="rect">
                <a:avLst/>
              </a:prstGeom>
            </p:spPr>
          </p:pic>
          <p:sp>
            <p:nvSpPr>
              <p:cNvPr id="34" name="Rectangle 33">
                <a:extLst>
                  <a:ext uri="{FF2B5EF4-FFF2-40B4-BE49-F238E27FC236}">
                    <a16:creationId xmlns:a16="http://schemas.microsoft.com/office/drawing/2014/main" id="{94191B83-BE24-4BDB-B97F-A2CC2AE8D87F}"/>
                  </a:ext>
                </a:extLst>
              </p:cNvPr>
              <p:cNvSpPr/>
              <p:nvPr/>
            </p:nvSpPr>
            <p:spPr>
              <a:xfrm>
                <a:off x="639469" y="4735356"/>
                <a:ext cx="5456529" cy="584775"/>
              </a:xfrm>
              <a:prstGeom prst="rect">
                <a:avLst/>
              </a:prstGeom>
            </p:spPr>
            <p:txBody>
              <a:bodyPr wrap="square">
                <a:spAutoFit/>
              </a:bodyPr>
              <a:lstStyle/>
              <a:p>
                <a:pPr>
                  <a:spcBef>
                    <a:spcPts val="1200"/>
                  </a:spcBef>
                  <a:spcAft>
                    <a:spcPts val="1200"/>
                  </a:spcAft>
                </a:pPr>
                <a:r>
                  <a:rPr lang="en-US" sz="3200" b="1" u="sng" dirty="0">
                    <a:latin typeface="Arial" panose="020B0604020202020204" pitchFamily="34" charset="0"/>
                    <a:cs typeface="Arial" panose="020B0604020202020204" pitchFamily="34" charset="0"/>
                  </a:rPr>
                  <a:t>Gamification</a:t>
                </a:r>
              </a:p>
            </p:txBody>
          </p:sp>
          <p:sp>
            <p:nvSpPr>
              <p:cNvPr id="35" name="Rectangle 34">
                <a:extLst>
                  <a:ext uri="{FF2B5EF4-FFF2-40B4-BE49-F238E27FC236}">
                    <a16:creationId xmlns:a16="http://schemas.microsoft.com/office/drawing/2014/main" id="{ED9D1895-2CC4-4F82-AF60-770E8C71CFE0}"/>
                  </a:ext>
                </a:extLst>
              </p:cNvPr>
              <p:cNvSpPr/>
              <p:nvPr/>
            </p:nvSpPr>
            <p:spPr>
              <a:xfrm>
                <a:off x="639468" y="5427866"/>
                <a:ext cx="5456529" cy="1384995"/>
              </a:xfrm>
              <a:prstGeom prst="rect">
                <a:avLst/>
              </a:prstGeom>
            </p:spPr>
            <p:txBody>
              <a:bodyPr wrap="square">
                <a:spAutoFit/>
              </a:bodyPr>
              <a:lstStyle/>
              <a:p>
                <a:pPr marL="457200" indent="-457200">
                  <a:spcBef>
                    <a:spcPts val="1200"/>
                  </a:spcBef>
                  <a:spcAft>
                    <a:spcPts val="120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Leaderboard: customers earn points and improves their virtual ranking</a:t>
                </a:r>
              </a:p>
            </p:txBody>
          </p:sp>
        </p:grpSp>
        <p:sp>
          <p:nvSpPr>
            <p:cNvPr id="7" name="Rectangle 6">
              <a:extLst>
                <a:ext uri="{FF2B5EF4-FFF2-40B4-BE49-F238E27FC236}">
                  <a16:creationId xmlns:a16="http://schemas.microsoft.com/office/drawing/2014/main" id="{0710C464-8866-4033-A2D1-82F15EC6DA87}"/>
                </a:ext>
              </a:extLst>
            </p:cNvPr>
            <p:cNvSpPr/>
            <p:nvPr/>
          </p:nvSpPr>
          <p:spPr>
            <a:xfrm>
              <a:off x="6986755" y="6369635"/>
              <a:ext cx="3461204" cy="338554"/>
            </a:xfrm>
            <a:prstGeom prst="rect">
              <a:avLst/>
            </a:prstGeom>
          </p:spPr>
          <p:txBody>
            <a:bodyPr wrap="none">
              <a:spAutoFit/>
            </a:bodyPr>
            <a:lstStyle/>
            <a:p>
              <a:pPr algn="just">
                <a:spcBef>
                  <a:spcPts val="1200"/>
                </a:spcBef>
                <a:spcAft>
                  <a:spcPts val="1200"/>
                </a:spcAft>
              </a:pPr>
              <a:r>
                <a:rPr lang="en-US" sz="1600" dirty="0">
                  <a:latin typeface="Arial" panose="020B0604020202020204" pitchFamily="34" charset="0"/>
                  <a:cs typeface="Arial" panose="020B0604020202020204" pitchFamily="34" charset="0"/>
                </a:rPr>
                <a:t>Adapted from the </a:t>
              </a:r>
              <a:r>
                <a:rPr lang="en-US" sz="1600" dirty="0">
                  <a:latin typeface="Arial" panose="020B0604020202020204" pitchFamily="34" charset="0"/>
                  <a:cs typeface="Arial" panose="020B0604020202020204" pitchFamily="34" charset="0"/>
                  <a:hlinkClick r:id="rId3"/>
                </a:rPr>
                <a:t>SmartH2O</a:t>
              </a:r>
              <a:r>
                <a:rPr lang="en-US" sz="1600" dirty="0">
                  <a:latin typeface="Arial" panose="020B0604020202020204" pitchFamily="34" charset="0"/>
                  <a:cs typeface="Arial" panose="020B0604020202020204" pitchFamily="34" charset="0"/>
                </a:rPr>
                <a:t> project</a:t>
              </a:r>
            </a:p>
          </p:txBody>
        </p:sp>
      </p:grpSp>
    </p:spTree>
    <p:extLst>
      <p:ext uri="{BB962C8B-B14F-4D97-AF65-F5344CB8AC3E}">
        <p14:creationId xmlns:p14="http://schemas.microsoft.com/office/powerpoint/2010/main" val="185784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76F72DB7-A08F-415B-9CD8-9673199FF8FA}"/>
              </a:ext>
            </a:extLst>
          </p:cNvPr>
          <p:cNvSpPr txBox="1">
            <a:spLocks/>
          </p:cNvSpPr>
          <p:nvPr/>
        </p:nvSpPr>
        <p:spPr>
          <a:xfrm>
            <a:off x="631825" y="151077"/>
            <a:ext cx="10928350" cy="583947"/>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Gamification is enabled by feedback from smart meters</a:t>
            </a:r>
          </a:p>
        </p:txBody>
      </p:sp>
      <p:pic>
        <p:nvPicPr>
          <p:cNvPr id="4" name="Picture 3">
            <a:extLst>
              <a:ext uri="{FF2B5EF4-FFF2-40B4-BE49-F238E27FC236}">
                <a16:creationId xmlns:a16="http://schemas.microsoft.com/office/drawing/2014/main" id="{0CDB69EF-157E-F549-B93A-74DD9E132712}"/>
              </a:ext>
            </a:extLst>
          </p:cNvPr>
          <p:cNvPicPr>
            <a:picLocks noChangeAspect="1"/>
          </p:cNvPicPr>
          <p:nvPr/>
        </p:nvPicPr>
        <p:blipFill>
          <a:blip r:embed="rId3"/>
          <a:stretch>
            <a:fillRect/>
          </a:stretch>
        </p:blipFill>
        <p:spPr>
          <a:xfrm>
            <a:off x="7474117" y="5173419"/>
            <a:ext cx="1359985" cy="1280160"/>
          </a:xfrm>
          <a:prstGeom prst="rect">
            <a:avLst/>
          </a:prstGeom>
        </p:spPr>
      </p:pic>
      <p:pic>
        <p:nvPicPr>
          <p:cNvPr id="6" name="Picture 5">
            <a:extLst>
              <a:ext uri="{FF2B5EF4-FFF2-40B4-BE49-F238E27FC236}">
                <a16:creationId xmlns:a16="http://schemas.microsoft.com/office/drawing/2014/main" id="{C81617CC-EF2F-0E49-AA5F-1C3C2992016C}"/>
              </a:ext>
            </a:extLst>
          </p:cNvPr>
          <p:cNvPicPr>
            <a:picLocks noChangeAspect="1"/>
          </p:cNvPicPr>
          <p:nvPr/>
        </p:nvPicPr>
        <p:blipFill rotWithShape="1">
          <a:blip r:embed="rId4"/>
          <a:srcRect l="22487" r="22410"/>
          <a:stretch/>
        </p:blipFill>
        <p:spPr>
          <a:xfrm>
            <a:off x="7522859" y="2322429"/>
            <a:ext cx="1092267" cy="1982216"/>
          </a:xfrm>
          <a:prstGeom prst="rect">
            <a:avLst/>
          </a:prstGeom>
        </p:spPr>
      </p:pic>
      <p:pic>
        <p:nvPicPr>
          <p:cNvPr id="7" name="Picture 6">
            <a:extLst>
              <a:ext uri="{FF2B5EF4-FFF2-40B4-BE49-F238E27FC236}">
                <a16:creationId xmlns:a16="http://schemas.microsoft.com/office/drawing/2014/main" id="{6D3E9BA1-4C8C-3C4B-A91C-A10A8D2ED5B7}"/>
              </a:ext>
            </a:extLst>
          </p:cNvPr>
          <p:cNvPicPr>
            <a:picLocks noChangeAspect="1"/>
          </p:cNvPicPr>
          <p:nvPr/>
        </p:nvPicPr>
        <p:blipFill>
          <a:blip r:embed="rId3"/>
          <a:stretch>
            <a:fillRect/>
          </a:stretch>
        </p:blipFill>
        <p:spPr>
          <a:xfrm>
            <a:off x="5310010" y="5173419"/>
            <a:ext cx="1359985" cy="1280160"/>
          </a:xfrm>
          <a:prstGeom prst="rect">
            <a:avLst/>
          </a:prstGeom>
        </p:spPr>
      </p:pic>
      <p:sp>
        <p:nvSpPr>
          <p:cNvPr id="8" name="Rectangle 7">
            <a:extLst>
              <a:ext uri="{FF2B5EF4-FFF2-40B4-BE49-F238E27FC236}">
                <a16:creationId xmlns:a16="http://schemas.microsoft.com/office/drawing/2014/main" id="{E85FE21C-4E17-974B-9B8D-C90ECAB249CB}"/>
              </a:ext>
            </a:extLst>
          </p:cNvPr>
          <p:cNvSpPr/>
          <p:nvPr/>
        </p:nvSpPr>
        <p:spPr>
          <a:xfrm>
            <a:off x="3221250" y="6461598"/>
            <a:ext cx="5583480" cy="338321"/>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000" dirty="0">
                <a:latin typeface="Arial" panose="020B0604020202020204" pitchFamily="34" charset="0"/>
                <a:cs typeface="Arial" panose="020B0604020202020204" pitchFamily="34" charset="0"/>
              </a:rPr>
              <a:t>                  Drinking Water Pipes</a:t>
            </a:r>
          </a:p>
        </p:txBody>
      </p:sp>
      <p:pic>
        <p:nvPicPr>
          <p:cNvPr id="9" name="Picture 8">
            <a:extLst>
              <a:ext uri="{FF2B5EF4-FFF2-40B4-BE49-F238E27FC236}">
                <a16:creationId xmlns:a16="http://schemas.microsoft.com/office/drawing/2014/main" id="{CD92329E-1ECC-2F48-BBEB-3EA44D2A558C}"/>
              </a:ext>
            </a:extLst>
          </p:cNvPr>
          <p:cNvPicPr>
            <a:picLocks noChangeAspect="1"/>
          </p:cNvPicPr>
          <p:nvPr/>
        </p:nvPicPr>
        <p:blipFill>
          <a:blip r:embed="rId5"/>
          <a:stretch>
            <a:fillRect/>
          </a:stretch>
        </p:blipFill>
        <p:spPr>
          <a:xfrm>
            <a:off x="8718061" y="6264276"/>
            <a:ext cx="457200" cy="457200"/>
          </a:xfrm>
          <a:prstGeom prst="rect">
            <a:avLst/>
          </a:prstGeom>
        </p:spPr>
      </p:pic>
      <p:sp>
        <p:nvSpPr>
          <p:cNvPr id="10" name="TextBox 9">
            <a:extLst>
              <a:ext uri="{FF2B5EF4-FFF2-40B4-BE49-F238E27FC236}">
                <a16:creationId xmlns:a16="http://schemas.microsoft.com/office/drawing/2014/main" id="{46E8362A-4D94-FF4A-A800-A6F1A078D14A}"/>
              </a:ext>
            </a:extLst>
          </p:cNvPr>
          <p:cNvSpPr txBox="1"/>
          <p:nvPr/>
        </p:nvSpPr>
        <p:spPr>
          <a:xfrm>
            <a:off x="7561502" y="2878625"/>
            <a:ext cx="1014980"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High water use</a:t>
            </a:r>
          </a:p>
        </p:txBody>
      </p:sp>
      <p:sp>
        <p:nvSpPr>
          <p:cNvPr id="12" name="TextBox 11">
            <a:extLst>
              <a:ext uri="{FF2B5EF4-FFF2-40B4-BE49-F238E27FC236}">
                <a16:creationId xmlns:a16="http://schemas.microsoft.com/office/drawing/2014/main" id="{956429FB-62AA-0447-9FDE-E46CAFB1E1FF}"/>
              </a:ext>
            </a:extLst>
          </p:cNvPr>
          <p:cNvSpPr txBox="1"/>
          <p:nvPr/>
        </p:nvSpPr>
        <p:spPr>
          <a:xfrm>
            <a:off x="7561502" y="3592471"/>
            <a:ext cx="1014980" cy="430887"/>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Conservation suggestions</a:t>
            </a:r>
          </a:p>
        </p:txBody>
      </p:sp>
      <p:sp>
        <p:nvSpPr>
          <p:cNvPr id="13" name="TextBox 12">
            <a:extLst>
              <a:ext uri="{FF2B5EF4-FFF2-40B4-BE49-F238E27FC236}">
                <a16:creationId xmlns:a16="http://schemas.microsoft.com/office/drawing/2014/main" id="{16AAD67D-789C-A64E-BFEF-DA017496EE10}"/>
              </a:ext>
            </a:extLst>
          </p:cNvPr>
          <p:cNvSpPr txBox="1"/>
          <p:nvPr/>
        </p:nvSpPr>
        <p:spPr>
          <a:xfrm>
            <a:off x="2339140" y="1013440"/>
            <a:ext cx="1630194" cy="817245"/>
          </a:xfrm>
          <a:prstGeom prst="roundRect">
            <a:avLst/>
          </a:prstGeom>
          <a:solidFill>
            <a:srgbClr val="00A900"/>
          </a:solidFill>
        </p:spPr>
        <p:txBody>
          <a:bodyPr wrap="square" rtlCol="0">
            <a:spAutoFit/>
          </a:bodyPr>
          <a:lstStyle/>
          <a:p>
            <a:pPr algn="ctr"/>
            <a:r>
              <a:rPr lang="en-US" sz="1400" dirty="0">
                <a:latin typeface="Arial" panose="020B0604020202020204" pitchFamily="34" charset="0"/>
                <a:cs typeface="Arial" panose="020B0604020202020204" pitchFamily="34" charset="0"/>
              </a:rPr>
              <a:t>Hourly demands reported at smart meters</a:t>
            </a:r>
          </a:p>
        </p:txBody>
      </p:sp>
      <p:cxnSp>
        <p:nvCxnSpPr>
          <p:cNvPr id="14" name="Straight Connector 13">
            <a:extLst>
              <a:ext uri="{FF2B5EF4-FFF2-40B4-BE49-F238E27FC236}">
                <a16:creationId xmlns:a16="http://schemas.microsoft.com/office/drawing/2014/main" id="{5FD65E06-07CD-4C47-94BA-834409AB5AB4}"/>
              </a:ext>
            </a:extLst>
          </p:cNvPr>
          <p:cNvCxnSpPr>
            <a:cxnSpLocks/>
            <a:stCxn id="22" idx="0"/>
            <a:endCxn id="13" idx="2"/>
          </p:cNvCxnSpPr>
          <p:nvPr/>
        </p:nvCxnSpPr>
        <p:spPr>
          <a:xfrm flipH="1" flipV="1">
            <a:off x="3154237" y="1830685"/>
            <a:ext cx="2132" cy="3959332"/>
          </a:xfrm>
          <a:prstGeom prst="line">
            <a:avLst/>
          </a:prstGeom>
          <a:ln>
            <a:solidFill>
              <a:schemeClr val="tx1"/>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DD480607-4A03-2F4D-A9E5-31439746EE6D}"/>
              </a:ext>
            </a:extLst>
          </p:cNvPr>
          <p:cNvSpPr/>
          <p:nvPr/>
        </p:nvSpPr>
        <p:spPr>
          <a:xfrm>
            <a:off x="7604470" y="997520"/>
            <a:ext cx="2226287" cy="817245"/>
          </a:xfrm>
          <a:prstGeom prst="roundRect">
            <a:avLst/>
          </a:prstGeom>
          <a:solidFill>
            <a:srgbClr val="00A900"/>
          </a:solidFill>
        </p:spPr>
        <p:txBody>
          <a:bodyPr wrap="square">
            <a:spAutoFit/>
          </a:bodyPr>
          <a:lstStyle/>
          <a:p>
            <a:pPr algn="ctr"/>
            <a:r>
              <a:rPr lang="en-US" sz="1400" dirty="0">
                <a:latin typeface="Arial" panose="020B0604020202020204" pitchFamily="34" charset="0"/>
                <a:cs typeface="Arial" panose="020B0604020202020204" pitchFamily="34" charset="0"/>
              </a:rPr>
              <a:t>Encourage demand shifting of certain end-uses</a:t>
            </a:r>
          </a:p>
        </p:txBody>
      </p:sp>
      <p:sp>
        <p:nvSpPr>
          <p:cNvPr id="16" name="TextBox 15">
            <a:extLst>
              <a:ext uri="{FF2B5EF4-FFF2-40B4-BE49-F238E27FC236}">
                <a16:creationId xmlns:a16="http://schemas.microsoft.com/office/drawing/2014/main" id="{B8B298F1-DA38-D14C-A9A9-CF66C3B46F66}"/>
              </a:ext>
            </a:extLst>
          </p:cNvPr>
          <p:cNvSpPr txBox="1"/>
          <p:nvPr/>
        </p:nvSpPr>
        <p:spPr>
          <a:xfrm>
            <a:off x="4581236" y="1000504"/>
            <a:ext cx="2192895" cy="817245"/>
          </a:xfrm>
          <a:prstGeom prst="roundRect">
            <a:avLst/>
          </a:prstGeom>
          <a:solidFill>
            <a:srgbClr val="00A900"/>
          </a:solidFill>
        </p:spPr>
        <p:txBody>
          <a:bodyPr wrap="square" rtlCol="0">
            <a:spAutoFit/>
          </a:bodyPr>
          <a:lstStyle/>
          <a:p>
            <a:pPr algn="ctr"/>
            <a:r>
              <a:rPr lang="en-US" sz="1400" dirty="0">
                <a:latin typeface="Arial" panose="020B0604020202020204" pitchFamily="34" charset="0"/>
                <a:cs typeface="Arial" panose="020B0604020202020204" pitchFamily="34" charset="0"/>
              </a:rPr>
              <a:t>System-level peak consumption identified by the utility</a:t>
            </a:r>
          </a:p>
        </p:txBody>
      </p:sp>
      <p:pic>
        <p:nvPicPr>
          <p:cNvPr id="17" name="Picture 16">
            <a:extLst>
              <a:ext uri="{FF2B5EF4-FFF2-40B4-BE49-F238E27FC236}">
                <a16:creationId xmlns:a16="http://schemas.microsoft.com/office/drawing/2014/main" id="{84E75281-E264-C247-AC8D-A12F3F2197F1}"/>
              </a:ext>
            </a:extLst>
          </p:cNvPr>
          <p:cNvPicPr>
            <a:picLocks noChangeAspect="1"/>
          </p:cNvPicPr>
          <p:nvPr/>
        </p:nvPicPr>
        <p:blipFill>
          <a:blip r:embed="rId5"/>
          <a:stretch>
            <a:fillRect/>
          </a:stretch>
        </p:blipFill>
        <p:spPr>
          <a:xfrm>
            <a:off x="7238710" y="5794979"/>
            <a:ext cx="365760" cy="365760"/>
          </a:xfrm>
          <a:prstGeom prst="rect">
            <a:avLst/>
          </a:prstGeom>
        </p:spPr>
      </p:pic>
      <p:pic>
        <p:nvPicPr>
          <p:cNvPr id="18" name="Picture 17">
            <a:extLst>
              <a:ext uri="{FF2B5EF4-FFF2-40B4-BE49-F238E27FC236}">
                <a16:creationId xmlns:a16="http://schemas.microsoft.com/office/drawing/2014/main" id="{8DE29E5C-2B2A-2C40-84F5-573CA27649F7}"/>
              </a:ext>
            </a:extLst>
          </p:cNvPr>
          <p:cNvPicPr>
            <a:picLocks noChangeAspect="1"/>
          </p:cNvPicPr>
          <p:nvPr/>
        </p:nvPicPr>
        <p:blipFill>
          <a:blip r:embed="rId6"/>
          <a:stretch>
            <a:fillRect/>
          </a:stretch>
        </p:blipFill>
        <p:spPr>
          <a:xfrm>
            <a:off x="7882619" y="3266936"/>
            <a:ext cx="372747" cy="372747"/>
          </a:xfrm>
          <a:prstGeom prst="rect">
            <a:avLst/>
          </a:prstGeom>
        </p:spPr>
      </p:pic>
      <p:pic>
        <p:nvPicPr>
          <p:cNvPr id="19" name="Picture 18">
            <a:extLst>
              <a:ext uri="{FF2B5EF4-FFF2-40B4-BE49-F238E27FC236}">
                <a16:creationId xmlns:a16="http://schemas.microsoft.com/office/drawing/2014/main" id="{C06A3EBB-C3D2-924C-BCE8-95BE2DA1F063}"/>
              </a:ext>
            </a:extLst>
          </p:cNvPr>
          <p:cNvPicPr>
            <a:picLocks noChangeAspect="1"/>
          </p:cNvPicPr>
          <p:nvPr/>
        </p:nvPicPr>
        <p:blipFill>
          <a:blip r:embed="rId7"/>
          <a:stretch>
            <a:fillRect/>
          </a:stretch>
        </p:blipFill>
        <p:spPr>
          <a:xfrm>
            <a:off x="7856391" y="2495845"/>
            <a:ext cx="425203" cy="425203"/>
          </a:xfrm>
          <a:prstGeom prst="rect">
            <a:avLst/>
          </a:prstGeom>
        </p:spPr>
      </p:pic>
      <p:pic>
        <p:nvPicPr>
          <p:cNvPr id="20" name="Picture 19">
            <a:extLst>
              <a:ext uri="{FF2B5EF4-FFF2-40B4-BE49-F238E27FC236}">
                <a16:creationId xmlns:a16="http://schemas.microsoft.com/office/drawing/2014/main" id="{EB1947C7-8CC9-2247-8404-C4036202D8A9}"/>
              </a:ext>
            </a:extLst>
          </p:cNvPr>
          <p:cNvPicPr>
            <a:picLocks noChangeAspect="1"/>
          </p:cNvPicPr>
          <p:nvPr/>
        </p:nvPicPr>
        <p:blipFill>
          <a:blip r:embed="rId3"/>
          <a:stretch>
            <a:fillRect/>
          </a:stretch>
        </p:blipFill>
        <p:spPr>
          <a:xfrm>
            <a:off x="3221250" y="5173419"/>
            <a:ext cx="1359986" cy="1280160"/>
          </a:xfrm>
          <a:prstGeom prst="rect">
            <a:avLst/>
          </a:prstGeom>
        </p:spPr>
      </p:pic>
      <p:pic>
        <p:nvPicPr>
          <p:cNvPr id="21" name="Picture 20">
            <a:extLst>
              <a:ext uri="{FF2B5EF4-FFF2-40B4-BE49-F238E27FC236}">
                <a16:creationId xmlns:a16="http://schemas.microsoft.com/office/drawing/2014/main" id="{C67ED336-38C1-2646-AD47-AE8737020524}"/>
              </a:ext>
            </a:extLst>
          </p:cNvPr>
          <p:cNvPicPr>
            <a:picLocks noChangeAspect="1"/>
          </p:cNvPicPr>
          <p:nvPr/>
        </p:nvPicPr>
        <p:blipFill>
          <a:blip r:embed="rId5"/>
          <a:stretch>
            <a:fillRect/>
          </a:stretch>
        </p:blipFill>
        <p:spPr>
          <a:xfrm>
            <a:off x="5054835" y="5777471"/>
            <a:ext cx="365760" cy="365760"/>
          </a:xfrm>
          <a:prstGeom prst="rect">
            <a:avLst/>
          </a:prstGeom>
        </p:spPr>
      </p:pic>
      <p:pic>
        <p:nvPicPr>
          <p:cNvPr id="22" name="Picture 21">
            <a:extLst>
              <a:ext uri="{FF2B5EF4-FFF2-40B4-BE49-F238E27FC236}">
                <a16:creationId xmlns:a16="http://schemas.microsoft.com/office/drawing/2014/main" id="{56DD4D69-4578-254E-9461-27798C82BC5B}"/>
              </a:ext>
            </a:extLst>
          </p:cNvPr>
          <p:cNvPicPr>
            <a:picLocks noChangeAspect="1"/>
          </p:cNvPicPr>
          <p:nvPr/>
        </p:nvPicPr>
        <p:blipFill>
          <a:blip r:embed="rId5"/>
          <a:stretch>
            <a:fillRect/>
          </a:stretch>
        </p:blipFill>
        <p:spPr>
          <a:xfrm>
            <a:off x="2973489" y="5790017"/>
            <a:ext cx="365760" cy="365760"/>
          </a:xfrm>
          <a:prstGeom prst="rect">
            <a:avLst/>
          </a:prstGeom>
        </p:spPr>
      </p:pic>
      <p:pic>
        <p:nvPicPr>
          <p:cNvPr id="23" name="Picture 22">
            <a:extLst>
              <a:ext uri="{FF2B5EF4-FFF2-40B4-BE49-F238E27FC236}">
                <a16:creationId xmlns:a16="http://schemas.microsoft.com/office/drawing/2014/main" id="{40A4D272-BF6D-DA46-A7F2-1FCA2A7475E3}"/>
              </a:ext>
            </a:extLst>
          </p:cNvPr>
          <p:cNvPicPr>
            <a:picLocks noChangeAspect="1"/>
          </p:cNvPicPr>
          <p:nvPr/>
        </p:nvPicPr>
        <p:blipFill rotWithShape="1">
          <a:blip r:embed="rId4"/>
          <a:srcRect l="22487" r="22410"/>
          <a:stretch/>
        </p:blipFill>
        <p:spPr>
          <a:xfrm>
            <a:off x="5426995" y="2348471"/>
            <a:ext cx="1092267" cy="1982216"/>
          </a:xfrm>
          <a:prstGeom prst="rect">
            <a:avLst/>
          </a:prstGeom>
        </p:spPr>
      </p:pic>
      <p:sp>
        <p:nvSpPr>
          <p:cNvPr id="24" name="TextBox 23">
            <a:extLst>
              <a:ext uri="{FF2B5EF4-FFF2-40B4-BE49-F238E27FC236}">
                <a16:creationId xmlns:a16="http://schemas.microsoft.com/office/drawing/2014/main" id="{5856B70A-527E-8849-96A1-61745BF3E196}"/>
              </a:ext>
            </a:extLst>
          </p:cNvPr>
          <p:cNvSpPr txBox="1"/>
          <p:nvPr/>
        </p:nvSpPr>
        <p:spPr>
          <a:xfrm>
            <a:off x="5465638" y="2904667"/>
            <a:ext cx="1014980"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High water use</a:t>
            </a:r>
          </a:p>
        </p:txBody>
      </p:sp>
      <p:sp>
        <p:nvSpPr>
          <p:cNvPr id="25" name="TextBox 24">
            <a:extLst>
              <a:ext uri="{FF2B5EF4-FFF2-40B4-BE49-F238E27FC236}">
                <a16:creationId xmlns:a16="http://schemas.microsoft.com/office/drawing/2014/main" id="{EE539896-817C-9A4C-8D44-1EEC20F7FF34}"/>
              </a:ext>
            </a:extLst>
          </p:cNvPr>
          <p:cNvSpPr txBox="1"/>
          <p:nvPr/>
        </p:nvSpPr>
        <p:spPr>
          <a:xfrm>
            <a:off x="5465638" y="3618513"/>
            <a:ext cx="1014980" cy="430887"/>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Conservation suggestions</a:t>
            </a:r>
          </a:p>
        </p:txBody>
      </p:sp>
      <p:pic>
        <p:nvPicPr>
          <p:cNvPr id="26" name="Picture 25">
            <a:extLst>
              <a:ext uri="{FF2B5EF4-FFF2-40B4-BE49-F238E27FC236}">
                <a16:creationId xmlns:a16="http://schemas.microsoft.com/office/drawing/2014/main" id="{924042E5-AA5A-AF4E-A176-9817660DDF0E}"/>
              </a:ext>
            </a:extLst>
          </p:cNvPr>
          <p:cNvPicPr>
            <a:picLocks noChangeAspect="1"/>
          </p:cNvPicPr>
          <p:nvPr/>
        </p:nvPicPr>
        <p:blipFill>
          <a:blip r:embed="rId6"/>
          <a:stretch>
            <a:fillRect/>
          </a:stretch>
        </p:blipFill>
        <p:spPr>
          <a:xfrm>
            <a:off x="5786755" y="3292978"/>
            <a:ext cx="372747" cy="372747"/>
          </a:xfrm>
          <a:prstGeom prst="rect">
            <a:avLst/>
          </a:prstGeom>
        </p:spPr>
      </p:pic>
      <p:pic>
        <p:nvPicPr>
          <p:cNvPr id="27" name="Picture 26">
            <a:extLst>
              <a:ext uri="{FF2B5EF4-FFF2-40B4-BE49-F238E27FC236}">
                <a16:creationId xmlns:a16="http://schemas.microsoft.com/office/drawing/2014/main" id="{4FBCE7BF-F603-3A49-A6E8-96CAC3D3972D}"/>
              </a:ext>
            </a:extLst>
          </p:cNvPr>
          <p:cNvPicPr>
            <a:picLocks noChangeAspect="1"/>
          </p:cNvPicPr>
          <p:nvPr/>
        </p:nvPicPr>
        <p:blipFill>
          <a:blip r:embed="rId7"/>
          <a:stretch>
            <a:fillRect/>
          </a:stretch>
        </p:blipFill>
        <p:spPr>
          <a:xfrm>
            <a:off x="5760527" y="2521887"/>
            <a:ext cx="425203" cy="425203"/>
          </a:xfrm>
          <a:prstGeom prst="rect">
            <a:avLst/>
          </a:prstGeom>
        </p:spPr>
      </p:pic>
      <p:pic>
        <p:nvPicPr>
          <p:cNvPr id="28" name="Picture 27">
            <a:extLst>
              <a:ext uri="{FF2B5EF4-FFF2-40B4-BE49-F238E27FC236}">
                <a16:creationId xmlns:a16="http://schemas.microsoft.com/office/drawing/2014/main" id="{4B592C69-B250-364C-A2B3-1D3A3F81B1D0}"/>
              </a:ext>
            </a:extLst>
          </p:cNvPr>
          <p:cNvPicPr>
            <a:picLocks noChangeAspect="1"/>
          </p:cNvPicPr>
          <p:nvPr/>
        </p:nvPicPr>
        <p:blipFill rotWithShape="1">
          <a:blip r:embed="rId4"/>
          <a:srcRect l="22487" r="22410"/>
          <a:stretch/>
        </p:blipFill>
        <p:spPr>
          <a:xfrm>
            <a:off x="3342816" y="2348471"/>
            <a:ext cx="1092267" cy="1982216"/>
          </a:xfrm>
          <a:prstGeom prst="rect">
            <a:avLst/>
          </a:prstGeom>
        </p:spPr>
      </p:pic>
      <p:sp>
        <p:nvSpPr>
          <p:cNvPr id="29" name="TextBox 28">
            <a:extLst>
              <a:ext uri="{FF2B5EF4-FFF2-40B4-BE49-F238E27FC236}">
                <a16:creationId xmlns:a16="http://schemas.microsoft.com/office/drawing/2014/main" id="{D3C0AB3E-C0AA-0747-B407-F443079CC99D}"/>
              </a:ext>
            </a:extLst>
          </p:cNvPr>
          <p:cNvSpPr txBox="1"/>
          <p:nvPr/>
        </p:nvSpPr>
        <p:spPr>
          <a:xfrm>
            <a:off x="3381459" y="2904667"/>
            <a:ext cx="1014980"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High water use</a:t>
            </a:r>
          </a:p>
        </p:txBody>
      </p:sp>
      <p:sp>
        <p:nvSpPr>
          <p:cNvPr id="30" name="TextBox 29">
            <a:extLst>
              <a:ext uri="{FF2B5EF4-FFF2-40B4-BE49-F238E27FC236}">
                <a16:creationId xmlns:a16="http://schemas.microsoft.com/office/drawing/2014/main" id="{839A341D-9B5E-AD4F-8ADB-AB2ED5001F81}"/>
              </a:ext>
            </a:extLst>
          </p:cNvPr>
          <p:cNvSpPr txBox="1"/>
          <p:nvPr/>
        </p:nvSpPr>
        <p:spPr>
          <a:xfrm>
            <a:off x="3381459" y="3618513"/>
            <a:ext cx="1014980" cy="430887"/>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Conservation suggestions</a:t>
            </a:r>
          </a:p>
        </p:txBody>
      </p:sp>
      <p:pic>
        <p:nvPicPr>
          <p:cNvPr id="31" name="Picture 30">
            <a:extLst>
              <a:ext uri="{FF2B5EF4-FFF2-40B4-BE49-F238E27FC236}">
                <a16:creationId xmlns:a16="http://schemas.microsoft.com/office/drawing/2014/main" id="{2BDE80BD-D09B-D544-804D-4CAC4A5A7AFF}"/>
              </a:ext>
            </a:extLst>
          </p:cNvPr>
          <p:cNvPicPr>
            <a:picLocks noChangeAspect="1"/>
          </p:cNvPicPr>
          <p:nvPr/>
        </p:nvPicPr>
        <p:blipFill>
          <a:blip r:embed="rId6"/>
          <a:stretch>
            <a:fillRect/>
          </a:stretch>
        </p:blipFill>
        <p:spPr>
          <a:xfrm>
            <a:off x="3702576" y="3292978"/>
            <a:ext cx="372747" cy="372747"/>
          </a:xfrm>
          <a:prstGeom prst="rect">
            <a:avLst/>
          </a:prstGeom>
        </p:spPr>
      </p:pic>
      <p:pic>
        <p:nvPicPr>
          <p:cNvPr id="32" name="Picture 31">
            <a:extLst>
              <a:ext uri="{FF2B5EF4-FFF2-40B4-BE49-F238E27FC236}">
                <a16:creationId xmlns:a16="http://schemas.microsoft.com/office/drawing/2014/main" id="{FC0BC6E8-25D3-394F-8BC4-9889F5B3DC9C}"/>
              </a:ext>
            </a:extLst>
          </p:cNvPr>
          <p:cNvPicPr>
            <a:picLocks noChangeAspect="1"/>
          </p:cNvPicPr>
          <p:nvPr/>
        </p:nvPicPr>
        <p:blipFill>
          <a:blip r:embed="rId7"/>
          <a:stretch>
            <a:fillRect/>
          </a:stretch>
        </p:blipFill>
        <p:spPr>
          <a:xfrm>
            <a:off x="3676348" y="2521887"/>
            <a:ext cx="425203" cy="425203"/>
          </a:xfrm>
          <a:prstGeom prst="rect">
            <a:avLst/>
          </a:prstGeom>
        </p:spPr>
      </p:pic>
      <p:cxnSp>
        <p:nvCxnSpPr>
          <p:cNvPr id="34" name="Straight Connector 33">
            <a:extLst>
              <a:ext uri="{FF2B5EF4-FFF2-40B4-BE49-F238E27FC236}">
                <a16:creationId xmlns:a16="http://schemas.microsoft.com/office/drawing/2014/main" id="{DAC48093-B3D7-884C-9950-522A050F46E3}"/>
              </a:ext>
            </a:extLst>
          </p:cNvPr>
          <p:cNvCxnSpPr>
            <a:cxnSpLocks/>
            <a:stCxn id="13" idx="3"/>
            <a:endCxn id="16" idx="1"/>
          </p:cNvCxnSpPr>
          <p:nvPr/>
        </p:nvCxnSpPr>
        <p:spPr>
          <a:xfrm flipV="1">
            <a:off x="3969334" y="1409127"/>
            <a:ext cx="611902" cy="12936"/>
          </a:xfrm>
          <a:prstGeom prst="line">
            <a:avLst/>
          </a:prstGeom>
          <a:ln>
            <a:solidFill>
              <a:schemeClr val="tx1"/>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521D43F-B85B-ED4E-B7C3-CB3280C1B021}"/>
              </a:ext>
            </a:extLst>
          </p:cNvPr>
          <p:cNvCxnSpPr>
            <a:cxnSpLocks/>
            <a:stCxn id="16" idx="3"/>
            <a:endCxn id="15" idx="1"/>
          </p:cNvCxnSpPr>
          <p:nvPr/>
        </p:nvCxnSpPr>
        <p:spPr>
          <a:xfrm flipV="1">
            <a:off x="6774131" y="1406143"/>
            <a:ext cx="830339" cy="2984"/>
          </a:xfrm>
          <a:prstGeom prst="line">
            <a:avLst/>
          </a:prstGeom>
          <a:ln>
            <a:solidFill>
              <a:schemeClr val="tx1"/>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F8D122B-6EDD-984C-8A1D-CB5E07FE2D6C}"/>
              </a:ext>
            </a:extLst>
          </p:cNvPr>
          <p:cNvCxnSpPr>
            <a:cxnSpLocks/>
            <a:stCxn id="15" idx="2"/>
            <a:endCxn id="6" idx="0"/>
          </p:cNvCxnSpPr>
          <p:nvPr/>
        </p:nvCxnSpPr>
        <p:spPr>
          <a:xfrm flipH="1">
            <a:off x="8068993" y="1814765"/>
            <a:ext cx="648621" cy="507664"/>
          </a:xfrm>
          <a:prstGeom prst="line">
            <a:avLst/>
          </a:prstGeom>
          <a:ln>
            <a:solidFill>
              <a:schemeClr val="tx1"/>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624E89A-F586-1D4B-AB28-93284EAA01CA}"/>
              </a:ext>
            </a:extLst>
          </p:cNvPr>
          <p:cNvCxnSpPr>
            <a:cxnSpLocks/>
            <a:stCxn id="15" idx="2"/>
            <a:endCxn id="23" idx="0"/>
          </p:cNvCxnSpPr>
          <p:nvPr/>
        </p:nvCxnSpPr>
        <p:spPr>
          <a:xfrm flipH="1">
            <a:off x="5973129" y="1814765"/>
            <a:ext cx="2744485" cy="533706"/>
          </a:xfrm>
          <a:prstGeom prst="line">
            <a:avLst/>
          </a:prstGeom>
          <a:ln>
            <a:solidFill>
              <a:schemeClr val="tx1"/>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BC630AD-6DE4-5842-855C-4662F57A57FE}"/>
              </a:ext>
            </a:extLst>
          </p:cNvPr>
          <p:cNvCxnSpPr>
            <a:cxnSpLocks/>
            <a:stCxn id="15" idx="2"/>
            <a:endCxn id="28" idx="0"/>
          </p:cNvCxnSpPr>
          <p:nvPr/>
        </p:nvCxnSpPr>
        <p:spPr>
          <a:xfrm flipH="1">
            <a:off x="3888950" y="1814765"/>
            <a:ext cx="4828664" cy="533706"/>
          </a:xfrm>
          <a:prstGeom prst="line">
            <a:avLst/>
          </a:prstGeom>
          <a:ln>
            <a:solidFill>
              <a:schemeClr val="tx1"/>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cxnSpLocks/>
            <a:endCxn id="43" idx="1"/>
          </p:cNvCxnSpPr>
          <p:nvPr/>
        </p:nvCxnSpPr>
        <p:spPr>
          <a:xfrm flipV="1">
            <a:off x="3960491" y="4792647"/>
            <a:ext cx="413403" cy="835278"/>
          </a:xfrm>
          <a:prstGeom prst="straightConnector1">
            <a:avLst/>
          </a:prstGeom>
          <a:ln w="9525" cap="flat" cmpd="sng" algn="ctr">
            <a:solidFill>
              <a:schemeClr val="dk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Straight Arrow Connector 41"/>
          <p:cNvCxnSpPr>
            <a:cxnSpLocks/>
          </p:cNvCxnSpPr>
          <p:nvPr/>
        </p:nvCxnSpPr>
        <p:spPr>
          <a:xfrm>
            <a:off x="7540016" y="4834799"/>
            <a:ext cx="572185" cy="793126"/>
          </a:xfrm>
          <a:prstGeom prst="straightConnector1">
            <a:avLst/>
          </a:prstGeom>
          <a:ln w="9525" cap="flat" cmpd="sng" algn="ctr">
            <a:solidFill>
              <a:schemeClr val="dk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3" name="TextBox 42">
            <a:extLst>
              <a:ext uri="{FF2B5EF4-FFF2-40B4-BE49-F238E27FC236}">
                <a16:creationId xmlns:a16="http://schemas.microsoft.com/office/drawing/2014/main" id="{16AAD67D-789C-A64E-BFEF-DA017496EE10}"/>
              </a:ext>
            </a:extLst>
          </p:cNvPr>
          <p:cNvSpPr txBox="1"/>
          <p:nvPr/>
        </p:nvSpPr>
        <p:spPr>
          <a:xfrm>
            <a:off x="4373894" y="4366998"/>
            <a:ext cx="3208030" cy="851297"/>
          </a:xfrm>
          <a:prstGeom prst="roundRect">
            <a:avLst/>
          </a:prstGeom>
          <a:solidFill>
            <a:srgbClr val="00A900"/>
          </a:solidFill>
        </p:spPr>
        <p:txBody>
          <a:bodyPr wrap="square" rtlCol="0">
            <a:spAutoFit/>
          </a:bodyPr>
          <a:lstStyle/>
          <a:p>
            <a:pPr algn="ctr"/>
            <a:r>
              <a:rPr lang="en-US" sz="1600" b="1" dirty="0">
                <a:latin typeface="Arial" panose="020B0604020202020204" pitchFamily="34" charset="0"/>
                <a:cs typeface="Arial" panose="020B0604020202020204" pitchFamily="34" charset="0"/>
              </a:rPr>
              <a:t>OD-Gamification</a:t>
            </a:r>
            <a:r>
              <a:rPr lang="en-US" sz="1400" dirty="0">
                <a:latin typeface="Arial" panose="020B0604020202020204" pitchFamily="34" charset="0"/>
                <a:cs typeface="Arial" panose="020B0604020202020204" pitchFamily="34" charset="0"/>
              </a:rPr>
              <a:t>:</a:t>
            </a:r>
          </a:p>
          <a:p>
            <a:pPr algn="ctr"/>
            <a:r>
              <a:rPr lang="en-US" sz="1400" dirty="0">
                <a:latin typeface="Arial" panose="020B0604020202020204" pitchFamily="34" charset="0"/>
                <a:cs typeface="Arial" panose="020B0604020202020204" pitchFamily="34" charset="0"/>
              </a:rPr>
              <a:t>Peer to peer communication about conservation</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pPr/>
              <a:t>5</a:t>
            </a:fld>
            <a:endParaRPr lang="en-US"/>
          </a:p>
        </p:txBody>
      </p:sp>
      <p:cxnSp>
        <p:nvCxnSpPr>
          <p:cNvPr id="45" name="Elbow Connector 44">
            <a:extLst>
              <a:ext uri="{FF2B5EF4-FFF2-40B4-BE49-F238E27FC236}">
                <a16:creationId xmlns:a16="http://schemas.microsoft.com/office/drawing/2014/main" id="{F3A33C00-3246-7C45-99C0-2D6D72C7B4FB}"/>
              </a:ext>
            </a:extLst>
          </p:cNvPr>
          <p:cNvCxnSpPr>
            <a:cxnSpLocks/>
            <a:stCxn id="9" idx="3"/>
            <a:endCxn id="16" idx="0"/>
          </p:cNvCxnSpPr>
          <p:nvPr/>
        </p:nvCxnSpPr>
        <p:spPr>
          <a:xfrm flipH="1" flipV="1">
            <a:off x="5677684" y="1000504"/>
            <a:ext cx="3497577" cy="5492372"/>
          </a:xfrm>
          <a:prstGeom prst="bentConnector4">
            <a:avLst>
              <a:gd name="adj1" fmla="val -25768"/>
              <a:gd name="adj2" fmla="val 104162"/>
            </a:avLst>
          </a:prstGeom>
          <a:ln w="952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09E3041-234A-3C48-B2EA-77E7AB039CED}"/>
              </a:ext>
            </a:extLst>
          </p:cNvPr>
          <p:cNvCxnSpPr>
            <a:cxnSpLocks/>
            <a:endCxn id="43" idx="2"/>
          </p:cNvCxnSpPr>
          <p:nvPr/>
        </p:nvCxnSpPr>
        <p:spPr>
          <a:xfrm flipV="1">
            <a:off x="5973128" y="5218295"/>
            <a:ext cx="4781" cy="367478"/>
          </a:xfrm>
          <a:prstGeom prst="straightConnector1">
            <a:avLst/>
          </a:prstGeom>
          <a:ln w="9525" cap="flat" cmpd="sng" algn="ctr">
            <a:solidFill>
              <a:schemeClr val="dk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9753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76F72DB7-A08F-415B-9CD8-9673199FF8FA}"/>
              </a:ext>
            </a:extLst>
          </p:cNvPr>
          <p:cNvSpPr txBox="1">
            <a:spLocks/>
          </p:cNvSpPr>
          <p:nvPr/>
        </p:nvSpPr>
        <p:spPr>
          <a:xfrm>
            <a:off x="639471" y="113313"/>
            <a:ext cx="10928350" cy="583947"/>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Gamification in WDS</a:t>
            </a: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49084" y="1796567"/>
            <a:ext cx="5118737" cy="3264866"/>
          </a:xfrm>
          <a:prstGeom prst="rect">
            <a:avLst/>
          </a:prstGeom>
        </p:spPr>
      </p:pic>
      <p:sp>
        <p:nvSpPr>
          <p:cNvPr id="7" name="Rectangle 6"/>
          <p:cNvSpPr/>
          <p:nvPr/>
        </p:nvSpPr>
        <p:spPr>
          <a:xfrm>
            <a:off x="639471" y="1197620"/>
            <a:ext cx="5456529" cy="4893647"/>
          </a:xfrm>
          <a:prstGeom prst="rect">
            <a:avLst/>
          </a:prstGeom>
        </p:spPr>
        <p:txBody>
          <a:bodyPr wrap="square">
            <a:spAutoFit/>
          </a:bodyPr>
          <a:lstStyle/>
          <a:p>
            <a:pPr>
              <a:spcBef>
                <a:spcPts val="1200"/>
              </a:spcBef>
              <a:spcAft>
                <a:spcPts val="1200"/>
              </a:spcAft>
            </a:pPr>
            <a:r>
              <a:rPr lang="en-US" sz="2800" dirty="0">
                <a:latin typeface="Arial" panose="020B0604020202020204" pitchFamily="34" charset="0"/>
                <a:cs typeface="Arial" panose="020B0604020202020204" pitchFamily="34" charset="0"/>
              </a:rPr>
              <a:t>The Leaderboard works as follows:</a:t>
            </a:r>
          </a:p>
          <a:p>
            <a:pPr marL="457200" indent="-457200">
              <a:spcBef>
                <a:spcPts val="1200"/>
              </a:spcBef>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Users receive instructions from the utility about shifting certain uses.</a:t>
            </a:r>
          </a:p>
          <a:p>
            <a:pPr marL="457200" indent="-457200">
              <a:spcBef>
                <a:spcPts val="1200"/>
              </a:spcBef>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Users compete against each other within a neighborhood.</a:t>
            </a:r>
          </a:p>
          <a:p>
            <a:pPr marL="457200" indent="-457200">
              <a:spcBef>
                <a:spcPts val="1200"/>
              </a:spcBef>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Each user can see his ranking on the leaderboard.</a:t>
            </a:r>
          </a:p>
        </p:txBody>
      </p:sp>
      <p:sp>
        <p:nvSpPr>
          <p:cNvPr id="6" name="Rectangle 5"/>
          <p:cNvSpPr/>
          <p:nvPr/>
        </p:nvSpPr>
        <p:spPr>
          <a:xfrm>
            <a:off x="7394067" y="885150"/>
            <a:ext cx="3228769" cy="523220"/>
          </a:xfrm>
          <a:prstGeom prst="rect">
            <a:avLst/>
          </a:prstGeom>
        </p:spPr>
        <p:txBody>
          <a:bodyPr wrap="none">
            <a:spAutoFit/>
          </a:bodyPr>
          <a:lstStyle/>
          <a:p>
            <a:pPr algn="just">
              <a:spcBef>
                <a:spcPts val="1200"/>
              </a:spcBef>
              <a:spcAft>
                <a:spcPts val="1200"/>
              </a:spcAft>
            </a:pPr>
            <a:r>
              <a:rPr lang="en-US" sz="2800" dirty="0">
                <a:latin typeface="Arial" panose="020B0604020202020204" pitchFamily="34" charset="0"/>
                <a:cs typeface="Arial" panose="020B0604020202020204" pitchFamily="34" charset="0"/>
              </a:rPr>
              <a:t>Leaderboard game</a:t>
            </a:r>
          </a:p>
        </p:txBody>
      </p:sp>
      <p:sp>
        <p:nvSpPr>
          <p:cNvPr id="10" name="Rectangle 9"/>
          <p:cNvSpPr/>
          <p:nvPr/>
        </p:nvSpPr>
        <p:spPr>
          <a:xfrm>
            <a:off x="6449084" y="5086300"/>
            <a:ext cx="5118737" cy="338554"/>
          </a:xfrm>
          <a:prstGeom prst="rect">
            <a:avLst/>
          </a:prstGeom>
        </p:spPr>
        <p:txBody>
          <a:bodyPr wrap="square">
            <a:spAutoFit/>
          </a:bodyPr>
          <a:lstStyle/>
          <a:p>
            <a:pPr algn="just">
              <a:spcBef>
                <a:spcPts val="1200"/>
              </a:spcBef>
              <a:spcAft>
                <a:spcPts val="1200"/>
              </a:spcAft>
            </a:pPr>
            <a:r>
              <a:rPr lang="en-US" sz="1600" dirty="0">
                <a:latin typeface="Arial" panose="020B0604020202020204" pitchFamily="34" charset="0"/>
                <a:cs typeface="Arial" panose="020B0604020202020204" pitchFamily="34" charset="0"/>
              </a:rPr>
              <a:t>Adapted from the </a:t>
            </a:r>
            <a:r>
              <a:rPr lang="en-US" sz="1600" dirty="0">
                <a:latin typeface="Arial" panose="020B0604020202020204" pitchFamily="34" charset="0"/>
                <a:cs typeface="Arial" panose="020B0604020202020204" pitchFamily="34" charset="0"/>
                <a:hlinkClick r:id="rId4"/>
              </a:rPr>
              <a:t>SmartH2O</a:t>
            </a:r>
            <a:r>
              <a:rPr lang="en-US" sz="1600" dirty="0">
                <a:latin typeface="Arial" panose="020B0604020202020204" pitchFamily="34" charset="0"/>
                <a:cs typeface="Arial" panose="020B0604020202020204" pitchFamily="34" charset="0"/>
              </a:rPr>
              <a:t> project</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latin typeface="Arial" panose="020B0604020202020204" pitchFamily="34" charset="0"/>
                <a:cs typeface="Arial" panose="020B0604020202020204" pitchFamily="34" charset="0"/>
              </a:rPr>
              <a:pPr/>
              <a:t>6</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782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592F1A-0214-DF45-BAD4-3BB157FC94F6}"/>
              </a:ext>
            </a:extLst>
          </p:cNvPr>
          <p:cNvSpPr>
            <a:spLocks noGrp="1"/>
          </p:cNvSpPr>
          <p:nvPr>
            <p:ph idx="1"/>
          </p:nvPr>
        </p:nvSpPr>
        <p:spPr>
          <a:xfrm>
            <a:off x="635306" y="1250207"/>
            <a:ext cx="10928733" cy="2812282"/>
          </a:xfrm>
        </p:spPr>
        <p:txBody>
          <a:bodyPr/>
          <a:lstStyle/>
          <a:p>
            <a:r>
              <a:rPr lang="en-US" dirty="0"/>
              <a:t>ABM is applied to simulate the interaction between water utility and users, and between users to shift the system’s daily peak demand.</a:t>
            </a:r>
          </a:p>
          <a:p>
            <a:pPr lvl="1"/>
            <a:r>
              <a:rPr lang="en-US" dirty="0"/>
              <a:t>Complexity: agents interact in multiple ways and follow local rules</a:t>
            </a:r>
          </a:p>
          <a:p>
            <a:pPr lvl="1"/>
            <a:r>
              <a:rPr lang="en-US" dirty="0"/>
              <a:t>Emergence:  behavior emerges when agents interact</a:t>
            </a:r>
          </a:p>
          <a:p>
            <a:pPr lvl="1"/>
            <a:r>
              <a:rPr lang="en-US" dirty="0"/>
              <a:t>Adaptive: capacity of the system to adjust or to respond to consequences</a:t>
            </a:r>
          </a:p>
          <a:p>
            <a:endParaRPr lang="en-US" dirty="0"/>
          </a:p>
          <a:p>
            <a:endParaRPr lang="en-US" dirty="0"/>
          </a:p>
        </p:txBody>
      </p:sp>
      <p:sp>
        <p:nvSpPr>
          <p:cNvPr id="3" name="Title 2">
            <a:extLst>
              <a:ext uri="{FF2B5EF4-FFF2-40B4-BE49-F238E27FC236}">
                <a16:creationId xmlns:a16="http://schemas.microsoft.com/office/drawing/2014/main" id="{23E887EF-EF6B-BB4F-96B5-8CD6DDD5B2E9}"/>
              </a:ext>
            </a:extLst>
          </p:cNvPr>
          <p:cNvSpPr>
            <a:spLocks noGrp="1"/>
          </p:cNvSpPr>
          <p:nvPr>
            <p:ph type="title"/>
          </p:nvPr>
        </p:nvSpPr>
        <p:spPr>
          <a:xfrm>
            <a:off x="627960" y="48427"/>
            <a:ext cx="10928733" cy="932151"/>
          </a:xfrm>
        </p:spPr>
        <p:txBody>
          <a:bodyPr/>
          <a:lstStyle/>
          <a:p>
            <a:r>
              <a:rPr lang="en-US" sz="4000" dirty="0"/>
              <a:t>Agent-based Modeling</a:t>
            </a:r>
          </a:p>
        </p:txBody>
      </p:sp>
      <p:pic>
        <p:nvPicPr>
          <p:cNvPr id="4" name="Picture 4" descr="https://www.tcd.ie/futurecities/assets/img/research/energy/Enabling%20Complex%20Adaptations%20in%20emerge.png">
            <a:extLst>
              <a:ext uri="{FF2B5EF4-FFF2-40B4-BE49-F238E27FC236}">
                <a16:creationId xmlns:a16="http://schemas.microsoft.com/office/drawing/2014/main" id="{A75042D5-9606-E34C-BB3D-E40EAE934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521" y="3937944"/>
            <a:ext cx="4831609" cy="254295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BDDDC6F5-C30A-4C18-9684-7EAFF9AEA9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latin typeface="Arial" panose="020B0604020202020204" pitchFamily="34" charset="0"/>
                <a:cs typeface="Arial" panose="020B0604020202020204" pitchFamily="34" charset="0"/>
              </a:rPr>
              <a:pPr/>
              <a:t>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05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76F72DB7-A08F-415B-9CD8-9673199FF8FA}"/>
              </a:ext>
            </a:extLst>
          </p:cNvPr>
          <p:cNvSpPr txBox="1">
            <a:spLocks/>
          </p:cNvSpPr>
          <p:nvPr/>
        </p:nvSpPr>
        <p:spPr>
          <a:xfrm>
            <a:off x="624707" y="209639"/>
            <a:ext cx="10928350" cy="1145052"/>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New information changes opinions, which changes behaviors</a:t>
            </a:r>
          </a:p>
        </p:txBody>
      </p:sp>
      <p:pic>
        <p:nvPicPr>
          <p:cNvPr id="2" name="Picture 1"/>
          <p:cNvPicPr>
            <a:picLocks noChangeAspect="1"/>
          </p:cNvPicPr>
          <p:nvPr/>
        </p:nvPicPr>
        <p:blipFill rotWithShape="1">
          <a:blip r:embed="rId3">
            <a:biLevel thresh="75000"/>
          </a:blip>
          <a:srcRect r="6036"/>
          <a:stretch/>
        </p:blipFill>
        <p:spPr>
          <a:xfrm>
            <a:off x="5690605" y="2375285"/>
            <a:ext cx="796555" cy="1114425"/>
          </a:xfrm>
          <a:prstGeom prst="rect">
            <a:avLst/>
          </a:prstGeom>
        </p:spPr>
      </p:pic>
      <p:sp>
        <p:nvSpPr>
          <p:cNvPr id="4" name="Oval 3"/>
          <p:cNvSpPr/>
          <p:nvPr/>
        </p:nvSpPr>
        <p:spPr>
          <a:xfrm>
            <a:off x="4945193" y="2375209"/>
            <a:ext cx="501805" cy="3679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Oval 8"/>
          <p:cNvSpPr/>
          <p:nvPr/>
        </p:nvSpPr>
        <p:spPr>
          <a:xfrm>
            <a:off x="4414140" y="1839951"/>
            <a:ext cx="720996" cy="4460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Oval 10"/>
          <p:cNvSpPr/>
          <p:nvPr/>
        </p:nvSpPr>
        <p:spPr>
          <a:xfrm>
            <a:off x="3512633" y="814039"/>
            <a:ext cx="2096429" cy="9006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ysClr val="windowText" lastClr="000000"/>
                </a:solidFill>
                <a:latin typeface="Arial" panose="020B0604020202020204" pitchFamily="34" charset="0"/>
                <a:cs typeface="Arial" panose="020B0604020202020204" pitchFamily="34" charset="0"/>
              </a:rPr>
              <a:t>Do I change my showering time tomorrow?</a:t>
            </a:r>
          </a:p>
        </p:txBody>
      </p:sp>
      <p:sp>
        <p:nvSpPr>
          <p:cNvPr id="12" name="Oval 11"/>
          <p:cNvSpPr/>
          <p:nvPr/>
        </p:nvSpPr>
        <p:spPr>
          <a:xfrm>
            <a:off x="6730767" y="2375209"/>
            <a:ext cx="501805" cy="3679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Oval 12"/>
          <p:cNvSpPr/>
          <p:nvPr/>
        </p:nvSpPr>
        <p:spPr>
          <a:xfrm>
            <a:off x="7220530" y="1839951"/>
            <a:ext cx="720996" cy="4460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Oval 13"/>
          <p:cNvSpPr/>
          <p:nvPr/>
        </p:nvSpPr>
        <p:spPr>
          <a:xfrm>
            <a:off x="6981669" y="814039"/>
            <a:ext cx="2096429" cy="9006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ysClr val="windowText" lastClr="000000"/>
                </a:solidFill>
                <a:latin typeface="Arial" panose="020B0604020202020204" pitchFamily="34" charset="0"/>
                <a:cs typeface="Arial" panose="020B0604020202020204" pitchFamily="34" charset="0"/>
              </a:rPr>
              <a:t>What did I do yesterday?</a:t>
            </a:r>
          </a:p>
        </p:txBody>
      </p:sp>
      <p:sp>
        <p:nvSpPr>
          <p:cNvPr id="15" name="Rectangle 14"/>
          <p:cNvSpPr/>
          <p:nvPr/>
        </p:nvSpPr>
        <p:spPr>
          <a:xfrm>
            <a:off x="892496" y="2417703"/>
            <a:ext cx="2747703" cy="954107"/>
          </a:xfrm>
          <a:prstGeom prst="rect">
            <a:avLst/>
          </a:prstGeom>
        </p:spPr>
        <p:txBody>
          <a:bodyPr wrap="square">
            <a:spAutoFit/>
          </a:bodyPr>
          <a:lstStyle/>
          <a:p>
            <a:pPr algn="ctr">
              <a:spcBef>
                <a:spcPts val="1200"/>
              </a:spcBef>
              <a:spcAft>
                <a:spcPts val="1200"/>
              </a:spcAft>
            </a:pPr>
            <a:r>
              <a:rPr lang="en-US" sz="2800" dirty="0">
                <a:latin typeface="Arial" panose="020B0604020202020204" pitchFamily="34" charset="0"/>
                <a:cs typeface="Arial" panose="020B0604020202020204" pitchFamily="34" charset="0"/>
              </a:rPr>
              <a:t>Sources of information</a:t>
            </a:r>
          </a:p>
        </p:txBody>
      </p:sp>
      <p:grpSp>
        <p:nvGrpSpPr>
          <p:cNvPr id="6" name="Group 5">
            <a:extLst>
              <a:ext uri="{FF2B5EF4-FFF2-40B4-BE49-F238E27FC236}">
                <a16:creationId xmlns:a16="http://schemas.microsoft.com/office/drawing/2014/main" id="{C937C411-E742-471E-95CC-832FDECEB5D0}"/>
              </a:ext>
            </a:extLst>
          </p:cNvPr>
          <p:cNvGrpSpPr/>
          <p:nvPr/>
        </p:nvGrpSpPr>
        <p:grpSpPr>
          <a:xfrm>
            <a:off x="2913487" y="4252007"/>
            <a:ext cx="2695575" cy="2337951"/>
            <a:chOff x="3472567" y="4175948"/>
            <a:chExt cx="2695575" cy="2337951"/>
          </a:xfrm>
        </p:grpSpPr>
        <p:grpSp>
          <p:nvGrpSpPr>
            <p:cNvPr id="8" name="Group 7"/>
            <p:cNvGrpSpPr/>
            <p:nvPr/>
          </p:nvGrpSpPr>
          <p:grpSpPr>
            <a:xfrm>
              <a:off x="4011890" y="4595719"/>
              <a:ext cx="1785574" cy="483896"/>
              <a:chOff x="5196095" y="3981691"/>
              <a:chExt cx="1785574" cy="483896"/>
            </a:xfrm>
          </p:grpSpPr>
          <p:pic>
            <p:nvPicPr>
              <p:cNvPr id="2050" name="Picture 2" descr="Image result for facebook logo"/>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4685" t="2127" r="24468" b="1588"/>
              <a:stretch/>
            </p:blipFill>
            <p:spPr bwMode="auto">
              <a:xfrm>
                <a:off x="5196095" y="3981691"/>
                <a:ext cx="442041" cy="4394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witter logo"/>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17219" r="20001"/>
              <a:stretch/>
            </p:blipFill>
            <p:spPr bwMode="auto">
              <a:xfrm>
                <a:off x="5895854" y="3981691"/>
                <a:ext cx="415584" cy="4394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nstagram logo"/>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497773" y="3981691"/>
                <a:ext cx="483896" cy="48389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4067585" y="4175948"/>
              <a:ext cx="1505540" cy="369332"/>
            </a:xfrm>
            <a:prstGeom prst="rect">
              <a:avLst/>
            </a:prstGeom>
          </p:spPr>
          <p:txBody>
            <a:bodyPr wrap="none">
              <a:spAutoFit/>
            </a:bodyPr>
            <a:lstStyle/>
            <a:p>
              <a:pPr algn="just">
                <a:spcBef>
                  <a:spcPts val="1200"/>
                </a:spcBef>
                <a:spcAft>
                  <a:spcPts val="1200"/>
                </a:spcAft>
              </a:pPr>
              <a:r>
                <a:rPr lang="en-US" dirty="0">
                  <a:latin typeface="Arial" panose="020B0604020202020204" pitchFamily="34" charset="0"/>
                  <a:cs typeface="Arial" panose="020B0604020202020204" pitchFamily="34" charset="0"/>
                </a:rPr>
                <a:t>Social media</a:t>
              </a:r>
            </a:p>
          </p:txBody>
        </p:sp>
        <p:pic>
          <p:nvPicPr>
            <p:cNvPr id="18" name="Picture 17"/>
            <p:cNvPicPr>
              <a:picLocks noChangeAspect="1"/>
            </p:cNvPicPr>
            <p:nvPr/>
          </p:nvPicPr>
          <p:blipFill>
            <a:blip r:embed="rId7"/>
            <a:stretch>
              <a:fillRect/>
            </a:stretch>
          </p:blipFill>
          <p:spPr>
            <a:xfrm>
              <a:off x="3472567" y="5199449"/>
              <a:ext cx="2695575" cy="1314450"/>
            </a:xfrm>
            <a:prstGeom prst="rect">
              <a:avLst/>
            </a:prstGeom>
          </p:spPr>
        </p:pic>
      </p:grpSp>
      <p:grpSp>
        <p:nvGrpSpPr>
          <p:cNvPr id="7" name="Group 6">
            <a:extLst>
              <a:ext uri="{FF2B5EF4-FFF2-40B4-BE49-F238E27FC236}">
                <a16:creationId xmlns:a16="http://schemas.microsoft.com/office/drawing/2014/main" id="{97E97656-3C3D-4A96-B566-015A342A0E0B}"/>
              </a:ext>
            </a:extLst>
          </p:cNvPr>
          <p:cNvGrpSpPr/>
          <p:nvPr/>
        </p:nvGrpSpPr>
        <p:grpSpPr>
          <a:xfrm>
            <a:off x="6068522" y="4294245"/>
            <a:ext cx="3152775" cy="2337951"/>
            <a:chOff x="6068522" y="4294245"/>
            <a:chExt cx="3152775" cy="2337951"/>
          </a:xfrm>
        </p:grpSpPr>
        <p:pic>
          <p:nvPicPr>
            <p:cNvPr id="19" name="Picture 18"/>
            <p:cNvPicPr>
              <a:picLocks noChangeAspect="1"/>
            </p:cNvPicPr>
            <p:nvPr/>
          </p:nvPicPr>
          <p:blipFill>
            <a:blip r:embed="rId8"/>
            <a:stretch>
              <a:fillRect/>
            </a:stretch>
          </p:blipFill>
          <p:spPr>
            <a:xfrm>
              <a:off x="6068522" y="4822446"/>
              <a:ext cx="3152775" cy="1809750"/>
            </a:xfrm>
            <a:prstGeom prst="rect">
              <a:avLst/>
            </a:prstGeom>
          </p:spPr>
        </p:pic>
        <p:sp>
          <p:nvSpPr>
            <p:cNvPr id="23" name="Rectangle 22"/>
            <p:cNvSpPr/>
            <p:nvPr/>
          </p:nvSpPr>
          <p:spPr>
            <a:xfrm>
              <a:off x="6231703" y="4294245"/>
              <a:ext cx="2826415" cy="369332"/>
            </a:xfrm>
            <a:prstGeom prst="rect">
              <a:avLst/>
            </a:prstGeom>
          </p:spPr>
          <p:txBody>
            <a:bodyPr wrap="none">
              <a:spAutoFit/>
            </a:bodyPr>
            <a:lstStyle/>
            <a:p>
              <a:pPr algn="just">
                <a:spcBef>
                  <a:spcPts val="1200"/>
                </a:spcBef>
                <a:spcAft>
                  <a:spcPts val="1200"/>
                </a:spcAft>
              </a:pPr>
              <a:r>
                <a:rPr lang="en-US" dirty="0">
                  <a:latin typeface="Arial" panose="020B0604020202020204" pitchFamily="34" charset="0"/>
                  <a:cs typeface="Arial" panose="020B0604020202020204" pitchFamily="34" charset="0"/>
                </a:rPr>
                <a:t>Neighbors: word of mouth</a:t>
              </a:r>
            </a:p>
          </p:txBody>
        </p:sp>
      </p:grpSp>
      <p:pic>
        <p:nvPicPr>
          <p:cNvPr id="21" name="Picture 20"/>
          <p:cNvPicPr>
            <a:picLocks noChangeAspect="1"/>
          </p:cNvPicPr>
          <p:nvPr/>
        </p:nvPicPr>
        <p:blipFill>
          <a:blip r:embed="rId9"/>
          <a:stretch>
            <a:fillRect/>
          </a:stretch>
        </p:blipFill>
        <p:spPr>
          <a:xfrm>
            <a:off x="441395" y="4835099"/>
            <a:ext cx="1407334" cy="1678800"/>
          </a:xfrm>
          <a:prstGeom prst="rect">
            <a:avLst/>
          </a:prstGeom>
        </p:spPr>
      </p:pic>
      <p:sp>
        <p:nvSpPr>
          <p:cNvPr id="26" name="Rectangle 25"/>
          <p:cNvSpPr/>
          <p:nvPr/>
        </p:nvSpPr>
        <p:spPr>
          <a:xfrm>
            <a:off x="202128" y="4175948"/>
            <a:ext cx="1928733" cy="369332"/>
          </a:xfrm>
          <a:prstGeom prst="rect">
            <a:avLst/>
          </a:prstGeom>
        </p:spPr>
        <p:txBody>
          <a:bodyPr wrap="none">
            <a:spAutoFit/>
          </a:bodyPr>
          <a:lstStyle/>
          <a:p>
            <a:pPr algn="just">
              <a:spcBef>
                <a:spcPts val="1200"/>
              </a:spcBef>
              <a:spcAft>
                <a:spcPts val="1200"/>
              </a:spcAft>
            </a:pPr>
            <a:r>
              <a:rPr lang="en-US" dirty="0">
                <a:latin typeface="Arial" panose="020B0604020202020204" pitchFamily="34" charset="0"/>
                <a:cs typeface="Arial" panose="020B0604020202020204" pitchFamily="34" charset="0"/>
              </a:rPr>
              <a:t>Global broadcast</a:t>
            </a:r>
          </a:p>
        </p:txBody>
      </p:sp>
      <p:sp>
        <p:nvSpPr>
          <p:cNvPr id="27" name="Rectangle 26"/>
          <p:cNvSpPr/>
          <p:nvPr/>
        </p:nvSpPr>
        <p:spPr>
          <a:xfrm>
            <a:off x="8537566" y="2112357"/>
            <a:ext cx="3061862" cy="1384995"/>
          </a:xfrm>
          <a:prstGeom prst="rect">
            <a:avLst/>
          </a:prstGeom>
        </p:spPr>
        <p:txBody>
          <a:bodyPr wrap="square">
            <a:spAutoFit/>
          </a:bodyPr>
          <a:lstStyle/>
          <a:p>
            <a:pPr algn="ctr">
              <a:spcBef>
                <a:spcPts val="1200"/>
              </a:spcBef>
              <a:spcAft>
                <a:spcPts val="1200"/>
              </a:spcAft>
            </a:pPr>
            <a:r>
              <a:rPr lang="en-US" sz="2800" dirty="0">
                <a:latin typeface="Arial" panose="020B0604020202020204" pitchFamily="34" charset="0"/>
                <a:cs typeface="Arial" panose="020B0604020202020204" pitchFamily="34" charset="0"/>
              </a:rPr>
              <a:t>User opinion and actions change over time</a:t>
            </a:r>
          </a:p>
        </p:txBody>
      </p:sp>
      <p:cxnSp>
        <p:nvCxnSpPr>
          <p:cNvPr id="25" name="Straight Arrow Connector 24"/>
          <p:cNvCxnSpPr>
            <a:stCxn id="26" idx="0"/>
            <a:endCxn id="2" idx="1"/>
          </p:cNvCxnSpPr>
          <p:nvPr/>
        </p:nvCxnSpPr>
        <p:spPr>
          <a:xfrm flipV="1">
            <a:off x="1166495" y="2932498"/>
            <a:ext cx="4524110" cy="124345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a:stCxn id="17" idx="0"/>
            <a:endCxn id="2" idx="2"/>
          </p:cNvCxnSpPr>
          <p:nvPr/>
        </p:nvCxnSpPr>
        <p:spPr>
          <a:xfrm flipV="1">
            <a:off x="4261275" y="3489710"/>
            <a:ext cx="1827608" cy="76229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51" name="Straight Arrow Connector 2050"/>
          <p:cNvCxnSpPr>
            <a:cxnSpLocks/>
            <a:stCxn id="23" idx="0"/>
            <a:endCxn id="2" idx="2"/>
          </p:cNvCxnSpPr>
          <p:nvPr/>
        </p:nvCxnSpPr>
        <p:spPr>
          <a:xfrm flipH="1" flipV="1">
            <a:off x="6088883" y="3489710"/>
            <a:ext cx="1556028" cy="8045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latin typeface="Arial" panose="020B0604020202020204" pitchFamily="34" charset="0"/>
                <a:cs typeface="Arial" panose="020B0604020202020204" pitchFamily="34" charset="0"/>
              </a:rPr>
              <a:pPr/>
              <a:t>8</a:t>
            </a:fld>
            <a:endParaRPr lang="en-US">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A31B7D2E-37C5-624A-9CA0-4507391E366B}"/>
              </a:ext>
            </a:extLst>
          </p:cNvPr>
          <p:cNvCxnSpPr>
            <a:cxnSpLocks/>
            <a:stCxn id="36" idx="0"/>
            <a:endCxn id="2" idx="3"/>
          </p:cNvCxnSpPr>
          <p:nvPr/>
        </p:nvCxnSpPr>
        <p:spPr>
          <a:xfrm flipH="1" flipV="1">
            <a:off x="6487160" y="2932498"/>
            <a:ext cx="4151223" cy="135857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41D70FD-92B1-4685-BADF-B2D2AF82AB92}"/>
              </a:ext>
            </a:extLst>
          </p:cNvPr>
          <p:cNvGrpSpPr/>
          <p:nvPr/>
        </p:nvGrpSpPr>
        <p:grpSpPr>
          <a:xfrm>
            <a:off x="9458177" y="4291076"/>
            <a:ext cx="2554813" cy="2113086"/>
            <a:chOff x="9458177" y="4291076"/>
            <a:chExt cx="2554813" cy="2113086"/>
          </a:xfrm>
        </p:grpSpPr>
        <p:pic>
          <p:nvPicPr>
            <p:cNvPr id="34" name="Picture 33">
              <a:extLst>
                <a:ext uri="{FF2B5EF4-FFF2-40B4-BE49-F238E27FC236}">
                  <a16:creationId xmlns:a16="http://schemas.microsoft.com/office/drawing/2014/main" id="{F06288A0-DB52-F040-8DC6-5FE7F03EF494}"/>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458177" y="4774635"/>
              <a:ext cx="2554813" cy="1629527"/>
            </a:xfrm>
            <a:prstGeom prst="rect">
              <a:avLst/>
            </a:prstGeom>
          </p:spPr>
        </p:pic>
        <p:sp>
          <p:nvSpPr>
            <p:cNvPr id="36" name="Rectangle 35">
              <a:extLst>
                <a:ext uri="{FF2B5EF4-FFF2-40B4-BE49-F238E27FC236}">
                  <a16:creationId xmlns:a16="http://schemas.microsoft.com/office/drawing/2014/main" id="{5F9E292E-11C7-411C-BE86-A4484D946E9E}"/>
                </a:ext>
              </a:extLst>
            </p:cNvPr>
            <p:cNvSpPr/>
            <p:nvPr/>
          </p:nvSpPr>
          <p:spPr>
            <a:xfrm>
              <a:off x="9892025" y="4291076"/>
              <a:ext cx="1492716" cy="369332"/>
            </a:xfrm>
            <a:prstGeom prst="rect">
              <a:avLst/>
            </a:prstGeom>
          </p:spPr>
          <p:txBody>
            <a:bodyPr wrap="none">
              <a:spAutoFit/>
            </a:bodyPr>
            <a:lstStyle/>
            <a:p>
              <a:pPr algn="just">
                <a:spcBef>
                  <a:spcPts val="1200"/>
                </a:spcBef>
                <a:spcAft>
                  <a:spcPts val="1200"/>
                </a:spcAft>
              </a:pPr>
              <a:r>
                <a:rPr lang="en-US" dirty="0">
                  <a:latin typeface="Arial" panose="020B0604020202020204" pitchFamily="34" charset="0"/>
                  <a:cs typeface="Arial" panose="020B0604020202020204" pitchFamily="34" charset="0"/>
                </a:rPr>
                <a:t>Leaderboard</a:t>
              </a:r>
            </a:p>
          </p:txBody>
        </p:sp>
      </p:grpSp>
    </p:spTree>
    <p:extLst>
      <p:ext uri="{BB962C8B-B14F-4D97-AF65-F5344CB8AC3E}">
        <p14:creationId xmlns:p14="http://schemas.microsoft.com/office/powerpoint/2010/main" val="1154172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7">
            <a:extLst>
              <a:ext uri="{FF2B5EF4-FFF2-40B4-BE49-F238E27FC236}">
                <a16:creationId xmlns:a16="http://schemas.microsoft.com/office/drawing/2014/main" id="{DE35A758-6F54-4573-9DB5-1A6743271D8E}"/>
              </a:ext>
            </a:extLst>
          </p:cNvPr>
          <p:cNvSpPr txBox="1">
            <a:spLocks/>
          </p:cNvSpPr>
          <p:nvPr/>
        </p:nvSpPr>
        <p:spPr>
          <a:xfrm>
            <a:off x="639471" y="113313"/>
            <a:ext cx="10928350" cy="583947"/>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Opinion Dynamics</a:t>
            </a:r>
          </a:p>
        </p:txBody>
      </p:sp>
      <p:sp>
        <p:nvSpPr>
          <p:cNvPr id="2" name="Rectangle 1"/>
          <p:cNvSpPr/>
          <p:nvPr/>
        </p:nvSpPr>
        <p:spPr>
          <a:xfrm>
            <a:off x="639471" y="939913"/>
            <a:ext cx="7712122" cy="4401205"/>
          </a:xfrm>
          <a:prstGeom prst="rect">
            <a:avLst/>
          </a:prstGeom>
        </p:spPr>
        <p:txBody>
          <a:bodyPr wrap="square">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opinion of a person is affected by different sources of information.</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opinion changes over time.</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An opinion leads to a decision.</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If the opinion is greater than resistance, the decision is to shift water demand, otherwise, the decision is not to shift.</a:t>
            </a:r>
          </a:p>
        </p:txBody>
      </p:sp>
      <p:sp>
        <p:nvSpPr>
          <p:cNvPr id="3"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031A3-6941-4510-96C0-BE34CDA3EAC3}" type="slidenum">
              <a:rPr lang="en-US" smtClean="0">
                <a:latin typeface="Arial" panose="020B0604020202020204" pitchFamily="34" charset="0"/>
                <a:cs typeface="Arial" panose="020B0604020202020204" pitchFamily="34" charset="0"/>
              </a:rPr>
              <a:pPr/>
              <a:t>9</a:t>
            </a:fld>
            <a:endParaRPr lang="en-US">
              <a:latin typeface="Arial" panose="020B0604020202020204" pitchFamily="34" charset="0"/>
              <a:cs typeface="Arial" panose="020B0604020202020204" pitchFamily="34" charset="0"/>
            </a:endParaRPr>
          </a:p>
        </p:txBody>
      </p:sp>
      <p:pic>
        <p:nvPicPr>
          <p:cNvPr id="9" name="Picture 2" descr="Image result for opinion dynamics">
            <a:extLst>
              <a:ext uri="{FF2B5EF4-FFF2-40B4-BE49-F238E27FC236}">
                <a16:creationId xmlns:a16="http://schemas.microsoft.com/office/drawing/2014/main" id="{469F1530-2C76-2648-9942-15D5E4932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250" y="1734374"/>
            <a:ext cx="2856550" cy="281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344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1697</Words>
  <Application>Microsoft Office PowerPoint</Application>
  <PresentationFormat>Widescreen</PresentationFormat>
  <Paragraphs>174</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Agent-based Modeling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 Pesantez</dc:creator>
  <cp:lastModifiedBy>Jorge Pesantez</cp:lastModifiedBy>
  <cp:revision>84</cp:revision>
  <dcterms:created xsi:type="dcterms:W3CDTF">2020-04-28T14:13:27Z</dcterms:created>
  <dcterms:modified xsi:type="dcterms:W3CDTF">2020-04-29T17:52:07Z</dcterms:modified>
</cp:coreProperties>
</file>