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1" r:id="rId1"/>
  </p:sldMasterIdLst>
  <p:notesMasterIdLst>
    <p:notesMasterId r:id="rId27"/>
  </p:notesMasterIdLst>
  <p:sldIdLst>
    <p:sldId id="314" r:id="rId2"/>
    <p:sldId id="290" r:id="rId3"/>
    <p:sldId id="316" r:id="rId4"/>
    <p:sldId id="317" r:id="rId5"/>
    <p:sldId id="318" r:id="rId6"/>
    <p:sldId id="319" r:id="rId7"/>
    <p:sldId id="320" r:id="rId8"/>
    <p:sldId id="321" r:id="rId9"/>
    <p:sldId id="339" r:id="rId10"/>
    <p:sldId id="322" r:id="rId11"/>
    <p:sldId id="340" r:id="rId12"/>
    <p:sldId id="323" r:id="rId13"/>
    <p:sldId id="324" r:id="rId14"/>
    <p:sldId id="341" r:id="rId15"/>
    <p:sldId id="325" r:id="rId16"/>
    <p:sldId id="326" r:id="rId17"/>
    <p:sldId id="327" r:id="rId18"/>
    <p:sldId id="329" r:id="rId19"/>
    <p:sldId id="328" r:id="rId20"/>
    <p:sldId id="330" r:id="rId21"/>
    <p:sldId id="332" r:id="rId22"/>
    <p:sldId id="335" r:id="rId23"/>
    <p:sldId id="336" r:id="rId24"/>
    <p:sldId id="338" r:id="rId25"/>
    <p:sldId id="31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a Meggiorin" initials="MM" lastIdx="1" clrIdx="0">
    <p:extLst>
      <p:ext uri="{19B8F6BF-5375-455C-9EA6-DF929625EA0E}">
        <p15:presenceInfo xmlns:p15="http://schemas.microsoft.com/office/powerpoint/2012/main" userId="S-1-5-21-1368065339-1326333063-302053184-11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FF"/>
    <a:srgbClr val="165671"/>
    <a:srgbClr val="104158"/>
    <a:srgbClr val="71FF71"/>
    <a:srgbClr val="ED7D31"/>
    <a:srgbClr val="F2EFEA"/>
    <a:srgbClr val="EEEA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96" autoAdjust="0"/>
    <p:restoredTop sz="93962" autoAdjust="0"/>
  </p:normalViewPr>
  <p:slideViewPr>
    <p:cSldViewPr snapToGrid="0">
      <p:cViewPr varScale="1">
        <p:scale>
          <a:sx n="87" d="100"/>
          <a:sy n="87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B0982C-E476-4A42-B2DC-A139D1239FFF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2D06EE-24CF-4B8F-9A48-3E7B54265A67}">
      <dgm:prSet phldrT="[Tes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Base model</a:t>
          </a:r>
        </a:p>
        <a:p>
          <a:pPr>
            <a:buFont typeface="Arial" panose="020B0604020202020204" pitchFamily="34" charset="0"/>
            <a:buChar char="•"/>
          </a:pP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(DD)</a:t>
          </a:r>
          <a:endParaRPr lang="en-US" sz="2000" dirty="0"/>
        </a:p>
      </dgm:t>
    </dgm:pt>
    <dgm:pt modelId="{E2F2664B-82BE-4DAE-9A80-59A5ADF9182D}" type="parTrans" cxnId="{A599C5DC-E39D-43E1-B8BA-90C1BF951609}">
      <dgm:prSet/>
      <dgm:spPr/>
      <dgm:t>
        <a:bodyPr/>
        <a:lstStyle/>
        <a:p>
          <a:endParaRPr lang="en-US"/>
        </a:p>
      </dgm:t>
    </dgm:pt>
    <dgm:pt modelId="{28615CFC-3FE3-4403-AEE3-825E4486A065}" type="sibTrans" cxnId="{A599C5DC-E39D-43E1-B8BA-90C1BF951609}">
      <dgm:prSet/>
      <dgm:spPr/>
      <dgm:t>
        <a:bodyPr/>
        <a:lstStyle/>
        <a:p>
          <a:endParaRPr lang="en-US"/>
        </a:p>
      </dgm:t>
    </dgm:pt>
    <dgm:pt modelId="{D3B10987-DA67-4BD7-B5CB-4A64EA2A981D}">
      <dgm:prSet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Missing data scenarios</a:t>
          </a:r>
        </a:p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(MDSc)</a:t>
          </a:r>
        </a:p>
      </dgm:t>
    </dgm:pt>
    <dgm:pt modelId="{64ADBAC9-53DA-46BA-8D45-474721A3BF8A}" type="parTrans" cxnId="{D853AEC2-57CB-4FD6-BEE6-E5487D8DD16E}">
      <dgm:prSet/>
      <dgm:spPr/>
      <dgm:t>
        <a:bodyPr/>
        <a:lstStyle/>
        <a:p>
          <a:endParaRPr lang="en-US"/>
        </a:p>
      </dgm:t>
    </dgm:pt>
    <dgm:pt modelId="{FF149971-B73F-4CD2-9975-366900978727}" type="sibTrans" cxnId="{D853AEC2-57CB-4FD6-BEE6-E5487D8DD16E}">
      <dgm:prSet/>
      <dgm:spPr/>
      <dgm:t>
        <a:bodyPr/>
        <a:lstStyle/>
        <a:p>
          <a:endParaRPr lang="en-US"/>
        </a:p>
      </dgm:t>
    </dgm:pt>
    <dgm:pt modelId="{FC120E38-D33A-4147-9360-A8D6C7D9DCC0}">
      <dgm:prSet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models simulating</a:t>
          </a:r>
          <a:br>
            <a:rPr lang="en-US" sz="1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</a:b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20%, 40%, 60%, 80% and 100% missing data </a:t>
          </a:r>
          <a:br>
            <a:rPr lang="en-US" sz="1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</a:b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for each observation location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5D0595-8AEA-4798-A6B4-3E49FF6D6C81}" type="parTrans" cxnId="{749DD86B-9BAF-4ED5-AE7C-84473D0BC12C}">
      <dgm:prSet/>
      <dgm:spPr/>
      <dgm:t>
        <a:bodyPr/>
        <a:lstStyle/>
        <a:p>
          <a:endParaRPr lang="en-US"/>
        </a:p>
      </dgm:t>
    </dgm:pt>
    <dgm:pt modelId="{77D51A53-7861-4A4B-B8AF-C9D1227BBE68}" type="sibTrans" cxnId="{749DD86B-9BAF-4ED5-AE7C-84473D0BC12C}">
      <dgm:prSet/>
      <dgm:spPr/>
      <dgm:t>
        <a:bodyPr/>
        <a:lstStyle/>
        <a:p>
          <a:endParaRPr lang="en-US"/>
        </a:p>
      </dgm:t>
    </dgm:pt>
    <dgm:pt modelId="{60E74EE9-DE85-4C48-B239-D13505F9B0EA}">
      <dgm:prSet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Sampling time scenarios</a:t>
          </a:r>
        </a:p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(STSs)</a:t>
          </a:r>
        </a:p>
      </dgm:t>
    </dgm:pt>
    <dgm:pt modelId="{88B20746-147B-4698-879D-795C8263F1BA}" type="parTrans" cxnId="{3CED9001-3A78-4C4C-875E-392F882423C5}">
      <dgm:prSet/>
      <dgm:spPr/>
      <dgm:t>
        <a:bodyPr/>
        <a:lstStyle/>
        <a:p>
          <a:endParaRPr lang="en-US"/>
        </a:p>
      </dgm:t>
    </dgm:pt>
    <dgm:pt modelId="{607B4657-F701-40C3-8AA8-7F5D14CDC7D0}" type="sibTrans" cxnId="{3CED9001-3A78-4C4C-875E-392F882423C5}">
      <dgm:prSet/>
      <dgm:spPr/>
      <dgm:t>
        <a:bodyPr/>
        <a:lstStyle/>
        <a:p>
          <a:endParaRPr lang="en-US"/>
        </a:p>
      </dgm:t>
    </dgm:pt>
    <dgm:pt modelId="{C8DCD351-CD8E-41A4-A917-1CB9E118F768}">
      <dgm:prSet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weekly data </a:t>
          </a:r>
          <a:r>
            <a:rPr lang="en-US" sz="1400" i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WD</a:t>
          </a:r>
        </a:p>
      </dgm:t>
    </dgm:pt>
    <dgm:pt modelId="{7AF39F21-24CC-48F0-B35B-0381E5CE5C08}" type="parTrans" cxnId="{8ECC8B02-70D2-42EB-9774-6E4F81625E8A}">
      <dgm:prSet/>
      <dgm:spPr/>
      <dgm:t>
        <a:bodyPr/>
        <a:lstStyle/>
        <a:p>
          <a:endParaRPr lang="en-US"/>
        </a:p>
      </dgm:t>
    </dgm:pt>
    <dgm:pt modelId="{4F62CEAC-2BB5-404B-A7C3-84DD0C386019}" type="sibTrans" cxnId="{8ECC8B02-70D2-42EB-9774-6E4F81625E8A}">
      <dgm:prSet/>
      <dgm:spPr/>
      <dgm:t>
        <a:bodyPr/>
        <a:lstStyle/>
        <a:p>
          <a:endParaRPr lang="en-US"/>
        </a:p>
      </dgm:t>
    </dgm:pt>
    <dgm:pt modelId="{D9DB19A8-0947-45AE-99A9-38488F9D2405}">
      <dgm:prSet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monthly data </a:t>
          </a:r>
          <a:r>
            <a:rPr lang="en-US" sz="1400" i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MD</a:t>
          </a:r>
        </a:p>
      </dgm:t>
    </dgm:pt>
    <dgm:pt modelId="{D0A79ADB-2D81-40B3-8A58-0782790B60DF}" type="parTrans" cxnId="{BD4BE9AC-09D1-4150-A611-A3F3BEED094D}">
      <dgm:prSet/>
      <dgm:spPr/>
      <dgm:t>
        <a:bodyPr/>
        <a:lstStyle/>
        <a:p>
          <a:endParaRPr lang="en-US"/>
        </a:p>
      </dgm:t>
    </dgm:pt>
    <dgm:pt modelId="{0A8B33A7-3690-4067-A9BA-6AE4AB87688D}" type="sibTrans" cxnId="{BD4BE9AC-09D1-4150-A611-A3F3BEED094D}">
      <dgm:prSet/>
      <dgm:spPr/>
      <dgm:t>
        <a:bodyPr/>
        <a:lstStyle/>
        <a:p>
          <a:endParaRPr lang="en-US"/>
        </a:p>
      </dgm:t>
    </dgm:pt>
    <dgm:pt modelId="{22B6426F-DD15-4731-B4DD-60FF87BD526F}">
      <dgm:prSet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steady state </a:t>
          </a:r>
          <a:r>
            <a:rPr lang="en-US" sz="1400" i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SS</a:t>
          </a:r>
        </a:p>
      </dgm:t>
    </dgm:pt>
    <dgm:pt modelId="{2209ADC3-B8C4-4A84-B497-086B4441567C}" type="parTrans" cxnId="{0BCC6956-0E02-47AE-8706-0D779C94DDF8}">
      <dgm:prSet/>
      <dgm:spPr/>
      <dgm:t>
        <a:bodyPr/>
        <a:lstStyle/>
        <a:p>
          <a:endParaRPr lang="en-US"/>
        </a:p>
      </dgm:t>
    </dgm:pt>
    <dgm:pt modelId="{325B1B7D-4E62-4D85-A0E2-539516A0FFE8}" type="sibTrans" cxnId="{0BCC6956-0E02-47AE-8706-0D779C94DDF8}">
      <dgm:prSet/>
      <dgm:spPr/>
      <dgm:t>
        <a:bodyPr/>
        <a:lstStyle/>
        <a:p>
          <a:endParaRPr lang="en-US"/>
        </a:p>
      </dgm:t>
    </dgm:pt>
    <dgm:pt modelId="{94EE082A-8026-462C-8C9A-A8445CA45A68}">
      <dgm:prSet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incomplete daily data</a:t>
          </a:r>
        </a:p>
      </dgm:t>
    </dgm:pt>
    <dgm:pt modelId="{072F1F16-40A7-449E-820F-201064C24CBA}" type="parTrans" cxnId="{55E42372-F4FB-4DB5-A650-103C58712B63}">
      <dgm:prSet/>
      <dgm:spPr/>
      <dgm:t>
        <a:bodyPr/>
        <a:lstStyle/>
        <a:p>
          <a:endParaRPr lang="en-US"/>
        </a:p>
      </dgm:t>
    </dgm:pt>
    <dgm:pt modelId="{AB26C76E-D69E-46D7-A797-AAABD9E3B249}" type="sibTrans" cxnId="{55E42372-F4FB-4DB5-A650-103C58712B63}">
      <dgm:prSet/>
      <dgm:spPr/>
      <dgm:t>
        <a:bodyPr/>
        <a:lstStyle/>
        <a:p>
          <a:endParaRPr lang="en-US"/>
        </a:p>
      </dgm:t>
    </dgm:pt>
    <dgm:pt modelId="{1E847FB6-1E03-4199-9A67-9364B1C063BF}">
      <dgm:prSet custT="1"/>
      <dgm:spPr/>
      <dgm:t>
        <a:bodyPr/>
        <a:lstStyle/>
        <a:p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complete data</a:t>
          </a:r>
        </a:p>
      </dgm:t>
    </dgm:pt>
    <dgm:pt modelId="{747A351D-F16C-48C0-A71B-901FE1EDFD46}" type="parTrans" cxnId="{774AEA70-5960-4C79-8D60-217D20C7DAF8}">
      <dgm:prSet/>
      <dgm:spPr/>
      <dgm:t>
        <a:bodyPr/>
        <a:lstStyle/>
        <a:p>
          <a:endParaRPr lang="en-US"/>
        </a:p>
      </dgm:t>
    </dgm:pt>
    <dgm:pt modelId="{ECC076BA-31B8-43A2-806E-5A26D1BFE0EB}" type="sibTrans" cxnId="{774AEA70-5960-4C79-8D60-217D20C7DAF8}">
      <dgm:prSet/>
      <dgm:spPr/>
      <dgm:t>
        <a:bodyPr/>
        <a:lstStyle/>
        <a:p>
          <a:endParaRPr lang="en-US"/>
        </a:p>
      </dgm:t>
    </dgm:pt>
    <dgm:pt modelId="{05B71D8D-9F5C-4527-AF78-56651313FAA6}">
      <dgm:prSet phldrT="[Tes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complete daily data - </a:t>
          </a:r>
          <a:r>
            <a:rPr lang="en-US" sz="1800" i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DD</a:t>
          </a:r>
          <a:endParaRPr lang="en-US" sz="1800" dirty="0"/>
        </a:p>
      </dgm:t>
    </dgm:pt>
    <dgm:pt modelId="{C41D6C1B-8B76-41A2-9A14-303B7B743C89}" type="sibTrans" cxnId="{59B69EA7-18B8-4C02-B253-96134D0875B6}">
      <dgm:prSet/>
      <dgm:spPr/>
      <dgm:t>
        <a:bodyPr/>
        <a:lstStyle/>
        <a:p>
          <a:endParaRPr lang="en-US"/>
        </a:p>
      </dgm:t>
    </dgm:pt>
    <dgm:pt modelId="{14652B09-03CB-48D2-BCC8-D25B9BB5F180}" type="parTrans" cxnId="{59B69EA7-18B8-4C02-B253-96134D0875B6}">
      <dgm:prSet/>
      <dgm:spPr/>
      <dgm:t>
        <a:bodyPr/>
        <a:lstStyle/>
        <a:p>
          <a:endParaRPr lang="en-US"/>
        </a:p>
      </dgm:t>
    </dgm:pt>
    <dgm:pt modelId="{D6F5F458-8E32-41A9-A24D-4C422513C4F0}">
      <dgm:prSet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considered the best achievable optimized model by using all available information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9E93B8-D65A-4429-A19A-C21625786543}" type="sibTrans" cxnId="{5029ED0A-75B7-4EA4-92EB-6E41114CCE7D}">
      <dgm:prSet/>
      <dgm:spPr/>
      <dgm:t>
        <a:bodyPr/>
        <a:lstStyle/>
        <a:p>
          <a:endParaRPr lang="en-US"/>
        </a:p>
      </dgm:t>
    </dgm:pt>
    <dgm:pt modelId="{62ABB93C-E51E-4E28-92CD-8B2D04FE1493}" type="parTrans" cxnId="{5029ED0A-75B7-4EA4-92EB-6E41114CCE7D}">
      <dgm:prSet/>
      <dgm:spPr/>
      <dgm:t>
        <a:bodyPr/>
        <a:lstStyle/>
        <a:p>
          <a:endParaRPr lang="en-US"/>
        </a:p>
      </dgm:t>
    </dgm:pt>
    <dgm:pt modelId="{AF557C12-C583-42E0-9F16-1ACA48795A51}" type="pres">
      <dgm:prSet presAssocID="{1AB0982C-E476-4A42-B2DC-A139D1239FFF}" presName="theList" presStyleCnt="0">
        <dgm:presLayoutVars>
          <dgm:dir/>
          <dgm:animLvl val="lvl"/>
          <dgm:resizeHandles val="exact"/>
        </dgm:presLayoutVars>
      </dgm:prSet>
      <dgm:spPr/>
    </dgm:pt>
    <dgm:pt modelId="{5ED428C3-B642-403B-91A9-6F726AE37FA0}" type="pres">
      <dgm:prSet presAssocID="{102D06EE-24CF-4B8F-9A48-3E7B54265A67}" presName="compNode" presStyleCnt="0"/>
      <dgm:spPr/>
    </dgm:pt>
    <dgm:pt modelId="{1FFFE60E-CE53-4D86-81CB-3219CD408240}" type="pres">
      <dgm:prSet presAssocID="{102D06EE-24CF-4B8F-9A48-3E7B54265A67}" presName="aNode" presStyleLbl="bgShp" presStyleIdx="0" presStyleCnt="3"/>
      <dgm:spPr/>
    </dgm:pt>
    <dgm:pt modelId="{FA2AF990-FD21-4704-AC33-8953179BA6F5}" type="pres">
      <dgm:prSet presAssocID="{102D06EE-24CF-4B8F-9A48-3E7B54265A67}" presName="textNode" presStyleLbl="bgShp" presStyleIdx="0" presStyleCnt="3"/>
      <dgm:spPr/>
    </dgm:pt>
    <dgm:pt modelId="{F2EFE142-BBEB-40A8-9DA8-10165808937B}" type="pres">
      <dgm:prSet presAssocID="{102D06EE-24CF-4B8F-9A48-3E7B54265A67}" presName="compChildNode" presStyleCnt="0"/>
      <dgm:spPr/>
    </dgm:pt>
    <dgm:pt modelId="{DD747D39-4BE0-4AF3-9375-CB269FF595AF}" type="pres">
      <dgm:prSet presAssocID="{102D06EE-24CF-4B8F-9A48-3E7B54265A67}" presName="theInnerList" presStyleCnt="0"/>
      <dgm:spPr/>
    </dgm:pt>
    <dgm:pt modelId="{7071DE8B-9E29-44B8-89AA-FDC3986121A7}" type="pres">
      <dgm:prSet presAssocID="{05B71D8D-9F5C-4527-AF78-56651313FAA6}" presName="childNode" presStyleLbl="node1" presStyleIdx="0" presStyleCnt="3">
        <dgm:presLayoutVars>
          <dgm:bulletEnabled val="1"/>
        </dgm:presLayoutVars>
      </dgm:prSet>
      <dgm:spPr/>
    </dgm:pt>
    <dgm:pt modelId="{A7B290D5-95E1-4D98-BEA7-D1C8F6F25553}" type="pres">
      <dgm:prSet presAssocID="{102D06EE-24CF-4B8F-9A48-3E7B54265A67}" presName="aSpace" presStyleCnt="0"/>
      <dgm:spPr/>
    </dgm:pt>
    <dgm:pt modelId="{31A702FB-F5B1-427C-A65C-BE18233F1C6A}" type="pres">
      <dgm:prSet presAssocID="{D3B10987-DA67-4BD7-B5CB-4A64EA2A981D}" presName="compNode" presStyleCnt="0"/>
      <dgm:spPr/>
    </dgm:pt>
    <dgm:pt modelId="{BC49BBD5-5B79-4670-B367-1869E4E112E0}" type="pres">
      <dgm:prSet presAssocID="{D3B10987-DA67-4BD7-B5CB-4A64EA2A981D}" presName="aNode" presStyleLbl="bgShp" presStyleIdx="1" presStyleCnt="3"/>
      <dgm:spPr/>
    </dgm:pt>
    <dgm:pt modelId="{FDBD749B-57AA-4F35-9ECB-C7909C2DE57D}" type="pres">
      <dgm:prSet presAssocID="{D3B10987-DA67-4BD7-B5CB-4A64EA2A981D}" presName="textNode" presStyleLbl="bgShp" presStyleIdx="1" presStyleCnt="3"/>
      <dgm:spPr/>
    </dgm:pt>
    <dgm:pt modelId="{576A3DC7-482A-431E-A248-6F0D81BF56EB}" type="pres">
      <dgm:prSet presAssocID="{D3B10987-DA67-4BD7-B5CB-4A64EA2A981D}" presName="compChildNode" presStyleCnt="0"/>
      <dgm:spPr/>
    </dgm:pt>
    <dgm:pt modelId="{B231284B-F9B9-4F16-9039-626CF97FDEB8}" type="pres">
      <dgm:prSet presAssocID="{D3B10987-DA67-4BD7-B5CB-4A64EA2A981D}" presName="theInnerList" presStyleCnt="0"/>
      <dgm:spPr/>
    </dgm:pt>
    <dgm:pt modelId="{BDB01627-3980-4E44-850F-C3F443F82A60}" type="pres">
      <dgm:prSet presAssocID="{94EE082A-8026-462C-8C9A-A8445CA45A68}" presName="childNode" presStyleLbl="node1" presStyleIdx="1" presStyleCnt="3">
        <dgm:presLayoutVars>
          <dgm:bulletEnabled val="1"/>
        </dgm:presLayoutVars>
      </dgm:prSet>
      <dgm:spPr/>
    </dgm:pt>
    <dgm:pt modelId="{E843DFFC-20C1-4CB5-B57C-CD74717D12E1}" type="pres">
      <dgm:prSet presAssocID="{D3B10987-DA67-4BD7-B5CB-4A64EA2A981D}" presName="aSpace" presStyleCnt="0"/>
      <dgm:spPr/>
    </dgm:pt>
    <dgm:pt modelId="{247652D1-24D0-46CC-9E8C-ADFAB6191813}" type="pres">
      <dgm:prSet presAssocID="{60E74EE9-DE85-4C48-B239-D13505F9B0EA}" presName="compNode" presStyleCnt="0"/>
      <dgm:spPr/>
    </dgm:pt>
    <dgm:pt modelId="{A2972A28-138B-4EC0-9D65-33FDDD7D8D97}" type="pres">
      <dgm:prSet presAssocID="{60E74EE9-DE85-4C48-B239-D13505F9B0EA}" presName="aNode" presStyleLbl="bgShp" presStyleIdx="2" presStyleCnt="3"/>
      <dgm:spPr/>
    </dgm:pt>
    <dgm:pt modelId="{FF7E4C0D-8DBE-4CAC-AA88-C6BB8A436DB7}" type="pres">
      <dgm:prSet presAssocID="{60E74EE9-DE85-4C48-B239-D13505F9B0EA}" presName="textNode" presStyleLbl="bgShp" presStyleIdx="2" presStyleCnt="3"/>
      <dgm:spPr/>
    </dgm:pt>
    <dgm:pt modelId="{E7998F7E-6C0E-41DC-A949-4A4F2B1CEAF0}" type="pres">
      <dgm:prSet presAssocID="{60E74EE9-DE85-4C48-B239-D13505F9B0EA}" presName="compChildNode" presStyleCnt="0"/>
      <dgm:spPr/>
    </dgm:pt>
    <dgm:pt modelId="{71B85387-1159-4ADC-A1AF-C6838F753082}" type="pres">
      <dgm:prSet presAssocID="{60E74EE9-DE85-4C48-B239-D13505F9B0EA}" presName="theInnerList" presStyleCnt="0"/>
      <dgm:spPr/>
    </dgm:pt>
    <dgm:pt modelId="{1388995D-B13E-4E79-ADB5-9100936B4383}" type="pres">
      <dgm:prSet presAssocID="{1E847FB6-1E03-4199-9A67-9364B1C063BF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3CED9001-3A78-4C4C-875E-392F882423C5}" srcId="{1AB0982C-E476-4A42-B2DC-A139D1239FFF}" destId="{60E74EE9-DE85-4C48-B239-D13505F9B0EA}" srcOrd="2" destOrd="0" parTransId="{88B20746-147B-4698-879D-795C8263F1BA}" sibTransId="{607B4657-F701-40C3-8AA8-7F5D14CDC7D0}"/>
    <dgm:cxn modelId="{8ECC8B02-70D2-42EB-9774-6E4F81625E8A}" srcId="{1E847FB6-1E03-4199-9A67-9364B1C063BF}" destId="{C8DCD351-CD8E-41A4-A917-1CB9E118F768}" srcOrd="0" destOrd="0" parTransId="{7AF39F21-24CC-48F0-B35B-0381E5CE5C08}" sibTransId="{4F62CEAC-2BB5-404B-A7C3-84DD0C386019}"/>
    <dgm:cxn modelId="{F88D7E06-4FE6-4A2A-98E0-1EB994528B70}" type="presOf" srcId="{D6F5F458-8E32-41A9-A24D-4C422513C4F0}" destId="{7071DE8B-9E29-44B8-89AA-FDC3986121A7}" srcOrd="0" destOrd="1" presId="urn:microsoft.com/office/officeart/2005/8/layout/lProcess2"/>
    <dgm:cxn modelId="{5029ED0A-75B7-4EA4-92EB-6E41114CCE7D}" srcId="{05B71D8D-9F5C-4527-AF78-56651313FAA6}" destId="{D6F5F458-8E32-41A9-A24D-4C422513C4F0}" srcOrd="0" destOrd="0" parTransId="{62ABB93C-E51E-4E28-92CD-8B2D04FE1493}" sibTransId="{D09E93B8-D65A-4429-A19A-C21625786543}"/>
    <dgm:cxn modelId="{C8AF781A-F74E-48BE-83F2-9A307868A8B6}" type="presOf" srcId="{D9DB19A8-0947-45AE-99A9-38488F9D2405}" destId="{1388995D-B13E-4E79-ADB5-9100936B4383}" srcOrd="0" destOrd="2" presId="urn:microsoft.com/office/officeart/2005/8/layout/lProcess2"/>
    <dgm:cxn modelId="{1A279C2A-8311-48D2-9E2B-DE04D45E0326}" type="presOf" srcId="{D3B10987-DA67-4BD7-B5CB-4A64EA2A981D}" destId="{FDBD749B-57AA-4F35-9ECB-C7909C2DE57D}" srcOrd="1" destOrd="0" presId="urn:microsoft.com/office/officeart/2005/8/layout/lProcess2"/>
    <dgm:cxn modelId="{0BC2A333-2C05-4F86-8F0F-3A58053F1090}" type="presOf" srcId="{60E74EE9-DE85-4C48-B239-D13505F9B0EA}" destId="{A2972A28-138B-4EC0-9D65-33FDDD7D8D97}" srcOrd="0" destOrd="0" presId="urn:microsoft.com/office/officeart/2005/8/layout/lProcess2"/>
    <dgm:cxn modelId="{0E85E041-CBD9-4A99-BE9A-1BE007E6D4A5}" type="presOf" srcId="{1E847FB6-1E03-4199-9A67-9364B1C063BF}" destId="{1388995D-B13E-4E79-ADB5-9100936B4383}" srcOrd="0" destOrd="0" presId="urn:microsoft.com/office/officeart/2005/8/layout/lProcess2"/>
    <dgm:cxn modelId="{23AB406A-5821-4B31-9E18-A6DE9122A508}" type="presOf" srcId="{22B6426F-DD15-4731-B4DD-60FF87BD526F}" destId="{1388995D-B13E-4E79-ADB5-9100936B4383}" srcOrd="0" destOrd="3" presId="urn:microsoft.com/office/officeart/2005/8/layout/lProcess2"/>
    <dgm:cxn modelId="{749DD86B-9BAF-4ED5-AE7C-84473D0BC12C}" srcId="{94EE082A-8026-462C-8C9A-A8445CA45A68}" destId="{FC120E38-D33A-4147-9360-A8D6C7D9DCC0}" srcOrd="0" destOrd="0" parTransId="{8D5D0595-8AEA-4798-A6B4-3E49FF6D6C81}" sibTransId="{77D51A53-7861-4A4B-B8AF-C9D1227BBE68}"/>
    <dgm:cxn modelId="{1FCA9C4D-13D3-4386-82AA-2F588E1CE2CE}" type="presOf" srcId="{60E74EE9-DE85-4C48-B239-D13505F9B0EA}" destId="{FF7E4C0D-8DBE-4CAC-AA88-C6BB8A436DB7}" srcOrd="1" destOrd="0" presId="urn:microsoft.com/office/officeart/2005/8/layout/lProcess2"/>
    <dgm:cxn modelId="{774AEA70-5960-4C79-8D60-217D20C7DAF8}" srcId="{60E74EE9-DE85-4C48-B239-D13505F9B0EA}" destId="{1E847FB6-1E03-4199-9A67-9364B1C063BF}" srcOrd="0" destOrd="0" parTransId="{747A351D-F16C-48C0-A71B-901FE1EDFD46}" sibTransId="{ECC076BA-31B8-43A2-806E-5A26D1BFE0EB}"/>
    <dgm:cxn modelId="{9C7E2371-D110-4168-A8B0-8F9D05CF40B2}" type="presOf" srcId="{D3B10987-DA67-4BD7-B5CB-4A64EA2A981D}" destId="{BC49BBD5-5B79-4670-B367-1869E4E112E0}" srcOrd="0" destOrd="0" presId="urn:microsoft.com/office/officeart/2005/8/layout/lProcess2"/>
    <dgm:cxn modelId="{55E42372-F4FB-4DB5-A650-103C58712B63}" srcId="{D3B10987-DA67-4BD7-B5CB-4A64EA2A981D}" destId="{94EE082A-8026-462C-8C9A-A8445CA45A68}" srcOrd="0" destOrd="0" parTransId="{072F1F16-40A7-449E-820F-201064C24CBA}" sibTransId="{AB26C76E-D69E-46D7-A797-AAABD9E3B249}"/>
    <dgm:cxn modelId="{0BCC6956-0E02-47AE-8706-0D779C94DDF8}" srcId="{1E847FB6-1E03-4199-9A67-9364B1C063BF}" destId="{22B6426F-DD15-4731-B4DD-60FF87BD526F}" srcOrd="2" destOrd="0" parTransId="{2209ADC3-B8C4-4A84-B497-086B4441567C}" sibTransId="{325B1B7D-4E62-4D85-A0E2-539516A0FFE8}"/>
    <dgm:cxn modelId="{5FA71D57-66B0-4687-B15F-85ED9B9CCF35}" type="presOf" srcId="{C8DCD351-CD8E-41A4-A917-1CB9E118F768}" destId="{1388995D-B13E-4E79-ADB5-9100936B4383}" srcOrd="0" destOrd="1" presId="urn:microsoft.com/office/officeart/2005/8/layout/lProcess2"/>
    <dgm:cxn modelId="{8F080D7A-2339-4C22-93F0-36D133A05E8A}" type="presOf" srcId="{1AB0982C-E476-4A42-B2DC-A139D1239FFF}" destId="{AF557C12-C583-42E0-9F16-1ACA48795A51}" srcOrd="0" destOrd="0" presId="urn:microsoft.com/office/officeart/2005/8/layout/lProcess2"/>
    <dgm:cxn modelId="{3931E894-5426-45F5-8882-EA81FE937016}" type="presOf" srcId="{FC120E38-D33A-4147-9360-A8D6C7D9DCC0}" destId="{BDB01627-3980-4E44-850F-C3F443F82A60}" srcOrd="0" destOrd="1" presId="urn:microsoft.com/office/officeart/2005/8/layout/lProcess2"/>
    <dgm:cxn modelId="{4B12BF97-C13B-41F1-905F-1B1AD8D141A0}" type="presOf" srcId="{102D06EE-24CF-4B8F-9A48-3E7B54265A67}" destId="{FA2AF990-FD21-4704-AC33-8953179BA6F5}" srcOrd="1" destOrd="0" presId="urn:microsoft.com/office/officeart/2005/8/layout/lProcess2"/>
    <dgm:cxn modelId="{59B69EA7-18B8-4C02-B253-96134D0875B6}" srcId="{102D06EE-24CF-4B8F-9A48-3E7B54265A67}" destId="{05B71D8D-9F5C-4527-AF78-56651313FAA6}" srcOrd="0" destOrd="0" parTransId="{14652B09-03CB-48D2-BCC8-D25B9BB5F180}" sibTransId="{C41D6C1B-8B76-41A2-9A14-303B7B743C89}"/>
    <dgm:cxn modelId="{BD4BE9AC-09D1-4150-A611-A3F3BEED094D}" srcId="{1E847FB6-1E03-4199-9A67-9364B1C063BF}" destId="{D9DB19A8-0947-45AE-99A9-38488F9D2405}" srcOrd="1" destOrd="0" parTransId="{D0A79ADB-2D81-40B3-8A58-0782790B60DF}" sibTransId="{0A8B33A7-3690-4067-A9BA-6AE4AB87688D}"/>
    <dgm:cxn modelId="{D853AEC2-57CB-4FD6-BEE6-E5487D8DD16E}" srcId="{1AB0982C-E476-4A42-B2DC-A139D1239FFF}" destId="{D3B10987-DA67-4BD7-B5CB-4A64EA2A981D}" srcOrd="1" destOrd="0" parTransId="{64ADBAC9-53DA-46BA-8D45-474721A3BF8A}" sibTransId="{FF149971-B73F-4CD2-9975-366900978727}"/>
    <dgm:cxn modelId="{562613CF-A1BE-4B37-9E5D-98071A2E77D6}" type="presOf" srcId="{102D06EE-24CF-4B8F-9A48-3E7B54265A67}" destId="{1FFFE60E-CE53-4D86-81CB-3219CD408240}" srcOrd="0" destOrd="0" presId="urn:microsoft.com/office/officeart/2005/8/layout/lProcess2"/>
    <dgm:cxn modelId="{A599C5DC-E39D-43E1-B8BA-90C1BF951609}" srcId="{1AB0982C-E476-4A42-B2DC-A139D1239FFF}" destId="{102D06EE-24CF-4B8F-9A48-3E7B54265A67}" srcOrd="0" destOrd="0" parTransId="{E2F2664B-82BE-4DAE-9A80-59A5ADF9182D}" sibTransId="{28615CFC-3FE3-4403-AEE3-825E4486A065}"/>
    <dgm:cxn modelId="{4F471CE2-4F57-4143-9543-C42B76E8AB70}" type="presOf" srcId="{05B71D8D-9F5C-4527-AF78-56651313FAA6}" destId="{7071DE8B-9E29-44B8-89AA-FDC3986121A7}" srcOrd="0" destOrd="0" presId="urn:microsoft.com/office/officeart/2005/8/layout/lProcess2"/>
    <dgm:cxn modelId="{FEBAF3FC-97C0-4B6F-8E80-80C84ACE425A}" type="presOf" srcId="{94EE082A-8026-462C-8C9A-A8445CA45A68}" destId="{BDB01627-3980-4E44-850F-C3F443F82A60}" srcOrd="0" destOrd="0" presId="urn:microsoft.com/office/officeart/2005/8/layout/lProcess2"/>
    <dgm:cxn modelId="{3B857F6C-C70A-4294-86E5-D3B89C2F3406}" type="presParOf" srcId="{AF557C12-C583-42E0-9F16-1ACA48795A51}" destId="{5ED428C3-B642-403B-91A9-6F726AE37FA0}" srcOrd="0" destOrd="0" presId="urn:microsoft.com/office/officeart/2005/8/layout/lProcess2"/>
    <dgm:cxn modelId="{C3690F73-8E4D-4E64-B7C5-5CFB633EA0E1}" type="presParOf" srcId="{5ED428C3-B642-403B-91A9-6F726AE37FA0}" destId="{1FFFE60E-CE53-4D86-81CB-3219CD408240}" srcOrd="0" destOrd="0" presId="urn:microsoft.com/office/officeart/2005/8/layout/lProcess2"/>
    <dgm:cxn modelId="{FADA9740-79D9-4B3E-A70F-62189F54B624}" type="presParOf" srcId="{5ED428C3-B642-403B-91A9-6F726AE37FA0}" destId="{FA2AF990-FD21-4704-AC33-8953179BA6F5}" srcOrd="1" destOrd="0" presId="urn:microsoft.com/office/officeart/2005/8/layout/lProcess2"/>
    <dgm:cxn modelId="{88DDA07B-8876-443F-8D7E-E483EFCAFEB7}" type="presParOf" srcId="{5ED428C3-B642-403B-91A9-6F726AE37FA0}" destId="{F2EFE142-BBEB-40A8-9DA8-10165808937B}" srcOrd="2" destOrd="0" presId="urn:microsoft.com/office/officeart/2005/8/layout/lProcess2"/>
    <dgm:cxn modelId="{85BE2E41-066C-4FED-9BF5-D2AD5EBAE58D}" type="presParOf" srcId="{F2EFE142-BBEB-40A8-9DA8-10165808937B}" destId="{DD747D39-4BE0-4AF3-9375-CB269FF595AF}" srcOrd="0" destOrd="0" presId="urn:microsoft.com/office/officeart/2005/8/layout/lProcess2"/>
    <dgm:cxn modelId="{28341615-8B89-43FE-9E02-A2F7FA9CD949}" type="presParOf" srcId="{DD747D39-4BE0-4AF3-9375-CB269FF595AF}" destId="{7071DE8B-9E29-44B8-89AA-FDC3986121A7}" srcOrd="0" destOrd="0" presId="urn:microsoft.com/office/officeart/2005/8/layout/lProcess2"/>
    <dgm:cxn modelId="{40E4BB2A-DE47-440A-A7A3-824A79D94B50}" type="presParOf" srcId="{AF557C12-C583-42E0-9F16-1ACA48795A51}" destId="{A7B290D5-95E1-4D98-BEA7-D1C8F6F25553}" srcOrd="1" destOrd="0" presId="urn:microsoft.com/office/officeart/2005/8/layout/lProcess2"/>
    <dgm:cxn modelId="{604FFEC5-9292-41DF-9B33-CF04376539D2}" type="presParOf" srcId="{AF557C12-C583-42E0-9F16-1ACA48795A51}" destId="{31A702FB-F5B1-427C-A65C-BE18233F1C6A}" srcOrd="2" destOrd="0" presId="urn:microsoft.com/office/officeart/2005/8/layout/lProcess2"/>
    <dgm:cxn modelId="{DD888D1D-DFF0-43BC-82DB-B2A0796CD87C}" type="presParOf" srcId="{31A702FB-F5B1-427C-A65C-BE18233F1C6A}" destId="{BC49BBD5-5B79-4670-B367-1869E4E112E0}" srcOrd="0" destOrd="0" presId="urn:microsoft.com/office/officeart/2005/8/layout/lProcess2"/>
    <dgm:cxn modelId="{D27FD9E7-489E-436D-B8BB-8818FF1C96A0}" type="presParOf" srcId="{31A702FB-F5B1-427C-A65C-BE18233F1C6A}" destId="{FDBD749B-57AA-4F35-9ECB-C7909C2DE57D}" srcOrd="1" destOrd="0" presId="urn:microsoft.com/office/officeart/2005/8/layout/lProcess2"/>
    <dgm:cxn modelId="{439D2548-C062-421E-89B7-937802B06DDB}" type="presParOf" srcId="{31A702FB-F5B1-427C-A65C-BE18233F1C6A}" destId="{576A3DC7-482A-431E-A248-6F0D81BF56EB}" srcOrd="2" destOrd="0" presId="urn:microsoft.com/office/officeart/2005/8/layout/lProcess2"/>
    <dgm:cxn modelId="{6C103BA0-30A1-4982-A117-D2DE076515BD}" type="presParOf" srcId="{576A3DC7-482A-431E-A248-6F0D81BF56EB}" destId="{B231284B-F9B9-4F16-9039-626CF97FDEB8}" srcOrd="0" destOrd="0" presId="urn:microsoft.com/office/officeart/2005/8/layout/lProcess2"/>
    <dgm:cxn modelId="{53357CBC-17D2-4490-92B3-5C11C89BAC99}" type="presParOf" srcId="{B231284B-F9B9-4F16-9039-626CF97FDEB8}" destId="{BDB01627-3980-4E44-850F-C3F443F82A60}" srcOrd="0" destOrd="0" presId="urn:microsoft.com/office/officeart/2005/8/layout/lProcess2"/>
    <dgm:cxn modelId="{AEC2DB32-29FA-4D20-9824-5DE5D032A3FF}" type="presParOf" srcId="{AF557C12-C583-42E0-9F16-1ACA48795A51}" destId="{E843DFFC-20C1-4CB5-B57C-CD74717D12E1}" srcOrd="3" destOrd="0" presId="urn:microsoft.com/office/officeart/2005/8/layout/lProcess2"/>
    <dgm:cxn modelId="{96AFA38B-89E4-479F-83C0-4B4189344EE4}" type="presParOf" srcId="{AF557C12-C583-42E0-9F16-1ACA48795A51}" destId="{247652D1-24D0-46CC-9E8C-ADFAB6191813}" srcOrd="4" destOrd="0" presId="urn:microsoft.com/office/officeart/2005/8/layout/lProcess2"/>
    <dgm:cxn modelId="{4905E00C-CDBF-4536-90CB-E3D364ACA246}" type="presParOf" srcId="{247652D1-24D0-46CC-9E8C-ADFAB6191813}" destId="{A2972A28-138B-4EC0-9D65-33FDDD7D8D97}" srcOrd="0" destOrd="0" presId="urn:microsoft.com/office/officeart/2005/8/layout/lProcess2"/>
    <dgm:cxn modelId="{5659F8BB-E7FE-4350-9343-335BE683CDC1}" type="presParOf" srcId="{247652D1-24D0-46CC-9E8C-ADFAB6191813}" destId="{FF7E4C0D-8DBE-4CAC-AA88-C6BB8A436DB7}" srcOrd="1" destOrd="0" presId="urn:microsoft.com/office/officeart/2005/8/layout/lProcess2"/>
    <dgm:cxn modelId="{CA408FDB-4421-4280-8915-5915DB797B0A}" type="presParOf" srcId="{247652D1-24D0-46CC-9E8C-ADFAB6191813}" destId="{E7998F7E-6C0E-41DC-A949-4A4F2B1CEAF0}" srcOrd="2" destOrd="0" presId="urn:microsoft.com/office/officeart/2005/8/layout/lProcess2"/>
    <dgm:cxn modelId="{811E6C7C-15DB-4ED0-8288-184E6EAE383B}" type="presParOf" srcId="{E7998F7E-6C0E-41DC-A949-4A4F2B1CEAF0}" destId="{71B85387-1159-4ADC-A1AF-C6838F753082}" srcOrd="0" destOrd="0" presId="urn:microsoft.com/office/officeart/2005/8/layout/lProcess2"/>
    <dgm:cxn modelId="{3E14C02E-4BA5-4B87-BD3F-EAEE0DBBC945}" type="presParOf" srcId="{71B85387-1159-4ADC-A1AF-C6838F753082}" destId="{1388995D-B13E-4E79-ADB5-9100936B438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26F052-7E28-4C78-B12D-A0490250B145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76A425-C7A3-45E3-A1C3-A13FB3C28881}">
      <dgm:prSet custT="1"/>
      <dgm:spPr/>
      <dgm:t>
        <a:bodyPr/>
        <a:lstStyle/>
        <a:p>
          <a:r>
            <a:rPr lang="en-US" sz="2400" dirty="0"/>
            <a:t>Transient inflows:</a:t>
          </a:r>
          <a:endParaRPr lang="it-IT" sz="2400" dirty="0"/>
        </a:p>
      </dgm:t>
    </dgm:pt>
    <dgm:pt modelId="{0A2D4FA5-F39B-411A-9540-B0B78B0B8F58}" type="parTrans" cxnId="{FA5BD064-5D75-4C61-8715-5453D9AAC199}">
      <dgm:prSet/>
      <dgm:spPr/>
      <dgm:t>
        <a:bodyPr/>
        <a:lstStyle/>
        <a:p>
          <a:endParaRPr lang="en-US" sz="1800"/>
        </a:p>
      </dgm:t>
    </dgm:pt>
    <dgm:pt modelId="{13D3D735-6662-498F-8A5C-7A9954BF0BA5}" type="sibTrans" cxnId="{FA5BD064-5D75-4C61-8715-5453D9AAC199}">
      <dgm:prSet/>
      <dgm:spPr/>
      <dgm:t>
        <a:bodyPr/>
        <a:lstStyle/>
        <a:p>
          <a:endParaRPr lang="en-US" sz="1800"/>
        </a:p>
      </dgm:t>
    </dgm:pt>
    <dgm:pt modelId="{94DB16F9-08C1-4C1A-A265-3F33403DCD13}">
      <dgm:prSet custT="1"/>
      <dgm:spPr/>
      <dgm:t>
        <a:bodyPr/>
        <a:lstStyle/>
        <a:p>
          <a:r>
            <a:rPr lang="en-US" sz="2000" dirty="0"/>
            <a:t>Effective precipitation </a:t>
          </a:r>
        </a:p>
        <a:p>
          <a:r>
            <a:rPr lang="en-US" sz="1600" dirty="0"/>
            <a:t>defined thanks to a local weather station</a:t>
          </a:r>
          <a:endParaRPr lang="it-IT" sz="1600" dirty="0"/>
        </a:p>
      </dgm:t>
    </dgm:pt>
    <dgm:pt modelId="{A542284C-64CF-46CA-A804-65D58779CC04}" type="parTrans" cxnId="{15937B1C-DDBC-4E96-8A37-9B7BD64BBC09}">
      <dgm:prSet/>
      <dgm:spPr/>
      <dgm:t>
        <a:bodyPr/>
        <a:lstStyle/>
        <a:p>
          <a:endParaRPr lang="en-US" sz="1800"/>
        </a:p>
      </dgm:t>
    </dgm:pt>
    <dgm:pt modelId="{D4352A97-D334-486A-85D9-39EDEEB818D6}" type="sibTrans" cxnId="{15937B1C-DDBC-4E96-8A37-9B7BD64BBC09}">
      <dgm:prSet/>
      <dgm:spPr/>
      <dgm:t>
        <a:bodyPr/>
        <a:lstStyle/>
        <a:p>
          <a:endParaRPr lang="en-US" sz="1800"/>
        </a:p>
      </dgm:t>
    </dgm:pt>
    <dgm:pt modelId="{858466F9-8E02-4915-951C-69AE7DF69484}">
      <dgm:prSet custT="1"/>
      <dgm:spPr/>
      <dgm:t>
        <a:bodyPr/>
        <a:lstStyle/>
        <a:p>
          <a:r>
            <a:rPr lang="en-US" sz="2000" dirty="0"/>
            <a:t>River seepage</a:t>
          </a:r>
        </a:p>
        <a:p>
          <a:r>
            <a:rPr lang="en-US" sz="1600" dirty="0"/>
            <a:t>Timonchio river  crosses the domain</a:t>
          </a:r>
        </a:p>
        <a:p>
          <a:r>
            <a:rPr lang="en-US" sz="1600" dirty="0"/>
            <a:t>the flow recharging the aquifer is estimated </a:t>
          </a:r>
        </a:p>
        <a:p>
          <a:r>
            <a:rPr lang="en-US" sz="1600" dirty="0"/>
            <a:t>by empirical formulas basing on the  fluvial water level</a:t>
          </a:r>
        </a:p>
      </dgm:t>
    </dgm:pt>
    <dgm:pt modelId="{881BE3E0-784B-46F5-906D-2C06D551E574}" type="parTrans" cxnId="{E2242825-C14B-4206-89E0-7BED65B9DEBC}">
      <dgm:prSet/>
      <dgm:spPr/>
      <dgm:t>
        <a:bodyPr/>
        <a:lstStyle/>
        <a:p>
          <a:endParaRPr lang="en-US" sz="1800"/>
        </a:p>
      </dgm:t>
    </dgm:pt>
    <dgm:pt modelId="{990C4DDB-D113-4023-A65E-1038B846D9E5}" type="sibTrans" cxnId="{E2242825-C14B-4206-89E0-7BED65B9DEBC}">
      <dgm:prSet/>
      <dgm:spPr/>
      <dgm:t>
        <a:bodyPr/>
        <a:lstStyle/>
        <a:p>
          <a:endParaRPr lang="en-US" sz="1800"/>
        </a:p>
      </dgm:t>
    </dgm:pt>
    <dgm:pt modelId="{7F836666-9ED1-4C25-8B44-5F5560F9CDE5}">
      <dgm:prSet custT="1"/>
      <dgm:spPr/>
      <dgm:t>
        <a:bodyPr/>
        <a:lstStyle/>
        <a:p>
          <a:r>
            <a:rPr lang="en-US" sz="2800" dirty="0"/>
            <a:t>Constant in and outflows:</a:t>
          </a:r>
          <a:endParaRPr lang="it-IT" sz="2800" dirty="0"/>
        </a:p>
      </dgm:t>
    </dgm:pt>
    <dgm:pt modelId="{4ABA9AF0-D741-4526-BAA4-5259439737FA}" type="parTrans" cxnId="{1B2795A3-4BD1-485D-A2AB-73AA14290B5E}">
      <dgm:prSet/>
      <dgm:spPr/>
      <dgm:t>
        <a:bodyPr/>
        <a:lstStyle/>
        <a:p>
          <a:endParaRPr lang="en-US" sz="1800"/>
        </a:p>
      </dgm:t>
    </dgm:pt>
    <dgm:pt modelId="{E12E18F2-01E2-423D-AE05-DEED276B00B3}" type="sibTrans" cxnId="{1B2795A3-4BD1-485D-A2AB-73AA14290B5E}">
      <dgm:prSet/>
      <dgm:spPr/>
      <dgm:t>
        <a:bodyPr/>
        <a:lstStyle/>
        <a:p>
          <a:endParaRPr lang="en-US" sz="1800"/>
        </a:p>
      </dgm:t>
    </dgm:pt>
    <dgm:pt modelId="{660E2DF6-655A-46B9-B384-3E8DF6E83893}">
      <dgm:prSet custT="1"/>
      <dgm:spPr/>
      <dgm:t>
        <a:bodyPr/>
        <a:lstStyle/>
        <a:p>
          <a:r>
            <a:rPr lang="en-US" sz="2000" dirty="0"/>
            <a:t>Irrigation</a:t>
          </a:r>
        </a:p>
        <a:p>
          <a:r>
            <a:rPr lang="en-US" sz="1600" dirty="0"/>
            <a:t>channels of the irrigation public authority </a:t>
          </a:r>
        </a:p>
        <a:p>
          <a:r>
            <a:rPr lang="en-US" sz="1600" dirty="0"/>
            <a:t>do not vary between irrigation and not irrigation periods</a:t>
          </a:r>
          <a:endParaRPr lang="it-IT" sz="1600" dirty="0"/>
        </a:p>
      </dgm:t>
    </dgm:pt>
    <dgm:pt modelId="{ABDB373B-CC2D-4B5A-A536-842F5A436368}" type="parTrans" cxnId="{6ED7B0E6-8A2B-46B0-BEED-F2C20C40DC32}">
      <dgm:prSet/>
      <dgm:spPr/>
      <dgm:t>
        <a:bodyPr/>
        <a:lstStyle/>
        <a:p>
          <a:endParaRPr lang="en-US" sz="1800"/>
        </a:p>
      </dgm:t>
    </dgm:pt>
    <dgm:pt modelId="{F68AC395-3EC7-4231-8423-C6BF3648CB00}" type="sibTrans" cxnId="{6ED7B0E6-8A2B-46B0-BEED-F2C20C40DC32}">
      <dgm:prSet/>
      <dgm:spPr/>
      <dgm:t>
        <a:bodyPr/>
        <a:lstStyle/>
        <a:p>
          <a:endParaRPr lang="en-US" sz="1800"/>
        </a:p>
      </dgm:t>
    </dgm:pt>
    <dgm:pt modelId="{65117DE2-519A-4233-B59D-0B926849554F}">
      <dgm:prSet custT="1"/>
      <dgm:spPr/>
      <dgm:t>
        <a:bodyPr/>
        <a:lstStyle/>
        <a:p>
          <a:r>
            <a:rPr lang="en-US" sz="2000" dirty="0"/>
            <a:t>4 public wells </a:t>
          </a:r>
        </a:p>
        <a:p>
          <a:r>
            <a:rPr lang="en-US" sz="1600" dirty="0"/>
            <a:t>constant flow rate</a:t>
          </a:r>
          <a:endParaRPr lang="it-IT" sz="1600" dirty="0"/>
        </a:p>
      </dgm:t>
    </dgm:pt>
    <dgm:pt modelId="{E107C1E4-8D00-42E2-9C34-B7983092FC68}" type="parTrans" cxnId="{549FBDBA-02BB-4E06-9F24-945D7A3F8B3D}">
      <dgm:prSet/>
      <dgm:spPr/>
      <dgm:t>
        <a:bodyPr/>
        <a:lstStyle/>
        <a:p>
          <a:endParaRPr lang="en-US" sz="1800"/>
        </a:p>
      </dgm:t>
    </dgm:pt>
    <dgm:pt modelId="{F540B361-2FA7-440F-8C7E-72D0BB4A402C}" type="sibTrans" cxnId="{549FBDBA-02BB-4E06-9F24-945D7A3F8B3D}">
      <dgm:prSet/>
      <dgm:spPr/>
      <dgm:t>
        <a:bodyPr/>
        <a:lstStyle/>
        <a:p>
          <a:endParaRPr lang="en-US" sz="1800"/>
        </a:p>
      </dgm:t>
    </dgm:pt>
    <dgm:pt modelId="{41952BF7-A540-401F-BA2D-64C6993EC51E}">
      <dgm:prSet custT="1"/>
      <dgm:spPr/>
      <dgm:t>
        <a:bodyPr/>
        <a:lstStyle/>
        <a:p>
          <a:r>
            <a:rPr lang="en-US" sz="2000" dirty="0"/>
            <a:t>Private wells</a:t>
          </a:r>
        </a:p>
        <a:p>
          <a:r>
            <a:rPr lang="en-US" sz="1600" dirty="0"/>
            <a:t>their exploitations are estimated for each municipality</a:t>
          </a:r>
          <a:endParaRPr lang="it-IT" sz="1600" dirty="0"/>
        </a:p>
      </dgm:t>
    </dgm:pt>
    <dgm:pt modelId="{D588DFE1-F2A6-4AE4-9D6B-98D99C26FB53}" type="parTrans" cxnId="{C9E49681-DEEE-43CF-98C1-B87214D735F3}">
      <dgm:prSet/>
      <dgm:spPr/>
      <dgm:t>
        <a:bodyPr/>
        <a:lstStyle/>
        <a:p>
          <a:endParaRPr lang="en-US" sz="1800"/>
        </a:p>
      </dgm:t>
    </dgm:pt>
    <dgm:pt modelId="{C344AA6B-CDC5-47ED-89FA-C37DCEF61BA5}" type="sibTrans" cxnId="{C9E49681-DEEE-43CF-98C1-B87214D735F3}">
      <dgm:prSet/>
      <dgm:spPr/>
      <dgm:t>
        <a:bodyPr/>
        <a:lstStyle/>
        <a:p>
          <a:endParaRPr lang="en-US" sz="1800"/>
        </a:p>
      </dgm:t>
    </dgm:pt>
    <dgm:pt modelId="{E2FD45E0-99F0-4A8D-AF3E-A019B4640BB1}" type="pres">
      <dgm:prSet presAssocID="{EC26F052-7E28-4C78-B12D-A0490250B145}" presName="theList" presStyleCnt="0">
        <dgm:presLayoutVars>
          <dgm:dir/>
          <dgm:animLvl val="lvl"/>
          <dgm:resizeHandles val="exact"/>
        </dgm:presLayoutVars>
      </dgm:prSet>
      <dgm:spPr/>
    </dgm:pt>
    <dgm:pt modelId="{211D0A73-FF5D-4257-883B-48EF020CBC80}" type="pres">
      <dgm:prSet presAssocID="{BF76A425-C7A3-45E3-A1C3-A13FB3C28881}" presName="compNode" presStyleCnt="0"/>
      <dgm:spPr/>
    </dgm:pt>
    <dgm:pt modelId="{4738ED26-8876-4ABD-9798-2F2B7D9F189F}" type="pres">
      <dgm:prSet presAssocID="{BF76A425-C7A3-45E3-A1C3-A13FB3C28881}" presName="aNode" presStyleLbl="bgShp" presStyleIdx="0" presStyleCnt="2"/>
      <dgm:spPr/>
    </dgm:pt>
    <dgm:pt modelId="{FE42AFE9-49E3-416F-8569-AF84E8474939}" type="pres">
      <dgm:prSet presAssocID="{BF76A425-C7A3-45E3-A1C3-A13FB3C28881}" presName="textNode" presStyleLbl="bgShp" presStyleIdx="0" presStyleCnt="2"/>
      <dgm:spPr/>
    </dgm:pt>
    <dgm:pt modelId="{2C28B589-7106-4C36-B438-6478C3713E32}" type="pres">
      <dgm:prSet presAssocID="{BF76A425-C7A3-45E3-A1C3-A13FB3C28881}" presName="compChildNode" presStyleCnt="0"/>
      <dgm:spPr/>
    </dgm:pt>
    <dgm:pt modelId="{A90BF64D-2AB2-4EAC-B4F6-8F1E4A44D3B5}" type="pres">
      <dgm:prSet presAssocID="{BF76A425-C7A3-45E3-A1C3-A13FB3C28881}" presName="theInnerList" presStyleCnt="0"/>
      <dgm:spPr/>
    </dgm:pt>
    <dgm:pt modelId="{644908D0-1C47-485D-B170-96F1683A4BB7}" type="pres">
      <dgm:prSet presAssocID="{94DB16F9-08C1-4C1A-A265-3F33403DCD13}" presName="childNode" presStyleLbl="node1" presStyleIdx="0" presStyleCnt="5" custScaleX="118497" custScaleY="2000000" custLinFactY="-100000" custLinFactNeighborY="-153522">
        <dgm:presLayoutVars>
          <dgm:bulletEnabled val="1"/>
        </dgm:presLayoutVars>
      </dgm:prSet>
      <dgm:spPr/>
    </dgm:pt>
    <dgm:pt modelId="{55628EF3-E93C-46D1-B883-29DF333166DB}" type="pres">
      <dgm:prSet presAssocID="{94DB16F9-08C1-4C1A-A265-3F33403DCD13}" presName="aSpace2" presStyleCnt="0"/>
      <dgm:spPr/>
    </dgm:pt>
    <dgm:pt modelId="{3339FF6D-4A38-46C2-9A03-06310C48F453}" type="pres">
      <dgm:prSet presAssocID="{858466F9-8E02-4915-951C-69AE7DF69484}" presName="childNode" presStyleLbl="node1" presStyleIdx="1" presStyleCnt="5" custScaleX="118497" custScaleY="2000000">
        <dgm:presLayoutVars>
          <dgm:bulletEnabled val="1"/>
        </dgm:presLayoutVars>
      </dgm:prSet>
      <dgm:spPr/>
    </dgm:pt>
    <dgm:pt modelId="{D9636697-1768-4112-8217-DC04AA974ECA}" type="pres">
      <dgm:prSet presAssocID="{BF76A425-C7A3-45E3-A1C3-A13FB3C28881}" presName="aSpace" presStyleCnt="0"/>
      <dgm:spPr/>
    </dgm:pt>
    <dgm:pt modelId="{5ADBD362-AA34-4C9D-8D6B-F4D90E4290E9}" type="pres">
      <dgm:prSet presAssocID="{7F836666-9ED1-4C25-8B44-5F5560F9CDE5}" presName="compNode" presStyleCnt="0"/>
      <dgm:spPr/>
    </dgm:pt>
    <dgm:pt modelId="{80FF048A-972D-4BCB-B9F6-DF2CC9C72FF6}" type="pres">
      <dgm:prSet presAssocID="{7F836666-9ED1-4C25-8B44-5F5560F9CDE5}" presName="aNode" presStyleLbl="bgShp" presStyleIdx="1" presStyleCnt="2"/>
      <dgm:spPr/>
    </dgm:pt>
    <dgm:pt modelId="{E56188FD-0EC2-4A71-84D5-8954FDF63B88}" type="pres">
      <dgm:prSet presAssocID="{7F836666-9ED1-4C25-8B44-5F5560F9CDE5}" presName="textNode" presStyleLbl="bgShp" presStyleIdx="1" presStyleCnt="2"/>
      <dgm:spPr/>
    </dgm:pt>
    <dgm:pt modelId="{F21AF0CD-61A0-4E0B-A907-46B214D7ED19}" type="pres">
      <dgm:prSet presAssocID="{7F836666-9ED1-4C25-8B44-5F5560F9CDE5}" presName="compChildNode" presStyleCnt="0"/>
      <dgm:spPr/>
    </dgm:pt>
    <dgm:pt modelId="{055B9BDE-5E3B-4623-B5D0-9D50D88C6616}" type="pres">
      <dgm:prSet presAssocID="{7F836666-9ED1-4C25-8B44-5F5560F9CDE5}" presName="theInnerList" presStyleCnt="0"/>
      <dgm:spPr/>
    </dgm:pt>
    <dgm:pt modelId="{9313F40C-2B2A-4D9D-B90A-F2EFF8CFCDA1}" type="pres">
      <dgm:prSet presAssocID="{660E2DF6-655A-46B9-B384-3E8DF6E83893}" presName="childNode" presStyleLbl="node1" presStyleIdx="2" presStyleCnt="5" custScaleX="118497" custScaleY="804062" custLinFactY="-29772" custLinFactNeighborX="0" custLinFactNeighborY="-100000">
        <dgm:presLayoutVars>
          <dgm:bulletEnabled val="1"/>
        </dgm:presLayoutVars>
      </dgm:prSet>
      <dgm:spPr/>
    </dgm:pt>
    <dgm:pt modelId="{2042658B-89D1-4D21-9720-95851F569A07}" type="pres">
      <dgm:prSet presAssocID="{660E2DF6-655A-46B9-B384-3E8DF6E83893}" presName="aSpace2" presStyleCnt="0"/>
      <dgm:spPr/>
    </dgm:pt>
    <dgm:pt modelId="{1739C4A9-B707-4A34-A835-D0884585734E}" type="pres">
      <dgm:prSet presAssocID="{65117DE2-519A-4233-B59D-0B926849554F}" presName="childNode" presStyleLbl="node1" presStyleIdx="3" presStyleCnt="5" custScaleX="118497" custScaleY="429483" custLinFactY="-7806" custLinFactNeighborX="-429" custLinFactNeighborY="-100000">
        <dgm:presLayoutVars>
          <dgm:bulletEnabled val="1"/>
        </dgm:presLayoutVars>
      </dgm:prSet>
      <dgm:spPr/>
    </dgm:pt>
    <dgm:pt modelId="{CC961573-1A9F-4B14-8E36-931D6EDE11CA}" type="pres">
      <dgm:prSet presAssocID="{65117DE2-519A-4233-B59D-0B926849554F}" presName="aSpace2" presStyleCnt="0"/>
      <dgm:spPr/>
    </dgm:pt>
    <dgm:pt modelId="{0E76D128-AC34-4FD7-9AFF-CCCC72AE2D2A}" type="pres">
      <dgm:prSet presAssocID="{41952BF7-A540-401F-BA2D-64C6993EC51E}" presName="childNode" presStyleLbl="node1" presStyleIdx="4" presStyleCnt="5" custScaleX="118497" custScaleY="429483">
        <dgm:presLayoutVars>
          <dgm:bulletEnabled val="1"/>
        </dgm:presLayoutVars>
      </dgm:prSet>
      <dgm:spPr/>
    </dgm:pt>
  </dgm:ptLst>
  <dgm:cxnLst>
    <dgm:cxn modelId="{15937B1C-DDBC-4E96-8A37-9B7BD64BBC09}" srcId="{BF76A425-C7A3-45E3-A1C3-A13FB3C28881}" destId="{94DB16F9-08C1-4C1A-A265-3F33403DCD13}" srcOrd="0" destOrd="0" parTransId="{A542284C-64CF-46CA-A804-65D58779CC04}" sibTransId="{D4352A97-D334-486A-85D9-39EDEEB818D6}"/>
    <dgm:cxn modelId="{E2242825-C14B-4206-89E0-7BED65B9DEBC}" srcId="{BF76A425-C7A3-45E3-A1C3-A13FB3C28881}" destId="{858466F9-8E02-4915-951C-69AE7DF69484}" srcOrd="1" destOrd="0" parTransId="{881BE3E0-784B-46F5-906D-2C06D551E574}" sibTransId="{990C4DDB-D113-4023-A65E-1038B846D9E5}"/>
    <dgm:cxn modelId="{1DED652D-1E1E-4BFE-8B2D-9C7D522AF9F5}" type="presOf" srcId="{BF76A425-C7A3-45E3-A1C3-A13FB3C28881}" destId="{FE42AFE9-49E3-416F-8569-AF84E8474939}" srcOrd="1" destOrd="0" presId="urn:microsoft.com/office/officeart/2005/8/layout/lProcess2"/>
    <dgm:cxn modelId="{10743332-283B-45BF-BA2C-41A583CB0E43}" type="presOf" srcId="{BF76A425-C7A3-45E3-A1C3-A13FB3C28881}" destId="{4738ED26-8876-4ABD-9798-2F2B7D9F189F}" srcOrd="0" destOrd="0" presId="urn:microsoft.com/office/officeart/2005/8/layout/lProcess2"/>
    <dgm:cxn modelId="{FA5BD064-5D75-4C61-8715-5453D9AAC199}" srcId="{EC26F052-7E28-4C78-B12D-A0490250B145}" destId="{BF76A425-C7A3-45E3-A1C3-A13FB3C28881}" srcOrd="0" destOrd="0" parTransId="{0A2D4FA5-F39B-411A-9540-B0B78B0B8F58}" sibTransId="{13D3D735-6662-498F-8A5C-7A9954BF0BA5}"/>
    <dgm:cxn modelId="{46449872-CE32-4D9D-A5A6-DB86556FE5F4}" type="presOf" srcId="{7F836666-9ED1-4C25-8B44-5F5560F9CDE5}" destId="{E56188FD-0EC2-4A71-84D5-8954FDF63B88}" srcOrd="1" destOrd="0" presId="urn:microsoft.com/office/officeart/2005/8/layout/lProcess2"/>
    <dgm:cxn modelId="{6AFA835A-6F0A-4075-AF0C-6F6149384F44}" type="presOf" srcId="{7F836666-9ED1-4C25-8B44-5F5560F9CDE5}" destId="{80FF048A-972D-4BCB-B9F6-DF2CC9C72FF6}" srcOrd="0" destOrd="0" presId="urn:microsoft.com/office/officeart/2005/8/layout/lProcess2"/>
    <dgm:cxn modelId="{C9E49681-DEEE-43CF-98C1-B87214D735F3}" srcId="{7F836666-9ED1-4C25-8B44-5F5560F9CDE5}" destId="{41952BF7-A540-401F-BA2D-64C6993EC51E}" srcOrd="2" destOrd="0" parTransId="{D588DFE1-F2A6-4AE4-9D6B-98D99C26FB53}" sibTransId="{C344AA6B-CDC5-47ED-89FA-C37DCEF61BA5}"/>
    <dgm:cxn modelId="{1B2795A3-4BD1-485D-A2AB-73AA14290B5E}" srcId="{EC26F052-7E28-4C78-B12D-A0490250B145}" destId="{7F836666-9ED1-4C25-8B44-5F5560F9CDE5}" srcOrd="1" destOrd="0" parTransId="{4ABA9AF0-D741-4526-BAA4-5259439737FA}" sibTransId="{E12E18F2-01E2-423D-AE05-DEED276B00B3}"/>
    <dgm:cxn modelId="{49B10BAB-7477-42B6-B2A7-BEC74833202C}" type="presOf" srcId="{660E2DF6-655A-46B9-B384-3E8DF6E83893}" destId="{9313F40C-2B2A-4D9D-B90A-F2EFF8CFCDA1}" srcOrd="0" destOrd="0" presId="urn:microsoft.com/office/officeart/2005/8/layout/lProcess2"/>
    <dgm:cxn modelId="{549FBDBA-02BB-4E06-9F24-945D7A3F8B3D}" srcId="{7F836666-9ED1-4C25-8B44-5F5560F9CDE5}" destId="{65117DE2-519A-4233-B59D-0B926849554F}" srcOrd="1" destOrd="0" parTransId="{E107C1E4-8D00-42E2-9C34-B7983092FC68}" sibTransId="{F540B361-2FA7-440F-8C7E-72D0BB4A402C}"/>
    <dgm:cxn modelId="{8F7C35CB-FD49-4FF0-9463-60298E822B5E}" type="presOf" srcId="{94DB16F9-08C1-4C1A-A265-3F33403DCD13}" destId="{644908D0-1C47-485D-B170-96F1683A4BB7}" srcOrd="0" destOrd="0" presId="urn:microsoft.com/office/officeart/2005/8/layout/lProcess2"/>
    <dgm:cxn modelId="{999EB6CC-D257-442D-ACC4-D174429F59AB}" type="presOf" srcId="{EC26F052-7E28-4C78-B12D-A0490250B145}" destId="{E2FD45E0-99F0-4A8D-AF3E-A019B4640BB1}" srcOrd="0" destOrd="0" presId="urn:microsoft.com/office/officeart/2005/8/layout/lProcess2"/>
    <dgm:cxn modelId="{8FCE7DD4-AA08-4640-8975-6CA56DC51C57}" type="presOf" srcId="{41952BF7-A540-401F-BA2D-64C6993EC51E}" destId="{0E76D128-AC34-4FD7-9AFF-CCCC72AE2D2A}" srcOrd="0" destOrd="0" presId="urn:microsoft.com/office/officeart/2005/8/layout/lProcess2"/>
    <dgm:cxn modelId="{6ED7B0E6-8A2B-46B0-BEED-F2C20C40DC32}" srcId="{7F836666-9ED1-4C25-8B44-5F5560F9CDE5}" destId="{660E2DF6-655A-46B9-B384-3E8DF6E83893}" srcOrd="0" destOrd="0" parTransId="{ABDB373B-CC2D-4B5A-A536-842F5A436368}" sibTransId="{F68AC395-3EC7-4231-8423-C6BF3648CB00}"/>
    <dgm:cxn modelId="{898EA0E8-FF84-4029-B9EF-DA77C28DA9AF}" type="presOf" srcId="{858466F9-8E02-4915-951C-69AE7DF69484}" destId="{3339FF6D-4A38-46C2-9A03-06310C48F453}" srcOrd="0" destOrd="0" presId="urn:microsoft.com/office/officeart/2005/8/layout/lProcess2"/>
    <dgm:cxn modelId="{E8F8FDE8-0E49-4142-BB58-3BEC606EB7E7}" type="presOf" srcId="{65117DE2-519A-4233-B59D-0B926849554F}" destId="{1739C4A9-B707-4A34-A835-D0884585734E}" srcOrd="0" destOrd="0" presId="urn:microsoft.com/office/officeart/2005/8/layout/lProcess2"/>
    <dgm:cxn modelId="{1D77D686-3E0F-4C19-9AE7-0DFEBDFC83D4}" type="presParOf" srcId="{E2FD45E0-99F0-4A8D-AF3E-A019B4640BB1}" destId="{211D0A73-FF5D-4257-883B-48EF020CBC80}" srcOrd="0" destOrd="0" presId="urn:microsoft.com/office/officeart/2005/8/layout/lProcess2"/>
    <dgm:cxn modelId="{CC3202F2-D451-4399-97DD-B183204D6DEC}" type="presParOf" srcId="{211D0A73-FF5D-4257-883B-48EF020CBC80}" destId="{4738ED26-8876-4ABD-9798-2F2B7D9F189F}" srcOrd="0" destOrd="0" presId="urn:microsoft.com/office/officeart/2005/8/layout/lProcess2"/>
    <dgm:cxn modelId="{EFE6DF32-B378-42E2-A593-41BB4848057A}" type="presParOf" srcId="{211D0A73-FF5D-4257-883B-48EF020CBC80}" destId="{FE42AFE9-49E3-416F-8569-AF84E8474939}" srcOrd="1" destOrd="0" presId="urn:microsoft.com/office/officeart/2005/8/layout/lProcess2"/>
    <dgm:cxn modelId="{C941AA7F-6495-4EB4-A250-AF2B2591A9E2}" type="presParOf" srcId="{211D0A73-FF5D-4257-883B-48EF020CBC80}" destId="{2C28B589-7106-4C36-B438-6478C3713E32}" srcOrd="2" destOrd="0" presId="urn:microsoft.com/office/officeart/2005/8/layout/lProcess2"/>
    <dgm:cxn modelId="{3E6F9DB4-73F1-4B93-A591-ECCC2F5D5BFF}" type="presParOf" srcId="{2C28B589-7106-4C36-B438-6478C3713E32}" destId="{A90BF64D-2AB2-4EAC-B4F6-8F1E4A44D3B5}" srcOrd="0" destOrd="0" presId="urn:microsoft.com/office/officeart/2005/8/layout/lProcess2"/>
    <dgm:cxn modelId="{28A8D2F1-C937-42D0-89E2-A024A580ECDE}" type="presParOf" srcId="{A90BF64D-2AB2-4EAC-B4F6-8F1E4A44D3B5}" destId="{644908D0-1C47-485D-B170-96F1683A4BB7}" srcOrd="0" destOrd="0" presId="urn:microsoft.com/office/officeart/2005/8/layout/lProcess2"/>
    <dgm:cxn modelId="{A4B91CE7-EC35-48B0-B7FA-B727E2987E5E}" type="presParOf" srcId="{A90BF64D-2AB2-4EAC-B4F6-8F1E4A44D3B5}" destId="{55628EF3-E93C-46D1-B883-29DF333166DB}" srcOrd="1" destOrd="0" presId="urn:microsoft.com/office/officeart/2005/8/layout/lProcess2"/>
    <dgm:cxn modelId="{D248C206-5345-4E55-A914-4BE0BFBF9DE1}" type="presParOf" srcId="{A90BF64D-2AB2-4EAC-B4F6-8F1E4A44D3B5}" destId="{3339FF6D-4A38-46C2-9A03-06310C48F453}" srcOrd="2" destOrd="0" presId="urn:microsoft.com/office/officeart/2005/8/layout/lProcess2"/>
    <dgm:cxn modelId="{1C847360-1CBE-4E0E-B37B-EB5F0EC55895}" type="presParOf" srcId="{E2FD45E0-99F0-4A8D-AF3E-A019B4640BB1}" destId="{D9636697-1768-4112-8217-DC04AA974ECA}" srcOrd="1" destOrd="0" presId="urn:microsoft.com/office/officeart/2005/8/layout/lProcess2"/>
    <dgm:cxn modelId="{80A015C7-488E-462F-BED0-8594412D8530}" type="presParOf" srcId="{E2FD45E0-99F0-4A8D-AF3E-A019B4640BB1}" destId="{5ADBD362-AA34-4C9D-8D6B-F4D90E4290E9}" srcOrd="2" destOrd="0" presId="urn:microsoft.com/office/officeart/2005/8/layout/lProcess2"/>
    <dgm:cxn modelId="{30A1DE62-C430-423B-8628-4D689D605DAA}" type="presParOf" srcId="{5ADBD362-AA34-4C9D-8D6B-F4D90E4290E9}" destId="{80FF048A-972D-4BCB-B9F6-DF2CC9C72FF6}" srcOrd="0" destOrd="0" presId="urn:microsoft.com/office/officeart/2005/8/layout/lProcess2"/>
    <dgm:cxn modelId="{43896CFF-05A4-4756-BD65-EE2EDF0139D3}" type="presParOf" srcId="{5ADBD362-AA34-4C9D-8D6B-F4D90E4290E9}" destId="{E56188FD-0EC2-4A71-84D5-8954FDF63B88}" srcOrd="1" destOrd="0" presId="urn:microsoft.com/office/officeart/2005/8/layout/lProcess2"/>
    <dgm:cxn modelId="{8489BCEC-7161-4754-849C-8391E331591F}" type="presParOf" srcId="{5ADBD362-AA34-4C9D-8D6B-F4D90E4290E9}" destId="{F21AF0CD-61A0-4E0B-A907-46B214D7ED19}" srcOrd="2" destOrd="0" presId="urn:microsoft.com/office/officeart/2005/8/layout/lProcess2"/>
    <dgm:cxn modelId="{B929361C-FEFF-4384-9138-652751E4F96D}" type="presParOf" srcId="{F21AF0CD-61A0-4E0B-A907-46B214D7ED19}" destId="{055B9BDE-5E3B-4623-B5D0-9D50D88C6616}" srcOrd="0" destOrd="0" presId="urn:microsoft.com/office/officeart/2005/8/layout/lProcess2"/>
    <dgm:cxn modelId="{C9B68187-30B4-4DC9-B06F-45C39C878147}" type="presParOf" srcId="{055B9BDE-5E3B-4623-B5D0-9D50D88C6616}" destId="{9313F40C-2B2A-4D9D-B90A-F2EFF8CFCDA1}" srcOrd="0" destOrd="0" presId="urn:microsoft.com/office/officeart/2005/8/layout/lProcess2"/>
    <dgm:cxn modelId="{10364E9F-1558-46C4-BB84-9C6D7CB5C190}" type="presParOf" srcId="{055B9BDE-5E3B-4623-B5D0-9D50D88C6616}" destId="{2042658B-89D1-4D21-9720-95851F569A07}" srcOrd="1" destOrd="0" presId="urn:microsoft.com/office/officeart/2005/8/layout/lProcess2"/>
    <dgm:cxn modelId="{0F725A34-1F98-4FC5-8B55-D53861135073}" type="presParOf" srcId="{055B9BDE-5E3B-4623-B5D0-9D50D88C6616}" destId="{1739C4A9-B707-4A34-A835-D0884585734E}" srcOrd="2" destOrd="0" presId="urn:microsoft.com/office/officeart/2005/8/layout/lProcess2"/>
    <dgm:cxn modelId="{B9B00057-0EA8-404A-89D1-C9563B165107}" type="presParOf" srcId="{055B9BDE-5E3B-4623-B5D0-9D50D88C6616}" destId="{CC961573-1A9F-4B14-8E36-931D6EDE11CA}" srcOrd="3" destOrd="0" presId="urn:microsoft.com/office/officeart/2005/8/layout/lProcess2"/>
    <dgm:cxn modelId="{283FD469-023C-49DC-8294-B7168F717D18}" type="presParOf" srcId="{055B9BDE-5E3B-4623-B5D0-9D50D88C6616}" destId="{0E76D128-AC34-4FD7-9AFF-CCCC72AE2D2A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A978C4-C484-42F1-B9BB-7FA3D989D33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11223CA-0C40-4F46-BEBC-884ECDF1B353}">
      <dgm:prSet phldrT="[Testo]"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For each </a:t>
          </a:r>
          <a:b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pilot point</a:t>
          </a:r>
          <a:endParaRPr lang="en-US" sz="1800" dirty="0"/>
        </a:p>
      </dgm:t>
    </dgm:pt>
    <dgm:pt modelId="{1A9FA62F-EB30-456D-8E18-6ED6A16B23A7}" type="parTrans" cxnId="{FA6A3898-975B-4E0B-9B81-E1A6F01A5D1A}">
      <dgm:prSet/>
      <dgm:spPr/>
      <dgm:t>
        <a:bodyPr/>
        <a:lstStyle/>
        <a:p>
          <a:endParaRPr lang="en-US" sz="1800"/>
        </a:p>
      </dgm:t>
    </dgm:pt>
    <dgm:pt modelId="{BA759A2A-CD7A-4971-99E0-E8A9ED57B8FD}" type="sibTrans" cxnId="{FA6A3898-975B-4E0B-9B81-E1A6F01A5D1A}">
      <dgm:prSet/>
      <dgm:spPr/>
      <dgm:t>
        <a:bodyPr/>
        <a:lstStyle/>
        <a:p>
          <a:endParaRPr lang="en-US" sz="1800"/>
        </a:p>
      </dgm:t>
    </dgm:pt>
    <dgm:pt modelId="{DB22BC79-63FA-4634-B39C-056F5A76E0B7}">
      <dgm:prSet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Lower </a:t>
          </a:r>
          <a:b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the CV</a:t>
          </a:r>
        </a:p>
      </dgm:t>
    </dgm:pt>
    <dgm:pt modelId="{5A009E02-7D4B-49B1-8474-41814E364D6A}" type="parTrans" cxnId="{82533B78-E9AE-477C-9753-E4A2CF576136}">
      <dgm:prSet/>
      <dgm:spPr/>
      <dgm:t>
        <a:bodyPr/>
        <a:lstStyle/>
        <a:p>
          <a:endParaRPr lang="en-US" sz="1800"/>
        </a:p>
      </dgm:t>
    </dgm:pt>
    <dgm:pt modelId="{CF1C7764-9971-4760-8C92-87AA25ECCBD0}" type="sibTrans" cxnId="{82533B78-E9AE-477C-9753-E4A2CF576136}">
      <dgm:prSet/>
      <dgm:spPr/>
      <dgm:t>
        <a:bodyPr/>
        <a:lstStyle/>
        <a:p>
          <a:endParaRPr lang="en-US" sz="1800"/>
        </a:p>
      </dgm:t>
    </dgm:pt>
    <dgm:pt modelId="{1BA88ADB-19A6-4674-B23A-39308682775A}">
      <dgm:prSet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Lower </a:t>
          </a:r>
          <a:b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the parameter variability between calibrated models</a:t>
          </a:r>
        </a:p>
      </dgm:t>
    </dgm:pt>
    <dgm:pt modelId="{C1936B29-AFF0-41C6-B2B6-92C52ADC7CF8}" type="parTrans" cxnId="{AA7E9EA2-8912-4268-9B09-69B065369C8A}">
      <dgm:prSet/>
      <dgm:spPr/>
      <dgm:t>
        <a:bodyPr/>
        <a:lstStyle/>
        <a:p>
          <a:endParaRPr lang="en-US" sz="1800"/>
        </a:p>
      </dgm:t>
    </dgm:pt>
    <dgm:pt modelId="{7518AB6E-C69A-47D9-9D8A-10C71CACE928}" type="sibTrans" cxnId="{AA7E9EA2-8912-4268-9B09-69B065369C8A}">
      <dgm:prSet/>
      <dgm:spPr/>
      <dgm:t>
        <a:bodyPr/>
        <a:lstStyle/>
        <a:p>
          <a:endParaRPr lang="en-US" sz="1800"/>
        </a:p>
      </dgm:t>
    </dgm:pt>
    <dgm:pt modelId="{D3B1CFE3-E5A9-4983-9E30-DE98871134B7}">
      <dgm:prSet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Lower </a:t>
          </a:r>
          <a:b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the local parameter uncertainty</a:t>
          </a:r>
        </a:p>
      </dgm:t>
    </dgm:pt>
    <dgm:pt modelId="{4D65CD88-4600-4838-AF49-4B827E42EF78}" type="parTrans" cxnId="{E29DFD4B-2878-43B4-A11C-379B8E085251}">
      <dgm:prSet/>
      <dgm:spPr/>
      <dgm:t>
        <a:bodyPr/>
        <a:lstStyle/>
        <a:p>
          <a:endParaRPr lang="en-US" sz="1800"/>
        </a:p>
      </dgm:t>
    </dgm:pt>
    <dgm:pt modelId="{B50A3762-C298-4F79-991F-75A1A1A54DBE}" type="sibTrans" cxnId="{E29DFD4B-2878-43B4-A11C-379B8E085251}">
      <dgm:prSet/>
      <dgm:spPr/>
      <dgm:t>
        <a:bodyPr/>
        <a:lstStyle/>
        <a:p>
          <a:endParaRPr lang="en-US" sz="1800"/>
        </a:p>
      </dgm:t>
    </dgm:pt>
    <dgm:pt modelId="{476AE19D-7B26-4A2A-B8CE-2CDD5F43720C}" type="pres">
      <dgm:prSet presAssocID="{EDA978C4-C484-42F1-B9BB-7FA3D989D33A}" presName="Name0" presStyleCnt="0">
        <dgm:presLayoutVars>
          <dgm:dir/>
          <dgm:animLvl val="lvl"/>
          <dgm:resizeHandles val="exact"/>
        </dgm:presLayoutVars>
      </dgm:prSet>
      <dgm:spPr/>
    </dgm:pt>
    <dgm:pt modelId="{EF1A81FD-76E5-4DB2-960A-67B43311F09F}" type="pres">
      <dgm:prSet presAssocID="{311223CA-0C40-4F46-BEBC-884ECDF1B353}" presName="parTxOnly" presStyleLbl="node1" presStyleIdx="0" presStyleCnt="4" custScaleX="83640">
        <dgm:presLayoutVars>
          <dgm:chMax val="0"/>
          <dgm:chPref val="0"/>
          <dgm:bulletEnabled val="1"/>
        </dgm:presLayoutVars>
      </dgm:prSet>
      <dgm:spPr/>
    </dgm:pt>
    <dgm:pt modelId="{1C00232B-BBA6-4404-96CC-17594BEB2467}" type="pres">
      <dgm:prSet presAssocID="{BA759A2A-CD7A-4971-99E0-E8A9ED57B8FD}" presName="parTxOnlySpace" presStyleCnt="0"/>
      <dgm:spPr/>
    </dgm:pt>
    <dgm:pt modelId="{08A02B90-7994-43C7-8B31-452BA7A267F7}" type="pres">
      <dgm:prSet presAssocID="{DB22BC79-63FA-4634-B39C-056F5A76E0B7}" presName="parTxOnly" presStyleLbl="node1" presStyleIdx="1" presStyleCnt="4" custScaleX="83640">
        <dgm:presLayoutVars>
          <dgm:chMax val="0"/>
          <dgm:chPref val="0"/>
          <dgm:bulletEnabled val="1"/>
        </dgm:presLayoutVars>
      </dgm:prSet>
      <dgm:spPr/>
    </dgm:pt>
    <dgm:pt modelId="{FE8BAB5A-EEA9-4755-B531-A21334681778}" type="pres">
      <dgm:prSet presAssocID="{CF1C7764-9971-4760-8C92-87AA25ECCBD0}" presName="parTxOnlySpace" presStyleCnt="0"/>
      <dgm:spPr/>
    </dgm:pt>
    <dgm:pt modelId="{E4E8775A-3C55-4835-B668-7E6E38AD35E1}" type="pres">
      <dgm:prSet presAssocID="{1BA88ADB-19A6-4674-B23A-39308682775A}" presName="parTxOnly" presStyleLbl="node1" presStyleIdx="2" presStyleCnt="4" custScaleX="104009">
        <dgm:presLayoutVars>
          <dgm:chMax val="0"/>
          <dgm:chPref val="0"/>
          <dgm:bulletEnabled val="1"/>
        </dgm:presLayoutVars>
      </dgm:prSet>
      <dgm:spPr/>
    </dgm:pt>
    <dgm:pt modelId="{75158EDA-A801-4223-8038-52F2B2C84564}" type="pres">
      <dgm:prSet presAssocID="{7518AB6E-C69A-47D9-9D8A-10C71CACE928}" presName="parTxOnlySpace" presStyleCnt="0"/>
      <dgm:spPr/>
    </dgm:pt>
    <dgm:pt modelId="{95E4AA73-E8F7-4BF9-B768-86F73CBB089D}" type="pres">
      <dgm:prSet presAssocID="{D3B1CFE3-E5A9-4983-9E30-DE98871134B7}" presName="parTxOnly" presStyleLbl="node1" presStyleIdx="3" presStyleCnt="4" custScaleX="104009">
        <dgm:presLayoutVars>
          <dgm:chMax val="0"/>
          <dgm:chPref val="0"/>
          <dgm:bulletEnabled val="1"/>
        </dgm:presLayoutVars>
      </dgm:prSet>
      <dgm:spPr/>
    </dgm:pt>
  </dgm:ptLst>
  <dgm:cxnLst>
    <dgm:cxn modelId="{50BAA913-50D5-4906-A168-AF764F03BC70}" type="presOf" srcId="{311223CA-0C40-4F46-BEBC-884ECDF1B353}" destId="{EF1A81FD-76E5-4DB2-960A-67B43311F09F}" srcOrd="0" destOrd="0" presId="urn:microsoft.com/office/officeart/2005/8/layout/chevron1"/>
    <dgm:cxn modelId="{A89A8419-7F14-4554-8CDF-77DBE64C86D8}" type="presOf" srcId="{DB22BC79-63FA-4634-B39C-056F5A76E0B7}" destId="{08A02B90-7994-43C7-8B31-452BA7A267F7}" srcOrd="0" destOrd="0" presId="urn:microsoft.com/office/officeart/2005/8/layout/chevron1"/>
    <dgm:cxn modelId="{AFFC0135-0295-47C7-A3AE-F896B54641E3}" type="presOf" srcId="{EDA978C4-C484-42F1-B9BB-7FA3D989D33A}" destId="{476AE19D-7B26-4A2A-B8CE-2CDD5F43720C}" srcOrd="0" destOrd="0" presId="urn:microsoft.com/office/officeart/2005/8/layout/chevron1"/>
    <dgm:cxn modelId="{0104C466-EFF2-411D-A584-6B95EB6AEB40}" type="presOf" srcId="{D3B1CFE3-E5A9-4983-9E30-DE98871134B7}" destId="{95E4AA73-E8F7-4BF9-B768-86F73CBB089D}" srcOrd="0" destOrd="0" presId="urn:microsoft.com/office/officeart/2005/8/layout/chevron1"/>
    <dgm:cxn modelId="{E29DFD4B-2878-43B4-A11C-379B8E085251}" srcId="{EDA978C4-C484-42F1-B9BB-7FA3D989D33A}" destId="{D3B1CFE3-E5A9-4983-9E30-DE98871134B7}" srcOrd="3" destOrd="0" parTransId="{4D65CD88-4600-4838-AF49-4B827E42EF78}" sibTransId="{B50A3762-C298-4F79-991F-75A1A1A54DBE}"/>
    <dgm:cxn modelId="{D928066F-CA6F-4054-9456-2BAABEDE07D2}" type="presOf" srcId="{1BA88ADB-19A6-4674-B23A-39308682775A}" destId="{E4E8775A-3C55-4835-B668-7E6E38AD35E1}" srcOrd="0" destOrd="0" presId="urn:microsoft.com/office/officeart/2005/8/layout/chevron1"/>
    <dgm:cxn modelId="{82533B78-E9AE-477C-9753-E4A2CF576136}" srcId="{EDA978C4-C484-42F1-B9BB-7FA3D989D33A}" destId="{DB22BC79-63FA-4634-B39C-056F5A76E0B7}" srcOrd="1" destOrd="0" parTransId="{5A009E02-7D4B-49B1-8474-41814E364D6A}" sibTransId="{CF1C7764-9971-4760-8C92-87AA25ECCBD0}"/>
    <dgm:cxn modelId="{FA6A3898-975B-4E0B-9B81-E1A6F01A5D1A}" srcId="{EDA978C4-C484-42F1-B9BB-7FA3D989D33A}" destId="{311223CA-0C40-4F46-BEBC-884ECDF1B353}" srcOrd="0" destOrd="0" parTransId="{1A9FA62F-EB30-456D-8E18-6ED6A16B23A7}" sibTransId="{BA759A2A-CD7A-4971-99E0-E8A9ED57B8FD}"/>
    <dgm:cxn modelId="{AA7E9EA2-8912-4268-9B09-69B065369C8A}" srcId="{EDA978C4-C484-42F1-B9BB-7FA3D989D33A}" destId="{1BA88ADB-19A6-4674-B23A-39308682775A}" srcOrd="2" destOrd="0" parTransId="{C1936B29-AFF0-41C6-B2B6-92C52ADC7CF8}" sibTransId="{7518AB6E-C69A-47D9-9D8A-10C71CACE928}"/>
    <dgm:cxn modelId="{35A3C9FF-EDD8-432B-BC23-2F6C31A47A16}" type="presParOf" srcId="{476AE19D-7B26-4A2A-B8CE-2CDD5F43720C}" destId="{EF1A81FD-76E5-4DB2-960A-67B43311F09F}" srcOrd="0" destOrd="0" presId="urn:microsoft.com/office/officeart/2005/8/layout/chevron1"/>
    <dgm:cxn modelId="{A4E2D9D9-4809-4EF6-B40E-EB019345B1C0}" type="presParOf" srcId="{476AE19D-7B26-4A2A-B8CE-2CDD5F43720C}" destId="{1C00232B-BBA6-4404-96CC-17594BEB2467}" srcOrd="1" destOrd="0" presId="urn:microsoft.com/office/officeart/2005/8/layout/chevron1"/>
    <dgm:cxn modelId="{108A1B81-3F07-4E2D-9571-8C8CC81C063C}" type="presParOf" srcId="{476AE19D-7B26-4A2A-B8CE-2CDD5F43720C}" destId="{08A02B90-7994-43C7-8B31-452BA7A267F7}" srcOrd="2" destOrd="0" presId="urn:microsoft.com/office/officeart/2005/8/layout/chevron1"/>
    <dgm:cxn modelId="{DD2FCFF3-FCCF-474D-A12A-C5A01F829EBC}" type="presParOf" srcId="{476AE19D-7B26-4A2A-B8CE-2CDD5F43720C}" destId="{FE8BAB5A-EEA9-4755-B531-A21334681778}" srcOrd="3" destOrd="0" presId="urn:microsoft.com/office/officeart/2005/8/layout/chevron1"/>
    <dgm:cxn modelId="{11589642-0734-4C7D-BCC3-3F8F462C3A47}" type="presParOf" srcId="{476AE19D-7B26-4A2A-B8CE-2CDD5F43720C}" destId="{E4E8775A-3C55-4835-B668-7E6E38AD35E1}" srcOrd="4" destOrd="0" presId="urn:microsoft.com/office/officeart/2005/8/layout/chevron1"/>
    <dgm:cxn modelId="{DF4A453E-19B1-4431-9E01-A5C747B59104}" type="presParOf" srcId="{476AE19D-7B26-4A2A-B8CE-2CDD5F43720C}" destId="{75158EDA-A801-4223-8038-52F2B2C84564}" srcOrd="5" destOrd="0" presId="urn:microsoft.com/office/officeart/2005/8/layout/chevron1"/>
    <dgm:cxn modelId="{DDCD4F74-E986-4F63-9939-A0793645680F}" type="presParOf" srcId="{476AE19D-7B26-4A2A-B8CE-2CDD5F43720C}" destId="{95E4AA73-E8F7-4BF9-B768-86F73CBB089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2CE238-523E-4DBC-883E-D7C958EAB52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F9D583-5A1A-44F4-AAD9-212F26F7434C}">
      <dgm:prSet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Increasing the sampling time, there is a progressive distancing from the base model with complete daily data</a:t>
          </a:r>
          <a:endParaRPr lang="it-IT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8778E6-EF96-451D-99D5-31463E8863D9}" type="parTrans" cxnId="{CCAC2C95-E382-4260-877C-0451FCE0127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BAE784-A5D2-4097-92C5-152708C10B5C}" type="sibTrans" cxnId="{CCAC2C95-E382-4260-877C-0451FCE0127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4F9825-5938-437F-AA4C-F61819600E31}">
      <dgm:prSet custT="1"/>
      <dgm:spPr/>
      <dgm:t>
        <a:bodyPr/>
        <a:lstStyle/>
        <a:p>
          <a:pPr>
            <a:buFontTx/>
            <a:buNone/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Permeability cdfs move towards lower values with minimum values for the SS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ED0FE8-AFB4-4EFE-A959-706076035916}" type="parTrans" cxnId="{35BF291A-EA10-4E41-8432-94C7176B8E4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E62A9D-D267-4FA0-B740-45F32DFE30E3}" type="sibTrans" cxnId="{35BF291A-EA10-4E41-8432-94C7176B8E4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18D9F9-C2D4-48A5-9C40-97CDADEA2322}">
      <dgm:prSet custT="1"/>
      <dgm:spPr/>
      <dgm:t>
        <a:bodyPr/>
        <a:lstStyle/>
        <a:p>
          <a:pPr>
            <a:buFontTx/>
            <a:buNone/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Specific storage cdfs move to higher values (for WD and MD) 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783156-46F4-4F17-99F9-C98AA1B2D9B5}" type="parTrans" cxnId="{F5DD527F-7FAA-4C83-B239-4CDFB47B98B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3AD99F-56EF-423F-8179-E56932E68F19}" type="sibTrans" cxnId="{F5DD527F-7FAA-4C83-B239-4CDFB47B98B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DF48BC-1162-4DEA-B422-8A62C8371EE4}">
      <dgm:prSet custT="1"/>
      <dgm:spPr/>
      <dgm:t>
        <a:bodyPr/>
        <a:lstStyle/>
        <a:p>
          <a:pPr>
            <a:buFontTx/>
            <a:buNone/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Trends of simulated heads are kept but heads lower for MD and SS 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A9EDA-EF71-428A-A336-3321F35D260C}" type="parTrans" cxnId="{E535020A-E9E3-4326-A071-1ACB0088E72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4F7DEC-F53E-4576-BA9A-82EC0F00B239}" type="sibTrans" cxnId="{E535020A-E9E3-4326-A071-1ACB0088E72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FF4A7A-4897-4749-A069-E2A4A1B5F395}">
      <dgm:prSet custT="1"/>
      <dgm:spPr/>
      <dgm:t>
        <a:bodyPr/>
        <a:lstStyle/>
        <a:p>
          <a:pPr>
            <a:buFontTx/>
            <a:buNone/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Permeability fields show: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102DF5-C550-4D6A-AB10-AB3D478B404E}" type="parTrans" cxnId="{D6D99536-A960-4538-A074-049188CBBCA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33E3AE-F917-4225-AC8E-1D4D073DB543}" type="sibTrans" cxnId="{D6D99536-A960-4538-A074-049188CBBCA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C419F-B665-47D3-A58B-F18015B84ED8}">
      <dgm:prSet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Same heterogeneity structure 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E5BC10-6BA8-4292-AD28-1AD0D9F156CB}" type="parTrans" cxnId="{BD7FE646-E933-4956-ACBC-F99248AB4CD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01338D-5AC9-428C-A9D6-01BBEA041086}" type="sibTrans" cxnId="{BD7FE646-E933-4956-ACBC-F99248AB4CD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6B16E4-D143-401F-8283-8CB06CE4973E}">
      <dgm:prSet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WD property values are very close 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F664AB-8CD2-44DC-B624-11E2A9574808}" type="parTrans" cxnId="{E11B1F18-39D7-4FF6-942B-CD3AA7B034D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B03D37-970B-4FC9-BD04-BEEE8ABD5E7D}" type="sibTrans" cxnId="{E11B1F18-39D7-4FF6-942B-CD3AA7B034D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661DD5-51E0-4686-ADFA-BB98110159C6}">
      <dgm:prSet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MD and SS have flattened values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0007FC-3FB0-4F8C-B5C7-4992A0D7136B}" type="parTrans" cxnId="{FBF5D493-9616-4BE0-9A6F-ADBA4156E96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CA0435-DDA7-4674-83D1-44DD94D5BF85}" type="sibTrans" cxnId="{FBF5D493-9616-4BE0-9A6F-ADBA4156E96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E75138-2B5A-46E2-8EB8-3E18DCD3B08C}">
      <dgm:prSet custT="1"/>
      <dgm:spPr/>
      <dgm:t>
        <a:bodyPr/>
        <a:lstStyle/>
        <a:p>
          <a:pPr>
            <a:buFontTx/>
            <a:buNone/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Specific storage estimated fields, instead, do not even show a similar structure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692CEA-EFBA-428C-BF29-86771A65DDEA}" type="parTrans" cxnId="{E8FA461E-8529-415A-8283-BB3AC7F107C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B1F196-3A20-4ADC-90FD-0C704DD0F8A5}" type="sibTrans" cxnId="{E8FA461E-8529-415A-8283-BB3AC7F107C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AB7B79-3FE4-4C30-8CEC-0685FC35F06A}">
      <dgm:prSet custT="1"/>
      <dgm:spPr/>
      <dgm:t>
        <a:bodyPr/>
        <a:lstStyle/>
        <a:p>
          <a:pPr>
            <a:buFontTx/>
            <a:buNone/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Increasing uncertainty for larger time intervals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D0D416-CCE8-42EE-A74D-8BF188B8CA06}" type="parTrans" cxnId="{55CBFFF0-AB16-4CF5-90EA-37D94ACC5F3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C6B28C-5B60-4B1A-BEEF-7FF83FFD7F22}" type="sibTrans" cxnId="{55CBFFF0-AB16-4CF5-90EA-37D94ACC5F3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0BF0D9-B636-4024-BACD-03382D6D01E1}" type="pres">
      <dgm:prSet presAssocID="{2D2CE238-523E-4DBC-883E-D7C958EAB524}" presName="linear" presStyleCnt="0">
        <dgm:presLayoutVars>
          <dgm:dir/>
          <dgm:animLvl val="lvl"/>
          <dgm:resizeHandles val="exact"/>
        </dgm:presLayoutVars>
      </dgm:prSet>
      <dgm:spPr/>
    </dgm:pt>
    <dgm:pt modelId="{DC989676-5C54-44DA-AA69-44C5F8FEE34E}" type="pres">
      <dgm:prSet presAssocID="{CDF9D583-5A1A-44F4-AAD9-212F26F7434C}" presName="parentLin" presStyleCnt="0"/>
      <dgm:spPr/>
    </dgm:pt>
    <dgm:pt modelId="{C10AE308-1CCB-415B-9ADF-00CEE68D704B}" type="pres">
      <dgm:prSet presAssocID="{CDF9D583-5A1A-44F4-AAD9-212F26F7434C}" presName="parentLeftMargin" presStyleLbl="node1" presStyleIdx="0" presStyleCnt="1"/>
      <dgm:spPr/>
    </dgm:pt>
    <dgm:pt modelId="{6B7DC0F2-7234-49F5-93AC-55BB4DAE62E5}" type="pres">
      <dgm:prSet presAssocID="{CDF9D583-5A1A-44F4-AAD9-212F26F7434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6981D7D4-5D0A-46F9-AD03-6DF2BF82833F}" type="pres">
      <dgm:prSet presAssocID="{CDF9D583-5A1A-44F4-AAD9-212F26F7434C}" presName="negativeSpace" presStyleCnt="0"/>
      <dgm:spPr/>
    </dgm:pt>
    <dgm:pt modelId="{65266B23-50A7-4C75-BB30-B1EDCBFEE700}" type="pres">
      <dgm:prSet presAssocID="{CDF9D583-5A1A-44F4-AAD9-212F26F7434C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E535020A-E9E3-4326-A071-1ACB0088E722}" srcId="{CDF9D583-5A1A-44F4-AAD9-212F26F7434C}" destId="{E4DF48BC-1162-4DEA-B422-8A62C8371EE4}" srcOrd="2" destOrd="0" parTransId="{711A9EDA-EF71-428A-A336-3321F35D260C}" sibTransId="{9A4F7DEC-F53E-4576-BA9A-82EC0F00B239}"/>
    <dgm:cxn modelId="{EA20560A-2953-4BE6-B332-E9AB14994188}" type="presOf" srcId="{E4DF48BC-1162-4DEA-B422-8A62C8371EE4}" destId="{65266B23-50A7-4C75-BB30-B1EDCBFEE700}" srcOrd="0" destOrd="2" presId="urn:microsoft.com/office/officeart/2005/8/layout/list1"/>
    <dgm:cxn modelId="{1D3E140B-DC7B-43A5-B1CB-AD0B6E21C81D}" type="presOf" srcId="{D5FF4A7A-4897-4749-A069-E2A4A1B5F395}" destId="{65266B23-50A7-4C75-BB30-B1EDCBFEE700}" srcOrd="0" destOrd="3" presId="urn:microsoft.com/office/officeart/2005/8/layout/list1"/>
    <dgm:cxn modelId="{70C0CB0F-8F0A-4A40-8FBE-BE76501DA546}" type="presOf" srcId="{214F9825-5938-437F-AA4C-F61819600E31}" destId="{65266B23-50A7-4C75-BB30-B1EDCBFEE700}" srcOrd="0" destOrd="0" presId="urn:microsoft.com/office/officeart/2005/8/layout/list1"/>
    <dgm:cxn modelId="{E11B1F18-39D7-4FF6-942B-CD3AA7B034D3}" srcId="{D5FF4A7A-4897-4749-A069-E2A4A1B5F395}" destId="{D56B16E4-D143-401F-8283-8CB06CE4973E}" srcOrd="1" destOrd="0" parTransId="{49F664AB-8CD2-44DC-B624-11E2A9574808}" sibTransId="{A9B03D37-970B-4FC9-BD04-BEEE8ABD5E7D}"/>
    <dgm:cxn modelId="{35BF291A-EA10-4E41-8432-94C7176B8E45}" srcId="{CDF9D583-5A1A-44F4-AAD9-212F26F7434C}" destId="{214F9825-5938-437F-AA4C-F61819600E31}" srcOrd="0" destOrd="0" parTransId="{41ED0FE8-AFB4-4EFE-A959-706076035916}" sibTransId="{AAE62A9D-D267-4FA0-B740-45F32DFE30E3}"/>
    <dgm:cxn modelId="{DE53101B-67D3-46A3-916F-F98D967EEC53}" type="presOf" srcId="{2D2CE238-523E-4DBC-883E-D7C958EAB524}" destId="{360BF0D9-B636-4024-BACD-03382D6D01E1}" srcOrd="0" destOrd="0" presId="urn:microsoft.com/office/officeart/2005/8/layout/list1"/>
    <dgm:cxn modelId="{E8FA461E-8529-415A-8283-BB3AC7F107CC}" srcId="{CDF9D583-5A1A-44F4-AAD9-212F26F7434C}" destId="{80E75138-2B5A-46E2-8EB8-3E18DCD3B08C}" srcOrd="4" destOrd="0" parTransId="{61692CEA-EFBA-428C-BF29-86771A65DDEA}" sibTransId="{74B1F196-3A20-4ADC-90FD-0C704DD0F8A5}"/>
    <dgm:cxn modelId="{D6D99536-A960-4538-A074-049188CBBCAC}" srcId="{CDF9D583-5A1A-44F4-AAD9-212F26F7434C}" destId="{D5FF4A7A-4897-4749-A069-E2A4A1B5F395}" srcOrd="3" destOrd="0" parTransId="{B7102DF5-C550-4D6A-AB10-AB3D478B404E}" sibTransId="{CD33E3AE-F917-4225-AC8E-1D4D073DB543}"/>
    <dgm:cxn modelId="{9632003E-A10E-4413-9098-ADF1966AE9EE}" type="presOf" srcId="{80E75138-2B5A-46E2-8EB8-3E18DCD3B08C}" destId="{65266B23-50A7-4C75-BB30-B1EDCBFEE700}" srcOrd="0" destOrd="7" presId="urn:microsoft.com/office/officeart/2005/8/layout/list1"/>
    <dgm:cxn modelId="{BD7FE646-E933-4956-ACBC-F99248AB4CDE}" srcId="{D5FF4A7A-4897-4749-A069-E2A4A1B5F395}" destId="{01EC419F-B665-47D3-A58B-F18015B84ED8}" srcOrd="0" destOrd="0" parTransId="{A0E5BC10-6BA8-4292-AD28-1AD0D9F156CB}" sibTransId="{FF01338D-5AC9-428C-A9D6-01BBEA041086}"/>
    <dgm:cxn modelId="{8C09EC68-6491-424D-AC2F-6D8D7070EE3D}" type="presOf" srcId="{8A661DD5-51E0-4686-ADFA-BB98110159C6}" destId="{65266B23-50A7-4C75-BB30-B1EDCBFEE700}" srcOrd="0" destOrd="6" presId="urn:microsoft.com/office/officeart/2005/8/layout/list1"/>
    <dgm:cxn modelId="{D0FE1475-0C4C-4984-B1E3-D5E8CFD88A36}" type="presOf" srcId="{ADAB7B79-3FE4-4C30-8CEC-0685FC35F06A}" destId="{65266B23-50A7-4C75-BB30-B1EDCBFEE700}" srcOrd="0" destOrd="8" presId="urn:microsoft.com/office/officeart/2005/8/layout/list1"/>
    <dgm:cxn modelId="{F5DD527F-7FAA-4C83-B239-4CDFB47B98B7}" srcId="{CDF9D583-5A1A-44F4-AAD9-212F26F7434C}" destId="{E818D9F9-C2D4-48A5-9C40-97CDADEA2322}" srcOrd="1" destOrd="0" parTransId="{BC783156-46F4-4F17-99F9-C98AA1B2D9B5}" sibTransId="{A03AD99F-56EF-423F-8179-E56932E68F19}"/>
    <dgm:cxn modelId="{38A1C280-C852-42AD-984C-359875222F4C}" type="presOf" srcId="{CDF9D583-5A1A-44F4-AAD9-212F26F7434C}" destId="{C10AE308-1CCB-415B-9ADF-00CEE68D704B}" srcOrd="0" destOrd="0" presId="urn:microsoft.com/office/officeart/2005/8/layout/list1"/>
    <dgm:cxn modelId="{FBF5D493-9616-4BE0-9A6F-ADBA4156E96D}" srcId="{D5FF4A7A-4897-4749-A069-E2A4A1B5F395}" destId="{8A661DD5-51E0-4686-ADFA-BB98110159C6}" srcOrd="2" destOrd="0" parTransId="{970007FC-3FB0-4F8C-B5C7-4992A0D7136B}" sibTransId="{EFCA0435-DDA7-4674-83D1-44DD94D5BF85}"/>
    <dgm:cxn modelId="{CCAC2C95-E382-4260-877C-0451FCE01272}" srcId="{2D2CE238-523E-4DBC-883E-D7C958EAB524}" destId="{CDF9D583-5A1A-44F4-AAD9-212F26F7434C}" srcOrd="0" destOrd="0" parTransId="{2E8778E6-EF96-451D-99D5-31463E8863D9}" sibTransId="{44BAE784-A5D2-4097-92C5-152708C10B5C}"/>
    <dgm:cxn modelId="{E085C3A1-001E-4862-92B5-D795EE865F87}" type="presOf" srcId="{01EC419F-B665-47D3-A58B-F18015B84ED8}" destId="{65266B23-50A7-4C75-BB30-B1EDCBFEE700}" srcOrd="0" destOrd="4" presId="urn:microsoft.com/office/officeart/2005/8/layout/list1"/>
    <dgm:cxn modelId="{4B29D0CB-BC9E-452D-9887-E3DFB0B91E05}" type="presOf" srcId="{CDF9D583-5A1A-44F4-AAD9-212F26F7434C}" destId="{6B7DC0F2-7234-49F5-93AC-55BB4DAE62E5}" srcOrd="1" destOrd="0" presId="urn:microsoft.com/office/officeart/2005/8/layout/list1"/>
    <dgm:cxn modelId="{3875D9D6-C24C-4816-B8F9-4CF77383EB00}" type="presOf" srcId="{E818D9F9-C2D4-48A5-9C40-97CDADEA2322}" destId="{65266B23-50A7-4C75-BB30-B1EDCBFEE700}" srcOrd="0" destOrd="1" presId="urn:microsoft.com/office/officeart/2005/8/layout/list1"/>
    <dgm:cxn modelId="{44AC12EB-2DA7-48F2-83A1-FC6D6CCE2590}" type="presOf" srcId="{D56B16E4-D143-401F-8283-8CB06CE4973E}" destId="{65266B23-50A7-4C75-BB30-B1EDCBFEE700}" srcOrd="0" destOrd="5" presId="urn:microsoft.com/office/officeart/2005/8/layout/list1"/>
    <dgm:cxn modelId="{55CBFFF0-AB16-4CF5-90EA-37D94ACC5F3C}" srcId="{CDF9D583-5A1A-44F4-AAD9-212F26F7434C}" destId="{ADAB7B79-3FE4-4C30-8CEC-0685FC35F06A}" srcOrd="5" destOrd="0" parTransId="{B4D0D416-CCE8-42EE-A74D-8BF188B8CA06}" sibTransId="{61C6B28C-5B60-4B1A-BEEF-7FF83FFD7F22}"/>
    <dgm:cxn modelId="{72B1D1F9-0315-413A-AAFC-4C684B1672BF}" type="presParOf" srcId="{360BF0D9-B636-4024-BACD-03382D6D01E1}" destId="{DC989676-5C54-44DA-AA69-44C5F8FEE34E}" srcOrd="0" destOrd="0" presId="urn:microsoft.com/office/officeart/2005/8/layout/list1"/>
    <dgm:cxn modelId="{D1435D45-0156-47CE-B7F0-C6946E3F74B2}" type="presParOf" srcId="{DC989676-5C54-44DA-AA69-44C5F8FEE34E}" destId="{C10AE308-1CCB-415B-9ADF-00CEE68D704B}" srcOrd="0" destOrd="0" presId="urn:microsoft.com/office/officeart/2005/8/layout/list1"/>
    <dgm:cxn modelId="{B6326F96-C411-4528-82F0-1B683E2B30FB}" type="presParOf" srcId="{DC989676-5C54-44DA-AA69-44C5F8FEE34E}" destId="{6B7DC0F2-7234-49F5-93AC-55BB4DAE62E5}" srcOrd="1" destOrd="0" presId="urn:microsoft.com/office/officeart/2005/8/layout/list1"/>
    <dgm:cxn modelId="{48E09948-C01F-4D0D-ADE9-376F77FBA472}" type="presParOf" srcId="{360BF0D9-B636-4024-BACD-03382D6D01E1}" destId="{6981D7D4-5D0A-46F9-AD03-6DF2BF82833F}" srcOrd="1" destOrd="0" presId="urn:microsoft.com/office/officeart/2005/8/layout/list1"/>
    <dgm:cxn modelId="{B3AAF796-F888-47EB-8897-81A255DAA9C0}" type="presParOf" srcId="{360BF0D9-B636-4024-BACD-03382D6D01E1}" destId="{65266B23-50A7-4C75-BB30-B1EDCBFEE700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CAD011-3C8E-4C91-A523-BFB57DA45C9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F6085A-715E-4036-8C2E-7C2F8DFDFC54}">
      <dgm:prSet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Generally, smaller variations than sampling time scenarios</a:t>
          </a:r>
          <a:endParaRPr lang="it-IT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B5FC22-BEDB-48BA-9B5F-F1875E838FF6}" type="parTrans" cxnId="{903037A8-EF9D-4015-B7EA-DD7FDF7447B3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09E00F-74F2-40E9-8A5A-F4B184D4BF17}" type="sibTrans" cxnId="{903037A8-EF9D-4015-B7EA-DD7FDF7447B3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09F8C5-687F-471A-B1E8-9AAAB71A11A8}">
      <dgm:prSet custT="1"/>
      <dgm:spPr/>
      <dgm:t>
        <a:bodyPr/>
        <a:lstStyle/>
        <a:p>
          <a:pPr>
            <a:buFontTx/>
            <a:buNone/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Permeability cdf are much more bunched up:  </a:t>
          </a:r>
          <a:b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	the complete absence of one timeseries leads to further curves 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D9AB9A-D400-4F33-9AFB-7C2EFE152BD8}" type="parTrans" cxnId="{F3408A50-5776-4870-B379-2651928BF1EB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5F1D20-33C6-44B3-A23D-22F3E19EB525}" type="sibTrans" cxnId="{F3408A50-5776-4870-B379-2651928BF1EB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2D0442-2ADB-414B-BA45-C959579B9E34}">
      <dgm:prSet custT="1"/>
      <dgm:spPr/>
      <dgm:t>
        <a:bodyPr/>
        <a:lstStyle/>
        <a:p>
          <a:pPr>
            <a:buFontTx/>
            <a:buNone/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Specific storage cdfs move in the x-axis (property values) without an evident trend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A10EEA-517D-4EBD-87D9-6C46911E54DD}" type="parTrans" cxnId="{E22283C8-3D18-4613-AFC5-EB56B93F3BC0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B56A4E-FBC4-45BF-8069-D55DC76854BD}" type="sibTrans" cxnId="{E22283C8-3D18-4613-AFC5-EB56B93F3BC0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80DB39-B329-494A-A0F2-57204A7DB496}">
      <dgm:prSet custT="1"/>
      <dgm:spPr/>
      <dgm:t>
        <a:bodyPr/>
        <a:lstStyle/>
        <a:p>
          <a:pPr>
            <a:buFontTx/>
            <a:buNone/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Simulated heads are more sensitive to sensor 1 and 4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C0A864-61EA-44BD-BA0D-30DEE4A88E8C}" type="parTrans" cxnId="{C8223C75-6AC1-478E-8537-EA1D8F1C0511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DAB605-B144-445F-9FEF-1093ED8E57DB}" type="sibTrans" cxnId="{C8223C75-6AC1-478E-8537-EA1D8F1C0511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DA5CCE-D51C-4B09-A350-0670918582B2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higher heads increasing the percentage of missing values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8F04B3-422D-431E-9763-8814CCB3BD12}" type="parTrans" cxnId="{7DE80B3E-A0CF-485D-8660-F5A81C2B41C3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4328C7-A234-48CA-A98C-EA02978D0AC5}" type="sibTrans" cxnId="{7DE80B3E-A0CF-485D-8660-F5A81C2B41C3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B9C171-1273-4301-A790-50FCA3188A31}">
      <dgm:prSet custT="1"/>
      <dgm:spPr/>
      <dgm:t>
        <a:bodyPr/>
        <a:lstStyle/>
        <a:p>
          <a:pPr>
            <a:buFontTx/>
            <a:buNone/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K and S fields show similar heterogeneity structure and values 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015770-CA5E-45E8-BBAA-23F956A7A9E5}" type="parTrans" cxnId="{C46C4146-01EE-4C0D-B641-2EFB93452CCE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D0C5BA-7708-4CCC-958F-15A10E06BB3D}" type="sibTrans" cxnId="{C46C4146-01EE-4C0D-B641-2EFB93452CCE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919A5F-199F-49A0-9093-058902CC439B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biggest difference when there is not observation in location 4 </a:t>
          </a:r>
          <a:b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(no information for the northern sector) 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DBCAD8-62F3-4DED-90D3-4BFB783A0EAD}" type="parTrans" cxnId="{089CCC1C-452A-48D7-9F60-B718176965D2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5FEA9B-1D0F-4F57-BFF9-475A0B14B5C7}" type="sibTrans" cxnId="{089CCC1C-452A-48D7-9F60-B718176965D2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0485EA-15AD-40B5-8625-F7053807132D}">
      <dgm:prSet custT="1"/>
      <dgm:spPr/>
      <dgm:t>
        <a:bodyPr/>
        <a:lstStyle/>
        <a:p>
          <a:pPr>
            <a:buFontTx/>
            <a:buNone/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There is not any uncertainty trend by increasing the missing data percentage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4D16EC-AE3A-48A8-9E55-3FDF52CD14EF}" type="parTrans" cxnId="{054CC604-E89B-41CC-B1FC-4DC88DDAD569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A3000F-A222-46EE-8C4C-FBFD94E8C752}" type="sibTrans" cxnId="{054CC604-E89B-41CC-B1FC-4DC88DDAD569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EAA38A-4AC1-474F-A8F4-097979470EAA}">
      <dgm:prSet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The model is more sensitive to timeseries in sensor 4 than others</a:t>
          </a:r>
          <a:endParaRPr lang="it-IT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2B2723-4366-4A66-A22F-ED158A722AF2}" type="parTrans" cxnId="{D68CC353-6758-4960-A635-6A377ABBC889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7316EB-18EE-4CDD-958C-4CAAE053A22A}" type="sibTrans" cxnId="{D68CC353-6758-4960-A635-6A377ABBC889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9AAE95-478D-4932-B1B6-35BEC68A6F1B}">
      <dgm:prSet custT="1"/>
      <dgm:spPr/>
      <dgm:t>
        <a:bodyPr/>
        <a:lstStyle/>
        <a:p>
          <a:pPr>
            <a:buFontTx/>
            <a:buNone/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All estimated fields with partial daily timeseries in sensor 4 are very similar both in terms of: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A1FA65-5F20-4559-921D-8D77256E4EBC}" type="parTrans" cxnId="{C5F608D6-3688-4F6D-A84C-E109C55673B7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9E0E78-C423-40A5-B433-FD01A255D8DC}" type="sibTrans" cxnId="{C5F608D6-3688-4F6D-A84C-E109C55673B7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EACA51-3337-4CC1-91EC-24696801C76E}">
      <dgm:prSet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statistical descriptors 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53E57E-435F-4EAE-AB4D-E987DBC93C28}" type="parTrans" cxnId="{BFC238DF-CCE3-464E-91C3-3C89FBB65FBD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127F9B-5AA7-4BDF-BC06-9CDE403C5EA9}" type="sibTrans" cxnId="{BFC238DF-CCE3-464E-91C3-3C89FBB65FBD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4D033A-B739-4B52-8DF0-7DBFA009DF47}">
      <dgm:prSet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heterogeneity aspects on map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4BE36E-F3B0-4077-AD57-2E30B1C1ECDB}" type="parTrans" cxnId="{D632BCED-A99C-4D65-B041-EB1D757121DF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B2BF49-7EC0-4BE4-BA62-B0ABFF3507A9}" type="sibTrans" cxnId="{D632BCED-A99C-4D65-B041-EB1D757121DF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F7733C-78A6-42CD-B67B-B1E18DD201E0}">
      <dgm:prSet custT="1"/>
      <dgm:spPr/>
      <dgm:t>
        <a:bodyPr/>
        <a:lstStyle/>
        <a:p>
          <a:pPr>
            <a:buFontTx/>
            <a:buNone/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Seems like most important information tracked from this sensor is its mean level: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C4F899-519A-436E-84B0-320E9FE170E5}" type="parTrans" cxnId="{99E023D5-C105-4DA0-AA92-651C75974795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BB5852-1CD6-4CD2-8014-086459310BAB}" type="sibTrans" cxnId="{99E023D5-C105-4DA0-AA92-651C75974795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7C0E13-9052-4F76-B650-A794C9BD76BD}">
      <dgm:prSet custT="1"/>
      <dgm:spPr/>
      <dgm:t>
        <a:bodyPr/>
        <a:lstStyle/>
        <a:p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more than its trend</a:t>
          </a:r>
          <a:endParaRPr lang="it-IT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4291D4-9058-4ACF-A55E-4A340D95F671}" type="parTrans" cxnId="{711A4D29-B1BB-4BA4-BA47-756137CA0DF6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856709-8A84-4664-BE7D-A58D37143E2D}" type="sibTrans" cxnId="{711A4D29-B1BB-4BA4-BA47-756137CA0DF6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81F481-C6A5-432A-9DE4-DBF919940F6D}">
      <dgm:prSet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only the complete absence of information on that location makes a large difference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D6B721-05C9-4FBE-B77F-7E41CAF7E197}" type="parTrans" cxnId="{D6956F8E-BF9E-4802-8042-EF6AA48BA133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87B621-642E-4ABA-A5F2-79245B4D89FD}" type="sibTrans" cxnId="{D6956F8E-BF9E-4802-8042-EF6AA48BA133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CC29E3-F88C-4AD5-BA00-94A5E6664641}" type="pres">
      <dgm:prSet presAssocID="{4CCAD011-3C8E-4C91-A523-BFB57DA45C92}" presName="linear" presStyleCnt="0">
        <dgm:presLayoutVars>
          <dgm:dir/>
          <dgm:animLvl val="lvl"/>
          <dgm:resizeHandles val="exact"/>
        </dgm:presLayoutVars>
      </dgm:prSet>
      <dgm:spPr/>
    </dgm:pt>
    <dgm:pt modelId="{B0C287C9-0030-44DB-ADC4-4D1BC5411515}" type="pres">
      <dgm:prSet presAssocID="{5CF6085A-715E-4036-8C2E-7C2F8DFDFC54}" presName="parentLin" presStyleCnt="0"/>
      <dgm:spPr/>
    </dgm:pt>
    <dgm:pt modelId="{72BCECC4-A9FD-46CA-80FE-01AA0F4E988F}" type="pres">
      <dgm:prSet presAssocID="{5CF6085A-715E-4036-8C2E-7C2F8DFDFC54}" presName="parentLeftMargin" presStyleLbl="node1" presStyleIdx="0" presStyleCnt="2"/>
      <dgm:spPr/>
    </dgm:pt>
    <dgm:pt modelId="{13773583-5124-43F3-A26E-E5C9E4E71AF6}" type="pres">
      <dgm:prSet presAssocID="{5CF6085A-715E-4036-8C2E-7C2F8DFDFC54}" presName="parentText" presStyleLbl="node1" presStyleIdx="0" presStyleCnt="2" custScaleY="102696">
        <dgm:presLayoutVars>
          <dgm:chMax val="0"/>
          <dgm:bulletEnabled val="1"/>
        </dgm:presLayoutVars>
      </dgm:prSet>
      <dgm:spPr/>
    </dgm:pt>
    <dgm:pt modelId="{51AEAE1B-D504-4B4C-B3B8-173F9B52F0DA}" type="pres">
      <dgm:prSet presAssocID="{5CF6085A-715E-4036-8C2E-7C2F8DFDFC54}" presName="negativeSpace" presStyleCnt="0"/>
      <dgm:spPr/>
    </dgm:pt>
    <dgm:pt modelId="{6B971FF7-A4DB-4BD9-A98A-30D31D3BA593}" type="pres">
      <dgm:prSet presAssocID="{5CF6085A-715E-4036-8C2E-7C2F8DFDFC54}" presName="childText" presStyleLbl="conFgAcc1" presStyleIdx="0" presStyleCnt="2">
        <dgm:presLayoutVars>
          <dgm:bulletEnabled val="1"/>
        </dgm:presLayoutVars>
      </dgm:prSet>
      <dgm:spPr/>
    </dgm:pt>
    <dgm:pt modelId="{639B2D18-026D-47A2-A710-E8F031A52612}" type="pres">
      <dgm:prSet presAssocID="{7609E00F-74F2-40E9-8A5A-F4B184D4BF17}" presName="spaceBetweenRectangles" presStyleCnt="0"/>
      <dgm:spPr/>
    </dgm:pt>
    <dgm:pt modelId="{AD476106-C2E5-4E9A-93EE-DCD174566475}" type="pres">
      <dgm:prSet presAssocID="{91EAA38A-4AC1-474F-A8F4-097979470EAA}" presName="parentLin" presStyleCnt="0"/>
      <dgm:spPr/>
    </dgm:pt>
    <dgm:pt modelId="{7B7749A5-B70E-4848-AF1B-71FBCA1CEB42}" type="pres">
      <dgm:prSet presAssocID="{91EAA38A-4AC1-474F-A8F4-097979470EAA}" presName="parentLeftMargin" presStyleLbl="node1" presStyleIdx="0" presStyleCnt="2"/>
      <dgm:spPr/>
    </dgm:pt>
    <dgm:pt modelId="{69B965E5-8BAA-4EA6-B46C-EA18C1061444}" type="pres">
      <dgm:prSet presAssocID="{91EAA38A-4AC1-474F-A8F4-097979470EAA}" presName="parentText" presStyleLbl="node1" presStyleIdx="1" presStyleCnt="2" custScaleY="102696">
        <dgm:presLayoutVars>
          <dgm:chMax val="0"/>
          <dgm:bulletEnabled val="1"/>
        </dgm:presLayoutVars>
      </dgm:prSet>
      <dgm:spPr/>
    </dgm:pt>
    <dgm:pt modelId="{203CB608-5899-444A-95ED-385C5282101F}" type="pres">
      <dgm:prSet presAssocID="{91EAA38A-4AC1-474F-A8F4-097979470EAA}" presName="negativeSpace" presStyleCnt="0"/>
      <dgm:spPr/>
    </dgm:pt>
    <dgm:pt modelId="{F1882A23-C30C-4415-92E4-4CA5AA8DF2FE}" type="pres">
      <dgm:prSet presAssocID="{91EAA38A-4AC1-474F-A8F4-097979470EA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054CC604-E89B-41CC-B1FC-4DC88DDAD569}" srcId="{5CF6085A-715E-4036-8C2E-7C2F8DFDFC54}" destId="{8B0485EA-15AD-40B5-8625-F7053807132D}" srcOrd="4" destOrd="0" parTransId="{C84D16EC-AE3A-48A8-9E55-3FDF52CD14EF}" sibTransId="{C4A3000F-A222-46EE-8C4C-FBFD94E8C752}"/>
    <dgm:cxn modelId="{1E2B8B0B-104E-45FF-A688-E93CA06E594C}" type="presOf" srcId="{7DEACA51-3337-4CC1-91EC-24696801C76E}" destId="{F1882A23-C30C-4415-92E4-4CA5AA8DF2FE}" srcOrd="0" destOrd="1" presId="urn:microsoft.com/office/officeart/2005/8/layout/list1"/>
    <dgm:cxn modelId="{5496491C-14C3-49B4-9F1D-2EF676ECAE8F}" type="presOf" srcId="{8B0485EA-15AD-40B5-8625-F7053807132D}" destId="{6B971FF7-A4DB-4BD9-A98A-30D31D3BA593}" srcOrd="0" destOrd="6" presId="urn:microsoft.com/office/officeart/2005/8/layout/list1"/>
    <dgm:cxn modelId="{089CCC1C-452A-48D7-9F60-B718176965D2}" srcId="{6CB9C171-1273-4301-A790-50FCA3188A31}" destId="{9B919A5F-199F-49A0-9093-058902CC439B}" srcOrd="0" destOrd="0" parTransId="{2FDBCAD8-62F3-4DED-90D3-4BFB783A0EAD}" sibTransId="{285FEA9B-1D0F-4F57-BFF9-475A0B14B5C7}"/>
    <dgm:cxn modelId="{0F57EA1E-61EF-4993-873E-68407DD52FC3}" type="presOf" srcId="{03F7733C-78A6-42CD-B67B-B1E18DD201E0}" destId="{F1882A23-C30C-4415-92E4-4CA5AA8DF2FE}" srcOrd="0" destOrd="3" presId="urn:microsoft.com/office/officeart/2005/8/layout/list1"/>
    <dgm:cxn modelId="{8ED81C25-38B2-4F20-90B3-478C73405684}" type="presOf" srcId="{91EAA38A-4AC1-474F-A8F4-097979470EAA}" destId="{69B965E5-8BAA-4EA6-B46C-EA18C1061444}" srcOrd="1" destOrd="0" presId="urn:microsoft.com/office/officeart/2005/8/layout/list1"/>
    <dgm:cxn modelId="{711A4D29-B1BB-4BA4-BA47-756137CA0DF6}" srcId="{03F7733C-78A6-42CD-B67B-B1E18DD201E0}" destId="{A17C0E13-9052-4F76-B650-A794C9BD76BD}" srcOrd="0" destOrd="0" parTransId="{094291D4-9058-4ACF-A55E-4A340D95F671}" sibTransId="{09856709-8A84-4664-BE7D-A58D37143E2D}"/>
    <dgm:cxn modelId="{7DE80B3E-A0CF-485D-8660-F5A81C2B41C3}" srcId="{D080DB39-B329-494A-A0F2-57204A7DB496}" destId="{DADA5CCE-D51C-4B09-A350-0670918582B2}" srcOrd="0" destOrd="0" parTransId="{E98F04B3-422D-431E-9763-8814CCB3BD12}" sibTransId="{304328C7-A234-48CA-A98C-EA02978D0AC5}"/>
    <dgm:cxn modelId="{AA41C43F-18B8-4B2B-B1B3-562673528518}" type="presOf" srcId="{9B919A5F-199F-49A0-9093-058902CC439B}" destId="{6B971FF7-A4DB-4BD9-A98A-30D31D3BA593}" srcOrd="0" destOrd="5" presId="urn:microsoft.com/office/officeart/2005/8/layout/list1"/>
    <dgm:cxn modelId="{C46C4146-01EE-4C0D-B641-2EFB93452CCE}" srcId="{5CF6085A-715E-4036-8C2E-7C2F8DFDFC54}" destId="{6CB9C171-1273-4301-A790-50FCA3188A31}" srcOrd="3" destOrd="0" parTransId="{50015770-CA5E-45E8-BBAA-23F956A7A9E5}" sibTransId="{F5D0C5BA-7708-4CCC-958F-15A10E06BB3D}"/>
    <dgm:cxn modelId="{25CE3248-6EE6-4248-88ED-352D9049041B}" type="presOf" srcId="{F909F8C5-687F-471A-B1E8-9AAAB71A11A8}" destId="{6B971FF7-A4DB-4BD9-A98A-30D31D3BA593}" srcOrd="0" destOrd="0" presId="urn:microsoft.com/office/officeart/2005/8/layout/list1"/>
    <dgm:cxn modelId="{6CCB4E6B-AC25-4A05-BCE7-32A7FB28D7D9}" type="presOf" srcId="{D080DB39-B329-494A-A0F2-57204A7DB496}" destId="{6B971FF7-A4DB-4BD9-A98A-30D31D3BA593}" srcOrd="0" destOrd="2" presId="urn:microsoft.com/office/officeart/2005/8/layout/list1"/>
    <dgm:cxn modelId="{F3408A50-5776-4870-B379-2651928BF1EB}" srcId="{5CF6085A-715E-4036-8C2E-7C2F8DFDFC54}" destId="{F909F8C5-687F-471A-B1E8-9AAAB71A11A8}" srcOrd="0" destOrd="0" parTransId="{2AD9AB9A-D400-4F33-9AFB-7C2EFE152BD8}" sibTransId="{AE5F1D20-33C6-44B3-A23D-22F3E19EB525}"/>
    <dgm:cxn modelId="{300CA773-9109-4B2B-9499-B6E605513202}" type="presOf" srcId="{DADA5CCE-D51C-4B09-A350-0670918582B2}" destId="{6B971FF7-A4DB-4BD9-A98A-30D31D3BA593}" srcOrd="0" destOrd="3" presId="urn:microsoft.com/office/officeart/2005/8/layout/list1"/>
    <dgm:cxn modelId="{D68CC353-6758-4960-A635-6A377ABBC889}" srcId="{4CCAD011-3C8E-4C91-A523-BFB57DA45C92}" destId="{91EAA38A-4AC1-474F-A8F4-097979470EAA}" srcOrd="1" destOrd="0" parTransId="{792B2723-4366-4A66-A22F-ED158A722AF2}" sibTransId="{487316EB-18EE-4CDD-958C-4CAAE053A22A}"/>
    <dgm:cxn modelId="{4BD06B74-AA13-4822-8DD2-84EC944963B7}" type="presOf" srcId="{5CF6085A-715E-4036-8C2E-7C2F8DFDFC54}" destId="{13773583-5124-43F3-A26E-E5C9E4E71AF6}" srcOrd="1" destOrd="0" presId="urn:microsoft.com/office/officeart/2005/8/layout/list1"/>
    <dgm:cxn modelId="{C8223C75-6AC1-478E-8537-EA1D8F1C0511}" srcId="{5CF6085A-715E-4036-8C2E-7C2F8DFDFC54}" destId="{D080DB39-B329-494A-A0F2-57204A7DB496}" srcOrd="2" destOrd="0" parTransId="{6FC0A864-61EA-44BD-BA0D-30DEE4A88E8C}" sibTransId="{1DDAB605-B144-445F-9FEF-1093ED8E57DB}"/>
    <dgm:cxn modelId="{E057D486-482B-42D5-B608-E0D7AB9A96B3}" type="presOf" srcId="{91EAA38A-4AC1-474F-A8F4-097979470EAA}" destId="{7B7749A5-B70E-4848-AF1B-71FBCA1CEB42}" srcOrd="0" destOrd="0" presId="urn:microsoft.com/office/officeart/2005/8/layout/list1"/>
    <dgm:cxn modelId="{5AF6E987-FFE2-4F54-9151-8AB295245277}" type="presOf" srcId="{B84D033A-B739-4B52-8DF0-7DBFA009DF47}" destId="{F1882A23-C30C-4415-92E4-4CA5AA8DF2FE}" srcOrd="0" destOrd="2" presId="urn:microsoft.com/office/officeart/2005/8/layout/list1"/>
    <dgm:cxn modelId="{0032218E-852D-4BC2-95E4-0DEEAD4BD40F}" type="presOf" srcId="{8C81F481-C6A5-432A-9DE4-DBF919940F6D}" destId="{F1882A23-C30C-4415-92E4-4CA5AA8DF2FE}" srcOrd="0" destOrd="5" presId="urn:microsoft.com/office/officeart/2005/8/layout/list1"/>
    <dgm:cxn modelId="{D6956F8E-BF9E-4802-8042-EF6AA48BA133}" srcId="{03F7733C-78A6-42CD-B67B-B1E18DD201E0}" destId="{8C81F481-C6A5-432A-9DE4-DBF919940F6D}" srcOrd="1" destOrd="0" parTransId="{F9D6B721-05C9-4FBE-B77F-7E41CAF7E197}" sibTransId="{9787B621-642E-4ABA-A5F2-79245B4D89FD}"/>
    <dgm:cxn modelId="{4EC57D8E-FC29-4A1B-AE61-D6192045408E}" type="presOf" srcId="{6CB9C171-1273-4301-A790-50FCA3188A31}" destId="{6B971FF7-A4DB-4BD9-A98A-30D31D3BA593}" srcOrd="0" destOrd="4" presId="urn:microsoft.com/office/officeart/2005/8/layout/list1"/>
    <dgm:cxn modelId="{05FDF2A6-0189-4874-952F-44B7959A0D9A}" type="presOf" srcId="{5CF6085A-715E-4036-8C2E-7C2F8DFDFC54}" destId="{72BCECC4-A9FD-46CA-80FE-01AA0F4E988F}" srcOrd="0" destOrd="0" presId="urn:microsoft.com/office/officeart/2005/8/layout/list1"/>
    <dgm:cxn modelId="{7577EFA7-4556-4571-A2C9-503244C183C3}" type="presOf" srcId="{BC2D0442-2ADB-414B-BA45-C959579B9E34}" destId="{6B971FF7-A4DB-4BD9-A98A-30D31D3BA593}" srcOrd="0" destOrd="1" presId="urn:microsoft.com/office/officeart/2005/8/layout/list1"/>
    <dgm:cxn modelId="{903037A8-EF9D-4015-B7EA-DD7FDF7447B3}" srcId="{4CCAD011-3C8E-4C91-A523-BFB57DA45C92}" destId="{5CF6085A-715E-4036-8C2E-7C2F8DFDFC54}" srcOrd="0" destOrd="0" parTransId="{60B5FC22-BEDB-48BA-9B5F-F1875E838FF6}" sibTransId="{7609E00F-74F2-40E9-8A5A-F4B184D4BF17}"/>
    <dgm:cxn modelId="{A62B4FC8-88A3-4BAE-86C5-C55E5A5FDF20}" type="presOf" srcId="{899AAE95-478D-4932-B1B6-35BEC68A6F1B}" destId="{F1882A23-C30C-4415-92E4-4CA5AA8DF2FE}" srcOrd="0" destOrd="0" presId="urn:microsoft.com/office/officeart/2005/8/layout/list1"/>
    <dgm:cxn modelId="{E22283C8-3D18-4613-AFC5-EB56B93F3BC0}" srcId="{5CF6085A-715E-4036-8C2E-7C2F8DFDFC54}" destId="{BC2D0442-2ADB-414B-BA45-C959579B9E34}" srcOrd="1" destOrd="0" parTransId="{2FA10EEA-517D-4EBD-87D9-6C46911E54DD}" sibTransId="{CEB56A4E-FBC4-45BF-8069-D55DC76854BD}"/>
    <dgm:cxn modelId="{167006C9-67B3-4CE8-B938-37097C7F9921}" type="presOf" srcId="{4CCAD011-3C8E-4C91-A523-BFB57DA45C92}" destId="{E6CC29E3-F88C-4AD5-BA00-94A5E6664641}" srcOrd="0" destOrd="0" presId="urn:microsoft.com/office/officeart/2005/8/layout/list1"/>
    <dgm:cxn modelId="{99E023D5-C105-4DA0-AA92-651C75974795}" srcId="{91EAA38A-4AC1-474F-A8F4-097979470EAA}" destId="{03F7733C-78A6-42CD-B67B-B1E18DD201E0}" srcOrd="1" destOrd="0" parTransId="{46C4F899-519A-436E-84B0-320E9FE170E5}" sibTransId="{C9BB5852-1CD6-4CD2-8014-086459310BAB}"/>
    <dgm:cxn modelId="{C5F608D6-3688-4F6D-A84C-E109C55673B7}" srcId="{91EAA38A-4AC1-474F-A8F4-097979470EAA}" destId="{899AAE95-478D-4932-B1B6-35BEC68A6F1B}" srcOrd="0" destOrd="0" parTransId="{F3A1FA65-5F20-4559-921D-8D77256E4EBC}" sibTransId="{949E0E78-C423-40A5-B433-FD01A255D8DC}"/>
    <dgm:cxn modelId="{BFC238DF-CCE3-464E-91C3-3C89FBB65FBD}" srcId="{899AAE95-478D-4932-B1B6-35BEC68A6F1B}" destId="{7DEACA51-3337-4CC1-91EC-24696801C76E}" srcOrd="0" destOrd="0" parTransId="{6C53E57E-435F-4EAE-AB4D-E987DBC93C28}" sibTransId="{77127F9B-5AA7-4BDF-BC06-9CDE403C5EA9}"/>
    <dgm:cxn modelId="{D632BCED-A99C-4D65-B041-EB1D757121DF}" srcId="{899AAE95-478D-4932-B1B6-35BEC68A6F1B}" destId="{B84D033A-B739-4B52-8DF0-7DBFA009DF47}" srcOrd="1" destOrd="0" parTransId="{A04BE36E-F3B0-4077-AD57-2E30B1C1ECDB}" sibTransId="{ACB2BF49-7EC0-4BE4-BA62-B0ABFF3507A9}"/>
    <dgm:cxn modelId="{747A8EFB-25E8-438E-B30C-F6B9B2F14712}" type="presOf" srcId="{A17C0E13-9052-4F76-B650-A794C9BD76BD}" destId="{F1882A23-C30C-4415-92E4-4CA5AA8DF2FE}" srcOrd="0" destOrd="4" presId="urn:microsoft.com/office/officeart/2005/8/layout/list1"/>
    <dgm:cxn modelId="{52B1B2F9-642F-46F8-AF55-DB75D8D7A344}" type="presParOf" srcId="{E6CC29E3-F88C-4AD5-BA00-94A5E6664641}" destId="{B0C287C9-0030-44DB-ADC4-4D1BC5411515}" srcOrd="0" destOrd="0" presId="urn:microsoft.com/office/officeart/2005/8/layout/list1"/>
    <dgm:cxn modelId="{FEE8BBF9-F566-4BCA-9898-6F3893584456}" type="presParOf" srcId="{B0C287C9-0030-44DB-ADC4-4D1BC5411515}" destId="{72BCECC4-A9FD-46CA-80FE-01AA0F4E988F}" srcOrd="0" destOrd="0" presId="urn:microsoft.com/office/officeart/2005/8/layout/list1"/>
    <dgm:cxn modelId="{6E233C61-219E-419A-A580-1D1F2FD5A501}" type="presParOf" srcId="{B0C287C9-0030-44DB-ADC4-4D1BC5411515}" destId="{13773583-5124-43F3-A26E-E5C9E4E71AF6}" srcOrd="1" destOrd="0" presId="urn:microsoft.com/office/officeart/2005/8/layout/list1"/>
    <dgm:cxn modelId="{3FDB6109-DBCE-4C38-94EA-311A855A2598}" type="presParOf" srcId="{E6CC29E3-F88C-4AD5-BA00-94A5E6664641}" destId="{51AEAE1B-D504-4B4C-B3B8-173F9B52F0DA}" srcOrd="1" destOrd="0" presId="urn:microsoft.com/office/officeart/2005/8/layout/list1"/>
    <dgm:cxn modelId="{567303E8-7E85-4EF9-903A-DAA22C448523}" type="presParOf" srcId="{E6CC29E3-F88C-4AD5-BA00-94A5E6664641}" destId="{6B971FF7-A4DB-4BD9-A98A-30D31D3BA593}" srcOrd="2" destOrd="0" presId="urn:microsoft.com/office/officeart/2005/8/layout/list1"/>
    <dgm:cxn modelId="{4BCB9C22-C4E9-4CDC-B56C-CE64DAEE5309}" type="presParOf" srcId="{E6CC29E3-F88C-4AD5-BA00-94A5E6664641}" destId="{639B2D18-026D-47A2-A710-E8F031A52612}" srcOrd="3" destOrd="0" presId="urn:microsoft.com/office/officeart/2005/8/layout/list1"/>
    <dgm:cxn modelId="{15B428B0-88D2-4390-843D-0B242B3302B4}" type="presParOf" srcId="{E6CC29E3-F88C-4AD5-BA00-94A5E6664641}" destId="{AD476106-C2E5-4E9A-93EE-DCD174566475}" srcOrd="4" destOrd="0" presId="urn:microsoft.com/office/officeart/2005/8/layout/list1"/>
    <dgm:cxn modelId="{699AE51A-BF1A-426F-A8A5-2592587698CA}" type="presParOf" srcId="{AD476106-C2E5-4E9A-93EE-DCD174566475}" destId="{7B7749A5-B70E-4848-AF1B-71FBCA1CEB42}" srcOrd="0" destOrd="0" presId="urn:microsoft.com/office/officeart/2005/8/layout/list1"/>
    <dgm:cxn modelId="{7AD7D235-EEDC-40CB-B420-24257A3A8F9E}" type="presParOf" srcId="{AD476106-C2E5-4E9A-93EE-DCD174566475}" destId="{69B965E5-8BAA-4EA6-B46C-EA18C1061444}" srcOrd="1" destOrd="0" presId="urn:microsoft.com/office/officeart/2005/8/layout/list1"/>
    <dgm:cxn modelId="{BDDEE0C1-85D3-465B-8E86-957A45EE818B}" type="presParOf" srcId="{E6CC29E3-F88C-4AD5-BA00-94A5E6664641}" destId="{203CB608-5899-444A-95ED-385C5282101F}" srcOrd="5" destOrd="0" presId="urn:microsoft.com/office/officeart/2005/8/layout/list1"/>
    <dgm:cxn modelId="{2BDBF30C-427E-4F18-9697-DF1934DD8C0F}" type="presParOf" srcId="{E6CC29E3-F88C-4AD5-BA00-94A5E6664641}" destId="{F1882A23-C30C-4415-92E4-4CA5AA8DF2F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4A4D648-CD82-4FA7-A237-2725204A940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2A1454-DA5F-4DF8-8C15-842C38C5DE38}">
      <dgm:prSet custT="1"/>
      <dgm:spPr/>
      <dgm:t>
        <a:bodyPr/>
        <a:lstStyle/>
        <a:p>
          <a:pPr algn="l">
            <a:buNone/>
          </a:pPr>
          <a:endParaRPr lang="en-US" sz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>
            <a:buNone/>
          </a:pP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If </a:t>
          </a:r>
          <a:r>
            <a:rPr lang="en-US" sz="2000" u="sng" dirty="0">
              <a:latin typeface="Arial" panose="020B0604020202020204" pitchFamily="34" charset="0"/>
              <a:cs typeface="Arial" panose="020B0604020202020204" pitchFamily="34" charset="0"/>
            </a:rPr>
            <a:t>daily timeseries</a:t>
          </a:r>
          <a:r>
            <a:rPr lang="en-US" sz="2000" u="none" dirty="0">
              <a:latin typeface="Arial" panose="020B0604020202020204" pitchFamily="34" charset="0"/>
              <a:cs typeface="Arial" panose="020B0604020202020204" pitchFamily="34" charset="0"/>
            </a:rPr>
            <a:t> are 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available,</a:t>
          </a:r>
          <a:endParaRPr lang="it-IT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A36C3B-FDD5-4A39-99BC-A31781E5AE78}" type="parTrans" cxnId="{D7C92C03-7452-4C8B-B47F-B2262ECC3ED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AF69F9-D6D8-43BA-8352-1936091D1DE6}" type="sibTrans" cxnId="{D7C92C03-7452-4C8B-B47F-B2262ECC3ED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D6AC7F-1581-4B5B-9861-FBE6229D9461}">
      <dgm:prSet custT="1"/>
      <dgm:spPr/>
      <dgm:t>
        <a:bodyPr/>
        <a:lstStyle/>
        <a:p>
          <a:pPr algn="l">
            <a:buNone/>
          </a:pP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it is preferable to use them </a:t>
          </a:r>
          <a:r>
            <a:rPr lang="en-US" sz="2000" u="sng" dirty="0">
              <a:latin typeface="Arial" panose="020B0604020202020204" pitchFamily="34" charset="0"/>
              <a:cs typeface="Arial" panose="020B0604020202020204" pitchFamily="34" charset="0"/>
            </a:rPr>
            <a:t>even with missing data</a:t>
          </a:r>
          <a:endParaRPr lang="it-IT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D28FAB-E6B3-4274-B842-EC1D166BB535}" type="parTrans" cxnId="{CC6D6873-B24C-481F-A623-216942DDE95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9B3C8F-BE47-4E60-B7D1-F1F01F35A64D}" type="sibTrans" cxnId="{CC6D6873-B24C-481F-A623-216942DDE95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6A147-A80D-4D24-8EE8-57E06459995E}">
      <dgm:prSet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Larger sampling times </a:t>
          </a:r>
          <a:endParaRPr lang="it-IT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EB5C5C-661B-416F-AE06-8A213D7D34EC}" type="parTrans" cxnId="{95D5381B-B11C-453E-AC61-AB0A469D561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DE12CD-3D74-413A-A3F2-562E85490464}" type="sibTrans" cxnId="{95D5381B-B11C-453E-AC61-AB0A469D561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247E60-EF5B-4068-A672-8F658FE9E95D}">
      <dgm:prSet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slightly diminish the computational effort (BCs are still daily data)</a:t>
          </a:r>
          <a:endParaRPr lang="it-IT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8FDA33-139F-4803-82DD-F1DF9476940A}" type="parTrans" cxnId="{9B25586E-8E2E-439A-BF70-78B8F90DC48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609231-4A2A-4776-85CF-71CB65013194}" type="sibTrans" cxnId="{9B25586E-8E2E-439A-BF70-78B8F90DC48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69F645-8E92-4AEF-A9DF-20E70FE563B6}">
      <dgm:prSet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But lead to loss of information and different estimated fields</a:t>
          </a:r>
          <a:endParaRPr lang="it-IT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D3B9CC-CD92-4D37-B98A-C3F5C70DEA73}" type="parTrans" cxnId="{0C215722-EC64-4748-9E7F-8484DB37FCF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511046-2E49-459F-811D-18AD0C59E913}" type="sibTrans" cxnId="{0C215722-EC64-4748-9E7F-8484DB37FCF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7E1064-BA9A-49C7-B616-10B07FC851CE}">
      <dgm:prSet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the discrepancy can be acceptable or not depending on the model goal and scale</a:t>
          </a:r>
          <a:endParaRPr lang="it-IT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4295E7-26C6-4D10-96E5-FE513308082B}" type="parTrans" cxnId="{1D7B10CB-EB01-43D4-A5AF-FF1A32253F5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2450FA-C787-497D-82CB-9492E43FD50B}" type="sibTrans" cxnId="{1D7B10CB-EB01-43D4-A5AF-FF1A32253F5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48DC3E-AD93-49BE-852D-000A24FE8FA4}">
      <dgm:prSet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In this analysis, </a:t>
          </a:r>
          <a:r>
            <a:rPr lang="en-US" sz="2000" u="sng" dirty="0">
              <a:latin typeface="Arial" panose="020B0604020202020204" pitchFamily="34" charset="0"/>
              <a:cs typeface="Arial" panose="020B0604020202020204" pitchFamily="34" charset="0"/>
            </a:rPr>
            <a:t>using weekly timeseries seems to be a good compromise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endParaRPr lang="it-IT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11D0B6-9846-47B4-B755-255047726C8A}" type="parTrans" cxnId="{1A62156F-2538-4071-877F-1AEB9CC1213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F124B1-C47E-4039-95E3-D167C0D12661}" type="sibTrans" cxnId="{1A62156F-2538-4071-877F-1AEB9CC1213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634A1D-A99D-4EB6-BE7B-61B47D8C118C}">
      <dgm:prSet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most of results are comparable to ones of the base model</a:t>
          </a:r>
          <a:endParaRPr lang="it-IT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0302F2-65D3-4D46-9127-E93A6513CC33}" type="parTrans" cxnId="{D3508E94-D6FD-41E6-B8A7-358548A3139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7F9E79-9D7A-4CC8-9C6F-C58093B97736}" type="sibTrans" cxnId="{D3508E94-D6FD-41E6-B8A7-358548A3139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427538-C0E0-4137-9710-397AD4F1F93E}">
      <dgm:prSet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More studies are needed to confirm this</a:t>
          </a:r>
          <a:endParaRPr lang="it-IT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CEB2DD-7BC0-4170-9B3D-2B3799F30957}" type="parTrans" cxnId="{2A0CCBA5-EC3D-403B-AF3E-DCB601E29ED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35A955-6A02-44C5-9585-12BB8CF16E67}" type="sibTrans" cxnId="{2A0CCBA5-EC3D-403B-AF3E-DCB601E29ED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0ED8EA-7DD8-43DD-A899-EA1E003104F2}" type="pres">
      <dgm:prSet presAssocID="{D4A4D648-CD82-4FA7-A237-2725204A9402}" presName="Name0" presStyleCnt="0">
        <dgm:presLayoutVars>
          <dgm:chMax val="7"/>
          <dgm:chPref val="7"/>
          <dgm:dir/>
        </dgm:presLayoutVars>
      </dgm:prSet>
      <dgm:spPr/>
    </dgm:pt>
    <dgm:pt modelId="{19805D5B-305B-4B09-8E46-F54452F53939}" type="pres">
      <dgm:prSet presAssocID="{D4A4D648-CD82-4FA7-A237-2725204A9402}" presName="Name1" presStyleCnt="0"/>
      <dgm:spPr/>
    </dgm:pt>
    <dgm:pt modelId="{3522AF1B-4AB0-4472-AE9D-5974F83B8D25}" type="pres">
      <dgm:prSet presAssocID="{D4A4D648-CD82-4FA7-A237-2725204A9402}" presName="cycle" presStyleCnt="0"/>
      <dgm:spPr/>
    </dgm:pt>
    <dgm:pt modelId="{FF152AE7-9E9A-4F8E-BB67-D7788A1EBD5A}" type="pres">
      <dgm:prSet presAssocID="{D4A4D648-CD82-4FA7-A237-2725204A9402}" presName="srcNode" presStyleLbl="node1" presStyleIdx="0" presStyleCnt="3"/>
      <dgm:spPr/>
    </dgm:pt>
    <dgm:pt modelId="{8862187F-8CDD-4F0A-8ECE-6C201635AB89}" type="pres">
      <dgm:prSet presAssocID="{D4A4D648-CD82-4FA7-A237-2725204A9402}" presName="conn" presStyleLbl="parChTrans1D2" presStyleIdx="0" presStyleCnt="1"/>
      <dgm:spPr/>
    </dgm:pt>
    <dgm:pt modelId="{3CED2A65-E3E8-4D72-8568-8B5CC5191A37}" type="pres">
      <dgm:prSet presAssocID="{D4A4D648-CD82-4FA7-A237-2725204A9402}" presName="extraNode" presStyleLbl="node1" presStyleIdx="0" presStyleCnt="3"/>
      <dgm:spPr/>
    </dgm:pt>
    <dgm:pt modelId="{B0058743-A5B4-42BD-AB8B-74A056CF52C4}" type="pres">
      <dgm:prSet presAssocID="{D4A4D648-CD82-4FA7-A237-2725204A9402}" presName="dstNode" presStyleLbl="node1" presStyleIdx="0" presStyleCnt="3"/>
      <dgm:spPr/>
    </dgm:pt>
    <dgm:pt modelId="{27CDAC22-EDF1-43F8-B535-E4B3E7DCD410}" type="pres">
      <dgm:prSet presAssocID="{172A1454-DA5F-4DF8-8C15-842C38C5DE38}" presName="text_1" presStyleLbl="node1" presStyleIdx="0" presStyleCnt="3">
        <dgm:presLayoutVars>
          <dgm:bulletEnabled val="1"/>
        </dgm:presLayoutVars>
      </dgm:prSet>
      <dgm:spPr/>
    </dgm:pt>
    <dgm:pt modelId="{7110F6CB-0C82-4C82-AD58-52C2FE9AFDA4}" type="pres">
      <dgm:prSet presAssocID="{172A1454-DA5F-4DF8-8C15-842C38C5DE38}" presName="accent_1" presStyleCnt="0"/>
      <dgm:spPr/>
    </dgm:pt>
    <dgm:pt modelId="{CC0DB94A-8C08-4F33-8347-C8F1FB10C63F}" type="pres">
      <dgm:prSet presAssocID="{172A1454-DA5F-4DF8-8C15-842C38C5DE38}" presName="accentRepeatNode" presStyleLbl="solidFgAcc1" presStyleIdx="0" presStyleCnt="3"/>
      <dgm:spPr/>
    </dgm:pt>
    <dgm:pt modelId="{2382790E-9B67-49A0-8234-5BE9360EE09F}" type="pres">
      <dgm:prSet presAssocID="{6196A147-A80D-4D24-8EE8-57E06459995E}" presName="text_2" presStyleLbl="node1" presStyleIdx="1" presStyleCnt="3">
        <dgm:presLayoutVars>
          <dgm:bulletEnabled val="1"/>
        </dgm:presLayoutVars>
      </dgm:prSet>
      <dgm:spPr/>
    </dgm:pt>
    <dgm:pt modelId="{3B026669-4AFA-427B-BC73-75002B76024F}" type="pres">
      <dgm:prSet presAssocID="{6196A147-A80D-4D24-8EE8-57E06459995E}" presName="accent_2" presStyleCnt="0"/>
      <dgm:spPr/>
    </dgm:pt>
    <dgm:pt modelId="{FACC503C-B6C6-4223-B764-1953D0FDE656}" type="pres">
      <dgm:prSet presAssocID="{6196A147-A80D-4D24-8EE8-57E06459995E}" presName="accentRepeatNode" presStyleLbl="solidFgAcc1" presStyleIdx="1" presStyleCnt="3"/>
      <dgm:spPr/>
    </dgm:pt>
    <dgm:pt modelId="{639D19D9-7892-4CA3-B287-86CC2DABDC35}" type="pres">
      <dgm:prSet presAssocID="{3C48DC3E-AD93-49BE-852D-000A24FE8FA4}" presName="text_3" presStyleLbl="node1" presStyleIdx="2" presStyleCnt="3">
        <dgm:presLayoutVars>
          <dgm:bulletEnabled val="1"/>
        </dgm:presLayoutVars>
      </dgm:prSet>
      <dgm:spPr/>
    </dgm:pt>
    <dgm:pt modelId="{6D50372B-572B-454C-8917-5E9E90F21C80}" type="pres">
      <dgm:prSet presAssocID="{3C48DC3E-AD93-49BE-852D-000A24FE8FA4}" presName="accent_3" presStyleCnt="0"/>
      <dgm:spPr/>
    </dgm:pt>
    <dgm:pt modelId="{1C833D68-5F3D-423E-8937-DD566B89CF52}" type="pres">
      <dgm:prSet presAssocID="{3C48DC3E-AD93-49BE-852D-000A24FE8FA4}" presName="accentRepeatNode" presStyleLbl="solidFgAcc1" presStyleIdx="2" presStyleCnt="3"/>
      <dgm:spPr/>
    </dgm:pt>
  </dgm:ptLst>
  <dgm:cxnLst>
    <dgm:cxn modelId="{D7C92C03-7452-4C8B-B47F-B2262ECC3ED0}" srcId="{D4A4D648-CD82-4FA7-A237-2725204A9402}" destId="{172A1454-DA5F-4DF8-8C15-842C38C5DE38}" srcOrd="0" destOrd="0" parTransId="{40A36C3B-FDD5-4A39-99BC-A31781E5AE78}" sibTransId="{ECAF69F9-D6D8-43BA-8352-1936091D1DE6}"/>
    <dgm:cxn modelId="{C1CB630B-78A6-4F4F-AEBA-E7A3A7FD5500}" type="presOf" srcId="{EC69F645-8E92-4AEF-A9DF-20E70FE563B6}" destId="{2382790E-9B67-49A0-8234-5BE9360EE09F}" srcOrd="0" destOrd="2" presId="urn:microsoft.com/office/officeart/2008/layout/VerticalCurvedList"/>
    <dgm:cxn modelId="{B93C9E0C-3414-415C-8169-F19F2F006F69}" type="presOf" srcId="{B49B3C8F-BE47-4E60-B7D1-F1F01F35A64D}" destId="{8862187F-8CDD-4F0A-8ECE-6C201635AB89}" srcOrd="0" destOrd="0" presId="urn:microsoft.com/office/officeart/2008/layout/VerticalCurvedList"/>
    <dgm:cxn modelId="{95D5381B-B11C-453E-AC61-AB0A469D5618}" srcId="{D4A4D648-CD82-4FA7-A237-2725204A9402}" destId="{6196A147-A80D-4D24-8EE8-57E06459995E}" srcOrd="1" destOrd="0" parTransId="{09EB5C5C-661B-416F-AE06-8A213D7D34EC}" sibTransId="{65DE12CD-3D74-413A-A3F2-562E85490464}"/>
    <dgm:cxn modelId="{0FEFEB1B-2AAE-4DA1-8B01-09713B57F912}" type="presOf" srcId="{2F634A1D-A99D-4EB6-BE7B-61B47D8C118C}" destId="{639D19D9-7892-4CA3-B287-86CC2DABDC35}" srcOrd="0" destOrd="1" presId="urn:microsoft.com/office/officeart/2008/layout/VerticalCurvedList"/>
    <dgm:cxn modelId="{0C215722-EC64-4748-9E7F-8484DB37FCFC}" srcId="{6196A147-A80D-4D24-8EE8-57E06459995E}" destId="{EC69F645-8E92-4AEF-A9DF-20E70FE563B6}" srcOrd="1" destOrd="0" parTransId="{59D3B9CC-CD92-4D37-B98A-C3F5C70DEA73}" sibTransId="{F8511046-2E49-459F-811D-18AD0C59E913}"/>
    <dgm:cxn modelId="{F84C2829-D9B6-412D-A2F4-F1AD801679F9}" type="presOf" srcId="{172A1454-DA5F-4DF8-8C15-842C38C5DE38}" destId="{27CDAC22-EDF1-43F8-B535-E4B3E7DCD410}" srcOrd="0" destOrd="0" presId="urn:microsoft.com/office/officeart/2008/layout/VerticalCurvedList"/>
    <dgm:cxn modelId="{3B138262-A4B7-416A-9908-04942C8FE6C1}" type="presOf" srcId="{D4A4D648-CD82-4FA7-A237-2725204A9402}" destId="{B50ED8EA-7DD8-43DD-A899-EA1E003104F2}" srcOrd="0" destOrd="0" presId="urn:microsoft.com/office/officeart/2008/layout/VerticalCurvedList"/>
    <dgm:cxn modelId="{9B25586E-8E2E-439A-BF70-78B8F90DC48A}" srcId="{6196A147-A80D-4D24-8EE8-57E06459995E}" destId="{3C247E60-EF5B-4068-A672-8F658FE9E95D}" srcOrd="0" destOrd="0" parTransId="{278FDA33-139F-4803-82DD-F1DF9476940A}" sibTransId="{91609231-4A2A-4776-85CF-71CB65013194}"/>
    <dgm:cxn modelId="{1A62156F-2538-4071-877F-1AEB9CC1213B}" srcId="{D4A4D648-CD82-4FA7-A237-2725204A9402}" destId="{3C48DC3E-AD93-49BE-852D-000A24FE8FA4}" srcOrd="2" destOrd="0" parTransId="{CF11D0B6-9846-47B4-B755-255047726C8A}" sibTransId="{C1F124B1-C47E-4039-95E3-D167C0D12661}"/>
    <dgm:cxn modelId="{1D272A70-81FE-4E2B-AD10-0D7DB9E9E98C}" type="presOf" srcId="{6196A147-A80D-4D24-8EE8-57E06459995E}" destId="{2382790E-9B67-49A0-8234-5BE9360EE09F}" srcOrd="0" destOrd="0" presId="urn:microsoft.com/office/officeart/2008/layout/VerticalCurvedList"/>
    <dgm:cxn modelId="{CC6D6873-B24C-481F-A623-216942DDE95F}" srcId="{172A1454-DA5F-4DF8-8C15-842C38C5DE38}" destId="{85D6AC7F-1581-4B5B-9861-FBE6229D9461}" srcOrd="0" destOrd="0" parTransId="{B4D28FAB-E6B3-4274-B842-EC1D166BB535}" sibTransId="{B49B3C8F-BE47-4E60-B7D1-F1F01F35A64D}"/>
    <dgm:cxn modelId="{B5DFF354-4354-4C85-989F-38A4DC5D05B4}" type="presOf" srcId="{A57E1064-BA9A-49C7-B616-10B07FC851CE}" destId="{2382790E-9B67-49A0-8234-5BE9360EE09F}" srcOrd="0" destOrd="3" presId="urn:microsoft.com/office/officeart/2008/layout/VerticalCurvedList"/>
    <dgm:cxn modelId="{D3508E94-D6FD-41E6-B8A7-358548A3139D}" srcId="{3C48DC3E-AD93-49BE-852D-000A24FE8FA4}" destId="{2F634A1D-A99D-4EB6-BE7B-61B47D8C118C}" srcOrd="0" destOrd="0" parTransId="{BD0302F2-65D3-4D46-9127-E93A6513CC33}" sibTransId="{C37F9E79-9D7A-4CC8-9C6F-C58093B97736}"/>
    <dgm:cxn modelId="{2A0CCBA5-EC3D-403B-AF3E-DCB601E29ED5}" srcId="{3C48DC3E-AD93-49BE-852D-000A24FE8FA4}" destId="{41427538-C0E0-4137-9710-397AD4F1F93E}" srcOrd="1" destOrd="0" parTransId="{15CEB2DD-7BC0-4170-9B3D-2B3799F30957}" sibTransId="{E735A955-6A02-44C5-9585-12BB8CF16E67}"/>
    <dgm:cxn modelId="{56D025C9-DC67-498D-9AA9-44D50EB17DEC}" type="presOf" srcId="{85D6AC7F-1581-4B5B-9861-FBE6229D9461}" destId="{27CDAC22-EDF1-43F8-B535-E4B3E7DCD410}" srcOrd="0" destOrd="1" presId="urn:microsoft.com/office/officeart/2008/layout/VerticalCurvedList"/>
    <dgm:cxn modelId="{1D7B10CB-EB01-43D4-A5AF-FF1A32253F5B}" srcId="{6196A147-A80D-4D24-8EE8-57E06459995E}" destId="{A57E1064-BA9A-49C7-B616-10B07FC851CE}" srcOrd="2" destOrd="0" parTransId="{724295E7-26C6-4D10-96E5-FE513308082B}" sibTransId="{032450FA-C787-497D-82CB-9492E43FD50B}"/>
    <dgm:cxn modelId="{13D529CE-A4D5-4C8A-9B4F-79048D175EE4}" type="presOf" srcId="{3C247E60-EF5B-4068-A672-8F658FE9E95D}" destId="{2382790E-9B67-49A0-8234-5BE9360EE09F}" srcOrd="0" destOrd="1" presId="urn:microsoft.com/office/officeart/2008/layout/VerticalCurvedList"/>
    <dgm:cxn modelId="{DB1349F1-7523-4FA4-A6B1-E5F354B007B9}" type="presOf" srcId="{41427538-C0E0-4137-9710-397AD4F1F93E}" destId="{639D19D9-7892-4CA3-B287-86CC2DABDC35}" srcOrd="0" destOrd="2" presId="urn:microsoft.com/office/officeart/2008/layout/VerticalCurvedList"/>
    <dgm:cxn modelId="{0C718DF6-F1C4-44C8-B65D-D7E1D9A68FC0}" type="presOf" srcId="{3C48DC3E-AD93-49BE-852D-000A24FE8FA4}" destId="{639D19D9-7892-4CA3-B287-86CC2DABDC35}" srcOrd="0" destOrd="0" presId="urn:microsoft.com/office/officeart/2008/layout/VerticalCurvedList"/>
    <dgm:cxn modelId="{25F96500-F949-4C74-8420-7FA7BB052DBC}" type="presParOf" srcId="{B50ED8EA-7DD8-43DD-A899-EA1E003104F2}" destId="{19805D5B-305B-4B09-8E46-F54452F53939}" srcOrd="0" destOrd="0" presId="urn:microsoft.com/office/officeart/2008/layout/VerticalCurvedList"/>
    <dgm:cxn modelId="{83C73EFF-5A45-463F-B9D2-E1A41354908D}" type="presParOf" srcId="{19805D5B-305B-4B09-8E46-F54452F53939}" destId="{3522AF1B-4AB0-4472-AE9D-5974F83B8D25}" srcOrd="0" destOrd="0" presId="urn:microsoft.com/office/officeart/2008/layout/VerticalCurvedList"/>
    <dgm:cxn modelId="{D27D0914-CB2C-479A-A6AD-B309946D92D9}" type="presParOf" srcId="{3522AF1B-4AB0-4472-AE9D-5974F83B8D25}" destId="{FF152AE7-9E9A-4F8E-BB67-D7788A1EBD5A}" srcOrd="0" destOrd="0" presId="urn:microsoft.com/office/officeart/2008/layout/VerticalCurvedList"/>
    <dgm:cxn modelId="{4C54F83A-899D-43BA-AA83-208CE35DDA7F}" type="presParOf" srcId="{3522AF1B-4AB0-4472-AE9D-5974F83B8D25}" destId="{8862187F-8CDD-4F0A-8ECE-6C201635AB89}" srcOrd="1" destOrd="0" presId="urn:microsoft.com/office/officeart/2008/layout/VerticalCurvedList"/>
    <dgm:cxn modelId="{98562ACD-7160-4A76-B477-241F706C0B34}" type="presParOf" srcId="{3522AF1B-4AB0-4472-AE9D-5974F83B8D25}" destId="{3CED2A65-E3E8-4D72-8568-8B5CC5191A37}" srcOrd="2" destOrd="0" presId="urn:microsoft.com/office/officeart/2008/layout/VerticalCurvedList"/>
    <dgm:cxn modelId="{677E16B8-FCC9-477C-948A-04DE99E13260}" type="presParOf" srcId="{3522AF1B-4AB0-4472-AE9D-5974F83B8D25}" destId="{B0058743-A5B4-42BD-AB8B-74A056CF52C4}" srcOrd="3" destOrd="0" presId="urn:microsoft.com/office/officeart/2008/layout/VerticalCurvedList"/>
    <dgm:cxn modelId="{97A9D177-7DDF-4C5A-9B00-CCFBC199F9CB}" type="presParOf" srcId="{19805D5B-305B-4B09-8E46-F54452F53939}" destId="{27CDAC22-EDF1-43F8-B535-E4B3E7DCD410}" srcOrd="1" destOrd="0" presId="urn:microsoft.com/office/officeart/2008/layout/VerticalCurvedList"/>
    <dgm:cxn modelId="{A5B234B0-A66F-4CE2-A5B4-5F4EC40C67CC}" type="presParOf" srcId="{19805D5B-305B-4B09-8E46-F54452F53939}" destId="{7110F6CB-0C82-4C82-AD58-52C2FE9AFDA4}" srcOrd="2" destOrd="0" presId="urn:microsoft.com/office/officeart/2008/layout/VerticalCurvedList"/>
    <dgm:cxn modelId="{B8F6E832-BF23-41B9-8C43-6372687AA22F}" type="presParOf" srcId="{7110F6CB-0C82-4C82-AD58-52C2FE9AFDA4}" destId="{CC0DB94A-8C08-4F33-8347-C8F1FB10C63F}" srcOrd="0" destOrd="0" presId="urn:microsoft.com/office/officeart/2008/layout/VerticalCurvedList"/>
    <dgm:cxn modelId="{8FB58B77-41B9-4BB0-AF86-2D14435202ED}" type="presParOf" srcId="{19805D5B-305B-4B09-8E46-F54452F53939}" destId="{2382790E-9B67-49A0-8234-5BE9360EE09F}" srcOrd="3" destOrd="0" presId="urn:microsoft.com/office/officeart/2008/layout/VerticalCurvedList"/>
    <dgm:cxn modelId="{EBC030FB-6688-44B7-BD30-F5BB1C8DB85B}" type="presParOf" srcId="{19805D5B-305B-4B09-8E46-F54452F53939}" destId="{3B026669-4AFA-427B-BC73-75002B76024F}" srcOrd="4" destOrd="0" presId="urn:microsoft.com/office/officeart/2008/layout/VerticalCurvedList"/>
    <dgm:cxn modelId="{BB8CB854-93E6-40B8-B663-7488A4FF0E3F}" type="presParOf" srcId="{3B026669-4AFA-427B-BC73-75002B76024F}" destId="{FACC503C-B6C6-4223-B764-1953D0FDE656}" srcOrd="0" destOrd="0" presId="urn:microsoft.com/office/officeart/2008/layout/VerticalCurvedList"/>
    <dgm:cxn modelId="{FE51945C-7644-41AB-A360-4B637BF7D91A}" type="presParOf" srcId="{19805D5B-305B-4B09-8E46-F54452F53939}" destId="{639D19D9-7892-4CA3-B287-86CC2DABDC35}" srcOrd="5" destOrd="0" presId="urn:microsoft.com/office/officeart/2008/layout/VerticalCurvedList"/>
    <dgm:cxn modelId="{EC3E3656-B877-4456-BC48-74711AE6DE59}" type="presParOf" srcId="{19805D5B-305B-4B09-8E46-F54452F53939}" destId="{6D50372B-572B-454C-8917-5E9E90F21C80}" srcOrd="6" destOrd="0" presId="urn:microsoft.com/office/officeart/2008/layout/VerticalCurvedList"/>
    <dgm:cxn modelId="{2E864050-F310-46D8-A1F9-4C00DFC08B4D}" type="presParOf" srcId="{6D50372B-572B-454C-8917-5E9E90F21C80}" destId="{1C833D68-5F3D-423E-8937-DD566B89CF5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FFE60E-CE53-4D86-81CB-3219CD408240}">
      <dsp:nvSpPr>
        <dsp:cNvPr id="0" name=""/>
        <dsp:cNvSpPr/>
      </dsp:nvSpPr>
      <dsp:spPr>
        <a:xfrm>
          <a:off x="1306" y="0"/>
          <a:ext cx="3397152" cy="255638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Base model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(DD)</a:t>
          </a:r>
          <a:endParaRPr lang="en-US" sz="2000" kern="1200" dirty="0"/>
        </a:p>
      </dsp:txBody>
      <dsp:txXfrm>
        <a:off x="1306" y="0"/>
        <a:ext cx="3397152" cy="766916"/>
      </dsp:txXfrm>
    </dsp:sp>
    <dsp:sp modelId="{7071DE8B-9E29-44B8-89AA-FDC3986121A7}">
      <dsp:nvSpPr>
        <dsp:cNvPr id="0" name=""/>
        <dsp:cNvSpPr/>
      </dsp:nvSpPr>
      <dsp:spPr>
        <a:xfrm>
          <a:off x="341021" y="766916"/>
          <a:ext cx="2717721" cy="16616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complete daily data - </a:t>
          </a:r>
          <a:r>
            <a:rPr lang="en-US" sz="1800" i="1" kern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DD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considered the best achievable optimized model by using all available information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9689" y="815584"/>
        <a:ext cx="2620385" cy="1564315"/>
      </dsp:txXfrm>
    </dsp:sp>
    <dsp:sp modelId="{BC49BBD5-5B79-4670-B367-1869E4E112E0}">
      <dsp:nvSpPr>
        <dsp:cNvPr id="0" name=""/>
        <dsp:cNvSpPr/>
      </dsp:nvSpPr>
      <dsp:spPr>
        <a:xfrm>
          <a:off x="3653244" y="0"/>
          <a:ext cx="3397152" cy="255638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Missing data scenarios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(MDSc)</a:t>
          </a:r>
        </a:p>
      </dsp:txBody>
      <dsp:txXfrm>
        <a:off x="3653244" y="0"/>
        <a:ext cx="3397152" cy="766916"/>
      </dsp:txXfrm>
    </dsp:sp>
    <dsp:sp modelId="{BDB01627-3980-4E44-850F-C3F443F82A60}">
      <dsp:nvSpPr>
        <dsp:cNvPr id="0" name=""/>
        <dsp:cNvSpPr/>
      </dsp:nvSpPr>
      <dsp:spPr>
        <a:xfrm>
          <a:off x="3992960" y="766916"/>
          <a:ext cx="2717721" cy="16616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incomplete daily data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models simulating</a:t>
          </a:r>
          <a:br>
            <a:rPr lang="en-US" sz="1400" kern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</a:b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20%, 40%, 60%, 80% and 100% missing data </a:t>
          </a:r>
          <a:br>
            <a:rPr lang="en-US" sz="1400" kern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</a:b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for each observation location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41628" y="815584"/>
        <a:ext cx="2620385" cy="1564315"/>
      </dsp:txXfrm>
    </dsp:sp>
    <dsp:sp modelId="{A2972A28-138B-4EC0-9D65-33FDDD7D8D97}">
      <dsp:nvSpPr>
        <dsp:cNvPr id="0" name=""/>
        <dsp:cNvSpPr/>
      </dsp:nvSpPr>
      <dsp:spPr>
        <a:xfrm>
          <a:off x="7305183" y="0"/>
          <a:ext cx="3397152" cy="255638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Sampling time scenarios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(STSs)</a:t>
          </a:r>
        </a:p>
      </dsp:txBody>
      <dsp:txXfrm>
        <a:off x="7305183" y="0"/>
        <a:ext cx="3397152" cy="766916"/>
      </dsp:txXfrm>
    </dsp:sp>
    <dsp:sp modelId="{1388995D-B13E-4E79-ADB5-9100936B4383}">
      <dsp:nvSpPr>
        <dsp:cNvPr id="0" name=""/>
        <dsp:cNvSpPr/>
      </dsp:nvSpPr>
      <dsp:spPr>
        <a:xfrm>
          <a:off x="7644898" y="766916"/>
          <a:ext cx="2717721" cy="16616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complete data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weekly data </a:t>
          </a:r>
          <a:r>
            <a:rPr lang="en-US" sz="1400" i="1" kern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WD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monthly data </a:t>
          </a:r>
          <a:r>
            <a:rPr lang="en-US" sz="1400" i="1" kern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MD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steady state </a:t>
          </a:r>
          <a:r>
            <a:rPr lang="en-US" sz="1400" i="1" kern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SS</a:t>
          </a:r>
        </a:p>
      </dsp:txBody>
      <dsp:txXfrm>
        <a:off x="7693566" y="815584"/>
        <a:ext cx="2620385" cy="15643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8ED26-8876-4ABD-9798-2F2B7D9F189F}">
      <dsp:nvSpPr>
        <dsp:cNvPr id="0" name=""/>
        <dsp:cNvSpPr/>
      </dsp:nvSpPr>
      <dsp:spPr>
        <a:xfrm>
          <a:off x="5765" y="0"/>
          <a:ext cx="5545817" cy="479191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Transient inflows:</a:t>
          </a:r>
          <a:endParaRPr lang="it-IT" sz="2400" kern="1200" dirty="0"/>
        </a:p>
      </dsp:txBody>
      <dsp:txXfrm>
        <a:off x="5765" y="0"/>
        <a:ext cx="5545817" cy="1437575"/>
      </dsp:txXfrm>
    </dsp:sp>
    <dsp:sp modelId="{644908D0-1C47-485D-B170-96F1683A4BB7}">
      <dsp:nvSpPr>
        <dsp:cNvPr id="0" name=""/>
        <dsp:cNvSpPr/>
      </dsp:nvSpPr>
      <dsp:spPr>
        <a:xfrm>
          <a:off x="150022" y="1341808"/>
          <a:ext cx="5257301" cy="15512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Effective precipitation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defined thanks to a local weather station</a:t>
          </a:r>
          <a:endParaRPr lang="it-IT" sz="1600" kern="1200" dirty="0"/>
        </a:p>
      </dsp:txBody>
      <dsp:txXfrm>
        <a:off x="195458" y="1387244"/>
        <a:ext cx="5166429" cy="1460418"/>
      </dsp:txXfrm>
    </dsp:sp>
    <dsp:sp modelId="{3339FF6D-4A38-46C2-9A03-06310C48F453}">
      <dsp:nvSpPr>
        <dsp:cNvPr id="0" name=""/>
        <dsp:cNvSpPr/>
      </dsp:nvSpPr>
      <dsp:spPr>
        <a:xfrm>
          <a:off x="150022" y="3000915"/>
          <a:ext cx="5257301" cy="15512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River seepage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Timonchio river  crosses the domain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flow recharging the aquifer is estimated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by empirical formulas basing on the  fluvial water level</a:t>
          </a:r>
        </a:p>
      </dsp:txBody>
      <dsp:txXfrm>
        <a:off x="195458" y="3046351"/>
        <a:ext cx="5166429" cy="1460418"/>
      </dsp:txXfrm>
    </dsp:sp>
    <dsp:sp modelId="{80FF048A-972D-4BCB-B9F6-DF2CC9C72FF6}">
      <dsp:nvSpPr>
        <dsp:cNvPr id="0" name=""/>
        <dsp:cNvSpPr/>
      </dsp:nvSpPr>
      <dsp:spPr>
        <a:xfrm>
          <a:off x="5967518" y="0"/>
          <a:ext cx="5545817" cy="479191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Constant in and outflows:</a:t>
          </a:r>
          <a:endParaRPr lang="it-IT" sz="2800" kern="1200" dirty="0"/>
        </a:p>
      </dsp:txBody>
      <dsp:txXfrm>
        <a:off x="5967518" y="0"/>
        <a:ext cx="5545817" cy="1437575"/>
      </dsp:txXfrm>
    </dsp:sp>
    <dsp:sp modelId="{9313F40C-2B2A-4D9D-B90A-F2EFF8CFCDA1}">
      <dsp:nvSpPr>
        <dsp:cNvPr id="0" name=""/>
        <dsp:cNvSpPr/>
      </dsp:nvSpPr>
      <dsp:spPr>
        <a:xfrm>
          <a:off x="6111776" y="1355035"/>
          <a:ext cx="5257301" cy="14781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Irrigation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channels of the irrigation public authority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do not vary between irrigation and not irrigation periods</a:t>
          </a:r>
          <a:endParaRPr lang="it-IT" sz="1600" kern="1200" dirty="0"/>
        </a:p>
      </dsp:txBody>
      <dsp:txXfrm>
        <a:off x="6155070" y="1398329"/>
        <a:ext cx="5170713" cy="1391563"/>
      </dsp:txXfrm>
    </dsp:sp>
    <dsp:sp modelId="{1739C4A9-B707-4A34-A835-D0884585734E}">
      <dsp:nvSpPr>
        <dsp:cNvPr id="0" name=""/>
        <dsp:cNvSpPr/>
      </dsp:nvSpPr>
      <dsp:spPr>
        <a:xfrm>
          <a:off x="6092743" y="2901850"/>
          <a:ext cx="5257301" cy="7895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4 public wells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constant flow rate</a:t>
          </a:r>
          <a:endParaRPr lang="it-IT" sz="1600" kern="1200" dirty="0"/>
        </a:p>
      </dsp:txBody>
      <dsp:txXfrm>
        <a:off x="6115868" y="2924975"/>
        <a:ext cx="5211051" cy="743292"/>
      </dsp:txXfrm>
    </dsp:sp>
    <dsp:sp modelId="{0E76D128-AC34-4FD7-9AFF-CCCC72AE2D2A}">
      <dsp:nvSpPr>
        <dsp:cNvPr id="0" name=""/>
        <dsp:cNvSpPr/>
      </dsp:nvSpPr>
      <dsp:spPr>
        <a:xfrm>
          <a:off x="6111776" y="3762307"/>
          <a:ext cx="5257301" cy="7895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Private wells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their exploitations are estimated for each municipality</a:t>
          </a:r>
          <a:endParaRPr lang="it-IT" sz="1600" kern="1200" dirty="0"/>
        </a:p>
      </dsp:txBody>
      <dsp:txXfrm>
        <a:off x="6134901" y="3785432"/>
        <a:ext cx="5211051" cy="743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1A81FD-76E5-4DB2-960A-67B43311F09F}">
      <dsp:nvSpPr>
        <dsp:cNvPr id="0" name=""/>
        <dsp:cNvSpPr/>
      </dsp:nvSpPr>
      <dsp:spPr>
        <a:xfrm>
          <a:off x="1117" y="45936"/>
          <a:ext cx="2894992" cy="13845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For each </a:t>
          </a:r>
          <a:b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pilot point</a:t>
          </a:r>
          <a:endParaRPr lang="en-US" sz="1800" kern="1200" dirty="0"/>
        </a:p>
      </dsp:txBody>
      <dsp:txXfrm>
        <a:off x="693368" y="45936"/>
        <a:ext cx="1510491" cy="1384501"/>
      </dsp:txXfrm>
    </dsp:sp>
    <dsp:sp modelId="{08A02B90-7994-43C7-8B31-452BA7A267F7}">
      <dsp:nvSpPr>
        <dsp:cNvPr id="0" name=""/>
        <dsp:cNvSpPr/>
      </dsp:nvSpPr>
      <dsp:spPr>
        <a:xfrm>
          <a:off x="2549984" y="45936"/>
          <a:ext cx="2894992" cy="13845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Lower </a:t>
          </a:r>
          <a:b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the CV</a:t>
          </a:r>
        </a:p>
      </dsp:txBody>
      <dsp:txXfrm>
        <a:off x="3242235" y="45936"/>
        <a:ext cx="1510491" cy="1384501"/>
      </dsp:txXfrm>
    </dsp:sp>
    <dsp:sp modelId="{E4E8775A-3C55-4835-B668-7E6E38AD35E1}">
      <dsp:nvSpPr>
        <dsp:cNvPr id="0" name=""/>
        <dsp:cNvSpPr/>
      </dsp:nvSpPr>
      <dsp:spPr>
        <a:xfrm>
          <a:off x="5098852" y="45936"/>
          <a:ext cx="3600015" cy="13845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Lower </a:t>
          </a:r>
          <a:b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the parameter variability between calibrated models</a:t>
          </a:r>
        </a:p>
      </dsp:txBody>
      <dsp:txXfrm>
        <a:off x="5791103" y="45936"/>
        <a:ext cx="2215514" cy="1384501"/>
      </dsp:txXfrm>
    </dsp:sp>
    <dsp:sp modelId="{95E4AA73-E8F7-4BF9-B768-86F73CBB089D}">
      <dsp:nvSpPr>
        <dsp:cNvPr id="0" name=""/>
        <dsp:cNvSpPr/>
      </dsp:nvSpPr>
      <dsp:spPr>
        <a:xfrm>
          <a:off x="8352742" y="45936"/>
          <a:ext cx="3600015" cy="13845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Lower </a:t>
          </a:r>
          <a:b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the local parameter uncertainty</a:t>
          </a:r>
        </a:p>
      </dsp:txBody>
      <dsp:txXfrm>
        <a:off x="9044993" y="45936"/>
        <a:ext cx="2215514" cy="13845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266B23-50A7-4C75-BB30-B1EDCBFEE700}">
      <dsp:nvSpPr>
        <dsp:cNvPr id="0" name=""/>
        <dsp:cNvSpPr/>
      </dsp:nvSpPr>
      <dsp:spPr>
        <a:xfrm>
          <a:off x="0" y="485076"/>
          <a:ext cx="11540921" cy="3222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704" tIns="645668" rIns="89570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Permeability cdfs move towards lower values with minimum values for the SS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Specific storage cdfs move to higher values (for WD and MD) 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Trends of simulated heads are kept but heads lower for MD and SS 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Permeability fields show: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Same heterogeneity structure 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WD property values are very close 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MD and SS have flattened values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Specific storage estimated fields, instead, do not even show a similar structure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Increasing uncertainty for larger time intervals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85076"/>
        <a:ext cx="11540921" cy="3222450"/>
      </dsp:txXfrm>
    </dsp:sp>
    <dsp:sp modelId="{6B7DC0F2-7234-49F5-93AC-55BB4DAE62E5}">
      <dsp:nvSpPr>
        <dsp:cNvPr id="0" name=""/>
        <dsp:cNvSpPr/>
      </dsp:nvSpPr>
      <dsp:spPr>
        <a:xfrm>
          <a:off x="577046" y="27516"/>
          <a:ext cx="8078644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354" tIns="0" rIns="30535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Increasing the sampling time, there is a progressive distancing from the base model with complete daily data</a:t>
          </a:r>
          <a:endParaRPr lang="it-IT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1718" y="72188"/>
        <a:ext cx="7989300" cy="8257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971FF7-A4DB-4BD9-A98A-30D31D3BA593}">
      <dsp:nvSpPr>
        <dsp:cNvPr id="0" name=""/>
        <dsp:cNvSpPr/>
      </dsp:nvSpPr>
      <dsp:spPr>
        <a:xfrm>
          <a:off x="0" y="329620"/>
          <a:ext cx="11540921" cy="2932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704" tIns="395732" rIns="89570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Permeability cdf are much more bunched up:  </a:t>
          </a:r>
          <a:b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	the complete absence of one timeseries leads to further curves 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Specific storage cdfs move in the x-axis (property values) without an evident trend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Simulated heads are more sensitive to sensor 1 and 4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higher heads increasing the percentage of missing values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K and S fields show similar heterogeneity structure and values 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biggest difference when there is not observation in location 4 </a:t>
          </a:r>
          <a:b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(no information for the northern sector) 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There is not any uncertainty trend by increasing the missing data percentage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29620"/>
        <a:ext cx="11540921" cy="2932650"/>
      </dsp:txXfrm>
    </dsp:sp>
    <dsp:sp modelId="{13773583-5124-43F3-A26E-E5C9E4E71AF6}">
      <dsp:nvSpPr>
        <dsp:cNvPr id="0" name=""/>
        <dsp:cNvSpPr/>
      </dsp:nvSpPr>
      <dsp:spPr>
        <a:xfrm>
          <a:off x="577046" y="34059"/>
          <a:ext cx="8078644" cy="5760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354" tIns="0" rIns="30535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Generally, smaller variations than sampling time scenarios</a:t>
          </a:r>
          <a:endParaRPr lang="it-IT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5164" y="62177"/>
        <a:ext cx="8022408" cy="519765"/>
      </dsp:txXfrm>
    </dsp:sp>
    <dsp:sp modelId="{F1882A23-C30C-4415-92E4-4CA5AA8DF2FE}">
      <dsp:nvSpPr>
        <dsp:cNvPr id="0" name=""/>
        <dsp:cNvSpPr/>
      </dsp:nvSpPr>
      <dsp:spPr>
        <a:xfrm>
          <a:off x="0" y="3660432"/>
          <a:ext cx="11540921" cy="2154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704" tIns="395732" rIns="89570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All estimated fields with partial daily timeseries in sensor 4 are very similar both in terms of: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statistical descriptors 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heterogeneity aspects on map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Seems like most important information tracked from this sensor is its mean level: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more than its trend</a:t>
          </a:r>
          <a:endParaRPr lang="it-IT" sz="18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only the complete absence of information on that location makes a large difference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660432"/>
        <a:ext cx="11540921" cy="2154600"/>
      </dsp:txXfrm>
    </dsp:sp>
    <dsp:sp modelId="{69B965E5-8BAA-4EA6-B46C-EA18C1061444}">
      <dsp:nvSpPr>
        <dsp:cNvPr id="0" name=""/>
        <dsp:cNvSpPr/>
      </dsp:nvSpPr>
      <dsp:spPr>
        <a:xfrm>
          <a:off x="577046" y="3364870"/>
          <a:ext cx="8078644" cy="5760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354" tIns="0" rIns="30535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The model is more sensitive to timeseries in sensor 4 than others</a:t>
          </a:r>
          <a:endParaRPr lang="it-IT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5164" y="3392988"/>
        <a:ext cx="8022408" cy="5197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62187F-8CDD-4F0A-8ECE-6C201635AB89}">
      <dsp:nvSpPr>
        <dsp:cNvPr id="0" name=""/>
        <dsp:cNvSpPr/>
      </dsp:nvSpPr>
      <dsp:spPr>
        <a:xfrm>
          <a:off x="-7001492" y="-1070869"/>
          <a:ext cx="8336326" cy="8336326"/>
        </a:xfrm>
        <a:prstGeom prst="blockArc">
          <a:avLst>
            <a:gd name="adj1" fmla="val 18900000"/>
            <a:gd name="adj2" fmla="val 2700000"/>
            <a:gd name="adj3" fmla="val 25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CDAC22-EDF1-43F8-B535-E4B3E7DCD410}">
      <dsp:nvSpPr>
        <dsp:cNvPr id="0" name=""/>
        <dsp:cNvSpPr/>
      </dsp:nvSpPr>
      <dsp:spPr>
        <a:xfrm>
          <a:off x="859808" y="619458"/>
          <a:ext cx="9595420" cy="12389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3391" tIns="30480" rIns="30480" bIns="3048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If </a:t>
          </a:r>
          <a:r>
            <a:rPr lang="en-US" sz="2000" u="sng" kern="1200" dirty="0">
              <a:latin typeface="Arial" panose="020B0604020202020204" pitchFamily="34" charset="0"/>
              <a:cs typeface="Arial" panose="020B0604020202020204" pitchFamily="34" charset="0"/>
            </a:rPr>
            <a:t>daily timeseries</a:t>
          </a:r>
          <a:r>
            <a:rPr lang="en-US" sz="2000" u="none" kern="1200" dirty="0">
              <a:latin typeface="Arial" panose="020B0604020202020204" pitchFamily="34" charset="0"/>
              <a:cs typeface="Arial" panose="020B0604020202020204" pitchFamily="34" charset="0"/>
            </a:rPr>
            <a:t> are 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available,</a:t>
          </a:r>
          <a:endParaRPr lang="it-IT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it is preferable to use them </a:t>
          </a:r>
          <a:r>
            <a:rPr lang="en-US" sz="2000" u="sng" kern="1200" dirty="0">
              <a:latin typeface="Arial" panose="020B0604020202020204" pitchFamily="34" charset="0"/>
              <a:cs typeface="Arial" panose="020B0604020202020204" pitchFamily="34" charset="0"/>
            </a:rPr>
            <a:t>even with missing data</a:t>
          </a:r>
          <a:endParaRPr lang="it-IT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9808" y="619458"/>
        <a:ext cx="9595420" cy="1238917"/>
      </dsp:txXfrm>
    </dsp:sp>
    <dsp:sp modelId="{CC0DB94A-8C08-4F33-8347-C8F1FB10C63F}">
      <dsp:nvSpPr>
        <dsp:cNvPr id="0" name=""/>
        <dsp:cNvSpPr/>
      </dsp:nvSpPr>
      <dsp:spPr>
        <a:xfrm>
          <a:off x="85485" y="464594"/>
          <a:ext cx="1548646" cy="15486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82790E-9B67-49A0-8234-5BE9360EE09F}">
      <dsp:nvSpPr>
        <dsp:cNvPr id="0" name=""/>
        <dsp:cNvSpPr/>
      </dsp:nvSpPr>
      <dsp:spPr>
        <a:xfrm>
          <a:off x="1310155" y="2477835"/>
          <a:ext cx="9145074" cy="12389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3391" tIns="50800" rIns="50800" bIns="508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Larger sampling times </a:t>
          </a:r>
          <a:endParaRPr lang="it-IT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slightly diminish the computational effort (BCs are still daily data)</a:t>
          </a:r>
          <a:endParaRPr lang="it-IT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But lead to loss of information and different estimated fields</a:t>
          </a:r>
          <a:endParaRPr lang="it-IT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the discrepancy can be acceptable or not depending on the model goal and scale</a:t>
          </a:r>
          <a:endParaRPr lang="it-IT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10155" y="2477835"/>
        <a:ext cx="9145074" cy="1238917"/>
      </dsp:txXfrm>
    </dsp:sp>
    <dsp:sp modelId="{FACC503C-B6C6-4223-B764-1953D0FDE656}">
      <dsp:nvSpPr>
        <dsp:cNvPr id="0" name=""/>
        <dsp:cNvSpPr/>
      </dsp:nvSpPr>
      <dsp:spPr>
        <a:xfrm>
          <a:off x="535831" y="2322970"/>
          <a:ext cx="1548646" cy="15486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9D19D9-7892-4CA3-B287-86CC2DABDC35}">
      <dsp:nvSpPr>
        <dsp:cNvPr id="0" name=""/>
        <dsp:cNvSpPr/>
      </dsp:nvSpPr>
      <dsp:spPr>
        <a:xfrm>
          <a:off x="859808" y="4336211"/>
          <a:ext cx="9595420" cy="12389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3391" tIns="50800" rIns="50800" bIns="508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In this analysis, </a:t>
          </a:r>
          <a:r>
            <a:rPr lang="en-US" sz="2000" u="sng" kern="1200" dirty="0">
              <a:latin typeface="Arial" panose="020B0604020202020204" pitchFamily="34" charset="0"/>
              <a:cs typeface="Arial" panose="020B0604020202020204" pitchFamily="34" charset="0"/>
            </a:rPr>
            <a:t>using weekly timeseries seems to be a good compromise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endParaRPr lang="it-IT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most of results are comparable to ones of the base model</a:t>
          </a:r>
          <a:endParaRPr lang="it-IT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More studies are needed to confirm this</a:t>
          </a:r>
          <a:endParaRPr lang="it-IT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9808" y="4336211"/>
        <a:ext cx="9595420" cy="1238917"/>
      </dsp:txXfrm>
    </dsp:sp>
    <dsp:sp modelId="{1C833D68-5F3D-423E-8937-DD566B89CF52}">
      <dsp:nvSpPr>
        <dsp:cNvPr id="0" name=""/>
        <dsp:cNvSpPr/>
      </dsp:nvSpPr>
      <dsp:spPr>
        <a:xfrm>
          <a:off x="85485" y="4181346"/>
          <a:ext cx="1548646" cy="15486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1B2D8-9010-4074-A65D-B53B353E6C32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DB57B-2B57-4F72-BE17-A152804F45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1326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060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4091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5963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184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1444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5510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853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3221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1117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7463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6706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48305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323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40053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27496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92027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19759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9101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4940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5139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7243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113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6975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519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2831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79"/>
            <a:ext cx="9144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B72C-5585-4798-BA8B-EDCD4B0808BD}" type="datetime1">
              <a:rPr lang="it-IT" smtClean="0"/>
              <a:t>22/04/2020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313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D4365-A209-4EDE-8203-6EEA890118B2}" type="datetime1">
              <a:rPr lang="it-IT" smtClean="0"/>
              <a:t>22/04/2020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127358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D4365-A209-4EDE-8203-6EEA890118B2}" type="datetime1">
              <a:rPr lang="it-IT" smtClean="0"/>
              <a:t>22/04/2020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05568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D4365-A209-4EDE-8203-6EEA890118B2}" type="datetime1">
              <a:rPr lang="it-IT" smtClean="0"/>
              <a:t>22/04/2020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805555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D4365-A209-4EDE-8203-6EEA890118B2}" type="datetime1">
              <a:rPr lang="it-IT" smtClean="0"/>
              <a:t>22/04/2020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319482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D4365-A209-4EDE-8203-6EEA890118B2}" type="datetime1">
              <a:rPr lang="it-IT" smtClean="0"/>
              <a:t>22/04/2020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85361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D4365-A209-4EDE-8203-6EEA890118B2}" type="datetime1">
              <a:rPr lang="it-IT" smtClean="0"/>
              <a:t>22/04/2020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591950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98C2-B5DD-4F9E-9F32-FF5CAF0F0819}" type="datetime1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0125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D906A-9D95-4CD7-A956-122F39569DAF}" type="datetime1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4287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891B1-7E46-4E61-B6EA-B0DA893EE9E9}" type="datetime1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383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A12-6E89-498D-B144-AD1D301794E6}" type="datetime1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4222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D4365-A209-4EDE-8203-6EEA890118B2}" type="datetime1">
              <a:rPr lang="it-IT" smtClean="0"/>
              <a:t>22/04/2020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437101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2BCB-BC65-4657-A721-21C4663F0EB4}" type="datetime1">
              <a:rPr lang="it-IT" smtClean="0"/>
              <a:t>22/04/2020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518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5EEBC-6F2B-47A6-B879-EF5BB41C0984}" type="datetime1">
              <a:rPr lang="it-IT" smtClean="0"/>
              <a:t>22/04/2020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2095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0B50-642E-418E-8A04-5E92E8F7A268}" type="datetime1">
              <a:rPr lang="it-IT" smtClean="0"/>
              <a:t>22/04/2020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5822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0F7A3-1140-4C02-A70B-E364258DDD44}" type="datetime1">
              <a:rPr lang="it-IT" smtClean="0"/>
              <a:t>22/04/2020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3726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D4365-A209-4EDE-8203-6EEA890118B2}" type="datetime1">
              <a:rPr lang="it-IT" smtClean="0"/>
              <a:t>22/04/2020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533453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A0D4365-A209-4EDE-8203-6EEA890118B2}" type="datetime1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58671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hyperlink" Target="https://drive.google.com/open?id=1mRXGWXLsKnppjlWrLFNZORfM4iRqQzR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7.png"/><Relationship Id="rId9" Type="http://schemas.microsoft.com/office/2007/relationships/diagramDrawing" Target="../diagrams/drawing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22.png"/><Relationship Id="rId5" Type="http://schemas.openxmlformats.org/officeDocument/2006/relationships/diagramLayout" Target="../diagrams/layout6.xml"/><Relationship Id="rId10" Type="http://schemas.openxmlformats.org/officeDocument/2006/relationships/image" Target="../media/image21.png"/><Relationship Id="rId4" Type="http://schemas.openxmlformats.org/officeDocument/2006/relationships/diagramData" Target="../diagrams/data6.xml"/><Relationship Id="rId9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6EB65B1-177A-4096-99F0-9D9396284EB5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F68B7E9-FC47-4178-9874-BF4385234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6231"/>
            <a:ext cx="1469033" cy="41711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108159A2-28C4-429B-9D61-5AF05D0F9B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337" y="6436231"/>
            <a:ext cx="944854" cy="423404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B53641D-4958-4FFD-9BA5-6D0DE98F97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495" y="6440101"/>
            <a:ext cx="788296" cy="406609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11D9979B-655C-4F61-8451-926012BE1719}"/>
              </a:ext>
            </a:extLst>
          </p:cNvPr>
          <p:cNvSpPr txBox="1">
            <a:spLocks/>
          </p:cNvSpPr>
          <p:nvPr/>
        </p:nvSpPr>
        <p:spPr>
          <a:xfrm>
            <a:off x="3816627" y="717183"/>
            <a:ext cx="8375373" cy="4829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Understanding the importance of hydraulic head timeseries for calibrating a flow model: </a:t>
            </a:r>
          </a:p>
          <a:p>
            <a:pPr algn="ctr"/>
            <a:r>
              <a:rPr lang="en-US" sz="1400" b="1" dirty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Application to the real case of the </a:t>
            </a:r>
            <a:br>
              <a:rPr lang="en-US" sz="2400" b="1" dirty="0">
                <a:latin typeface="Arial Black" panose="020B0A04020102020204" pitchFamily="34" charset="0"/>
              </a:rPr>
            </a:br>
            <a:r>
              <a:rPr lang="en-US" sz="2400" b="1" dirty="0">
                <a:latin typeface="Arial Black" panose="020B0A04020102020204" pitchFamily="34" charset="0"/>
              </a:rPr>
              <a:t>Bacchiglione Basin (Veneto, Italy)</a:t>
            </a:r>
            <a:br>
              <a:rPr lang="en-US" sz="3000" dirty="0"/>
            </a:br>
            <a:endParaRPr lang="en-US" sz="1800" dirty="0"/>
          </a:p>
          <a:p>
            <a:pPr algn="ctr"/>
            <a:br>
              <a:rPr lang="en-GB" sz="2700" dirty="0"/>
            </a:b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Mara Meggiorin</a:t>
            </a:r>
            <a:r>
              <a:rPr lang="it-IT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 Giulia Passadore</a:t>
            </a:r>
            <a:r>
              <a:rPr lang="it-IT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Andrea Sottani</a:t>
            </a:r>
            <a:r>
              <a:rPr lang="it-IT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Andrea Rinaldo</a:t>
            </a:r>
            <a:r>
              <a:rPr lang="it-IT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1,3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	1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Dipartimento di Ingegneria Civile, Edile e Ambientale, Università di Padova</a:t>
            </a:r>
          </a:p>
          <a:p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	2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Sinergeo Srl – Vicenza, Italy, info@sinergeo.it</a:t>
            </a:r>
          </a:p>
          <a:p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	3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Laboratory of Echohydrology (ECHO/IIE/ENAC), École Polytechnique Fédérale de Lausanne, Switzerland</a:t>
            </a:r>
          </a:p>
          <a:p>
            <a:pPr algn="ctr"/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7DF41667-472B-4C95-BD03-DEC0194F07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F28BA86-E482-4DCA-B2DE-A83AB1EFAE7D}"/>
              </a:ext>
            </a:extLst>
          </p:cNvPr>
          <p:cNvSpPr txBox="1"/>
          <p:nvPr/>
        </p:nvSpPr>
        <p:spPr>
          <a:xfrm>
            <a:off x="0" y="11290"/>
            <a:ext cx="4067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solidFill>
                  <a:srgbClr val="0096D0"/>
                </a:solidFill>
                <a:latin typeface="Trebuchet MS" panose="020B0603020202020204" pitchFamily="34" charset="0"/>
              </a:rPr>
              <a:t>EGU General Assembly 2020, Online</a:t>
            </a:r>
          </a:p>
          <a:p>
            <a:r>
              <a:rPr lang="it-IT" sz="1600" i="1" dirty="0">
                <a:solidFill>
                  <a:srgbClr val="0096D0"/>
                </a:solidFill>
                <a:latin typeface="Trebuchet MS" panose="020B0603020202020204" pitchFamily="34" charset="0"/>
              </a:rPr>
              <a:t>Sharing Geoscience Online, 4-8 May, 2020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DDB47E8-8BDF-4664-9327-9E7A50D0FDAA}"/>
              </a:ext>
            </a:extLst>
          </p:cNvPr>
          <p:cNvSpPr txBox="1"/>
          <p:nvPr/>
        </p:nvSpPr>
        <p:spPr>
          <a:xfrm>
            <a:off x="4576593" y="5041235"/>
            <a:ext cx="65390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i="1" dirty="0">
                <a:solidFill>
                  <a:srgbClr val="FF0000"/>
                </a:solidFill>
                <a:latin typeface="Gill Sans Nova Cond" panose="020B0606020104020203" pitchFamily="34" charset="0"/>
              </a:rPr>
              <a:t>!!!</a:t>
            </a:r>
            <a:r>
              <a:rPr lang="it-IT" sz="1600" i="1" dirty="0">
                <a:solidFill>
                  <a:srgbClr val="0096D0"/>
                </a:solidFill>
                <a:latin typeface="Trebuchet MS" panose="020B0603020202020204" pitchFamily="34" charset="0"/>
              </a:rPr>
              <a:t> </a:t>
            </a:r>
            <a:r>
              <a:rPr lang="it-IT" sz="1600" i="1" u="sng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Session HS</a:t>
            </a:r>
            <a:r>
              <a:rPr lang="en-US" sz="1600" i="1" u="sng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8.1.6</a:t>
            </a:r>
            <a:r>
              <a:rPr lang="it-IT" sz="1600" i="1" u="sng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 - Live chat on </a:t>
            </a:r>
            <a:r>
              <a:rPr lang="en-US" sz="1600" i="1" u="sng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Monday, 04 May 2020, 08:30-10:15</a:t>
            </a:r>
            <a:endParaRPr lang="it-IT" sz="1600" i="1" u="sng" dirty="0">
              <a:solidFill>
                <a:schemeClr val="accent2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endParaRPr lang="en-GB" sz="1600" dirty="0"/>
          </a:p>
        </p:txBody>
      </p:sp>
      <p:pic>
        <p:nvPicPr>
          <p:cNvPr id="10" name="Immagine 9" descr="Immagine che contiene buco, torta, natura, sedendo&#10;&#10;Descrizione generata automaticamente">
            <a:extLst>
              <a:ext uri="{FF2B5EF4-FFF2-40B4-BE49-F238E27FC236}">
                <a16:creationId xmlns:a16="http://schemas.microsoft.com/office/drawing/2014/main" id="{4786DE7C-B9B9-49CA-A7F1-77959A8A957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4307" y="1549885"/>
            <a:ext cx="5722918" cy="381527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39E40B2-A64F-4F49-B607-49C4B5C5CD31}"/>
              </a:ext>
            </a:extLst>
          </p:cNvPr>
          <p:cNvSpPr txBox="1"/>
          <p:nvPr/>
        </p:nvSpPr>
        <p:spPr>
          <a:xfrm>
            <a:off x="5568389" y="5593779"/>
            <a:ext cx="48718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u="sng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hlinkClick r:id="rId9"/>
              </a:rPr>
              <a:t>Watch the video of the presentation HERE </a:t>
            </a:r>
            <a:r>
              <a:rPr lang="it-IT" sz="4400" i="1" dirty="0">
                <a:solidFill>
                  <a:srgbClr val="FF0000"/>
                </a:solidFill>
                <a:latin typeface="Gill Sans Nova Cond" panose="020B0606020104020203" pitchFamily="34" charset="0"/>
              </a:rPr>
              <a:t>!!!</a:t>
            </a:r>
            <a:r>
              <a:rPr lang="it-IT" sz="4400" b="1" i="1" dirty="0">
                <a:solidFill>
                  <a:srgbClr val="FF0000"/>
                </a:solidFill>
                <a:latin typeface="Gill Sans Nova Cond" panose="020B0606020104020203" pitchFamily="34" charset="0"/>
              </a:rPr>
              <a:t> 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98635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8461E1CB-A42D-41CD-9BE2-52776EC772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0"/>
          <a:stretch/>
        </p:blipFill>
        <p:spPr>
          <a:xfrm>
            <a:off x="1240626" y="701040"/>
            <a:ext cx="9723963" cy="589520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Results: Statistical descriptors – Specific storage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10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9BC6DF-BB26-4F7B-8791-4DAB2DC36A95}"/>
              </a:ext>
            </a:extLst>
          </p:cNvPr>
          <p:cNvSpPr txBox="1"/>
          <p:nvPr/>
        </p:nvSpPr>
        <p:spPr>
          <a:xfrm rot="16200000">
            <a:off x="-626104" y="3244335"/>
            <a:ext cx="335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Cumulative distribution functions</a:t>
            </a:r>
          </a:p>
        </p:txBody>
      </p:sp>
    </p:spTree>
    <p:extLst>
      <p:ext uri="{BB962C8B-B14F-4D97-AF65-F5344CB8AC3E}">
        <p14:creationId xmlns:p14="http://schemas.microsoft.com/office/powerpoint/2010/main" val="491511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Results: Statistical descriptors – Specific storage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11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700DBDB-3F86-4B5C-8687-E558417188E2}"/>
              </a:ext>
            </a:extLst>
          </p:cNvPr>
          <p:cNvSpPr/>
          <p:nvPr/>
        </p:nvSpPr>
        <p:spPr>
          <a:xfrm>
            <a:off x="238124" y="1113074"/>
            <a:ext cx="1136134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Main Observations: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STSs: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Cumulative distribution functions move to higher values (for WD and MD)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WD has a thinner range but higher median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optimization in steady state does not calibrate the property of specific storage,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therefore SS model keeps the original homogeneous field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MDSs: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Cumulative distribution functions have all similar shapes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but they are moved in the x-axis (property values)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increasing the missing data percentage, there is not an evident movement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toward higher or lower values</a:t>
            </a:r>
          </a:p>
        </p:txBody>
      </p:sp>
    </p:spTree>
    <p:extLst>
      <p:ext uri="{BB962C8B-B14F-4D97-AF65-F5344CB8AC3E}">
        <p14:creationId xmlns:p14="http://schemas.microsoft.com/office/powerpoint/2010/main" val="431911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Results: Simulated hydraulic heads – point 1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12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41CB54A-F002-4A20-938B-1DD4B4B8C4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78"/>
          <a:stretch/>
        </p:blipFill>
        <p:spPr>
          <a:xfrm>
            <a:off x="1237067" y="694482"/>
            <a:ext cx="9717866" cy="592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59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Results: Simulated hydraulic heads – point 2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13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EB041BA-F035-4559-92E5-2E2B5714E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067" y="716283"/>
            <a:ext cx="9717866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54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Results: Simulated hydraulic heads 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14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700DBDB-3F86-4B5C-8687-E558417188E2}"/>
              </a:ext>
            </a:extLst>
          </p:cNvPr>
          <p:cNvSpPr/>
          <p:nvPr/>
        </p:nvSpPr>
        <p:spPr>
          <a:xfrm>
            <a:off x="238124" y="1113074"/>
            <a:ext cx="1136134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Main Observations: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STSs: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Trends of simulated heads are kept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but heads are lower for MD and SS </a:t>
            </a:r>
          </a:p>
          <a:p>
            <a:pPr marL="1200150" lvl="2" indent="-285750">
              <a:buFont typeface="Arial" panose="020B0604020202020204" pitchFamily="34" charset="0"/>
              <a:buChar char="–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difference of almost 1m for 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WD simulates very similar hydraulic heads to ones of the base model DD</a:t>
            </a:r>
          </a:p>
          <a:p>
            <a:pPr marL="1200150" lvl="2" indent="-285750">
              <a:buFont typeface="Arial" panose="020B0604020202020204" pitchFamily="34" charset="0"/>
              <a:buChar char="–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 average difference of 1 cm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MDSs: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Heads in both points are not affected by lacking data in sensors 2 and 3</a:t>
            </a:r>
          </a:p>
          <a:p>
            <a:pPr marL="1200150" lvl="2" indent="-285750">
              <a:buFont typeface="Arial" panose="020B0604020202020204" pitchFamily="34" charset="0"/>
              <a:buChar char="–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they can probably substitute each other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But they are much more sensitive to sensors 1 and 4</a:t>
            </a:r>
          </a:p>
          <a:p>
            <a:pPr marL="1200150" lvl="2" indent="-285750">
              <a:buFont typeface="Arial" panose="020B0604020202020204" pitchFamily="34" charset="0"/>
              <a:buChar char="–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increasing the percentage of missing values, simulated hydraulic heads increase</a:t>
            </a:r>
          </a:p>
          <a:p>
            <a:pPr marL="1200150" lvl="2" indent="-285750">
              <a:buFont typeface="Arial" panose="020B0604020202020204" pitchFamily="34" charset="0"/>
              <a:buChar char="–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maximum discrepancy with DD for point 2 when there are not observations in sensor 4: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heads difference of almost 2m</a:t>
            </a:r>
          </a:p>
        </p:txBody>
      </p:sp>
    </p:spTree>
    <p:extLst>
      <p:ext uri="{BB962C8B-B14F-4D97-AF65-F5344CB8AC3E}">
        <p14:creationId xmlns:p14="http://schemas.microsoft.com/office/powerpoint/2010/main" val="3079479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D10ADD4E-9D00-42A7-AAD4-4EFD290A2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29" y="1085518"/>
            <a:ext cx="11693141" cy="539542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Results: Properties heterogeneity within the observation area</a:t>
            </a:r>
            <a:br>
              <a:rPr lang="en-US" sz="2800" b="1" dirty="0"/>
            </a:br>
            <a:r>
              <a:rPr lang="en-US" sz="2800" b="1" dirty="0"/>
              <a:t>	Sampling time scenarios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15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28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D29DA45-33D6-4482-AFA2-3A45F0ABB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29" y="1082470"/>
            <a:ext cx="11693141" cy="540152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Results: Properties heterogeneity within the observation area</a:t>
            </a:r>
            <a:br>
              <a:rPr lang="en-US" sz="2800" b="1" dirty="0"/>
            </a:br>
            <a:r>
              <a:rPr lang="en-US" sz="2800" b="1" dirty="0"/>
              <a:t>	Missing data scenarios – sensor 4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16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6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Results: Properties heterogeneity within the observation area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17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700DBDB-3F86-4B5C-8687-E558417188E2}"/>
              </a:ext>
            </a:extLst>
          </p:cNvPr>
          <p:cNvSpPr/>
          <p:nvPr/>
        </p:nvSpPr>
        <p:spPr>
          <a:xfrm>
            <a:off x="238124" y="1113074"/>
            <a:ext cx="1136134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Main Observations: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STSs: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permeability fields show differences on estimated values between DD and higher sampling intervals, but the heterogeneity structure is the same</a:t>
            </a:r>
          </a:p>
          <a:p>
            <a:pPr marL="1200150" lvl="2" indent="-285750">
              <a:buFont typeface="Arial" panose="020B0604020202020204" pitchFamily="34" charset="0"/>
              <a:buChar char="–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higher values are estimated by the base model</a:t>
            </a:r>
          </a:p>
          <a:p>
            <a:pPr marL="1200150" lvl="2" indent="-285750">
              <a:buFont typeface="Arial" panose="020B0604020202020204" pitchFamily="34" charset="0"/>
              <a:buChar char="–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WD property values are very close </a:t>
            </a:r>
          </a:p>
          <a:p>
            <a:pPr marL="1200150" lvl="2" indent="-285750">
              <a:buFont typeface="Arial" panose="020B0604020202020204" pitchFamily="34" charset="0"/>
              <a:buChar char="–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MD and SS have the same heterogeneity but flattened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specific storage estimated fields, instead, do not even show a similar structure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MDSs: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permeability fields show similar heterogeneity structure and values </a:t>
            </a:r>
          </a:p>
          <a:p>
            <a:pPr marL="1200150" lvl="2" indent="-285750">
              <a:buFont typeface="Arial" panose="020B0604020202020204" pitchFamily="34" charset="0"/>
              <a:buChar char="–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 heterogeneity slightly flattens increasing the missing data percentage</a:t>
            </a:r>
          </a:p>
          <a:p>
            <a:pPr marL="1200150" lvl="2" indent="-285750">
              <a:buFont typeface="Arial" panose="020B0604020202020204" pitchFamily="34" charset="0"/>
              <a:buChar char="–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biggest difference when there is not observation in location 4</a:t>
            </a:r>
          </a:p>
          <a:p>
            <a:pPr lvl="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is no information for the northern sector </a:t>
            </a:r>
          </a:p>
          <a:p>
            <a:pPr lvl="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calibration process estimates a very low conductivity area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also the estimated S fields show a similar structure</a:t>
            </a:r>
          </a:p>
        </p:txBody>
      </p:sp>
    </p:spTree>
    <p:extLst>
      <p:ext uri="{BB962C8B-B14F-4D97-AF65-F5344CB8AC3E}">
        <p14:creationId xmlns:p14="http://schemas.microsoft.com/office/powerpoint/2010/main" val="336517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Results: Uncertainty analysis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18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5700DBDB-3F86-4B5C-8687-E558417188E2}"/>
                  </a:ext>
                </a:extLst>
              </p:cNvPr>
              <p:cNvSpPr/>
              <p:nvPr/>
            </p:nvSpPr>
            <p:spPr>
              <a:xfrm>
                <a:off x="256558" y="1038810"/>
                <a:ext cx="11715752" cy="34190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Goal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understand the model uncertainty variability with different observations (optimization target)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Therefore, the focus is on the difference between estimated fields of hydrogeological properties, </a:t>
                </a:r>
                <a:b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mainly their assigned values to pilot points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posterior Monte Carlo (pMC) analysis: </a:t>
                </a:r>
                <a:b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calibration of 20 models starting from an almost calibrated condition</a:t>
                </a:r>
              </a:p>
              <a:p>
                <a:pPr marL="1200150" lvl="2" indent="-285750">
                  <a:buFont typeface="Arial" panose="020B0604020202020204" pitchFamily="34" charset="0"/>
                  <a:buChar char="–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the worst two optimized models of the pMC analysis are discarded</a:t>
                </a:r>
              </a:p>
              <a:p>
                <a:pPr marL="1200150" lvl="2" indent="-285750">
                  <a:buFont typeface="Arial" panose="020B0604020202020204" pitchFamily="34" charset="0"/>
                  <a:buChar char="–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CV evaluation: ratio between standard deviation and mean of 18 optimized values in each pilot point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𝐶𝑉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𝑝𝑝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𝑝𝑝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µ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𝑝𝑝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5700DBDB-3F86-4B5C-8687-E558417188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558" y="1038810"/>
                <a:ext cx="11715752" cy="3419078"/>
              </a:xfrm>
              <a:prstGeom prst="rect">
                <a:avLst/>
              </a:prstGeom>
              <a:blipFill>
                <a:blip r:embed="rId4"/>
                <a:stretch>
                  <a:fillRect l="-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DF372914-166D-46BA-9994-B29077C4E5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2248447"/>
              </p:ext>
            </p:extLst>
          </p:nvPr>
        </p:nvGraphicFramePr>
        <p:xfrm>
          <a:off x="119062" y="4752974"/>
          <a:ext cx="11953875" cy="1476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613230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Results: Uncertainty analysis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19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pic>
        <p:nvPicPr>
          <p:cNvPr id="6" name="Immagine 5" descr="Immagine che contiene computer, tavolo, filo, luce&#10;&#10;Descrizione generata automaticamente">
            <a:extLst>
              <a:ext uri="{FF2B5EF4-FFF2-40B4-BE49-F238E27FC236}">
                <a16:creationId xmlns:a16="http://schemas.microsoft.com/office/drawing/2014/main" id="{AC9D85CB-3FD3-4248-848B-99D41166C1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" t="7762" r="1953" b="6466"/>
          <a:stretch/>
        </p:blipFill>
        <p:spPr>
          <a:xfrm>
            <a:off x="180477" y="717248"/>
            <a:ext cx="11831046" cy="588218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627FC2A-A009-4A6B-97F7-B0D570B37DE2}"/>
              </a:ext>
            </a:extLst>
          </p:cNvPr>
          <p:cNvSpPr txBox="1"/>
          <p:nvPr/>
        </p:nvSpPr>
        <p:spPr>
          <a:xfrm>
            <a:off x="-79592" y="1691775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623E4EA-3CB8-48A0-96FF-CF5A40A5FF4B}"/>
              </a:ext>
            </a:extLst>
          </p:cNvPr>
          <p:cNvSpPr txBox="1"/>
          <p:nvPr/>
        </p:nvSpPr>
        <p:spPr>
          <a:xfrm>
            <a:off x="-79592" y="516622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521139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Calibration for groundwater models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8253" y="6585279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2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45" name="Figura a mano libera: forma 44">
            <a:extLst>
              <a:ext uri="{FF2B5EF4-FFF2-40B4-BE49-F238E27FC236}">
                <a16:creationId xmlns:a16="http://schemas.microsoft.com/office/drawing/2014/main" id="{E2C62293-FB72-47EC-924E-BD9E3A552375}"/>
              </a:ext>
            </a:extLst>
          </p:cNvPr>
          <p:cNvSpPr/>
          <p:nvPr/>
        </p:nvSpPr>
        <p:spPr>
          <a:xfrm>
            <a:off x="166211" y="1957474"/>
            <a:ext cx="1777270" cy="902460"/>
          </a:xfrm>
          <a:custGeom>
            <a:avLst/>
            <a:gdLst>
              <a:gd name="connsiteX0" fmla="*/ 0 w 1617444"/>
              <a:gd name="connsiteY0" fmla="*/ 0 h 902460"/>
              <a:gd name="connsiteX1" fmla="*/ 1617444 w 1617444"/>
              <a:gd name="connsiteY1" fmla="*/ 0 h 902460"/>
              <a:gd name="connsiteX2" fmla="*/ 1617444 w 1617444"/>
              <a:gd name="connsiteY2" fmla="*/ 902460 h 902460"/>
              <a:gd name="connsiteX3" fmla="*/ 0 w 1617444"/>
              <a:gd name="connsiteY3" fmla="*/ 902460 h 902460"/>
              <a:gd name="connsiteX4" fmla="*/ 0 w 1617444"/>
              <a:gd name="connsiteY4" fmla="*/ 0 h 902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444" h="902460">
                <a:moveTo>
                  <a:pt x="0" y="0"/>
                </a:moveTo>
                <a:lnTo>
                  <a:pt x="1617444" y="0"/>
                </a:lnTo>
                <a:lnTo>
                  <a:pt x="1617444" y="902460"/>
                </a:lnTo>
                <a:lnTo>
                  <a:pt x="0" y="9024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320" tIns="20320" rIns="20320" bIns="2032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u="sng" kern="1200" dirty="0"/>
              <a:t>Groundwater</a:t>
            </a:r>
            <a:r>
              <a:rPr lang="en-US" kern="1200" dirty="0"/>
              <a:t> moves through a heterogeneous subsoil</a:t>
            </a:r>
            <a:endParaRPr lang="it-IT" kern="1200" dirty="0"/>
          </a:p>
        </p:txBody>
      </p:sp>
      <p:sp>
        <p:nvSpPr>
          <p:cNvPr id="46" name="Ovale 45">
            <a:extLst>
              <a:ext uri="{FF2B5EF4-FFF2-40B4-BE49-F238E27FC236}">
                <a16:creationId xmlns:a16="http://schemas.microsoft.com/office/drawing/2014/main" id="{91E4F3B9-DB3F-406F-AD86-EA71CD1E9ACE}"/>
              </a:ext>
            </a:extLst>
          </p:cNvPr>
          <p:cNvSpPr/>
          <p:nvPr/>
        </p:nvSpPr>
        <p:spPr>
          <a:xfrm>
            <a:off x="108293" y="1588990"/>
            <a:ext cx="150857" cy="15085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7" name="Ovale 46">
            <a:extLst>
              <a:ext uri="{FF2B5EF4-FFF2-40B4-BE49-F238E27FC236}">
                <a16:creationId xmlns:a16="http://schemas.microsoft.com/office/drawing/2014/main" id="{8CEA4576-923A-41CB-9F64-ADB3DFF7BD75}"/>
              </a:ext>
            </a:extLst>
          </p:cNvPr>
          <p:cNvSpPr/>
          <p:nvPr/>
        </p:nvSpPr>
        <p:spPr>
          <a:xfrm>
            <a:off x="213894" y="1377790"/>
            <a:ext cx="150857" cy="15085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Ovale 47">
            <a:extLst>
              <a:ext uri="{FF2B5EF4-FFF2-40B4-BE49-F238E27FC236}">
                <a16:creationId xmlns:a16="http://schemas.microsoft.com/office/drawing/2014/main" id="{23F786AB-07C3-4D0B-AB17-FF7F3820072D}"/>
              </a:ext>
            </a:extLst>
          </p:cNvPr>
          <p:cNvSpPr/>
          <p:nvPr/>
        </p:nvSpPr>
        <p:spPr>
          <a:xfrm>
            <a:off x="467331" y="1420044"/>
            <a:ext cx="237061" cy="23706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9" name="Ovale 48">
            <a:extLst>
              <a:ext uri="{FF2B5EF4-FFF2-40B4-BE49-F238E27FC236}">
                <a16:creationId xmlns:a16="http://schemas.microsoft.com/office/drawing/2014/main" id="{2BE59034-35C8-4DD6-A68C-2B518618BC67}"/>
              </a:ext>
            </a:extLst>
          </p:cNvPr>
          <p:cNvSpPr/>
          <p:nvPr/>
        </p:nvSpPr>
        <p:spPr>
          <a:xfrm>
            <a:off x="678535" y="1187709"/>
            <a:ext cx="150857" cy="15085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0" name="Ovale 49">
            <a:extLst>
              <a:ext uri="{FF2B5EF4-FFF2-40B4-BE49-F238E27FC236}">
                <a16:creationId xmlns:a16="http://schemas.microsoft.com/office/drawing/2014/main" id="{84F415E5-5432-4991-BF05-4D7F259D3413}"/>
              </a:ext>
            </a:extLst>
          </p:cNvPr>
          <p:cNvSpPr/>
          <p:nvPr/>
        </p:nvSpPr>
        <p:spPr>
          <a:xfrm>
            <a:off x="953095" y="1103229"/>
            <a:ext cx="150857" cy="15085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1" name="Ovale 50">
            <a:extLst>
              <a:ext uri="{FF2B5EF4-FFF2-40B4-BE49-F238E27FC236}">
                <a16:creationId xmlns:a16="http://schemas.microsoft.com/office/drawing/2014/main" id="{D9D11548-C7B1-47C3-AC23-96D161C92EA4}"/>
              </a:ext>
            </a:extLst>
          </p:cNvPr>
          <p:cNvSpPr/>
          <p:nvPr/>
        </p:nvSpPr>
        <p:spPr>
          <a:xfrm>
            <a:off x="1291016" y="1251070"/>
            <a:ext cx="150857" cy="15085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2" name="Ovale 51">
            <a:extLst>
              <a:ext uri="{FF2B5EF4-FFF2-40B4-BE49-F238E27FC236}">
                <a16:creationId xmlns:a16="http://schemas.microsoft.com/office/drawing/2014/main" id="{E48D7A46-19A9-4CE4-83F4-64B58BF45963}"/>
              </a:ext>
            </a:extLst>
          </p:cNvPr>
          <p:cNvSpPr/>
          <p:nvPr/>
        </p:nvSpPr>
        <p:spPr>
          <a:xfrm>
            <a:off x="1502213" y="1356683"/>
            <a:ext cx="237061" cy="23706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3" name="Ovale 52">
            <a:extLst>
              <a:ext uri="{FF2B5EF4-FFF2-40B4-BE49-F238E27FC236}">
                <a16:creationId xmlns:a16="http://schemas.microsoft.com/office/drawing/2014/main" id="{B571F2A2-0DD1-49F2-8E5A-AAFE9E7763A9}"/>
              </a:ext>
            </a:extLst>
          </p:cNvPr>
          <p:cNvSpPr/>
          <p:nvPr/>
        </p:nvSpPr>
        <p:spPr>
          <a:xfrm>
            <a:off x="1797897" y="1588990"/>
            <a:ext cx="150857" cy="15085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4" name="Ovale 53">
            <a:extLst>
              <a:ext uri="{FF2B5EF4-FFF2-40B4-BE49-F238E27FC236}">
                <a16:creationId xmlns:a16="http://schemas.microsoft.com/office/drawing/2014/main" id="{AC25600E-B6B9-4BDB-BB97-802A7DC31D06}"/>
              </a:ext>
            </a:extLst>
          </p:cNvPr>
          <p:cNvSpPr/>
          <p:nvPr/>
        </p:nvSpPr>
        <p:spPr>
          <a:xfrm>
            <a:off x="1924618" y="1821311"/>
            <a:ext cx="150857" cy="15085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5" name="Ovale 54">
            <a:extLst>
              <a:ext uri="{FF2B5EF4-FFF2-40B4-BE49-F238E27FC236}">
                <a16:creationId xmlns:a16="http://schemas.microsoft.com/office/drawing/2014/main" id="{A0611846-EB24-40A4-8231-E1E7B62B51E2}"/>
              </a:ext>
            </a:extLst>
          </p:cNvPr>
          <p:cNvSpPr/>
          <p:nvPr/>
        </p:nvSpPr>
        <p:spPr>
          <a:xfrm>
            <a:off x="877903" y="1316371"/>
            <a:ext cx="387919" cy="38791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6" name="Ovale 55">
            <a:extLst>
              <a:ext uri="{FF2B5EF4-FFF2-40B4-BE49-F238E27FC236}">
                <a16:creationId xmlns:a16="http://schemas.microsoft.com/office/drawing/2014/main" id="{7DD1B9CE-4F2B-4AF3-B80D-30559F22FE37}"/>
              </a:ext>
            </a:extLst>
          </p:cNvPr>
          <p:cNvSpPr/>
          <p:nvPr/>
        </p:nvSpPr>
        <p:spPr>
          <a:xfrm>
            <a:off x="36313" y="2770316"/>
            <a:ext cx="150857" cy="15085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7" name="Ovale 56">
            <a:extLst>
              <a:ext uri="{FF2B5EF4-FFF2-40B4-BE49-F238E27FC236}">
                <a16:creationId xmlns:a16="http://schemas.microsoft.com/office/drawing/2014/main" id="{593A0240-7151-4987-93E0-ACDAF3268D73}"/>
              </a:ext>
            </a:extLst>
          </p:cNvPr>
          <p:cNvSpPr/>
          <p:nvPr/>
        </p:nvSpPr>
        <p:spPr>
          <a:xfrm>
            <a:off x="106119" y="2960381"/>
            <a:ext cx="237061" cy="23706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8" name="Ovale 57">
            <a:extLst>
              <a:ext uri="{FF2B5EF4-FFF2-40B4-BE49-F238E27FC236}">
                <a16:creationId xmlns:a16="http://schemas.microsoft.com/office/drawing/2014/main" id="{729B5F5C-E0C2-419D-9D57-D574E1D5CC01}"/>
              </a:ext>
            </a:extLst>
          </p:cNvPr>
          <p:cNvSpPr/>
          <p:nvPr/>
        </p:nvSpPr>
        <p:spPr>
          <a:xfrm>
            <a:off x="422913" y="3129361"/>
            <a:ext cx="344817" cy="34481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9" name="Ovale 58">
            <a:extLst>
              <a:ext uri="{FF2B5EF4-FFF2-40B4-BE49-F238E27FC236}">
                <a16:creationId xmlns:a16="http://schemas.microsoft.com/office/drawing/2014/main" id="{E452A478-CAEF-4B95-943A-BEEA6FB490B6}"/>
              </a:ext>
            </a:extLst>
          </p:cNvPr>
          <p:cNvSpPr/>
          <p:nvPr/>
        </p:nvSpPr>
        <p:spPr>
          <a:xfrm>
            <a:off x="866435" y="3403918"/>
            <a:ext cx="150857" cy="15085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0" name="Ovale 59">
            <a:extLst>
              <a:ext uri="{FF2B5EF4-FFF2-40B4-BE49-F238E27FC236}">
                <a16:creationId xmlns:a16="http://schemas.microsoft.com/office/drawing/2014/main" id="{6771C1E1-596B-40D3-A6AF-05581A25C63D}"/>
              </a:ext>
            </a:extLst>
          </p:cNvPr>
          <p:cNvSpPr/>
          <p:nvPr/>
        </p:nvSpPr>
        <p:spPr>
          <a:xfrm>
            <a:off x="950921" y="3129342"/>
            <a:ext cx="237061" cy="23706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1" name="Ovale 60">
            <a:extLst>
              <a:ext uri="{FF2B5EF4-FFF2-40B4-BE49-F238E27FC236}">
                <a16:creationId xmlns:a16="http://schemas.microsoft.com/office/drawing/2014/main" id="{1FF2D03D-FFBE-4A59-8D75-1700CA23FD0A}"/>
              </a:ext>
            </a:extLst>
          </p:cNvPr>
          <p:cNvSpPr/>
          <p:nvPr/>
        </p:nvSpPr>
        <p:spPr>
          <a:xfrm>
            <a:off x="1162116" y="3425038"/>
            <a:ext cx="150857" cy="15085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2" name="Ovale 61">
            <a:extLst>
              <a:ext uri="{FF2B5EF4-FFF2-40B4-BE49-F238E27FC236}">
                <a16:creationId xmlns:a16="http://schemas.microsoft.com/office/drawing/2014/main" id="{595F1DD2-DFF1-446B-8D9C-4B424C94939E}"/>
              </a:ext>
            </a:extLst>
          </p:cNvPr>
          <p:cNvSpPr/>
          <p:nvPr/>
        </p:nvSpPr>
        <p:spPr>
          <a:xfrm>
            <a:off x="1352196" y="3087121"/>
            <a:ext cx="344817" cy="34481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3" name="Ovale 62">
            <a:extLst>
              <a:ext uri="{FF2B5EF4-FFF2-40B4-BE49-F238E27FC236}">
                <a16:creationId xmlns:a16="http://schemas.microsoft.com/office/drawing/2014/main" id="{4CA9F6CA-BA1F-4D80-98CE-D191E395F220}"/>
              </a:ext>
            </a:extLst>
          </p:cNvPr>
          <p:cNvSpPr/>
          <p:nvPr/>
        </p:nvSpPr>
        <p:spPr>
          <a:xfrm>
            <a:off x="1816843" y="3002621"/>
            <a:ext cx="237061" cy="23706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4" name="Freccia a gallone 63">
            <a:extLst>
              <a:ext uri="{FF2B5EF4-FFF2-40B4-BE49-F238E27FC236}">
                <a16:creationId xmlns:a16="http://schemas.microsoft.com/office/drawing/2014/main" id="{705F3593-A393-49D3-B91C-C1C2E4EA1546}"/>
              </a:ext>
            </a:extLst>
          </p:cNvPr>
          <p:cNvSpPr/>
          <p:nvPr/>
        </p:nvSpPr>
        <p:spPr>
          <a:xfrm>
            <a:off x="2135899" y="1717411"/>
            <a:ext cx="696216" cy="1329153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5" name="Figura a mano libera: forma 64">
            <a:extLst>
              <a:ext uri="{FF2B5EF4-FFF2-40B4-BE49-F238E27FC236}">
                <a16:creationId xmlns:a16="http://schemas.microsoft.com/office/drawing/2014/main" id="{F21F6A00-0367-436F-8461-3D091F0A9FF7}"/>
              </a:ext>
            </a:extLst>
          </p:cNvPr>
          <p:cNvSpPr/>
          <p:nvPr/>
        </p:nvSpPr>
        <p:spPr>
          <a:xfrm>
            <a:off x="2832116" y="1736711"/>
            <a:ext cx="1690909" cy="1329141"/>
          </a:xfrm>
          <a:custGeom>
            <a:avLst/>
            <a:gdLst>
              <a:gd name="connsiteX0" fmla="*/ 0 w 1898772"/>
              <a:gd name="connsiteY0" fmla="*/ 0 h 1329141"/>
              <a:gd name="connsiteX1" fmla="*/ 1898772 w 1898772"/>
              <a:gd name="connsiteY1" fmla="*/ 0 h 1329141"/>
              <a:gd name="connsiteX2" fmla="*/ 1898772 w 1898772"/>
              <a:gd name="connsiteY2" fmla="*/ 1329141 h 1329141"/>
              <a:gd name="connsiteX3" fmla="*/ 0 w 1898772"/>
              <a:gd name="connsiteY3" fmla="*/ 1329141 h 1329141"/>
              <a:gd name="connsiteX4" fmla="*/ 0 w 1898772"/>
              <a:gd name="connsiteY4" fmla="*/ 0 h 132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8772" h="1329141">
                <a:moveTo>
                  <a:pt x="0" y="0"/>
                </a:moveTo>
                <a:lnTo>
                  <a:pt x="1898772" y="0"/>
                </a:lnTo>
                <a:lnTo>
                  <a:pt x="1898772" y="1329141"/>
                </a:lnTo>
                <a:lnTo>
                  <a:pt x="0" y="132914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320" tIns="20320" rIns="20320" bIns="2032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/>
              <a:t>Detailed soil knowledge is impossible at large scales</a:t>
            </a:r>
            <a:endParaRPr lang="it-IT" kern="1200" dirty="0"/>
          </a:p>
        </p:txBody>
      </p:sp>
      <p:sp>
        <p:nvSpPr>
          <p:cNvPr id="66" name="Freccia a gallone 65">
            <a:extLst>
              <a:ext uri="{FF2B5EF4-FFF2-40B4-BE49-F238E27FC236}">
                <a16:creationId xmlns:a16="http://schemas.microsoft.com/office/drawing/2014/main" id="{D2503050-D47B-4B8F-A389-6C6AF804112F}"/>
              </a:ext>
            </a:extLst>
          </p:cNvPr>
          <p:cNvSpPr/>
          <p:nvPr/>
        </p:nvSpPr>
        <p:spPr>
          <a:xfrm>
            <a:off x="4446785" y="1717411"/>
            <a:ext cx="696216" cy="1329153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7" name="Figura a mano libera: forma 66">
            <a:extLst>
              <a:ext uri="{FF2B5EF4-FFF2-40B4-BE49-F238E27FC236}">
                <a16:creationId xmlns:a16="http://schemas.microsoft.com/office/drawing/2014/main" id="{791474A3-9AC2-484E-9EC0-951B8C6C71D4}"/>
              </a:ext>
            </a:extLst>
          </p:cNvPr>
          <p:cNvSpPr/>
          <p:nvPr/>
        </p:nvSpPr>
        <p:spPr>
          <a:xfrm>
            <a:off x="5137614" y="1704832"/>
            <a:ext cx="1814920" cy="1329141"/>
          </a:xfrm>
          <a:custGeom>
            <a:avLst/>
            <a:gdLst>
              <a:gd name="connsiteX0" fmla="*/ 0 w 1898772"/>
              <a:gd name="connsiteY0" fmla="*/ 0 h 1329141"/>
              <a:gd name="connsiteX1" fmla="*/ 1898772 w 1898772"/>
              <a:gd name="connsiteY1" fmla="*/ 0 h 1329141"/>
              <a:gd name="connsiteX2" fmla="*/ 1898772 w 1898772"/>
              <a:gd name="connsiteY2" fmla="*/ 1329141 h 1329141"/>
              <a:gd name="connsiteX3" fmla="*/ 0 w 1898772"/>
              <a:gd name="connsiteY3" fmla="*/ 1329141 h 1329141"/>
              <a:gd name="connsiteX4" fmla="*/ 0 w 1898772"/>
              <a:gd name="connsiteY4" fmla="*/ 0 h 132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8772" h="1329141">
                <a:moveTo>
                  <a:pt x="0" y="0"/>
                </a:moveTo>
                <a:lnTo>
                  <a:pt x="1898772" y="0"/>
                </a:lnTo>
                <a:lnTo>
                  <a:pt x="1898772" y="1329141"/>
                </a:lnTo>
                <a:lnTo>
                  <a:pt x="0" y="132914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320" tIns="20320" rIns="20320" bIns="2032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kern="1200" dirty="0"/>
              <a:t>Models </a:t>
            </a:r>
            <a:r>
              <a:rPr lang="en-US" kern="1200" dirty="0"/>
              <a:t>need the </a:t>
            </a:r>
            <a:r>
              <a:rPr lang="en-GB" kern="1200" dirty="0"/>
              <a:t>optimization  of hydrogeological properties</a:t>
            </a:r>
            <a:endParaRPr lang="it-IT" kern="1200" dirty="0"/>
          </a:p>
        </p:txBody>
      </p:sp>
      <p:sp>
        <p:nvSpPr>
          <p:cNvPr id="68" name="Freccia a gallone 67">
            <a:extLst>
              <a:ext uri="{FF2B5EF4-FFF2-40B4-BE49-F238E27FC236}">
                <a16:creationId xmlns:a16="http://schemas.microsoft.com/office/drawing/2014/main" id="{0C78D9BA-D069-40E9-8BCE-E5D7313145A9}"/>
              </a:ext>
            </a:extLst>
          </p:cNvPr>
          <p:cNvSpPr/>
          <p:nvPr/>
        </p:nvSpPr>
        <p:spPr>
          <a:xfrm>
            <a:off x="6940672" y="1736699"/>
            <a:ext cx="696216" cy="1329153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9" name="Rettangolo 68">
            <a:extLst>
              <a:ext uri="{FF2B5EF4-FFF2-40B4-BE49-F238E27FC236}">
                <a16:creationId xmlns:a16="http://schemas.microsoft.com/office/drawing/2014/main" id="{9CA31B07-08C6-429A-ABD6-6CD18D6C9F86}"/>
              </a:ext>
            </a:extLst>
          </p:cNvPr>
          <p:cNvSpPr/>
          <p:nvPr/>
        </p:nvSpPr>
        <p:spPr>
          <a:xfrm>
            <a:off x="7353620" y="1588990"/>
            <a:ext cx="2131782" cy="1613956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9852" tIns="236358" rIns="319852" bIns="236358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/>
              <a:t>PEST calibrates property fields to reproduce observation data at best</a:t>
            </a:r>
            <a:endParaRPr lang="it-IT" kern="1200" dirty="0"/>
          </a:p>
        </p:txBody>
      </p:sp>
      <p:sp>
        <p:nvSpPr>
          <p:cNvPr id="38" name="Freccia a gallone 37">
            <a:extLst>
              <a:ext uri="{FF2B5EF4-FFF2-40B4-BE49-F238E27FC236}">
                <a16:creationId xmlns:a16="http://schemas.microsoft.com/office/drawing/2014/main" id="{9D5A84EA-4C1E-4469-9DF4-02FF95321300}"/>
              </a:ext>
            </a:extLst>
          </p:cNvPr>
          <p:cNvSpPr/>
          <p:nvPr/>
        </p:nvSpPr>
        <p:spPr>
          <a:xfrm rot="5664014">
            <a:off x="10851728" y="3509490"/>
            <a:ext cx="725968" cy="1385952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9" name="Figura a mano libera: forma 38">
            <a:extLst>
              <a:ext uri="{FF2B5EF4-FFF2-40B4-BE49-F238E27FC236}">
                <a16:creationId xmlns:a16="http://schemas.microsoft.com/office/drawing/2014/main" id="{7BB950E9-C344-4A63-B527-B36A04D53AB7}"/>
              </a:ext>
            </a:extLst>
          </p:cNvPr>
          <p:cNvSpPr/>
          <p:nvPr/>
        </p:nvSpPr>
        <p:spPr>
          <a:xfrm>
            <a:off x="7217008" y="4635178"/>
            <a:ext cx="1434855" cy="1385939"/>
          </a:xfrm>
          <a:custGeom>
            <a:avLst/>
            <a:gdLst>
              <a:gd name="connsiteX0" fmla="*/ 0 w 1979913"/>
              <a:gd name="connsiteY0" fmla="*/ 0 h 1385939"/>
              <a:gd name="connsiteX1" fmla="*/ 1979913 w 1979913"/>
              <a:gd name="connsiteY1" fmla="*/ 0 h 1385939"/>
              <a:gd name="connsiteX2" fmla="*/ 1979913 w 1979913"/>
              <a:gd name="connsiteY2" fmla="*/ 1385939 h 1385939"/>
              <a:gd name="connsiteX3" fmla="*/ 0 w 1979913"/>
              <a:gd name="connsiteY3" fmla="*/ 1385939 h 1385939"/>
              <a:gd name="connsiteX4" fmla="*/ 0 w 1979913"/>
              <a:gd name="connsiteY4" fmla="*/ 0 h 1385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9913" h="1385939">
                <a:moveTo>
                  <a:pt x="0" y="0"/>
                </a:moveTo>
                <a:lnTo>
                  <a:pt x="1979913" y="0"/>
                </a:lnTo>
                <a:lnTo>
                  <a:pt x="1979913" y="1385939"/>
                </a:lnTo>
                <a:lnTo>
                  <a:pt x="0" y="138593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320" tIns="20320" rIns="20320" bIns="2032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kern="1200" dirty="0"/>
              <a:t>By calibrating in transient conditions</a:t>
            </a:r>
            <a:endParaRPr lang="it-IT" kern="1200" dirty="0"/>
          </a:p>
        </p:txBody>
      </p:sp>
      <p:sp>
        <p:nvSpPr>
          <p:cNvPr id="40" name="Freccia a gallone 39">
            <a:extLst>
              <a:ext uri="{FF2B5EF4-FFF2-40B4-BE49-F238E27FC236}">
                <a16:creationId xmlns:a16="http://schemas.microsoft.com/office/drawing/2014/main" id="{36F7A03D-546E-49E4-B10B-B07841267BC0}"/>
              </a:ext>
            </a:extLst>
          </p:cNvPr>
          <p:cNvSpPr/>
          <p:nvPr/>
        </p:nvSpPr>
        <p:spPr>
          <a:xfrm rot="10800000">
            <a:off x="3952921" y="4662721"/>
            <a:ext cx="725968" cy="1385952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Figura a mano libera: forma 40">
            <a:extLst>
              <a:ext uri="{FF2B5EF4-FFF2-40B4-BE49-F238E27FC236}">
                <a16:creationId xmlns:a16="http://schemas.microsoft.com/office/drawing/2014/main" id="{6F26B81B-BFDE-43FE-8F05-262799277241}"/>
              </a:ext>
            </a:extLst>
          </p:cNvPr>
          <p:cNvSpPr/>
          <p:nvPr/>
        </p:nvSpPr>
        <p:spPr>
          <a:xfrm>
            <a:off x="4812375" y="4662721"/>
            <a:ext cx="1692738" cy="1385939"/>
          </a:xfrm>
          <a:custGeom>
            <a:avLst/>
            <a:gdLst>
              <a:gd name="connsiteX0" fmla="*/ 0 w 1979913"/>
              <a:gd name="connsiteY0" fmla="*/ 0 h 1385939"/>
              <a:gd name="connsiteX1" fmla="*/ 1979913 w 1979913"/>
              <a:gd name="connsiteY1" fmla="*/ 0 h 1385939"/>
              <a:gd name="connsiteX2" fmla="*/ 1979913 w 1979913"/>
              <a:gd name="connsiteY2" fmla="*/ 1385939 h 1385939"/>
              <a:gd name="connsiteX3" fmla="*/ 0 w 1979913"/>
              <a:gd name="connsiteY3" fmla="*/ 1385939 h 1385939"/>
              <a:gd name="connsiteX4" fmla="*/ 0 w 1979913"/>
              <a:gd name="connsiteY4" fmla="*/ 0 h 1385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9913" h="1385939">
                <a:moveTo>
                  <a:pt x="0" y="0"/>
                </a:moveTo>
                <a:lnTo>
                  <a:pt x="1979913" y="0"/>
                </a:lnTo>
                <a:lnTo>
                  <a:pt x="1979913" y="1385939"/>
                </a:lnTo>
                <a:lnTo>
                  <a:pt x="0" y="138593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320" tIns="20320" rIns="20320" bIns="2032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kern="1200" dirty="0"/>
              <a:t>It is possible to consider and fit different hydrological conditions</a:t>
            </a:r>
            <a:endParaRPr lang="it-IT" kern="1200" dirty="0"/>
          </a:p>
        </p:txBody>
      </p:sp>
      <p:sp>
        <p:nvSpPr>
          <p:cNvPr id="42" name="Freccia a gallone 41">
            <a:extLst>
              <a:ext uri="{FF2B5EF4-FFF2-40B4-BE49-F238E27FC236}">
                <a16:creationId xmlns:a16="http://schemas.microsoft.com/office/drawing/2014/main" id="{5BBCF91B-494E-40D4-AB13-BB9B5A09B1CC}"/>
              </a:ext>
            </a:extLst>
          </p:cNvPr>
          <p:cNvSpPr/>
          <p:nvPr/>
        </p:nvSpPr>
        <p:spPr>
          <a:xfrm rot="10800000">
            <a:off x="6509343" y="4662721"/>
            <a:ext cx="725968" cy="1385952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3" name="Figura a mano libera: forma 42">
            <a:extLst>
              <a:ext uri="{FF2B5EF4-FFF2-40B4-BE49-F238E27FC236}">
                <a16:creationId xmlns:a16="http://schemas.microsoft.com/office/drawing/2014/main" id="{B1C7CD37-D6C4-4D6A-A92C-A98E2C0BCE78}"/>
              </a:ext>
            </a:extLst>
          </p:cNvPr>
          <p:cNvSpPr/>
          <p:nvPr/>
        </p:nvSpPr>
        <p:spPr>
          <a:xfrm>
            <a:off x="321688" y="4231425"/>
            <a:ext cx="3514952" cy="2309440"/>
          </a:xfrm>
          <a:custGeom>
            <a:avLst/>
            <a:gdLst>
              <a:gd name="connsiteX0" fmla="*/ 0 w 1682926"/>
              <a:gd name="connsiteY0" fmla="*/ 841463 h 1682926"/>
              <a:gd name="connsiteX1" fmla="*/ 841463 w 1682926"/>
              <a:gd name="connsiteY1" fmla="*/ 0 h 1682926"/>
              <a:gd name="connsiteX2" fmla="*/ 1682926 w 1682926"/>
              <a:gd name="connsiteY2" fmla="*/ 841463 h 1682926"/>
              <a:gd name="connsiteX3" fmla="*/ 841463 w 1682926"/>
              <a:gd name="connsiteY3" fmla="*/ 1682926 h 1682926"/>
              <a:gd name="connsiteX4" fmla="*/ 0 w 1682926"/>
              <a:gd name="connsiteY4" fmla="*/ 841463 h 168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926" h="1682926">
                <a:moveTo>
                  <a:pt x="0" y="841463"/>
                </a:moveTo>
                <a:cubicBezTo>
                  <a:pt x="0" y="376736"/>
                  <a:pt x="376736" y="0"/>
                  <a:pt x="841463" y="0"/>
                </a:cubicBezTo>
                <a:cubicBezTo>
                  <a:pt x="1306190" y="0"/>
                  <a:pt x="1682926" y="376736"/>
                  <a:pt x="1682926" y="841463"/>
                </a:cubicBezTo>
                <a:cubicBezTo>
                  <a:pt x="1682926" y="1306190"/>
                  <a:pt x="1306190" y="1682926"/>
                  <a:pt x="841463" y="1682926"/>
                </a:cubicBezTo>
                <a:cubicBezTo>
                  <a:pt x="376736" y="1682926"/>
                  <a:pt x="0" y="1306190"/>
                  <a:pt x="0" y="841463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6459" tIns="246459" rIns="246459" bIns="246459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Intuitively, 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more observations, 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more the calibrated model will be reliable and preferable</a:t>
            </a:r>
            <a:endParaRPr lang="it-IT" sz="2000" kern="1200" dirty="0"/>
          </a:p>
        </p:txBody>
      </p:sp>
      <p:sp>
        <p:nvSpPr>
          <p:cNvPr id="70" name="Freccia a gallone 69">
            <a:extLst>
              <a:ext uri="{FF2B5EF4-FFF2-40B4-BE49-F238E27FC236}">
                <a16:creationId xmlns:a16="http://schemas.microsoft.com/office/drawing/2014/main" id="{94FED55E-9D84-4A61-A453-2D7760269877}"/>
              </a:ext>
            </a:extLst>
          </p:cNvPr>
          <p:cNvSpPr/>
          <p:nvPr/>
        </p:nvSpPr>
        <p:spPr>
          <a:xfrm>
            <a:off x="9287505" y="1670772"/>
            <a:ext cx="725968" cy="1385952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1" name="Freccia a gallone 70">
            <a:extLst>
              <a:ext uri="{FF2B5EF4-FFF2-40B4-BE49-F238E27FC236}">
                <a16:creationId xmlns:a16="http://schemas.microsoft.com/office/drawing/2014/main" id="{9A971165-BCB2-48CF-B335-4EC5DF15D0E8}"/>
              </a:ext>
            </a:extLst>
          </p:cNvPr>
          <p:cNvSpPr/>
          <p:nvPr/>
        </p:nvSpPr>
        <p:spPr>
          <a:xfrm rot="10800000">
            <a:off x="8702780" y="4662720"/>
            <a:ext cx="725968" cy="1385952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2" name="Freccia a gallone 71">
            <a:extLst>
              <a:ext uri="{FF2B5EF4-FFF2-40B4-BE49-F238E27FC236}">
                <a16:creationId xmlns:a16="http://schemas.microsoft.com/office/drawing/2014/main" id="{E2907971-5F0D-45DF-9F4E-1E64D577707C}"/>
              </a:ext>
            </a:extLst>
          </p:cNvPr>
          <p:cNvSpPr/>
          <p:nvPr/>
        </p:nvSpPr>
        <p:spPr>
          <a:xfrm rot="9554626">
            <a:off x="9517480" y="4625010"/>
            <a:ext cx="725968" cy="1385952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3" name="Freccia a gallone 72">
            <a:extLst>
              <a:ext uri="{FF2B5EF4-FFF2-40B4-BE49-F238E27FC236}">
                <a16:creationId xmlns:a16="http://schemas.microsoft.com/office/drawing/2014/main" id="{407F19EF-0711-49C1-A3E6-E2B65072F703}"/>
              </a:ext>
            </a:extLst>
          </p:cNvPr>
          <p:cNvSpPr/>
          <p:nvPr/>
        </p:nvSpPr>
        <p:spPr>
          <a:xfrm rot="2973158">
            <a:off x="10750791" y="2546706"/>
            <a:ext cx="725968" cy="1385952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4" name="Freccia a gallone 73">
            <a:extLst>
              <a:ext uri="{FF2B5EF4-FFF2-40B4-BE49-F238E27FC236}">
                <a16:creationId xmlns:a16="http://schemas.microsoft.com/office/drawing/2014/main" id="{1E921B79-F8AF-41AE-8292-20F3A0654F2A}"/>
              </a:ext>
            </a:extLst>
          </p:cNvPr>
          <p:cNvSpPr/>
          <p:nvPr/>
        </p:nvSpPr>
        <p:spPr>
          <a:xfrm rot="7888105">
            <a:off x="10338637" y="4260425"/>
            <a:ext cx="725968" cy="1385952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5" name="Freccia a gallone 74">
            <a:extLst>
              <a:ext uri="{FF2B5EF4-FFF2-40B4-BE49-F238E27FC236}">
                <a16:creationId xmlns:a16="http://schemas.microsoft.com/office/drawing/2014/main" id="{98E42682-3ECE-46C9-91EE-E309B48D8274}"/>
              </a:ext>
            </a:extLst>
          </p:cNvPr>
          <p:cNvSpPr/>
          <p:nvPr/>
        </p:nvSpPr>
        <p:spPr>
          <a:xfrm rot="1484987">
            <a:off x="10132956" y="1954358"/>
            <a:ext cx="725968" cy="1385952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50018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Results: Uncertainty analysis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20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pic>
        <p:nvPicPr>
          <p:cNvPr id="6" name="Immagine 5" descr="Immagine che contiene tavolo, computer, luce, filo&#10;&#10;Descrizione generata automaticamente">
            <a:extLst>
              <a:ext uri="{FF2B5EF4-FFF2-40B4-BE49-F238E27FC236}">
                <a16:creationId xmlns:a16="http://schemas.microsoft.com/office/drawing/2014/main" id="{BF6FA743-A4AE-475C-90CD-49513DBF51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" t="7253" r="1954" b="7064"/>
          <a:stretch/>
        </p:blipFill>
        <p:spPr>
          <a:xfrm>
            <a:off x="238124" y="723331"/>
            <a:ext cx="11715752" cy="587610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9CAF389-7CE4-4CAC-AC3B-2C297F1A037B}"/>
              </a:ext>
            </a:extLst>
          </p:cNvPr>
          <p:cNvSpPr txBox="1"/>
          <p:nvPr/>
        </p:nvSpPr>
        <p:spPr>
          <a:xfrm>
            <a:off x="-43002" y="1691775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FBA6746-FFA6-459E-BF91-D3545678BCE2}"/>
              </a:ext>
            </a:extLst>
          </p:cNvPr>
          <p:cNvSpPr txBox="1"/>
          <p:nvPr/>
        </p:nvSpPr>
        <p:spPr>
          <a:xfrm>
            <a:off x="-43002" y="516622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387968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Results: Uncertainty analysis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21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700DBDB-3F86-4B5C-8687-E558417188E2}"/>
              </a:ext>
            </a:extLst>
          </p:cNvPr>
          <p:cNvSpPr/>
          <p:nvPr/>
        </p:nvSpPr>
        <p:spPr>
          <a:xfrm>
            <a:off x="256558" y="2274838"/>
            <a:ext cx="117157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Main Observations: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different uncertainty between the two hydrogeological parameters: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models show lower CVs for the hydraulic conductivity parameter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STSs show an increasing uncertainty for larger time intervals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MDSs instead do not see any uncertainty variation,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each pilot point has different CVs for each scenario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but there is not a recognizable general uncertainty trend by increasing the missing data percentage</a:t>
            </a:r>
          </a:p>
        </p:txBody>
      </p:sp>
    </p:spTree>
    <p:extLst>
      <p:ext uri="{BB962C8B-B14F-4D97-AF65-F5344CB8AC3E}">
        <p14:creationId xmlns:p14="http://schemas.microsoft.com/office/powerpoint/2010/main" val="3270012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Conclusions - Varying the timeseries sampling interval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22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AA1ECFC4-428A-4BAB-9836-DCEF42CEA2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9214565"/>
              </p:ext>
            </p:extLst>
          </p:nvPr>
        </p:nvGraphicFramePr>
        <p:xfrm>
          <a:off x="325539" y="1736203"/>
          <a:ext cx="11540921" cy="3735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vale 6">
            <a:extLst>
              <a:ext uri="{FF2B5EF4-FFF2-40B4-BE49-F238E27FC236}">
                <a16:creationId xmlns:a16="http://schemas.microsoft.com/office/drawing/2014/main" id="{BB152898-C36A-48EA-BA22-96B63C611CFE}"/>
              </a:ext>
            </a:extLst>
          </p:cNvPr>
          <p:cNvSpPr/>
          <p:nvPr/>
        </p:nvSpPr>
        <p:spPr>
          <a:xfrm>
            <a:off x="10666787" y="1559043"/>
            <a:ext cx="1493135" cy="1539433"/>
          </a:xfrm>
          <a:prstGeom prst="ellipse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1C1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STSs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2502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Conclusions - Missing values in one observation timeseries</a:t>
            </a:r>
            <a:br>
              <a:rPr lang="en-US" sz="2800" b="1" dirty="0"/>
            </a:b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23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1E2A89C3-6E6E-48B1-8B36-C7886453C0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9103299"/>
              </p:ext>
            </p:extLst>
          </p:nvPr>
        </p:nvGraphicFramePr>
        <p:xfrm>
          <a:off x="343973" y="750341"/>
          <a:ext cx="11540921" cy="5849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vale 6">
            <a:extLst>
              <a:ext uri="{FF2B5EF4-FFF2-40B4-BE49-F238E27FC236}">
                <a16:creationId xmlns:a16="http://schemas.microsoft.com/office/drawing/2014/main" id="{C9114085-2446-4FC3-87AF-308B446F925B}"/>
              </a:ext>
            </a:extLst>
          </p:cNvPr>
          <p:cNvSpPr/>
          <p:nvPr/>
        </p:nvSpPr>
        <p:spPr>
          <a:xfrm>
            <a:off x="10637134" y="494169"/>
            <a:ext cx="1522789" cy="1531401"/>
          </a:xfrm>
          <a:prstGeom prst="ellipse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1C1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MDSs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3068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3934" y="0"/>
            <a:ext cx="6260999" cy="968444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Groundwater modeling choices </a:t>
            </a:r>
            <a:br>
              <a:rPr lang="en-US" sz="2800" b="1" dirty="0"/>
            </a:br>
            <a:r>
              <a:rPr lang="en-US" sz="2800" b="1" dirty="0"/>
              <a:t>for observations in transient calibration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24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674B41D6-B0B5-43E1-91F0-936022DD8D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1413014"/>
              </p:ext>
            </p:extLst>
          </p:nvPr>
        </p:nvGraphicFramePr>
        <p:xfrm>
          <a:off x="-77201" y="776749"/>
          <a:ext cx="10540715" cy="619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Immagine 5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93FA8959-6977-46C4-AE1B-7055B8841A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807" y="3381441"/>
            <a:ext cx="1007679" cy="1007679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8573594D-2340-481B-86B4-D388727CF7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363" y="1501842"/>
            <a:ext cx="1049117" cy="1082960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669B786F-0960-489F-A69D-28FA4B54FE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930" y="5263306"/>
            <a:ext cx="1261981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7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rba, esterni, sedendo, fiore&#10;&#10;Descrizione generata automaticamente">
            <a:extLst>
              <a:ext uri="{FF2B5EF4-FFF2-40B4-BE49-F238E27FC236}">
                <a16:creationId xmlns:a16="http://schemas.microsoft.com/office/drawing/2014/main" id="{137EA1FD-F21F-4A2D-9B0B-0D6572F649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3"/>
          <a:stretch/>
        </p:blipFill>
        <p:spPr>
          <a:xfrm>
            <a:off x="4182875" y="0"/>
            <a:ext cx="8009125" cy="6870189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94B49A87-3454-4AE9-BB36-2DA75DA05B71}"/>
              </a:ext>
            </a:extLst>
          </p:cNvPr>
          <p:cNvSpPr/>
          <p:nvPr/>
        </p:nvSpPr>
        <p:spPr>
          <a:xfrm>
            <a:off x="4164442" y="2664"/>
            <a:ext cx="3863116" cy="6858000"/>
          </a:xfrm>
          <a:prstGeom prst="rect">
            <a:avLst/>
          </a:prstGeom>
          <a:solidFill>
            <a:schemeClr val="accent1">
              <a:lumMod val="75000"/>
              <a:alpha val="79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33EEE7ED-9628-442A-B914-084E3BE29256}"/>
              </a:ext>
            </a:extLst>
          </p:cNvPr>
          <p:cNvSpPr/>
          <p:nvPr/>
        </p:nvSpPr>
        <p:spPr>
          <a:xfrm>
            <a:off x="3518346" y="2205588"/>
            <a:ext cx="5192175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dirty="0"/>
              <a:t>FOR FURTHER </a:t>
            </a:r>
          </a:p>
          <a:p>
            <a:pPr algn="ctr"/>
            <a:r>
              <a:rPr lang="en-US" sz="3300" b="1" dirty="0"/>
              <a:t>QUESTIONS</a:t>
            </a:r>
          </a:p>
          <a:p>
            <a:pPr algn="ctr"/>
            <a:endParaRPr lang="en-US" sz="3300" dirty="0"/>
          </a:p>
          <a:p>
            <a:pPr algn="ctr"/>
            <a:r>
              <a:rPr lang="en-US" dirty="0"/>
              <a:t>mara.meggiorin@dicea.unipd.it</a:t>
            </a:r>
          </a:p>
          <a:p>
            <a:pPr algn="ctr"/>
            <a:r>
              <a:rPr lang="en-US" dirty="0"/>
              <a:t>mmeggiorin@sinergeo.it</a:t>
            </a:r>
          </a:p>
          <a:p>
            <a:pPr algn="ctr"/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081D051-A08B-4BDA-8C1E-1D8ECE9BDDA4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0EDC143-1287-4099-9D15-1EB6F7679871}"/>
              </a:ext>
            </a:extLst>
          </p:cNvPr>
          <p:cNvSpPr txBox="1"/>
          <p:nvPr/>
        </p:nvSpPr>
        <p:spPr>
          <a:xfrm>
            <a:off x="0" y="11290"/>
            <a:ext cx="4067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solidFill>
                  <a:srgbClr val="0096D0"/>
                </a:solidFill>
                <a:latin typeface="Trebuchet MS" panose="020B0603020202020204" pitchFamily="34" charset="0"/>
              </a:rPr>
              <a:t>EGU General Assembly 2020, Online</a:t>
            </a:r>
          </a:p>
          <a:p>
            <a:r>
              <a:rPr lang="it-IT" sz="1600" i="1" dirty="0">
                <a:solidFill>
                  <a:srgbClr val="0096D0"/>
                </a:solidFill>
                <a:latin typeface="Trebuchet MS" panose="020B0603020202020204" pitchFamily="34" charset="0"/>
              </a:rPr>
              <a:t>Sharing Geoscience Online, 4-8 May, 2020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A20F0F2-5551-4F58-95A9-8815D6914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6231"/>
            <a:ext cx="1469033" cy="41711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EC148B7-B646-46C6-AD51-E87A61F0D5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337" y="6436231"/>
            <a:ext cx="944854" cy="42340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5509B70-31BC-413B-A1D4-6EC7FF1EE5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495" y="6440101"/>
            <a:ext cx="788296" cy="40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5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But…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3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8E37420C-B600-4C17-8887-CD1E8C0A0643}"/>
              </a:ext>
            </a:extLst>
          </p:cNvPr>
          <p:cNvSpPr/>
          <p:nvPr/>
        </p:nvSpPr>
        <p:spPr>
          <a:xfrm>
            <a:off x="469521" y="1156234"/>
            <a:ext cx="2297845" cy="1282092"/>
          </a:xfrm>
          <a:custGeom>
            <a:avLst/>
            <a:gdLst>
              <a:gd name="connsiteX0" fmla="*/ 0 w 2297845"/>
              <a:gd name="connsiteY0" fmla="*/ 0 h 1282092"/>
              <a:gd name="connsiteX1" fmla="*/ 2297845 w 2297845"/>
              <a:gd name="connsiteY1" fmla="*/ 0 h 1282092"/>
              <a:gd name="connsiteX2" fmla="*/ 2297845 w 2297845"/>
              <a:gd name="connsiteY2" fmla="*/ 1282092 h 1282092"/>
              <a:gd name="connsiteX3" fmla="*/ 0 w 2297845"/>
              <a:gd name="connsiteY3" fmla="*/ 1282092 h 1282092"/>
              <a:gd name="connsiteX4" fmla="*/ 0 w 2297845"/>
              <a:gd name="connsiteY4" fmla="*/ 0 h 128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7845" h="1282092">
                <a:moveTo>
                  <a:pt x="0" y="0"/>
                </a:moveTo>
                <a:lnTo>
                  <a:pt x="2297845" y="0"/>
                </a:lnTo>
                <a:lnTo>
                  <a:pt x="2297845" y="1282092"/>
                </a:lnTo>
                <a:lnTo>
                  <a:pt x="0" y="128209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800" kern="1200" dirty="0"/>
              <a:t>Hydrogeological records often have </a:t>
            </a:r>
            <a:r>
              <a:rPr lang="en-GB" sz="1800" b="1" u="sng" kern="1200" dirty="0"/>
              <a:t>missing values</a:t>
            </a:r>
            <a:endParaRPr lang="it-IT" sz="1800" b="1" u="sng" kern="1200" dirty="0"/>
          </a:p>
        </p:txBody>
      </p:sp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77AB342E-3D25-43D5-8ECB-A678B8B6D93A}"/>
              </a:ext>
            </a:extLst>
          </p:cNvPr>
          <p:cNvSpPr/>
          <p:nvPr/>
        </p:nvSpPr>
        <p:spPr>
          <a:xfrm>
            <a:off x="3473410" y="858957"/>
            <a:ext cx="2091729" cy="1888263"/>
          </a:xfrm>
          <a:custGeom>
            <a:avLst/>
            <a:gdLst>
              <a:gd name="connsiteX0" fmla="*/ 0 w 2697518"/>
              <a:gd name="connsiteY0" fmla="*/ 0 h 1888263"/>
              <a:gd name="connsiteX1" fmla="*/ 2697518 w 2697518"/>
              <a:gd name="connsiteY1" fmla="*/ 0 h 1888263"/>
              <a:gd name="connsiteX2" fmla="*/ 2697518 w 2697518"/>
              <a:gd name="connsiteY2" fmla="*/ 1888263 h 1888263"/>
              <a:gd name="connsiteX3" fmla="*/ 0 w 2697518"/>
              <a:gd name="connsiteY3" fmla="*/ 1888263 h 1888263"/>
              <a:gd name="connsiteX4" fmla="*/ 0 w 2697518"/>
              <a:gd name="connsiteY4" fmla="*/ 0 h 188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7518" h="1888263">
                <a:moveTo>
                  <a:pt x="0" y="0"/>
                </a:moveTo>
                <a:lnTo>
                  <a:pt x="2697518" y="0"/>
                </a:lnTo>
                <a:lnTo>
                  <a:pt x="2697518" y="1888263"/>
                </a:lnTo>
                <a:lnTo>
                  <a:pt x="0" y="188826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800" kern="1200" dirty="0"/>
              <a:t>Different choices on observation sampling time are possible: </a:t>
            </a:r>
          </a:p>
        </p:txBody>
      </p:sp>
      <p:sp>
        <p:nvSpPr>
          <p:cNvPr id="32" name="Freccia a gallone 31">
            <a:extLst>
              <a:ext uri="{FF2B5EF4-FFF2-40B4-BE49-F238E27FC236}">
                <a16:creationId xmlns:a16="http://schemas.microsoft.com/office/drawing/2014/main" id="{A550AFBC-5121-4873-BECE-1C513973690D}"/>
              </a:ext>
            </a:extLst>
          </p:cNvPr>
          <p:cNvSpPr/>
          <p:nvPr/>
        </p:nvSpPr>
        <p:spPr>
          <a:xfrm>
            <a:off x="5726390" y="1155018"/>
            <a:ext cx="290999" cy="466949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99E56C6-86E5-45AE-967D-6A687CE93685}"/>
              </a:ext>
            </a:extLst>
          </p:cNvPr>
          <p:cNvSpPr/>
          <p:nvPr/>
        </p:nvSpPr>
        <p:spPr>
          <a:xfrm>
            <a:off x="5814716" y="805163"/>
            <a:ext cx="2612404" cy="2292890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5786" tIns="335786" rIns="335786" bIns="335786" numCol="1" spcCol="1270" anchor="ctr" anchorCtr="0">
            <a:no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dirty="0"/>
              <a:t>By using </a:t>
            </a:r>
            <a:r>
              <a:rPr lang="en-GB" sz="1800" kern="1200" dirty="0"/>
              <a:t>daily data with missing values </a:t>
            </a:r>
          </a:p>
          <a:p>
            <a:pPr lvl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600" kern="1200" dirty="0"/>
          </a:p>
          <a:p>
            <a:pPr marL="0" lvl="0" indent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800" kern="1200" dirty="0"/>
              <a:t>By using monthly data that fastens also the model</a:t>
            </a:r>
          </a:p>
        </p:txBody>
      </p:sp>
      <p:sp>
        <p:nvSpPr>
          <p:cNvPr id="40" name="Freccia a gallone 39">
            <a:extLst>
              <a:ext uri="{FF2B5EF4-FFF2-40B4-BE49-F238E27FC236}">
                <a16:creationId xmlns:a16="http://schemas.microsoft.com/office/drawing/2014/main" id="{36F7A03D-546E-49E4-B10B-B07841267BC0}"/>
              </a:ext>
            </a:extLst>
          </p:cNvPr>
          <p:cNvSpPr/>
          <p:nvPr/>
        </p:nvSpPr>
        <p:spPr>
          <a:xfrm>
            <a:off x="8296844" y="1109453"/>
            <a:ext cx="725968" cy="1385952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Figura a mano libera: forma 40">
            <a:extLst>
              <a:ext uri="{FF2B5EF4-FFF2-40B4-BE49-F238E27FC236}">
                <a16:creationId xmlns:a16="http://schemas.microsoft.com/office/drawing/2014/main" id="{6F26B81B-BFDE-43FE-8F05-262799277241}"/>
              </a:ext>
            </a:extLst>
          </p:cNvPr>
          <p:cNvSpPr/>
          <p:nvPr/>
        </p:nvSpPr>
        <p:spPr>
          <a:xfrm>
            <a:off x="9196397" y="1110126"/>
            <a:ext cx="2169313" cy="1385939"/>
          </a:xfrm>
          <a:custGeom>
            <a:avLst/>
            <a:gdLst>
              <a:gd name="connsiteX0" fmla="*/ 0 w 1979913"/>
              <a:gd name="connsiteY0" fmla="*/ 0 h 1385939"/>
              <a:gd name="connsiteX1" fmla="*/ 1979913 w 1979913"/>
              <a:gd name="connsiteY1" fmla="*/ 0 h 1385939"/>
              <a:gd name="connsiteX2" fmla="*/ 1979913 w 1979913"/>
              <a:gd name="connsiteY2" fmla="*/ 1385939 h 1385939"/>
              <a:gd name="connsiteX3" fmla="*/ 0 w 1979913"/>
              <a:gd name="connsiteY3" fmla="*/ 1385939 h 1385939"/>
              <a:gd name="connsiteX4" fmla="*/ 0 w 1979913"/>
              <a:gd name="connsiteY4" fmla="*/ 0 h 1385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9913" h="1385939">
                <a:moveTo>
                  <a:pt x="0" y="0"/>
                </a:moveTo>
                <a:lnTo>
                  <a:pt x="1979913" y="0"/>
                </a:lnTo>
                <a:lnTo>
                  <a:pt x="1979913" y="1385939"/>
                </a:lnTo>
                <a:lnTo>
                  <a:pt x="0" y="138593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320" tIns="20320" rIns="20320" bIns="20320" numCol="1" spcCol="1270" anchor="ctr" anchorCtr="0">
            <a:noAutofit/>
          </a:bodyPr>
          <a:lstStyle/>
          <a:p>
            <a:pPr algn="ctr"/>
            <a:r>
              <a:rPr lang="en-GB" dirty="0"/>
              <a:t>Possible alteration of calibration process and parameters estimation</a:t>
            </a:r>
          </a:p>
        </p:txBody>
      </p:sp>
      <p:sp>
        <p:nvSpPr>
          <p:cNvPr id="43" name="Figura a mano libera: forma 42">
            <a:extLst>
              <a:ext uri="{FF2B5EF4-FFF2-40B4-BE49-F238E27FC236}">
                <a16:creationId xmlns:a16="http://schemas.microsoft.com/office/drawing/2014/main" id="{B1C7CD37-D6C4-4D6A-A92C-A98E2C0BCE78}"/>
              </a:ext>
            </a:extLst>
          </p:cNvPr>
          <p:cNvSpPr/>
          <p:nvPr/>
        </p:nvSpPr>
        <p:spPr>
          <a:xfrm>
            <a:off x="7840347" y="2965973"/>
            <a:ext cx="3425635" cy="3359483"/>
          </a:xfrm>
          <a:custGeom>
            <a:avLst/>
            <a:gdLst>
              <a:gd name="connsiteX0" fmla="*/ 0 w 1682926"/>
              <a:gd name="connsiteY0" fmla="*/ 841463 h 1682926"/>
              <a:gd name="connsiteX1" fmla="*/ 841463 w 1682926"/>
              <a:gd name="connsiteY1" fmla="*/ 0 h 1682926"/>
              <a:gd name="connsiteX2" fmla="*/ 1682926 w 1682926"/>
              <a:gd name="connsiteY2" fmla="*/ 841463 h 1682926"/>
              <a:gd name="connsiteX3" fmla="*/ 841463 w 1682926"/>
              <a:gd name="connsiteY3" fmla="*/ 1682926 h 1682926"/>
              <a:gd name="connsiteX4" fmla="*/ 0 w 1682926"/>
              <a:gd name="connsiteY4" fmla="*/ 841463 h 168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926" h="1682926">
                <a:moveTo>
                  <a:pt x="0" y="841463"/>
                </a:moveTo>
                <a:cubicBezTo>
                  <a:pt x="0" y="376736"/>
                  <a:pt x="376736" y="0"/>
                  <a:pt x="841463" y="0"/>
                </a:cubicBezTo>
                <a:cubicBezTo>
                  <a:pt x="1306190" y="0"/>
                  <a:pt x="1682926" y="376736"/>
                  <a:pt x="1682926" y="841463"/>
                </a:cubicBezTo>
                <a:cubicBezTo>
                  <a:pt x="1682926" y="1306190"/>
                  <a:pt x="1306190" y="1682926"/>
                  <a:pt x="841463" y="1682926"/>
                </a:cubicBezTo>
                <a:cubicBezTo>
                  <a:pt x="376736" y="1682926"/>
                  <a:pt x="0" y="1306190"/>
                  <a:pt x="0" y="841463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6459" tIns="246459" rIns="246459" bIns="246459" numCol="1" spcCol="1270" anchor="ctr" anchorCtr="0">
            <a:noAutofit/>
          </a:bodyPr>
          <a:lstStyle/>
          <a:p>
            <a:pPr algn="ctr"/>
            <a:r>
              <a:rPr lang="en-US" sz="4000" dirty="0"/>
              <a:t>How and does it make a difference ??</a:t>
            </a:r>
            <a:endParaRPr lang="en-GB" sz="4000" dirty="0"/>
          </a:p>
        </p:txBody>
      </p:sp>
      <p:sp>
        <p:nvSpPr>
          <p:cNvPr id="15" name="Freccia a gallone 14">
            <a:extLst>
              <a:ext uri="{FF2B5EF4-FFF2-40B4-BE49-F238E27FC236}">
                <a16:creationId xmlns:a16="http://schemas.microsoft.com/office/drawing/2014/main" id="{BBBFFAFC-D391-467F-95F0-7E7B48F0F930}"/>
              </a:ext>
            </a:extLst>
          </p:cNvPr>
          <p:cNvSpPr/>
          <p:nvPr/>
        </p:nvSpPr>
        <p:spPr>
          <a:xfrm>
            <a:off x="5723665" y="1974656"/>
            <a:ext cx="290999" cy="466949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4" name="Freccia a gallone 43">
            <a:extLst>
              <a:ext uri="{FF2B5EF4-FFF2-40B4-BE49-F238E27FC236}">
                <a16:creationId xmlns:a16="http://schemas.microsoft.com/office/drawing/2014/main" id="{D0A90D72-631A-4C2A-A873-A5AA1CC595B8}"/>
              </a:ext>
            </a:extLst>
          </p:cNvPr>
          <p:cNvSpPr/>
          <p:nvPr/>
        </p:nvSpPr>
        <p:spPr>
          <a:xfrm>
            <a:off x="2586191" y="1110113"/>
            <a:ext cx="725968" cy="1385952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9" name="Immagine 18" descr="Immagine che contiene rosso, sedendo, giocattolo, piccolo&#10;&#10;Descrizione generata automaticamente">
            <a:extLst>
              <a:ext uri="{FF2B5EF4-FFF2-40B4-BE49-F238E27FC236}">
                <a16:creationId xmlns:a16="http://schemas.microsoft.com/office/drawing/2014/main" id="{F47EC459-0684-4DBF-A8E3-83ED5AED51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2557" y="3140979"/>
            <a:ext cx="2287267" cy="285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24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Analysis steps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4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B6DF905F-D8FC-4E9B-BBD8-31FA0EEFD506}"/>
              </a:ext>
            </a:extLst>
          </p:cNvPr>
          <p:cNvSpPr/>
          <p:nvPr/>
        </p:nvSpPr>
        <p:spPr>
          <a:xfrm>
            <a:off x="381000" y="641168"/>
            <a:ext cx="11430000" cy="6115211"/>
          </a:xfrm>
          <a:custGeom>
            <a:avLst/>
            <a:gdLst>
              <a:gd name="connsiteX0" fmla="*/ 0 w 1898772"/>
              <a:gd name="connsiteY0" fmla="*/ 0 h 1329141"/>
              <a:gd name="connsiteX1" fmla="*/ 1898772 w 1898772"/>
              <a:gd name="connsiteY1" fmla="*/ 0 h 1329141"/>
              <a:gd name="connsiteX2" fmla="*/ 1898772 w 1898772"/>
              <a:gd name="connsiteY2" fmla="*/ 1329141 h 1329141"/>
              <a:gd name="connsiteX3" fmla="*/ 0 w 1898772"/>
              <a:gd name="connsiteY3" fmla="*/ 1329141 h 1329141"/>
              <a:gd name="connsiteX4" fmla="*/ 0 w 1898772"/>
              <a:gd name="connsiteY4" fmla="*/ 0 h 132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8772" h="1329141">
                <a:moveTo>
                  <a:pt x="0" y="0"/>
                </a:moveTo>
                <a:lnTo>
                  <a:pt x="1898772" y="0"/>
                </a:lnTo>
                <a:lnTo>
                  <a:pt x="1898772" y="1329141"/>
                </a:lnTo>
                <a:lnTo>
                  <a:pt x="0" y="132914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320" tIns="20320" rIns="20320" bIns="20320" numCol="1" spcCol="1270" anchor="ctr" anchorCtr="0">
            <a:noAutofit/>
          </a:bodyPr>
          <a:lstStyle/>
          <a:p>
            <a:pPr marL="342900" lvl="0" indent="-34290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Implement a flow model for a real case</a:t>
            </a:r>
            <a:endParaRPr lang="en-US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AutoNum type="arabicPeriod"/>
            </a:pPr>
            <a:r>
              <a:rPr lang="en-US" kern="1200" dirty="0">
                <a:latin typeface="Arial" panose="020B0604020202020204" pitchFamily="34" charset="0"/>
                <a:cs typeface="Arial" panose="020B0604020202020204" pitchFamily="34" charset="0"/>
              </a:rPr>
              <a:t>Calibrate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model with different observation timeseries:</a:t>
            </a:r>
          </a:p>
          <a:p>
            <a:pPr marL="342900" indent="-34290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AutoNum type="arabicPeriod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AutoNum type="arabicPeriod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AutoNum type="arabicPeriod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AutoNum type="arabicPeriod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AutoNum type="arabicPeriod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AutoNum type="arabicPeriod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AutoNum type="arabicPeriod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AutoNum type="arabicPeriod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AutoNum type="arabicPeriod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Results comparison:</a:t>
            </a:r>
          </a:p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Difficulties on visually inspecting 24 heterogeneous fields,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therefore, calibrated hydrogeological properties are collated by:</a:t>
            </a:r>
          </a:p>
          <a:p>
            <a:pPr marL="800100" lvl="1" indent="-34290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statistical distributions, </a:t>
            </a:r>
          </a:p>
          <a:p>
            <a:pPr marL="800100" lvl="1" indent="-34290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simulated timeseries in two points within the observation area, </a:t>
            </a:r>
          </a:p>
          <a:p>
            <a:pPr marL="800100" lvl="1" indent="-34290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sensitive analysis by estimating variation coefficients in pilot points.</a:t>
            </a:r>
            <a:endParaRPr lang="it-IT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E8E75CC-E38F-4B2B-8C65-EA4B243B3614}"/>
              </a:ext>
            </a:extLst>
          </p:cNvPr>
          <p:cNvSpPr/>
          <p:nvPr/>
        </p:nvSpPr>
        <p:spPr>
          <a:xfrm>
            <a:off x="7993626" y="484222"/>
            <a:ext cx="4106196" cy="1006429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Common settings for all scenarios: </a:t>
            </a: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model conceptualization </a:t>
            </a: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daily boundary conditions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3878A739-41B2-4DE7-BBA9-B33335EB1C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4301054"/>
              </p:ext>
            </p:extLst>
          </p:nvPr>
        </p:nvGraphicFramePr>
        <p:xfrm>
          <a:off x="744179" y="1834923"/>
          <a:ext cx="10703642" cy="2556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ttangolo 8">
            <a:extLst>
              <a:ext uri="{FF2B5EF4-FFF2-40B4-BE49-F238E27FC236}">
                <a16:creationId xmlns:a16="http://schemas.microsoft.com/office/drawing/2014/main" id="{703814D9-E8A0-4A48-915F-69F1C81C1FE0}"/>
              </a:ext>
            </a:extLst>
          </p:cNvPr>
          <p:cNvSpPr/>
          <p:nvPr/>
        </p:nvSpPr>
        <p:spPr>
          <a:xfrm>
            <a:off x="7993626" y="4992157"/>
            <a:ext cx="4106196" cy="1006429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Calibrated properties: </a:t>
            </a: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Hydraulic conductivity / permeability (K)</a:t>
            </a: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Specific storage (S)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666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Case study – subdomain of the Bacchiglione Basin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5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B6DF905F-D8FC-4E9B-BBD8-31FA0EEFD506}"/>
              </a:ext>
            </a:extLst>
          </p:cNvPr>
          <p:cNvSpPr/>
          <p:nvPr/>
        </p:nvSpPr>
        <p:spPr>
          <a:xfrm>
            <a:off x="6619128" y="737612"/>
            <a:ext cx="5763792" cy="3009765"/>
          </a:xfrm>
          <a:custGeom>
            <a:avLst/>
            <a:gdLst>
              <a:gd name="connsiteX0" fmla="*/ 0 w 1898772"/>
              <a:gd name="connsiteY0" fmla="*/ 0 h 1329141"/>
              <a:gd name="connsiteX1" fmla="*/ 1898772 w 1898772"/>
              <a:gd name="connsiteY1" fmla="*/ 0 h 1329141"/>
              <a:gd name="connsiteX2" fmla="*/ 1898772 w 1898772"/>
              <a:gd name="connsiteY2" fmla="*/ 1329141 h 1329141"/>
              <a:gd name="connsiteX3" fmla="*/ 0 w 1898772"/>
              <a:gd name="connsiteY3" fmla="*/ 1329141 h 1329141"/>
              <a:gd name="connsiteX4" fmla="*/ 0 w 1898772"/>
              <a:gd name="connsiteY4" fmla="*/ 0 h 132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8772" h="1329141">
                <a:moveTo>
                  <a:pt x="0" y="0"/>
                </a:moveTo>
                <a:lnTo>
                  <a:pt x="1898772" y="0"/>
                </a:lnTo>
                <a:lnTo>
                  <a:pt x="1898772" y="1329141"/>
                </a:lnTo>
                <a:lnTo>
                  <a:pt x="0" y="132914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320" tIns="20320" rIns="20320" bIns="20320" numCol="1" spcCol="1270" anchor="ctr" anchorCtr="0">
            <a:noAutofit/>
          </a:bodyPr>
          <a:lstStyle/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 sensors continuously measuring the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groundwater level </a:t>
            </a: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Unconfined groundwater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Boundary conditions (BCs):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northern and southern boundaries </a:t>
            </a:r>
          </a:p>
          <a:p>
            <a:pPr marL="1200150" lvl="2" indent="-28575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Dirichlet's conditions</a:t>
            </a:r>
          </a:p>
          <a:p>
            <a:pPr lvl="1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eastern and western boundaries </a:t>
            </a:r>
          </a:p>
          <a:p>
            <a:pPr marL="1200150" lvl="2" indent="-28575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no-flow boundaries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Records overlap for 783 days without missing data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F3F7B75-4640-4531-ABFA-05C0E5D93F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"/>
          <a:stretch/>
        </p:blipFill>
        <p:spPr>
          <a:xfrm>
            <a:off x="93764" y="805575"/>
            <a:ext cx="6449334" cy="576507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97925A1-46F6-42BD-BC89-488F6110E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488" y="3747377"/>
            <a:ext cx="5197033" cy="282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19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Case study – Water balance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6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F6A04448-AD4D-4340-AE2C-5AD6CD465E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9080613"/>
              </p:ext>
            </p:extLst>
          </p:nvPr>
        </p:nvGraphicFramePr>
        <p:xfrm>
          <a:off x="336449" y="1387272"/>
          <a:ext cx="11519101" cy="4791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97451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Model implementation and calibration settings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7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B6DF905F-D8FC-4E9B-BBD8-31FA0EEFD506}"/>
              </a:ext>
            </a:extLst>
          </p:cNvPr>
          <p:cNvSpPr/>
          <p:nvPr/>
        </p:nvSpPr>
        <p:spPr>
          <a:xfrm>
            <a:off x="6381750" y="715967"/>
            <a:ext cx="5562601" cy="5883466"/>
          </a:xfrm>
          <a:custGeom>
            <a:avLst/>
            <a:gdLst>
              <a:gd name="connsiteX0" fmla="*/ 0 w 1898772"/>
              <a:gd name="connsiteY0" fmla="*/ 0 h 1329141"/>
              <a:gd name="connsiteX1" fmla="*/ 1898772 w 1898772"/>
              <a:gd name="connsiteY1" fmla="*/ 0 h 1329141"/>
              <a:gd name="connsiteX2" fmla="*/ 1898772 w 1898772"/>
              <a:gd name="connsiteY2" fmla="*/ 1329141 h 1329141"/>
              <a:gd name="connsiteX3" fmla="*/ 0 w 1898772"/>
              <a:gd name="connsiteY3" fmla="*/ 1329141 h 1329141"/>
              <a:gd name="connsiteX4" fmla="*/ 0 w 1898772"/>
              <a:gd name="connsiteY4" fmla="*/ 0 h 132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8772" h="1329141">
                <a:moveTo>
                  <a:pt x="0" y="0"/>
                </a:moveTo>
                <a:lnTo>
                  <a:pt x="1898772" y="0"/>
                </a:lnTo>
                <a:lnTo>
                  <a:pt x="1898772" y="1329141"/>
                </a:lnTo>
                <a:lnTo>
                  <a:pt x="0" y="132914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320" tIns="20320" rIns="20320" bIns="20320" numCol="1" spcCol="1270" anchor="ctr" anchorCtr="0">
            <a:no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FEFLOW</a:t>
            </a:r>
          </a:p>
          <a:p>
            <a:pPr marL="342900" lvl="0" indent="-34290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Mesh: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small elements close to observation points, with sides of roughly 60m, enlarging up to sides of about 600m far away</a:t>
            </a:r>
          </a:p>
          <a:p>
            <a:pPr marL="342900" lvl="0" indent="-34290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 model layers</a:t>
            </a:r>
          </a:p>
          <a:p>
            <a:pPr marL="342900" lvl="0" indent="-34290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transient BCs</a:t>
            </a:r>
          </a:p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FEPEST</a:t>
            </a:r>
          </a:p>
          <a:p>
            <a: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Transient calibration : 1 year</a:t>
            </a:r>
          </a:p>
          <a:p>
            <a:pPr marL="342900" lvl="0" indent="-34290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Pilot point estimation method </a:t>
            </a:r>
          </a:p>
          <a:p>
            <a:pPr marL="7429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à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pp denser close to observation points</a:t>
            </a:r>
          </a:p>
          <a:p>
            <a:pPr marL="7429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à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Kriging interpolation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Thikhonov regularization</a:t>
            </a:r>
          </a:p>
          <a:p>
            <a:pPr marL="342900" lvl="0" indent="-34290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SVD-Assist is applied as a fastening tool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F3F7B75-4640-4531-ABFA-05C0E5D93F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24" y="715967"/>
            <a:ext cx="5911218" cy="588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50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8375BD8-F2BF-4BBB-920D-EAA3BFB07D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4"/>
          <a:stretch/>
        </p:blipFill>
        <p:spPr>
          <a:xfrm>
            <a:off x="1237066" y="685800"/>
            <a:ext cx="9717866" cy="591044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Results: Statistical descriptors – Hydraulic conductivity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8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DF89840-06E7-4BAF-8B11-CDE7ACC47F7A}"/>
              </a:ext>
            </a:extLst>
          </p:cNvPr>
          <p:cNvSpPr txBox="1"/>
          <p:nvPr/>
        </p:nvSpPr>
        <p:spPr>
          <a:xfrm rot="16200000">
            <a:off x="-626104" y="3244335"/>
            <a:ext cx="335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Cumulative distribution functions</a:t>
            </a:r>
          </a:p>
        </p:txBody>
      </p:sp>
    </p:spTree>
    <p:extLst>
      <p:ext uri="{BB962C8B-B14F-4D97-AF65-F5344CB8AC3E}">
        <p14:creationId xmlns:p14="http://schemas.microsoft.com/office/powerpoint/2010/main" val="2530403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Results: Statistical descriptors – Hydraulic conductivity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9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700DBDB-3F86-4B5C-8687-E558417188E2}"/>
              </a:ext>
            </a:extLst>
          </p:cNvPr>
          <p:cNvSpPr/>
          <p:nvPr/>
        </p:nvSpPr>
        <p:spPr>
          <a:xfrm>
            <a:off x="238124" y="1113074"/>
            <a:ext cx="1136134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Main Observations: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STSs: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Wide cumulative distribution functions (cdfs)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DD has generally highest permeability values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increasing the sampling time, cdfs move towards lower values with minimum values for the 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However, they all show similar curve shapes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MDSs: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Their cumulative distribution functions are much more bunched 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complete absence of one observation timeseries leads to further curves,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specially one of timeseries 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generally, there are small median discrepancies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increasing the percentage of lacking data, all sensors lower the medians</a:t>
            </a:r>
          </a:p>
        </p:txBody>
      </p:sp>
    </p:spTree>
    <p:extLst>
      <p:ext uri="{BB962C8B-B14F-4D97-AF65-F5344CB8AC3E}">
        <p14:creationId xmlns:p14="http://schemas.microsoft.com/office/powerpoint/2010/main" val="115212001"/>
      </p:ext>
    </p:extLst>
  </p:cSld>
  <p:clrMapOvr>
    <a:masterClrMapping/>
  </p:clrMapOvr>
</p:sld>
</file>

<file path=ppt/theme/theme1.xml><?xml version="1.0" encoding="utf-8"?>
<a:theme xmlns:a="http://schemas.openxmlformats.org/drawingml/2006/main" name="Profondità">
  <a:themeElements>
    <a:clrScheme name="Profondità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Profondità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ondità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TM04033923[[fn=Profondità]]</Template>
  <TotalTime>6907</TotalTime>
  <Words>1909</Words>
  <Application>Microsoft Office PowerPoint</Application>
  <PresentationFormat>Widescreen</PresentationFormat>
  <Paragraphs>321</Paragraphs>
  <Slides>25</Slides>
  <Notes>25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5" baseType="lpstr">
      <vt:lpstr>Arial</vt:lpstr>
      <vt:lpstr>Arial Black</vt:lpstr>
      <vt:lpstr>Arial Narrow</vt:lpstr>
      <vt:lpstr>Calibri</vt:lpstr>
      <vt:lpstr>Cambria Math</vt:lpstr>
      <vt:lpstr>Corbel</vt:lpstr>
      <vt:lpstr>Gill Sans Nova Cond</vt:lpstr>
      <vt:lpstr>Trebuchet MS</vt:lpstr>
      <vt:lpstr>Wingdings</vt:lpstr>
      <vt:lpstr>Profondità</vt:lpstr>
      <vt:lpstr>Presentazione standard di PowerPoint</vt:lpstr>
      <vt:lpstr>Calibration for groundwater models</vt:lpstr>
      <vt:lpstr>But…</vt:lpstr>
      <vt:lpstr>Analysis steps</vt:lpstr>
      <vt:lpstr>Case study – subdomain of the Bacchiglione Basin</vt:lpstr>
      <vt:lpstr>Case study – Water balance</vt:lpstr>
      <vt:lpstr>Model implementation and calibration settings</vt:lpstr>
      <vt:lpstr>Results: Statistical descriptors – Hydraulic conductivity</vt:lpstr>
      <vt:lpstr>Results: Statistical descriptors – Hydraulic conductivity</vt:lpstr>
      <vt:lpstr>Results: Statistical descriptors – Specific storage</vt:lpstr>
      <vt:lpstr>Results: Statistical descriptors – Specific storage</vt:lpstr>
      <vt:lpstr>Results: Simulated hydraulic heads – point 1</vt:lpstr>
      <vt:lpstr>Results: Simulated hydraulic heads – point 2</vt:lpstr>
      <vt:lpstr>Results: Simulated hydraulic heads </vt:lpstr>
      <vt:lpstr>Results: Properties heterogeneity within the observation area  Sampling time scenarios</vt:lpstr>
      <vt:lpstr>Results: Properties heterogeneity within the observation area  Missing data scenarios – sensor 4</vt:lpstr>
      <vt:lpstr>Results: Properties heterogeneity within the observation area</vt:lpstr>
      <vt:lpstr>Results: Uncertainty analysis</vt:lpstr>
      <vt:lpstr>Results: Uncertainty analysis</vt:lpstr>
      <vt:lpstr>Results: Uncertainty analysis</vt:lpstr>
      <vt:lpstr>Results: Uncertainty analysis</vt:lpstr>
      <vt:lpstr>Conclusions - Varying the timeseries sampling interval</vt:lpstr>
      <vt:lpstr>Conclusions - Missing values in one observation timeseries </vt:lpstr>
      <vt:lpstr>Groundwater modeling choices  for observations in transient calibration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Inquinamento antropico delle falde acquifere del Veneto Centrale</dc:title>
  <dc:creator>Mara Meggiorin</dc:creator>
  <cp:lastModifiedBy>Mara Meggiorin - Sinergeo</cp:lastModifiedBy>
  <cp:revision>294</cp:revision>
  <dcterms:created xsi:type="dcterms:W3CDTF">2018-06-13T07:11:38Z</dcterms:created>
  <dcterms:modified xsi:type="dcterms:W3CDTF">2020-04-22T07:31:10Z</dcterms:modified>
</cp:coreProperties>
</file>