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30275213" cy="42811700"/>
  <p:notesSz cx="6858000" cy="9144000"/>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13">
          <p15:clr>
            <a:srgbClr val="A4A3A4"/>
          </p15:clr>
        </p15:guide>
        <p15:guide id="2" pos="190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CE1BE"/>
    <a:srgbClr val="FFCD00"/>
    <a:srgbClr val="027077"/>
    <a:srgbClr val="FFCB00"/>
    <a:srgbClr val="FADAB3"/>
    <a:srgbClr val="FEE7C9"/>
    <a:srgbClr val="E47823"/>
    <a:srgbClr val="005857"/>
    <a:srgbClr val="FFEED6"/>
    <a:srgbClr val="0060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Stijl, licht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Stijl, gemiddeld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Stijl, thema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88" autoAdjust="0"/>
    <p:restoredTop sz="50000" autoAdjust="0"/>
  </p:normalViewPr>
  <p:slideViewPr>
    <p:cSldViewPr snapToObjects="1">
      <p:cViewPr>
        <p:scale>
          <a:sx n="80" d="100"/>
          <a:sy n="80" d="100"/>
        </p:scale>
        <p:origin x="144" y="-9744"/>
      </p:cViewPr>
      <p:guideLst>
        <p:guide orient="horz" pos="6713"/>
        <p:guide pos="1907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C829B4-9606-2A42-8BE7-C95716C4B49D}" type="datetimeFigureOut">
              <a:rPr lang="nl-NL" smtClean="0"/>
              <a:t>30-04-20</a:t>
            </a:fld>
            <a:endParaRPr lang="nl-NL"/>
          </a:p>
        </p:txBody>
      </p:sp>
      <p:sp>
        <p:nvSpPr>
          <p:cNvPr id="4" name="Tijdelijke aanduiding voor dia-afbeelding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E81A27-1440-C343-B73A-EDC558E67D24}" type="slidenum">
              <a:rPr lang="nl-NL" smtClean="0"/>
              <a:t>‹#›</a:t>
            </a:fld>
            <a:endParaRPr lang="nl-NL"/>
          </a:p>
        </p:txBody>
      </p:sp>
    </p:spTree>
    <p:extLst>
      <p:ext uri="{BB962C8B-B14F-4D97-AF65-F5344CB8AC3E}">
        <p14:creationId xmlns:p14="http://schemas.microsoft.com/office/powerpoint/2010/main" val="3671954100"/>
      </p:ext>
    </p:extLst>
  </p:cSld>
  <p:clrMap bg1="lt1" tx1="dk1" bg2="lt2" tx2="dk2" accent1="accent1" accent2="accent2" accent3="accent3" accent4="accent4" accent5="accent5" accent6="accent6" hlink="hlink" folHlink="folHlink"/>
  <p:notesStyle>
    <a:lvl1pPr marL="0" algn="l" defTabSz="2088170" rtl="0" eaLnBrk="1" latinLnBrk="0" hangingPunct="1">
      <a:defRPr sz="5500" kern="1200">
        <a:solidFill>
          <a:schemeClr val="tx1"/>
        </a:solidFill>
        <a:latin typeface="+mn-lt"/>
        <a:ea typeface="+mn-ea"/>
        <a:cs typeface="+mn-cs"/>
      </a:defRPr>
    </a:lvl1pPr>
    <a:lvl2pPr marL="2088170" algn="l" defTabSz="2088170" rtl="0" eaLnBrk="1" latinLnBrk="0" hangingPunct="1">
      <a:defRPr sz="5500" kern="1200">
        <a:solidFill>
          <a:schemeClr val="tx1"/>
        </a:solidFill>
        <a:latin typeface="+mn-lt"/>
        <a:ea typeface="+mn-ea"/>
        <a:cs typeface="+mn-cs"/>
      </a:defRPr>
    </a:lvl2pPr>
    <a:lvl3pPr marL="4176339" algn="l" defTabSz="2088170" rtl="0" eaLnBrk="1" latinLnBrk="0" hangingPunct="1">
      <a:defRPr sz="5500" kern="1200">
        <a:solidFill>
          <a:schemeClr val="tx1"/>
        </a:solidFill>
        <a:latin typeface="+mn-lt"/>
        <a:ea typeface="+mn-ea"/>
        <a:cs typeface="+mn-cs"/>
      </a:defRPr>
    </a:lvl3pPr>
    <a:lvl4pPr marL="6264509" algn="l" defTabSz="2088170" rtl="0" eaLnBrk="1" latinLnBrk="0" hangingPunct="1">
      <a:defRPr sz="5500" kern="1200">
        <a:solidFill>
          <a:schemeClr val="tx1"/>
        </a:solidFill>
        <a:latin typeface="+mn-lt"/>
        <a:ea typeface="+mn-ea"/>
        <a:cs typeface="+mn-cs"/>
      </a:defRPr>
    </a:lvl4pPr>
    <a:lvl5pPr marL="8352678" algn="l" defTabSz="2088170" rtl="0" eaLnBrk="1" latinLnBrk="0" hangingPunct="1">
      <a:defRPr sz="5500" kern="1200">
        <a:solidFill>
          <a:schemeClr val="tx1"/>
        </a:solidFill>
        <a:latin typeface="+mn-lt"/>
        <a:ea typeface="+mn-ea"/>
        <a:cs typeface="+mn-cs"/>
      </a:defRPr>
    </a:lvl5pPr>
    <a:lvl6pPr marL="10440848" algn="l" defTabSz="2088170" rtl="0" eaLnBrk="1" latinLnBrk="0" hangingPunct="1">
      <a:defRPr sz="5500" kern="1200">
        <a:solidFill>
          <a:schemeClr val="tx1"/>
        </a:solidFill>
        <a:latin typeface="+mn-lt"/>
        <a:ea typeface="+mn-ea"/>
        <a:cs typeface="+mn-cs"/>
      </a:defRPr>
    </a:lvl6pPr>
    <a:lvl7pPr marL="12529017" algn="l" defTabSz="2088170" rtl="0" eaLnBrk="1" latinLnBrk="0" hangingPunct="1">
      <a:defRPr sz="5500" kern="1200">
        <a:solidFill>
          <a:schemeClr val="tx1"/>
        </a:solidFill>
        <a:latin typeface="+mn-lt"/>
        <a:ea typeface="+mn-ea"/>
        <a:cs typeface="+mn-cs"/>
      </a:defRPr>
    </a:lvl7pPr>
    <a:lvl8pPr marL="14617187" algn="l" defTabSz="2088170" rtl="0" eaLnBrk="1" latinLnBrk="0" hangingPunct="1">
      <a:defRPr sz="5500" kern="1200">
        <a:solidFill>
          <a:schemeClr val="tx1"/>
        </a:solidFill>
        <a:latin typeface="+mn-lt"/>
        <a:ea typeface="+mn-ea"/>
        <a:cs typeface="+mn-cs"/>
      </a:defRPr>
    </a:lvl8pPr>
    <a:lvl9pPr marL="16705356" algn="l" defTabSz="2088170" rtl="0" eaLnBrk="1" latinLnBrk="0" hangingPunct="1">
      <a:defRPr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16150" y="685800"/>
            <a:ext cx="24257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BE81A27-1440-C343-B73A-EDC558E67D24}" type="slidenum">
              <a:rPr lang="nl-NL" smtClean="0"/>
              <a:t>1</a:t>
            </a:fld>
            <a:endParaRPr lang="nl-NL"/>
          </a:p>
        </p:txBody>
      </p:sp>
    </p:spTree>
    <p:extLst>
      <p:ext uri="{BB962C8B-B14F-4D97-AF65-F5344CB8AC3E}">
        <p14:creationId xmlns:p14="http://schemas.microsoft.com/office/powerpoint/2010/main" val="1055122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Leeg">
    <p:bg>
      <p:bgPr>
        <a:solidFill>
          <a:schemeClr val="bg1"/>
        </a:solidFill>
        <a:effectLst/>
      </p:bgPr>
    </p:b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1513762" y="39680111"/>
            <a:ext cx="7064217" cy="2279327"/>
          </a:xfrm>
          <a:prstGeom prst="rect">
            <a:avLst/>
          </a:prstGeom>
        </p:spPr>
        <p:txBody>
          <a:bodyPr/>
          <a:lstStyle/>
          <a:p>
            <a:fld id="{C28BEF97-4A46-C940-8C59-2C42CB4C4E51}" type="datetimeFigureOut">
              <a:rPr lang="nl-NL" smtClean="0"/>
              <a:t>30-04-20</a:t>
            </a:fld>
            <a:endParaRPr lang="nl-NL"/>
          </a:p>
        </p:txBody>
      </p:sp>
      <p:sp>
        <p:nvSpPr>
          <p:cNvPr id="3" name="Tijdelijke aanduiding voor voettekst 2"/>
          <p:cNvSpPr>
            <a:spLocks noGrp="1"/>
          </p:cNvSpPr>
          <p:nvPr>
            <p:ph type="ftr" sz="quarter" idx="11"/>
          </p:nvPr>
        </p:nvSpPr>
        <p:spPr>
          <a:xfrm>
            <a:off x="10344034" y="39680111"/>
            <a:ext cx="9587151" cy="2279327"/>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21697237" y="39680111"/>
            <a:ext cx="7064217" cy="2279327"/>
          </a:xfrm>
          <a:prstGeom prst="rect">
            <a:avLst/>
          </a:prstGeom>
        </p:spPr>
        <p:txBody>
          <a:bodyPr/>
          <a:lstStyle/>
          <a:p>
            <a:fld id="{83473042-6688-F148-AA6B-B0D689358453}" type="slidenum">
              <a:rPr lang="nl-NL" smtClean="0"/>
              <a:t>‹#›</a:t>
            </a:fld>
            <a:endParaRPr lang="nl-NL"/>
          </a:p>
        </p:txBody>
      </p:sp>
    </p:spTree>
    <p:extLst>
      <p:ext uri="{BB962C8B-B14F-4D97-AF65-F5344CB8AC3E}">
        <p14:creationId xmlns:p14="http://schemas.microsoft.com/office/powerpoint/2010/main" val="1664232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DDB6BCFA-A896-BC4C-82EC-D1C0A7876ED7}"/>
              </a:ext>
            </a:extLst>
          </p:cNvPr>
          <p:cNvSpPr/>
          <p:nvPr userDrawn="1"/>
        </p:nvSpPr>
        <p:spPr>
          <a:xfrm>
            <a:off x="0" y="4772002"/>
            <a:ext cx="30275213" cy="648072"/>
          </a:xfrm>
          <a:prstGeom prst="rect">
            <a:avLst/>
          </a:prstGeom>
          <a:solidFill>
            <a:srgbClr val="FFC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hthoek 16">
            <a:extLst>
              <a:ext uri="{FF2B5EF4-FFF2-40B4-BE49-F238E27FC236}">
                <a16:creationId xmlns:a16="http://schemas.microsoft.com/office/drawing/2014/main" id="{8B8DB744-C70B-0F45-8F29-B5F0D88806C5}"/>
              </a:ext>
            </a:extLst>
          </p:cNvPr>
          <p:cNvSpPr/>
          <p:nvPr userDrawn="1"/>
        </p:nvSpPr>
        <p:spPr>
          <a:xfrm>
            <a:off x="0" y="41568090"/>
            <a:ext cx="30267672" cy="1243610"/>
          </a:xfrm>
          <a:prstGeom prst="rect">
            <a:avLst/>
          </a:prstGeom>
          <a:solidFill>
            <a:srgbClr val="FFC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8" name="Afbeelding 17">
            <a:extLst>
              <a:ext uri="{FF2B5EF4-FFF2-40B4-BE49-F238E27FC236}">
                <a16:creationId xmlns:a16="http://schemas.microsoft.com/office/drawing/2014/main" id="{AB4B6E47-B5D3-CE4B-89DB-4642D5792E4E}"/>
              </a:ext>
            </a:extLst>
          </p:cNvPr>
          <p:cNvPicPr>
            <a:picLocks noChangeAspect="1"/>
          </p:cNvPicPr>
          <p:nvPr userDrawn="1"/>
        </p:nvPicPr>
        <p:blipFill>
          <a:blip r:embed="rId3"/>
          <a:stretch>
            <a:fillRect/>
          </a:stretch>
        </p:blipFill>
        <p:spPr>
          <a:xfrm>
            <a:off x="0" y="0"/>
            <a:ext cx="12136668" cy="4772002"/>
          </a:xfrm>
          <a:prstGeom prst="rect">
            <a:avLst/>
          </a:prstGeom>
        </p:spPr>
      </p:pic>
    </p:spTree>
    <p:extLst>
      <p:ext uri="{BB962C8B-B14F-4D97-AF65-F5344CB8AC3E}">
        <p14:creationId xmlns:p14="http://schemas.microsoft.com/office/powerpoint/2010/main" val="279177222"/>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2270089" rtl="0" eaLnBrk="1" latinLnBrk="0" hangingPunct="1">
        <a:spcBef>
          <a:spcPct val="0"/>
        </a:spcBef>
        <a:buNone/>
        <a:defRPr sz="5213" b="0" i="0" kern="1200">
          <a:solidFill>
            <a:schemeClr val="tx1"/>
          </a:solidFill>
          <a:latin typeface="Merriweather Regular" panose="02060503050406030704" pitchFamily="18" charset="77"/>
          <a:ea typeface="+mj-ea"/>
          <a:cs typeface="+mj-cs"/>
        </a:defRPr>
      </a:lvl1pPr>
    </p:titleStyle>
    <p:bodyStyle>
      <a:lvl1pPr marL="0" indent="0" algn="l" defTabSz="2270089" rtl="0" eaLnBrk="1" latinLnBrk="0" hangingPunct="1">
        <a:lnSpc>
          <a:spcPct val="110000"/>
        </a:lnSpc>
        <a:spcBef>
          <a:spcPts val="0"/>
        </a:spcBef>
        <a:buFont typeface="Arial" pitchFamily="34" charset="0"/>
        <a:buNone/>
        <a:defRPr sz="3972"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2270089" rtl="0" eaLnBrk="1" latinLnBrk="0" hangingPunct="1">
        <a:lnSpc>
          <a:spcPct val="110000"/>
        </a:lnSpc>
        <a:spcBef>
          <a:spcPts val="0"/>
        </a:spcBef>
        <a:buFont typeface="Arial" pitchFamily="34" charset="0"/>
        <a:buNone/>
        <a:defRPr sz="3972" b="1"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70302" indent="-670302" algn="l" defTabSz="2270089" rtl="0" eaLnBrk="1" latinLnBrk="0" hangingPunct="1">
        <a:lnSpc>
          <a:spcPct val="110000"/>
        </a:lnSpc>
        <a:spcBef>
          <a:spcPts val="5213"/>
        </a:spcBef>
        <a:buFont typeface="Verdana" pitchFamily="34" charset="0"/>
        <a:buChar char="•"/>
        <a:defRPr sz="3972"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670302" indent="-670302" algn="l" defTabSz="2270089" rtl="0" eaLnBrk="1" latinLnBrk="0" hangingPunct="1">
        <a:lnSpc>
          <a:spcPct val="110000"/>
        </a:lnSpc>
        <a:spcBef>
          <a:spcPts val="5213"/>
        </a:spcBef>
        <a:buFont typeface="Verdana" pitchFamily="34" charset="0"/>
        <a:buChar char="•"/>
        <a:defRPr sz="3972"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10906" indent="-670302" algn="l" defTabSz="2270089" rtl="0" eaLnBrk="1" latinLnBrk="0" hangingPunct="1">
        <a:lnSpc>
          <a:spcPct val="110000"/>
        </a:lnSpc>
        <a:spcBef>
          <a:spcPts val="0"/>
        </a:spcBef>
        <a:buFont typeface="Verdana" pitchFamily="34" charset="0"/>
        <a:buChar char="–"/>
        <a:defRPr sz="3972"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6242746" indent="-567522" algn="l" defTabSz="2270089" rtl="0" eaLnBrk="1" latinLnBrk="0" hangingPunct="1">
        <a:spcBef>
          <a:spcPct val="20000"/>
        </a:spcBef>
        <a:buFont typeface="Arial" pitchFamily="34" charset="0"/>
        <a:buChar char="•"/>
        <a:defRPr sz="4965" kern="1200">
          <a:solidFill>
            <a:schemeClr val="tx1"/>
          </a:solidFill>
          <a:latin typeface="+mn-lt"/>
          <a:ea typeface="+mn-ea"/>
          <a:cs typeface="+mn-cs"/>
        </a:defRPr>
      </a:lvl6pPr>
      <a:lvl7pPr marL="7377791" indent="-567522" algn="l" defTabSz="2270089" rtl="0" eaLnBrk="1" latinLnBrk="0" hangingPunct="1">
        <a:spcBef>
          <a:spcPct val="20000"/>
        </a:spcBef>
        <a:buFont typeface="Arial" pitchFamily="34" charset="0"/>
        <a:buChar char="•"/>
        <a:defRPr sz="4965" kern="1200">
          <a:solidFill>
            <a:schemeClr val="tx1"/>
          </a:solidFill>
          <a:latin typeface="+mn-lt"/>
          <a:ea typeface="+mn-ea"/>
          <a:cs typeface="+mn-cs"/>
        </a:defRPr>
      </a:lvl7pPr>
      <a:lvl8pPr marL="8512835" indent="-567522" algn="l" defTabSz="2270089" rtl="0" eaLnBrk="1" latinLnBrk="0" hangingPunct="1">
        <a:spcBef>
          <a:spcPct val="20000"/>
        </a:spcBef>
        <a:buFont typeface="Arial" pitchFamily="34" charset="0"/>
        <a:buChar char="•"/>
        <a:defRPr sz="4965" kern="1200">
          <a:solidFill>
            <a:schemeClr val="tx1"/>
          </a:solidFill>
          <a:latin typeface="+mn-lt"/>
          <a:ea typeface="+mn-ea"/>
          <a:cs typeface="+mn-cs"/>
        </a:defRPr>
      </a:lvl8pPr>
      <a:lvl9pPr marL="9647880" indent="-567522" algn="l" defTabSz="2270089" rtl="0" eaLnBrk="1" latinLnBrk="0" hangingPunct="1">
        <a:spcBef>
          <a:spcPct val="20000"/>
        </a:spcBef>
        <a:buFont typeface="Arial" pitchFamily="34" charset="0"/>
        <a:buChar char="•"/>
        <a:defRPr sz="4965" kern="1200">
          <a:solidFill>
            <a:schemeClr val="tx1"/>
          </a:solidFill>
          <a:latin typeface="+mn-lt"/>
          <a:ea typeface="+mn-ea"/>
          <a:cs typeface="+mn-cs"/>
        </a:defRPr>
      </a:lvl9pPr>
    </p:bodyStyle>
    <p:otherStyle>
      <a:defPPr>
        <a:defRPr lang="nl-NL"/>
      </a:defPPr>
      <a:lvl1pPr marL="0" algn="l" defTabSz="2270089" rtl="0" eaLnBrk="1" latinLnBrk="0" hangingPunct="1">
        <a:defRPr sz="4469" kern="1200">
          <a:solidFill>
            <a:schemeClr val="tx1"/>
          </a:solidFill>
          <a:latin typeface="+mn-lt"/>
          <a:ea typeface="+mn-ea"/>
          <a:cs typeface="+mn-cs"/>
        </a:defRPr>
      </a:lvl1pPr>
      <a:lvl2pPr marL="1135045" algn="l" defTabSz="2270089" rtl="0" eaLnBrk="1" latinLnBrk="0" hangingPunct="1">
        <a:defRPr sz="4469" kern="1200">
          <a:solidFill>
            <a:schemeClr val="tx1"/>
          </a:solidFill>
          <a:latin typeface="+mn-lt"/>
          <a:ea typeface="+mn-ea"/>
          <a:cs typeface="+mn-cs"/>
        </a:defRPr>
      </a:lvl2pPr>
      <a:lvl3pPr marL="2270089" algn="l" defTabSz="2270089" rtl="0" eaLnBrk="1" latinLnBrk="0" hangingPunct="1">
        <a:defRPr sz="4469" kern="1200">
          <a:solidFill>
            <a:schemeClr val="tx1"/>
          </a:solidFill>
          <a:latin typeface="+mn-lt"/>
          <a:ea typeface="+mn-ea"/>
          <a:cs typeface="+mn-cs"/>
        </a:defRPr>
      </a:lvl3pPr>
      <a:lvl4pPr marL="3405134" algn="l" defTabSz="2270089" rtl="0" eaLnBrk="1" latinLnBrk="0" hangingPunct="1">
        <a:defRPr sz="4469" kern="1200">
          <a:solidFill>
            <a:schemeClr val="tx1"/>
          </a:solidFill>
          <a:latin typeface="+mn-lt"/>
          <a:ea typeface="+mn-ea"/>
          <a:cs typeface="+mn-cs"/>
        </a:defRPr>
      </a:lvl4pPr>
      <a:lvl5pPr marL="4540179" algn="l" defTabSz="2270089" rtl="0" eaLnBrk="1" latinLnBrk="0" hangingPunct="1">
        <a:defRPr sz="4469" kern="1200">
          <a:solidFill>
            <a:schemeClr val="tx1"/>
          </a:solidFill>
          <a:latin typeface="+mn-lt"/>
          <a:ea typeface="+mn-ea"/>
          <a:cs typeface="+mn-cs"/>
        </a:defRPr>
      </a:lvl5pPr>
      <a:lvl6pPr marL="5675224" algn="l" defTabSz="2270089" rtl="0" eaLnBrk="1" latinLnBrk="0" hangingPunct="1">
        <a:defRPr sz="4469" kern="1200">
          <a:solidFill>
            <a:schemeClr val="tx1"/>
          </a:solidFill>
          <a:latin typeface="+mn-lt"/>
          <a:ea typeface="+mn-ea"/>
          <a:cs typeface="+mn-cs"/>
        </a:defRPr>
      </a:lvl6pPr>
      <a:lvl7pPr marL="6810268" algn="l" defTabSz="2270089" rtl="0" eaLnBrk="1" latinLnBrk="0" hangingPunct="1">
        <a:defRPr sz="4469" kern="1200">
          <a:solidFill>
            <a:schemeClr val="tx1"/>
          </a:solidFill>
          <a:latin typeface="+mn-lt"/>
          <a:ea typeface="+mn-ea"/>
          <a:cs typeface="+mn-cs"/>
        </a:defRPr>
      </a:lvl7pPr>
      <a:lvl8pPr marL="7945313" algn="l" defTabSz="2270089" rtl="0" eaLnBrk="1" latinLnBrk="0" hangingPunct="1">
        <a:defRPr sz="4469" kern="1200">
          <a:solidFill>
            <a:schemeClr val="tx1"/>
          </a:solidFill>
          <a:latin typeface="+mn-lt"/>
          <a:ea typeface="+mn-ea"/>
          <a:cs typeface="+mn-cs"/>
        </a:defRPr>
      </a:lvl8pPr>
      <a:lvl9pPr marL="9080358" algn="l" defTabSz="2270089" rtl="0" eaLnBrk="1" latinLnBrk="0" hangingPunct="1">
        <a:defRPr sz="44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tif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AF7BDB7D-E446-F042-A089-6B389C25FD76}"/>
              </a:ext>
            </a:extLst>
          </p:cNvPr>
          <p:cNvSpPr/>
          <p:nvPr/>
        </p:nvSpPr>
        <p:spPr>
          <a:xfrm>
            <a:off x="15460771" y="10306914"/>
            <a:ext cx="14004000" cy="20126371"/>
          </a:xfrm>
          <a:prstGeom prst="rect">
            <a:avLst/>
          </a:prstGeom>
          <a:gradFill>
            <a:gsLst>
              <a:gs pos="0">
                <a:schemeClr val="bg1">
                  <a:lumMod val="85000"/>
                  <a:shade val="30000"/>
                  <a:satMod val="115000"/>
                </a:schemeClr>
              </a:gs>
              <a:gs pos="14000">
                <a:schemeClr val="bg1">
                  <a:lumMod val="85000"/>
                  <a:shade val="67500"/>
                  <a:satMod val="115000"/>
                </a:schemeClr>
              </a:gs>
              <a:gs pos="100000">
                <a:schemeClr val="bg1">
                  <a:lumMod val="85000"/>
                  <a:shade val="100000"/>
                  <a:satMod val="115000"/>
                </a:schemeClr>
              </a:gs>
            </a:gsLst>
            <a:lin ang="16200000" scaled="1"/>
          </a:gra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2A660867-D441-B142-9141-FA5E3F160D3A}"/>
              </a:ext>
            </a:extLst>
          </p:cNvPr>
          <p:cNvSpPr txBox="1"/>
          <p:nvPr/>
        </p:nvSpPr>
        <p:spPr>
          <a:xfrm>
            <a:off x="16011963" y="15340335"/>
            <a:ext cx="12864343" cy="1384995"/>
          </a:xfrm>
          <a:prstGeom prst="rect">
            <a:avLst/>
          </a:prstGeom>
          <a:noFill/>
        </p:spPr>
        <p:txBody>
          <a:bodyPr wrap="square" lIns="0" tIns="0" rIns="0" bIns="0" rtlCol="0">
            <a:spAutoFit/>
          </a:bodyPr>
          <a:lstStyle/>
          <a:p>
            <a:pPr algn="just"/>
            <a:r>
              <a:rPr lang="en-US" sz="2400" b="1" dirty="0"/>
              <a:t>Figure</a:t>
            </a:r>
            <a:r>
              <a:rPr lang="en-US" sz="2400" dirty="0"/>
              <a:t> </a:t>
            </a:r>
            <a:r>
              <a:rPr lang="en-US" sz="2400" b="1" dirty="0"/>
              <a:t>3|</a:t>
            </a:r>
            <a:r>
              <a:rPr lang="en-US" sz="2400" dirty="0"/>
              <a:t> T-S plots for the last 25 years of a 100 year run for the Martinson set up. The arrows denote the direction in time. Tee color coding denotes the year. </a:t>
            </a:r>
            <a:r>
              <a:rPr lang="en-US" sz="2400" b="1" dirty="0"/>
              <a:t>a)</a:t>
            </a:r>
            <a:r>
              <a:rPr lang="en-US" sz="2400" dirty="0"/>
              <a:t> Case REF.1. </a:t>
            </a:r>
            <a:r>
              <a:rPr lang="en-US" sz="2400" b="1" dirty="0"/>
              <a:t>b)</a:t>
            </a:r>
            <a:r>
              <a:rPr lang="en-US" sz="2400" dirty="0"/>
              <a:t> Case REF.2</a:t>
            </a:r>
          </a:p>
          <a:p>
            <a:endParaRPr lang="en-US" dirty="0"/>
          </a:p>
        </p:txBody>
      </p:sp>
      <p:sp>
        <p:nvSpPr>
          <p:cNvPr id="20" name="Tekstvak 19"/>
          <p:cNvSpPr txBox="1">
            <a:spLocks/>
          </p:cNvSpPr>
          <p:nvPr/>
        </p:nvSpPr>
        <p:spPr>
          <a:xfrm>
            <a:off x="1526115" y="6068147"/>
            <a:ext cx="26644939" cy="3096344"/>
          </a:xfrm>
          <a:prstGeom prst="rect">
            <a:avLst/>
          </a:prstGeom>
          <a:noFill/>
        </p:spPr>
        <p:txBody>
          <a:bodyPr wrap="square" lIns="0" tIns="0" rIns="0" bIns="0" rtlCol="0">
            <a:noAutofit/>
          </a:bodyPr>
          <a:lstStyle/>
          <a:p>
            <a:pPr>
              <a:lnSpc>
                <a:spcPts val="7600"/>
              </a:lnSpc>
            </a:pPr>
            <a:r>
              <a:rPr lang="nl-NL" sz="6000" b="1" dirty="0" err="1">
                <a:solidFill>
                  <a:schemeClr val="tx2"/>
                </a:solidFill>
                <a:latin typeface="Verdana"/>
                <a:cs typeface="Verdana"/>
              </a:rPr>
              <a:t>Multidecadal</a:t>
            </a:r>
            <a:r>
              <a:rPr lang="nl-NL" sz="6000" b="1" dirty="0">
                <a:solidFill>
                  <a:schemeClr val="tx2"/>
                </a:solidFill>
                <a:latin typeface="Verdana"/>
                <a:cs typeface="Verdana"/>
              </a:rPr>
              <a:t> </a:t>
            </a:r>
            <a:r>
              <a:rPr lang="nl-NL" sz="6000" b="1" dirty="0" err="1">
                <a:solidFill>
                  <a:schemeClr val="tx2"/>
                </a:solidFill>
                <a:latin typeface="Verdana"/>
                <a:cs typeface="Verdana"/>
              </a:rPr>
              <a:t>Polynya</a:t>
            </a:r>
            <a:r>
              <a:rPr lang="nl-NL" sz="6000" b="1" dirty="0">
                <a:solidFill>
                  <a:schemeClr val="tx2"/>
                </a:solidFill>
                <a:latin typeface="Verdana"/>
                <a:cs typeface="Verdana"/>
              </a:rPr>
              <a:t> </a:t>
            </a:r>
            <a:r>
              <a:rPr lang="nl-NL" sz="6000" b="1" dirty="0" err="1">
                <a:solidFill>
                  <a:schemeClr val="tx2"/>
                </a:solidFill>
                <a:latin typeface="Verdana"/>
                <a:cs typeface="Verdana"/>
              </a:rPr>
              <a:t>Formation</a:t>
            </a:r>
            <a:r>
              <a:rPr lang="nl-NL" sz="6000" b="1" dirty="0">
                <a:solidFill>
                  <a:schemeClr val="tx2"/>
                </a:solidFill>
                <a:latin typeface="Verdana"/>
                <a:cs typeface="Verdana"/>
              </a:rPr>
              <a:t> in a </a:t>
            </a:r>
            <a:r>
              <a:rPr lang="nl-NL" sz="6000" b="1" dirty="0" err="1">
                <a:solidFill>
                  <a:schemeClr val="tx2"/>
                </a:solidFill>
                <a:latin typeface="Verdana"/>
                <a:cs typeface="Verdana"/>
              </a:rPr>
              <a:t>Conceptual</a:t>
            </a:r>
            <a:r>
              <a:rPr lang="nl-NL" sz="6000" b="1" dirty="0">
                <a:solidFill>
                  <a:schemeClr val="tx2"/>
                </a:solidFill>
                <a:latin typeface="Verdana"/>
                <a:cs typeface="Verdana"/>
              </a:rPr>
              <a:t> (Box) Model</a:t>
            </a:r>
          </a:p>
          <a:p>
            <a:pPr>
              <a:lnSpc>
                <a:spcPts val="7600"/>
              </a:lnSpc>
            </a:pPr>
            <a:r>
              <a:rPr lang="nl-NL" sz="3200" b="1" dirty="0">
                <a:solidFill>
                  <a:srgbClr val="000000"/>
                </a:solidFill>
                <a:latin typeface="Verdana"/>
                <a:cs typeface="Verdana"/>
              </a:rPr>
              <a:t>Daan Boot</a:t>
            </a:r>
            <a:r>
              <a:rPr lang="nl-NL" sz="3200" b="1" baseline="30000" dirty="0">
                <a:solidFill>
                  <a:srgbClr val="000000"/>
                </a:solidFill>
                <a:latin typeface="Verdana"/>
                <a:cs typeface="Verdana"/>
              </a:rPr>
              <a:t>1</a:t>
            </a:r>
            <a:r>
              <a:rPr lang="nl-NL" sz="2400" b="1" dirty="0">
                <a:solidFill>
                  <a:srgbClr val="000000"/>
                </a:solidFill>
                <a:latin typeface="Verdana"/>
                <a:cs typeface="Verdana"/>
              </a:rPr>
              <a:t>, </a:t>
            </a:r>
            <a:r>
              <a:rPr lang="nl-NL" sz="3200" dirty="0">
                <a:solidFill>
                  <a:srgbClr val="000000"/>
                </a:solidFill>
                <a:latin typeface="Verdana"/>
                <a:cs typeface="Verdana"/>
              </a:rPr>
              <a:t>René M. van Westen</a:t>
            </a:r>
            <a:r>
              <a:rPr lang="nl-NL" sz="3200" baseline="30000" dirty="0">
                <a:solidFill>
                  <a:srgbClr val="000000"/>
                </a:solidFill>
                <a:latin typeface="Verdana"/>
                <a:cs typeface="Verdana"/>
              </a:rPr>
              <a:t>1</a:t>
            </a:r>
            <a:r>
              <a:rPr lang="nl-NL" sz="3200" dirty="0">
                <a:solidFill>
                  <a:srgbClr val="000000"/>
                </a:solidFill>
                <a:latin typeface="Verdana"/>
                <a:cs typeface="Verdana"/>
              </a:rPr>
              <a:t>, Henk A. Dijkstra</a:t>
            </a:r>
            <a:r>
              <a:rPr lang="nl-NL" sz="3200" baseline="30000" dirty="0">
                <a:solidFill>
                  <a:srgbClr val="000000"/>
                </a:solidFill>
                <a:latin typeface="Verdana"/>
                <a:cs typeface="Verdana"/>
              </a:rPr>
              <a:t>1, 2</a:t>
            </a:r>
          </a:p>
          <a:p>
            <a:pPr>
              <a:lnSpc>
                <a:spcPct val="150000"/>
              </a:lnSpc>
            </a:pPr>
            <a:r>
              <a:rPr lang="nl-NL" sz="2300" baseline="30000" dirty="0">
                <a:solidFill>
                  <a:srgbClr val="000000"/>
                </a:solidFill>
                <a:latin typeface="Verdana"/>
                <a:cs typeface="Verdana"/>
              </a:rPr>
              <a:t>1</a:t>
            </a:r>
            <a:r>
              <a:rPr lang="nl-NL" sz="2300" dirty="0">
                <a:solidFill>
                  <a:srgbClr val="000000"/>
                </a:solidFill>
                <a:latin typeface="Verdana"/>
                <a:cs typeface="Verdana"/>
              </a:rPr>
              <a:t>Institute </a:t>
            </a:r>
            <a:r>
              <a:rPr lang="nl-NL" sz="2300" dirty="0" err="1">
                <a:solidFill>
                  <a:srgbClr val="000000"/>
                </a:solidFill>
                <a:latin typeface="Verdana"/>
                <a:cs typeface="Verdana"/>
              </a:rPr>
              <a:t>for</a:t>
            </a:r>
            <a:r>
              <a:rPr lang="nl-NL" sz="2300" dirty="0">
                <a:solidFill>
                  <a:srgbClr val="000000"/>
                </a:solidFill>
                <a:latin typeface="Verdana"/>
                <a:cs typeface="Verdana"/>
              </a:rPr>
              <a:t> Marine </a:t>
            </a:r>
            <a:r>
              <a:rPr lang="nl-NL" sz="2300" dirty="0" err="1">
                <a:solidFill>
                  <a:srgbClr val="000000"/>
                </a:solidFill>
                <a:latin typeface="Verdana"/>
                <a:cs typeface="Verdana"/>
              </a:rPr>
              <a:t>and</a:t>
            </a:r>
            <a:r>
              <a:rPr lang="nl-NL" sz="2300" dirty="0">
                <a:solidFill>
                  <a:srgbClr val="000000"/>
                </a:solidFill>
                <a:latin typeface="Verdana"/>
                <a:cs typeface="Verdana"/>
              </a:rPr>
              <a:t> </a:t>
            </a:r>
            <a:r>
              <a:rPr lang="nl-NL" sz="2300" dirty="0" err="1">
                <a:solidFill>
                  <a:srgbClr val="000000"/>
                </a:solidFill>
                <a:latin typeface="Verdana"/>
                <a:cs typeface="Verdana"/>
              </a:rPr>
              <a:t>Atmospheric</a:t>
            </a:r>
            <a:r>
              <a:rPr lang="nl-NL" sz="2300" dirty="0">
                <a:solidFill>
                  <a:srgbClr val="000000"/>
                </a:solidFill>
                <a:latin typeface="Verdana"/>
                <a:cs typeface="Verdana"/>
              </a:rPr>
              <a:t> research Utrecht, </a:t>
            </a:r>
            <a:r>
              <a:rPr lang="nl-NL" sz="2300" dirty="0" err="1">
                <a:solidFill>
                  <a:srgbClr val="000000"/>
                </a:solidFill>
                <a:latin typeface="Verdana"/>
                <a:cs typeface="Verdana"/>
              </a:rPr>
              <a:t>Department</a:t>
            </a:r>
            <a:r>
              <a:rPr lang="nl-NL" sz="2300" dirty="0">
                <a:solidFill>
                  <a:srgbClr val="000000"/>
                </a:solidFill>
                <a:latin typeface="Verdana"/>
                <a:cs typeface="Verdana"/>
              </a:rPr>
              <a:t> of </a:t>
            </a:r>
            <a:r>
              <a:rPr lang="nl-NL" sz="2300" dirty="0" err="1">
                <a:solidFill>
                  <a:srgbClr val="000000"/>
                </a:solidFill>
                <a:latin typeface="Verdana"/>
                <a:cs typeface="Verdana"/>
              </a:rPr>
              <a:t>Physics</a:t>
            </a:r>
            <a:r>
              <a:rPr lang="nl-NL" sz="2300" dirty="0">
                <a:solidFill>
                  <a:srgbClr val="000000"/>
                </a:solidFill>
                <a:latin typeface="Verdana"/>
                <a:cs typeface="Verdana"/>
              </a:rPr>
              <a:t>, Utrecht University, Utrecht, </a:t>
            </a:r>
            <a:r>
              <a:rPr lang="nl-NL" sz="2300" dirty="0" err="1">
                <a:solidFill>
                  <a:srgbClr val="000000"/>
                </a:solidFill>
                <a:latin typeface="Verdana"/>
                <a:cs typeface="Verdana"/>
              </a:rPr>
              <a:t>the</a:t>
            </a:r>
            <a:r>
              <a:rPr lang="nl-NL" sz="2300" dirty="0">
                <a:solidFill>
                  <a:srgbClr val="000000"/>
                </a:solidFill>
                <a:latin typeface="Verdana"/>
                <a:cs typeface="Verdana"/>
              </a:rPr>
              <a:t> Netherlands</a:t>
            </a:r>
          </a:p>
          <a:p>
            <a:pPr>
              <a:lnSpc>
                <a:spcPct val="150000"/>
              </a:lnSpc>
            </a:pPr>
            <a:r>
              <a:rPr lang="nl-NL" sz="2300" baseline="30000" dirty="0">
                <a:solidFill>
                  <a:srgbClr val="000000"/>
                </a:solidFill>
                <a:latin typeface="Verdana"/>
                <a:cs typeface="Verdana"/>
              </a:rPr>
              <a:t> 2</a:t>
            </a:r>
            <a:r>
              <a:rPr lang="nl-NL" sz="2300" dirty="0">
                <a:solidFill>
                  <a:srgbClr val="000000"/>
                </a:solidFill>
                <a:latin typeface="Verdana"/>
                <a:cs typeface="Verdana"/>
              </a:rPr>
              <a:t>Center </a:t>
            </a:r>
            <a:r>
              <a:rPr lang="nl-NL" sz="2300" dirty="0" err="1">
                <a:solidFill>
                  <a:srgbClr val="000000"/>
                </a:solidFill>
                <a:latin typeface="Verdana"/>
                <a:cs typeface="Verdana"/>
              </a:rPr>
              <a:t>for</a:t>
            </a:r>
            <a:r>
              <a:rPr lang="nl-NL" sz="2300" dirty="0">
                <a:solidFill>
                  <a:srgbClr val="000000"/>
                </a:solidFill>
                <a:latin typeface="Verdana"/>
                <a:cs typeface="Verdana"/>
              </a:rPr>
              <a:t> Complex Systems Studies, Utrecht University, Utrecht, </a:t>
            </a:r>
            <a:r>
              <a:rPr lang="nl-NL" sz="2300" dirty="0" err="1">
                <a:solidFill>
                  <a:srgbClr val="000000"/>
                </a:solidFill>
                <a:latin typeface="Verdana"/>
                <a:cs typeface="Verdana"/>
              </a:rPr>
              <a:t>the</a:t>
            </a:r>
            <a:r>
              <a:rPr lang="nl-NL" sz="2300" dirty="0">
                <a:solidFill>
                  <a:srgbClr val="000000"/>
                </a:solidFill>
                <a:latin typeface="Verdana"/>
                <a:cs typeface="Verdana"/>
              </a:rPr>
              <a:t> Netherlands</a:t>
            </a:r>
            <a:endParaRPr lang="nl-NL" sz="2300" baseline="30000" dirty="0">
              <a:solidFill>
                <a:srgbClr val="000000"/>
              </a:solidFill>
              <a:latin typeface="Verdana"/>
              <a:cs typeface="Verdana"/>
            </a:endParaRPr>
          </a:p>
          <a:p>
            <a:pPr>
              <a:lnSpc>
                <a:spcPts val="3600"/>
              </a:lnSpc>
            </a:pPr>
            <a:r>
              <a:rPr lang="en-US" sz="1800" b="1" dirty="0">
                <a:solidFill>
                  <a:srgbClr val="000000"/>
                </a:solidFill>
                <a:latin typeface="Verdana"/>
              </a:rPr>
              <a:t>Corresponding author: </a:t>
            </a:r>
            <a:r>
              <a:rPr lang="en-US" sz="1800" b="1" dirty="0" err="1">
                <a:solidFill>
                  <a:srgbClr val="000000"/>
                </a:solidFill>
                <a:latin typeface="Verdana"/>
              </a:rPr>
              <a:t>d.boot@uu.nl</a:t>
            </a:r>
            <a:endParaRPr lang="nl-NL" sz="6000" dirty="0">
              <a:solidFill>
                <a:srgbClr val="000000"/>
              </a:solidFill>
              <a:latin typeface="Verdana"/>
              <a:cs typeface="Verdana"/>
            </a:endParaRPr>
          </a:p>
        </p:txBody>
      </p:sp>
      <p:cxnSp>
        <p:nvCxnSpPr>
          <p:cNvPr id="30" name="Rechte verbindingslijn 29"/>
          <p:cNvCxnSpPr/>
          <p:nvPr/>
        </p:nvCxnSpPr>
        <p:spPr>
          <a:xfrm flipV="1">
            <a:off x="1456088" y="9884569"/>
            <a:ext cx="27579062" cy="1"/>
          </a:xfrm>
          <a:prstGeom prst="line">
            <a:avLst/>
          </a:prstGeom>
          <a:ln w="12700" cap="flat" cmpd="sng" algn="ctr">
            <a:solidFill>
              <a:srgbClr val="C1003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5" name="Tekstvak 24"/>
          <p:cNvSpPr txBox="1"/>
          <p:nvPr/>
        </p:nvSpPr>
        <p:spPr>
          <a:xfrm>
            <a:off x="14190154" y="39845315"/>
            <a:ext cx="14689631" cy="2010807"/>
          </a:xfrm>
          <a:prstGeom prst="rect">
            <a:avLst/>
          </a:prstGeom>
          <a:noFill/>
        </p:spPr>
        <p:txBody>
          <a:bodyPr wrap="none" lIns="0" tIns="0" rIns="0" bIns="0" rtlCol="0">
            <a:noAutofit/>
          </a:bodyPr>
          <a:lstStyle/>
          <a:p>
            <a:pPr algn="r">
              <a:lnSpc>
                <a:spcPct val="150000"/>
              </a:lnSpc>
            </a:pPr>
            <a:r>
              <a:rPr lang="nl-NL" sz="2300" b="1" kern="5400" dirty="0" err="1">
                <a:latin typeface="Verdana"/>
                <a:cs typeface="Verdana"/>
              </a:rPr>
              <a:t>Faculty</a:t>
            </a:r>
            <a:r>
              <a:rPr lang="nl-NL" sz="2300" b="1" kern="5400" dirty="0">
                <a:latin typeface="Verdana"/>
                <a:cs typeface="Verdana"/>
              </a:rPr>
              <a:t> of Natural Sciences </a:t>
            </a:r>
          </a:p>
          <a:p>
            <a:pPr algn="r">
              <a:lnSpc>
                <a:spcPct val="150000"/>
              </a:lnSpc>
            </a:pPr>
            <a:r>
              <a:rPr lang="nl-NL" sz="2300" b="1" kern="5400" dirty="0" err="1">
                <a:latin typeface="Verdana"/>
                <a:cs typeface="Verdana"/>
              </a:rPr>
              <a:t>Department</a:t>
            </a:r>
            <a:r>
              <a:rPr lang="nl-NL" sz="2300" b="1" kern="5400" dirty="0">
                <a:latin typeface="Verdana"/>
                <a:cs typeface="Verdana"/>
              </a:rPr>
              <a:t> of </a:t>
            </a:r>
            <a:r>
              <a:rPr lang="nl-NL" sz="2300" b="1" kern="5400" dirty="0" err="1">
                <a:latin typeface="Verdana"/>
                <a:cs typeface="Verdana"/>
              </a:rPr>
              <a:t>Physics</a:t>
            </a:r>
            <a:endParaRPr lang="nl-NL" sz="2300" b="1" kern="5400" dirty="0">
              <a:latin typeface="Verdana"/>
              <a:cs typeface="Verdana"/>
            </a:endParaRPr>
          </a:p>
          <a:p>
            <a:pPr algn="r">
              <a:lnSpc>
                <a:spcPct val="150000"/>
              </a:lnSpc>
            </a:pPr>
            <a:r>
              <a:rPr lang="nl-NL" sz="2300" dirty="0">
                <a:latin typeface="Verdana"/>
                <a:cs typeface="Verdana"/>
              </a:rPr>
              <a:t>IMAU</a:t>
            </a:r>
            <a:endParaRPr lang="nl-NL" sz="2300" dirty="0"/>
          </a:p>
        </p:txBody>
      </p:sp>
      <p:sp>
        <p:nvSpPr>
          <p:cNvPr id="27" name="Subtitel 2">
            <a:extLst>
              <a:ext uri="{FF2B5EF4-FFF2-40B4-BE49-F238E27FC236}">
                <a16:creationId xmlns:a16="http://schemas.microsoft.com/office/drawing/2014/main" id="{8D2A1D25-8F48-5547-99D6-C737C67CD183}"/>
              </a:ext>
            </a:extLst>
          </p:cNvPr>
          <p:cNvSpPr txBox="1">
            <a:spLocks/>
          </p:cNvSpPr>
          <p:nvPr/>
        </p:nvSpPr>
        <p:spPr>
          <a:xfrm>
            <a:off x="1526115" y="39855196"/>
            <a:ext cx="16041536" cy="1424856"/>
          </a:xfrm>
          <a:prstGeom prst="rect">
            <a:avLst/>
          </a:prstGeom>
          <a:noFill/>
        </p:spPr>
        <p:txBody>
          <a:bodyPr vert="horz" lIns="0" tIns="0" rIns="0" bIns="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ts val="2400"/>
              </a:lnSpc>
              <a:spcBef>
                <a:spcPts val="0"/>
              </a:spcBef>
            </a:pPr>
            <a:r>
              <a:rPr lang="nl-NL" sz="2000" b="1" dirty="0" err="1">
                <a:solidFill>
                  <a:schemeClr val="tx2"/>
                </a:solidFill>
                <a:latin typeface="Verdana"/>
                <a:cs typeface="Verdana"/>
              </a:rPr>
              <a:t>References</a:t>
            </a:r>
            <a:endParaRPr lang="nl-NL" sz="2000" b="1" dirty="0">
              <a:solidFill>
                <a:schemeClr val="tx2"/>
              </a:solidFill>
              <a:latin typeface="Verdana"/>
              <a:cs typeface="Verdana"/>
            </a:endParaRPr>
          </a:p>
          <a:p>
            <a:pPr marL="342900" indent="-342900" algn="l">
              <a:lnSpc>
                <a:spcPts val="2400"/>
              </a:lnSpc>
              <a:buAutoNum type="arabicPeriod"/>
            </a:pPr>
            <a:r>
              <a:rPr lang="nl-NL" sz="1800" dirty="0" err="1">
                <a:solidFill>
                  <a:srgbClr val="0F1012"/>
                </a:solidFill>
                <a:latin typeface="Verdana"/>
                <a:cs typeface="Verdana"/>
              </a:rPr>
              <a:t>Martinson</a:t>
            </a:r>
            <a:r>
              <a:rPr lang="nl-NL" sz="1800" dirty="0">
                <a:solidFill>
                  <a:srgbClr val="0F1012"/>
                </a:solidFill>
                <a:latin typeface="Verdana"/>
                <a:cs typeface="Verdana"/>
              </a:rPr>
              <a:t>, D.G., </a:t>
            </a:r>
            <a:r>
              <a:rPr lang="nl-NL" sz="1800" dirty="0" err="1">
                <a:solidFill>
                  <a:srgbClr val="0F1012"/>
                </a:solidFill>
                <a:latin typeface="Verdana"/>
                <a:cs typeface="Verdana"/>
              </a:rPr>
              <a:t>Killworth</a:t>
            </a:r>
            <a:r>
              <a:rPr lang="nl-NL" sz="1800" dirty="0">
                <a:solidFill>
                  <a:srgbClr val="0F1012"/>
                </a:solidFill>
                <a:latin typeface="Verdana"/>
                <a:cs typeface="Verdana"/>
              </a:rPr>
              <a:t>, P.D., </a:t>
            </a:r>
            <a:r>
              <a:rPr lang="nl-NL" sz="1800" dirty="0" err="1">
                <a:solidFill>
                  <a:srgbClr val="0F1012"/>
                </a:solidFill>
                <a:latin typeface="Verdana"/>
                <a:cs typeface="Verdana"/>
              </a:rPr>
              <a:t>and</a:t>
            </a:r>
            <a:r>
              <a:rPr lang="nl-NL" sz="1800" dirty="0">
                <a:solidFill>
                  <a:srgbClr val="0F1012"/>
                </a:solidFill>
                <a:latin typeface="Verdana"/>
                <a:cs typeface="Verdana"/>
              </a:rPr>
              <a:t> Gordon, A.L.: A </a:t>
            </a:r>
            <a:r>
              <a:rPr lang="nl-NL" sz="1800" dirty="0" err="1">
                <a:solidFill>
                  <a:srgbClr val="0F1012"/>
                </a:solidFill>
                <a:latin typeface="Verdana"/>
                <a:cs typeface="Verdana"/>
              </a:rPr>
              <a:t>Convective</a:t>
            </a:r>
            <a:r>
              <a:rPr lang="nl-NL" sz="1800" dirty="0">
                <a:solidFill>
                  <a:srgbClr val="0F1012"/>
                </a:solidFill>
                <a:latin typeface="Verdana"/>
                <a:cs typeface="Verdana"/>
              </a:rPr>
              <a:t> Model For </a:t>
            </a:r>
            <a:r>
              <a:rPr lang="nl-NL" sz="1800" dirty="0" err="1">
                <a:solidFill>
                  <a:srgbClr val="0F1012"/>
                </a:solidFill>
                <a:latin typeface="Verdana"/>
                <a:cs typeface="Verdana"/>
              </a:rPr>
              <a:t>the</a:t>
            </a:r>
            <a:r>
              <a:rPr lang="nl-NL" sz="1800" dirty="0">
                <a:solidFill>
                  <a:srgbClr val="0F1012"/>
                </a:solidFill>
                <a:latin typeface="Verdana"/>
                <a:cs typeface="Verdana"/>
              </a:rPr>
              <a:t> </a:t>
            </a:r>
            <a:r>
              <a:rPr lang="nl-NL" sz="1800" dirty="0" err="1">
                <a:solidFill>
                  <a:srgbClr val="0F1012"/>
                </a:solidFill>
                <a:latin typeface="Verdana"/>
                <a:cs typeface="Verdana"/>
              </a:rPr>
              <a:t>Weddell</a:t>
            </a:r>
            <a:r>
              <a:rPr lang="nl-NL" sz="1800" dirty="0">
                <a:solidFill>
                  <a:srgbClr val="0F1012"/>
                </a:solidFill>
                <a:latin typeface="Verdana"/>
                <a:cs typeface="Verdana"/>
              </a:rPr>
              <a:t> </a:t>
            </a:r>
            <a:r>
              <a:rPr lang="nl-NL" sz="1800" dirty="0" err="1">
                <a:solidFill>
                  <a:srgbClr val="0F1012"/>
                </a:solidFill>
                <a:latin typeface="Verdana"/>
                <a:cs typeface="Verdana"/>
              </a:rPr>
              <a:t>Polynya</a:t>
            </a:r>
            <a:r>
              <a:rPr lang="nl-NL" sz="1800" dirty="0">
                <a:solidFill>
                  <a:srgbClr val="0F1012"/>
                </a:solidFill>
                <a:latin typeface="Verdana"/>
                <a:cs typeface="Verdana"/>
              </a:rPr>
              <a:t>, J. </a:t>
            </a:r>
            <a:r>
              <a:rPr lang="nl-NL" sz="1800" dirty="0" err="1">
                <a:solidFill>
                  <a:srgbClr val="0F1012"/>
                </a:solidFill>
                <a:latin typeface="Verdana"/>
                <a:cs typeface="Verdana"/>
              </a:rPr>
              <a:t>Phys</a:t>
            </a:r>
            <a:r>
              <a:rPr lang="nl-NL" sz="1800" dirty="0">
                <a:solidFill>
                  <a:srgbClr val="0F1012"/>
                </a:solidFill>
                <a:latin typeface="Verdana"/>
                <a:cs typeface="Verdana"/>
              </a:rPr>
              <a:t>. </a:t>
            </a:r>
            <a:r>
              <a:rPr lang="nl-NL" sz="1800" dirty="0" err="1">
                <a:solidFill>
                  <a:srgbClr val="0F1012"/>
                </a:solidFill>
                <a:latin typeface="Verdana"/>
                <a:cs typeface="Verdana"/>
              </a:rPr>
              <a:t>Oceanogr</a:t>
            </a:r>
            <a:r>
              <a:rPr lang="nl-NL" sz="1800" dirty="0">
                <a:solidFill>
                  <a:srgbClr val="0F1012"/>
                </a:solidFill>
                <a:latin typeface="Verdana"/>
                <a:cs typeface="Verdana"/>
              </a:rPr>
              <a:t>., 1981. </a:t>
            </a:r>
          </a:p>
          <a:p>
            <a:pPr marL="342900" indent="-342900" algn="l">
              <a:lnSpc>
                <a:spcPts val="2400"/>
              </a:lnSpc>
              <a:buAutoNum type="arabicPeriod"/>
            </a:pPr>
            <a:r>
              <a:rPr lang="nl-NL" sz="1800" dirty="0">
                <a:solidFill>
                  <a:srgbClr val="0F1012"/>
                </a:solidFill>
                <a:latin typeface="Verdana"/>
                <a:cs typeface="Verdana"/>
              </a:rPr>
              <a:t>Van Westen, R. M. </a:t>
            </a:r>
            <a:r>
              <a:rPr lang="nl-NL" sz="1800" dirty="0" err="1">
                <a:solidFill>
                  <a:srgbClr val="0F1012"/>
                </a:solidFill>
                <a:latin typeface="Verdana"/>
                <a:cs typeface="Verdana"/>
              </a:rPr>
              <a:t>and</a:t>
            </a:r>
            <a:r>
              <a:rPr lang="nl-NL" sz="1800" dirty="0">
                <a:solidFill>
                  <a:srgbClr val="0F1012"/>
                </a:solidFill>
                <a:latin typeface="Verdana"/>
                <a:cs typeface="Verdana"/>
              </a:rPr>
              <a:t> Dijkstra, H.A.: </a:t>
            </a:r>
            <a:r>
              <a:rPr lang="nl-NL" sz="1800" dirty="0" err="1">
                <a:solidFill>
                  <a:srgbClr val="0F1012"/>
                </a:solidFill>
                <a:latin typeface="Verdana"/>
                <a:cs typeface="Verdana"/>
              </a:rPr>
              <a:t>Multidecadal</a:t>
            </a:r>
            <a:r>
              <a:rPr lang="nl-NL" sz="1800" dirty="0">
                <a:solidFill>
                  <a:srgbClr val="0F1012"/>
                </a:solidFill>
                <a:latin typeface="Verdana"/>
                <a:cs typeface="Verdana"/>
              </a:rPr>
              <a:t> </a:t>
            </a:r>
            <a:r>
              <a:rPr lang="nl-NL" sz="1800" dirty="0" err="1">
                <a:solidFill>
                  <a:srgbClr val="0F1012"/>
                </a:solidFill>
                <a:latin typeface="Verdana"/>
                <a:cs typeface="Verdana"/>
              </a:rPr>
              <a:t>Preconditioning</a:t>
            </a:r>
            <a:r>
              <a:rPr lang="nl-NL" sz="1800" dirty="0">
                <a:solidFill>
                  <a:srgbClr val="0F1012"/>
                </a:solidFill>
                <a:latin typeface="Verdana"/>
                <a:cs typeface="Verdana"/>
              </a:rPr>
              <a:t> of </a:t>
            </a:r>
            <a:r>
              <a:rPr lang="nl-NL" sz="1800" dirty="0" err="1">
                <a:solidFill>
                  <a:srgbClr val="0F1012"/>
                </a:solidFill>
                <a:latin typeface="Verdana"/>
                <a:cs typeface="Verdana"/>
              </a:rPr>
              <a:t>the</a:t>
            </a:r>
            <a:r>
              <a:rPr lang="nl-NL" sz="1800" dirty="0">
                <a:solidFill>
                  <a:srgbClr val="0F1012"/>
                </a:solidFill>
                <a:latin typeface="Verdana"/>
                <a:cs typeface="Verdana"/>
              </a:rPr>
              <a:t> Maud Rise </a:t>
            </a:r>
            <a:r>
              <a:rPr lang="nl-NL" sz="1800" dirty="0" err="1">
                <a:solidFill>
                  <a:srgbClr val="0F1012"/>
                </a:solidFill>
                <a:latin typeface="Verdana"/>
                <a:cs typeface="Verdana"/>
              </a:rPr>
              <a:t>Polynya</a:t>
            </a:r>
            <a:r>
              <a:rPr lang="nl-NL" sz="1800" dirty="0">
                <a:solidFill>
                  <a:srgbClr val="0F1012"/>
                </a:solidFill>
                <a:latin typeface="Verdana"/>
                <a:cs typeface="Verdana"/>
              </a:rPr>
              <a:t> </a:t>
            </a:r>
            <a:r>
              <a:rPr lang="nl-NL" sz="1800" dirty="0" err="1">
                <a:solidFill>
                  <a:srgbClr val="0F1012"/>
                </a:solidFill>
                <a:latin typeface="Verdana"/>
                <a:cs typeface="Verdana"/>
              </a:rPr>
              <a:t>Region</a:t>
            </a:r>
            <a:r>
              <a:rPr lang="nl-NL" sz="1800" dirty="0">
                <a:solidFill>
                  <a:srgbClr val="0F1012"/>
                </a:solidFill>
                <a:latin typeface="Verdana"/>
                <a:cs typeface="Verdana"/>
              </a:rPr>
              <a:t>, Ocean </a:t>
            </a:r>
            <a:r>
              <a:rPr lang="nl-NL" sz="1800" dirty="0" err="1">
                <a:solidFill>
                  <a:srgbClr val="0F1012"/>
                </a:solidFill>
                <a:latin typeface="Verdana"/>
                <a:cs typeface="Verdana"/>
              </a:rPr>
              <a:t>Sci</a:t>
            </a:r>
            <a:r>
              <a:rPr lang="nl-NL" sz="1800" dirty="0">
                <a:solidFill>
                  <a:srgbClr val="0F1012"/>
                </a:solidFill>
                <a:latin typeface="Verdana"/>
                <a:cs typeface="Verdana"/>
              </a:rPr>
              <a:t>., in review, 2020a.</a:t>
            </a:r>
          </a:p>
          <a:p>
            <a:pPr marL="342900" indent="-342900" algn="l">
              <a:lnSpc>
                <a:spcPts val="2400"/>
              </a:lnSpc>
              <a:buAutoNum type="arabicPeriod"/>
            </a:pPr>
            <a:r>
              <a:rPr lang="nl-NL" sz="1800" dirty="0">
                <a:solidFill>
                  <a:srgbClr val="0F1012"/>
                </a:solidFill>
                <a:latin typeface="Verdana"/>
                <a:cs typeface="Verdana"/>
              </a:rPr>
              <a:t>Van Westen, R.M. </a:t>
            </a:r>
            <a:r>
              <a:rPr lang="nl-NL" sz="1800" dirty="0" err="1">
                <a:solidFill>
                  <a:srgbClr val="0F1012"/>
                </a:solidFill>
                <a:latin typeface="Verdana"/>
                <a:cs typeface="Verdana"/>
              </a:rPr>
              <a:t>and</a:t>
            </a:r>
            <a:r>
              <a:rPr lang="nl-NL" sz="1800" dirty="0">
                <a:solidFill>
                  <a:srgbClr val="0F1012"/>
                </a:solidFill>
                <a:latin typeface="Verdana"/>
                <a:cs typeface="Verdana"/>
              </a:rPr>
              <a:t> </a:t>
            </a:r>
            <a:r>
              <a:rPr lang="nl-NL" sz="1800" dirty="0" err="1">
                <a:solidFill>
                  <a:srgbClr val="0F1012"/>
                </a:solidFill>
                <a:latin typeface="Verdana"/>
                <a:cs typeface="Verdana"/>
              </a:rPr>
              <a:t>Dijsktra</a:t>
            </a:r>
            <a:r>
              <a:rPr lang="nl-NL" sz="1800" dirty="0">
                <a:solidFill>
                  <a:srgbClr val="0F1012"/>
                </a:solidFill>
                <a:latin typeface="Verdana"/>
                <a:cs typeface="Verdana"/>
              </a:rPr>
              <a:t>, H.A.: </a:t>
            </a:r>
            <a:r>
              <a:rPr lang="nl-NL" sz="1800" dirty="0" err="1">
                <a:solidFill>
                  <a:srgbClr val="0F1012"/>
                </a:solidFill>
                <a:latin typeface="Verdana"/>
                <a:cs typeface="Verdana"/>
              </a:rPr>
              <a:t>Subsurface</a:t>
            </a:r>
            <a:r>
              <a:rPr lang="nl-NL" sz="1800" dirty="0">
                <a:solidFill>
                  <a:srgbClr val="0F1012"/>
                </a:solidFill>
                <a:latin typeface="Verdana"/>
                <a:cs typeface="Verdana"/>
              </a:rPr>
              <a:t> </a:t>
            </a:r>
            <a:r>
              <a:rPr lang="nl-NL" sz="1800" dirty="0" err="1">
                <a:solidFill>
                  <a:srgbClr val="0F1012"/>
                </a:solidFill>
                <a:latin typeface="Verdana"/>
                <a:cs typeface="Verdana"/>
              </a:rPr>
              <a:t>Initiation</a:t>
            </a:r>
            <a:r>
              <a:rPr lang="nl-NL" sz="1800" dirty="0">
                <a:solidFill>
                  <a:srgbClr val="0F1012"/>
                </a:solidFill>
                <a:latin typeface="Verdana"/>
                <a:cs typeface="Verdana"/>
              </a:rPr>
              <a:t> of </a:t>
            </a:r>
            <a:r>
              <a:rPr lang="nl-NL" sz="1800" dirty="0" err="1">
                <a:solidFill>
                  <a:srgbClr val="0F1012"/>
                </a:solidFill>
                <a:latin typeface="Verdana"/>
                <a:cs typeface="Verdana"/>
              </a:rPr>
              <a:t>Deep</a:t>
            </a:r>
            <a:r>
              <a:rPr lang="nl-NL" sz="1800" dirty="0">
                <a:solidFill>
                  <a:srgbClr val="0F1012"/>
                </a:solidFill>
                <a:latin typeface="Verdana"/>
                <a:cs typeface="Verdana"/>
              </a:rPr>
              <a:t> </a:t>
            </a:r>
            <a:r>
              <a:rPr lang="nl-NL" sz="1800" dirty="0" err="1">
                <a:solidFill>
                  <a:srgbClr val="0F1012"/>
                </a:solidFill>
                <a:latin typeface="Verdana"/>
                <a:cs typeface="Verdana"/>
              </a:rPr>
              <a:t>Convection</a:t>
            </a:r>
            <a:r>
              <a:rPr lang="nl-NL" sz="1800" dirty="0">
                <a:solidFill>
                  <a:srgbClr val="0F1012"/>
                </a:solidFill>
                <a:latin typeface="Verdana"/>
                <a:cs typeface="Verdana"/>
              </a:rPr>
              <a:t> </a:t>
            </a:r>
            <a:r>
              <a:rPr lang="nl-NL" sz="1800" dirty="0" err="1">
                <a:solidFill>
                  <a:srgbClr val="0F1012"/>
                </a:solidFill>
                <a:latin typeface="Verdana"/>
                <a:cs typeface="Verdana"/>
              </a:rPr>
              <a:t>near</a:t>
            </a:r>
            <a:r>
              <a:rPr lang="nl-NL" sz="1800" dirty="0">
                <a:solidFill>
                  <a:srgbClr val="0F1012"/>
                </a:solidFill>
                <a:latin typeface="Verdana"/>
                <a:cs typeface="Verdana"/>
              </a:rPr>
              <a:t> Maud Rise, Ocean </a:t>
            </a:r>
            <a:r>
              <a:rPr lang="nl-NL" sz="1800" dirty="0" err="1">
                <a:solidFill>
                  <a:srgbClr val="0F1012"/>
                </a:solidFill>
                <a:latin typeface="Verdana"/>
                <a:cs typeface="Verdana"/>
              </a:rPr>
              <a:t>Sci</a:t>
            </a:r>
            <a:r>
              <a:rPr lang="nl-NL" sz="1800" dirty="0">
                <a:solidFill>
                  <a:srgbClr val="0F1012"/>
                </a:solidFill>
                <a:latin typeface="Verdana"/>
                <a:cs typeface="Verdana"/>
              </a:rPr>
              <a:t>., in review, 2020b.</a:t>
            </a:r>
          </a:p>
        </p:txBody>
      </p:sp>
      <p:cxnSp>
        <p:nvCxnSpPr>
          <p:cNvPr id="29" name="Rechte verbindingslijn 28">
            <a:extLst>
              <a:ext uri="{FF2B5EF4-FFF2-40B4-BE49-F238E27FC236}">
                <a16:creationId xmlns:a16="http://schemas.microsoft.com/office/drawing/2014/main" id="{405D2FC1-043C-7D48-8B34-F5DC648C666A}"/>
              </a:ext>
            </a:extLst>
          </p:cNvPr>
          <p:cNvCxnSpPr/>
          <p:nvPr/>
        </p:nvCxnSpPr>
        <p:spPr>
          <a:xfrm>
            <a:off x="1456088" y="39551866"/>
            <a:ext cx="27435049" cy="0"/>
          </a:xfrm>
          <a:prstGeom prst="line">
            <a:avLst/>
          </a:prstGeom>
          <a:ln w="12700" cap="flat" cmpd="sng" algn="ctr">
            <a:solidFill>
              <a:srgbClr val="C1003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A3CAA518-0210-0C4A-993F-F39A1C9887DE}"/>
              </a:ext>
            </a:extLst>
          </p:cNvPr>
          <p:cNvPicPr>
            <a:picLocks noChangeAspect="1"/>
          </p:cNvPicPr>
          <p:nvPr/>
        </p:nvPicPr>
        <p:blipFill>
          <a:blip r:embed="rId3"/>
          <a:stretch>
            <a:fillRect/>
          </a:stretch>
        </p:blipFill>
        <p:spPr>
          <a:xfrm>
            <a:off x="24942043" y="964775"/>
            <a:ext cx="3098323" cy="3098323"/>
          </a:xfrm>
          <a:prstGeom prst="rect">
            <a:avLst/>
          </a:prstGeom>
        </p:spPr>
      </p:pic>
      <p:sp>
        <p:nvSpPr>
          <p:cNvPr id="3" name="Rectangle 2">
            <a:extLst>
              <a:ext uri="{FF2B5EF4-FFF2-40B4-BE49-F238E27FC236}">
                <a16:creationId xmlns:a16="http://schemas.microsoft.com/office/drawing/2014/main" id="{86EF302E-3DE9-9E4D-A372-D7D87D79F11A}"/>
              </a:ext>
            </a:extLst>
          </p:cNvPr>
          <p:cNvSpPr/>
          <p:nvPr/>
        </p:nvSpPr>
        <p:spPr>
          <a:xfrm>
            <a:off x="808015" y="10306913"/>
            <a:ext cx="14004000" cy="8432507"/>
          </a:xfrm>
          <a:prstGeom prst="rect">
            <a:avLst/>
          </a:prstGeom>
          <a:gradFill>
            <a:gsLst>
              <a:gs pos="0">
                <a:schemeClr val="bg1">
                  <a:lumMod val="85000"/>
                  <a:shade val="30000"/>
                  <a:satMod val="115000"/>
                </a:schemeClr>
              </a:gs>
              <a:gs pos="14000">
                <a:schemeClr val="bg1">
                  <a:lumMod val="85000"/>
                  <a:shade val="67500"/>
                  <a:satMod val="115000"/>
                </a:schemeClr>
              </a:gs>
              <a:gs pos="100000">
                <a:schemeClr val="bg1">
                  <a:lumMod val="85000"/>
                  <a:shade val="100000"/>
                  <a:satMod val="115000"/>
                </a:schemeClr>
              </a:gs>
            </a:gsLst>
            <a:lin ang="16200000" scaled="1"/>
          </a:gra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054FF1C-5460-1647-81A3-0C8283663355}"/>
              </a:ext>
            </a:extLst>
          </p:cNvPr>
          <p:cNvSpPr txBox="1"/>
          <p:nvPr/>
        </p:nvSpPr>
        <p:spPr>
          <a:xfrm>
            <a:off x="974932" y="10506193"/>
            <a:ext cx="13226570" cy="18820537"/>
          </a:xfrm>
          <a:prstGeom prst="rect">
            <a:avLst/>
          </a:prstGeom>
          <a:noFill/>
        </p:spPr>
        <p:txBody>
          <a:bodyPr wrap="square" lIns="0" tIns="0" rIns="0" bIns="0" rtlCol="0">
            <a:spAutoFit/>
          </a:bodyPr>
          <a:lstStyle/>
          <a:p>
            <a:r>
              <a:rPr lang="en-US" sz="3000" b="1" dirty="0">
                <a:solidFill>
                  <a:srgbClr val="C10033"/>
                </a:solidFill>
              </a:rPr>
              <a:t>Introduction</a:t>
            </a:r>
          </a:p>
          <a:p>
            <a:pPr algn="just"/>
            <a:r>
              <a:rPr lang="en-US" sz="3000" dirty="0"/>
              <a:t>The Maud Rise Polynya (MRP) is an open-ocean polynya in the Weddell Sea and forms above the underwater seamount Maud Rise. MRPs were first observed in the 1970s and reappeared in 2016 and 2017. The main consensus is that MRPs form due to deep convection. In literature there is a contrast. Some studies view the MRP as an irregular, surface driven phenomenon (e.g. Martinson et al., 1981), while other studies view it as a periodic, subsurface driven phenomenon (</a:t>
            </a:r>
            <a:r>
              <a:rPr lang="en-US" sz="3000" dirty="0" err="1"/>
              <a:t>e.g</a:t>
            </a:r>
            <a:r>
              <a:rPr lang="en-US" sz="3000" dirty="0"/>
              <a:t> Van </a:t>
            </a:r>
            <a:r>
              <a:rPr lang="en-US" sz="3000" dirty="0" err="1"/>
              <a:t>Westen</a:t>
            </a:r>
            <a:r>
              <a:rPr lang="en-US" sz="3000" dirty="0"/>
              <a:t> and Dijkstra, 2020a, b). In this study the model of Martinson et al. (1981) is revisited and extended to look into this contrast. The aim is to look at both the formation and the reoccurrence of the MRP. Therefore this study looks into the following two questions:</a:t>
            </a:r>
          </a:p>
          <a:p>
            <a:pPr algn="just"/>
            <a:endParaRPr lang="en-US" sz="3000" dirty="0"/>
          </a:p>
          <a:p>
            <a:pPr marL="914400" lvl="1" indent="-457200" algn="just">
              <a:buFont typeface="+mj-lt"/>
              <a:buAutoNum type="arabicPeriod"/>
            </a:pPr>
            <a:r>
              <a:rPr lang="en-US" sz="3000" dirty="0"/>
              <a:t>What is the relative importance of subsurface forcing relative to surface forcing?</a:t>
            </a:r>
          </a:p>
          <a:p>
            <a:pPr marL="914400" lvl="1" indent="-457200" algn="just">
              <a:buFont typeface="+mj-lt"/>
              <a:buAutoNum type="arabicPeriod"/>
            </a:pPr>
            <a:r>
              <a:rPr lang="en-US" sz="3000" dirty="0"/>
              <a:t>What determines the long term variability of the MRP?</a:t>
            </a:r>
          </a:p>
          <a:p>
            <a:pPr algn="ctr"/>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p:txBody>
      </p:sp>
      <p:sp>
        <p:nvSpPr>
          <p:cNvPr id="28" name="Rectangle 27">
            <a:extLst>
              <a:ext uri="{FF2B5EF4-FFF2-40B4-BE49-F238E27FC236}">
                <a16:creationId xmlns:a16="http://schemas.microsoft.com/office/drawing/2014/main" id="{8ACE3E84-900A-D64B-8F75-0DA23ED4FFD7}"/>
              </a:ext>
            </a:extLst>
          </p:cNvPr>
          <p:cNvSpPr/>
          <p:nvPr/>
        </p:nvSpPr>
        <p:spPr>
          <a:xfrm>
            <a:off x="808012" y="19401155"/>
            <a:ext cx="14004000" cy="19574631"/>
          </a:xfrm>
          <a:prstGeom prst="rect">
            <a:avLst/>
          </a:prstGeom>
          <a:gradFill>
            <a:gsLst>
              <a:gs pos="0">
                <a:schemeClr val="bg1">
                  <a:lumMod val="85000"/>
                  <a:shade val="30000"/>
                  <a:satMod val="115000"/>
                </a:schemeClr>
              </a:gs>
              <a:gs pos="14000">
                <a:schemeClr val="bg1">
                  <a:lumMod val="85000"/>
                  <a:shade val="67500"/>
                  <a:satMod val="115000"/>
                </a:schemeClr>
              </a:gs>
              <a:gs pos="100000">
                <a:schemeClr val="bg1">
                  <a:lumMod val="85000"/>
                  <a:shade val="100000"/>
                  <a:satMod val="115000"/>
                </a:schemeClr>
              </a:gs>
            </a:gsLst>
            <a:lin ang="16200000" scaled="1"/>
          </a:gra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5B19596-9F05-F843-BAEA-3C52C51172F2}"/>
              </a:ext>
            </a:extLst>
          </p:cNvPr>
          <p:cNvSpPr txBox="1"/>
          <p:nvPr/>
        </p:nvSpPr>
        <p:spPr>
          <a:xfrm>
            <a:off x="1168054" y="19533642"/>
            <a:ext cx="5184576" cy="461665"/>
          </a:xfrm>
          <a:prstGeom prst="rect">
            <a:avLst/>
          </a:prstGeom>
          <a:noFill/>
        </p:spPr>
        <p:txBody>
          <a:bodyPr wrap="square" lIns="0" tIns="0" rIns="0" bIns="0" rtlCol="0">
            <a:spAutoFit/>
          </a:bodyPr>
          <a:lstStyle/>
          <a:p>
            <a:r>
              <a:rPr lang="en-US" sz="3000" b="1" dirty="0">
                <a:solidFill>
                  <a:srgbClr val="C10033"/>
                </a:solidFill>
              </a:rPr>
              <a:t>Model</a:t>
            </a:r>
            <a:endParaRPr lang="en-US" sz="3000" b="1" dirty="0">
              <a:solidFill>
                <a:srgbClr val="FF0000"/>
              </a:solidFill>
            </a:endParaRPr>
          </a:p>
        </p:txBody>
      </p:sp>
      <p:sp>
        <p:nvSpPr>
          <p:cNvPr id="38" name="TextBox 37">
            <a:extLst>
              <a:ext uri="{FF2B5EF4-FFF2-40B4-BE49-F238E27FC236}">
                <a16:creationId xmlns:a16="http://schemas.microsoft.com/office/drawing/2014/main" id="{05EFC565-D529-BD42-B221-AB147E2ED5A9}"/>
              </a:ext>
            </a:extLst>
          </p:cNvPr>
          <p:cNvSpPr txBox="1"/>
          <p:nvPr/>
        </p:nvSpPr>
        <p:spPr>
          <a:xfrm>
            <a:off x="15677015" y="10557667"/>
            <a:ext cx="5184576" cy="461665"/>
          </a:xfrm>
          <a:prstGeom prst="rect">
            <a:avLst/>
          </a:prstGeom>
          <a:noFill/>
        </p:spPr>
        <p:txBody>
          <a:bodyPr wrap="square" lIns="0" tIns="0" rIns="0" bIns="0" rtlCol="0">
            <a:spAutoFit/>
          </a:bodyPr>
          <a:lstStyle/>
          <a:p>
            <a:r>
              <a:rPr lang="en-US" sz="3000" b="1" dirty="0">
                <a:solidFill>
                  <a:srgbClr val="C10033"/>
                </a:solidFill>
              </a:rPr>
              <a:t>Results</a:t>
            </a:r>
            <a:endParaRPr lang="en-US" sz="3000" b="1" dirty="0">
              <a:solidFill>
                <a:srgbClr val="FF0000"/>
              </a:solidFill>
            </a:endParaRPr>
          </a:p>
        </p:txBody>
      </p:sp>
      <p:sp>
        <p:nvSpPr>
          <p:cNvPr id="39" name="Rectangle 38">
            <a:extLst>
              <a:ext uri="{FF2B5EF4-FFF2-40B4-BE49-F238E27FC236}">
                <a16:creationId xmlns:a16="http://schemas.microsoft.com/office/drawing/2014/main" id="{24578558-D0EE-484F-916B-1D1A1D8969BA}"/>
              </a:ext>
            </a:extLst>
          </p:cNvPr>
          <p:cNvSpPr/>
          <p:nvPr/>
        </p:nvSpPr>
        <p:spPr>
          <a:xfrm>
            <a:off x="15460771" y="31153376"/>
            <a:ext cx="14004000" cy="7736756"/>
          </a:xfrm>
          <a:prstGeom prst="rect">
            <a:avLst/>
          </a:prstGeom>
          <a:gradFill>
            <a:gsLst>
              <a:gs pos="0">
                <a:schemeClr val="bg1">
                  <a:lumMod val="85000"/>
                  <a:shade val="30000"/>
                  <a:satMod val="115000"/>
                </a:schemeClr>
              </a:gs>
              <a:gs pos="14000">
                <a:schemeClr val="bg1">
                  <a:lumMod val="85000"/>
                  <a:shade val="67500"/>
                  <a:satMod val="115000"/>
                </a:schemeClr>
              </a:gs>
              <a:gs pos="100000">
                <a:schemeClr val="bg1">
                  <a:lumMod val="85000"/>
                  <a:shade val="100000"/>
                  <a:satMod val="115000"/>
                </a:schemeClr>
              </a:gs>
            </a:gsLst>
            <a:lin ang="16200000" scaled="1"/>
          </a:gra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697351C0-1304-2546-AA6D-22EC613CF613}"/>
              </a:ext>
            </a:extLst>
          </p:cNvPr>
          <p:cNvSpPr txBox="1"/>
          <p:nvPr/>
        </p:nvSpPr>
        <p:spPr>
          <a:xfrm>
            <a:off x="15985688" y="31490543"/>
            <a:ext cx="5591078" cy="461665"/>
          </a:xfrm>
          <a:prstGeom prst="rect">
            <a:avLst/>
          </a:prstGeom>
          <a:noFill/>
        </p:spPr>
        <p:txBody>
          <a:bodyPr wrap="square" lIns="0" tIns="0" rIns="0" bIns="0" rtlCol="0">
            <a:spAutoFit/>
          </a:bodyPr>
          <a:lstStyle/>
          <a:p>
            <a:r>
              <a:rPr lang="en-US" sz="3000" b="1" dirty="0">
                <a:solidFill>
                  <a:srgbClr val="C10033"/>
                </a:solidFill>
              </a:rPr>
              <a:t>Summary and Discussion</a:t>
            </a:r>
            <a:endParaRPr lang="en-US" sz="3000" b="1" dirty="0">
              <a:solidFill>
                <a:srgbClr val="FF0000"/>
              </a:solidFill>
            </a:endParaRPr>
          </a:p>
        </p:txBody>
      </p:sp>
      <p:sp>
        <p:nvSpPr>
          <p:cNvPr id="5" name="Rectangle 4">
            <a:extLst>
              <a:ext uri="{FF2B5EF4-FFF2-40B4-BE49-F238E27FC236}">
                <a16:creationId xmlns:a16="http://schemas.microsoft.com/office/drawing/2014/main" id="{3631248F-BE30-2A43-8A7D-85920C3122D2}"/>
              </a:ext>
            </a:extLst>
          </p:cNvPr>
          <p:cNvSpPr/>
          <p:nvPr/>
        </p:nvSpPr>
        <p:spPr>
          <a:xfrm>
            <a:off x="1022290" y="20181714"/>
            <a:ext cx="13568361" cy="78504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6E4482C-32F7-F84D-A6BC-BA59B70A888B}"/>
              </a:ext>
            </a:extLst>
          </p:cNvPr>
          <p:cNvPicPr>
            <a:picLocks noChangeAspect="1"/>
          </p:cNvPicPr>
          <p:nvPr/>
        </p:nvPicPr>
        <p:blipFill>
          <a:blip r:embed="rId4"/>
          <a:stretch>
            <a:fillRect/>
          </a:stretch>
        </p:blipFill>
        <p:spPr>
          <a:xfrm>
            <a:off x="1607667" y="20789439"/>
            <a:ext cx="5114730" cy="6390709"/>
          </a:xfrm>
          <a:prstGeom prst="rect">
            <a:avLst/>
          </a:prstGeom>
        </p:spPr>
      </p:pic>
      <p:sp>
        <p:nvSpPr>
          <p:cNvPr id="7" name="TextBox 6">
            <a:extLst>
              <a:ext uri="{FF2B5EF4-FFF2-40B4-BE49-F238E27FC236}">
                <a16:creationId xmlns:a16="http://schemas.microsoft.com/office/drawing/2014/main" id="{DAC1FADF-E784-AE4C-BA10-B215A3E40E7C}"/>
              </a:ext>
            </a:extLst>
          </p:cNvPr>
          <p:cNvSpPr txBox="1"/>
          <p:nvPr/>
        </p:nvSpPr>
        <p:spPr>
          <a:xfrm>
            <a:off x="1065189" y="28148468"/>
            <a:ext cx="13568361" cy="1754326"/>
          </a:xfrm>
          <a:prstGeom prst="rect">
            <a:avLst/>
          </a:prstGeom>
          <a:noFill/>
        </p:spPr>
        <p:txBody>
          <a:bodyPr wrap="square" lIns="0" tIns="0" rIns="0" bIns="0" rtlCol="0">
            <a:spAutoFit/>
          </a:bodyPr>
          <a:lstStyle/>
          <a:p>
            <a:pPr algn="just"/>
            <a:r>
              <a:rPr lang="en-US" sz="2400" b="1" dirty="0"/>
              <a:t>Figure</a:t>
            </a:r>
            <a:r>
              <a:rPr lang="en-US" sz="2400" dirty="0"/>
              <a:t> </a:t>
            </a:r>
            <a:r>
              <a:rPr lang="en-US" sz="2400" b="1" dirty="0"/>
              <a:t>1|</a:t>
            </a:r>
            <a:r>
              <a:rPr lang="en-US" sz="2400" dirty="0"/>
              <a:t> (a) A schematic representation of the different regimes of the extension of the model used in Martinson et al. (1981). Regime transitions are shown with bold arrows. (b) T-S plot with arbitrary salinity scale showing general yearly cycles. Letters denote regime changes. The contour lines are isopycnals. </a:t>
            </a:r>
          </a:p>
          <a:p>
            <a:endParaRPr lang="en-US" dirty="0"/>
          </a:p>
        </p:txBody>
      </p:sp>
      <p:pic>
        <p:nvPicPr>
          <p:cNvPr id="9" name="Picture 8">
            <a:extLst>
              <a:ext uri="{FF2B5EF4-FFF2-40B4-BE49-F238E27FC236}">
                <a16:creationId xmlns:a16="http://schemas.microsoft.com/office/drawing/2014/main" id="{424FDE98-D1CD-5B4C-AB0B-AACA46AEB7CF}"/>
              </a:ext>
            </a:extLst>
          </p:cNvPr>
          <p:cNvPicPr>
            <a:picLocks noChangeAspect="1"/>
          </p:cNvPicPr>
          <p:nvPr/>
        </p:nvPicPr>
        <p:blipFill rotWithShape="1">
          <a:blip r:embed="rId5"/>
          <a:srcRect l="27490" t="33380" r="31644" b="40017"/>
          <a:stretch/>
        </p:blipFill>
        <p:spPr>
          <a:xfrm>
            <a:off x="3516082" y="36006289"/>
            <a:ext cx="8162057" cy="2825498"/>
          </a:xfrm>
          <a:prstGeom prst="rect">
            <a:avLst/>
          </a:prstGeom>
          <a:ln>
            <a:solidFill>
              <a:schemeClr val="tx1"/>
            </a:solidFill>
          </a:ln>
        </p:spPr>
      </p:pic>
      <p:sp>
        <p:nvSpPr>
          <p:cNvPr id="10" name="TextBox 9">
            <a:extLst>
              <a:ext uri="{FF2B5EF4-FFF2-40B4-BE49-F238E27FC236}">
                <a16:creationId xmlns:a16="http://schemas.microsoft.com/office/drawing/2014/main" id="{475FCA30-43BA-7E4F-8EC9-08F393434ECF}"/>
              </a:ext>
            </a:extLst>
          </p:cNvPr>
          <p:cNvSpPr txBox="1"/>
          <p:nvPr/>
        </p:nvSpPr>
        <p:spPr>
          <a:xfrm>
            <a:off x="974933" y="29758778"/>
            <a:ext cx="13059650" cy="5078313"/>
          </a:xfrm>
          <a:prstGeom prst="rect">
            <a:avLst/>
          </a:prstGeom>
          <a:noFill/>
        </p:spPr>
        <p:txBody>
          <a:bodyPr wrap="square" lIns="0" tIns="0" rIns="0" bIns="0" rtlCol="0">
            <a:spAutoFit/>
          </a:bodyPr>
          <a:lstStyle/>
          <a:p>
            <a:r>
              <a:rPr lang="en-US" sz="3000" dirty="0"/>
              <a:t>Key features:</a:t>
            </a:r>
          </a:p>
          <a:p>
            <a:pPr marL="800100" lvl="1" indent="-342900">
              <a:buFont typeface="Arial" panose="020B0604020202020204" pitchFamily="34" charset="0"/>
              <a:buChar char="•"/>
            </a:pPr>
            <a:r>
              <a:rPr lang="en-US" sz="3000" dirty="0"/>
              <a:t>4 regimes differentiated on sea-ice cover and stratification.</a:t>
            </a:r>
          </a:p>
          <a:p>
            <a:pPr marL="800100" lvl="1" indent="-342900">
              <a:buFont typeface="Arial" panose="020B0604020202020204" pitchFamily="34" charset="0"/>
              <a:buChar char="•"/>
            </a:pPr>
            <a:r>
              <a:rPr lang="en-US" sz="3000" dirty="0"/>
              <a:t>Forced with heat and freshwater fluxes at the surface.</a:t>
            </a:r>
          </a:p>
          <a:p>
            <a:pPr marL="800100" lvl="1" indent="-342900">
              <a:buFont typeface="Arial" panose="020B0604020202020204" pitchFamily="34" charset="0"/>
              <a:buChar char="•"/>
            </a:pPr>
            <a:r>
              <a:rPr lang="en-US" sz="3000" dirty="0"/>
              <a:t>2 set ups (the original and the extended model) with 5 cases to answer our questions (Table 1).</a:t>
            </a:r>
          </a:p>
          <a:p>
            <a:pPr marL="800100" lvl="1" indent="-342900">
              <a:buFont typeface="Arial" panose="020B0604020202020204" pitchFamily="34" charset="0"/>
              <a:buChar char="•"/>
            </a:pPr>
            <a:r>
              <a:rPr lang="en-US" sz="3000" dirty="0"/>
              <a:t>Linear equation of state.  </a:t>
            </a:r>
          </a:p>
          <a:p>
            <a:pPr marL="342900" indent="-342900">
              <a:buFont typeface="Arial" panose="020B0604020202020204" pitchFamily="34" charset="0"/>
              <a:buChar char="•"/>
            </a:pPr>
            <a:endParaRPr lang="en-US" sz="3000" dirty="0"/>
          </a:p>
          <a:p>
            <a:r>
              <a:rPr lang="en-US" sz="3000" dirty="0"/>
              <a:t>Main extensions:</a:t>
            </a:r>
          </a:p>
          <a:p>
            <a:pPr marL="800100" lvl="1" indent="-342900">
              <a:buFont typeface="Arial" panose="020B0604020202020204" pitchFamily="34" charset="0"/>
              <a:buChar char="•"/>
            </a:pPr>
            <a:r>
              <a:rPr lang="en-US" sz="3000" dirty="0"/>
              <a:t>Dynamic subsurface layer</a:t>
            </a:r>
          </a:p>
          <a:p>
            <a:pPr marL="800100" lvl="1" indent="-342900">
              <a:buFont typeface="Arial" panose="020B0604020202020204" pitchFamily="34" charset="0"/>
              <a:buChar char="•"/>
            </a:pPr>
            <a:r>
              <a:rPr lang="en-US" sz="3000" dirty="0"/>
              <a:t>Periodic subsurface heat and salt fluxes.</a:t>
            </a:r>
          </a:p>
          <a:p>
            <a:pPr marL="800100" lvl="1" indent="-342900">
              <a:buFont typeface="Arial" panose="020B0604020202020204" pitchFamily="34" charset="0"/>
              <a:buChar char="•"/>
            </a:pPr>
            <a:r>
              <a:rPr lang="en-US" sz="3000" dirty="0"/>
              <a:t>Lateral heat and salt fluxes in the surface layer.</a:t>
            </a:r>
          </a:p>
        </p:txBody>
      </p:sp>
      <p:graphicFrame>
        <p:nvGraphicFramePr>
          <p:cNvPr id="12" name="Table 11">
            <a:extLst>
              <a:ext uri="{FF2B5EF4-FFF2-40B4-BE49-F238E27FC236}">
                <a16:creationId xmlns:a16="http://schemas.microsoft.com/office/drawing/2014/main" id="{0748201C-3E26-8C46-B270-7FDE74B68DE2}"/>
              </a:ext>
            </a:extLst>
          </p:cNvPr>
          <p:cNvGraphicFramePr>
            <a:graphicFrameLocks noGrp="1"/>
          </p:cNvGraphicFramePr>
          <p:nvPr>
            <p:extLst>
              <p:ext uri="{D42A27DB-BD31-4B8C-83A1-F6EECF244321}">
                <p14:modId xmlns:p14="http://schemas.microsoft.com/office/powerpoint/2010/main" val="3494333784"/>
              </p:ext>
            </p:extLst>
          </p:nvPr>
        </p:nvGraphicFramePr>
        <p:xfrm>
          <a:off x="1022290" y="20292872"/>
          <a:ext cx="6122428" cy="7484938"/>
        </p:xfrm>
        <a:graphic>
          <a:graphicData uri="http://schemas.openxmlformats.org/drawingml/2006/table">
            <a:tbl>
              <a:tblPr firstRow="1" bandRow="1">
                <a:tableStyleId>{5C22544A-7EE6-4342-B048-85BDC9FD1C3A}</a:tableStyleId>
              </a:tblPr>
              <a:tblGrid>
                <a:gridCol w="488197">
                  <a:extLst>
                    <a:ext uri="{9D8B030D-6E8A-4147-A177-3AD203B41FA5}">
                      <a16:colId xmlns:a16="http://schemas.microsoft.com/office/drawing/2014/main" val="1333289795"/>
                    </a:ext>
                  </a:extLst>
                </a:gridCol>
                <a:gridCol w="2961487">
                  <a:extLst>
                    <a:ext uri="{9D8B030D-6E8A-4147-A177-3AD203B41FA5}">
                      <a16:colId xmlns:a16="http://schemas.microsoft.com/office/drawing/2014/main" val="3929650637"/>
                    </a:ext>
                  </a:extLst>
                </a:gridCol>
                <a:gridCol w="2672744">
                  <a:extLst>
                    <a:ext uri="{9D8B030D-6E8A-4147-A177-3AD203B41FA5}">
                      <a16:colId xmlns:a16="http://schemas.microsoft.com/office/drawing/2014/main" val="91942140"/>
                    </a:ext>
                  </a:extLst>
                </a:gridCol>
              </a:tblGrid>
              <a:tr h="600948">
                <a:tc>
                  <a:txBody>
                    <a:bodyPr/>
                    <a:lstStyle/>
                    <a:p>
                      <a:endParaRPr lang="en-US" dirty="0">
                        <a:solidFill>
                          <a:schemeClr val="tx1"/>
                        </a:solidFill>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0" dirty="0">
                          <a:solidFill>
                            <a:schemeClr val="tx1"/>
                          </a:solidFill>
                        </a:rPr>
                        <a:t>Mixed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0" dirty="0">
                          <a:solidFill>
                            <a:schemeClr val="tx1"/>
                          </a:solidFill>
                        </a:rPr>
                        <a:t>Stable</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67871"/>
                  </a:ext>
                </a:extLst>
              </a:tr>
              <a:tr h="3248927">
                <a:tc>
                  <a:txBody>
                    <a:bodyPr/>
                    <a:lstStyle/>
                    <a:p>
                      <a:pPr algn="ctr"/>
                      <a:r>
                        <a:rPr lang="en-US" sz="3200" dirty="0">
                          <a:solidFill>
                            <a:schemeClr val="tx1"/>
                          </a:solidFill>
                        </a:rPr>
                        <a:t>Ice free</a:t>
                      </a:r>
                    </a:p>
                  </a:txBody>
                  <a:tcPr vert="vert27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1298320"/>
                  </a:ext>
                </a:extLst>
              </a:tr>
              <a:tr h="3463470">
                <a:tc>
                  <a:txBody>
                    <a:bodyPr/>
                    <a:lstStyle/>
                    <a:p>
                      <a:pPr algn="ctr"/>
                      <a:r>
                        <a:rPr lang="en-US" sz="3200" dirty="0">
                          <a:solidFill>
                            <a:schemeClr val="tx1"/>
                          </a:solidFill>
                        </a:rPr>
                        <a:t>Sea ice covered</a:t>
                      </a:r>
                    </a:p>
                  </a:txBody>
                  <a:tcPr vert="vert27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1087834"/>
                  </a:ext>
                </a:extLst>
              </a:tr>
            </a:tbl>
          </a:graphicData>
        </a:graphic>
      </p:graphicFrame>
      <p:sp>
        <p:nvSpPr>
          <p:cNvPr id="24" name="TextBox 23">
            <a:extLst>
              <a:ext uri="{FF2B5EF4-FFF2-40B4-BE49-F238E27FC236}">
                <a16:creationId xmlns:a16="http://schemas.microsoft.com/office/drawing/2014/main" id="{64337FCE-C0D9-CB4B-B1DB-B6F0E0CBFCD4}"/>
              </a:ext>
            </a:extLst>
          </p:cNvPr>
          <p:cNvSpPr txBox="1"/>
          <p:nvPr/>
        </p:nvSpPr>
        <p:spPr>
          <a:xfrm>
            <a:off x="974932" y="35151827"/>
            <a:ext cx="13837079" cy="1015663"/>
          </a:xfrm>
          <a:prstGeom prst="rect">
            <a:avLst/>
          </a:prstGeom>
          <a:noFill/>
        </p:spPr>
        <p:txBody>
          <a:bodyPr wrap="square" lIns="0" tIns="0" rIns="0" bIns="0" rtlCol="0">
            <a:spAutoFit/>
          </a:bodyPr>
          <a:lstStyle/>
          <a:p>
            <a:pPr algn="just"/>
            <a:r>
              <a:rPr lang="en-US" sz="2400" b="1" dirty="0"/>
              <a:t>Table 1| </a:t>
            </a:r>
            <a:r>
              <a:rPr lang="en-US" sz="2400" dirty="0"/>
              <a:t>Overview of the two set ups (‘Martinson’ and ‘Extended’) and the different cases. ‘Off’ means that the model component is excluded, ‘on’ means it is included.  </a:t>
            </a:r>
          </a:p>
          <a:p>
            <a:endParaRPr lang="en-US" dirty="0"/>
          </a:p>
        </p:txBody>
      </p:sp>
      <p:pic>
        <p:nvPicPr>
          <p:cNvPr id="14" name="Picture 13">
            <a:extLst>
              <a:ext uri="{FF2B5EF4-FFF2-40B4-BE49-F238E27FC236}">
                <a16:creationId xmlns:a16="http://schemas.microsoft.com/office/drawing/2014/main" id="{73AD2DD7-56E4-2C4E-BFEB-24BFF30F35D3}"/>
              </a:ext>
            </a:extLst>
          </p:cNvPr>
          <p:cNvPicPr>
            <a:picLocks noChangeAspect="1"/>
          </p:cNvPicPr>
          <p:nvPr/>
        </p:nvPicPr>
        <p:blipFill rotWithShape="1">
          <a:blip r:embed="rId6"/>
          <a:srcRect l="28925" t="21924" r="32291" b="25633"/>
          <a:stretch/>
        </p:blipFill>
        <p:spPr>
          <a:xfrm>
            <a:off x="7597111" y="21542090"/>
            <a:ext cx="6794182" cy="4885406"/>
          </a:xfrm>
          <a:prstGeom prst="rect">
            <a:avLst/>
          </a:prstGeom>
          <a:ln>
            <a:solidFill>
              <a:schemeClr val="tx1"/>
            </a:solidFill>
          </a:ln>
        </p:spPr>
      </p:pic>
      <p:pic>
        <p:nvPicPr>
          <p:cNvPr id="16" name="Picture 15">
            <a:extLst>
              <a:ext uri="{FF2B5EF4-FFF2-40B4-BE49-F238E27FC236}">
                <a16:creationId xmlns:a16="http://schemas.microsoft.com/office/drawing/2014/main" id="{2B01061A-A702-934B-93C9-A75A6453FA78}"/>
              </a:ext>
            </a:extLst>
          </p:cNvPr>
          <p:cNvPicPr>
            <a:picLocks noChangeAspect="1"/>
          </p:cNvPicPr>
          <p:nvPr/>
        </p:nvPicPr>
        <p:blipFill rotWithShape="1">
          <a:blip r:embed="rId7"/>
          <a:srcRect l="26619" t="19788" r="44170" b="32102"/>
          <a:stretch/>
        </p:blipFill>
        <p:spPr>
          <a:xfrm>
            <a:off x="17547349" y="11949784"/>
            <a:ext cx="3695153" cy="3236400"/>
          </a:xfrm>
          <a:prstGeom prst="rect">
            <a:avLst/>
          </a:prstGeom>
          <a:ln>
            <a:solidFill>
              <a:schemeClr val="tx1"/>
            </a:solidFill>
          </a:ln>
        </p:spPr>
      </p:pic>
      <p:pic>
        <p:nvPicPr>
          <p:cNvPr id="18" name="Picture 17">
            <a:extLst>
              <a:ext uri="{FF2B5EF4-FFF2-40B4-BE49-F238E27FC236}">
                <a16:creationId xmlns:a16="http://schemas.microsoft.com/office/drawing/2014/main" id="{82D53F55-E366-2C41-9D1F-9D05F1D84B1C}"/>
              </a:ext>
            </a:extLst>
          </p:cNvPr>
          <p:cNvPicPr>
            <a:picLocks noChangeAspect="1"/>
          </p:cNvPicPr>
          <p:nvPr/>
        </p:nvPicPr>
        <p:blipFill rotWithShape="1">
          <a:blip r:embed="rId8"/>
          <a:srcRect l="26908" t="27852" r="37787" b="24678"/>
          <a:stretch/>
        </p:blipFill>
        <p:spPr>
          <a:xfrm>
            <a:off x="22582995" y="11951204"/>
            <a:ext cx="4526422" cy="3236400"/>
          </a:xfrm>
          <a:prstGeom prst="rect">
            <a:avLst/>
          </a:prstGeom>
          <a:ln>
            <a:solidFill>
              <a:schemeClr val="tx1"/>
            </a:solidFill>
          </a:ln>
        </p:spPr>
      </p:pic>
      <p:sp>
        <p:nvSpPr>
          <p:cNvPr id="22" name="TextBox 21">
            <a:extLst>
              <a:ext uri="{FF2B5EF4-FFF2-40B4-BE49-F238E27FC236}">
                <a16:creationId xmlns:a16="http://schemas.microsoft.com/office/drawing/2014/main" id="{743E9FE1-E409-3D40-BA49-244DD01C5C1E}"/>
              </a:ext>
            </a:extLst>
          </p:cNvPr>
          <p:cNvSpPr txBox="1"/>
          <p:nvPr/>
        </p:nvSpPr>
        <p:spPr>
          <a:xfrm>
            <a:off x="20259125" y="11189712"/>
            <a:ext cx="2694959" cy="461665"/>
          </a:xfrm>
          <a:prstGeom prst="rect">
            <a:avLst/>
          </a:prstGeom>
          <a:noFill/>
        </p:spPr>
        <p:txBody>
          <a:bodyPr wrap="square" lIns="0" tIns="0" rIns="0" bIns="0" rtlCol="0">
            <a:spAutoFit/>
          </a:bodyPr>
          <a:lstStyle/>
          <a:p>
            <a:pPr algn="ctr"/>
            <a:r>
              <a:rPr lang="en-US" sz="3000" b="1" dirty="0"/>
              <a:t>Martinson</a:t>
            </a:r>
          </a:p>
        </p:txBody>
      </p:sp>
      <p:sp>
        <p:nvSpPr>
          <p:cNvPr id="34" name="TextBox 33">
            <a:extLst>
              <a:ext uri="{FF2B5EF4-FFF2-40B4-BE49-F238E27FC236}">
                <a16:creationId xmlns:a16="http://schemas.microsoft.com/office/drawing/2014/main" id="{9EFFFC86-A452-1940-A732-D55C5FC0AD17}"/>
              </a:ext>
            </a:extLst>
          </p:cNvPr>
          <p:cNvSpPr txBox="1"/>
          <p:nvPr/>
        </p:nvSpPr>
        <p:spPr>
          <a:xfrm>
            <a:off x="20972393" y="17013362"/>
            <a:ext cx="2045549" cy="461665"/>
          </a:xfrm>
          <a:prstGeom prst="rect">
            <a:avLst/>
          </a:prstGeom>
          <a:noFill/>
        </p:spPr>
        <p:txBody>
          <a:bodyPr wrap="square" lIns="0" tIns="0" rIns="0" bIns="0" rtlCol="0">
            <a:spAutoFit/>
          </a:bodyPr>
          <a:lstStyle/>
          <a:p>
            <a:pPr algn="ctr"/>
            <a:r>
              <a:rPr lang="en-US" sz="3000" b="1" dirty="0"/>
              <a:t>Extended</a:t>
            </a:r>
          </a:p>
        </p:txBody>
      </p:sp>
      <p:pic>
        <p:nvPicPr>
          <p:cNvPr id="21" name="Picture 20">
            <a:extLst>
              <a:ext uri="{FF2B5EF4-FFF2-40B4-BE49-F238E27FC236}">
                <a16:creationId xmlns:a16="http://schemas.microsoft.com/office/drawing/2014/main" id="{044C119F-B32D-A54B-AF03-F14FCD560F55}"/>
              </a:ext>
            </a:extLst>
          </p:cNvPr>
          <p:cNvPicPr>
            <a:picLocks noChangeAspect="1"/>
          </p:cNvPicPr>
          <p:nvPr/>
        </p:nvPicPr>
        <p:blipFill rotWithShape="1">
          <a:blip r:embed="rId9"/>
          <a:srcRect l="26740" t="27622" r="44138" b="24432"/>
          <a:stretch/>
        </p:blipFill>
        <p:spPr>
          <a:xfrm>
            <a:off x="15857686" y="17748952"/>
            <a:ext cx="3696578" cy="3236400"/>
          </a:xfrm>
          <a:prstGeom prst="rect">
            <a:avLst/>
          </a:prstGeom>
          <a:ln>
            <a:solidFill>
              <a:schemeClr val="tx1"/>
            </a:solidFill>
          </a:ln>
        </p:spPr>
      </p:pic>
      <p:pic>
        <p:nvPicPr>
          <p:cNvPr id="26" name="Picture 25">
            <a:extLst>
              <a:ext uri="{FF2B5EF4-FFF2-40B4-BE49-F238E27FC236}">
                <a16:creationId xmlns:a16="http://schemas.microsoft.com/office/drawing/2014/main" id="{DF24D703-9969-6444-BFBA-31B010E24A0C}"/>
              </a:ext>
            </a:extLst>
          </p:cNvPr>
          <p:cNvPicPr>
            <a:picLocks noChangeAspect="1"/>
          </p:cNvPicPr>
          <p:nvPr/>
        </p:nvPicPr>
        <p:blipFill rotWithShape="1">
          <a:blip r:embed="rId10"/>
          <a:srcRect l="26694" t="29465" r="44138" b="22513"/>
          <a:stretch/>
        </p:blipFill>
        <p:spPr>
          <a:xfrm>
            <a:off x="20394190" y="17748952"/>
            <a:ext cx="3696578" cy="3236400"/>
          </a:xfrm>
          <a:prstGeom prst="rect">
            <a:avLst/>
          </a:prstGeom>
          <a:ln>
            <a:solidFill>
              <a:schemeClr val="tx1"/>
            </a:solidFill>
          </a:ln>
        </p:spPr>
      </p:pic>
      <p:pic>
        <p:nvPicPr>
          <p:cNvPr id="33" name="Picture 32">
            <a:extLst>
              <a:ext uri="{FF2B5EF4-FFF2-40B4-BE49-F238E27FC236}">
                <a16:creationId xmlns:a16="http://schemas.microsoft.com/office/drawing/2014/main" id="{5D20B84D-669A-7746-B90C-86F9019CBD66}"/>
              </a:ext>
            </a:extLst>
          </p:cNvPr>
          <p:cNvPicPr>
            <a:picLocks noChangeAspect="1"/>
          </p:cNvPicPr>
          <p:nvPr/>
        </p:nvPicPr>
        <p:blipFill rotWithShape="1">
          <a:blip r:embed="rId11"/>
          <a:srcRect l="26909" t="30942" r="37890" b="21234"/>
          <a:stretch/>
        </p:blipFill>
        <p:spPr>
          <a:xfrm>
            <a:off x="24627488" y="17782955"/>
            <a:ext cx="4479671" cy="3236400"/>
          </a:xfrm>
          <a:prstGeom prst="rect">
            <a:avLst/>
          </a:prstGeom>
          <a:ln>
            <a:solidFill>
              <a:schemeClr val="tx1"/>
            </a:solidFill>
          </a:ln>
        </p:spPr>
      </p:pic>
      <p:pic>
        <p:nvPicPr>
          <p:cNvPr id="42" name="Picture 41">
            <a:extLst>
              <a:ext uri="{FF2B5EF4-FFF2-40B4-BE49-F238E27FC236}">
                <a16:creationId xmlns:a16="http://schemas.microsoft.com/office/drawing/2014/main" id="{D5189BCC-F429-784C-9555-EDA7023EC431}"/>
              </a:ext>
            </a:extLst>
          </p:cNvPr>
          <p:cNvPicPr>
            <a:picLocks noChangeAspect="1"/>
          </p:cNvPicPr>
          <p:nvPr/>
        </p:nvPicPr>
        <p:blipFill rotWithShape="1">
          <a:blip r:embed="rId12"/>
          <a:srcRect l="23825" t="21924" r="54012" b="45592"/>
          <a:stretch/>
        </p:blipFill>
        <p:spPr>
          <a:xfrm>
            <a:off x="16665036" y="23135423"/>
            <a:ext cx="5080411" cy="3960000"/>
          </a:xfrm>
          <a:prstGeom prst="rect">
            <a:avLst/>
          </a:prstGeom>
          <a:ln>
            <a:solidFill>
              <a:schemeClr val="tx1"/>
            </a:solidFill>
          </a:ln>
        </p:spPr>
      </p:pic>
      <p:pic>
        <p:nvPicPr>
          <p:cNvPr id="43" name="Picture 42">
            <a:extLst>
              <a:ext uri="{FF2B5EF4-FFF2-40B4-BE49-F238E27FC236}">
                <a16:creationId xmlns:a16="http://schemas.microsoft.com/office/drawing/2014/main" id="{2C10B45D-5BED-D94C-8EE0-4BB41565FF1B}"/>
              </a:ext>
            </a:extLst>
          </p:cNvPr>
          <p:cNvPicPr>
            <a:picLocks noChangeAspect="1"/>
          </p:cNvPicPr>
          <p:nvPr/>
        </p:nvPicPr>
        <p:blipFill rotWithShape="1">
          <a:blip r:embed="rId12"/>
          <a:srcRect l="51710" t="61309" r="26127" b="20646"/>
          <a:stretch/>
        </p:blipFill>
        <p:spPr>
          <a:xfrm>
            <a:off x="20437329" y="27501594"/>
            <a:ext cx="3316123" cy="1435898"/>
          </a:xfrm>
          <a:prstGeom prst="rect">
            <a:avLst/>
          </a:prstGeom>
          <a:ln>
            <a:solidFill>
              <a:schemeClr val="tx1"/>
            </a:solidFill>
          </a:ln>
        </p:spPr>
      </p:pic>
      <p:pic>
        <p:nvPicPr>
          <p:cNvPr id="45" name="Picture 44">
            <a:extLst>
              <a:ext uri="{FF2B5EF4-FFF2-40B4-BE49-F238E27FC236}">
                <a16:creationId xmlns:a16="http://schemas.microsoft.com/office/drawing/2014/main" id="{01435442-6D0F-B447-B224-3160C90B5AEE}"/>
              </a:ext>
            </a:extLst>
          </p:cNvPr>
          <p:cNvPicPr>
            <a:picLocks noChangeAspect="1"/>
          </p:cNvPicPr>
          <p:nvPr/>
        </p:nvPicPr>
        <p:blipFill rotWithShape="1">
          <a:blip r:embed="rId13"/>
          <a:srcRect l="23826" t="20122" r="53610" b="46805"/>
          <a:stretch/>
        </p:blipFill>
        <p:spPr>
          <a:xfrm>
            <a:off x="23064904" y="23174266"/>
            <a:ext cx="5080410" cy="3960000"/>
          </a:xfrm>
          <a:prstGeom prst="rect">
            <a:avLst/>
          </a:prstGeom>
          <a:ln>
            <a:solidFill>
              <a:schemeClr val="tx1"/>
            </a:solidFill>
          </a:ln>
        </p:spPr>
      </p:pic>
      <p:sp>
        <p:nvSpPr>
          <p:cNvPr id="47" name="TextBox 46">
            <a:extLst>
              <a:ext uri="{FF2B5EF4-FFF2-40B4-BE49-F238E27FC236}">
                <a16:creationId xmlns:a16="http://schemas.microsoft.com/office/drawing/2014/main" id="{C40E5ED8-ACFD-6344-8341-1A7C0E803A5B}"/>
              </a:ext>
            </a:extLst>
          </p:cNvPr>
          <p:cNvSpPr txBox="1"/>
          <p:nvPr/>
        </p:nvSpPr>
        <p:spPr>
          <a:xfrm>
            <a:off x="20115945" y="22387097"/>
            <a:ext cx="3958893" cy="461665"/>
          </a:xfrm>
          <a:prstGeom prst="rect">
            <a:avLst/>
          </a:prstGeom>
          <a:noFill/>
        </p:spPr>
        <p:txBody>
          <a:bodyPr wrap="square" lIns="0" tIns="0" rIns="0" bIns="0" rtlCol="0">
            <a:spAutoFit/>
          </a:bodyPr>
          <a:lstStyle/>
          <a:p>
            <a:pPr algn="ctr"/>
            <a:r>
              <a:rPr lang="en-US" sz="3000" b="1" dirty="0"/>
              <a:t>Runs with noise</a:t>
            </a:r>
          </a:p>
        </p:txBody>
      </p:sp>
      <p:sp>
        <p:nvSpPr>
          <p:cNvPr id="50" name="TextBox 49">
            <a:extLst>
              <a:ext uri="{FF2B5EF4-FFF2-40B4-BE49-F238E27FC236}">
                <a16:creationId xmlns:a16="http://schemas.microsoft.com/office/drawing/2014/main" id="{6359DF95-4BD5-8D4B-AB76-B455DE3C08E4}"/>
              </a:ext>
            </a:extLst>
          </p:cNvPr>
          <p:cNvSpPr txBox="1"/>
          <p:nvPr/>
        </p:nvSpPr>
        <p:spPr>
          <a:xfrm>
            <a:off x="16150824" y="21217531"/>
            <a:ext cx="12864343" cy="1015663"/>
          </a:xfrm>
          <a:prstGeom prst="rect">
            <a:avLst/>
          </a:prstGeom>
          <a:noFill/>
        </p:spPr>
        <p:txBody>
          <a:bodyPr wrap="square" lIns="0" tIns="0" rIns="0" bIns="0" rtlCol="0">
            <a:spAutoFit/>
          </a:bodyPr>
          <a:lstStyle/>
          <a:p>
            <a:pPr algn="just"/>
            <a:r>
              <a:rPr lang="en-US" sz="2400" b="1" dirty="0"/>
              <a:t>Figure</a:t>
            </a:r>
            <a:r>
              <a:rPr lang="en-US" sz="2400" dirty="0"/>
              <a:t> </a:t>
            </a:r>
            <a:r>
              <a:rPr lang="en-US" sz="2400" b="1" dirty="0"/>
              <a:t>4|</a:t>
            </a:r>
            <a:r>
              <a:rPr lang="en-US" sz="2400" dirty="0"/>
              <a:t> Same as Figure 3, but now for the extended set up. </a:t>
            </a:r>
            <a:r>
              <a:rPr lang="en-US" sz="2400" b="1" dirty="0"/>
              <a:t>a)</a:t>
            </a:r>
            <a:r>
              <a:rPr lang="en-US" sz="2400" dirty="0"/>
              <a:t> Case PFB. </a:t>
            </a:r>
            <a:r>
              <a:rPr lang="en-US" sz="2400" b="1" dirty="0"/>
              <a:t>b)</a:t>
            </a:r>
            <a:r>
              <a:rPr lang="en-US" sz="2400" dirty="0"/>
              <a:t> Case PFH. </a:t>
            </a:r>
            <a:r>
              <a:rPr lang="en-US" sz="2400" b="1" dirty="0"/>
              <a:t>c)</a:t>
            </a:r>
            <a:r>
              <a:rPr lang="en-US" sz="2400" dirty="0"/>
              <a:t> Case PFS. </a:t>
            </a:r>
          </a:p>
          <a:p>
            <a:endParaRPr lang="en-US" dirty="0"/>
          </a:p>
        </p:txBody>
      </p:sp>
      <p:sp>
        <p:nvSpPr>
          <p:cNvPr id="51" name="TextBox 50">
            <a:extLst>
              <a:ext uri="{FF2B5EF4-FFF2-40B4-BE49-F238E27FC236}">
                <a16:creationId xmlns:a16="http://schemas.microsoft.com/office/drawing/2014/main" id="{75470728-1A2F-8E4B-9D50-D9E391127E8E}"/>
              </a:ext>
            </a:extLst>
          </p:cNvPr>
          <p:cNvSpPr txBox="1"/>
          <p:nvPr/>
        </p:nvSpPr>
        <p:spPr>
          <a:xfrm>
            <a:off x="16170807" y="29230940"/>
            <a:ext cx="12864343" cy="1015663"/>
          </a:xfrm>
          <a:prstGeom prst="rect">
            <a:avLst/>
          </a:prstGeom>
          <a:noFill/>
        </p:spPr>
        <p:txBody>
          <a:bodyPr wrap="square" lIns="0" tIns="0" rIns="0" bIns="0" rtlCol="0">
            <a:spAutoFit/>
          </a:bodyPr>
          <a:lstStyle/>
          <a:p>
            <a:pPr algn="just"/>
            <a:r>
              <a:rPr lang="en-US" sz="2400" b="1" dirty="0"/>
              <a:t>Figure</a:t>
            </a:r>
            <a:r>
              <a:rPr lang="en-US" sz="2400" dirty="0"/>
              <a:t> </a:t>
            </a:r>
            <a:r>
              <a:rPr lang="en-US" sz="2400" b="1" dirty="0"/>
              <a:t>5|</a:t>
            </a:r>
            <a:r>
              <a:rPr lang="en-US" sz="2400" dirty="0"/>
              <a:t> Results of spectral analysis on two cases run with white noise added to the freshwater flux. </a:t>
            </a:r>
            <a:r>
              <a:rPr lang="en-US" sz="2400" b="1" dirty="0"/>
              <a:t>a)</a:t>
            </a:r>
            <a:r>
              <a:rPr lang="en-US" sz="2400" dirty="0"/>
              <a:t> Case PFB. </a:t>
            </a:r>
            <a:r>
              <a:rPr lang="en-US" sz="2400" b="1" dirty="0"/>
              <a:t>b)</a:t>
            </a:r>
            <a:r>
              <a:rPr lang="en-US" sz="2400" dirty="0"/>
              <a:t> Case REF.1.</a:t>
            </a:r>
          </a:p>
          <a:p>
            <a:endParaRPr lang="en-US" dirty="0"/>
          </a:p>
        </p:txBody>
      </p:sp>
      <p:sp>
        <p:nvSpPr>
          <p:cNvPr id="52" name="TextBox 51">
            <a:extLst>
              <a:ext uri="{FF2B5EF4-FFF2-40B4-BE49-F238E27FC236}">
                <a16:creationId xmlns:a16="http://schemas.microsoft.com/office/drawing/2014/main" id="{D6068732-7DAA-EC43-97A9-E896247CAB6A}"/>
              </a:ext>
            </a:extLst>
          </p:cNvPr>
          <p:cNvSpPr txBox="1"/>
          <p:nvPr/>
        </p:nvSpPr>
        <p:spPr>
          <a:xfrm>
            <a:off x="15956765" y="32153376"/>
            <a:ext cx="13078385" cy="6463308"/>
          </a:xfrm>
          <a:prstGeom prst="rect">
            <a:avLst/>
          </a:prstGeom>
          <a:noFill/>
        </p:spPr>
        <p:txBody>
          <a:bodyPr wrap="square" lIns="0" tIns="0" rIns="0" bIns="0" rtlCol="0">
            <a:spAutoFit/>
          </a:bodyPr>
          <a:lstStyle/>
          <a:p>
            <a:pPr algn="just"/>
            <a:r>
              <a:rPr lang="en-US" sz="3000" dirty="0"/>
              <a:t>Based on this study and the studies of Van </a:t>
            </a:r>
            <a:r>
              <a:rPr lang="en-US" sz="3000" dirty="0" err="1"/>
              <a:t>Westen</a:t>
            </a:r>
            <a:r>
              <a:rPr lang="en-US" sz="3000" dirty="0"/>
              <a:t> and Dijkstra (2020a, b), we can give the following answers to our questions:</a:t>
            </a:r>
          </a:p>
          <a:p>
            <a:endParaRPr lang="en-US" sz="3000" dirty="0"/>
          </a:p>
          <a:p>
            <a:pPr marL="914400" lvl="1" indent="-457200" algn="just">
              <a:buFont typeface="+mj-lt"/>
              <a:buAutoNum type="arabicPeriod"/>
            </a:pPr>
            <a:r>
              <a:rPr lang="en-US" sz="3000" dirty="0"/>
              <a:t>The subsurface forcing preconditions both the subsurface and the surface layer. Due to this preconditioning, deep convection can be induced due to brine rejection. It was not shown that heat accumulation is more important than salt accumulation as suggested in Van </a:t>
            </a:r>
            <a:r>
              <a:rPr lang="en-US" sz="3000" dirty="0" err="1"/>
              <a:t>Westen</a:t>
            </a:r>
            <a:r>
              <a:rPr lang="en-US" sz="3000" dirty="0"/>
              <a:t> and Dijkstra (2020b). </a:t>
            </a:r>
          </a:p>
          <a:p>
            <a:pPr marL="914400" lvl="1" indent="-457200">
              <a:buFont typeface="+mj-lt"/>
              <a:buAutoNum type="arabicPeriod"/>
            </a:pPr>
            <a:endParaRPr lang="en-US" sz="3000" dirty="0"/>
          </a:p>
          <a:p>
            <a:pPr marL="914400" lvl="1" indent="-457200" algn="just">
              <a:buFont typeface="+mj-lt"/>
              <a:buAutoNum type="arabicPeriod"/>
            </a:pPr>
            <a:r>
              <a:rPr lang="en-US" sz="3000" dirty="0"/>
              <a:t>Under the influence of periodic subsurface forcing, the polynya is a periodic event with the same period as the forcing, as suggested in Van </a:t>
            </a:r>
            <a:r>
              <a:rPr lang="en-US" sz="3000" dirty="0" err="1"/>
              <a:t>Westen</a:t>
            </a:r>
            <a:r>
              <a:rPr lang="en-US" sz="3000" dirty="0"/>
              <a:t> and Dijkstra (2020a). Without this forcing, the model is unable to simulate multiple polynya events.</a:t>
            </a:r>
          </a:p>
        </p:txBody>
      </p:sp>
    </p:spTree>
    <p:extLst>
      <p:ext uri="{BB962C8B-B14F-4D97-AF65-F5344CB8AC3E}">
        <p14:creationId xmlns:p14="http://schemas.microsoft.com/office/powerpoint/2010/main" val="676958044"/>
      </p:ext>
    </p:extLst>
  </p:cSld>
  <p:clrMapOvr>
    <a:masterClrMapping/>
  </p:clrMapOvr>
</p:sld>
</file>

<file path=ppt/theme/theme1.xml><?xml version="1.0" encoding="utf-8"?>
<a:theme xmlns:a="http://schemas.openxmlformats.org/drawingml/2006/main" name="Thema_UU">
  <a:themeElements>
    <a:clrScheme name="UU_Kleurenpalet voor MS Office">
      <a:dk1>
        <a:srgbClr val="000000"/>
      </a:dk1>
      <a:lt1>
        <a:srgbClr val="FFFFFF"/>
      </a:lt1>
      <a:dk2>
        <a:srgbClr val="C00935"/>
      </a:dk2>
      <a:lt2>
        <a:srgbClr val="D9D9D9"/>
      </a:lt2>
      <a:accent1>
        <a:srgbClr val="FFCD00"/>
      </a:accent1>
      <a:accent2>
        <a:srgbClr val="DD9562"/>
      </a:accent2>
      <a:accent3>
        <a:srgbClr val="911D56"/>
      </a:accent3>
      <a:accent4>
        <a:srgbClr val="63A593"/>
      </a:accent4>
      <a:accent5>
        <a:srgbClr val="161D41"/>
      </a:accent5>
      <a:accent6>
        <a:srgbClr val="6686C3"/>
      </a:accent6>
      <a:hlink>
        <a:srgbClr val="52287F"/>
      </a:hlink>
      <a:folHlink>
        <a:srgbClr val="623E2B"/>
      </a:folHlink>
    </a:clrScheme>
    <a:fontScheme name="Lettertype UU">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name="Thema_UU" id="{69539A96-05D9-9F44-937C-76FDE5EEAA32}" vid="{C9683E3C-EB62-FC4E-89BA-4F8478459AA6}"/>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Thema_UU</Template>
  <TotalTime>3284</TotalTime>
  <Words>778</Words>
  <Application>Microsoft Macintosh PowerPoint</Application>
  <PresentationFormat>Custom</PresentationFormat>
  <Paragraphs>77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Merriweather Regular</vt:lpstr>
      <vt:lpstr>Open Sans</vt:lpstr>
      <vt:lpstr>Verdana</vt:lpstr>
      <vt:lpstr>Thema_UU</vt:lpstr>
      <vt:lpstr>PowerPoint Presentation</vt:lpstr>
    </vt:vector>
  </TitlesOfParts>
  <Company>UU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Frouke</dc:creator>
  <cp:lastModifiedBy>Boot, D. (Daan)</cp:lastModifiedBy>
  <cp:revision>298</cp:revision>
  <cp:lastPrinted>2015-10-14T14:40:41Z</cp:lastPrinted>
  <dcterms:created xsi:type="dcterms:W3CDTF">2013-01-24T08:51:25Z</dcterms:created>
  <dcterms:modified xsi:type="dcterms:W3CDTF">2020-04-30T08:50:23Z</dcterms:modified>
</cp:coreProperties>
</file>