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</p:sldIdLst>
  <p:sldSz cx="9144000" cy="4389438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FAA4"/>
    <a:srgbClr val="000000"/>
    <a:srgbClr val="EAF0AE"/>
    <a:srgbClr val="DDD9C1"/>
    <a:srgbClr val="E7E5B7"/>
    <a:srgbClr val="EDEFAF"/>
    <a:srgbClr val="0000CC"/>
    <a:srgbClr val="9EFF29"/>
    <a:srgbClr val="C33A1F"/>
    <a:srgbClr val="47C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29" d="100"/>
          <a:sy n="129" d="100"/>
        </p:scale>
        <p:origin x="-106" y="24"/>
      </p:cViewPr>
      <p:guideLst>
        <p:guide orient="horz" pos="1383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112B83E-EE82-4BB7-B8A4-03134F7329EC}" type="doc">
      <dgm:prSet loTypeId="urn:microsoft.com/office/officeart/2005/8/layout/equation2" loCatId="process" qsTypeId="urn:microsoft.com/office/officeart/2005/8/quickstyle/simple1" qsCatId="simple" csTypeId="urn:microsoft.com/office/officeart/2005/8/colors/accent1_2" csCatId="accent1" phldr="1"/>
      <dgm:spPr>
        <a:scene3d>
          <a:camera prst="isometricOffAxis1Right"/>
          <a:lightRig rig="flood" dir="t">
            <a:rot lat="0" lon="0" rev="13800000"/>
          </a:lightRig>
        </a:scene3d>
      </dgm:spPr>
    </dgm:pt>
    <dgm:pt modelId="{9C55CACC-F75A-42E1-882C-5357058D4A7C}">
      <dgm:prSet phldrT="[Text]" custT="1"/>
      <dgm:spPr>
        <a:solidFill>
          <a:schemeClr val="accent2"/>
        </a:solidFill>
        <a:ln>
          <a:noFill/>
        </a:ln>
        <a:effectLst>
          <a:outerShdw blurRad="50800" dist="38100" dir="16200000" rotWithShape="0">
            <a:prstClr val="black">
              <a:alpha val="40000"/>
            </a:prstClr>
          </a:outerShdw>
        </a:effectLst>
        <a:sp3d extrusionH="107950" prstMaterial="plastic">
          <a:bevelT w="82550" h="63500" prst="divot"/>
          <a:bevelB/>
        </a:sp3d>
      </dgm:spPr>
      <dgm:t>
        <a:bodyPr/>
        <a:lstStyle/>
        <a:p>
          <a:r>
            <a:rPr lang="en-US" sz="1100" b="1" dirty="0" smtClean="0"/>
            <a:t>Ground Data</a:t>
          </a:r>
          <a:endParaRPr lang="en-US" sz="1100" b="1" dirty="0"/>
        </a:p>
      </dgm:t>
    </dgm:pt>
    <dgm:pt modelId="{28DCFC08-DFFE-47E1-9C62-ADEBBEBD55D1}" type="parTrans" cxnId="{3413716F-175D-49EB-AAB8-9F98BD7F1223}">
      <dgm:prSet/>
      <dgm:spPr/>
      <dgm:t>
        <a:bodyPr/>
        <a:lstStyle/>
        <a:p>
          <a:endParaRPr lang="en-US"/>
        </a:p>
      </dgm:t>
    </dgm:pt>
    <dgm:pt modelId="{5CCBCFA0-CE13-48A0-A101-925ED5424CE7}" type="sibTrans" cxnId="{3413716F-175D-49EB-AAB8-9F98BD7F1223}">
      <dgm:prSet/>
      <dgm:spPr>
        <a:ln>
          <a:noFill/>
        </a:ln>
        <a:effectLst>
          <a:outerShdw blurRad="50800" dist="38100" dir="16200000" rotWithShape="0">
            <a:prstClr val="black">
              <a:alpha val="40000"/>
            </a:prstClr>
          </a:outerShdw>
        </a:effectLst>
        <a:sp3d extrusionH="107950" prstMaterial="plastic">
          <a:bevelT w="82550" h="63500" prst="divot"/>
          <a:bevelB/>
        </a:sp3d>
      </dgm:spPr>
      <dgm:t>
        <a:bodyPr/>
        <a:lstStyle/>
        <a:p>
          <a:endParaRPr lang="en-US"/>
        </a:p>
      </dgm:t>
    </dgm:pt>
    <dgm:pt modelId="{B15F5A5B-84AD-4123-8073-8A693822692B}">
      <dgm:prSet phldrT="[Text]" custT="1"/>
      <dgm:spPr>
        <a:solidFill>
          <a:schemeClr val="tx2">
            <a:lumMod val="60000"/>
            <a:lumOff val="40000"/>
          </a:schemeClr>
        </a:solidFill>
        <a:ln>
          <a:noFill/>
        </a:ln>
        <a:effectLst>
          <a:outerShdw blurRad="50800" dist="38100" dir="16200000" rotWithShape="0">
            <a:prstClr val="black">
              <a:alpha val="40000"/>
            </a:prstClr>
          </a:outerShdw>
        </a:effectLst>
        <a:sp3d extrusionH="107950" prstMaterial="plastic">
          <a:bevelT w="82550" h="63500" prst="divot"/>
          <a:bevelB/>
        </a:sp3d>
      </dgm:spPr>
      <dgm:t>
        <a:bodyPr/>
        <a:lstStyle/>
        <a:p>
          <a:r>
            <a:rPr lang="en-US" sz="1100" b="1" dirty="0" smtClean="0"/>
            <a:t>Atmospheric</a:t>
          </a:r>
        </a:p>
        <a:p>
          <a:r>
            <a:rPr lang="en-US" sz="1100" b="1" dirty="0" smtClean="0"/>
            <a:t>and  Hydro Data</a:t>
          </a:r>
          <a:r>
            <a:rPr lang="en-US" sz="900" b="1" dirty="0" smtClean="0"/>
            <a:t> </a:t>
          </a:r>
          <a:endParaRPr lang="en-US" sz="900" b="1" dirty="0"/>
        </a:p>
      </dgm:t>
    </dgm:pt>
    <dgm:pt modelId="{73E509E6-62B8-4882-BAC8-F48C307063D3}" type="parTrans" cxnId="{75F0CE46-F7C2-4064-BF5A-CF5B7279D02F}">
      <dgm:prSet/>
      <dgm:spPr/>
      <dgm:t>
        <a:bodyPr/>
        <a:lstStyle/>
        <a:p>
          <a:endParaRPr lang="en-US"/>
        </a:p>
      </dgm:t>
    </dgm:pt>
    <dgm:pt modelId="{5B149408-9DCD-4741-A35A-5C23BC97C85A}" type="sibTrans" cxnId="{75F0CE46-F7C2-4064-BF5A-CF5B7279D02F}">
      <dgm:prSet/>
      <dgm:spPr>
        <a:ln>
          <a:noFill/>
        </a:ln>
        <a:effectLst>
          <a:outerShdw blurRad="50800" dist="38100" dir="16200000" rotWithShape="0">
            <a:prstClr val="black">
              <a:alpha val="40000"/>
            </a:prstClr>
          </a:outerShdw>
        </a:effectLst>
        <a:sp3d extrusionH="107950" prstMaterial="plastic">
          <a:bevelT w="82550" h="63500" prst="divot"/>
          <a:bevelB/>
        </a:sp3d>
      </dgm:spPr>
      <dgm:t>
        <a:bodyPr/>
        <a:lstStyle/>
        <a:p>
          <a:endParaRPr lang="en-US"/>
        </a:p>
      </dgm:t>
    </dgm:pt>
    <dgm:pt modelId="{6CA97719-207A-492E-92F4-FAF535997360}">
      <dgm:prSet phldrT="[Text]" custT="1"/>
      <dgm:spPr>
        <a:solidFill>
          <a:schemeClr val="tx1">
            <a:lumMod val="75000"/>
            <a:lumOff val="25000"/>
          </a:schemeClr>
        </a:solidFill>
        <a:ln>
          <a:noFill/>
        </a:ln>
        <a:effectLst>
          <a:outerShdw blurRad="63500" sx="102000" sy="102000" algn="ctr" rotWithShape="0">
            <a:prstClr val="black">
              <a:alpha val="40000"/>
            </a:prstClr>
          </a:outerShdw>
        </a:effectLst>
        <a:sp3d extrusionH="107950" prstMaterial="plastic">
          <a:bevelT w="82550" h="63500" prst="divot"/>
          <a:bevelB/>
        </a:sp3d>
      </dgm:spPr>
      <dgm:t>
        <a:bodyPr/>
        <a:lstStyle/>
        <a:p>
          <a:r>
            <a:rPr lang="en-US" sz="2800" b="1" dirty="0" smtClean="0"/>
            <a:t>Model</a:t>
          </a:r>
          <a:endParaRPr lang="en-US" sz="2800" b="1" dirty="0"/>
        </a:p>
      </dgm:t>
    </dgm:pt>
    <dgm:pt modelId="{0FB5DDEE-A3FE-4F41-BD41-6AFF54C0E68D}" type="parTrans" cxnId="{FFA330FD-44B5-4027-B04F-93AC2E16341C}">
      <dgm:prSet/>
      <dgm:spPr/>
      <dgm:t>
        <a:bodyPr/>
        <a:lstStyle/>
        <a:p>
          <a:endParaRPr lang="en-US"/>
        </a:p>
      </dgm:t>
    </dgm:pt>
    <dgm:pt modelId="{3520BA35-C7E2-4085-BD26-EBB3F67A2A64}" type="sibTrans" cxnId="{FFA330FD-44B5-4027-B04F-93AC2E16341C}">
      <dgm:prSet/>
      <dgm:spPr/>
      <dgm:t>
        <a:bodyPr/>
        <a:lstStyle/>
        <a:p>
          <a:endParaRPr lang="en-US"/>
        </a:p>
      </dgm:t>
    </dgm:pt>
    <dgm:pt modelId="{78B8DBEF-28DF-41DA-A470-2FA33A7160CA}" type="pres">
      <dgm:prSet presAssocID="{9112B83E-EE82-4BB7-B8A4-03134F7329EC}" presName="Name0" presStyleCnt="0">
        <dgm:presLayoutVars>
          <dgm:dir/>
          <dgm:resizeHandles val="exact"/>
        </dgm:presLayoutVars>
      </dgm:prSet>
      <dgm:spPr/>
    </dgm:pt>
    <dgm:pt modelId="{826B7B18-7714-4827-8150-02EF4985F3C0}" type="pres">
      <dgm:prSet presAssocID="{9112B83E-EE82-4BB7-B8A4-03134F7329EC}" presName="vNodes" presStyleCnt="0"/>
      <dgm:spPr>
        <a:ln>
          <a:noFill/>
        </a:ln>
        <a:effectLst>
          <a:outerShdw blurRad="184150" dist="241300" dir="11520000" sx="110000" sy="110000" algn="ctr">
            <a:srgbClr val="000000">
              <a:alpha val="18000"/>
            </a:srgbClr>
          </a:outerShdw>
        </a:effectLst>
        <a:sp3d extrusionH="107950" prstMaterial="plastic">
          <a:bevelT w="82550" h="63500" prst="divot"/>
          <a:bevelB/>
        </a:sp3d>
      </dgm:spPr>
    </dgm:pt>
    <dgm:pt modelId="{02B63BEA-A247-4AFA-B6C8-6A2ECA5BF7E4}" type="pres">
      <dgm:prSet presAssocID="{9C55CACC-F75A-42E1-882C-5357058D4A7C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561D41-4DFD-494D-B72D-F80CC9B83955}" type="pres">
      <dgm:prSet presAssocID="{5CCBCFA0-CE13-48A0-A101-925ED5424CE7}" presName="spacerT" presStyleCnt="0"/>
      <dgm:spPr>
        <a:ln>
          <a:noFill/>
        </a:ln>
        <a:effectLst>
          <a:outerShdw blurRad="184150" dist="241300" dir="11520000" sx="110000" sy="110000" algn="ctr">
            <a:srgbClr val="000000">
              <a:alpha val="18000"/>
            </a:srgbClr>
          </a:outerShdw>
        </a:effectLst>
        <a:sp3d extrusionH="107950" prstMaterial="plastic">
          <a:bevelT w="82550" h="63500" prst="divot"/>
          <a:bevelB/>
        </a:sp3d>
      </dgm:spPr>
    </dgm:pt>
    <dgm:pt modelId="{B66E591D-CADA-4F0C-B6E6-636C4438EE4E}" type="pres">
      <dgm:prSet presAssocID="{5CCBCFA0-CE13-48A0-A101-925ED5424CE7}" presName="sibTrans" presStyleLbl="sibTrans2D1" presStyleIdx="0" presStyleCnt="2"/>
      <dgm:spPr/>
      <dgm:t>
        <a:bodyPr/>
        <a:lstStyle/>
        <a:p>
          <a:endParaRPr lang="en-US"/>
        </a:p>
      </dgm:t>
    </dgm:pt>
    <dgm:pt modelId="{C03F475D-3D00-4567-81EB-701615DE935A}" type="pres">
      <dgm:prSet presAssocID="{5CCBCFA0-CE13-48A0-A101-925ED5424CE7}" presName="spacerB" presStyleCnt="0"/>
      <dgm:spPr>
        <a:ln>
          <a:noFill/>
        </a:ln>
        <a:effectLst>
          <a:outerShdw blurRad="184150" dist="241300" dir="11520000" sx="110000" sy="110000" algn="ctr">
            <a:srgbClr val="000000">
              <a:alpha val="18000"/>
            </a:srgbClr>
          </a:outerShdw>
        </a:effectLst>
        <a:sp3d extrusionH="107950" prstMaterial="plastic">
          <a:bevelT w="82550" h="63500" prst="divot"/>
          <a:bevelB/>
        </a:sp3d>
      </dgm:spPr>
    </dgm:pt>
    <dgm:pt modelId="{B2D2239F-432E-462C-AAC8-596C16F4E155}" type="pres">
      <dgm:prSet presAssocID="{B15F5A5B-84AD-4123-8073-8A693822692B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F32FC1-A1E5-40B5-B956-0EF326EB876C}" type="pres">
      <dgm:prSet presAssocID="{9112B83E-EE82-4BB7-B8A4-03134F7329EC}" presName="sibTransLast" presStyleLbl="sibTrans2D1" presStyleIdx="1" presStyleCnt="2"/>
      <dgm:spPr/>
      <dgm:t>
        <a:bodyPr/>
        <a:lstStyle/>
        <a:p>
          <a:endParaRPr lang="en-US"/>
        </a:p>
      </dgm:t>
    </dgm:pt>
    <dgm:pt modelId="{8A5EAE95-FC23-47D5-A262-6217A7B5F14D}" type="pres">
      <dgm:prSet presAssocID="{9112B83E-EE82-4BB7-B8A4-03134F7329EC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3B1312B6-F061-456A-9E4F-0157D903C383}" type="pres">
      <dgm:prSet presAssocID="{9112B83E-EE82-4BB7-B8A4-03134F7329EC}" presName="lastNode" presStyleLbl="node1" presStyleIdx="2" presStyleCnt="3" custScaleX="77508" custScaleY="7977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BB829F9-3D32-4781-911F-9736D8681558}" type="presOf" srcId="{5B149408-9DCD-4741-A35A-5C23BC97C85A}" destId="{A5F32FC1-A1E5-40B5-B956-0EF326EB876C}" srcOrd="0" destOrd="0" presId="urn:microsoft.com/office/officeart/2005/8/layout/equation2"/>
    <dgm:cxn modelId="{700A340B-A075-4628-9C59-86EDEC116D74}" type="presOf" srcId="{6CA97719-207A-492E-92F4-FAF535997360}" destId="{3B1312B6-F061-456A-9E4F-0157D903C383}" srcOrd="0" destOrd="0" presId="urn:microsoft.com/office/officeart/2005/8/layout/equation2"/>
    <dgm:cxn modelId="{75F0CE46-F7C2-4064-BF5A-CF5B7279D02F}" srcId="{9112B83E-EE82-4BB7-B8A4-03134F7329EC}" destId="{B15F5A5B-84AD-4123-8073-8A693822692B}" srcOrd="1" destOrd="0" parTransId="{73E509E6-62B8-4882-BAC8-F48C307063D3}" sibTransId="{5B149408-9DCD-4741-A35A-5C23BC97C85A}"/>
    <dgm:cxn modelId="{3413716F-175D-49EB-AAB8-9F98BD7F1223}" srcId="{9112B83E-EE82-4BB7-B8A4-03134F7329EC}" destId="{9C55CACC-F75A-42E1-882C-5357058D4A7C}" srcOrd="0" destOrd="0" parTransId="{28DCFC08-DFFE-47E1-9C62-ADEBBEBD55D1}" sibTransId="{5CCBCFA0-CE13-48A0-A101-925ED5424CE7}"/>
    <dgm:cxn modelId="{AB4A9E98-C591-4FE3-A28F-57EEAC590167}" type="presOf" srcId="{5CCBCFA0-CE13-48A0-A101-925ED5424CE7}" destId="{B66E591D-CADA-4F0C-B6E6-636C4438EE4E}" srcOrd="0" destOrd="0" presId="urn:microsoft.com/office/officeart/2005/8/layout/equation2"/>
    <dgm:cxn modelId="{643BFF56-2B74-4AED-AFB6-967328E55397}" type="presOf" srcId="{5B149408-9DCD-4741-A35A-5C23BC97C85A}" destId="{8A5EAE95-FC23-47D5-A262-6217A7B5F14D}" srcOrd="1" destOrd="0" presId="urn:microsoft.com/office/officeart/2005/8/layout/equation2"/>
    <dgm:cxn modelId="{FFA330FD-44B5-4027-B04F-93AC2E16341C}" srcId="{9112B83E-EE82-4BB7-B8A4-03134F7329EC}" destId="{6CA97719-207A-492E-92F4-FAF535997360}" srcOrd="2" destOrd="0" parTransId="{0FB5DDEE-A3FE-4F41-BD41-6AFF54C0E68D}" sibTransId="{3520BA35-C7E2-4085-BD26-EBB3F67A2A64}"/>
    <dgm:cxn modelId="{96FADAF7-152A-4C51-9DB6-9AD253238F14}" type="presOf" srcId="{9112B83E-EE82-4BB7-B8A4-03134F7329EC}" destId="{78B8DBEF-28DF-41DA-A470-2FA33A7160CA}" srcOrd="0" destOrd="0" presId="urn:microsoft.com/office/officeart/2005/8/layout/equation2"/>
    <dgm:cxn modelId="{EECB5FCF-F8C6-4DB1-8FD5-9858F20E8FBA}" type="presOf" srcId="{B15F5A5B-84AD-4123-8073-8A693822692B}" destId="{B2D2239F-432E-462C-AAC8-596C16F4E155}" srcOrd="0" destOrd="0" presId="urn:microsoft.com/office/officeart/2005/8/layout/equation2"/>
    <dgm:cxn modelId="{375D02EE-4971-4A66-BBE9-A8FE09A8EF46}" type="presOf" srcId="{9C55CACC-F75A-42E1-882C-5357058D4A7C}" destId="{02B63BEA-A247-4AFA-B6C8-6A2ECA5BF7E4}" srcOrd="0" destOrd="0" presId="urn:microsoft.com/office/officeart/2005/8/layout/equation2"/>
    <dgm:cxn modelId="{9BF2F5C7-716B-4861-A96E-DF26413202D6}" type="presParOf" srcId="{78B8DBEF-28DF-41DA-A470-2FA33A7160CA}" destId="{826B7B18-7714-4827-8150-02EF4985F3C0}" srcOrd="0" destOrd="0" presId="urn:microsoft.com/office/officeart/2005/8/layout/equation2"/>
    <dgm:cxn modelId="{3BE3933D-EEA2-4806-A369-CEAD2FE4F10E}" type="presParOf" srcId="{826B7B18-7714-4827-8150-02EF4985F3C0}" destId="{02B63BEA-A247-4AFA-B6C8-6A2ECA5BF7E4}" srcOrd="0" destOrd="0" presId="urn:microsoft.com/office/officeart/2005/8/layout/equation2"/>
    <dgm:cxn modelId="{C8AE53B6-7149-4103-9ED3-5F7E0B64868C}" type="presParOf" srcId="{826B7B18-7714-4827-8150-02EF4985F3C0}" destId="{28561D41-4DFD-494D-B72D-F80CC9B83955}" srcOrd="1" destOrd="0" presId="urn:microsoft.com/office/officeart/2005/8/layout/equation2"/>
    <dgm:cxn modelId="{3A025F72-2E5E-4F77-9047-65C4BBA59611}" type="presParOf" srcId="{826B7B18-7714-4827-8150-02EF4985F3C0}" destId="{B66E591D-CADA-4F0C-B6E6-636C4438EE4E}" srcOrd="2" destOrd="0" presId="urn:microsoft.com/office/officeart/2005/8/layout/equation2"/>
    <dgm:cxn modelId="{71318273-323A-4C33-93F9-9141B63F0267}" type="presParOf" srcId="{826B7B18-7714-4827-8150-02EF4985F3C0}" destId="{C03F475D-3D00-4567-81EB-701615DE935A}" srcOrd="3" destOrd="0" presId="urn:microsoft.com/office/officeart/2005/8/layout/equation2"/>
    <dgm:cxn modelId="{D2DE91A3-08DC-4F94-848D-AAD86E7F3DDA}" type="presParOf" srcId="{826B7B18-7714-4827-8150-02EF4985F3C0}" destId="{B2D2239F-432E-462C-AAC8-596C16F4E155}" srcOrd="4" destOrd="0" presId="urn:microsoft.com/office/officeart/2005/8/layout/equation2"/>
    <dgm:cxn modelId="{B2C54B56-2E76-489A-8593-1C331E4E8F80}" type="presParOf" srcId="{78B8DBEF-28DF-41DA-A470-2FA33A7160CA}" destId="{A5F32FC1-A1E5-40B5-B956-0EF326EB876C}" srcOrd="1" destOrd="0" presId="urn:microsoft.com/office/officeart/2005/8/layout/equation2"/>
    <dgm:cxn modelId="{B844AE46-C05F-46B3-AF4E-99FBFEB8C8E4}" type="presParOf" srcId="{A5F32FC1-A1E5-40B5-B956-0EF326EB876C}" destId="{8A5EAE95-FC23-47D5-A262-6217A7B5F14D}" srcOrd="0" destOrd="0" presId="urn:microsoft.com/office/officeart/2005/8/layout/equation2"/>
    <dgm:cxn modelId="{7E572C54-AE00-4CD7-BF1E-BA10E4B148AD}" type="presParOf" srcId="{78B8DBEF-28DF-41DA-A470-2FA33A7160CA}" destId="{3B1312B6-F061-456A-9E4F-0157D903C383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B63BEA-A247-4AFA-B6C8-6A2ECA5BF7E4}">
      <dsp:nvSpPr>
        <dsp:cNvPr id="0" name=""/>
        <dsp:cNvSpPr/>
      </dsp:nvSpPr>
      <dsp:spPr>
        <a:xfrm>
          <a:off x="102653" y="342"/>
          <a:ext cx="1176437" cy="1176437"/>
        </a:xfrm>
        <a:prstGeom prst="ellipse">
          <a:avLst/>
        </a:prstGeom>
        <a:solidFill>
          <a:schemeClr val="accent2"/>
        </a:solidFill>
        <a:ln w="25400" cap="flat" cmpd="sng" algn="ctr">
          <a:noFill/>
          <a:prstDash val="solid"/>
        </a:ln>
        <a:effectLst>
          <a:outerShdw blurRad="50800" dist="38100" dir="16200000" rotWithShape="0">
            <a:prstClr val="black">
              <a:alpha val="40000"/>
            </a:prstClr>
          </a:outerShdw>
        </a:effectLst>
        <a:scene3d>
          <a:camera prst="isometricOffAxis1Right"/>
          <a:lightRig rig="flood" dir="t">
            <a:rot lat="0" lon="0" rev="13800000"/>
          </a:lightRig>
        </a:scene3d>
        <a:sp3d extrusionH="107950" prstMaterial="plastic">
          <a:bevelT w="82550" h="63500" prst="divot"/>
          <a:bevelB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/>
            <a:t>Ground Data</a:t>
          </a:r>
          <a:endParaRPr lang="en-US" sz="1100" b="1" kern="1200" dirty="0"/>
        </a:p>
      </dsp:txBody>
      <dsp:txXfrm>
        <a:off x="274938" y="172627"/>
        <a:ext cx="831867" cy="831867"/>
      </dsp:txXfrm>
    </dsp:sp>
    <dsp:sp modelId="{B66E591D-CADA-4F0C-B6E6-636C4438EE4E}">
      <dsp:nvSpPr>
        <dsp:cNvPr id="0" name=""/>
        <dsp:cNvSpPr/>
      </dsp:nvSpPr>
      <dsp:spPr>
        <a:xfrm>
          <a:off x="349705" y="1272306"/>
          <a:ext cx="682333" cy="682333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16200000" rotWithShape="0">
            <a:prstClr val="black">
              <a:alpha val="40000"/>
            </a:prstClr>
          </a:outerShdw>
        </a:effectLst>
        <a:scene3d>
          <a:camera prst="isometricOffAxis1Right"/>
          <a:lightRig rig="flood" dir="t">
            <a:rot lat="0" lon="0" rev="13800000"/>
          </a:lightRig>
        </a:scene3d>
        <a:sp3d extrusionH="107950" prstMaterial="plastic">
          <a:bevelT w="82550" h="63500" prst="divot"/>
          <a:bevelB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440148" y="1533230"/>
        <a:ext cx="501447" cy="160485"/>
      </dsp:txXfrm>
    </dsp:sp>
    <dsp:sp modelId="{B2D2239F-432E-462C-AAC8-596C16F4E155}">
      <dsp:nvSpPr>
        <dsp:cNvPr id="0" name=""/>
        <dsp:cNvSpPr/>
      </dsp:nvSpPr>
      <dsp:spPr>
        <a:xfrm>
          <a:off x="102653" y="2050167"/>
          <a:ext cx="1176437" cy="1176437"/>
        </a:xfrm>
        <a:prstGeom prst="ellipse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noFill/>
          <a:prstDash val="solid"/>
        </a:ln>
        <a:effectLst>
          <a:outerShdw blurRad="50800" dist="38100" dir="16200000" rotWithShape="0">
            <a:prstClr val="black">
              <a:alpha val="40000"/>
            </a:prstClr>
          </a:outerShdw>
        </a:effectLst>
        <a:scene3d>
          <a:camera prst="isometricOffAxis1Right"/>
          <a:lightRig rig="flood" dir="t">
            <a:rot lat="0" lon="0" rev="13800000"/>
          </a:lightRig>
        </a:scene3d>
        <a:sp3d extrusionH="107950" prstMaterial="plastic">
          <a:bevelT w="82550" h="63500" prst="divot"/>
          <a:bevelB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/>
            <a:t>Atmospheric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/>
            <a:t>and  Hydro Data</a:t>
          </a:r>
          <a:r>
            <a:rPr lang="en-US" sz="900" b="1" kern="1200" dirty="0" smtClean="0"/>
            <a:t> </a:t>
          </a:r>
          <a:endParaRPr lang="en-US" sz="900" b="1" kern="1200" dirty="0"/>
        </a:p>
      </dsp:txBody>
      <dsp:txXfrm>
        <a:off x="274938" y="2222452"/>
        <a:ext cx="831867" cy="831867"/>
      </dsp:txXfrm>
    </dsp:sp>
    <dsp:sp modelId="{A5F32FC1-A1E5-40B5-B956-0EF326EB876C}">
      <dsp:nvSpPr>
        <dsp:cNvPr id="0" name=""/>
        <dsp:cNvSpPr/>
      </dsp:nvSpPr>
      <dsp:spPr>
        <a:xfrm>
          <a:off x="1455556" y="1394656"/>
          <a:ext cx="374107" cy="43763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16200000" rotWithShape="0">
            <a:prstClr val="black">
              <a:alpha val="40000"/>
            </a:prstClr>
          </a:outerShdw>
        </a:effectLst>
        <a:scene3d>
          <a:camera prst="isometricOffAxis1Right"/>
          <a:lightRig rig="flood" dir="t">
            <a:rot lat="0" lon="0" rev="13800000"/>
          </a:lightRig>
        </a:scene3d>
        <a:sp3d extrusionH="107950" prstMaterial="plastic">
          <a:bevelT w="82550" h="63500" prst="divot"/>
          <a:bevelB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>
        <a:off x="1455556" y="1482183"/>
        <a:ext cx="261875" cy="262580"/>
      </dsp:txXfrm>
    </dsp:sp>
    <dsp:sp modelId="{3B1312B6-F061-456A-9E4F-0157D903C383}">
      <dsp:nvSpPr>
        <dsp:cNvPr id="0" name=""/>
        <dsp:cNvSpPr/>
      </dsp:nvSpPr>
      <dsp:spPr>
        <a:xfrm>
          <a:off x="1984953" y="675029"/>
          <a:ext cx="1823666" cy="1876888"/>
        </a:xfrm>
        <a:prstGeom prst="ellipse">
          <a:avLst/>
        </a:prstGeom>
        <a:solidFill>
          <a:schemeClr val="tx1">
            <a:lumMod val="75000"/>
            <a:lumOff val="25000"/>
          </a:schemeClr>
        </a:solidFill>
        <a:ln w="25400" cap="flat" cmpd="sng" algn="ctr">
          <a:noFill/>
          <a:prstDash val="solid"/>
        </a:ln>
        <a:effectLst>
          <a:outerShdw blurRad="63500" sx="102000" sy="102000" algn="ctr" rotWithShape="0">
            <a:prstClr val="black">
              <a:alpha val="40000"/>
            </a:prstClr>
          </a:outerShdw>
        </a:effectLst>
        <a:scene3d>
          <a:camera prst="isometricOffAxis1Right"/>
          <a:lightRig rig="flood" dir="t">
            <a:rot lat="0" lon="0" rev="13800000"/>
          </a:lightRig>
        </a:scene3d>
        <a:sp3d extrusionH="107950" prstMaterial="plastic">
          <a:bevelT w="82550" h="63500" prst="divot"/>
          <a:bevelB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/>
            <a:t>Model</a:t>
          </a:r>
          <a:endParaRPr lang="en-US" sz="2800" b="1" kern="1200" dirty="0"/>
        </a:p>
      </dsp:txBody>
      <dsp:txXfrm>
        <a:off x="2252023" y="949893"/>
        <a:ext cx="1289526" cy="13271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D18E60-4300-4729-A0D7-6AB984C3922D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5900" y="1143000"/>
            <a:ext cx="64262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533E96-F078-4B3D-A8F4-F1AF21EBC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300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5900" y="1143000"/>
            <a:ext cx="64262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533E96-F078-4B3D-A8F4-F1AF21EBC35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9699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5900" y="1143000"/>
            <a:ext cx="64262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350B06-B074-48FC-8CFD-53D2CD8FB95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5968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064773" y="1919396"/>
            <a:ext cx="6629400" cy="1441118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Master </a:t>
            </a:r>
            <a:r>
              <a:rPr lang="en-US" dirty="0"/>
              <a:t>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0025" y="3410858"/>
            <a:ext cx="6629400" cy="578965"/>
          </a:xfrm>
        </p:spPr>
        <p:txBody>
          <a:bodyPr>
            <a:normAutofit/>
          </a:bodyPr>
          <a:lstStyle>
            <a:lvl1pPr marL="0" indent="0" algn="r">
              <a:buNone/>
              <a:defRPr sz="2800" b="0" i="0">
                <a:solidFill>
                  <a:srgbClr val="47C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</a:t>
            </a:r>
            <a:r>
              <a:rPr lang="en-US" dirty="0" smtClean="0"/>
              <a:t>Master </a:t>
            </a:r>
            <a:r>
              <a:rPr lang="en-US" dirty="0"/>
              <a:t>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072607"/>
            <a:ext cx="5486400" cy="362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392204"/>
            <a:ext cx="5486400" cy="26336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3435345"/>
            <a:ext cx="5486400" cy="515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75782"/>
            <a:ext cx="2057400" cy="374524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75782"/>
            <a:ext cx="6019800" cy="374524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E:\websites\free-power-point-templates\2012\logos.png">
            <a:extLst>
              <a:ext uri="{FF2B5EF4-FFF2-40B4-BE49-F238E27FC236}">
                <a16:creationId xmlns="" xmlns:a16="http://schemas.microsoft.com/office/drawing/2014/main" id="{08B89D22-1D6E-450B-881F-4D2A4C527F7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08475" y="1985180"/>
            <a:ext cx="1463784" cy="4497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572" y="304724"/>
            <a:ext cx="8259098" cy="651589"/>
          </a:xfrm>
        </p:spPr>
        <p:txBody>
          <a:bodyPr>
            <a:normAutofit/>
          </a:bodyPr>
          <a:lstStyle>
            <a:lvl1pPr algn="r">
              <a:defRPr sz="3600" baseline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3714" y="1164225"/>
            <a:ext cx="8246070" cy="2913703"/>
          </a:xfrm>
        </p:spPr>
        <p:txBody>
          <a:bodyPr/>
          <a:lstStyle>
            <a:lvl1pPr algn="l">
              <a:defRPr sz="2800"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2106" y="346937"/>
            <a:ext cx="6283782" cy="619009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47C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9240" y="1082413"/>
            <a:ext cx="6304935" cy="2918728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820622"/>
            <a:ext cx="7772400" cy="871791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860431"/>
            <a:ext cx="7772400" cy="96018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24203"/>
            <a:ext cx="4038600" cy="289682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24203"/>
            <a:ext cx="4038600" cy="289682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4817" y="256996"/>
            <a:ext cx="8093365" cy="651588"/>
          </a:xfrm>
        </p:spPr>
        <p:txBody>
          <a:bodyPr>
            <a:normAutofit/>
          </a:bodyPr>
          <a:lstStyle>
            <a:lvl1pPr algn="r">
              <a:defRPr sz="3600" baseline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2131" y="1482033"/>
            <a:ext cx="4040188" cy="409478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2131" y="1885175"/>
            <a:ext cx="4040188" cy="1942578"/>
          </a:xfrm>
        </p:spPr>
        <p:txBody>
          <a:bodyPr/>
          <a:lstStyle>
            <a:lvl1pPr algn="ctr">
              <a:defRPr sz="2400">
                <a:solidFill>
                  <a:schemeClr val="tx1"/>
                </a:solidFill>
              </a:defRPr>
            </a:lvl1pPr>
            <a:lvl2pPr algn="ctr">
              <a:defRPr sz="2000">
                <a:solidFill>
                  <a:schemeClr val="tx1"/>
                </a:solidFill>
              </a:defRPr>
            </a:lvl2pPr>
            <a:lvl3pPr algn="ctr">
              <a:defRPr sz="1800">
                <a:solidFill>
                  <a:schemeClr val="tx1"/>
                </a:solidFill>
              </a:defRPr>
            </a:lvl3pPr>
            <a:lvl4pPr algn="ctr">
              <a:defRPr sz="1600">
                <a:solidFill>
                  <a:schemeClr val="tx1"/>
                </a:solidFill>
              </a:defRPr>
            </a:lvl4pPr>
            <a:lvl5pPr algn="ctr"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57254" y="1482033"/>
            <a:ext cx="4041775" cy="409478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57254" y="1885175"/>
            <a:ext cx="4041775" cy="1942578"/>
          </a:xfrm>
        </p:spPr>
        <p:txBody>
          <a:bodyPr/>
          <a:lstStyle>
            <a:lvl1pPr algn="ctr">
              <a:defRPr sz="2400">
                <a:solidFill>
                  <a:schemeClr val="tx1"/>
                </a:solidFill>
              </a:defRPr>
            </a:lvl1pPr>
            <a:lvl2pPr algn="ctr">
              <a:defRPr sz="2000">
                <a:solidFill>
                  <a:schemeClr val="tx1"/>
                </a:solidFill>
              </a:defRPr>
            </a:lvl2pPr>
            <a:lvl3pPr algn="ctr">
              <a:defRPr sz="1800">
                <a:solidFill>
                  <a:schemeClr val="tx1"/>
                </a:solidFill>
              </a:defRPr>
            </a:lvl3pPr>
            <a:lvl4pPr algn="ctr">
              <a:defRPr sz="1600">
                <a:solidFill>
                  <a:schemeClr val="tx1"/>
                </a:solidFill>
              </a:defRPr>
            </a:lvl4pPr>
            <a:lvl5pPr algn="ctr"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174764"/>
            <a:ext cx="3008313" cy="74376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74765"/>
            <a:ext cx="5111750" cy="37462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918533"/>
            <a:ext cx="3008313" cy="30024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75782"/>
            <a:ext cx="8229600" cy="7315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24203"/>
            <a:ext cx="8229600" cy="28968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068360"/>
            <a:ext cx="2133600" cy="2336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068360"/>
            <a:ext cx="2895600" cy="2336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068360"/>
            <a:ext cx="2133600" cy="2336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11E867DF-3DCA-4725-94F0-F2B6BD747A82}"/>
              </a:ext>
            </a:extLst>
          </p:cNvPr>
          <p:cNvSpPr txBox="1"/>
          <p:nvPr userDrawn="1"/>
        </p:nvSpPr>
        <p:spPr>
          <a:xfrm>
            <a:off x="-9150" y="4449386"/>
            <a:ext cx="8389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This presentation uses a free template provided by FPPT.com</a:t>
            </a: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www.free-power-point-templates.com</a:t>
            </a:r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8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1214/ECP.v18-2446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1063/1.3115579" TargetMode="External"/><Relationship Id="rId2" Type="http://schemas.openxmlformats.org/officeDocument/2006/relationships/hyperlink" Target="https://doi.org/10.1063/1.2844944" TargetMode="Externa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297" y="637130"/>
            <a:ext cx="9102705" cy="571146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pPr algn="ctr"/>
            <a:r>
              <a:rPr lang="en-US" sz="2700" b="1" dirty="0">
                <a:solidFill>
                  <a:srgbClr val="FF0000"/>
                </a:solidFill>
              </a:rPr>
              <a:t/>
            </a:r>
            <a:br>
              <a:rPr lang="en-US" sz="2700" b="1" dirty="0">
                <a:solidFill>
                  <a:srgbClr val="FF0000"/>
                </a:solidFill>
              </a:rPr>
            </a:br>
            <a:r>
              <a:rPr lang="en-US" sz="2700" b="1" dirty="0" smtClean="0">
                <a:solidFill>
                  <a:srgbClr val="FF0000"/>
                </a:solidFill>
              </a:rPr>
              <a:t/>
            </a:r>
            <a:br>
              <a:rPr lang="en-US" sz="2700" b="1" dirty="0" smtClean="0">
                <a:solidFill>
                  <a:srgbClr val="FF0000"/>
                </a:solidFill>
              </a:rPr>
            </a:br>
            <a:r>
              <a:rPr lang="en-US" sz="2700" b="1" dirty="0" smtClean="0">
                <a:solidFill>
                  <a:srgbClr val="FF0000"/>
                </a:solidFill>
              </a:rPr>
              <a:t/>
            </a:r>
            <a:br>
              <a:rPr lang="en-US" sz="2700" b="1" dirty="0" smtClean="0">
                <a:solidFill>
                  <a:srgbClr val="FF0000"/>
                </a:solidFill>
              </a:rPr>
            </a:br>
            <a:r>
              <a:rPr lang="en-US" sz="2400" b="1" dirty="0" smtClean="0">
                <a:solidFill>
                  <a:srgbClr val="FAFAA4"/>
                </a:solidFill>
                <a:latin typeface="Times New Roman" pitchFamily="18" charset="0"/>
                <a:cs typeface="Times New Roman" pitchFamily="18" charset="0"/>
              </a:rPr>
              <a:t>Session HS7.10/NH1:</a:t>
            </a:r>
            <a:r>
              <a:rPr lang="en-US" sz="2700" b="1" dirty="0" smtClean="0">
                <a:solidFill>
                  <a:srgbClr val="FAFAA4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700" b="1" dirty="0" smtClean="0">
                <a:solidFill>
                  <a:srgbClr val="FAFAA4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800" b="1" dirty="0" smtClean="0">
                <a:solidFill>
                  <a:srgbClr val="FAFAA4"/>
                </a:solidFill>
                <a:latin typeface="Times New Roman" pitchFamily="18" charset="0"/>
                <a:cs typeface="Times New Roman" pitchFamily="18" charset="0"/>
              </a:rPr>
              <a:t>Spatial </a:t>
            </a:r>
            <a:r>
              <a:rPr lang="en-US" sz="1800" b="1" dirty="0">
                <a:solidFill>
                  <a:srgbClr val="FAFAA4"/>
                </a:solidFill>
                <a:latin typeface="Times New Roman" pitchFamily="18" charset="0"/>
                <a:cs typeface="Times New Roman" pitchFamily="18" charset="0"/>
              </a:rPr>
              <a:t>extremes in the </a:t>
            </a:r>
            <a:r>
              <a:rPr lang="en-US" sz="1800" b="1" dirty="0" smtClean="0">
                <a:solidFill>
                  <a:srgbClr val="FAFAA4"/>
                </a:solidFill>
                <a:latin typeface="Times New Roman" pitchFamily="18" charset="0"/>
                <a:cs typeface="Times New Roman" pitchFamily="18" charset="0"/>
              </a:rPr>
              <a:t>hydro-and atmosphere</a:t>
            </a:r>
            <a:r>
              <a:rPr lang="en-US" sz="1800" b="1" dirty="0">
                <a:solidFill>
                  <a:srgbClr val="FAFAA4"/>
                </a:solidFill>
                <a:latin typeface="Times New Roman" pitchFamily="18" charset="0"/>
                <a:cs typeface="Times New Roman" pitchFamily="18" charset="0"/>
              </a:rPr>
              <a:t>: understanding and </a:t>
            </a:r>
            <a:r>
              <a:rPr lang="en-US" sz="1800" b="1" dirty="0" smtClean="0">
                <a:solidFill>
                  <a:srgbClr val="FAFAA4"/>
                </a:solidFill>
                <a:latin typeface="Times New Roman" pitchFamily="18" charset="0"/>
                <a:cs typeface="Times New Roman" pitchFamily="18" charset="0"/>
              </a:rPr>
              <a:t>modelling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7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7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700" b="1" dirty="0" smtClean="0">
                <a:solidFill>
                  <a:srgbClr val="FF0000"/>
                </a:solidFill>
              </a:rPr>
              <a:t/>
            </a:r>
            <a:br>
              <a:rPr lang="en-US" sz="2700" b="1" dirty="0" smtClean="0">
                <a:solidFill>
                  <a:srgbClr val="FF0000"/>
                </a:solidFill>
              </a:rPr>
            </a:br>
            <a:r>
              <a:rPr lang="en-US" sz="2700" b="1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628222"/>
            <a:ext cx="9030740" cy="2501326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rmAutofit fontScale="25000" lnSpcReduction="20000"/>
          </a:bodyPr>
          <a:lstStyle/>
          <a:p>
            <a:pPr algn="ctr"/>
            <a:endParaRPr lang="en-US" sz="7200" b="1" dirty="0" smtClean="0">
              <a:solidFill>
                <a:srgbClr val="C00000"/>
              </a:solidFill>
            </a:endParaRPr>
          </a:p>
          <a:p>
            <a:pPr algn="ctr"/>
            <a:r>
              <a:rPr lang="en-US" sz="96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Complex </a:t>
            </a:r>
            <a:r>
              <a:rPr lang="en-US" sz="96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Time Methods and Chameleon Scalar Fields in the Dynamics of Spatial Extremes</a:t>
            </a:r>
            <a:endParaRPr lang="en-US" sz="9600" b="1" dirty="0" smtClean="0">
              <a:solidFill>
                <a:schemeClr val="accent5">
                  <a:lumMod val="20000"/>
                  <a:lumOff val="8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7200" b="1" dirty="0" smtClean="0">
              <a:solidFill>
                <a:schemeClr val="accent5">
                  <a:lumMod val="20000"/>
                  <a:lumOff val="80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72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Dionysia Panagoulia</a:t>
            </a:r>
            <a:r>
              <a:rPr lang="el-GR" sz="72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GB" sz="72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l-GR" sz="72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Kalomoira </a:t>
            </a:r>
            <a:r>
              <a:rPr lang="en-US" sz="7200" b="1" dirty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Zisopoulou</a:t>
            </a:r>
            <a:r>
              <a:rPr lang="en-US" sz="72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**</a:t>
            </a:r>
          </a:p>
          <a:p>
            <a:pPr algn="ctr"/>
            <a:endParaRPr lang="en-US" sz="7200" b="1" dirty="0" smtClean="0">
              <a:solidFill>
                <a:schemeClr val="accent5">
                  <a:lumMod val="20000"/>
                  <a:lumOff val="80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 algn="l"/>
            <a:r>
              <a:rPr lang="en-US" sz="44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*School </a:t>
            </a:r>
            <a:r>
              <a:rPr lang="en-US" sz="4400" b="1" dirty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of Civil Engineering, Department of Water Resources and Environmental Engineering, National Technical University of Athens, </a:t>
            </a:r>
            <a:endParaRPr lang="en-US" sz="4400" b="1" dirty="0" smtClean="0">
              <a:solidFill>
                <a:schemeClr val="accent5">
                  <a:lumMod val="20000"/>
                  <a:lumOff val="80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 algn="l"/>
            <a:r>
              <a:rPr lang="en-US" sz="44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Zografou</a:t>
            </a:r>
            <a:r>
              <a:rPr lang="en-US" sz="4400" b="1" dirty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4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Greece  e-mail: dpanag@hydro.ntua.gr</a:t>
            </a:r>
            <a:endParaRPr lang="en-US" sz="4400" b="1" dirty="0">
              <a:solidFill>
                <a:schemeClr val="accent5">
                  <a:lumMod val="20000"/>
                  <a:lumOff val="80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44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**Travaux </a:t>
            </a:r>
            <a:r>
              <a:rPr lang="en-US" sz="4400" b="1" dirty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Publics, Becket House, London, United </a:t>
            </a:r>
            <a:r>
              <a:rPr lang="en-US" sz="44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Kingdom</a:t>
            </a:r>
          </a:p>
          <a:p>
            <a:pPr algn="l"/>
            <a:endParaRPr lang="en-US" sz="4400" b="1" dirty="0" smtClean="0">
              <a:solidFill>
                <a:srgbClr val="FF0000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ctr"/>
            <a:endParaRPr lang="en-US" sz="3400" b="1" dirty="0">
              <a:solidFill>
                <a:srgbClr val="C00000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ctr"/>
            <a:endParaRPr lang="en-US" sz="1400" b="1" dirty="0" smtClean="0">
              <a:solidFill>
                <a:srgbClr val="C00000"/>
              </a:solidFill>
            </a:endParaRPr>
          </a:p>
          <a:p>
            <a:pPr algn="ctr"/>
            <a:endParaRPr lang="en-US" sz="1400" b="1" dirty="0">
              <a:solidFill>
                <a:srgbClr val="C00000"/>
              </a:solidFill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6784001" y="0"/>
            <a:ext cx="2359980" cy="912648"/>
            <a:chOff x="6483152" y="0"/>
            <a:chExt cx="2359980" cy="912648"/>
          </a:xfrm>
        </p:grpSpPr>
        <p:sp>
          <p:nvSpPr>
            <p:cNvPr id="8" name="Rectangle 7"/>
            <p:cNvSpPr/>
            <p:nvPr/>
          </p:nvSpPr>
          <p:spPr>
            <a:xfrm>
              <a:off x="7395799" y="0"/>
              <a:ext cx="1447333" cy="9126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 smtClean="0">
                  <a:solidFill>
                    <a:srgbClr val="0070C0"/>
                  </a:solidFill>
                </a:rPr>
                <a:t>National Technical </a:t>
              </a:r>
              <a:r>
                <a:rPr lang="en-US" sz="1400" b="1" dirty="0">
                  <a:solidFill>
                    <a:srgbClr val="0070C0"/>
                  </a:solidFill>
                </a:rPr>
                <a:t>University of </a:t>
              </a:r>
              <a:r>
                <a:rPr lang="en-US" sz="1400" b="1" dirty="0" smtClean="0">
                  <a:solidFill>
                    <a:srgbClr val="0070C0"/>
                  </a:solidFill>
                </a:rPr>
                <a:t>Athens, </a:t>
              </a:r>
              <a:r>
                <a:rPr lang="en-US" sz="1400" b="1" dirty="0">
                  <a:solidFill>
                    <a:srgbClr val="0070C0"/>
                  </a:solidFill>
                </a:rPr>
                <a:t>Greece</a:t>
              </a:r>
            </a:p>
          </p:txBody>
        </p:sp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83152" y="0"/>
              <a:ext cx="912648" cy="912648"/>
            </a:xfrm>
            <a:prstGeom prst="rect">
              <a:avLst/>
            </a:prstGeom>
          </p:spPr>
        </p:pic>
      </p:grpSp>
      <p:pic>
        <p:nvPicPr>
          <p:cNvPr id="4" name="Picture 2" descr="C:\Users\Menelaos\Desktop\EGU\clean2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61241" cy="9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Menelaos\Desktop\EGU\MO_16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8809" y="4174128"/>
            <a:ext cx="615172" cy="215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061883"/>
            <a:ext cx="9143999" cy="3327555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GB" sz="1800" b="1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Abstract</a:t>
            </a:r>
            <a:endParaRPr lang="en-US" sz="1800" b="1" dirty="0">
              <a:solidFill>
                <a:schemeClr val="accent5">
                  <a:lumMod val="40000"/>
                  <a:lumOff val="6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07226" y="1274261"/>
            <a:ext cx="5834462" cy="2308324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Times New Roman" pitchFamily="18" charset="0"/>
                <a:cs typeface="Times New Roman" pitchFamily="18" charset="0"/>
              </a:rPr>
              <a:t>It is shown that complex time in classical physics may transform the action functional 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Lagrangian</a:t>
            </a:r>
            <a:r>
              <a:rPr lang="el-GR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1200" b="1" dirty="0">
                <a:latin typeface="Times New Roman" pitchFamily="18" charset="0"/>
                <a:cs typeface="Times New Roman" pitchFamily="18" charset="0"/>
              </a:rPr>
              <a:t>Lagrangian density processes to, among others, energy descriptive functionals. By 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imposing</a:t>
            </a:r>
            <a:r>
              <a:rPr lang="el-GR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restrictions </a:t>
            </a:r>
            <a:r>
              <a:rPr lang="en-US" sz="1200" b="1" dirty="0">
                <a:latin typeface="Times New Roman" pitchFamily="18" charset="0"/>
                <a:cs typeface="Times New Roman" pitchFamily="18" charset="0"/>
              </a:rPr>
              <a:t>in the problem coordinate space as per need, such as Sobolev or Hardy spaces, or 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l-GR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1200" b="1" dirty="0">
                <a:latin typeface="Times New Roman" pitchFamily="18" charset="0"/>
                <a:cs typeface="Times New Roman" pitchFamily="18" charset="0"/>
              </a:rPr>
              <a:t>complex time plane such as the two variable Hilbert Space dependent 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Bergman</a:t>
            </a:r>
            <a:r>
              <a:rPr lang="el-GR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Decomposition </a:t>
            </a:r>
            <a:r>
              <a:rPr lang="en-US" sz="1200" b="1" dirty="0">
                <a:latin typeface="Times New Roman" pitchFamily="18" charset="0"/>
                <a:cs typeface="Times New Roman" pitchFamily="18" charset="0"/>
              </a:rPr>
              <a:t>new results are obtained which facilitate a better understanding of the 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mechanism</a:t>
            </a:r>
            <a:r>
              <a:rPr lang="el-GR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governing </a:t>
            </a:r>
            <a:r>
              <a:rPr lang="en-US" sz="1200" b="1" dirty="0">
                <a:latin typeface="Times New Roman" pitchFamily="18" charset="0"/>
                <a:cs typeface="Times New Roman" pitchFamily="18" charset="0"/>
              </a:rPr>
              <a:t>spatial extremes in terms of flows.</a:t>
            </a:r>
          </a:p>
          <a:p>
            <a:endParaRPr lang="el-GR" sz="1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1200" b="1" dirty="0">
                <a:latin typeface="Times New Roman" pitchFamily="18" charset="0"/>
                <a:cs typeface="Times New Roman" pitchFamily="18" charset="0"/>
              </a:rPr>
              <a:t>introduction of Khoury-Weltman type chameleon scalar fields will, by the recognition 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l-GR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existing </a:t>
            </a:r>
            <a:r>
              <a:rPr lang="en-US" sz="1200" b="1" dirty="0">
                <a:latin typeface="Times New Roman" pitchFamily="18" charset="0"/>
                <a:cs typeface="Times New Roman" pitchFamily="18" charset="0"/>
              </a:rPr>
              <a:t>oscillatory patterns, pave a connective chain of momenta between smaller and 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larger</a:t>
            </a:r>
            <a:r>
              <a:rPr lang="el-GR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objects </a:t>
            </a:r>
            <a:r>
              <a:rPr lang="en-US" sz="1200" b="1" dirty="0">
                <a:latin typeface="Times New Roman" pitchFamily="18" charset="0"/>
                <a:cs typeface="Times New Roman" pitchFamily="18" charset="0"/>
              </a:rPr>
              <a:t>which will uncover the causal relationships between them which will allow for 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variable</a:t>
            </a:r>
            <a:r>
              <a:rPr lang="el-GR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reduction </a:t>
            </a:r>
            <a:r>
              <a:rPr lang="en-US" sz="1200" b="1" dirty="0">
                <a:latin typeface="Times New Roman" pitchFamily="18" charset="0"/>
                <a:cs typeface="Times New Roman" pitchFamily="18" charset="0"/>
              </a:rPr>
              <a:t>in multivariate methods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1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8049" y="4176713"/>
            <a:ext cx="6159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846321" y="888397"/>
            <a:ext cx="3542562" cy="2862322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en-US" sz="1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layout follows the classical structure of modelling practice. </a:t>
            </a:r>
            <a:endParaRPr lang="en-US" sz="12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12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en-US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1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main difference with previous models is that, while data are real time data bundles corresponding to standard </a:t>
            </a:r>
            <a:r>
              <a:rPr lang="en-US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dynamics </a:t>
            </a:r>
            <a:r>
              <a:rPr lang="en-US" sz="1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 Euclidean space (Cooley et al.,2012), the Model </a:t>
            </a:r>
            <a:r>
              <a:rPr lang="en-US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is a complex time non-Euclidean structure with different </a:t>
            </a:r>
            <a:r>
              <a:rPr lang="en-US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dynamics</a:t>
            </a:r>
            <a:r>
              <a:rPr lang="en-US" sz="1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Also Ground Data are introduced in a modified tessellated form  and include the target region as a subset. </a:t>
            </a:r>
          </a:p>
          <a:p>
            <a:endParaRPr lang="en-US" sz="12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en-US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Model </a:t>
            </a:r>
            <a:r>
              <a:rPr lang="en-US" sz="1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results are reducible to Euclidean space and additional properties of the “main actor” quantities are revealed.</a:t>
            </a:r>
          </a:p>
        </p:txBody>
      </p:sp>
      <p:sp>
        <p:nvSpPr>
          <p:cNvPr id="9" name="Rectangle 8"/>
          <p:cNvSpPr/>
          <p:nvPr/>
        </p:nvSpPr>
        <p:spPr>
          <a:xfrm>
            <a:off x="3388478" y="86069"/>
            <a:ext cx="4587450" cy="369332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General Layout</a:t>
            </a: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4104215858"/>
              </p:ext>
            </p:extLst>
          </p:nvPr>
        </p:nvGraphicFramePr>
        <p:xfrm>
          <a:off x="383458" y="455401"/>
          <a:ext cx="3911273" cy="32269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8050" y="4176713"/>
            <a:ext cx="6159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061883"/>
            <a:ext cx="9143999" cy="3327555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56996"/>
            <a:ext cx="9143999" cy="651588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sz="17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The Model analyzes </a:t>
            </a:r>
            <a:r>
              <a:rPr lang="en-US" sz="17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the phenomena interaction triplet  (ground region, atmospheric, hydro)</a:t>
            </a:r>
            <a:endParaRPr lang="en-US" sz="1700" b="1" dirty="0">
              <a:solidFill>
                <a:schemeClr val="accent5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54539" y="1039437"/>
            <a:ext cx="8418380" cy="341632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en-US" sz="1200" b="1" dirty="0">
                <a:latin typeface="Times New Roman" pitchFamily="18" charset="0"/>
                <a:cs typeface="Times New Roman" pitchFamily="18" charset="0"/>
              </a:rPr>
              <a:t>The Model is an L-dimensional complex generalized statistical manifold (Lauritzen 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1987;Noguchi 1992;Van </a:t>
            </a:r>
            <a:r>
              <a:rPr lang="en-US" sz="1200" b="1" dirty="0">
                <a:latin typeface="Times New Roman" pitchFamily="18" charset="0"/>
                <a:cs typeface="Times New Roman" pitchFamily="18" charset="0"/>
              </a:rPr>
              <a:t>Lê 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2006;Matsuzoe</a:t>
            </a:r>
            <a:r>
              <a:rPr lang="en-US" sz="1200" b="1" dirty="0">
                <a:latin typeface="Times New Roman" pitchFamily="18" charset="0"/>
                <a:cs typeface="Times New Roman" pitchFamily="18" charset="0"/>
              </a:rPr>
              <a:t>, Takeuchi, and Amari 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2006;Mikeš </a:t>
            </a:r>
            <a:r>
              <a:rPr lang="en-US" sz="1200" b="1" dirty="0">
                <a:latin typeface="Times New Roman" pitchFamily="18" charset="0"/>
                <a:cs typeface="Times New Roman" pitchFamily="18" charset="0"/>
              </a:rPr>
              <a:t>and Stepanova 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2014;Matsuzoe Yuan </a:t>
            </a:r>
            <a:r>
              <a:rPr lang="en-US" sz="1200" b="1" dirty="0">
                <a:latin typeface="Times New Roman" pitchFamily="18" charset="0"/>
                <a:cs typeface="Times New Roman" pitchFamily="18" charset="0"/>
              </a:rPr>
              <a:t>2019) which has Hausdorff properties ensuring that no apparition points  exist (Kent, Mimna, and Tartir 2009). 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en-US" sz="1200" b="1" dirty="0">
                <a:latin typeface="Times New Roman" pitchFamily="18" charset="0"/>
                <a:cs typeface="Times New Roman" pitchFamily="18" charset="0"/>
              </a:rPr>
              <a:t>is endowed with  a topology (Belavkin 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2016;Wasserman </a:t>
            </a:r>
            <a:r>
              <a:rPr lang="en-US" sz="1200" b="1" dirty="0">
                <a:latin typeface="Times New Roman" pitchFamily="18" charset="0"/>
                <a:cs typeface="Times New Roman" pitchFamily="18" charset="0"/>
              </a:rPr>
              <a:t>2018) and a measure induced by a 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complex Riemannian </a:t>
            </a:r>
            <a:r>
              <a:rPr lang="en-US" sz="1200" b="1" dirty="0">
                <a:latin typeface="Times New Roman" pitchFamily="18" charset="0"/>
                <a:cs typeface="Times New Roman" pitchFamily="18" charset="0"/>
              </a:rPr>
              <a:t>metric (Ganchev and Ivanov 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1991;Pennec </a:t>
            </a:r>
            <a:r>
              <a:rPr lang="en-US" sz="1200" b="1" dirty="0">
                <a:latin typeface="Times New Roman" pitchFamily="18" charset="0"/>
                <a:cs typeface="Times New Roman" pitchFamily="18" charset="0"/>
              </a:rPr>
              <a:t>2006) 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while time </a:t>
            </a:r>
            <a:r>
              <a:rPr lang="en-US" sz="1200" b="1" dirty="0">
                <a:latin typeface="Times New Roman" pitchFamily="18" charset="0"/>
                <a:cs typeface="Times New Roman" pitchFamily="18" charset="0"/>
              </a:rPr>
              <a:t>is a complex quantity 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   𝑧</a:t>
            </a:r>
            <a:r>
              <a:rPr lang="en-US" sz="1200" b="1" dirty="0">
                <a:latin typeface="Times New Roman" pitchFamily="18" charset="0"/>
                <a:cs typeface="Times New Roman" pitchFamily="18" charset="0"/>
              </a:rPr>
              <a:t>=𝑡+𝑖𝜏. 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1200" b="1" dirty="0">
                <a:latin typeface="Times New Roman" pitchFamily="18" charset="0"/>
                <a:cs typeface="Times New Roman" pitchFamily="18" charset="0"/>
              </a:rPr>
              <a:t>manifold may be analyzed into a finite number N of non-intersecting patches (Recami and Tahir Shah 1979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) constituting </a:t>
            </a:r>
            <a:r>
              <a:rPr lang="en-US" sz="1200" b="1" dirty="0">
                <a:latin typeface="Times New Roman" pitchFamily="18" charset="0"/>
                <a:cs typeface="Times New Roman" pitchFamily="18" charset="0"/>
              </a:rPr>
              <a:t>a complete covering which, among other properties, play the role of points in a common statistical manifold. </a:t>
            </a:r>
            <a:endParaRPr lang="en-US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To every </a:t>
            </a:r>
            <a:r>
              <a:rPr lang="en-US" sz="1200" b="1" dirty="0">
                <a:latin typeface="Times New Roman" pitchFamily="18" charset="0"/>
                <a:cs typeface="Times New Roman" pitchFamily="18" charset="0"/>
              </a:rPr>
              <a:t>patch there corresponds a multivariate system of complex stochastic equations of processes (Ma, Protter, and Yong 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1994;Abraham </a:t>
            </a:r>
            <a:r>
              <a:rPr lang="en-US" sz="1200" b="1" dirty="0">
                <a:latin typeface="Times New Roman" pitchFamily="18" charset="0"/>
                <a:cs typeface="Times New Roman" pitchFamily="18" charset="0"/>
              </a:rPr>
              <a:t>and Riviere 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2006;Lin</a:t>
            </a:r>
            <a:r>
              <a:rPr lang="en-US" sz="1200" b="1" dirty="0">
                <a:latin typeface="Times New Roman" pitchFamily="18" charset="0"/>
                <a:cs typeface="Times New Roman" pitchFamily="18" charset="0"/>
              </a:rPr>
              <a:t>, Sun, and Wang 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2008;Carmona </a:t>
            </a:r>
            <a:r>
              <a:rPr lang="en-US" sz="1200" b="1" dirty="0">
                <a:latin typeface="Times New Roman" pitchFamily="18" charset="0"/>
                <a:cs typeface="Times New Roman" pitchFamily="18" charset="0"/>
              </a:rPr>
              <a:t>and Delarue 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2013;Belopolskaya 2013;Carmona </a:t>
            </a:r>
            <a:r>
              <a:rPr lang="en-US" sz="1200" b="1" dirty="0">
                <a:latin typeface="Times New Roman" pitchFamily="18" charset="0"/>
                <a:cs typeface="Times New Roman" pitchFamily="18" charset="0"/>
              </a:rPr>
              <a:t>and Delarue 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2015;Ji</a:t>
            </a:r>
            <a:r>
              <a:rPr lang="en-US" sz="1200" b="1" dirty="0">
                <a:latin typeface="Times New Roman" pitchFamily="18" charset="0"/>
                <a:cs typeface="Times New Roman" pitchFamily="18" charset="0"/>
              </a:rPr>
              <a:t>, Liu, and Xiao 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2016;Dahl </a:t>
            </a:r>
            <a:r>
              <a:rPr lang="en-US" sz="1200" b="1" dirty="0">
                <a:latin typeface="Times New Roman" pitchFamily="18" charset="0"/>
                <a:cs typeface="Times New Roman" pitchFamily="18" charset="0"/>
              </a:rPr>
              <a:t>2020) with increments of variable endogenous/exogenous dependency and an added coupling factor function which interconnects them to neighboring patches 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allowing the use of </a:t>
            </a:r>
            <a:r>
              <a:rPr lang="en-US" sz="1200" b="1" dirty="0">
                <a:latin typeface="Times New Roman" pitchFamily="18" charset="0"/>
                <a:cs typeface="Times New Roman" pitchFamily="18" charset="0"/>
              </a:rPr>
              <a:t>a generalized form of Girsanov’s 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Theorem (</a:t>
            </a:r>
            <a:r>
              <a:rPr lang="en-US" sz="1200" b="1" dirty="0">
                <a:latin typeface="Times New Roman" pitchFamily="18" charset="0"/>
                <a:cs typeface="Times New Roman" pitchFamily="18" charset="0"/>
              </a:rPr>
              <a:t>Revuz and Yor 1991). 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Modified Chameleon theory </a:t>
            </a:r>
            <a:r>
              <a:rPr lang="en-US" sz="1200" b="1" dirty="0">
                <a:latin typeface="Times New Roman" pitchFamily="18" charset="0"/>
                <a:cs typeface="Times New Roman" pitchFamily="18" charset="0"/>
              </a:rPr>
              <a:t>is employed (Khoury and Weltman 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2004a;Khoury </a:t>
            </a:r>
            <a:r>
              <a:rPr lang="en-US" sz="1200" b="1" dirty="0">
                <a:latin typeface="Times New Roman" pitchFamily="18" charset="0"/>
                <a:cs typeface="Times New Roman" pitchFamily="18" charset="0"/>
              </a:rPr>
              <a:t>and Weltman 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2004b;Robertson 2008;Robertson </a:t>
            </a:r>
            <a:r>
              <a:rPr lang="en-US" sz="1200" b="1" dirty="0">
                <a:latin typeface="Times New Roman" pitchFamily="18" charset="0"/>
                <a:cs typeface="Times New Roman" pitchFamily="18" charset="0"/>
              </a:rPr>
              <a:t>2009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Each </a:t>
            </a:r>
            <a:r>
              <a:rPr lang="en-US" sz="1200" b="1" dirty="0">
                <a:latin typeface="Times New Roman" pitchFamily="18" charset="0"/>
                <a:cs typeface="Times New Roman" pitchFamily="18" charset="0"/>
              </a:rPr>
              <a:t>patch includes a border submanifold of “extremal entry points” and “extremal exit points” of variable codimension,  the points belonging to the incoming and outgoing phenomena and are reversely 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connected </a:t>
            </a:r>
            <a:r>
              <a:rPr lang="en-US" sz="1200" b="1" dirty="0">
                <a:latin typeface="Times New Roman" pitchFamily="18" charset="0"/>
                <a:cs typeface="Times New Roman" pitchFamily="18" charset="0"/>
              </a:rPr>
              <a:t>with neighboring  patches. </a:t>
            </a:r>
            <a:endParaRPr lang="en-US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1200" b="1" dirty="0">
                <a:latin typeface="Times New Roman" pitchFamily="18" charset="0"/>
                <a:cs typeface="Times New Roman" pitchFamily="18" charset="0"/>
              </a:rPr>
              <a:t>controlling 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process within </a:t>
            </a:r>
            <a:r>
              <a:rPr lang="en-US" sz="1200" b="1" dirty="0">
                <a:latin typeface="Times New Roman" pitchFamily="18" charset="0"/>
                <a:cs typeface="Times New Roman" pitchFamily="18" charset="0"/>
              </a:rPr>
              <a:t>the target region, based on relativistic-like cut-offs, determines the state of extremity of the phenomena with values defined within ranges allowing for the building of a manifold of extremities with definite hierarchy of intensity.</a:t>
            </a: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8050" y="4181977"/>
            <a:ext cx="6159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1061883"/>
            <a:ext cx="9143999" cy="3327555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76981" y="1492537"/>
            <a:ext cx="87133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433187" y="542740"/>
            <a:ext cx="1457141" cy="646331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Bibliography</a:t>
            </a:r>
            <a:endParaRPr lang="en-US" b="1" dirty="0">
              <a:solidFill>
                <a:schemeClr val="accent5">
                  <a:lumMod val="40000"/>
                  <a:lumOff val="6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6981" y="1061883"/>
            <a:ext cx="892572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Abraham, Romain, and Olivier Riviere. 2006. “Forward-Backward Stochastic Differential Equations and PDE with Gradient Dependent Second Order Coefficients.” ESAIM: Probability and Statistics 10: 184–205. https://doi.org/10.1051/ps.</a:t>
            </a:r>
          </a:p>
          <a:p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Belavkin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, Roman V. 2016. “Asymmetric Topologies on Statistical Manifolds ⋆.” In Geometric Science of Information. GSI 2015. Lecture Notes in Computer Science, Vol 9389, edited by F. Nielsen and F. Barbaresco, 203–10. Springer.</a:t>
            </a:r>
          </a:p>
          <a:p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Belopolskaya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200" dirty="0" err="1">
                <a:latin typeface="Times New Roman" pitchFamily="18" charset="0"/>
                <a:cs typeface="Times New Roman" pitchFamily="18" charset="0"/>
              </a:rPr>
              <a:t>Ya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. I. 2013. “Forward-Backward Stochastic Differential Equations Associated with Systems of Quasilinear Parabolic Equations and Comparison Theorems.” Zap. Nauchn. Sem. POMI 412: 15–46.</a:t>
            </a:r>
          </a:p>
          <a:p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Carmona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, René, and Francois Delarue. 2013. “Mean Field Forward-Backward Stochastic Differential Equations.” Electronic Communications in Probability 18 (68): 1–15. </a:t>
            </a:r>
            <a:r>
              <a:rPr lang="en-US" sz="1200" dirty="0">
                <a:latin typeface="Times New Roman" pitchFamily="18" charset="0"/>
                <a:cs typeface="Times New Roman" pitchFamily="18" charset="0"/>
                <a:hlinkClick r:id="rId3"/>
              </a:rPr>
              <a:t>https://doi.org/10.1214/ECP.v18-2446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GB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Carmona, René, and François Delarue. 2015. “Forward-Backward Stochastic Differential Equations and Controlled Mckean-Vlasov Dynamics.” Annals of Probability 43 (5): 2647–2700. https://doi.org/10.1214/14-AOP946.</a:t>
            </a:r>
          </a:p>
          <a:p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Cooley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, Daniel, Jessi Cisewski, Robert J. Erhardt, Soyoung Jeon, Elizabeth Mannshardt, Bernard Oguna Omolo, and Ying Sun. 2012. “A Survey of Spatial Extremes: Measuring Spatial Dependence and Modeling Spatial Effects.” Revstat Statistical Journal 10 (1): 135–65.</a:t>
            </a:r>
          </a:p>
          <a:p>
            <a:endParaRPr lang="en-US" sz="1200" dirty="0"/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6755" y="4176713"/>
            <a:ext cx="6159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91006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1061883"/>
            <a:ext cx="9143999" cy="3327555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17988" y="1197569"/>
            <a:ext cx="896112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Dahl, Kristina Rognlien. 2020. “Forward-Backward Stochastic Differential Equation Games with Delay and Noisy Memory.” Stochastic Analysis and Applications 0 (0): 1–22. https://doi.org/10.1080/07362994.2020.1713810.</a:t>
            </a:r>
          </a:p>
          <a:p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Ganchev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Georgi 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and Stefan Ivanov. 1991. “Connections and Curvatures on Complex Riemannian Manifolds.”</a:t>
            </a:r>
          </a:p>
          <a:p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Ji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, Shaolin, Haodong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Liu and 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Xinling Xiao. 2016. “Fully Coupled Forward-Backward Stochastic Differential Equations on Markov Chains.” Advances in Difference Equations 2016 (1): 1–18. https://doi.org/10.1186/s13662-016-0859-6.</a:t>
            </a:r>
          </a:p>
          <a:p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Kent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, Steven L., Roy A.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Mimna 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and Jamal K. Tartir. 2009. “A Note on Topological Properties of Non-Hausdorff Manifolds.” International Journal of Mathematics and Mathematical Sciences 2009. https://doi.org/10.1155/2009/891785.</a:t>
            </a:r>
          </a:p>
          <a:p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Khoury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Justin 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and Amanda Weltman. 2004a. “Chameleon Cosmology.” Physical Review D - Particles, Fields, Gravitation and Cosmology 69 (4). https://doi.org/10.1103/PhysRevD.69.044026.</a:t>
            </a:r>
          </a:p>
          <a:p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———. 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2004b. “Chameleon Fields: Awaiting Surprises for Tests of Gravity in Space.” Physical Review Letters 93 (17): 1–4. https://doi.org/10.1103/PhysRevLett.93.171104.</a:t>
            </a:r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8050" y="4176713"/>
            <a:ext cx="6159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760108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1061883"/>
            <a:ext cx="9143999" cy="3327555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94389" y="1055985"/>
            <a:ext cx="893162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Lauritzen, Steffen L. 1987. “Statistical Manifolds.” In Differential Geometry in Statistical Inference (IMS Lecture Notes--Monograph Series, Volume 10), edited by Shanti S. Gupta, 165–215.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Inst. 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of Mathematical Statistic. https://doi.org/10.1201/9781315141268-3.</a:t>
            </a:r>
          </a:p>
          <a:p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Lê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, Hông Van. 2006. “Statistical Manifolds Are Statistical Models.” Journal of Geometry 84 (1–2): 83–93. https://doi.org/10.1007/s00022-005-0030-0.</a:t>
            </a:r>
          </a:p>
          <a:p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Lin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, Xiang Yun, Qiu Xia Sun, and Xiang Rong Wang. 2008. “The Robustness of Fully Coupled Forward-Backward Stochastic Differential Equations.” Journal of Physics: Conference Series 96 (1): 1.6. https://doi.org/10.1088/1742-6596/96/1/012207.</a:t>
            </a:r>
          </a:p>
          <a:p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Ma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, Jin, Philip Protter, and Jiongmin Yong. 1994. “Solving Forward-Backward Stochastic Differential Equations Explicitly - a Four Step Scheme.” Probability Theory and Related Fields 98 (3): 339–59. https://doi.org/10.1007/BF01192258.</a:t>
            </a:r>
          </a:p>
          <a:p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Matsuzoe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, Hiroshi. 2015. “Complex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Statistical 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Manifolds and Complex Immersions.” In Current Developments in Differential Geometry and Its Related Fields - Proceedings of the 4th International Colloquium on Differential Geometry and Its Related Fields, edited by Toshiaki Adachi, 1rst ed., 256. World Scientific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Matsuzoe, Hiroshi, Jun ichi Takeuchi, and Shun ichi Amari. 2006. “Equiaffine Structures on Statistical Manifolds and Bayesian Statistics.” Differential Geometry and Its Application 24 (6): 567–78. https://doi.org/10.1016/j.difgeo.2006.02.003</a:t>
            </a:r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8049" y="4176713"/>
            <a:ext cx="6159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911926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1061883"/>
            <a:ext cx="9143999" cy="3327555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88490" y="1221166"/>
            <a:ext cx="8996516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Mikeš, Josef, and Elena Stepanova. 2014. “A Five-Dimensional Riemannian Manifold with an Irreducible SO(3)-Structure as a Model of Abstract Statistical Manifold.” Annals of Global Analysis and Geometry 45 (2): 111–28. https://doi.org/10.1007/s10455-013-9390-0.</a:t>
            </a:r>
          </a:p>
          <a:p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Noguchi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, Mitsunori. 1992. “Geometry of Statistical Manifolds.” Differential Geometry and Its Applications 2 (3): 197–222. https://doi.org/10.1016/0926-2245(92)90011-B.</a:t>
            </a:r>
          </a:p>
          <a:p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Pardoux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Etienne and 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Shanjian Tang. 1999. “Forward-Backward Stochastic Differential Equations and Quasilinear Parabolic PDEs.” Probability Theory and Related Fields 114 (2): 123–50. https://doi.org/10.1007/s004409970001.</a:t>
            </a:r>
          </a:p>
          <a:p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Pennec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, Xavier. 2006. “Intrinsic Statistics on Riemannian Manifolds : Basic Tools for Geometric Measurements.” Journal of Mathematical Imaging and Vision 25 (1): 127–54.</a:t>
            </a:r>
          </a:p>
          <a:p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Recami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, E., and K. Tahir Shah. 1979. “A Multiply-Connected Space-Time, Black Holes, and Tachyons.” LETTERE AL NUOVO CIMENTO 24 (24): 5–9.</a:t>
            </a:r>
          </a:p>
          <a:p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Revuz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, D., and M. Yor. 1991. “Girsanov’s Theorem and First Applications.” In Continuous Martingales and Brownian Motion, Grundlehren Der Mathematischen Wissenschaften Vol 293, 301–37. Springer.</a:t>
            </a:r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9056" y="4176078"/>
            <a:ext cx="6159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719555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1061883"/>
            <a:ext cx="9143999" cy="3327555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0" y="1203468"/>
            <a:ext cx="906730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Robertson, Glen A. 2008. “Application of the Chameleon Model to EM Field Momentum.” AIP Conference Proceedings 969 (January): 1063–69. </a:t>
            </a:r>
            <a:r>
              <a:rPr lang="en-US" sz="1200" dirty="0">
                <a:latin typeface="Times New Roman" pitchFamily="18" charset="0"/>
                <a:cs typeface="Times New Roman" pitchFamily="18" charset="0"/>
                <a:hlinkClick r:id="rId2"/>
              </a:rPr>
              <a:t>https://doi.org/10.1063/1.2844944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———. 2009. “Engineering Dynamics of a Scalar Universe Part I: Theory &amp; Static Density Models.” AIP Conference Proceedings 1103 (March): 687–705. </a:t>
            </a:r>
            <a:r>
              <a:rPr lang="en-US" sz="1200" dirty="0">
                <a:latin typeface="Times New Roman" pitchFamily="18" charset="0"/>
                <a:cs typeface="Times New Roman" pitchFamily="18" charset="0"/>
                <a:hlinkClick r:id="rId3"/>
              </a:rPr>
              <a:t>https://doi.org/10.1063/1.3115579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Wasserman, Larry. 2018. “Topological Data Analysis.” Annual Review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Of Statistics 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and Its Application, no. 5: 501–32.</a:t>
            </a:r>
          </a:p>
          <a:p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Yuan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, Mingao. 2019. “On the Geometric Structure of Some Statistical Manifolds.” Balkan Journal of Geometry and Its Applications 24 (2):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79–89.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8049" y="4144758"/>
            <a:ext cx="6159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208808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1524</Words>
  <Application>Microsoft Office PowerPoint</Application>
  <PresentationFormat>Custom</PresentationFormat>
  <Paragraphs>85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   Session HS7.10/NH1: Spatial extremes in the hydro-and atmosphere: understanding and modelling:    </vt:lpstr>
      <vt:lpstr>Abstract</vt:lpstr>
      <vt:lpstr>PowerPoint Presentation</vt:lpstr>
      <vt:lpstr>The Model analyzes the phenomena interaction triplet  (ground region, atmospheric, hydro)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2017-08-01T15:40:51Z</dcterms:created>
  <dcterms:modified xsi:type="dcterms:W3CDTF">2020-05-03T21:34:42Z</dcterms:modified>
</cp:coreProperties>
</file>