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handoutMasterIdLst>
    <p:handoutMasterId r:id="rId19"/>
  </p:handoutMasterIdLst>
  <p:sldIdLst>
    <p:sldId id="256" r:id="rId2"/>
    <p:sldId id="271" r:id="rId3"/>
    <p:sldId id="258" r:id="rId4"/>
    <p:sldId id="272" r:id="rId5"/>
    <p:sldId id="276" r:id="rId6"/>
    <p:sldId id="273" r:id="rId7"/>
    <p:sldId id="274" r:id="rId8"/>
    <p:sldId id="275" r:id="rId9"/>
    <p:sldId id="277" r:id="rId10"/>
    <p:sldId id="278" r:id="rId11"/>
    <p:sldId id="279" r:id="rId12"/>
    <p:sldId id="280" r:id="rId13"/>
    <p:sldId id="281" r:id="rId14"/>
    <p:sldId id="282" r:id="rId15"/>
    <p:sldId id="283" r:id="rId16"/>
    <p:sldId id="270" r:id="rId17"/>
  </p:sldIdLst>
  <p:sldSz cx="9144000" cy="6858000" type="screen4x3"/>
  <p:notesSz cx="6834188" cy="9979025"/>
  <p:defaultTextStyle>
    <a:defPPr>
      <a:defRPr lang="ru-RU"/>
    </a:defPPr>
    <a:lvl1pPr algn="l" rtl="0" fontAlgn="base">
      <a:spcBef>
        <a:spcPct val="0"/>
      </a:spcBef>
      <a:spcAft>
        <a:spcPct val="0"/>
      </a:spcAft>
      <a:defRPr sz="2400" kern="1200">
        <a:solidFill>
          <a:schemeClr val="tx2"/>
        </a:solidFill>
        <a:latin typeface="Arial" charset="0"/>
        <a:ea typeface="+mn-ea"/>
        <a:cs typeface="+mn-cs"/>
      </a:defRPr>
    </a:lvl1pPr>
    <a:lvl2pPr marL="457200" algn="l" rtl="0" fontAlgn="base">
      <a:spcBef>
        <a:spcPct val="0"/>
      </a:spcBef>
      <a:spcAft>
        <a:spcPct val="0"/>
      </a:spcAft>
      <a:defRPr sz="2400" kern="1200">
        <a:solidFill>
          <a:schemeClr val="tx2"/>
        </a:solidFill>
        <a:latin typeface="Arial" charset="0"/>
        <a:ea typeface="+mn-ea"/>
        <a:cs typeface="+mn-cs"/>
      </a:defRPr>
    </a:lvl2pPr>
    <a:lvl3pPr marL="914400" algn="l" rtl="0" fontAlgn="base">
      <a:spcBef>
        <a:spcPct val="0"/>
      </a:spcBef>
      <a:spcAft>
        <a:spcPct val="0"/>
      </a:spcAft>
      <a:defRPr sz="2400" kern="1200">
        <a:solidFill>
          <a:schemeClr val="tx2"/>
        </a:solidFill>
        <a:latin typeface="Arial" charset="0"/>
        <a:ea typeface="+mn-ea"/>
        <a:cs typeface="+mn-cs"/>
      </a:defRPr>
    </a:lvl3pPr>
    <a:lvl4pPr marL="1371600" algn="l" rtl="0" fontAlgn="base">
      <a:spcBef>
        <a:spcPct val="0"/>
      </a:spcBef>
      <a:spcAft>
        <a:spcPct val="0"/>
      </a:spcAft>
      <a:defRPr sz="2400" kern="1200">
        <a:solidFill>
          <a:schemeClr val="tx2"/>
        </a:solidFill>
        <a:latin typeface="Arial" charset="0"/>
        <a:ea typeface="+mn-ea"/>
        <a:cs typeface="+mn-cs"/>
      </a:defRPr>
    </a:lvl4pPr>
    <a:lvl5pPr marL="1828800" algn="l" rtl="0" fontAlgn="base">
      <a:spcBef>
        <a:spcPct val="0"/>
      </a:spcBef>
      <a:spcAft>
        <a:spcPct val="0"/>
      </a:spcAft>
      <a:defRPr sz="2400" kern="1200">
        <a:solidFill>
          <a:schemeClr val="tx2"/>
        </a:solidFill>
        <a:latin typeface="Arial" charset="0"/>
        <a:ea typeface="+mn-ea"/>
        <a:cs typeface="+mn-cs"/>
      </a:defRPr>
    </a:lvl5pPr>
    <a:lvl6pPr marL="2286000" algn="l" defTabSz="914400" rtl="0" eaLnBrk="1" latinLnBrk="0" hangingPunct="1">
      <a:defRPr sz="2400" kern="1200">
        <a:solidFill>
          <a:schemeClr val="tx2"/>
        </a:solidFill>
        <a:latin typeface="Arial" charset="0"/>
        <a:ea typeface="+mn-ea"/>
        <a:cs typeface="+mn-cs"/>
      </a:defRPr>
    </a:lvl6pPr>
    <a:lvl7pPr marL="2743200" algn="l" defTabSz="914400" rtl="0" eaLnBrk="1" latinLnBrk="0" hangingPunct="1">
      <a:defRPr sz="2400" kern="1200">
        <a:solidFill>
          <a:schemeClr val="tx2"/>
        </a:solidFill>
        <a:latin typeface="Arial" charset="0"/>
        <a:ea typeface="+mn-ea"/>
        <a:cs typeface="+mn-cs"/>
      </a:defRPr>
    </a:lvl7pPr>
    <a:lvl8pPr marL="3200400" algn="l" defTabSz="914400" rtl="0" eaLnBrk="1" latinLnBrk="0" hangingPunct="1">
      <a:defRPr sz="2400" kern="1200">
        <a:solidFill>
          <a:schemeClr val="tx2"/>
        </a:solidFill>
        <a:latin typeface="Arial" charset="0"/>
        <a:ea typeface="+mn-ea"/>
        <a:cs typeface="+mn-cs"/>
      </a:defRPr>
    </a:lvl8pPr>
    <a:lvl9pPr marL="3657600" algn="l" defTabSz="914400" rtl="0" eaLnBrk="1" latinLnBrk="0" hangingPunct="1">
      <a:defRPr sz="2400" kern="1200">
        <a:solidFill>
          <a:schemeClr val="tx2"/>
        </a:solidFill>
        <a:latin typeface="Arial" charset="0"/>
        <a:ea typeface="+mn-ea"/>
        <a:cs typeface="+mn-cs"/>
      </a:defRPr>
    </a:lvl9pPr>
  </p:defaultTextStyle>
  <p:extLst>
    <p:ext uri="{EFAFB233-063F-42B5-8137-9DF3F51BA10A}">
      <p15:sldGuideLst xmlns:p15="http://schemas.microsoft.com/office/powerpoint/2012/main" xmlns="">
        <p15:guide id="1" orient="horz" pos="300">
          <p15:clr>
            <a:srgbClr val="A4A3A4"/>
          </p15:clr>
        </p15:guide>
        <p15:guide id="2" pos="294">
          <p15:clr>
            <a:srgbClr val="A4A3A4"/>
          </p15:clr>
        </p15:guide>
      </p15:sldGuideLst>
    </p:ext>
    <p:ext uri="{2D200454-40CA-4A62-9FC3-DE9A4176ACB9}">
      <p15:notesGuideLst xmlns:p15="http://schemas.microsoft.com/office/powerpoint/2012/main" xmlns="">
        <p15:guide id="1" orient="horz" pos="3143">
          <p15:clr>
            <a:srgbClr val="A4A3A4"/>
          </p15:clr>
        </p15:guide>
        <p15:guide id="2" pos="215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236-ktu"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61248" autoAdjust="0"/>
  </p:normalViewPr>
  <p:slideViewPr>
    <p:cSldViewPr>
      <p:cViewPr>
        <p:scale>
          <a:sx n="117" d="100"/>
          <a:sy n="117" d="100"/>
        </p:scale>
        <p:origin x="-1332" y="174"/>
      </p:cViewPr>
      <p:guideLst>
        <p:guide orient="horz" pos="300"/>
        <p:guide pos="294"/>
      </p:guideLst>
    </p:cSldViewPr>
  </p:slideViewPr>
  <p:notesTextViewPr>
    <p:cViewPr>
      <p:scale>
        <a:sx n="100" d="100"/>
        <a:sy n="100" d="100"/>
      </p:scale>
      <p:origin x="0" y="0"/>
    </p:cViewPr>
  </p:notesTextViewPr>
  <p:notesViewPr>
    <p:cSldViewPr>
      <p:cViewPr varScale="1">
        <p:scale>
          <a:sx n="99" d="100"/>
          <a:sy n="99" d="100"/>
        </p:scale>
        <p:origin x="-2580" y="-102"/>
      </p:cViewPr>
      <p:guideLst>
        <p:guide orient="horz" pos="3143"/>
        <p:guide pos="2153"/>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622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ru-RU" altLang="ru-RU"/>
          </a:p>
        </p:txBody>
      </p:sp>
      <p:sp>
        <p:nvSpPr>
          <p:cNvPr id="24579" name="Rectangle 3"/>
          <p:cNvSpPr>
            <a:spLocks noGrp="1" noChangeArrowheads="1"/>
          </p:cNvSpPr>
          <p:nvPr>
            <p:ph type="dt" sz="quarter" idx="1"/>
          </p:nvPr>
        </p:nvSpPr>
        <p:spPr bwMode="auto">
          <a:xfrm>
            <a:off x="3871913" y="0"/>
            <a:ext cx="2960687"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ru-RU" altLang="ru-RU"/>
          </a:p>
        </p:txBody>
      </p:sp>
      <p:sp>
        <p:nvSpPr>
          <p:cNvPr id="24580" name="Rectangle 4"/>
          <p:cNvSpPr>
            <a:spLocks noGrp="1" noChangeArrowheads="1"/>
          </p:cNvSpPr>
          <p:nvPr>
            <p:ph type="ftr" sz="quarter" idx="2"/>
          </p:nvPr>
        </p:nvSpPr>
        <p:spPr bwMode="auto">
          <a:xfrm>
            <a:off x="0" y="9478963"/>
            <a:ext cx="29622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ru-RU" altLang="ru-RU"/>
          </a:p>
        </p:txBody>
      </p:sp>
      <p:sp>
        <p:nvSpPr>
          <p:cNvPr id="24581" name="Rectangle 5"/>
          <p:cNvSpPr>
            <a:spLocks noGrp="1" noChangeArrowheads="1"/>
          </p:cNvSpPr>
          <p:nvPr>
            <p:ph type="sldNum" sz="quarter" idx="3"/>
          </p:nvPr>
        </p:nvSpPr>
        <p:spPr bwMode="auto">
          <a:xfrm>
            <a:off x="3871913" y="9478963"/>
            <a:ext cx="2960687"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3CA4974E-7B43-4115-9A4A-76A9568AE400}" type="slidenum">
              <a:rPr lang="ru-RU" altLang="ru-RU"/>
              <a:pPr/>
              <a:t>‹#›</a:t>
            </a:fld>
            <a:endParaRPr lang="ru-RU" altLang="ru-RU"/>
          </a:p>
        </p:txBody>
      </p:sp>
    </p:spTree>
    <p:extLst>
      <p:ext uri="{BB962C8B-B14F-4D97-AF65-F5344CB8AC3E}">
        <p14:creationId xmlns:p14="http://schemas.microsoft.com/office/powerpoint/2010/main" val="419015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622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ru-RU" altLang="ru-RU"/>
          </a:p>
        </p:txBody>
      </p:sp>
      <p:sp>
        <p:nvSpPr>
          <p:cNvPr id="26627" name="Rectangle 3"/>
          <p:cNvSpPr>
            <a:spLocks noGrp="1" noChangeArrowheads="1"/>
          </p:cNvSpPr>
          <p:nvPr>
            <p:ph type="dt" idx="1"/>
          </p:nvPr>
        </p:nvSpPr>
        <p:spPr bwMode="auto">
          <a:xfrm>
            <a:off x="3871913" y="0"/>
            <a:ext cx="2960687"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ru-RU" altLang="ru-RU"/>
          </a:p>
        </p:txBody>
      </p:sp>
      <p:sp>
        <p:nvSpPr>
          <p:cNvPr id="26628" name="Rectangle 4"/>
          <p:cNvSpPr>
            <a:spLocks noGrp="1" noRot="1" noChangeAspect="1" noChangeArrowheads="1" noTextEdit="1"/>
          </p:cNvSpPr>
          <p:nvPr>
            <p:ph type="sldImg" idx="2"/>
          </p:nvPr>
        </p:nvSpPr>
        <p:spPr bwMode="auto">
          <a:xfrm>
            <a:off x="922338" y="747713"/>
            <a:ext cx="4991100" cy="37433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30" name="Rectangle 6"/>
          <p:cNvSpPr>
            <a:spLocks noGrp="1" noChangeArrowheads="1"/>
          </p:cNvSpPr>
          <p:nvPr>
            <p:ph type="ftr" sz="quarter" idx="4"/>
          </p:nvPr>
        </p:nvSpPr>
        <p:spPr bwMode="auto">
          <a:xfrm>
            <a:off x="0" y="9478963"/>
            <a:ext cx="29622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ru-RU" altLang="ru-RU"/>
          </a:p>
        </p:txBody>
      </p:sp>
      <p:sp>
        <p:nvSpPr>
          <p:cNvPr id="26631" name="Rectangle 7"/>
          <p:cNvSpPr>
            <a:spLocks noGrp="1" noChangeArrowheads="1"/>
          </p:cNvSpPr>
          <p:nvPr>
            <p:ph type="sldNum" sz="quarter" idx="5"/>
          </p:nvPr>
        </p:nvSpPr>
        <p:spPr bwMode="auto">
          <a:xfrm>
            <a:off x="3871913" y="9478963"/>
            <a:ext cx="2960687"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7E651B79-A37D-46BC-8AE2-EB79B52DC483}" type="slidenum">
              <a:rPr lang="ru-RU" altLang="ru-RU"/>
              <a:pPr/>
              <a:t>‹#›</a:t>
            </a:fld>
            <a:endParaRPr lang="ru-RU" altLang="ru-RU"/>
          </a:p>
        </p:txBody>
      </p:sp>
    </p:spTree>
    <p:extLst>
      <p:ext uri="{BB962C8B-B14F-4D97-AF65-F5344CB8AC3E}">
        <p14:creationId xmlns:p14="http://schemas.microsoft.com/office/powerpoint/2010/main" val="41460466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F751CC85-CC83-4C35-8486-0EC1B67173F9}" type="slidenum">
              <a:rPr lang="ru-RU" altLang="ru-RU"/>
              <a:pPr/>
              <a:t>‹#›</a:t>
            </a:fld>
            <a:endParaRPr lang="ru-RU" altLang="ru-RU"/>
          </a:p>
        </p:txBody>
      </p:sp>
    </p:spTree>
    <p:extLst>
      <p:ext uri="{BB962C8B-B14F-4D97-AF65-F5344CB8AC3E}">
        <p14:creationId xmlns:p14="http://schemas.microsoft.com/office/powerpoint/2010/main" val="149528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3F639A69-33A7-487A-9068-C27563A996F8}" type="slidenum">
              <a:rPr lang="ru-RU" altLang="ru-RU"/>
              <a:pPr/>
              <a:t>‹#›</a:t>
            </a:fld>
            <a:endParaRPr lang="ru-RU" altLang="ru-RU"/>
          </a:p>
        </p:txBody>
      </p:sp>
    </p:spTree>
    <p:extLst>
      <p:ext uri="{BB962C8B-B14F-4D97-AF65-F5344CB8AC3E}">
        <p14:creationId xmlns:p14="http://schemas.microsoft.com/office/powerpoint/2010/main" val="11882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90538"/>
            <a:ext cx="2057400" cy="56356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490538"/>
            <a:ext cx="6019800" cy="56356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9EE1F44D-AD05-493A-832D-CFAAFE12C632}" type="slidenum">
              <a:rPr lang="ru-RU" altLang="ru-RU"/>
              <a:pPr/>
              <a:t>‹#›</a:t>
            </a:fld>
            <a:endParaRPr lang="ru-RU" altLang="ru-RU"/>
          </a:p>
        </p:txBody>
      </p:sp>
    </p:spTree>
    <p:extLst>
      <p:ext uri="{BB962C8B-B14F-4D97-AF65-F5344CB8AC3E}">
        <p14:creationId xmlns:p14="http://schemas.microsoft.com/office/powerpoint/2010/main" val="288258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F2ABFEE8-6281-48CC-BD49-D587113492B0}" type="slidenum">
              <a:rPr lang="ru-RU" altLang="ru-RU"/>
              <a:pPr/>
              <a:t>‹#›</a:t>
            </a:fld>
            <a:endParaRPr lang="ru-RU" altLang="ru-RU"/>
          </a:p>
        </p:txBody>
      </p:sp>
    </p:spTree>
    <p:extLst>
      <p:ext uri="{BB962C8B-B14F-4D97-AF65-F5344CB8AC3E}">
        <p14:creationId xmlns:p14="http://schemas.microsoft.com/office/powerpoint/2010/main" val="1112498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D1CB71C7-6AF8-47A1-9FE9-72FFEE14DF93}" type="slidenum">
              <a:rPr lang="ru-RU" altLang="ru-RU"/>
              <a:pPr/>
              <a:t>‹#›</a:t>
            </a:fld>
            <a:endParaRPr lang="ru-RU" altLang="ru-RU"/>
          </a:p>
        </p:txBody>
      </p:sp>
    </p:spTree>
    <p:extLst>
      <p:ext uri="{BB962C8B-B14F-4D97-AF65-F5344CB8AC3E}">
        <p14:creationId xmlns:p14="http://schemas.microsoft.com/office/powerpoint/2010/main" val="229616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CA13A9C0-2462-4B11-9D45-B596A5A44A9D}" type="slidenum">
              <a:rPr lang="ru-RU" altLang="ru-RU"/>
              <a:pPr/>
              <a:t>‹#›</a:t>
            </a:fld>
            <a:endParaRPr lang="ru-RU" altLang="ru-RU"/>
          </a:p>
        </p:txBody>
      </p:sp>
    </p:spTree>
    <p:extLst>
      <p:ext uri="{BB962C8B-B14F-4D97-AF65-F5344CB8AC3E}">
        <p14:creationId xmlns:p14="http://schemas.microsoft.com/office/powerpoint/2010/main" val="196581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846B8D2F-E97A-47CE-8B15-962037D8F3A0}" type="slidenum">
              <a:rPr lang="ru-RU" altLang="ru-RU"/>
              <a:pPr/>
              <a:t>‹#›</a:t>
            </a:fld>
            <a:endParaRPr lang="ru-RU" altLang="ru-RU"/>
          </a:p>
        </p:txBody>
      </p:sp>
    </p:spTree>
    <p:extLst>
      <p:ext uri="{BB962C8B-B14F-4D97-AF65-F5344CB8AC3E}">
        <p14:creationId xmlns:p14="http://schemas.microsoft.com/office/powerpoint/2010/main" val="294761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4E8E48CC-90ED-4B2D-8A5B-8F47BA7B4918}" type="slidenum">
              <a:rPr lang="ru-RU" altLang="ru-RU"/>
              <a:pPr/>
              <a:t>‹#›</a:t>
            </a:fld>
            <a:endParaRPr lang="ru-RU" altLang="ru-RU"/>
          </a:p>
        </p:txBody>
      </p:sp>
    </p:spTree>
    <p:extLst>
      <p:ext uri="{BB962C8B-B14F-4D97-AF65-F5344CB8AC3E}">
        <p14:creationId xmlns:p14="http://schemas.microsoft.com/office/powerpoint/2010/main" val="647596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9DC9F92E-2AAE-413E-92F6-42C4D0562F24}" type="slidenum">
              <a:rPr lang="ru-RU" altLang="ru-RU"/>
              <a:pPr/>
              <a:t>‹#›</a:t>
            </a:fld>
            <a:endParaRPr lang="ru-RU" altLang="ru-RU"/>
          </a:p>
        </p:txBody>
      </p:sp>
    </p:spTree>
    <p:extLst>
      <p:ext uri="{BB962C8B-B14F-4D97-AF65-F5344CB8AC3E}">
        <p14:creationId xmlns:p14="http://schemas.microsoft.com/office/powerpoint/2010/main" val="2589743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77FC82A5-3C57-4BC2-853A-F0EA78C6087E}" type="slidenum">
              <a:rPr lang="ru-RU" altLang="ru-RU"/>
              <a:pPr/>
              <a:t>‹#›</a:t>
            </a:fld>
            <a:endParaRPr lang="ru-RU" altLang="ru-RU"/>
          </a:p>
        </p:txBody>
      </p:sp>
    </p:spTree>
    <p:extLst>
      <p:ext uri="{BB962C8B-B14F-4D97-AF65-F5344CB8AC3E}">
        <p14:creationId xmlns:p14="http://schemas.microsoft.com/office/powerpoint/2010/main" val="323726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46126230-59A0-4B42-B753-495790967595}" type="slidenum">
              <a:rPr lang="ru-RU" altLang="ru-RU"/>
              <a:pPr/>
              <a:t>‹#›</a:t>
            </a:fld>
            <a:endParaRPr lang="ru-RU" altLang="ru-RU"/>
          </a:p>
        </p:txBody>
      </p:sp>
    </p:spTree>
    <p:extLst>
      <p:ext uri="{BB962C8B-B14F-4D97-AF65-F5344CB8AC3E}">
        <p14:creationId xmlns:p14="http://schemas.microsoft.com/office/powerpoint/2010/main" val="1349225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457200" y="49053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заголовка</a:t>
            </a:r>
          </a:p>
        </p:txBody>
      </p:sp>
      <p:sp>
        <p:nvSpPr>
          <p:cNvPr id="4608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p:txBody>
      </p:sp>
      <p:sp>
        <p:nvSpPr>
          <p:cNvPr id="460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ru-RU" altLang="ru-RU"/>
          </a:p>
        </p:txBody>
      </p:sp>
      <p:sp>
        <p:nvSpPr>
          <p:cNvPr id="460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ru-RU" altLang="ru-RU"/>
          </a:p>
        </p:txBody>
      </p:sp>
      <p:sp>
        <p:nvSpPr>
          <p:cNvPr id="46086" name="Rectangle 6"/>
          <p:cNvSpPr>
            <a:spLocks noGrp="1" noChangeArrowheads="1"/>
          </p:cNvSpPr>
          <p:nvPr>
            <p:ph type="sldNum" sz="quarter" idx="4"/>
          </p:nvPr>
        </p:nvSpPr>
        <p:spPr bwMode="auto">
          <a:xfrm>
            <a:off x="7092950" y="6524625"/>
            <a:ext cx="5032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80000" numCol="1" anchor="t" anchorCtr="0" compatLnSpc="1">
            <a:prstTxWarp prst="textNoShape">
              <a:avLst/>
            </a:prstTxWarp>
          </a:bodyPr>
          <a:lstStyle>
            <a:lvl1pPr algn="r">
              <a:defRPr sz="1200" b="1"/>
            </a:lvl1pPr>
          </a:lstStyle>
          <a:p>
            <a:fld id="{1A5117D3-2703-43ED-8041-F7F920E7AC9B}"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charset="0"/>
        </a:defRPr>
      </a:lvl2pPr>
      <a:lvl3pPr algn="l" rtl="0" fontAlgn="base">
        <a:spcBef>
          <a:spcPct val="0"/>
        </a:spcBef>
        <a:spcAft>
          <a:spcPct val="0"/>
        </a:spcAft>
        <a:defRPr sz="2400">
          <a:solidFill>
            <a:schemeClr val="tx2"/>
          </a:solidFill>
          <a:latin typeface="Arial" charset="0"/>
        </a:defRPr>
      </a:lvl3pPr>
      <a:lvl4pPr algn="l" rtl="0" fontAlgn="base">
        <a:spcBef>
          <a:spcPct val="0"/>
        </a:spcBef>
        <a:spcAft>
          <a:spcPct val="0"/>
        </a:spcAft>
        <a:defRPr sz="2400">
          <a:solidFill>
            <a:schemeClr val="tx2"/>
          </a:solidFill>
          <a:latin typeface="Arial" charset="0"/>
        </a:defRPr>
      </a:lvl4pPr>
      <a:lvl5pPr algn="l" rtl="0" fontAlgn="base">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fontAlgn="base">
        <a:spcBef>
          <a:spcPct val="20000"/>
        </a:spcBef>
        <a:spcAft>
          <a:spcPct val="0"/>
        </a:spcAft>
        <a:defRPr sz="14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Rectangle 14"/>
          <p:cNvSpPr>
            <a:spLocks noGrp="1" noChangeArrowheads="1"/>
          </p:cNvSpPr>
          <p:nvPr>
            <p:ph type="title"/>
          </p:nvPr>
        </p:nvSpPr>
        <p:spPr>
          <a:xfrm>
            <a:off x="818830" y="2492870"/>
            <a:ext cx="7704138" cy="1575632"/>
          </a:xfrm>
          <a:noFill/>
          <a:ln/>
        </p:spPr>
        <p:txBody>
          <a:bodyPr/>
          <a:lstStyle/>
          <a:p>
            <a:pPr algn="ctr"/>
            <a:r>
              <a:rPr lang="en-US" sz="3200" b="1" dirty="0"/>
              <a:t>Analysis of seismicity caused by fluid injection </a:t>
            </a:r>
            <a:endParaRPr lang="ru-RU" sz="3200" dirty="0"/>
          </a:p>
        </p:txBody>
      </p:sp>
      <p:sp>
        <p:nvSpPr>
          <p:cNvPr id="3" name="Rectangle 14"/>
          <p:cNvSpPr txBox="1">
            <a:spLocks noChangeArrowheads="1"/>
          </p:cNvSpPr>
          <p:nvPr/>
        </p:nvSpPr>
        <p:spPr bwMode="auto">
          <a:xfrm>
            <a:off x="611450" y="5013220"/>
            <a:ext cx="7164360" cy="504070"/>
          </a:xfrm>
          <a:prstGeom prst="rect">
            <a:avLst/>
          </a:prstGeom>
          <a:noFill/>
          <a:ln w="9525">
            <a:noFill/>
            <a:miter lim="800000"/>
            <a:headEnd/>
            <a:tailEnd/>
          </a:ln>
          <a:effectLst/>
        </p:spPr>
        <p:txBody>
          <a:bodyPr/>
          <a:lstStyle/>
          <a:p>
            <a:pPr algn="ctr">
              <a:defRPr/>
            </a:pPr>
            <a:r>
              <a:rPr lang="en-US" dirty="0" err="1"/>
              <a:t>Vasily</a:t>
            </a:r>
            <a:r>
              <a:rPr lang="en-US" dirty="0"/>
              <a:t> Riga, Sergey </a:t>
            </a:r>
            <a:r>
              <a:rPr lang="en-US" dirty="0" err="1"/>
              <a:t>Turuntaev</a:t>
            </a:r>
            <a:endParaRPr lang="ru-RU" kern="0" dirty="0">
              <a:latin typeface="+mj-lt"/>
              <a:ea typeface="+mj-ea"/>
              <a:cs typeface="+mj-cs"/>
            </a:endParaRPr>
          </a:p>
        </p:txBody>
      </p:sp>
      <p:pic>
        <p:nvPicPr>
          <p:cNvPr id="2051" name="Picture 3" descr="E:\Work\Conferences\EGU General Assembly\2018\conf\vniia_logo.e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99" y="228567"/>
            <a:ext cx="1477863" cy="5254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99" y="879058"/>
            <a:ext cx="1611701" cy="919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385238" y="240023"/>
            <a:ext cx="7740440" cy="707886"/>
          </a:xfrm>
          <a:prstGeom prst="rect">
            <a:avLst/>
          </a:prstGeom>
        </p:spPr>
        <p:txBody>
          <a:bodyPr wrap="square">
            <a:spAutoFit/>
          </a:bodyPr>
          <a:lstStyle/>
          <a:p>
            <a:pPr algn="ctr"/>
            <a:r>
              <a:rPr lang="en-US" sz="2000" dirty="0"/>
              <a:t>The Federal State Unitary Enterprise “</a:t>
            </a:r>
            <a:r>
              <a:rPr lang="en-US" sz="2000" dirty="0" err="1"/>
              <a:t>Dukhov</a:t>
            </a:r>
            <a:r>
              <a:rPr lang="ru-RU" sz="2000" dirty="0"/>
              <a:t> </a:t>
            </a:r>
            <a:r>
              <a:rPr lang="en-US" sz="2000" dirty="0"/>
              <a:t>All-Russia Research Institute of Automatics” (VNIIA)</a:t>
            </a:r>
            <a:endParaRPr lang="ru-RU" sz="2000" dirty="0"/>
          </a:p>
        </p:txBody>
      </p:sp>
      <p:sp>
        <p:nvSpPr>
          <p:cNvPr id="8" name="Прямоугольник 7"/>
          <p:cNvSpPr/>
          <p:nvPr/>
        </p:nvSpPr>
        <p:spPr>
          <a:xfrm>
            <a:off x="1979640" y="947909"/>
            <a:ext cx="6759781" cy="769441"/>
          </a:xfrm>
          <a:prstGeom prst="rect">
            <a:avLst/>
          </a:prstGeom>
        </p:spPr>
        <p:txBody>
          <a:bodyPr wrap="square">
            <a:spAutoFit/>
          </a:bodyPr>
          <a:lstStyle/>
          <a:p>
            <a:pPr algn="ctr"/>
            <a:r>
              <a:rPr lang="ru-RU" sz="2000" dirty="0" err="1"/>
              <a:t>Sadovsky</a:t>
            </a:r>
            <a:r>
              <a:rPr lang="en-US" sz="2000" dirty="0"/>
              <a:t> Institute of Geosphere Dynamics (IDG RAS)</a:t>
            </a:r>
            <a:endParaRPr lang="ru-RU" sz="2000" dirty="0"/>
          </a:p>
          <a:p>
            <a:r>
              <a:rPr lang="ru-RU"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8640762" y="6515031"/>
            <a:ext cx="503238" cy="333375"/>
          </a:xfrm>
        </p:spPr>
        <p:txBody>
          <a:bodyPr/>
          <a:lstStyle/>
          <a:p>
            <a:fld id="{CA13A9C0-2462-4B11-9D45-B596A5A44A9D}" type="slidenum">
              <a:rPr lang="ru-RU" altLang="ru-RU" smtClean="0"/>
              <a:pPr/>
              <a:t>10</a:t>
            </a:fld>
            <a:endParaRPr lang="ru-RU" altLang="ru-RU" dirty="0"/>
          </a:p>
        </p:txBody>
      </p:sp>
      <p:sp>
        <p:nvSpPr>
          <p:cNvPr id="7" name="Заголовок 1"/>
          <p:cNvSpPr>
            <a:spLocks noGrp="1"/>
          </p:cNvSpPr>
          <p:nvPr>
            <p:ph type="title"/>
          </p:nvPr>
        </p:nvSpPr>
        <p:spPr>
          <a:xfrm>
            <a:off x="467430" y="44530"/>
            <a:ext cx="8229600" cy="504070"/>
          </a:xfrm>
        </p:spPr>
        <p:txBody>
          <a:bodyPr/>
          <a:lstStyle/>
          <a:p>
            <a:pPr algn="ctr"/>
            <a:r>
              <a:rPr lang="en-US" dirty="0"/>
              <a:t>Formulation of the problem 2</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510" y="564010"/>
            <a:ext cx="6498769" cy="485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p:cNvSpPr/>
          <p:nvPr/>
        </p:nvSpPr>
        <p:spPr>
          <a:xfrm>
            <a:off x="33233" y="5400825"/>
            <a:ext cx="9135096" cy="1477328"/>
          </a:xfrm>
          <a:prstGeom prst="rect">
            <a:avLst/>
          </a:prstGeom>
        </p:spPr>
        <p:txBody>
          <a:bodyPr wrap="square">
            <a:spAutoFit/>
          </a:bodyPr>
          <a:lstStyle/>
          <a:p>
            <a:pPr algn="just" hangingPunct="0"/>
            <a:r>
              <a:rPr lang="en-US" sz="1800" dirty="0">
                <a:solidFill>
                  <a:schemeClr val="tx1"/>
                </a:solidFill>
              </a:rPr>
              <a:t>Here the fault has weak zone. We vary its location and width. Also we consider different distance from injection well to the fault (</a:t>
            </a:r>
            <a:r>
              <a:rPr lang="en-US" sz="1800" i="1" dirty="0" err="1">
                <a:solidFill>
                  <a:schemeClr val="tx1"/>
                </a:solidFill>
              </a:rPr>
              <a:t>dr</a:t>
            </a:r>
            <a:r>
              <a:rPr lang="en-US" sz="1800" dirty="0">
                <a:solidFill>
                  <a:schemeClr val="tx1"/>
                </a:solidFill>
              </a:rPr>
              <a:t>). For 2-parameter rate and state law we consider several values of b</a:t>
            </a:r>
            <a:r>
              <a:rPr lang="en-US" sz="1800" baseline="-25000" dirty="0">
                <a:solidFill>
                  <a:schemeClr val="tx1"/>
                </a:solidFill>
              </a:rPr>
              <a:t>1</a:t>
            </a:r>
            <a:r>
              <a:rPr lang="en-US" sz="1800" dirty="0">
                <a:solidFill>
                  <a:schemeClr val="tx1"/>
                </a:solidFill>
              </a:rPr>
              <a:t>+b</a:t>
            </a:r>
            <a:r>
              <a:rPr lang="en-US" sz="1800" baseline="-25000" dirty="0">
                <a:solidFill>
                  <a:schemeClr val="tx1"/>
                </a:solidFill>
              </a:rPr>
              <a:t>2</a:t>
            </a:r>
            <a:r>
              <a:rPr lang="en-US" sz="1800" dirty="0">
                <a:solidFill>
                  <a:schemeClr val="tx1"/>
                </a:solidFill>
              </a:rPr>
              <a:t>-a and for different relation b</a:t>
            </a:r>
            <a:r>
              <a:rPr lang="en-US" sz="1800" baseline="-25000" dirty="0">
                <a:solidFill>
                  <a:schemeClr val="tx1"/>
                </a:solidFill>
              </a:rPr>
              <a:t>2</a:t>
            </a:r>
            <a:r>
              <a:rPr lang="en-US" sz="1800" dirty="0">
                <a:solidFill>
                  <a:schemeClr val="tx1"/>
                </a:solidFill>
              </a:rPr>
              <a:t>/b</a:t>
            </a:r>
            <a:r>
              <a:rPr lang="en-US" sz="1800" baseline="-25000" dirty="0">
                <a:solidFill>
                  <a:schemeClr val="tx1"/>
                </a:solidFill>
              </a:rPr>
              <a:t>1</a:t>
            </a:r>
            <a:r>
              <a:rPr lang="en-US" sz="1800" dirty="0">
                <a:solidFill>
                  <a:schemeClr val="tx1"/>
                </a:solidFill>
              </a:rPr>
              <a:t> (b</a:t>
            </a:r>
            <a:r>
              <a:rPr lang="en-US" sz="1800" baseline="-25000" dirty="0">
                <a:solidFill>
                  <a:schemeClr val="tx1"/>
                </a:solidFill>
              </a:rPr>
              <a:t>1</a:t>
            </a:r>
            <a:r>
              <a:rPr lang="en-US" sz="1800" dirty="0">
                <a:solidFill>
                  <a:schemeClr val="tx1"/>
                </a:solidFill>
              </a:rPr>
              <a:t>+b</a:t>
            </a:r>
            <a:r>
              <a:rPr lang="en-US" sz="1800" baseline="-25000" dirty="0">
                <a:solidFill>
                  <a:schemeClr val="tx1"/>
                </a:solidFill>
              </a:rPr>
              <a:t>2</a:t>
            </a:r>
            <a:r>
              <a:rPr lang="en-US" sz="1800" dirty="0">
                <a:solidFill>
                  <a:schemeClr val="tx1"/>
                </a:solidFill>
              </a:rPr>
              <a:t> remains constant). Now conditions are close to EGS. Well bottom hole pressure gradually rising</a:t>
            </a:r>
            <a:r>
              <a:rPr lang="ru-RU" sz="1800" dirty="0">
                <a:solidFill>
                  <a:schemeClr val="tx1"/>
                </a:solidFill>
              </a:rPr>
              <a:t> </a:t>
            </a:r>
            <a:r>
              <a:rPr lang="en-US" sz="1800" dirty="0">
                <a:solidFill>
                  <a:schemeClr val="tx1"/>
                </a:solidFill>
              </a:rPr>
              <a:t>to</a:t>
            </a:r>
            <a:r>
              <a:rPr lang="ru-RU" sz="1800" dirty="0">
                <a:solidFill>
                  <a:schemeClr val="tx1"/>
                </a:solidFill>
              </a:rPr>
              <a:t> </a:t>
            </a:r>
            <a:r>
              <a:rPr lang="en-US" sz="1800" dirty="0">
                <a:solidFill>
                  <a:schemeClr val="tx1"/>
                </a:solidFill>
              </a:rPr>
              <a:t>3</a:t>
            </a:r>
            <a:r>
              <a:rPr lang="ru-RU" sz="1800" dirty="0">
                <a:solidFill>
                  <a:schemeClr val="tx1"/>
                </a:solidFill>
              </a:rPr>
              <a:t>00 </a:t>
            </a:r>
            <a:r>
              <a:rPr lang="en-US" sz="1800" dirty="0" err="1">
                <a:solidFill>
                  <a:schemeClr val="tx1"/>
                </a:solidFill>
              </a:rPr>
              <a:t>atm</a:t>
            </a:r>
            <a:r>
              <a:rPr lang="en-US" sz="1800" dirty="0">
                <a:solidFill>
                  <a:schemeClr val="tx1"/>
                </a:solidFill>
              </a:rPr>
              <a:t> (above initial reservoir pressure 400 </a:t>
            </a:r>
            <a:r>
              <a:rPr lang="en-US" sz="1800" dirty="0" err="1">
                <a:solidFill>
                  <a:schemeClr val="tx1"/>
                </a:solidFill>
              </a:rPr>
              <a:t>atm</a:t>
            </a:r>
            <a:r>
              <a:rPr lang="en-US" sz="1800" dirty="0">
                <a:solidFill>
                  <a:schemeClr val="tx1"/>
                </a:solidFill>
              </a:rPr>
              <a:t>).</a:t>
            </a:r>
            <a:endParaRPr lang="ru-RU" sz="1800" dirty="0">
              <a:solidFill>
                <a:schemeClr val="tx1"/>
              </a:solidFill>
            </a:endParaRPr>
          </a:p>
        </p:txBody>
      </p:sp>
    </p:spTree>
    <p:extLst>
      <p:ext uri="{BB962C8B-B14F-4D97-AF65-F5344CB8AC3E}">
        <p14:creationId xmlns:p14="http://schemas.microsoft.com/office/powerpoint/2010/main" val="2757017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8640762" y="6524625"/>
            <a:ext cx="503238" cy="333375"/>
          </a:xfrm>
        </p:spPr>
        <p:txBody>
          <a:bodyPr/>
          <a:lstStyle/>
          <a:p>
            <a:fld id="{CA13A9C0-2462-4B11-9D45-B596A5A44A9D}" type="slidenum">
              <a:rPr lang="ru-RU" altLang="ru-RU" smtClean="0"/>
              <a:pPr/>
              <a:t>11</a:t>
            </a:fld>
            <a:endParaRPr lang="ru-RU" altLang="ru-RU"/>
          </a:p>
        </p:txBody>
      </p:sp>
      <p:pic>
        <p:nvPicPr>
          <p:cNvPr id="2050" name="Picture 2" descr="F:\Matlab\Work\p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81" y="4992"/>
            <a:ext cx="8857230" cy="515224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360162" y="5208668"/>
            <a:ext cx="4707116" cy="369332"/>
          </a:xfrm>
          <a:prstGeom prst="rect">
            <a:avLst/>
          </a:prstGeom>
        </p:spPr>
        <p:txBody>
          <a:bodyPr wrap="square">
            <a:spAutoFit/>
          </a:bodyPr>
          <a:lstStyle/>
          <a:p>
            <a:pPr algn="just" hangingPunct="0"/>
            <a:r>
              <a:rPr lang="en-US" sz="1800" dirty="0">
                <a:solidFill>
                  <a:schemeClr val="tx1"/>
                </a:solidFill>
              </a:rPr>
              <a:t>Example of pore pressure distribution (Pa)</a:t>
            </a:r>
            <a:endParaRPr lang="ru-RU" sz="1800" dirty="0">
              <a:solidFill>
                <a:schemeClr val="tx1"/>
              </a:solidFill>
            </a:endParaRPr>
          </a:p>
        </p:txBody>
      </p:sp>
      <p:sp>
        <p:nvSpPr>
          <p:cNvPr id="8" name="Прямоугольник 7"/>
          <p:cNvSpPr/>
          <p:nvPr/>
        </p:nvSpPr>
        <p:spPr>
          <a:xfrm>
            <a:off x="107380" y="5766348"/>
            <a:ext cx="8984455" cy="646331"/>
          </a:xfrm>
          <a:prstGeom prst="rect">
            <a:avLst/>
          </a:prstGeom>
        </p:spPr>
        <p:txBody>
          <a:bodyPr wrap="square">
            <a:spAutoFit/>
          </a:bodyPr>
          <a:lstStyle/>
          <a:p>
            <a:pPr hangingPunct="0"/>
            <a:r>
              <a:rPr lang="en-US" sz="1800" dirty="0">
                <a:solidFill>
                  <a:schemeClr val="tx1"/>
                </a:solidFill>
              </a:rPr>
              <a:t>Normal stiffness of fault is </a:t>
            </a:r>
            <a:r>
              <a:rPr lang="en-US" sz="1800" i="1" dirty="0">
                <a:solidFill>
                  <a:schemeClr val="tx1"/>
                </a:solidFill>
              </a:rPr>
              <a:t>5*10</a:t>
            </a:r>
            <a:r>
              <a:rPr lang="en-US" sz="1800" i="1" baseline="30000" dirty="0">
                <a:solidFill>
                  <a:schemeClr val="tx1"/>
                </a:solidFill>
              </a:rPr>
              <a:t>-11 </a:t>
            </a:r>
            <a:r>
              <a:rPr lang="en-US" sz="1800" i="1" dirty="0">
                <a:solidFill>
                  <a:schemeClr val="tx1"/>
                </a:solidFill>
              </a:rPr>
              <a:t>1/Pa</a:t>
            </a:r>
            <a:r>
              <a:rPr lang="en-US" sz="1800" dirty="0">
                <a:solidFill>
                  <a:schemeClr val="tx1"/>
                </a:solidFill>
              </a:rPr>
              <a:t>, fault aperture is </a:t>
            </a:r>
            <a:r>
              <a:rPr lang="en-US" sz="1800" i="1" dirty="0">
                <a:solidFill>
                  <a:schemeClr val="tx1"/>
                </a:solidFill>
              </a:rPr>
              <a:t>17 µm, rock permeability 1 </a:t>
            </a:r>
            <a:r>
              <a:rPr lang="en-US" sz="1800" i="1" dirty="0" err="1">
                <a:solidFill>
                  <a:schemeClr val="tx1"/>
                </a:solidFill>
              </a:rPr>
              <a:t>mD</a:t>
            </a:r>
            <a:r>
              <a:rPr lang="en-US" sz="1800" i="1" dirty="0">
                <a:solidFill>
                  <a:schemeClr val="tx1"/>
                </a:solidFill>
              </a:rPr>
              <a:t>, a=0.0015, L</a:t>
            </a:r>
            <a:r>
              <a:rPr lang="en-US" sz="1800" i="1" baseline="-25000" dirty="0">
                <a:solidFill>
                  <a:schemeClr val="tx1"/>
                </a:solidFill>
              </a:rPr>
              <a:t>1</a:t>
            </a:r>
            <a:r>
              <a:rPr lang="en-US" sz="1800" i="1" dirty="0">
                <a:solidFill>
                  <a:schemeClr val="tx1"/>
                </a:solidFill>
              </a:rPr>
              <a:t>=180 µm,</a:t>
            </a:r>
            <a:r>
              <a:rPr lang="en-US" sz="1400" i="1" dirty="0">
                <a:solidFill>
                  <a:schemeClr val="tx1"/>
                </a:solidFill>
              </a:rPr>
              <a:t> </a:t>
            </a:r>
            <a:r>
              <a:rPr lang="en-US" sz="1800" dirty="0">
                <a:solidFill>
                  <a:schemeClr val="tx1"/>
                </a:solidFill>
              </a:rPr>
              <a:t>L</a:t>
            </a:r>
            <a:r>
              <a:rPr lang="en-US" sz="1800" baseline="-25000" dirty="0">
                <a:solidFill>
                  <a:schemeClr val="tx1"/>
                </a:solidFill>
              </a:rPr>
              <a:t>2</a:t>
            </a:r>
            <a:r>
              <a:rPr lang="en-US" sz="1800" dirty="0">
                <a:solidFill>
                  <a:schemeClr val="tx1"/>
                </a:solidFill>
              </a:rPr>
              <a:t>= 20 µm. Other parameters vary. </a:t>
            </a:r>
            <a:endParaRPr lang="ru-RU" sz="1800" dirty="0">
              <a:solidFill>
                <a:schemeClr val="tx1"/>
              </a:solidFill>
            </a:endParaRPr>
          </a:p>
        </p:txBody>
      </p:sp>
    </p:spTree>
    <p:extLst>
      <p:ext uri="{BB962C8B-B14F-4D97-AF65-F5344CB8AC3E}">
        <p14:creationId xmlns:p14="http://schemas.microsoft.com/office/powerpoint/2010/main" val="848253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8640762" y="6531809"/>
            <a:ext cx="503238" cy="333375"/>
          </a:xfrm>
        </p:spPr>
        <p:txBody>
          <a:bodyPr/>
          <a:lstStyle/>
          <a:p>
            <a:fld id="{CA13A9C0-2462-4B11-9D45-B596A5A44A9D}" type="slidenum">
              <a:rPr lang="ru-RU" altLang="ru-RU" smtClean="0"/>
              <a:pPr/>
              <a:t>12</a:t>
            </a:fld>
            <a:endParaRPr lang="ru-RU" altLang="ru-RU"/>
          </a:p>
        </p:txBody>
      </p:sp>
      <p:sp>
        <p:nvSpPr>
          <p:cNvPr id="7" name="Заголовок 1"/>
          <p:cNvSpPr>
            <a:spLocks noGrp="1"/>
          </p:cNvSpPr>
          <p:nvPr>
            <p:ph type="title"/>
          </p:nvPr>
        </p:nvSpPr>
        <p:spPr>
          <a:xfrm>
            <a:off x="467430" y="0"/>
            <a:ext cx="8229600" cy="504070"/>
          </a:xfrm>
        </p:spPr>
        <p:txBody>
          <a:bodyPr/>
          <a:lstStyle/>
          <a:p>
            <a:pPr algn="ctr"/>
            <a:r>
              <a:rPr lang="en-US" dirty="0"/>
              <a:t>Results (problem 1)</a:t>
            </a:r>
            <a:endParaRPr lang="ru-RU" dirty="0"/>
          </a:p>
        </p:txBody>
      </p:sp>
      <p:pic>
        <p:nvPicPr>
          <p:cNvPr id="3074" name="Picture 2" descr="F:\Matlab\egu\vmax\v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25446"/>
            <a:ext cx="4398102" cy="316844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Matlab\egu\vmax\v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8102" y="525446"/>
            <a:ext cx="4466068" cy="31684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Matlab\egu\vmax\v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8799" y="3733777"/>
            <a:ext cx="4344674" cy="313282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Прямоугольник 10"/>
              <p:cNvSpPr/>
              <p:nvPr/>
            </p:nvSpPr>
            <p:spPr>
              <a:xfrm>
                <a:off x="28814" y="3734317"/>
                <a:ext cx="4327156" cy="2031325"/>
              </a:xfrm>
              <a:prstGeom prst="rect">
                <a:avLst/>
              </a:prstGeom>
            </p:spPr>
            <p:txBody>
              <a:bodyPr wrap="square">
                <a:spAutoFit/>
              </a:bodyPr>
              <a:lstStyle/>
              <a:p>
                <a:pPr hangingPunct="0"/>
                <a:r>
                  <a:rPr lang="en-US" sz="1800" dirty="0">
                    <a:solidFill>
                      <a:schemeClr val="tx1"/>
                    </a:solidFill>
                  </a:rPr>
                  <a:t>Examples of change of pressure, </a:t>
                </a:r>
                <a14:m>
                  <m:oMath xmlns:m="http://schemas.openxmlformats.org/officeDocument/2006/math">
                    <m:r>
                      <a:rPr lang="en-US" sz="1800" b="0" i="1" smtClean="0">
                        <a:solidFill>
                          <a:schemeClr val="tx1"/>
                        </a:solidFill>
                        <a:latin typeface="Cambria Math"/>
                      </a:rPr>
                      <m:t>𝑑</m:t>
                    </m:r>
                    <m:r>
                      <a:rPr lang="en-US" sz="1800" b="0" i="1">
                        <a:solidFill>
                          <a:schemeClr val="tx1"/>
                        </a:solidFill>
                        <a:latin typeface="Cambria Math"/>
                        <a:ea typeface="Cambria Math"/>
                      </a:rPr>
                      <m:t>𝜏</m:t>
                    </m:r>
                  </m:oMath>
                </a14:m>
                <a:r>
                  <a:rPr lang="ru-RU" sz="1800" dirty="0">
                    <a:solidFill>
                      <a:schemeClr val="tx1"/>
                    </a:solidFill>
                  </a:rPr>
                  <a:t> </a:t>
                </a:r>
                <a:r>
                  <a:rPr lang="en-US" sz="1800" dirty="0">
                    <a:solidFill>
                      <a:schemeClr val="tx1"/>
                    </a:solidFill>
                  </a:rPr>
                  <a:t>(shear stress), slip velocity and slip across fault. Color of curve corresponds to time (indicated on color bar). It could be seen, that bigger values of slip velocity lead to concentration</a:t>
                </a:r>
                <a:r>
                  <a:rPr lang="ru-RU" sz="1800" dirty="0">
                    <a:solidFill>
                      <a:schemeClr val="tx1"/>
                    </a:solidFill>
                  </a:rPr>
                  <a:t> </a:t>
                </a:r>
                <a:r>
                  <a:rPr lang="en-US" sz="1800" dirty="0">
                    <a:solidFill>
                      <a:schemeClr val="tx1"/>
                    </a:solidFill>
                  </a:rPr>
                  <a:t>of shear stress on slip zone boundary</a:t>
                </a:r>
                <a:endParaRPr lang="ru-RU" sz="1800" dirty="0">
                  <a:solidFill>
                    <a:schemeClr val="tx1"/>
                  </a:solidFill>
                </a:endParaRPr>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28814" y="3734317"/>
                <a:ext cx="4327156" cy="2031325"/>
              </a:xfrm>
              <a:prstGeom prst="rect">
                <a:avLst/>
              </a:prstGeom>
              <a:blipFill>
                <a:blip r:embed="rId5"/>
                <a:stretch>
                  <a:fillRect l="-585" t="-1242" b="-3106"/>
                </a:stretch>
              </a:blipFill>
            </p:spPr>
            <p:txBody>
              <a:bodyPr/>
              <a:lstStyle/>
              <a:p>
                <a:r>
                  <a:rPr lang="ru-RU">
                    <a:noFill/>
                  </a:rPr>
                  <a:t> </a:t>
                </a:r>
              </a:p>
            </p:txBody>
          </p:sp>
        </mc:Fallback>
      </mc:AlternateContent>
    </p:spTree>
    <p:extLst>
      <p:ext uri="{BB962C8B-B14F-4D97-AF65-F5344CB8AC3E}">
        <p14:creationId xmlns:p14="http://schemas.microsoft.com/office/powerpoint/2010/main" val="1782731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half" idx="1"/>
          </p:nvPr>
        </p:nvSpPr>
        <p:spPr/>
        <p:txBody>
          <a:bodyPr/>
          <a:lstStyle/>
          <a:p>
            <a:endParaRPr lang="ru-RU"/>
          </a:p>
        </p:txBody>
      </p:sp>
      <p:sp>
        <p:nvSpPr>
          <p:cNvPr id="5" name="Номер слайда 4"/>
          <p:cNvSpPr>
            <a:spLocks noGrp="1"/>
          </p:cNvSpPr>
          <p:nvPr>
            <p:ph type="sldNum" sz="quarter" idx="12"/>
          </p:nvPr>
        </p:nvSpPr>
        <p:spPr>
          <a:xfrm>
            <a:off x="8642842" y="6610598"/>
            <a:ext cx="503238" cy="333375"/>
          </a:xfrm>
        </p:spPr>
        <p:txBody>
          <a:bodyPr/>
          <a:lstStyle/>
          <a:p>
            <a:fld id="{CA13A9C0-2462-4B11-9D45-B596A5A44A9D}" type="slidenum">
              <a:rPr lang="ru-RU" altLang="ru-RU" smtClean="0"/>
              <a:pPr/>
              <a:t>13</a:t>
            </a:fld>
            <a:endParaRPr lang="ru-RU" altLang="ru-RU" dirty="0"/>
          </a:p>
        </p:txBody>
      </p:sp>
      <p:pic>
        <p:nvPicPr>
          <p:cNvPr id="4100" name="Picture 4" descr="F:\Matlab\egu\vmax\cen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9" y="0"/>
            <a:ext cx="4499991" cy="3235033"/>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F:\Matlab\egu\vmax\d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126"/>
            <a:ext cx="4696244" cy="33298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Matlab\egu\vmax\wid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14" y="3356990"/>
            <a:ext cx="4820525" cy="3420296"/>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4818924" y="3235033"/>
            <a:ext cx="4327156" cy="3416320"/>
          </a:xfrm>
          <a:prstGeom prst="rect">
            <a:avLst/>
          </a:prstGeom>
        </p:spPr>
        <p:txBody>
          <a:bodyPr wrap="square">
            <a:spAutoFit/>
          </a:bodyPr>
          <a:lstStyle/>
          <a:p>
            <a:pPr hangingPunct="0"/>
            <a:r>
              <a:rPr lang="en-US" sz="1800" dirty="0">
                <a:solidFill>
                  <a:schemeClr val="tx1"/>
                </a:solidFill>
              </a:rPr>
              <a:t> Combined data:</a:t>
            </a:r>
          </a:p>
          <a:p>
            <a:pPr hangingPunct="0"/>
            <a:r>
              <a:rPr lang="en-US" sz="1800" dirty="0">
                <a:solidFill>
                  <a:schemeClr val="tx1"/>
                </a:solidFill>
              </a:rPr>
              <a:t>Dependence of maximum slip velocity on distance between the well and the fault (</a:t>
            </a:r>
            <a:r>
              <a:rPr lang="en-US" sz="1800" dirty="0" err="1">
                <a:solidFill>
                  <a:schemeClr val="tx1"/>
                </a:solidFill>
              </a:rPr>
              <a:t>dr</a:t>
            </a:r>
            <a:r>
              <a:rPr lang="en-US" sz="1800" dirty="0">
                <a:solidFill>
                  <a:schemeClr val="tx1"/>
                </a:solidFill>
              </a:rPr>
              <a:t>), the weak zone center and </a:t>
            </a:r>
            <a:r>
              <a:rPr lang="en-US" sz="1800" dirty="0" smtClean="0">
                <a:solidFill>
                  <a:schemeClr val="tx1"/>
                </a:solidFill>
              </a:rPr>
              <a:t>its </a:t>
            </a:r>
            <a:r>
              <a:rPr lang="en-US" sz="1800" dirty="0" smtClean="0">
                <a:solidFill>
                  <a:schemeClr val="tx1"/>
                </a:solidFill>
              </a:rPr>
              <a:t>width (one set of parameters is one case). </a:t>
            </a:r>
            <a:r>
              <a:rPr lang="en-US" sz="1800" dirty="0">
                <a:solidFill>
                  <a:schemeClr val="tx1"/>
                </a:solidFill>
              </a:rPr>
              <a:t>The color indicates the case number. </a:t>
            </a:r>
            <a:r>
              <a:rPr lang="en-US" sz="1800" dirty="0">
                <a:solidFill>
                  <a:schemeClr val="tx1"/>
                </a:solidFill>
              </a:rPr>
              <a:t>There is no influence of </a:t>
            </a:r>
            <a:r>
              <a:rPr lang="en-US" sz="1800" i="1" dirty="0" err="1">
                <a:solidFill>
                  <a:schemeClr val="tx1"/>
                </a:solidFill>
              </a:rPr>
              <a:t>dr</a:t>
            </a:r>
            <a:r>
              <a:rPr lang="en-US" sz="1800" dirty="0">
                <a:solidFill>
                  <a:schemeClr val="tx1"/>
                </a:solidFill>
              </a:rPr>
              <a:t> on fracture velocity. The farther is the weak zone center from x=0, the lesser is maximum velocity. To reach big velocities, the weak zone must be </a:t>
            </a:r>
            <a:r>
              <a:rPr lang="en-US" sz="1800" dirty="0">
                <a:solidFill>
                  <a:schemeClr val="tx1"/>
                </a:solidFill>
              </a:rPr>
              <a:t>long enough</a:t>
            </a:r>
            <a:endParaRPr lang="ru-RU" sz="1800" dirty="0">
              <a:solidFill>
                <a:schemeClr val="tx1"/>
              </a:solidFill>
            </a:endParaRPr>
          </a:p>
        </p:txBody>
      </p:sp>
    </p:spTree>
    <p:extLst>
      <p:ext uri="{BB962C8B-B14F-4D97-AF65-F5344CB8AC3E}">
        <p14:creationId xmlns:p14="http://schemas.microsoft.com/office/powerpoint/2010/main" val="4100843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CA13A9C0-2462-4B11-9D45-B596A5A44A9D}" type="slidenum">
              <a:rPr lang="ru-RU" altLang="ru-RU" smtClean="0"/>
              <a:pPr/>
              <a:t>14</a:t>
            </a:fld>
            <a:endParaRPr lang="ru-RU" altLang="ru-RU"/>
          </a:p>
        </p:txBody>
      </p:sp>
      <p:pic>
        <p:nvPicPr>
          <p:cNvPr id="5123" name="Picture 3" descr="F:\Matlab\egu\vmax\b1_B2_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9" y="2275764"/>
            <a:ext cx="4642528" cy="32011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Matlab\egu\vmax\b2_b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0346" y="2275764"/>
            <a:ext cx="4570515" cy="3201139"/>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30068" y="41891"/>
            <a:ext cx="9113931" cy="1631216"/>
          </a:xfrm>
          <a:prstGeom prst="rect">
            <a:avLst/>
          </a:prstGeom>
        </p:spPr>
        <p:txBody>
          <a:bodyPr wrap="square">
            <a:spAutoFit/>
          </a:bodyPr>
          <a:lstStyle/>
          <a:p>
            <a:pPr hangingPunct="0"/>
            <a:r>
              <a:rPr lang="en-US" sz="2000" dirty="0">
                <a:solidFill>
                  <a:schemeClr val="tx1"/>
                </a:solidFill>
              </a:rPr>
              <a:t> Combined data:</a:t>
            </a:r>
          </a:p>
          <a:p>
            <a:pPr hangingPunct="0"/>
            <a:r>
              <a:rPr lang="en-US" sz="2000" dirty="0">
                <a:solidFill>
                  <a:schemeClr val="tx1"/>
                </a:solidFill>
              </a:rPr>
              <a:t>As weak zone become wider, the shear stiffness become lower - that</a:t>
            </a:r>
            <a:r>
              <a:rPr lang="ru-RU" sz="2000" dirty="0">
                <a:solidFill>
                  <a:schemeClr val="tx1"/>
                </a:solidFill>
              </a:rPr>
              <a:t> </a:t>
            </a:r>
            <a:r>
              <a:rPr lang="en-US" sz="2000" dirty="0">
                <a:solidFill>
                  <a:schemeClr val="tx1"/>
                </a:solidFill>
              </a:rPr>
              <a:t>provide unstable fault slip.</a:t>
            </a:r>
          </a:p>
          <a:p>
            <a:pPr hangingPunct="0"/>
            <a:r>
              <a:rPr lang="en-US" sz="2000" dirty="0">
                <a:solidFill>
                  <a:schemeClr val="tx1"/>
                </a:solidFill>
              </a:rPr>
              <a:t>Figures on this slides indicates that deviation b</a:t>
            </a:r>
            <a:r>
              <a:rPr lang="en-US" sz="2000" baseline="-25000" dirty="0">
                <a:solidFill>
                  <a:schemeClr val="tx1"/>
                </a:solidFill>
              </a:rPr>
              <a:t>2</a:t>
            </a:r>
            <a:r>
              <a:rPr lang="en-US" sz="2000" dirty="0">
                <a:solidFill>
                  <a:schemeClr val="tx1"/>
                </a:solidFill>
              </a:rPr>
              <a:t>/b</a:t>
            </a:r>
            <a:r>
              <a:rPr lang="en-US" sz="2000" baseline="-25000" dirty="0">
                <a:solidFill>
                  <a:schemeClr val="tx1"/>
                </a:solidFill>
              </a:rPr>
              <a:t>1</a:t>
            </a:r>
            <a:r>
              <a:rPr lang="en-US" sz="2000" dirty="0">
                <a:solidFill>
                  <a:schemeClr val="tx1"/>
                </a:solidFill>
              </a:rPr>
              <a:t> lead to higher slip velocity.</a:t>
            </a:r>
          </a:p>
          <a:p>
            <a:pPr hangingPunct="0"/>
            <a:endParaRPr lang="ru-RU" sz="2000" dirty="0">
              <a:solidFill>
                <a:schemeClr val="tx1"/>
              </a:solidFill>
            </a:endParaRPr>
          </a:p>
        </p:txBody>
      </p:sp>
    </p:spTree>
    <p:extLst>
      <p:ext uri="{BB962C8B-B14F-4D97-AF65-F5344CB8AC3E}">
        <p14:creationId xmlns:p14="http://schemas.microsoft.com/office/powerpoint/2010/main" val="3403947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430" y="0"/>
            <a:ext cx="8229600" cy="900112"/>
          </a:xfrm>
        </p:spPr>
        <p:txBody>
          <a:bodyPr/>
          <a:lstStyle/>
          <a:p>
            <a:pPr algn="ctr"/>
            <a:r>
              <a:rPr lang="en-US" dirty="0"/>
              <a:t>Conclusions</a:t>
            </a:r>
            <a:endParaRPr lang="ru-RU" dirty="0"/>
          </a:p>
        </p:txBody>
      </p:sp>
      <p:sp>
        <p:nvSpPr>
          <p:cNvPr id="5" name="Номер слайда 4"/>
          <p:cNvSpPr>
            <a:spLocks noGrp="1"/>
          </p:cNvSpPr>
          <p:nvPr>
            <p:ph type="sldNum" sz="quarter" idx="12"/>
          </p:nvPr>
        </p:nvSpPr>
        <p:spPr>
          <a:xfrm>
            <a:off x="8632819" y="6533702"/>
            <a:ext cx="503238" cy="333375"/>
          </a:xfrm>
        </p:spPr>
        <p:txBody>
          <a:bodyPr/>
          <a:lstStyle/>
          <a:p>
            <a:fld id="{CA13A9C0-2462-4B11-9D45-B596A5A44A9D}" type="slidenum">
              <a:rPr lang="ru-RU" altLang="ru-RU" smtClean="0"/>
              <a:pPr/>
              <a:t>15</a:t>
            </a:fld>
            <a:endParaRPr lang="ru-RU" altLang="ru-RU"/>
          </a:p>
        </p:txBody>
      </p:sp>
      <p:sp>
        <p:nvSpPr>
          <p:cNvPr id="6" name="Прямоугольник 5"/>
          <p:cNvSpPr/>
          <p:nvPr/>
        </p:nvSpPr>
        <p:spPr>
          <a:xfrm>
            <a:off x="0" y="476590"/>
            <a:ext cx="9036620" cy="6247864"/>
          </a:xfrm>
          <a:prstGeom prst="rect">
            <a:avLst/>
          </a:prstGeom>
        </p:spPr>
        <p:txBody>
          <a:bodyPr wrap="square">
            <a:spAutoFit/>
          </a:bodyPr>
          <a:lstStyle/>
          <a:p>
            <a:r>
              <a:rPr lang="en-US" sz="2000" dirty="0">
                <a:solidFill>
                  <a:schemeClr val="tx1"/>
                </a:solidFill>
              </a:rPr>
              <a:t>Problem 1. It was shown, that the matrix permeability influences on the dependence of the fault deformation on the normal stiffness. The fault stiffness has greater impact on the position of the slip front relative to the pressure diffusion front for cases where the matrix is less permeable. If we consider the maximum displacement of the fault or maximum shear stress, the behavior is opposite. These differences could be explained by qualitatively different profile of the pore pressure for cases of impermeable and low-permeable matrix. These results could be used for assessment of risks of induced seismicity. For example, it’s relevant for heterogeneous fault where there are less stable parts of the fault in neighboring. We can conclude that for our model the slip is mainly driven by the fluid pressure change.</a:t>
            </a:r>
          </a:p>
          <a:p>
            <a:endParaRPr lang="en-US" sz="2000" dirty="0">
              <a:solidFill>
                <a:schemeClr val="tx1"/>
              </a:solidFill>
            </a:endParaRPr>
          </a:p>
          <a:p>
            <a:r>
              <a:rPr lang="en-US" sz="2000" dirty="0">
                <a:solidFill>
                  <a:schemeClr val="tx1"/>
                </a:solidFill>
              </a:rPr>
              <a:t>Problem 2. It was shown that pressure front features</a:t>
            </a:r>
            <a:r>
              <a:rPr lang="ru-RU" sz="2000" dirty="0">
                <a:solidFill>
                  <a:schemeClr val="tx1"/>
                </a:solidFill>
              </a:rPr>
              <a:t> </a:t>
            </a:r>
            <a:r>
              <a:rPr lang="en-US" sz="2000" dirty="0">
                <a:solidFill>
                  <a:schemeClr val="tx1"/>
                </a:solidFill>
              </a:rPr>
              <a:t>do not influence on fault deformation</a:t>
            </a:r>
            <a:r>
              <a:rPr lang="ru-RU" sz="2000" dirty="0">
                <a:solidFill>
                  <a:schemeClr val="tx1"/>
                </a:solidFill>
              </a:rPr>
              <a:t> </a:t>
            </a:r>
            <a:r>
              <a:rPr lang="en-US" sz="2000" dirty="0">
                <a:solidFill>
                  <a:schemeClr val="tx1"/>
                </a:solidFill>
              </a:rPr>
              <a:t>behavior,</a:t>
            </a:r>
            <a:r>
              <a:rPr lang="ru-RU" sz="2000" dirty="0">
                <a:solidFill>
                  <a:schemeClr val="tx1"/>
                </a:solidFill>
              </a:rPr>
              <a:t> </a:t>
            </a:r>
            <a:r>
              <a:rPr lang="en-US" sz="2000" dirty="0">
                <a:solidFill>
                  <a:schemeClr val="tx1"/>
                </a:solidFill>
              </a:rPr>
              <a:t>there is an influence of relative position</a:t>
            </a:r>
            <a:r>
              <a:rPr lang="ru-RU" sz="2000" dirty="0">
                <a:solidFill>
                  <a:schemeClr val="tx1"/>
                </a:solidFill>
              </a:rPr>
              <a:t> </a:t>
            </a:r>
            <a:r>
              <a:rPr lang="en-US" sz="2000" dirty="0">
                <a:solidFill>
                  <a:schemeClr val="tx1"/>
                </a:solidFill>
              </a:rPr>
              <a:t>of weak zone and it’s width on the fault behavior. For now we couldn’t detect cases when the aseismic  slip in the center of the fault reached the weak zone and led to a big seismic event. The closer is the weak zone to the center of the fault, the higher is slip velocity. Also, high slip velocity leads to concentration of the shear stress on the border of the slip zone. This situation should be investigated more carefully in the </a:t>
            </a:r>
            <a:r>
              <a:rPr lang="en-US" sz="2000">
                <a:solidFill>
                  <a:schemeClr val="tx1"/>
                </a:solidFill>
              </a:rPr>
              <a:t>future.</a:t>
            </a:r>
            <a:endParaRPr lang="ru-RU" sz="2000" dirty="0">
              <a:solidFill>
                <a:schemeClr val="tx1"/>
              </a:solidFill>
            </a:endParaRPr>
          </a:p>
        </p:txBody>
      </p:sp>
    </p:spTree>
    <p:extLst>
      <p:ext uri="{BB962C8B-B14F-4D97-AF65-F5344CB8AC3E}">
        <p14:creationId xmlns:p14="http://schemas.microsoft.com/office/powerpoint/2010/main" val="3885230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A7361DAD-0A84-664F-BA9E-BF1B3E30CA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395420" y="2218778"/>
            <a:ext cx="8229600" cy="2434392"/>
          </a:xfrm>
        </p:spPr>
        <p:txBody>
          <a:bodyPr/>
          <a:lstStyle/>
          <a:p>
            <a:pPr algn="ctr"/>
            <a:r>
              <a:rPr lang="en-US" sz="7200" dirty="0">
                <a:solidFill>
                  <a:schemeClr val="bg1"/>
                </a:solidFill>
              </a:rPr>
              <a:t>Thank you for your attention</a:t>
            </a:r>
            <a:endParaRPr lang="ru-RU" sz="7200" dirty="0">
              <a:solidFill>
                <a:schemeClr val="bg1"/>
              </a:solidFill>
            </a:endParaRPr>
          </a:p>
        </p:txBody>
      </p:sp>
      <p:sp>
        <p:nvSpPr>
          <p:cNvPr id="5" name="Номер слайда 4"/>
          <p:cNvSpPr>
            <a:spLocks noGrp="1"/>
          </p:cNvSpPr>
          <p:nvPr>
            <p:ph type="sldNum" sz="quarter" idx="12"/>
          </p:nvPr>
        </p:nvSpPr>
        <p:spPr/>
        <p:txBody>
          <a:bodyPr/>
          <a:lstStyle/>
          <a:p>
            <a:fld id="{CA13A9C0-2462-4B11-9D45-B596A5A44A9D}" type="slidenum">
              <a:rPr lang="ru-RU" altLang="ru-RU" smtClean="0"/>
              <a:pPr/>
              <a:t>16</a:t>
            </a:fld>
            <a:endParaRPr lang="ru-RU" altLang="ru-RU"/>
          </a:p>
        </p:txBody>
      </p:sp>
      <p:sp>
        <p:nvSpPr>
          <p:cNvPr id="3" name="Прямоугольник 2">
            <a:extLst>
              <a:ext uri="{FF2B5EF4-FFF2-40B4-BE49-F238E27FC236}">
                <a16:creationId xmlns:a16="http://schemas.microsoft.com/office/drawing/2014/main" xmlns="" id="{308EF334-E988-9B44-8D03-0D9538BEF5CA}"/>
              </a:ext>
            </a:extLst>
          </p:cNvPr>
          <p:cNvSpPr/>
          <p:nvPr/>
        </p:nvSpPr>
        <p:spPr>
          <a:xfrm>
            <a:off x="-6949600" y="-891600"/>
            <a:ext cx="1366080" cy="461665"/>
          </a:xfrm>
          <a:prstGeom prst="rect">
            <a:avLst/>
          </a:prstGeom>
        </p:spPr>
        <p:txBody>
          <a:bodyPr wrap="none">
            <a:spAutoFit/>
          </a:bodyPr>
          <a:lstStyle/>
          <a:p>
            <a:r>
              <a:rPr lang="en-US" dirty="0"/>
              <a:t>attention</a:t>
            </a:r>
            <a:endParaRPr lang="ru-RU" dirty="0"/>
          </a:p>
        </p:txBody>
      </p:sp>
    </p:spTree>
    <p:extLst>
      <p:ext uri="{BB962C8B-B14F-4D97-AF65-F5344CB8AC3E}">
        <p14:creationId xmlns:p14="http://schemas.microsoft.com/office/powerpoint/2010/main" val="2361736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83995C1-6DEF-EB4E-8E2B-82984E89F0FD}"/>
              </a:ext>
            </a:extLst>
          </p:cNvPr>
          <p:cNvSpPr>
            <a:spLocks noGrp="1"/>
          </p:cNvSpPr>
          <p:nvPr>
            <p:ph type="title"/>
          </p:nvPr>
        </p:nvSpPr>
        <p:spPr/>
        <p:txBody>
          <a:bodyPr/>
          <a:lstStyle/>
          <a:p>
            <a:r>
              <a:rPr lang="en-US" sz="4000" dirty="0"/>
              <a:t>Outline</a:t>
            </a:r>
            <a:endParaRPr lang="ru-RU" sz="4000" dirty="0"/>
          </a:p>
        </p:txBody>
      </p:sp>
      <p:sp>
        <p:nvSpPr>
          <p:cNvPr id="4" name="Объект 3">
            <a:extLst>
              <a:ext uri="{FF2B5EF4-FFF2-40B4-BE49-F238E27FC236}">
                <a16:creationId xmlns:a16="http://schemas.microsoft.com/office/drawing/2014/main" xmlns="" id="{1C48EDCD-2B70-BE4F-B063-5242DEFA22DE}"/>
              </a:ext>
            </a:extLst>
          </p:cNvPr>
          <p:cNvSpPr>
            <a:spLocks noGrp="1"/>
          </p:cNvSpPr>
          <p:nvPr>
            <p:ph idx="1"/>
          </p:nvPr>
        </p:nvSpPr>
        <p:spPr/>
        <p:txBody>
          <a:bodyPr/>
          <a:lstStyle/>
          <a:p>
            <a:pPr>
              <a:buFont typeface="Arial" panose="020B0604020202020204" pitchFamily="34" charset="0"/>
              <a:buChar char="•"/>
            </a:pPr>
            <a:r>
              <a:rPr lang="en-US" sz="2400" dirty="0"/>
              <a:t>Motivation</a:t>
            </a:r>
          </a:p>
          <a:p>
            <a:pPr>
              <a:buFont typeface="Arial" panose="020B0604020202020204" pitchFamily="34" charset="0"/>
              <a:buChar char="•"/>
            </a:pPr>
            <a:r>
              <a:rPr lang="en-US" sz="2400" dirty="0"/>
              <a:t>Objectives</a:t>
            </a:r>
          </a:p>
          <a:p>
            <a:pPr>
              <a:buFont typeface="Arial" panose="020B0604020202020204" pitchFamily="34" charset="0"/>
              <a:buChar char="•"/>
            </a:pPr>
            <a:r>
              <a:rPr lang="en-US" sz="2400" dirty="0"/>
              <a:t>Formulation of the problems and results</a:t>
            </a:r>
          </a:p>
          <a:p>
            <a:pPr>
              <a:buFont typeface="Arial" panose="020B0604020202020204" pitchFamily="34" charset="0"/>
              <a:buChar char="•"/>
            </a:pPr>
            <a:r>
              <a:rPr lang="en-US" sz="2400" dirty="0"/>
              <a:t>Conclusions</a:t>
            </a:r>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endParaRPr lang="ru-RU" sz="2400" dirty="0"/>
          </a:p>
        </p:txBody>
      </p:sp>
      <p:sp>
        <p:nvSpPr>
          <p:cNvPr id="3" name="Номер слайда 2">
            <a:extLst>
              <a:ext uri="{FF2B5EF4-FFF2-40B4-BE49-F238E27FC236}">
                <a16:creationId xmlns:a16="http://schemas.microsoft.com/office/drawing/2014/main" xmlns="" id="{3DF867C3-975E-3B4B-8F94-CF78B4ECE069}"/>
              </a:ext>
            </a:extLst>
          </p:cNvPr>
          <p:cNvSpPr>
            <a:spLocks noGrp="1"/>
          </p:cNvSpPr>
          <p:nvPr>
            <p:ph type="sldNum" sz="quarter" idx="12"/>
          </p:nvPr>
        </p:nvSpPr>
        <p:spPr>
          <a:xfrm>
            <a:off x="8640762" y="6524625"/>
            <a:ext cx="503238" cy="333375"/>
          </a:xfrm>
        </p:spPr>
        <p:txBody>
          <a:bodyPr/>
          <a:lstStyle/>
          <a:p>
            <a:fld id="{4E8E48CC-90ED-4B2D-8A5B-8F47BA7B4918}" type="slidenum">
              <a:rPr lang="ru-RU" altLang="ru-RU" smtClean="0"/>
              <a:pPr/>
              <a:t>2</a:t>
            </a:fld>
            <a:endParaRPr lang="ru-RU" altLang="ru-RU" dirty="0"/>
          </a:p>
        </p:txBody>
      </p:sp>
    </p:spTree>
    <p:extLst>
      <p:ext uri="{BB962C8B-B14F-4D97-AF65-F5344CB8AC3E}">
        <p14:creationId xmlns:p14="http://schemas.microsoft.com/office/powerpoint/2010/main" val="2178596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430" y="116540"/>
            <a:ext cx="8229600" cy="562132"/>
          </a:xfrm>
        </p:spPr>
        <p:txBody>
          <a:bodyPr/>
          <a:lstStyle/>
          <a:p>
            <a:pPr algn="ctr"/>
            <a:r>
              <a:rPr lang="en-US" b="1" dirty="0"/>
              <a:t>Motivation</a:t>
            </a:r>
            <a:endParaRPr lang="ru-RU" b="1" dirty="0"/>
          </a:p>
        </p:txBody>
      </p:sp>
      <p:sp>
        <p:nvSpPr>
          <p:cNvPr id="5" name="Номер слайда 4"/>
          <p:cNvSpPr>
            <a:spLocks noGrp="1"/>
          </p:cNvSpPr>
          <p:nvPr>
            <p:ph type="sldNum" sz="quarter" idx="12"/>
          </p:nvPr>
        </p:nvSpPr>
        <p:spPr>
          <a:xfrm>
            <a:off x="8639939" y="6524625"/>
            <a:ext cx="503238" cy="333375"/>
          </a:xfrm>
        </p:spPr>
        <p:txBody>
          <a:bodyPr/>
          <a:lstStyle/>
          <a:p>
            <a:fld id="{CA13A9C0-2462-4B11-9D45-B596A5A44A9D}" type="slidenum">
              <a:rPr lang="ru-RU" altLang="ru-RU" smtClean="0"/>
              <a:pPr/>
              <a:t>3</a:t>
            </a:fld>
            <a:endParaRPr lang="ru-RU" altLang="ru-RU"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9" y="575393"/>
            <a:ext cx="5503886" cy="3412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9366" y="6371106"/>
            <a:ext cx="8795367" cy="461665"/>
          </a:xfrm>
          <a:prstGeom prst="rect">
            <a:avLst/>
          </a:prstGeom>
        </p:spPr>
        <p:txBody>
          <a:bodyPr wrap="square">
            <a:spAutoFit/>
          </a:bodyPr>
          <a:lstStyle/>
          <a:p>
            <a:r>
              <a:rPr lang="en-US" sz="1200" baseline="30000" dirty="0">
                <a:solidFill>
                  <a:schemeClr val="tx1"/>
                </a:solidFill>
              </a:rPr>
              <a:t>1</a:t>
            </a:r>
            <a:r>
              <a:rPr lang="en-US" sz="1200" dirty="0">
                <a:solidFill>
                  <a:schemeClr val="tx1"/>
                </a:solidFill>
              </a:rPr>
              <a:t>Rubinstein Justin L., </a:t>
            </a:r>
            <a:r>
              <a:rPr lang="en-US" sz="1200" dirty="0" err="1">
                <a:solidFill>
                  <a:schemeClr val="tx1"/>
                </a:solidFill>
              </a:rPr>
              <a:t>Mahani</a:t>
            </a:r>
            <a:r>
              <a:rPr lang="en-US" sz="1200" dirty="0">
                <a:solidFill>
                  <a:schemeClr val="tx1"/>
                </a:solidFill>
              </a:rPr>
              <a:t> </a:t>
            </a:r>
            <a:r>
              <a:rPr lang="en-US" sz="1200" dirty="0" err="1">
                <a:solidFill>
                  <a:schemeClr val="tx1"/>
                </a:solidFill>
              </a:rPr>
              <a:t>Alireza</a:t>
            </a:r>
            <a:r>
              <a:rPr lang="en-US" sz="1200" dirty="0">
                <a:solidFill>
                  <a:schemeClr val="tx1"/>
                </a:solidFill>
              </a:rPr>
              <a:t> </a:t>
            </a:r>
            <a:r>
              <a:rPr lang="en-US" sz="1200" dirty="0" err="1">
                <a:solidFill>
                  <a:schemeClr val="tx1"/>
                </a:solidFill>
              </a:rPr>
              <a:t>Babaie</a:t>
            </a:r>
            <a:r>
              <a:rPr lang="en-US" sz="1200" dirty="0">
                <a:solidFill>
                  <a:schemeClr val="tx1"/>
                </a:solidFill>
              </a:rPr>
              <a:t>. Myths and Facts on Wastewater Injection, Hydraulic Fracturing, Enhanced Oil Recovery, and Induced Seismicity // Seismological Research Letters. 2015. jun. </a:t>
            </a:r>
            <a:r>
              <a:rPr lang="ru-RU" sz="1200" dirty="0">
                <a:solidFill>
                  <a:schemeClr val="tx1"/>
                </a:solidFill>
              </a:rPr>
              <a:t>Т</a:t>
            </a:r>
            <a:r>
              <a:rPr lang="en-US" sz="1200" dirty="0">
                <a:solidFill>
                  <a:schemeClr val="tx1"/>
                </a:solidFill>
              </a:rPr>
              <a:t>. 86, № 4. </a:t>
            </a:r>
            <a:r>
              <a:rPr lang="ru-RU" sz="1200" dirty="0">
                <a:solidFill>
                  <a:schemeClr val="tx1"/>
                </a:solidFill>
              </a:rPr>
              <a:t>С</a:t>
            </a:r>
            <a:r>
              <a:rPr lang="en-US" sz="1200" dirty="0">
                <a:solidFill>
                  <a:schemeClr val="tx1"/>
                </a:solidFill>
              </a:rPr>
              <a:t>. 1060–1067.</a:t>
            </a:r>
            <a:endParaRPr lang="ru-RU" sz="1200" dirty="0">
              <a:solidFill>
                <a:schemeClr val="tx1"/>
              </a:solidFill>
            </a:endParaRPr>
          </a:p>
        </p:txBody>
      </p:sp>
      <p:sp>
        <p:nvSpPr>
          <p:cNvPr id="9" name="Прямоугольник 8"/>
          <p:cNvSpPr/>
          <p:nvPr/>
        </p:nvSpPr>
        <p:spPr>
          <a:xfrm>
            <a:off x="26988" y="4308731"/>
            <a:ext cx="9072644" cy="1938992"/>
          </a:xfrm>
          <a:prstGeom prst="rect">
            <a:avLst/>
          </a:prstGeom>
        </p:spPr>
        <p:txBody>
          <a:bodyPr wrap="square">
            <a:spAutoFit/>
          </a:bodyPr>
          <a:lstStyle/>
          <a:p>
            <a:r>
              <a:rPr lang="en-US" sz="2000" dirty="0">
                <a:solidFill>
                  <a:schemeClr val="tx1"/>
                </a:solidFill>
              </a:rPr>
              <a:t>Seismicity induced by underground fluid injection attracts a lot of attention of the society and scientific community.  This is a result of an increase of the number of induced seismicity cases. To prevent the catastrophic seismic events, so-called “traffic light” principle is used [1]. But using of this principle is not enough. The modeling is required to take into account specific features of a site and main physical processes that take place there</a:t>
            </a:r>
            <a:endParaRPr lang="ru-RU" sz="2000" dirty="0">
              <a:solidFill>
                <a:schemeClr val="tx1"/>
              </a:solidFill>
            </a:endParaRPr>
          </a:p>
        </p:txBody>
      </p:sp>
      <p:sp>
        <p:nvSpPr>
          <p:cNvPr id="10" name="Прямоугольник 9"/>
          <p:cNvSpPr/>
          <p:nvPr/>
        </p:nvSpPr>
        <p:spPr>
          <a:xfrm>
            <a:off x="5436120" y="971966"/>
            <a:ext cx="3663512" cy="2062103"/>
          </a:xfrm>
          <a:prstGeom prst="rect">
            <a:avLst/>
          </a:prstGeom>
        </p:spPr>
        <p:txBody>
          <a:bodyPr wrap="square">
            <a:spAutoFit/>
          </a:bodyPr>
          <a:lstStyle/>
          <a:p>
            <a:r>
              <a:rPr lang="en-US" sz="1600" dirty="0">
                <a:solidFill>
                  <a:schemeClr val="tx1"/>
                </a:solidFill>
              </a:rPr>
              <a:t>Count of M ≥ 3 earthquakes in the central and eastern United States from 1973 to April 2015. Spatial distribution of earthquakes. Red dots represent earthquakes that occurred between 2009 and April 2015, and blue dots represent earthquakes that occurred between 1973 and 2008.</a:t>
            </a:r>
            <a:r>
              <a:rPr lang="en-US" sz="1600" baseline="30000" dirty="0">
                <a:solidFill>
                  <a:schemeClr val="tx1"/>
                </a:solidFill>
              </a:rPr>
              <a:t>1</a:t>
            </a:r>
            <a:endParaRPr lang="ru-RU" sz="1600" dirty="0">
              <a:solidFill>
                <a:schemeClr val="tx1"/>
              </a:solidFill>
            </a:endParaRPr>
          </a:p>
        </p:txBody>
      </p:sp>
    </p:spTree>
    <p:extLst>
      <p:ext uri="{BB962C8B-B14F-4D97-AF65-F5344CB8AC3E}">
        <p14:creationId xmlns:p14="http://schemas.microsoft.com/office/powerpoint/2010/main" val="2031493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E:\Work\Статьи_новые\Триггерные эффекты 2019\system.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7273" y="4221110"/>
            <a:ext cx="3536727" cy="2169930"/>
          </a:xfrm>
          <a:prstGeom prst="rect">
            <a:avLst/>
          </a:prstGeom>
          <a:noFill/>
          <a:ln>
            <a:noFill/>
          </a:ln>
        </p:spPr>
      </p:pic>
      <p:sp>
        <p:nvSpPr>
          <p:cNvPr id="2" name="Заголовок 1"/>
          <p:cNvSpPr>
            <a:spLocks noGrp="1"/>
          </p:cNvSpPr>
          <p:nvPr>
            <p:ph type="title"/>
          </p:nvPr>
        </p:nvSpPr>
        <p:spPr>
          <a:xfrm>
            <a:off x="467430" y="116540"/>
            <a:ext cx="8229600" cy="504070"/>
          </a:xfrm>
        </p:spPr>
        <p:txBody>
          <a:bodyPr/>
          <a:lstStyle/>
          <a:p>
            <a:pPr algn="ctr"/>
            <a:r>
              <a:rPr lang="en-US" b="1" dirty="0"/>
              <a:t>Objectives</a:t>
            </a:r>
            <a:endParaRPr lang="ru-RU" b="1" dirty="0"/>
          </a:p>
        </p:txBody>
      </p:sp>
      <p:sp>
        <p:nvSpPr>
          <p:cNvPr id="3" name="Объект 2"/>
          <p:cNvSpPr>
            <a:spLocks noGrp="1"/>
          </p:cNvSpPr>
          <p:nvPr>
            <p:ph sz="half" idx="1"/>
          </p:nvPr>
        </p:nvSpPr>
        <p:spPr>
          <a:xfrm>
            <a:off x="0" y="692620"/>
            <a:ext cx="9144000" cy="4525963"/>
          </a:xfrm>
        </p:spPr>
        <p:txBody>
          <a:bodyPr/>
          <a:lstStyle/>
          <a:p>
            <a:pPr marL="0" indent="0"/>
            <a:r>
              <a:rPr lang="en-US" sz="2000" dirty="0"/>
              <a:t>We consider a single fault in infinite elastic homogeneous low-permeable medium (like in [F. </a:t>
            </a:r>
            <a:r>
              <a:rPr lang="en-US" sz="2000" dirty="0" err="1"/>
              <a:t>Cappa</a:t>
            </a:r>
            <a:r>
              <a:rPr lang="en-US" sz="2000" dirty="0"/>
              <a:t> et al., 2018]</a:t>
            </a:r>
            <a:r>
              <a:rPr lang="en-US" sz="2000" baseline="30000" dirty="0"/>
              <a:t>.2</a:t>
            </a:r>
            <a:r>
              <a:rPr lang="en-US" sz="2000" dirty="0"/>
              <a:t>) and injection well</a:t>
            </a:r>
            <a:r>
              <a:rPr lang="ru-RU" sz="2000" dirty="0"/>
              <a:t> </a:t>
            </a:r>
            <a:r>
              <a:rPr lang="en-US" sz="2000" dirty="0"/>
              <a:t>pass through the fault or located near the fault. By numerical modeling we investigate what is an impact of the different parameters of the model on</a:t>
            </a:r>
            <a:r>
              <a:rPr lang="ru-RU" sz="2000" dirty="0"/>
              <a:t> </a:t>
            </a:r>
            <a:r>
              <a:rPr lang="en-US" sz="2000" dirty="0"/>
              <a:t>the fault deformation and slip mode (seismic/aseismic). So our goals are:</a:t>
            </a:r>
          </a:p>
          <a:p>
            <a:pPr>
              <a:buFont typeface="Arial" panose="020B0604020202020204" pitchFamily="34" charset="0"/>
              <a:buChar char="•"/>
            </a:pPr>
            <a:r>
              <a:rPr lang="en-US" sz="2000" dirty="0"/>
              <a:t>Analyze the influence of various parameters of the fault normal stiffness, rock permeability and parameters of friction law on fault deformation if friction is velocity-strengthening (problem 1 – well inject water directly into the fault)</a:t>
            </a:r>
          </a:p>
          <a:p>
            <a:pPr>
              <a:buFont typeface="Arial" panose="020B0604020202020204" pitchFamily="34" charset="0"/>
              <a:buChar char="•"/>
            </a:pPr>
            <a:r>
              <a:rPr lang="en-US" sz="2000" dirty="0"/>
              <a:t>By variation of fault location, friction parameters and geometry of fault friction weakening zone determine conditions which promotes seismic or aseismic slip (problem 2 – well located near the fault)</a:t>
            </a:r>
          </a:p>
          <a:p>
            <a:pPr marL="457200" indent="-457200">
              <a:buFont typeface="Arial" panose="020B0604020202020204" pitchFamily="34" charset="0"/>
              <a:buChar char="•"/>
            </a:pPr>
            <a:endParaRPr lang="ru-RU" dirty="0"/>
          </a:p>
        </p:txBody>
      </p:sp>
      <p:sp>
        <p:nvSpPr>
          <p:cNvPr id="5" name="Номер слайда 4"/>
          <p:cNvSpPr>
            <a:spLocks noGrp="1"/>
          </p:cNvSpPr>
          <p:nvPr>
            <p:ph type="sldNum" sz="quarter" idx="12"/>
          </p:nvPr>
        </p:nvSpPr>
        <p:spPr>
          <a:xfrm>
            <a:off x="8640762" y="6524625"/>
            <a:ext cx="503238" cy="333375"/>
          </a:xfrm>
        </p:spPr>
        <p:txBody>
          <a:bodyPr/>
          <a:lstStyle/>
          <a:p>
            <a:fld id="{CA13A9C0-2462-4B11-9D45-B596A5A44A9D}" type="slidenum">
              <a:rPr lang="ru-RU" altLang="ru-RU" smtClean="0"/>
              <a:pPr/>
              <a:t>4</a:t>
            </a:fld>
            <a:endParaRPr lang="ru-RU" altLang="ru-RU" dirty="0"/>
          </a:p>
        </p:txBody>
      </p:sp>
      <p:sp>
        <p:nvSpPr>
          <p:cNvPr id="7" name="Прямоугольник 6"/>
          <p:cNvSpPr/>
          <p:nvPr/>
        </p:nvSpPr>
        <p:spPr>
          <a:xfrm>
            <a:off x="0" y="6116475"/>
            <a:ext cx="9144000" cy="738664"/>
          </a:xfrm>
          <a:prstGeom prst="rect">
            <a:avLst/>
          </a:prstGeom>
        </p:spPr>
        <p:txBody>
          <a:bodyPr wrap="square">
            <a:spAutoFit/>
          </a:bodyPr>
          <a:lstStyle/>
          <a:p>
            <a:pPr lvl="0" algn="just" hangingPunct="0"/>
            <a:r>
              <a:rPr lang="en-US" sz="1400" baseline="30000" dirty="0">
                <a:solidFill>
                  <a:schemeClr val="tx1"/>
                </a:solidFill>
              </a:rPr>
              <a:t>2</a:t>
            </a:r>
            <a:r>
              <a:rPr lang="en-US" sz="1400" dirty="0">
                <a:solidFill>
                  <a:schemeClr val="tx1"/>
                </a:solidFill>
              </a:rPr>
              <a:t>Cappa, F., </a:t>
            </a:r>
            <a:r>
              <a:rPr lang="en-US" sz="1400" dirty="0" err="1">
                <a:solidFill>
                  <a:schemeClr val="tx1"/>
                </a:solidFill>
              </a:rPr>
              <a:t>Guglielmi</a:t>
            </a:r>
            <a:r>
              <a:rPr lang="en-US" sz="1400" dirty="0">
                <a:solidFill>
                  <a:schemeClr val="tx1"/>
                </a:solidFill>
              </a:rPr>
              <a:t>, Y., Nussbaum, C., </a:t>
            </a:r>
            <a:r>
              <a:rPr lang="en-US" sz="1400" dirty="0" err="1">
                <a:solidFill>
                  <a:schemeClr val="tx1"/>
                </a:solidFill>
              </a:rPr>
              <a:t>Birkholzer</a:t>
            </a:r>
            <a:r>
              <a:rPr lang="en-US" sz="1400" dirty="0">
                <a:solidFill>
                  <a:schemeClr val="tx1"/>
                </a:solidFill>
              </a:rPr>
              <a:t>, J.: On the Relationship Between Fault Permeability Increases, Induced Stress Perturbation, and the Growth of Aseismic Slip During Fluid Injection. Geophysical Research Letters, 45, 11,11–12,20. (2018). </a:t>
            </a:r>
            <a:r>
              <a:rPr lang="en-US" sz="1400" dirty="0" err="1">
                <a:solidFill>
                  <a:schemeClr val="tx1"/>
                </a:solidFill>
              </a:rPr>
              <a:t>doi</a:t>
            </a:r>
            <a:r>
              <a:rPr lang="en-US" sz="1400" dirty="0">
                <a:solidFill>
                  <a:schemeClr val="tx1"/>
                </a:solidFill>
              </a:rPr>
              <a:t>: 10.1029/2018GL080233</a:t>
            </a:r>
            <a:endParaRPr lang="ru-RU" sz="1400" dirty="0">
              <a:solidFill>
                <a:schemeClr val="tx1"/>
              </a:solidFill>
            </a:endParaRPr>
          </a:p>
        </p:txBody>
      </p:sp>
    </p:spTree>
    <p:extLst>
      <p:ext uri="{BB962C8B-B14F-4D97-AF65-F5344CB8AC3E}">
        <p14:creationId xmlns:p14="http://schemas.microsoft.com/office/powerpoint/2010/main" val="308747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E:\Work\Статьи_новые\Триггерные эффекты 2019\system.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86" y="124605"/>
            <a:ext cx="3456480" cy="2120695"/>
          </a:xfrm>
          <a:prstGeom prst="rect">
            <a:avLst/>
          </a:prstGeom>
          <a:noFill/>
          <a:ln>
            <a:noFill/>
          </a:ln>
        </p:spPr>
      </p:pic>
      <p:sp>
        <p:nvSpPr>
          <p:cNvPr id="2" name="Заголовок 1"/>
          <p:cNvSpPr>
            <a:spLocks noGrp="1"/>
          </p:cNvSpPr>
          <p:nvPr>
            <p:ph type="title"/>
          </p:nvPr>
        </p:nvSpPr>
        <p:spPr>
          <a:xfrm>
            <a:off x="467430" y="44530"/>
            <a:ext cx="8229600" cy="900112"/>
          </a:xfrm>
        </p:spPr>
        <p:txBody>
          <a:bodyPr/>
          <a:lstStyle/>
          <a:p>
            <a:pPr algn="ctr"/>
            <a:r>
              <a:rPr lang="en-US" dirty="0"/>
              <a:t>Formulation of the problem 1</a:t>
            </a:r>
            <a:endParaRPr lang="ru-RU" dirty="0"/>
          </a:p>
        </p:txBody>
      </p:sp>
      <p:sp>
        <p:nvSpPr>
          <p:cNvPr id="4" name="Объект 3"/>
          <p:cNvSpPr>
            <a:spLocks noGrp="1"/>
          </p:cNvSpPr>
          <p:nvPr>
            <p:ph sz="half" idx="2"/>
          </p:nvPr>
        </p:nvSpPr>
        <p:spPr>
          <a:xfrm>
            <a:off x="3790497" y="548600"/>
            <a:ext cx="5292100" cy="1584220"/>
          </a:xfrm>
        </p:spPr>
        <p:txBody>
          <a:bodyPr/>
          <a:lstStyle/>
          <a:p>
            <a:pPr marL="0" indent="176213"/>
            <a:r>
              <a:rPr lang="en-US" sz="1600" dirty="0"/>
              <a:t>The fault is highly permeable, and its permeability increases with growth of the fluid pressure inside it. To link the simulation and the real conditions, we take the bottom hole pressure history from [Y. </a:t>
            </a:r>
            <a:r>
              <a:rPr lang="en-US" sz="1600" dirty="0" err="1"/>
              <a:t>Guglielmi</a:t>
            </a:r>
            <a:r>
              <a:rPr lang="en-US" sz="1600" dirty="0"/>
              <a:t> et al., 2015]</a:t>
            </a:r>
            <a:r>
              <a:rPr lang="en-US" sz="1600" baseline="30000" dirty="0"/>
              <a:t>3</a:t>
            </a:r>
            <a:r>
              <a:rPr lang="en-US" sz="1600" dirty="0"/>
              <a:t> and elastic modulus and initial fault aperture from [F. </a:t>
            </a:r>
            <a:r>
              <a:rPr lang="en-US" sz="1600" dirty="0" err="1"/>
              <a:t>Cappa</a:t>
            </a:r>
            <a:r>
              <a:rPr lang="en-US" sz="1600" dirty="0"/>
              <a:t> et al., 2018].</a:t>
            </a:r>
            <a:r>
              <a:rPr lang="ru-RU" sz="1600" dirty="0"/>
              <a:t> </a:t>
            </a:r>
            <a:endParaRPr lang="en-US" sz="1600" dirty="0"/>
          </a:p>
        </p:txBody>
      </p:sp>
      <p:sp>
        <p:nvSpPr>
          <p:cNvPr id="5" name="Номер слайда 4"/>
          <p:cNvSpPr>
            <a:spLocks noGrp="1"/>
          </p:cNvSpPr>
          <p:nvPr>
            <p:ph type="sldNum" sz="quarter" idx="12"/>
          </p:nvPr>
        </p:nvSpPr>
        <p:spPr>
          <a:xfrm>
            <a:off x="8631313" y="6661122"/>
            <a:ext cx="503238" cy="333375"/>
          </a:xfrm>
        </p:spPr>
        <p:txBody>
          <a:bodyPr/>
          <a:lstStyle/>
          <a:p>
            <a:fld id="{CA13A9C0-2462-4B11-9D45-B596A5A44A9D}" type="slidenum">
              <a:rPr lang="ru-RU" altLang="ru-RU" smtClean="0"/>
              <a:pPr/>
              <a:t>5</a:t>
            </a:fld>
            <a:endParaRPr lang="ru-RU" altLang="ru-RU"/>
          </a:p>
        </p:txBody>
      </p:sp>
      <p:sp>
        <p:nvSpPr>
          <p:cNvPr id="7" name="Прямоугольник 6"/>
          <p:cNvSpPr/>
          <p:nvPr/>
        </p:nvSpPr>
        <p:spPr>
          <a:xfrm>
            <a:off x="-18212" y="6085847"/>
            <a:ext cx="9036620" cy="1015663"/>
          </a:xfrm>
          <a:prstGeom prst="rect">
            <a:avLst/>
          </a:prstGeom>
        </p:spPr>
        <p:txBody>
          <a:bodyPr wrap="square">
            <a:spAutoFit/>
          </a:bodyPr>
          <a:lstStyle/>
          <a:p>
            <a:pPr lvl="0" algn="just" hangingPunct="0"/>
            <a:r>
              <a:rPr lang="en-US" sz="1200" baseline="30000" dirty="0">
                <a:solidFill>
                  <a:schemeClr val="tx1"/>
                </a:solidFill>
              </a:rPr>
              <a:t>3</a:t>
            </a:r>
            <a:r>
              <a:rPr lang="en-US" sz="1200" dirty="0">
                <a:solidFill>
                  <a:schemeClr val="tx1"/>
                </a:solidFill>
              </a:rPr>
              <a:t>Guglielmi, Y., </a:t>
            </a:r>
            <a:r>
              <a:rPr lang="en-US" sz="1200" dirty="0" err="1">
                <a:solidFill>
                  <a:schemeClr val="tx1"/>
                </a:solidFill>
              </a:rPr>
              <a:t>Cappa</a:t>
            </a:r>
            <a:r>
              <a:rPr lang="en-US" sz="1200" dirty="0">
                <a:solidFill>
                  <a:schemeClr val="tx1"/>
                </a:solidFill>
              </a:rPr>
              <a:t>, F., </a:t>
            </a:r>
            <a:r>
              <a:rPr lang="en-US" sz="1200" dirty="0" err="1">
                <a:solidFill>
                  <a:schemeClr val="tx1"/>
                </a:solidFill>
              </a:rPr>
              <a:t>Avouac</a:t>
            </a:r>
            <a:r>
              <a:rPr lang="en-US" sz="1200" dirty="0">
                <a:solidFill>
                  <a:schemeClr val="tx1"/>
                </a:solidFill>
              </a:rPr>
              <a:t>, J.-P., Henry, P., </a:t>
            </a:r>
            <a:r>
              <a:rPr lang="en-US" sz="1200" dirty="0" err="1">
                <a:solidFill>
                  <a:schemeClr val="tx1"/>
                </a:solidFill>
              </a:rPr>
              <a:t>Elsworth</a:t>
            </a:r>
            <a:r>
              <a:rPr lang="en-US" sz="1200" dirty="0">
                <a:solidFill>
                  <a:schemeClr val="tx1"/>
                </a:solidFill>
              </a:rPr>
              <a:t>, D.: Seismicity triggered by fluid injections induced aseismic slip. Science, 348(6240), pp. 1224–1226 (2015). </a:t>
            </a:r>
            <a:r>
              <a:rPr lang="en-US" sz="1200" dirty="0" err="1">
                <a:solidFill>
                  <a:schemeClr val="tx1"/>
                </a:solidFill>
              </a:rPr>
              <a:t>doi</a:t>
            </a:r>
            <a:r>
              <a:rPr lang="en-US" sz="1200" dirty="0">
                <a:solidFill>
                  <a:schemeClr val="tx1"/>
                </a:solidFill>
              </a:rPr>
              <a:t>: 10.1126/science.aab0476</a:t>
            </a:r>
          </a:p>
          <a:p>
            <a:pPr algn="just" hangingPunct="0"/>
            <a:r>
              <a:rPr lang="en-US" sz="1200" baseline="30000" dirty="0">
                <a:solidFill>
                  <a:schemeClr val="tx1"/>
                </a:solidFill>
              </a:rPr>
              <a:t>4</a:t>
            </a:r>
            <a:r>
              <a:rPr lang="en-US" sz="1200" dirty="0">
                <a:solidFill>
                  <a:schemeClr val="tx1"/>
                </a:solidFill>
              </a:rPr>
              <a:t>Lie, K.-A.: An Introduction to Reservoir Simulation Using MATLAB: User guide for the </a:t>
            </a:r>
            <a:r>
              <a:rPr lang="en-US" sz="1200" dirty="0" err="1">
                <a:solidFill>
                  <a:schemeClr val="tx1"/>
                </a:solidFill>
              </a:rPr>
              <a:t>Matlab</a:t>
            </a:r>
            <a:r>
              <a:rPr lang="en-US" sz="1200" dirty="0">
                <a:solidFill>
                  <a:schemeClr val="tx1"/>
                </a:solidFill>
              </a:rPr>
              <a:t> Reservoir Simulation Toolbox (MRST). SINTEF ICT (2016).</a:t>
            </a:r>
            <a:endParaRPr lang="ru-RU" sz="1200" dirty="0">
              <a:solidFill>
                <a:schemeClr val="tx1"/>
              </a:solidFill>
            </a:endParaRPr>
          </a:p>
          <a:p>
            <a:pPr lvl="0" algn="just" hangingPunct="0"/>
            <a:endParaRPr lang="ru-RU" sz="1200" dirty="0">
              <a:solidFill>
                <a:schemeClr val="tx1"/>
              </a:solidFill>
            </a:endParaRPr>
          </a:p>
        </p:txBody>
      </p:sp>
      <mc:AlternateContent xmlns:mc="http://schemas.openxmlformats.org/markup-compatibility/2006" xmlns:a14="http://schemas.microsoft.com/office/drawing/2010/main">
        <mc:Choice Requires="a14">
          <p:sp>
            <p:nvSpPr>
              <p:cNvPr id="9" name="Прямоугольник 8"/>
              <p:cNvSpPr/>
              <p:nvPr/>
            </p:nvSpPr>
            <p:spPr>
              <a:xfrm>
                <a:off x="2165597" y="3782289"/>
                <a:ext cx="4778166" cy="1066895"/>
              </a:xfrm>
              <a:prstGeom prst="rect">
                <a:avLst/>
              </a:prstGeom>
            </p:spPr>
            <p:txBody>
              <a:bodyPr wrap="square">
                <a:spAutoFit/>
              </a:bodyPr>
              <a:lstStyle/>
              <a:p>
                <a:pPr algn="ctr"/>
                <a14:m>
                  <m:oMath xmlns:m="http://schemas.openxmlformats.org/officeDocument/2006/math">
                    <m:acc>
                      <m:accPr>
                        <m:chr m:val="⃗"/>
                        <m:ctrlPr>
                          <a:rPr lang="ru-RU" sz="1800" b="1" i="1" smtClean="0">
                            <a:latin typeface="Cambria Math"/>
                          </a:rPr>
                        </m:ctrlPr>
                      </m:accPr>
                      <m:e>
                        <m:r>
                          <a:rPr lang="en-US" sz="1800" b="1" i="1">
                            <a:latin typeface="Cambria Math"/>
                          </a:rPr>
                          <m:t>𝒗</m:t>
                        </m:r>
                      </m:e>
                    </m:acc>
                    <m:r>
                      <a:rPr lang="ru-RU" sz="1800" b="1" i="1">
                        <a:latin typeface="Cambria Math"/>
                      </a:rPr>
                      <m:t>=−</m:t>
                    </m:r>
                    <m:f>
                      <m:fPr>
                        <m:ctrlPr>
                          <a:rPr lang="ru-RU" sz="1800" b="1" i="1">
                            <a:latin typeface="Cambria Math"/>
                          </a:rPr>
                        </m:ctrlPr>
                      </m:fPr>
                      <m:num>
                        <m:r>
                          <a:rPr lang="ru-RU" sz="1800" b="1" i="1">
                            <a:latin typeface="Cambria Math"/>
                          </a:rPr>
                          <m:t>𝑲</m:t>
                        </m:r>
                        <m:r>
                          <a:rPr lang="en-US" sz="1800" b="1" i="1" smtClean="0">
                            <a:latin typeface="Cambria Math"/>
                          </a:rPr>
                          <m:t>(</m:t>
                        </m:r>
                        <m:r>
                          <a:rPr lang="en-US" sz="1800" b="1" i="1" smtClean="0">
                            <a:latin typeface="Cambria Math"/>
                          </a:rPr>
                          <m:t>𝒑</m:t>
                        </m:r>
                        <m:r>
                          <a:rPr lang="en-US" sz="1800" b="1" i="1" smtClean="0">
                            <a:latin typeface="Cambria Math"/>
                          </a:rPr>
                          <m:t>)</m:t>
                        </m:r>
                      </m:num>
                      <m:den>
                        <m:r>
                          <a:rPr lang="ru-RU" sz="1800" b="1" i="1">
                            <a:latin typeface="Cambria Math"/>
                          </a:rPr>
                          <m:t>𝝁</m:t>
                        </m:r>
                      </m:den>
                    </m:f>
                    <m:r>
                      <a:rPr lang="ru-RU" sz="1800" b="1" i="1">
                        <a:latin typeface="Cambria Math"/>
                      </a:rPr>
                      <m:t>𝜵</m:t>
                    </m:r>
                    <m:r>
                      <a:rPr lang="ru-RU" sz="1800" b="1" i="1">
                        <a:latin typeface="Cambria Math"/>
                      </a:rPr>
                      <m:t>𝒑</m:t>
                    </m:r>
                  </m:oMath>
                </a14:m>
                <a:r>
                  <a:rPr lang="ru-RU" sz="1800" b="1" dirty="0"/>
                  <a:t> </a:t>
                </a:r>
              </a:p>
              <a:p>
                <a:pPr algn="ctr"/>
                <a14:m>
                  <m:oMathPara xmlns:m="http://schemas.openxmlformats.org/officeDocument/2006/math">
                    <m:oMathParaPr>
                      <m:jc m:val="centerGroup"/>
                    </m:oMathParaPr>
                    <m:oMath xmlns:m="http://schemas.openxmlformats.org/officeDocument/2006/math">
                      <m:f>
                        <m:fPr>
                          <m:ctrlPr>
                            <a:rPr lang="ru-RU" sz="1800" b="1" i="1">
                              <a:latin typeface="Cambria Math"/>
                            </a:rPr>
                          </m:ctrlPr>
                        </m:fPr>
                        <m:num>
                          <m:r>
                            <a:rPr lang="en-US" sz="1800" b="1" i="1">
                              <a:latin typeface="Cambria Math"/>
                            </a:rPr>
                            <m:t>𝝏</m:t>
                          </m:r>
                          <m:d>
                            <m:dPr>
                              <m:ctrlPr>
                                <a:rPr lang="ru-RU" sz="1800" b="1" i="1">
                                  <a:latin typeface="Cambria Math"/>
                                </a:rPr>
                              </m:ctrlPr>
                            </m:dPr>
                            <m:e>
                              <m:r>
                                <a:rPr lang="en-US" sz="1800" b="1" i="1">
                                  <a:latin typeface="Cambria Math"/>
                                </a:rPr>
                                <m:t>𝝋</m:t>
                              </m:r>
                              <m:r>
                                <a:rPr lang="en-US" sz="1800" b="1" i="1">
                                  <a:latin typeface="Cambria Math"/>
                                </a:rPr>
                                <m:t>(</m:t>
                              </m:r>
                              <m:r>
                                <a:rPr lang="en-US" sz="1800" b="1" i="1">
                                  <a:latin typeface="Cambria Math"/>
                                </a:rPr>
                                <m:t>𝒑</m:t>
                              </m:r>
                              <m:r>
                                <a:rPr lang="en-US" sz="1800" b="1" i="1">
                                  <a:latin typeface="Cambria Math"/>
                                </a:rPr>
                                <m:t>)</m:t>
                              </m:r>
                              <m:r>
                                <a:rPr lang="en-US" sz="1800" b="1" i="1">
                                  <a:latin typeface="Cambria Math"/>
                                </a:rPr>
                                <m:t>𝝆</m:t>
                              </m:r>
                              <m:r>
                                <a:rPr lang="en-US" sz="1800" b="1" i="1">
                                  <a:latin typeface="Cambria Math"/>
                                </a:rPr>
                                <m:t>(</m:t>
                              </m:r>
                              <m:r>
                                <a:rPr lang="en-US" sz="1800" b="1" i="1">
                                  <a:latin typeface="Cambria Math"/>
                                </a:rPr>
                                <m:t>𝒑</m:t>
                              </m:r>
                              <m:r>
                                <a:rPr lang="en-US" sz="1800" b="1" i="1">
                                  <a:latin typeface="Cambria Math"/>
                                </a:rPr>
                                <m:t>)</m:t>
                              </m:r>
                            </m:e>
                          </m:d>
                        </m:num>
                        <m:den>
                          <m:r>
                            <a:rPr lang="en-US" sz="1800" b="1" i="1">
                              <a:latin typeface="Cambria Math"/>
                            </a:rPr>
                            <m:t>𝝏</m:t>
                          </m:r>
                          <m:r>
                            <a:rPr lang="en-US" sz="1800" b="1" i="1">
                              <a:latin typeface="Cambria Math"/>
                            </a:rPr>
                            <m:t>𝒕</m:t>
                          </m:r>
                        </m:den>
                      </m:f>
                      <m:r>
                        <a:rPr lang="en-US" sz="1800" b="1" i="1">
                          <a:latin typeface="Cambria Math"/>
                        </a:rPr>
                        <m:t>+</m:t>
                      </m:r>
                      <m:r>
                        <a:rPr lang="en-US" sz="1800" b="1" i="1">
                          <a:latin typeface="Cambria Math"/>
                        </a:rPr>
                        <m:t>𝛁</m:t>
                      </m:r>
                      <m:r>
                        <a:rPr lang="en-US" sz="1800" b="1">
                          <a:latin typeface="Cambria Math"/>
                        </a:rPr>
                        <m:t>∙</m:t>
                      </m:r>
                      <m:d>
                        <m:dPr>
                          <m:ctrlPr>
                            <a:rPr lang="ru-RU" sz="1800" b="1" i="1">
                              <a:latin typeface="Cambria Math"/>
                            </a:rPr>
                          </m:ctrlPr>
                        </m:dPr>
                        <m:e>
                          <m:r>
                            <a:rPr lang="en-US" sz="1800" b="1" i="1">
                              <a:latin typeface="Cambria Math"/>
                            </a:rPr>
                            <m:t>𝝆</m:t>
                          </m:r>
                          <m:acc>
                            <m:accPr>
                              <m:chr m:val="⃗"/>
                              <m:ctrlPr>
                                <a:rPr lang="ru-RU" sz="1800" b="1" i="1">
                                  <a:latin typeface="Cambria Math"/>
                                </a:rPr>
                              </m:ctrlPr>
                            </m:accPr>
                            <m:e>
                              <m:r>
                                <a:rPr lang="en-US" sz="1800" b="1" i="1">
                                  <a:latin typeface="Cambria Math"/>
                                </a:rPr>
                                <m:t>(</m:t>
                              </m:r>
                              <m:r>
                                <a:rPr lang="en-US" sz="1800" b="1" i="1">
                                  <a:latin typeface="Cambria Math"/>
                                </a:rPr>
                                <m:t>𝒑</m:t>
                              </m:r>
                              <m:r>
                                <a:rPr lang="en-US" sz="1800" b="1" i="1">
                                  <a:latin typeface="Cambria Math"/>
                                </a:rPr>
                                <m:t>)</m:t>
                              </m:r>
                              <m:r>
                                <a:rPr lang="en-US" sz="1800" b="1" i="1">
                                  <a:latin typeface="Cambria Math"/>
                                </a:rPr>
                                <m:t>𝒗</m:t>
                              </m:r>
                            </m:e>
                          </m:acc>
                        </m:e>
                      </m:d>
                      <m:r>
                        <a:rPr lang="en-US" sz="1800" b="1" i="1">
                          <a:latin typeface="Cambria Math"/>
                        </a:rPr>
                        <m:t>=</m:t>
                      </m:r>
                      <m:sSup>
                        <m:sSupPr>
                          <m:ctrlPr>
                            <a:rPr lang="ru-RU" sz="1800" b="1" i="1">
                              <a:latin typeface="Cambria Math"/>
                            </a:rPr>
                          </m:ctrlPr>
                        </m:sSupPr>
                        <m:e>
                          <m:acc>
                            <m:accPr>
                              <m:chr m:val="⃗"/>
                              <m:ctrlPr>
                                <a:rPr lang="ru-RU" sz="1800" b="1" i="1" smtClean="0">
                                  <a:latin typeface="Cambria Math"/>
                                </a:rPr>
                              </m:ctrlPr>
                            </m:accPr>
                            <m:e>
                              <m:r>
                                <a:rPr lang="en-US" sz="1800" b="1" i="1" smtClean="0">
                                  <a:latin typeface="Cambria Math"/>
                                </a:rPr>
                                <m:t>𝒒</m:t>
                              </m:r>
                            </m:e>
                          </m:acc>
                        </m:e>
                        <m:sup>
                          <m:r>
                            <a:rPr lang="en-US" sz="1800" b="1" i="1">
                              <a:latin typeface="Cambria Math"/>
                            </a:rPr>
                            <m:t>𝒘𝒎</m:t>
                          </m:r>
                        </m:sup>
                      </m:sSup>
                      <m:r>
                        <a:rPr lang="en-US" sz="1800" b="1" i="1">
                          <a:latin typeface="Cambria Math"/>
                        </a:rPr>
                        <m:t>+</m:t>
                      </m:r>
                      <m:sSup>
                        <m:sSupPr>
                          <m:ctrlPr>
                            <a:rPr lang="ru-RU" sz="1800" b="1" i="1">
                              <a:latin typeface="Cambria Math"/>
                            </a:rPr>
                          </m:ctrlPr>
                        </m:sSupPr>
                        <m:e>
                          <m:acc>
                            <m:accPr>
                              <m:chr m:val="⃗"/>
                              <m:ctrlPr>
                                <a:rPr lang="ru-RU" sz="1800" b="1" i="1" smtClean="0">
                                  <a:latin typeface="Cambria Math"/>
                                </a:rPr>
                              </m:ctrlPr>
                            </m:accPr>
                            <m:e>
                              <m:r>
                                <a:rPr lang="en-US" sz="1800" b="1" i="1">
                                  <a:latin typeface="Cambria Math"/>
                                </a:rPr>
                                <m:t>𝒒</m:t>
                              </m:r>
                            </m:e>
                          </m:acc>
                        </m:e>
                        <m:sup>
                          <m:r>
                            <a:rPr lang="en-US" sz="1800" b="1" i="1">
                              <a:latin typeface="Cambria Math"/>
                            </a:rPr>
                            <m:t>𝒇𝒎</m:t>
                          </m:r>
                        </m:sup>
                      </m:sSup>
                    </m:oMath>
                  </m:oMathPara>
                </a14:m>
                <a:endParaRPr lang="ru-RU" sz="1800" dirty="0"/>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2165597" y="3782289"/>
                <a:ext cx="4778166" cy="1066895"/>
              </a:xfrm>
              <a:prstGeom prst="rect">
                <a:avLst/>
              </a:prstGeom>
              <a:blipFill rotWithShape="1">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Прямоугольник 9"/>
              <p:cNvSpPr/>
              <p:nvPr/>
            </p:nvSpPr>
            <p:spPr>
              <a:xfrm>
                <a:off x="430459" y="5565462"/>
                <a:ext cx="2340577" cy="4266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ru-RU" sz="1800" b="1" i="1">
                              <a:latin typeface="Cambria Math"/>
                            </a:rPr>
                          </m:ctrlPr>
                        </m:sSubSupPr>
                        <m:e>
                          <m:r>
                            <a:rPr lang="ru-RU" sz="1800" b="1" i="1">
                              <a:latin typeface="Cambria Math"/>
                            </a:rPr>
                            <m:t>              </m:t>
                          </m:r>
                          <m:r>
                            <a:rPr lang="en-US" sz="1800" b="1" i="1">
                              <a:latin typeface="Cambria Math"/>
                            </a:rPr>
                            <m:t>𝝈</m:t>
                          </m:r>
                        </m:e>
                        <m:sub>
                          <m:r>
                            <a:rPr lang="en-US" sz="1800" b="1" i="1">
                              <a:latin typeface="Cambria Math"/>
                            </a:rPr>
                            <m:t>𝒏</m:t>
                          </m:r>
                        </m:sub>
                        <m:sup>
                          <m:r>
                            <a:rPr lang="en-US" sz="1800" b="1" i="1">
                              <a:latin typeface="Cambria Math"/>
                            </a:rPr>
                            <m:t>𝒆𝒇𝒇</m:t>
                          </m:r>
                        </m:sup>
                      </m:sSubSup>
                      <m:r>
                        <a:rPr lang="en-US" sz="1800" b="1" i="1">
                          <a:latin typeface="Cambria Math"/>
                        </a:rPr>
                        <m:t>=</m:t>
                      </m:r>
                      <m:sSub>
                        <m:sSubPr>
                          <m:ctrlPr>
                            <a:rPr lang="ru-RU" sz="1800" b="1" i="1">
                              <a:latin typeface="Cambria Math"/>
                            </a:rPr>
                          </m:ctrlPr>
                        </m:sSubPr>
                        <m:e>
                          <m:r>
                            <a:rPr lang="en-US" sz="1800" b="1" i="1">
                              <a:latin typeface="Cambria Math"/>
                            </a:rPr>
                            <m:t>𝝈</m:t>
                          </m:r>
                        </m:e>
                        <m:sub>
                          <m:r>
                            <a:rPr lang="en-US" sz="1800" b="1" i="1">
                              <a:latin typeface="Cambria Math"/>
                            </a:rPr>
                            <m:t>𝒏</m:t>
                          </m:r>
                        </m:sub>
                      </m:sSub>
                      <m:r>
                        <a:rPr lang="en-US" sz="1800" b="1" i="1">
                          <a:latin typeface="Cambria Math"/>
                        </a:rPr>
                        <m:t>−</m:t>
                      </m:r>
                      <m:r>
                        <a:rPr lang="en-US" sz="1800" b="1" i="1">
                          <a:latin typeface="Cambria Math"/>
                        </a:rPr>
                        <m:t>𝑷</m:t>
                      </m:r>
                    </m:oMath>
                  </m:oMathPara>
                </a14:m>
                <a:endParaRPr lang="ru-RU" sz="1800" b="1" dirty="0"/>
              </a:p>
            </p:txBody>
          </p:sp>
        </mc:Choice>
        <mc:Fallback xmlns="">
          <p:sp>
            <p:nvSpPr>
              <p:cNvPr id="10" name="Прямоугольник 9"/>
              <p:cNvSpPr>
                <a:spLocks noRot="1" noChangeAspect="1" noMove="1" noResize="1" noEditPoints="1" noAdjustHandles="1" noChangeArrowheads="1" noChangeShapeType="1" noTextEdit="1"/>
              </p:cNvSpPr>
              <p:nvPr/>
            </p:nvSpPr>
            <p:spPr>
              <a:xfrm>
                <a:off x="430459" y="5565462"/>
                <a:ext cx="2340577" cy="426655"/>
              </a:xfrm>
              <a:prstGeom prst="rect">
                <a:avLst/>
              </a:prstGeom>
              <a:blipFill rotWithShape="1">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Прямоугольник 10"/>
              <p:cNvSpPr/>
              <p:nvPr/>
            </p:nvSpPr>
            <p:spPr>
              <a:xfrm>
                <a:off x="6188469" y="5433959"/>
                <a:ext cx="1803672" cy="65941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a:rPr>
                        <m:t>𝒂</m:t>
                      </m:r>
                      <m:r>
                        <a:rPr lang="en-US" sz="1800" b="1" i="1" smtClean="0">
                          <a:latin typeface="Cambria Math"/>
                        </a:rPr>
                        <m:t>=</m:t>
                      </m:r>
                      <m:sSub>
                        <m:sSubPr>
                          <m:ctrlPr>
                            <a:rPr lang="ru-RU" sz="1800" b="1" i="1">
                              <a:latin typeface="Cambria Math"/>
                            </a:rPr>
                          </m:ctrlPr>
                        </m:sSubPr>
                        <m:e>
                          <m:r>
                            <a:rPr lang="en-US" sz="1800" b="1" i="1">
                              <a:latin typeface="Cambria Math"/>
                            </a:rPr>
                            <m:t>𝒂</m:t>
                          </m:r>
                        </m:e>
                        <m:sub>
                          <m:r>
                            <a:rPr lang="en-US" sz="1800" b="1" i="1">
                              <a:latin typeface="Cambria Math"/>
                            </a:rPr>
                            <m:t>𝟎</m:t>
                          </m:r>
                        </m:sub>
                      </m:sSub>
                      <m:r>
                        <a:rPr lang="en-US" sz="1800" b="1" i="1">
                          <a:latin typeface="Cambria Math"/>
                        </a:rPr>
                        <m:t>+</m:t>
                      </m:r>
                      <m:f>
                        <m:fPr>
                          <m:ctrlPr>
                            <a:rPr lang="ru-RU" sz="1800" b="1" i="1">
                              <a:latin typeface="Cambria Math"/>
                            </a:rPr>
                          </m:ctrlPr>
                        </m:fPr>
                        <m:num>
                          <m:r>
                            <a:rPr lang="en-US" sz="1800" b="1" i="1">
                              <a:latin typeface="Cambria Math"/>
                            </a:rPr>
                            <m:t>∆</m:t>
                          </m:r>
                          <m:r>
                            <a:rPr lang="en-US" sz="1800" b="1" i="1" smtClean="0">
                              <a:latin typeface="Cambria Math"/>
                            </a:rPr>
                            <m:t>𝑷</m:t>
                          </m:r>
                        </m:num>
                        <m:den>
                          <m:sSub>
                            <m:sSubPr>
                              <m:ctrlPr>
                                <a:rPr lang="ru-RU" sz="1800" b="1" i="1">
                                  <a:latin typeface="Cambria Math"/>
                                </a:rPr>
                              </m:ctrlPr>
                            </m:sSubPr>
                            <m:e>
                              <m:r>
                                <a:rPr lang="en-US" sz="1800" b="1" i="1">
                                  <a:latin typeface="Cambria Math"/>
                                </a:rPr>
                                <m:t>𝒌</m:t>
                              </m:r>
                            </m:e>
                            <m:sub>
                              <m:r>
                                <a:rPr lang="en-US" sz="1800" b="1" i="1">
                                  <a:latin typeface="Cambria Math"/>
                                </a:rPr>
                                <m:t>𝒏</m:t>
                              </m:r>
                            </m:sub>
                          </m:sSub>
                        </m:den>
                      </m:f>
                    </m:oMath>
                  </m:oMathPara>
                </a14:m>
                <a:endParaRPr lang="ru-RU" sz="1800" b="1" dirty="0"/>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6188469" y="5433959"/>
                <a:ext cx="1803672" cy="659411"/>
              </a:xfrm>
              <a:prstGeom prst="rect">
                <a:avLst/>
              </a:prstGeom>
              <a:blipFill rotWithShape="1">
                <a:blip r:embed="rId5"/>
                <a:stretch>
                  <a:fillRect/>
                </a:stretch>
              </a:blipFill>
            </p:spPr>
            <p:txBody>
              <a:bodyPr/>
              <a:lstStyle/>
              <a:p>
                <a:r>
                  <a:rPr lang="ru-RU">
                    <a:noFill/>
                  </a:rPr>
                  <a:t> </a:t>
                </a:r>
              </a:p>
            </p:txBody>
          </p:sp>
        </mc:Fallback>
      </mc:AlternateContent>
      <p:sp>
        <p:nvSpPr>
          <p:cNvPr id="14" name="Прямоугольник 13"/>
          <p:cNvSpPr/>
          <p:nvPr/>
        </p:nvSpPr>
        <p:spPr>
          <a:xfrm>
            <a:off x="6788" y="3561025"/>
            <a:ext cx="9109361" cy="307777"/>
          </a:xfrm>
          <a:prstGeom prst="rect">
            <a:avLst/>
          </a:prstGeom>
        </p:spPr>
        <p:txBody>
          <a:bodyPr wrap="square">
            <a:spAutoFit/>
          </a:bodyPr>
          <a:lstStyle/>
          <a:p>
            <a:r>
              <a:rPr lang="en-US" sz="1400" b="1" dirty="0">
                <a:solidFill>
                  <a:srgbClr val="FF0000"/>
                </a:solidFill>
              </a:rPr>
              <a:t>The governing equations for the system are the single-phase continuity equation and Darcy’s equation:</a:t>
            </a:r>
            <a:endParaRPr lang="ru-RU" sz="1400" b="1" dirty="0">
              <a:solidFill>
                <a:srgbClr val="FF0000"/>
              </a:solidFill>
            </a:endParaRPr>
          </a:p>
        </p:txBody>
      </p:sp>
      <p:sp>
        <p:nvSpPr>
          <p:cNvPr id="15" name="Прямоугольник 14"/>
          <p:cNvSpPr/>
          <p:nvPr/>
        </p:nvSpPr>
        <p:spPr>
          <a:xfrm>
            <a:off x="-40448" y="2087584"/>
            <a:ext cx="9275137" cy="1569660"/>
          </a:xfrm>
          <a:prstGeom prst="rect">
            <a:avLst/>
          </a:prstGeom>
        </p:spPr>
        <p:txBody>
          <a:bodyPr wrap="square">
            <a:spAutoFit/>
          </a:bodyPr>
          <a:lstStyle/>
          <a:p>
            <a:r>
              <a:rPr lang="en-US" sz="1600" dirty="0">
                <a:solidFill>
                  <a:schemeClr val="tx1"/>
                </a:solidFill>
                <a:latin typeface="+mn-lt"/>
              </a:rPr>
              <a:t>We consider simplified uncoupled model of the fluid filtration and stress change due to fluid injection into the fault. </a:t>
            </a:r>
            <a:r>
              <a:rPr lang="ru-RU" sz="1600" dirty="0">
                <a:solidFill>
                  <a:schemeClr val="tx1"/>
                </a:solidFill>
                <a:latin typeface="+mn-lt"/>
              </a:rPr>
              <a:t> </a:t>
            </a:r>
            <a:r>
              <a:rPr lang="en-US" sz="1600" dirty="0">
                <a:solidFill>
                  <a:schemeClr val="tx1"/>
                </a:solidFill>
                <a:latin typeface="+mn-lt"/>
              </a:rPr>
              <a:t>Fault slip was calculated with use of Displacement Discontinuity Method. </a:t>
            </a:r>
          </a:p>
          <a:p>
            <a:r>
              <a:rPr lang="en-US" sz="1600" dirty="0">
                <a:solidFill>
                  <a:schemeClr val="tx1"/>
                </a:solidFill>
                <a:latin typeface="+mn-lt"/>
              </a:rPr>
              <a:t>We use EDFM method to model the fluid filtration inside the fault. The main idea is that grids for matrix and for the fault are created separately, and so, the matrix grid could be structured without refinements. We have implemented EDFM in </a:t>
            </a:r>
            <a:r>
              <a:rPr lang="en-US" sz="1600" dirty="0" err="1">
                <a:solidFill>
                  <a:schemeClr val="tx1"/>
                </a:solidFill>
                <a:latin typeface="+mn-lt"/>
              </a:rPr>
              <a:t>Matlab</a:t>
            </a:r>
            <a:r>
              <a:rPr lang="en-US" sz="1600" dirty="0">
                <a:solidFill>
                  <a:schemeClr val="tx1"/>
                </a:solidFill>
                <a:latin typeface="+mn-lt"/>
              </a:rPr>
              <a:t> Simulation Toolbox (MRST)</a:t>
            </a:r>
            <a:r>
              <a:rPr lang="en-US" sz="1600" baseline="30000" dirty="0">
                <a:solidFill>
                  <a:schemeClr val="tx1"/>
                </a:solidFill>
                <a:latin typeface="+mn-lt"/>
              </a:rPr>
              <a:t>4</a:t>
            </a:r>
            <a:r>
              <a:rPr lang="en-US" sz="1600" dirty="0">
                <a:solidFill>
                  <a:schemeClr val="tx1"/>
                </a:solidFill>
                <a:latin typeface="+mn-lt"/>
              </a:rPr>
              <a:t>  with some modifications</a:t>
            </a:r>
            <a:endParaRPr lang="ru-RU" dirty="0"/>
          </a:p>
        </p:txBody>
      </p:sp>
      <p:sp>
        <p:nvSpPr>
          <p:cNvPr id="17" name="Прямоугольник 16"/>
          <p:cNvSpPr/>
          <p:nvPr/>
        </p:nvSpPr>
        <p:spPr>
          <a:xfrm>
            <a:off x="78094" y="4849184"/>
            <a:ext cx="9038055" cy="584775"/>
          </a:xfrm>
          <a:prstGeom prst="rect">
            <a:avLst/>
          </a:prstGeom>
        </p:spPr>
        <p:txBody>
          <a:bodyPr wrap="square">
            <a:spAutoFit/>
          </a:bodyPr>
          <a:lstStyle/>
          <a:p>
            <a:r>
              <a:rPr lang="en-US" sz="1600" dirty="0">
                <a:solidFill>
                  <a:schemeClr val="tx1"/>
                </a:solidFill>
                <a:latin typeface="+mn-lt"/>
              </a:rPr>
              <a:t>For the fault permeability we used cubic law. The hydraulic aperture of the fault varies as a function of the change in effective normal stress (or pressure): </a:t>
            </a:r>
            <a:endParaRPr lang="ru-RU" sz="1600" dirty="0">
              <a:solidFill>
                <a:schemeClr val="tx1"/>
              </a:solidFill>
              <a:latin typeface="+mn-lt"/>
            </a:endParaRPr>
          </a:p>
        </p:txBody>
      </p:sp>
      <mc:AlternateContent xmlns:mc="http://schemas.openxmlformats.org/markup-compatibility/2006" xmlns:a14="http://schemas.microsoft.com/office/drawing/2010/main">
        <mc:Choice Requires="a14">
          <p:sp>
            <p:nvSpPr>
              <p:cNvPr id="19" name="Прямоугольник 18"/>
              <p:cNvSpPr/>
              <p:nvPr/>
            </p:nvSpPr>
            <p:spPr>
              <a:xfrm>
                <a:off x="3756667" y="5565462"/>
                <a:ext cx="2431802" cy="523220"/>
              </a:xfrm>
              <a:prstGeom prst="rect">
                <a:avLst/>
              </a:prstGeom>
            </p:spPr>
            <p:txBody>
              <a:bodyPr wrap="square">
                <a:spAutoFit/>
              </a:bodyPr>
              <a:lstStyle/>
              <a:p>
                <a:pPr algn="r"/>
                <a:r>
                  <a:rPr lang="en-US" sz="1400" b="1" dirty="0">
                    <a:solidFill>
                      <a:srgbClr val="FF0000"/>
                    </a:solidFill>
                  </a:rPr>
                  <a:t>Fracture aperture:</a:t>
                </a:r>
              </a:p>
              <a:p>
                <a14:m>
                  <m:oMath xmlns:m="http://schemas.openxmlformats.org/officeDocument/2006/math">
                    <m:sSub>
                      <m:sSubPr>
                        <m:ctrlPr>
                          <a:rPr lang="ru-RU" sz="1400" b="1" i="1">
                            <a:latin typeface="Cambria Math"/>
                          </a:rPr>
                        </m:ctrlPr>
                      </m:sSubPr>
                      <m:e>
                        <m:r>
                          <a:rPr lang="en-US" sz="1400" b="1" i="1">
                            <a:latin typeface="Cambria Math"/>
                          </a:rPr>
                          <m:t>𝒌</m:t>
                        </m:r>
                      </m:e>
                      <m:sub>
                        <m:r>
                          <a:rPr lang="en-US" sz="1400" b="1" i="1">
                            <a:latin typeface="Cambria Math"/>
                          </a:rPr>
                          <m:t>𝒏</m:t>
                        </m:r>
                      </m:sub>
                    </m:sSub>
                  </m:oMath>
                </a14:m>
                <a:r>
                  <a:rPr lang="en-US" sz="1400" b="1" dirty="0">
                    <a:solidFill>
                      <a:srgbClr val="FF0000"/>
                    </a:solidFill>
                  </a:rPr>
                  <a:t> </a:t>
                </a:r>
                <a:r>
                  <a:rPr lang="en-US" sz="1400" b="1" dirty="0"/>
                  <a:t>- fault normal stiffness</a:t>
                </a:r>
                <a:endParaRPr lang="ru-RU" sz="1400" b="1" dirty="0"/>
              </a:p>
            </p:txBody>
          </p:sp>
        </mc:Choice>
        <mc:Fallback xmlns="">
          <p:sp>
            <p:nvSpPr>
              <p:cNvPr id="19" name="Прямоугольник 18"/>
              <p:cNvSpPr>
                <a:spLocks noRot="1" noChangeAspect="1" noMove="1" noResize="1" noEditPoints="1" noAdjustHandles="1" noChangeArrowheads="1" noChangeShapeType="1" noTextEdit="1"/>
              </p:cNvSpPr>
              <p:nvPr/>
            </p:nvSpPr>
            <p:spPr>
              <a:xfrm>
                <a:off x="3756667" y="5565462"/>
                <a:ext cx="2431802" cy="523220"/>
              </a:xfrm>
              <a:prstGeom prst="rect">
                <a:avLst/>
              </a:prstGeom>
              <a:blipFill rotWithShape="1">
                <a:blip r:embed="rId6"/>
                <a:stretch>
                  <a:fillRect t="-1163" r="-1003" b="-10465"/>
                </a:stretch>
              </a:blipFill>
            </p:spPr>
            <p:txBody>
              <a:bodyPr/>
              <a:lstStyle/>
              <a:p>
                <a:r>
                  <a:rPr lang="ru-RU">
                    <a:noFill/>
                  </a:rPr>
                  <a:t> </a:t>
                </a:r>
              </a:p>
            </p:txBody>
          </p:sp>
        </mc:Fallback>
      </mc:AlternateContent>
    </p:spTree>
    <p:extLst>
      <p:ext uri="{BB962C8B-B14F-4D97-AF65-F5344CB8AC3E}">
        <p14:creationId xmlns:p14="http://schemas.microsoft.com/office/powerpoint/2010/main" val="2796851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8642938" y="6524625"/>
            <a:ext cx="503238" cy="333375"/>
          </a:xfrm>
        </p:spPr>
        <p:txBody>
          <a:bodyPr/>
          <a:lstStyle/>
          <a:p>
            <a:fld id="{CA13A9C0-2462-4B11-9D45-B596A5A44A9D}" type="slidenum">
              <a:rPr lang="ru-RU" altLang="ru-RU" smtClean="0"/>
              <a:pPr/>
              <a:t>6</a:t>
            </a:fld>
            <a:endParaRPr lang="ru-RU" altLang="ru-RU"/>
          </a:p>
        </p:txBody>
      </p:sp>
      <p:sp>
        <p:nvSpPr>
          <p:cNvPr id="6" name="Прямоугольник 5"/>
          <p:cNvSpPr/>
          <p:nvPr/>
        </p:nvSpPr>
        <p:spPr>
          <a:xfrm>
            <a:off x="27631" y="61091"/>
            <a:ext cx="9090310" cy="830997"/>
          </a:xfrm>
          <a:prstGeom prst="rect">
            <a:avLst/>
          </a:prstGeom>
        </p:spPr>
        <p:txBody>
          <a:bodyPr wrap="square">
            <a:spAutoFit/>
          </a:bodyPr>
          <a:lstStyle/>
          <a:p>
            <a:pPr indent="176213">
              <a:spcBef>
                <a:spcPct val="20000"/>
              </a:spcBef>
            </a:pPr>
            <a:r>
              <a:rPr lang="en-US" sz="1600" dirty="0">
                <a:solidFill>
                  <a:schemeClr val="tx1"/>
                </a:solidFill>
                <a:latin typeface="+mn-lt"/>
              </a:rPr>
              <a:t>For the slip description, we use a bit more complicated form of the friction law than usually used “classical” one-parameter rate-and-state law, the advantage of the two-parameter form of the rate-and-state law was discussed in [</a:t>
            </a:r>
            <a:r>
              <a:rPr lang="en-US" sz="1600" dirty="0">
                <a:solidFill>
                  <a:schemeClr val="tx1"/>
                </a:solidFill>
              </a:rPr>
              <a:t>Turuntaev, S.B., Riga, </a:t>
            </a:r>
            <a:r>
              <a:rPr lang="en-US" sz="1600" dirty="0" err="1">
                <a:solidFill>
                  <a:schemeClr val="tx1"/>
                </a:solidFill>
              </a:rPr>
              <a:t>V.Yu</a:t>
            </a:r>
            <a:r>
              <a:rPr lang="en-US" sz="1600" dirty="0">
                <a:solidFill>
                  <a:schemeClr val="tx1"/>
                </a:solidFill>
              </a:rPr>
              <a:t>., 2018</a:t>
            </a:r>
            <a:r>
              <a:rPr lang="en-US" sz="1600" dirty="0">
                <a:solidFill>
                  <a:schemeClr val="tx1"/>
                </a:solidFill>
                <a:latin typeface="+mn-lt"/>
              </a:rPr>
              <a:t>]</a:t>
            </a:r>
            <a:r>
              <a:rPr lang="en-US" sz="1600" baseline="30000" dirty="0">
                <a:solidFill>
                  <a:schemeClr val="tx1"/>
                </a:solidFill>
                <a:latin typeface="+mn-lt"/>
              </a:rPr>
              <a:t>5 </a:t>
            </a:r>
            <a:r>
              <a:rPr lang="en-US" sz="1600" dirty="0">
                <a:solidFill>
                  <a:schemeClr val="tx1"/>
                </a:solidFill>
                <a:latin typeface="+mn-lt"/>
              </a:rPr>
              <a:t>: </a:t>
            </a:r>
            <a:endParaRPr lang="ru-RU" sz="1600" dirty="0">
              <a:solidFill>
                <a:schemeClr val="tx1"/>
              </a:solidFill>
              <a:latin typeface="+mn-lt"/>
            </a:endParaRPr>
          </a:p>
        </p:txBody>
      </p:sp>
      <p:sp>
        <p:nvSpPr>
          <p:cNvPr id="7" name="Прямоугольник 6"/>
          <p:cNvSpPr/>
          <p:nvPr/>
        </p:nvSpPr>
        <p:spPr>
          <a:xfrm>
            <a:off x="81321" y="6396335"/>
            <a:ext cx="9036620" cy="461665"/>
          </a:xfrm>
          <a:prstGeom prst="rect">
            <a:avLst/>
          </a:prstGeom>
        </p:spPr>
        <p:txBody>
          <a:bodyPr wrap="square">
            <a:spAutoFit/>
          </a:bodyPr>
          <a:lstStyle/>
          <a:p>
            <a:pPr lvl="0" algn="just" hangingPunct="0"/>
            <a:r>
              <a:rPr lang="en-US" sz="1200" baseline="30000" dirty="0">
                <a:solidFill>
                  <a:schemeClr val="tx1"/>
                </a:solidFill>
              </a:rPr>
              <a:t>5</a:t>
            </a:r>
            <a:r>
              <a:rPr lang="en-US" sz="1200" dirty="0">
                <a:solidFill>
                  <a:schemeClr val="tx1"/>
                </a:solidFill>
              </a:rPr>
              <a:t>Turuntaev, S.B., Riga, </a:t>
            </a:r>
            <a:r>
              <a:rPr lang="en-US" sz="1200" dirty="0" err="1">
                <a:solidFill>
                  <a:schemeClr val="tx1"/>
                </a:solidFill>
              </a:rPr>
              <a:t>V.Yu</a:t>
            </a:r>
            <a:r>
              <a:rPr lang="en-US" sz="1200" dirty="0">
                <a:solidFill>
                  <a:schemeClr val="tx1"/>
                </a:solidFill>
              </a:rPr>
              <a:t>.: Rate-state based simulation of laboratory and natural-induced seismicity. In: SEG Technical Program Expanded Abstracts, pp. 5002-5006 (2018). </a:t>
            </a:r>
            <a:r>
              <a:rPr lang="en-US" sz="1200" dirty="0" err="1">
                <a:solidFill>
                  <a:schemeClr val="tx1"/>
                </a:solidFill>
              </a:rPr>
              <a:t>doi</a:t>
            </a:r>
            <a:r>
              <a:rPr lang="en-US" sz="1200" dirty="0">
                <a:solidFill>
                  <a:schemeClr val="tx1"/>
                </a:solidFill>
              </a:rPr>
              <a:t>: 10.1190/segam2018-2998197.1</a:t>
            </a:r>
          </a:p>
        </p:txBody>
      </p:sp>
      <mc:AlternateContent xmlns:mc="http://schemas.openxmlformats.org/markup-compatibility/2006" xmlns:a14="http://schemas.microsoft.com/office/drawing/2010/main">
        <mc:Choice Requires="a14">
          <p:sp>
            <p:nvSpPr>
              <p:cNvPr id="8" name="Прямоугольник 7"/>
              <p:cNvSpPr/>
              <p:nvPr/>
            </p:nvSpPr>
            <p:spPr>
              <a:xfrm>
                <a:off x="997086" y="1629714"/>
                <a:ext cx="2865785"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RU" sz="1800" b="1" i="1">
                              <a:latin typeface="Cambria Math"/>
                            </a:rPr>
                          </m:ctrlPr>
                        </m:accPr>
                        <m:e>
                          <m:sSub>
                            <m:sSubPr>
                              <m:ctrlPr>
                                <a:rPr lang="ru-RU" sz="1800" b="1" i="1">
                                  <a:latin typeface="Cambria Math"/>
                                </a:rPr>
                              </m:ctrlPr>
                            </m:sSubPr>
                            <m:e>
                              <m:r>
                                <a:rPr lang="ru-RU" sz="1800" b="1" i="1">
                                  <a:latin typeface="Cambria Math"/>
                                </a:rPr>
                                <m:t>𝜽</m:t>
                              </m:r>
                            </m:e>
                            <m:sub>
                              <m:r>
                                <a:rPr lang="en-US" sz="1800" b="1" i="1">
                                  <a:latin typeface="Cambria Math"/>
                                </a:rPr>
                                <m:t>𝒊</m:t>
                              </m:r>
                            </m:sub>
                          </m:sSub>
                        </m:e>
                      </m:acc>
                      <m:r>
                        <a:rPr lang="ru-RU" sz="1800" b="1" i="1">
                          <a:latin typeface="Cambria Math"/>
                        </a:rPr>
                        <m:t>=−</m:t>
                      </m:r>
                      <m:f>
                        <m:fPr>
                          <m:ctrlPr>
                            <a:rPr lang="ru-RU" sz="1800" b="1" i="1">
                              <a:latin typeface="Cambria Math"/>
                            </a:rPr>
                          </m:ctrlPr>
                        </m:fPr>
                        <m:num>
                          <m:r>
                            <a:rPr lang="ru-RU" sz="1800" b="1" i="1">
                              <a:latin typeface="Cambria Math"/>
                            </a:rPr>
                            <m:t>𝒗</m:t>
                          </m:r>
                        </m:num>
                        <m:den>
                          <m:sSub>
                            <m:sSubPr>
                              <m:ctrlPr>
                                <a:rPr lang="ru-RU" sz="1800" b="1" i="1">
                                  <a:latin typeface="Cambria Math"/>
                                </a:rPr>
                              </m:ctrlPr>
                            </m:sSubPr>
                            <m:e>
                              <m:r>
                                <a:rPr lang="ru-RU" sz="1800" b="1" i="1">
                                  <a:latin typeface="Cambria Math"/>
                                </a:rPr>
                                <m:t>𝑳</m:t>
                              </m:r>
                            </m:e>
                            <m:sub>
                              <m:r>
                                <a:rPr lang="ru-RU" sz="1800" b="1" i="1">
                                  <a:latin typeface="Cambria Math"/>
                                </a:rPr>
                                <m:t>𝒊</m:t>
                              </m:r>
                            </m:sub>
                          </m:sSub>
                        </m:den>
                      </m:f>
                      <m:d>
                        <m:dPr>
                          <m:begChr m:val="["/>
                          <m:endChr m:val="]"/>
                          <m:ctrlPr>
                            <a:rPr lang="ru-RU" sz="1800" b="1" i="1">
                              <a:latin typeface="Cambria Math"/>
                            </a:rPr>
                          </m:ctrlPr>
                        </m:dPr>
                        <m:e>
                          <m:sSub>
                            <m:sSubPr>
                              <m:ctrlPr>
                                <a:rPr lang="ru-RU" sz="1800" b="1" i="1">
                                  <a:latin typeface="Cambria Math"/>
                                </a:rPr>
                              </m:ctrlPr>
                            </m:sSubPr>
                            <m:e>
                              <m:r>
                                <a:rPr lang="ru-RU" sz="1800" b="1" i="1">
                                  <a:latin typeface="Cambria Math"/>
                                </a:rPr>
                                <m:t>𝜽</m:t>
                              </m:r>
                            </m:e>
                            <m:sub>
                              <m:r>
                                <a:rPr lang="ru-RU" sz="1800" b="1" i="1">
                                  <a:latin typeface="Cambria Math"/>
                                </a:rPr>
                                <m:t>𝒊</m:t>
                              </m:r>
                            </m:sub>
                          </m:sSub>
                          <m:r>
                            <a:rPr lang="ru-RU" sz="1800" b="1" i="1">
                              <a:latin typeface="Cambria Math"/>
                            </a:rPr>
                            <m:t>+</m:t>
                          </m:r>
                          <m:sSub>
                            <m:sSubPr>
                              <m:ctrlPr>
                                <a:rPr lang="ru-RU" sz="1800" b="1" i="1">
                                  <a:latin typeface="Cambria Math"/>
                                </a:rPr>
                              </m:ctrlPr>
                            </m:sSubPr>
                            <m:e>
                              <m:r>
                                <a:rPr lang="ru-RU" sz="1800" b="1" i="1">
                                  <a:latin typeface="Cambria Math"/>
                                </a:rPr>
                                <m:t>𝒃</m:t>
                              </m:r>
                            </m:e>
                            <m:sub>
                              <m:r>
                                <a:rPr lang="ru-RU" sz="1800" b="1" i="1">
                                  <a:latin typeface="Cambria Math"/>
                                </a:rPr>
                                <m:t>𝒊</m:t>
                              </m:r>
                            </m:sub>
                          </m:sSub>
                          <m:r>
                            <a:rPr lang="ru-RU" sz="1800" b="1" i="1">
                              <a:latin typeface="Cambria Math"/>
                            </a:rPr>
                            <m:t>𝒍𝒏</m:t>
                          </m:r>
                          <m:d>
                            <m:dPr>
                              <m:ctrlPr>
                                <a:rPr lang="ru-RU" sz="1800" b="1" i="1">
                                  <a:latin typeface="Cambria Math"/>
                                </a:rPr>
                              </m:ctrlPr>
                            </m:dPr>
                            <m:e>
                              <m:f>
                                <m:fPr>
                                  <m:ctrlPr>
                                    <a:rPr lang="ru-RU" sz="1800" b="1" i="1">
                                      <a:latin typeface="Cambria Math"/>
                                    </a:rPr>
                                  </m:ctrlPr>
                                </m:fPr>
                                <m:num>
                                  <m:r>
                                    <a:rPr lang="ru-RU" sz="1800" b="1" i="1">
                                      <a:latin typeface="Cambria Math"/>
                                    </a:rPr>
                                    <m:t>𝒗</m:t>
                                  </m:r>
                                </m:num>
                                <m:den>
                                  <m:sSub>
                                    <m:sSubPr>
                                      <m:ctrlPr>
                                        <a:rPr lang="ru-RU" sz="1800" b="1" i="1">
                                          <a:latin typeface="Cambria Math"/>
                                        </a:rPr>
                                      </m:ctrlPr>
                                    </m:sSubPr>
                                    <m:e>
                                      <m:r>
                                        <a:rPr lang="ru-RU" sz="1800" b="1" i="1">
                                          <a:latin typeface="Cambria Math"/>
                                        </a:rPr>
                                        <m:t>𝒗</m:t>
                                      </m:r>
                                    </m:e>
                                    <m:sub>
                                      <m:r>
                                        <a:rPr lang="ru-RU" sz="1800" b="1" i="1">
                                          <a:latin typeface="Cambria Math"/>
                                        </a:rPr>
                                        <m:t>∗</m:t>
                                      </m:r>
                                    </m:sub>
                                  </m:sSub>
                                </m:den>
                              </m:f>
                            </m:e>
                          </m:d>
                        </m:e>
                      </m:d>
                    </m:oMath>
                  </m:oMathPara>
                </a14:m>
                <a:endParaRPr lang="ru-RU" sz="1800" b="1" dirty="0"/>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997086" y="1629714"/>
                <a:ext cx="2865785" cy="714683"/>
              </a:xfrm>
              <a:prstGeom prst="rect">
                <a:avLst/>
              </a:prstGeom>
              <a:blipFill rotWithShape="1">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Прямоугольник 8"/>
              <p:cNvSpPr/>
              <p:nvPr/>
            </p:nvSpPr>
            <p:spPr>
              <a:xfrm>
                <a:off x="-81" y="900513"/>
                <a:ext cx="4860121"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1800" b="1" i="1" smtClean="0">
                              <a:latin typeface="Cambria Math"/>
                            </a:rPr>
                          </m:ctrlPr>
                        </m:sSubPr>
                        <m:e>
                          <m:r>
                            <a:rPr lang="ru-RU" sz="1800" b="1" i="1">
                              <a:latin typeface="Cambria Math"/>
                            </a:rPr>
                            <m:t>𝝉</m:t>
                          </m:r>
                        </m:e>
                        <m:sub>
                          <m:r>
                            <a:rPr lang="en-US" sz="1800" b="1" i="1" smtClean="0">
                              <a:latin typeface="Cambria Math"/>
                            </a:rPr>
                            <m:t>𝒇𝒓</m:t>
                          </m:r>
                        </m:sub>
                      </m:sSub>
                      <m:r>
                        <a:rPr lang="ru-RU" sz="1800" b="1">
                          <a:latin typeface="Cambria Math"/>
                        </a:rPr>
                        <m:t>=</m:t>
                      </m:r>
                      <m:sSub>
                        <m:sSubPr>
                          <m:ctrlPr>
                            <a:rPr lang="ru-RU" sz="1800" b="1" i="1">
                              <a:latin typeface="Cambria Math"/>
                            </a:rPr>
                          </m:ctrlPr>
                        </m:sSubPr>
                        <m:e>
                          <m:r>
                            <a:rPr lang="ru-RU" sz="1800" b="1" i="1">
                              <a:latin typeface="Cambria Math"/>
                            </a:rPr>
                            <m:t>𝝉</m:t>
                          </m:r>
                        </m:e>
                        <m:sub>
                          <m:r>
                            <a:rPr lang="ru-RU" sz="1800" b="1" i="1">
                              <a:latin typeface="Cambria Math"/>
                            </a:rPr>
                            <m:t>∗</m:t>
                          </m:r>
                        </m:sub>
                      </m:sSub>
                      <m:r>
                        <a:rPr lang="ru-RU" sz="1800" b="1">
                          <a:latin typeface="Cambria Math"/>
                        </a:rPr>
                        <m:t>+</m:t>
                      </m:r>
                      <m:sSubSup>
                        <m:sSubSupPr>
                          <m:ctrlPr>
                            <a:rPr lang="ru-RU" sz="1800" b="1" i="1">
                              <a:latin typeface="Cambria Math"/>
                            </a:rPr>
                          </m:ctrlPr>
                        </m:sSubSupPr>
                        <m:e>
                          <m:r>
                            <a:rPr lang="en-US" sz="1800" b="1" i="1">
                              <a:latin typeface="Cambria Math"/>
                            </a:rPr>
                            <m:t>𝝈</m:t>
                          </m:r>
                        </m:e>
                        <m:sub>
                          <m:r>
                            <a:rPr lang="en-US" sz="1800" b="1" i="1">
                              <a:latin typeface="Cambria Math"/>
                            </a:rPr>
                            <m:t>𝒏</m:t>
                          </m:r>
                        </m:sub>
                        <m:sup>
                          <m:r>
                            <a:rPr lang="en-US" sz="1800" b="1" i="1">
                              <a:latin typeface="Cambria Math"/>
                            </a:rPr>
                            <m:t>𝒆𝒇𝒇</m:t>
                          </m:r>
                        </m:sup>
                      </m:sSubSup>
                      <m:d>
                        <m:dPr>
                          <m:ctrlPr>
                            <a:rPr lang="ru-RU" sz="1800" b="1" i="1">
                              <a:latin typeface="Cambria Math"/>
                            </a:rPr>
                          </m:ctrlPr>
                        </m:dPr>
                        <m:e>
                          <m:r>
                            <a:rPr lang="en-US" sz="1800" b="1" i="1" smtClean="0">
                              <a:latin typeface="Cambria Math"/>
                            </a:rPr>
                            <m:t>𝒂</m:t>
                          </m:r>
                          <m:func>
                            <m:funcPr>
                              <m:ctrlPr>
                                <a:rPr lang="ru-RU" sz="1800" b="1" i="1">
                                  <a:latin typeface="Cambria Math"/>
                                </a:rPr>
                              </m:ctrlPr>
                            </m:funcPr>
                            <m:fName>
                              <m:r>
                                <a:rPr lang="ru-RU" sz="1800" b="1" i="1">
                                  <a:latin typeface="Cambria Math"/>
                                </a:rPr>
                                <m:t>𝒍𝒏</m:t>
                              </m:r>
                            </m:fName>
                            <m:e>
                              <m:d>
                                <m:dPr>
                                  <m:ctrlPr>
                                    <a:rPr lang="ru-RU" sz="1800" b="1" i="1">
                                      <a:latin typeface="Cambria Math"/>
                                    </a:rPr>
                                  </m:ctrlPr>
                                </m:dPr>
                                <m:e>
                                  <m:f>
                                    <m:fPr>
                                      <m:ctrlPr>
                                        <a:rPr lang="ru-RU" sz="1800" b="1" i="1">
                                          <a:latin typeface="Cambria Math"/>
                                        </a:rPr>
                                      </m:ctrlPr>
                                    </m:fPr>
                                    <m:num>
                                      <m:d>
                                        <m:dPr>
                                          <m:begChr m:val="|"/>
                                          <m:endChr m:val="|"/>
                                          <m:ctrlPr>
                                            <a:rPr lang="ru-RU" sz="1800" b="1" i="1">
                                              <a:latin typeface="Cambria Math"/>
                                            </a:rPr>
                                          </m:ctrlPr>
                                        </m:dPr>
                                        <m:e>
                                          <m:r>
                                            <a:rPr lang="ru-RU" sz="1800" b="1" i="1">
                                              <a:latin typeface="Cambria Math"/>
                                            </a:rPr>
                                            <m:t>𝒗</m:t>
                                          </m:r>
                                        </m:e>
                                      </m:d>
                                    </m:num>
                                    <m:den>
                                      <m:sSup>
                                        <m:sSupPr>
                                          <m:ctrlPr>
                                            <a:rPr lang="ru-RU" sz="1800" b="1" i="1">
                                              <a:latin typeface="Cambria Math"/>
                                            </a:rPr>
                                          </m:ctrlPr>
                                        </m:sSupPr>
                                        <m:e>
                                          <m:r>
                                            <a:rPr lang="ru-RU" sz="1800" b="1" i="1">
                                              <a:latin typeface="Cambria Math"/>
                                            </a:rPr>
                                            <m:t>𝒗</m:t>
                                          </m:r>
                                        </m:e>
                                        <m:sup>
                                          <m:r>
                                            <a:rPr lang="ru-RU" sz="1800" b="1" i="1">
                                              <a:latin typeface="Cambria Math"/>
                                            </a:rPr>
                                            <m:t>∗</m:t>
                                          </m:r>
                                        </m:sup>
                                      </m:sSup>
                                    </m:den>
                                  </m:f>
                                </m:e>
                              </m:d>
                            </m:e>
                          </m:func>
                          <m:r>
                            <a:rPr lang="ru-RU" sz="1800" b="1">
                              <a:latin typeface="Cambria Math"/>
                            </a:rPr>
                            <m:t>+</m:t>
                          </m:r>
                          <m:sSub>
                            <m:sSubPr>
                              <m:ctrlPr>
                                <a:rPr lang="ru-RU" sz="1800" b="1" i="1">
                                  <a:latin typeface="Cambria Math"/>
                                </a:rPr>
                              </m:ctrlPr>
                            </m:sSubPr>
                            <m:e>
                              <m:r>
                                <a:rPr lang="ru-RU" sz="1800" b="1" i="1">
                                  <a:latin typeface="Cambria Math"/>
                                </a:rPr>
                                <m:t>𝜽</m:t>
                              </m:r>
                            </m:e>
                            <m:sub>
                              <m:r>
                                <a:rPr lang="ru-RU" sz="1800" b="1" i="1">
                                  <a:latin typeface="Cambria Math"/>
                                </a:rPr>
                                <m:t>𝟏</m:t>
                              </m:r>
                            </m:sub>
                          </m:sSub>
                          <m:r>
                            <a:rPr lang="ru-RU" sz="1800" b="1">
                              <a:latin typeface="Cambria Math"/>
                            </a:rPr>
                            <m:t>+</m:t>
                          </m:r>
                          <m:sSub>
                            <m:sSubPr>
                              <m:ctrlPr>
                                <a:rPr lang="ru-RU" sz="1800" b="1" i="1">
                                  <a:latin typeface="Cambria Math"/>
                                </a:rPr>
                              </m:ctrlPr>
                            </m:sSubPr>
                            <m:e>
                              <m:r>
                                <a:rPr lang="ru-RU" sz="1800" b="1" i="1">
                                  <a:latin typeface="Cambria Math"/>
                                </a:rPr>
                                <m:t>𝜽</m:t>
                              </m:r>
                            </m:e>
                            <m:sub>
                              <m:r>
                                <a:rPr lang="ru-RU" sz="1800" b="1" i="1">
                                  <a:latin typeface="Cambria Math"/>
                                </a:rPr>
                                <m:t>𝟐</m:t>
                              </m:r>
                            </m:sub>
                          </m:sSub>
                          <m:r>
                            <a:rPr lang="ru-RU" sz="1800" b="1" i="1">
                              <a:latin typeface="Cambria Math"/>
                            </a:rPr>
                            <m:t>+</m:t>
                          </m:r>
                          <m:r>
                            <a:rPr lang="ru-RU" sz="1800" b="1" i="1">
                              <a:latin typeface="Cambria Math"/>
                            </a:rPr>
                            <m:t>𝜼</m:t>
                          </m:r>
                          <m:r>
                            <a:rPr lang="en-US" sz="1800" b="1" i="1">
                              <a:latin typeface="Cambria Math"/>
                            </a:rPr>
                            <m:t>𝒗</m:t>
                          </m:r>
                        </m:e>
                      </m:d>
                    </m:oMath>
                  </m:oMathPara>
                </a14:m>
                <a:endParaRPr lang="ru-RU" sz="1800" b="1" dirty="0"/>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81" y="900513"/>
                <a:ext cx="4860121" cy="714683"/>
              </a:xfrm>
              <a:prstGeom prst="rect">
                <a:avLst/>
              </a:prstGeom>
              <a:blipFill rotWithShape="1">
                <a:blip r:embed="rId3"/>
                <a:stretch>
                  <a:fillRect/>
                </a:stretch>
              </a:blipFill>
            </p:spPr>
            <p:txBody>
              <a:bodyPr/>
              <a:lstStyle/>
              <a:p>
                <a:r>
                  <a:rPr lang="ru-RU">
                    <a:noFill/>
                  </a:rPr>
                  <a:t> </a:t>
                </a:r>
              </a:p>
            </p:txBody>
          </p:sp>
        </mc:Fallback>
      </mc:AlternateContent>
      <p:sp>
        <p:nvSpPr>
          <p:cNvPr id="10" name="Прямоугольник 9"/>
          <p:cNvSpPr/>
          <p:nvPr/>
        </p:nvSpPr>
        <p:spPr>
          <a:xfrm>
            <a:off x="4680667" y="892088"/>
            <a:ext cx="4437274" cy="1200329"/>
          </a:xfrm>
          <a:prstGeom prst="rect">
            <a:avLst/>
          </a:prstGeom>
        </p:spPr>
        <p:txBody>
          <a:bodyPr wrap="square">
            <a:spAutoFit/>
          </a:bodyPr>
          <a:lstStyle/>
          <a:p>
            <a:pPr marL="457200" indent="-457200" algn="just">
              <a:buAutoNum type="arabicParenR"/>
            </a:pPr>
            <a:r>
              <a:rPr lang="en-US" sz="1800" b="1" dirty="0">
                <a:solidFill>
                  <a:schemeClr val="accent1">
                    <a:lumMod val="50000"/>
                  </a:schemeClr>
                </a:solidFill>
              </a:rPr>
              <a:t>a-(b</a:t>
            </a:r>
            <a:r>
              <a:rPr lang="en-US" sz="1800" b="1" baseline="-25000" dirty="0">
                <a:solidFill>
                  <a:schemeClr val="accent1">
                    <a:lumMod val="50000"/>
                  </a:schemeClr>
                </a:solidFill>
              </a:rPr>
              <a:t>1</a:t>
            </a:r>
            <a:r>
              <a:rPr lang="en-US" sz="1800" b="1" dirty="0">
                <a:solidFill>
                  <a:schemeClr val="accent1">
                    <a:lumMod val="50000"/>
                  </a:schemeClr>
                </a:solidFill>
              </a:rPr>
              <a:t>+b</a:t>
            </a:r>
            <a:r>
              <a:rPr lang="en-US" sz="1800" b="1" baseline="-25000" dirty="0">
                <a:solidFill>
                  <a:schemeClr val="accent1">
                    <a:lumMod val="50000"/>
                  </a:schemeClr>
                </a:solidFill>
              </a:rPr>
              <a:t>2</a:t>
            </a:r>
            <a:r>
              <a:rPr lang="en-US" sz="1800" b="1" dirty="0">
                <a:solidFill>
                  <a:schemeClr val="accent1">
                    <a:lumMod val="50000"/>
                  </a:schemeClr>
                </a:solidFill>
              </a:rPr>
              <a:t>)&gt;0 – </a:t>
            </a:r>
            <a:r>
              <a:rPr lang="en-US" sz="1800" dirty="0"/>
              <a:t>velocity-strengthening behavior of friction</a:t>
            </a:r>
          </a:p>
          <a:p>
            <a:pPr marL="457200" indent="-457200" algn="just">
              <a:buAutoNum type="arabicParenR"/>
            </a:pPr>
            <a:r>
              <a:rPr lang="en-US" sz="1800" b="1" dirty="0">
                <a:solidFill>
                  <a:schemeClr val="accent1">
                    <a:lumMod val="50000"/>
                  </a:schemeClr>
                </a:solidFill>
              </a:rPr>
              <a:t>a-(b</a:t>
            </a:r>
            <a:r>
              <a:rPr lang="en-US" sz="1800" b="1" baseline="-25000" dirty="0">
                <a:solidFill>
                  <a:schemeClr val="accent1">
                    <a:lumMod val="50000"/>
                  </a:schemeClr>
                </a:solidFill>
              </a:rPr>
              <a:t>1</a:t>
            </a:r>
            <a:r>
              <a:rPr lang="en-US" sz="1800" b="1" dirty="0">
                <a:solidFill>
                  <a:schemeClr val="accent1">
                    <a:lumMod val="50000"/>
                  </a:schemeClr>
                </a:solidFill>
              </a:rPr>
              <a:t>+b</a:t>
            </a:r>
            <a:r>
              <a:rPr lang="en-US" sz="1800" b="1" baseline="-25000" dirty="0">
                <a:solidFill>
                  <a:schemeClr val="accent1">
                    <a:lumMod val="50000"/>
                  </a:schemeClr>
                </a:solidFill>
              </a:rPr>
              <a:t>2</a:t>
            </a:r>
            <a:r>
              <a:rPr lang="en-US" sz="1800" b="1" dirty="0">
                <a:solidFill>
                  <a:schemeClr val="accent1">
                    <a:lumMod val="50000"/>
                  </a:schemeClr>
                </a:solidFill>
              </a:rPr>
              <a:t>)&lt;0 and K</a:t>
            </a:r>
            <a:r>
              <a:rPr lang="en-US" sz="1800" b="1" baseline="30000" dirty="0">
                <a:solidFill>
                  <a:schemeClr val="accent1">
                    <a:lumMod val="50000"/>
                  </a:schemeClr>
                </a:solidFill>
              </a:rPr>
              <a:t>s</a:t>
            </a:r>
            <a:r>
              <a:rPr lang="en-US" sz="1800" b="1" dirty="0">
                <a:solidFill>
                  <a:schemeClr val="accent1">
                    <a:lumMod val="50000"/>
                  </a:schemeClr>
                </a:solidFill>
              </a:rPr>
              <a:t>&lt;</a:t>
            </a:r>
            <a:r>
              <a:rPr lang="en-US" sz="1800" b="1" dirty="0" err="1">
                <a:solidFill>
                  <a:schemeClr val="accent1">
                    <a:lumMod val="50000"/>
                  </a:schemeClr>
                </a:solidFill>
              </a:rPr>
              <a:t>K</a:t>
            </a:r>
            <a:r>
              <a:rPr lang="en-US" sz="1800" b="1" baseline="-25000" dirty="0" err="1">
                <a:solidFill>
                  <a:schemeClr val="accent1">
                    <a:lumMod val="50000"/>
                  </a:schemeClr>
                </a:solidFill>
              </a:rPr>
              <a:t>cr</a:t>
            </a:r>
            <a:r>
              <a:rPr lang="en-US" sz="1800" b="1" dirty="0">
                <a:solidFill>
                  <a:schemeClr val="accent1">
                    <a:lumMod val="50000"/>
                  </a:schemeClr>
                </a:solidFill>
              </a:rPr>
              <a:t> – </a:t>
            </a:r>
            <a:r>
              <a:rPr lang="en-US" sz="1800" dirty="0"/>
              <a:t>velocity-weakening behavior of friction</a:t>
            </a:r>
          </a:p>
        </p:txBody>
      </p:sp>
      <mc:AlternateContent xmlns:mc="http://schemas.openxmlformats.org/markup-compatibility/2006" xmlns:a14="http://schemas.microsoft.com/office/drawing/2010/main">
        <mc:Choice Requires="a14">
          <p:sp>
            <p:nvSpPr>
              <p:cNvPr id="11" name="Прямоугольник 10"/>
              <p:cNvSpPr/>
              <p:nvPr/>
            </p:nvSpPr>
            <p:spPr>
              <a:xfrm>
                <a:off x="13452" y="2329161"/>
                <a:ext cx="8603774" cy="400110"/>
              </a:xfrm>
              <a:prstGeom prst="rect">
                <a:avLst/>
              </a:prstGeom>
            </p:spPr>
            <p:txBody>
              <a:bodyPr wrap="square">
                <a:spAutoFit/>
              </a:bodyPr>
              <a:lstStyle/>
              <a:p>
                <a:r>
                  <a:rPr lang="en-US" sz="2000" dirty="0">
                    <a:solidFill>
                      <a:schemeClr val="tx1"/>
                    </a:solidFill>
                  </a:rPr>
                  <a:t>The size of the model was </a:t>
                </a:r>
                <a14:m>
                  <m:oMath xmlns:m="http://schemas.openxmlformats.org/officeDocument/2006/math">
                    <m:r>
                      <a:rPr lang="en-US" sz="2000" i="1">
                        <a:solidFill>
                          <a:schemeClr val="tx1"/>
                        </a:solidFill>
                        <a:latin typeface="Cambria Math"/>
                      </a:rPr>
                      <m:t>800×200</m:t>
                    </m:r>
                  </m:oMath>
                </a14:m>
                <a:r>
                  <a:rPr lang="en-US" sz="2000" dirty="0">
                    <a:solidFill>
                      <a:schemeClr val="tx1"/>
                    </a:solidFill>
                  </a:rPr>
                  <a:t> m</a:t>
                </a:r>
                <a:endParaRPr lang="ru-RU" dirty="0"/>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13452" y="2329161"/>
                <a:ext cx="8603774" cy="400110"/>
              </a:xfrm>
              <a:prstGeom prst="rect">
                <a:avLst/>
              </a:prstGeom>
              <a:blipFill rotWithShape="1">
                <a:blip r:embed="rId4"/>
                <a:stretch>
                  <a:fillRect l="-708" t="-6061" b="-27273"/>
                </a:stretch>
              </a:blipFill>
            </p:spPr>
            <p:txBody>
              <a:bodyPr/>
              <a:lstStyle/>
              <a:p>
                <a:r>
                  <a:rPr lang="ru-RU">
                    <a:noFill/>
                  </a:rPr>
                  <a:t> </a:t>
                </a:r>
              </a:p>
            </p:txBody>
          </p:sp>
        </mc:Fallback>
      </mc:AlternateContent>
      <p:pic>
        <p:nvPicPr>
          <p:cNvPr id="12" name="Рисунок 11"/>
          <p:cNvPicPr/>
          <p:nvPr/>
        </p:nvPicPr>
        <p:blipFill>
          <a:blip r:embed="rId5" cstate="print"/>
          <a:stretch>
            <a:fillRect/>
          </a:stretch>
        </p:blipFill>
        <p:spPr>
          <a:xfrm>
            <a:off x="5940190" y="2340216"/>
            <a:ext cx="3203810" cy="2676974"/>
          </a:xfrm>
          <a:prstGeom prst="rect">
            <a:avLst/>
          </a:prstGeom>
        </p:spPr>
      </p:pic>
      <mc:AlternateContent xmlns:mc="http://schemas.openxmlformats.org/markup-compatibility/2006" xmlns:a14="http://schemas.microsoft.com/office/drawing/2010/main">
        <mc:Choice Requires="a14">
          <p:sp>
            <p:nvSpPr>
              <p:cNvPr id="13" name="Прямоугольник 12"/>
              <p:cNvSpPr/>
              <p:nvPr/>
            </p:nvSpPr>
            <p:spPr>
              <a:xfrm>
                <a:off x="81321" y="2636890"/>
                <a:ext cx="5870288" cy="3838167"/>
              </a:xfrm>
              <a:prstGeom prst="rect">
                <a:avLst/>
              </a:prstGeom>
            </p:spPr>
            <p:txBody>
              <a:bodyPr wrap="square">
                <a:spAutoFit/>
              </a:bodyPr>
              <a:lstStyle/>
              <a:p>
                <a:pPr hangingPunct="0"/>
                <a:r>
                  <a:rPr lang="en-US" sz="1800" dirty="0">
                    <a:solidFill>
                      <a:schemeClr val="tx1"/>
                    </a:solidFill>
                  </a:rPr>
                  <a:t>We considered several cases and changed the matrix permeability from 0 to 2 µD. The initial fault aperture was 9 µm, the shear modulus G was 9 </a:t>
                </a:r>
                <a:r>
                  <a:rPr lang="en-US" sz="1800" dirty="0" err="1">
                    <a:solidFill>
                      <a:schemeClr val="tx1"/>
                    </a:solidFill>
                  </a:rPr>
                  <a:t>GPa</a:t>
                </a:r>
                <a:r>
                  <a:rPr lang="en-US" sz="1800" dirty="0">
                    <a:solidFill>
                      <a:schemeClr val="tx1"/>
                    </a:solidFill>
                  </a:rPr>
                  <a:t>. The normal stiffness of the fault was varied from </a:t>
                </a:r>
                <a14:m>
                  <m:oMath xmlns:m="http://schemas.openxmlformats.org/officeDocument/2006/math">
                    <m:r>
                      <a:rPr lang="en-US" sz="1800" i="1">
                        <a:solidFill>
                          <a:schemeClr val="tx1"/>
                        </a:solidFill>
                        <a:latin typeface="Cambria Math"/>
                      </a:rPr>
                      <m:t>8×</m:t>
                    </m:r>
                    <m:sSup>
                      <m:sSupPr>
                        <m:ctrlPr>
                          <a:rPr lang="ru-RU" sz="1800" i="1">
                            <a:solidFill>
                              <a:schemeClr val="tx1"/>
                            </a:solidFill>
                            <a:latin typeface="Cambria Math"/>
                          </a:rPr>
                        </m:ctrlPr>
                      </m:sSupPr>
                      <m:e>
                        <m:r>
                          <a:rPr lang="en-US" sz="1800" i="1">
                            <a:solidFill>
                              <a:schemeClr val="tx1"/>
                            </a:solidFill>
                            <a:latin typeface="Cambria Math"/>
                          </a:rPr>
                          <m:t>10</m:t>
                        </m:r>
                      </m:e>
                      <m:sup>
                        <m:r>
                          <a:rPr lang="en-US" sz="1800" i="1">
                            <a:solidFill>
                              <a:schemeClr val="tx1"/>
                            </a:solidFill>
                            <a:latin typeface="Cambria Math"/>
                          </a:rPr>
                          <m:t>11</m:t>
                        </m:r>
                      </m:sup>
                    </m:sSup>
                  </m:oMath>
                </a14:m>
                <a:r>
                  <a:rPr lang="en-US" sz="1800" dirty="0">
                    <a:solidFill>
                      <a:schemeClr val="tx1"/>
                    </a:solidFill>
                  </a:rPr>
                  <a:t> to </a:t>
                </a:r>
                <a14:m>
                  <m:oMath xmlns:m="http://schemas.openxmlformats.org/officeDocument/2006/math">
                    <m:r>
                      <a:rPr lang="en-US" sz="1800" i="1">
                        <a:solidFill>
                          <a:schemeClr val="tx1"/>
                        </a:solidFill>
                        <a:latin typeface="Cambria Math"/>
                      </a:rPr>
                      <m:t>0</m:t>
                    </m:r>
                    <m:r>
                      <a:rPr lang="en-US" sz="1800">
                        <a:solidFill>
                          <a:schemeClr val="tx1"/>
                        </a:solidFill>
                        <a:latin typeface="Cambria Math"/>
                      </a:rPr>
                      <m:t>.25</m:t>
                    </m:r>
                    <m:r>
                      <a:rPr lang="en-US" sz="1800" i="1">
                        <a:solidFill>
                          <a:schemeClr val="tx1"/>
                        </a:solidFill>
                        <a:latin typeface="Cambria Math"/>
                      </a:rPr>
                      <m:t>×</m:t>
                    </m:r>
                    <m:sSup>
                      <m:sSupPr>
                        <m:ctrlPr>
                          <a:rPr lang="ru-RU" sz="1800" i="1">
                            <a:solidFill>
                              <a:schemeClr val="tx1"/>
                            </a:solidFill>
                            <a:latin typeface="Cambria Math"/>
                          </a:rPr>
                        </m:ctrlPr>
                      </m:sSupPr>
                      <m:e>
                        <m:r>
                          <a:rPr lang="en-US" sz="1800" i="1">
                            <a:solidFill>
                              <a:schemeClr val="tx1"/>
                            </a:solidFill>
                            <a:latin typeface="Cambria Math"/>
                          </a:rPr>
                          <m:t>10</m:t>
                        </m:r>
                      </m:e>
                      <m:sup>
                        <m:r>
                          <a:rPr lang="en-US" sz="1800" i="1">
                            <a:solidFill>
                              <a:schemeClr val="tx1"/>
                            </a:solidFill>
                            <a:latin typeface="Cambria Math"/>
                          </a:rPr>
                          <m:t>11</m:t>
                        </m:r>
                      </m:sup>
                    </m:sSup>
                  </m:oMath>
                </a14:m>
                <a:r>
                  <a:rPr lang="en-US" sz="1800" dirty="0">
                    <a:solidFill>
                      <a:schemeClr val="tx1"/>
                    </a:solidFill>
                  </a:rPr>
                  <a:t>Pa/m, that corresponds to the change of the fault maximum permeability from factor </a:t>
                </a:r>
                <a14:m>
                  <m:oMath xmlns:m="http://schemas.openxmlformats.org/officeDocument/2006/math">
                    <m:r>
                      <a:rPr lang="en-US" sz="1800" i="1">
                        <a:solidFill>
                          <a:schemeClr val="tx1"/>
                        </a:solidFill>
                        <a:latin typeface="Cambria Math"/>
                      </a:rPr>
                      <m:t>~2</m:t>
                    </m:r>
                  </m:oMath>
                </a14:m>
                <a:r>
                  <a:rPr lang="en-US" sz="1800" dirty="0">
                    <a:solidFill>
                      <a:schemeClr val="tx1"/>
                    </a:solidFill>
                  </a:rPr>
                  <a:t> to </a:t>
                </a:r>
                <a14:m>
                  <m:oMath xmlns:m="http://schemas.openxmlformats.org/officeDocument/2006/math">
                    <m:r>
                      <a:rPr lang="en-US" sz="1800" i="1">
                        <a:solidFill>
                          <a:schemeClr val="tx1"/>
                        </a:solidFill>
                        <a:latin typeface="Cambria Math"/>
                      </a:rPr>
                      <m:t>~2</m:t>
                    </m:r>
                  </m:oMath>
                </a14:m>
                <a:r>
                  <a:rPr lang="en-US" sz="1800" dirty="0">
                    <a:solidFill>
                      <a:schemeClr val="tx1"/>
                    </a:solidFill>
                  </a:rPr>
                  <a:t>70. The initial effective normal stress </a:t>
                </a:r>
                <a14:m>
                  <m:oMath xmlns:m="http://schemas.openxmlformats.org/officeDocument/2006/math">
                    <m:sSubSup>
                      <m:sSubSupPr>
                        <m:ctrlPr>
                          <a:rPr lang="ru-RU" sz="1800" i="1">
                            <a:solidFill>
                              <a:schemeClr val="tx1"/>
                            </a:solidFill>
                            <a:latin typeface="Cambria Math"/>
                          </a:rPr>
                        </m:ctrlPr>
                      </m:sSubSupPr>
                      <m:e>
                        <m:r>
                          <a:rPr lang="en-US" sz="1800" i="1">
                            <a:solidFill>
                              <a:schemeClr val="tx1"/>
                            </a:solidFill>
                            <a:latin typeface="Cambria Math"/>
                          </a:rPr>
                          <m:t>𝜎</m:t>
                        </m:r>
                      </m:e>
                      <m:sub>
                        <m:r>
                          <a:rPr lang="en-US" sz="1800" i="1">
                            <a:solidFill>
                              <a:schemeClr val="tx1"/>
                            </a:solidFill>
                            <a:latin typeface="Cambria Math"/>
                          </a:rPr>
                          <m:t>𝑛</m:t>
                        </m:r>
                        <m:r>
                          <a:rPr lang="en-US" sz="1800" i="1">
                            <a:solidFill>
                              <a:schemeClr val="tx1"/>
                            </a:solidFill>
                            <a:latin typeface="Cambria Math"/>
                          </a:rPr>
                          <m:t>,0</m:t>
                        </m:r>
                      </m:sub>
                      <m:sup>
                        <m:r>
                          <a:rPr lang="en-US" sz="1800" i="1">
                            <a:solidFill>
                              <a:schemeClr val="tx1"/>
                            </a:solidFill>
                            <a:latin typeface="Cambria Math"/>
                          </a:rPr>
                          <m:t>′</m:t>
                        </m:r>
                      </m:sup>
                    </m:sSubSup>
                  </m:oMath>
                </a14:m>
                <a:r>
                  <a:rPr lang="en-US" sz="1800" dirty="0">
                    <a:solidFill>
                      <a:schemeClr val="tx1"/>
                    </a:solidFill>
                  </a:rPr>
                  <a:t> was 4.25 </a:t>
                </a:r>
                <a:r>
                  <a:rPr lang="en-US" sz="1800" dirty="0" err="1">
                    <a:solidFill>
                      <a:schemeClr val="tx1"/>
                    </a:solidFill>
                  </a:rPr>
                  <a:t>MPa</a:t>
                </a:r>
                <a:r>
                  <a:rPr lang="en-US" sz="1800" dirty="0">
                    <a:solidFill>
                      <a:schemeClr val="tx1"/>
                    </a:solidFill>
                  </a:rPr>
                  <a:t>, </a:t>
                </a:r>
                <a14:m>
                  <m:oMath xmlns:m="http://schemas.openxmlformats.org/officeDocument/2006/math">
                    <m:sSub>
                      <m:sSubPr>
                        <m:ctrlPr>
                          <a:rPr lang="ru-RU" sz="1800" i="1">
                            <a:solidFill>
                              <a:schemeClr val="tx1"/>
                            </a:solidFill>
                            <a:latin typeface="Cambria Math"/>
                          </a:rPr>
                        </m:ctrlPr>
                      </m:sSubPr>
                      <m:e>
                        <m:r>
                          <a:rPr lang="en-US" sz="1800" i="1">
                            <a:solidFill>
                              <a:schemeClr val="tx1"/>
                            </a:solidFill>
                            <a:latin typeface="Cambria Math"/>
                          </a:rPr>
                          <m:t>𝜇</m:t>
                        </m:r>
                      </m:e>
                      <m:sub>
                        <m:r>
                          <a:rPr lang="en-US" sz="1800">
                            <a:solidFill>
                              <a:schemeClr val="tx1"/>
                            </a:solidFill>
                            <a:latin typeface="Cambria Math"/>
                          </a:rPr>
                          <m:t>0</m:t>
                        </m:r>
                      </m:sub>
                    </m:sSub>
                  </m:oMath>
                </a14:m>
                <a:r>
                  <a:rPr lang="en-US" sz="1800" dirty="0">
                    <a:solidFill>
                      <a:schemeClr val="tx1"/>
                    </a:solidFill>
                  </a:rPr>
                  <a:t> was 0.6. We used three values of the initial shear stress </a:t>
                </a:r>
                <a14:m>
                  <m:oMath xmlns:m="http://schemas.openxmlformats.org/officeDocument/2006/math">
                    <m:sSub>
                      <m:sSubPr>
                        <m:ctrlPr>
                          <a:rPr lang="ru-RU" sz="1800" i="1">
                            <a:solidFill>
                              <a:schemeClr val="tx1"/>
                            </a:solidFill>
                            <a:latin typeface="Cambria Math"/>
                          </a:rPr>
                        </m:ctrlPr>
                      </m:sSubPr>
                      <m:e>
                        <m:r>
                          <a:rPr lang="en-US" sz="1800" i="1">
                            <a:solidFill>
                              <a:schemeClr val="tx1"/>
                            </a:solidFill>
                            <a:latin typeface="Cambria Math"/>
                          </a:rPr>
                          <m:t>𝜏</m:t>
                        </m:r>
                      </m:e>
                      <m:sub>
                        <m:r>
                          <a:rPr lang="en-US" sz="1800" i="1">
                            <a:solidFill>
                              <a:schemeClr val="tx1"/>
                            </a:solidFill>
                            <a:latin typeface="Cambria Math"/>
                          </a:rPr>
                          <m:t>0</m:t>
                        </m:r>
                      </m:sub>
                    </m:sSub>
                  </m:oMath>
                </a14:m>
                <a:r>
                  <a:rPr lang="en-US" sz="1800" dirty="0">
                    <a:solidFill>
                      <a:schemeClr val="tx1"/>
                    </a:solidFill>
                  </a:rPr>
                  <a:t> (1.65, 1.8 and </a:t>
                </a:r>
                <a:r>
                  <a:rPr lang="en-US" sz="1800" dirty="0" err="1">
                    <a:solidFill>
                      <a:schemeClr val="tx1"/>
                    </a:solidFill>
                  </a:rPr>
                  <a:t>MPa</a:t>
                </a:r>
                <a:r>
                  <a:rPr lang="en-US" sz="1800" dirty="0">
                    <a:solidFill>
                      <a:schemeClr val="tx1"/>
                    </a:solidFill>
                  </a:rPr>
                  <a:t>), different values of the friction law parameters: </a:t>
                </a:r>
                <a14:m>
                  <m:oMath xmlns:m="http://schemas.openxmlformats.org/officeDocument/2006/math">
                    <m:sSub>
                      <m:sSubPr>
                        <m:ctrlPr>
                          <a:rPr lang="ru-RU" sz="1800" i="1">
                            <a:solidFill>
                              <a:schemeClr val="tx1"/>
                            </a:solidFill>
                            <a:latin typeface="Cambria Math"/>
                          </a:rPr>
                        </m:ctrlPr>
                      </m:sSubPr>
                      <m:e>
                        <m:r>
                          <a:rPr lang="en-US" sz="1800" i="1">
                            <a:solidFill>
                              <a:schemeClr val="tx1"/>
                            </a:solidFill>
                            <a:latin typeface="Cambria Math"/>
                          </a:rPr>
                          <m:t>𝑏</m:t>
                        </m:r>
                      </m:e>
                      <m:sub>
                        <m:r>
                          <a:rPr lang="en-US" sz="1800" i="1">
                            <a:solidFill>
                              <a:schemeClr val="tx1"/>
                            </a:solidFill>
                            <a:latin typeface="Cambria Math"/>
                          </a:rPr>
                          <m:t>1</m:t>
                        </m:r>
                      </m:sub>
                    </m:sSub>
                    <m:r>
                      <a:rPr lang="en-US" sz="1800" i="1">
                        <a:solidFill>
                          <a:schemeClr val="tx1"/>
                        </a:solidFill>
                        <a:latin typeface="Cambria Math"/>
                      </a:rPr>
                      <m:t>+</m:t>
                    </m:r>
                    <m:sSub>
                      <m:sSubPr>
                        <m:ctrlPr>
                          <a:rPr lang="ru-RU" sz="1800" i="1">
                            <a:solidFill>
                              <a:schemeClr val="tx1"/>
                            </a:solidFill>
                            <a:latin typeface="Cambria Math"/>
                          </a:rPr>
                        </m:ctrlPr>
                      </m:sSubPr>
                      <m:e>
                        <m:r>
                          <a:rPr lang="en-US" sz="1800" i="1">
                            <a:solidFill>
                              <a:schemeClr val="tx1"/>
                            </a:solidFill>
                            <a:latin typeface="Cambria Math"/>
                          </a:rPr>
                          <m:t>𝑏</m:t>
                        </m:r>
                      </m:e>
                      <m:sub>
                        <m:r>
                          <a:rPr lang="en-US" sz="1800" i="1">
                            <a:solidFill>
                              <a:schemeClr val="tx1"/>
                            </a:solidFill>
                            <a:latin typeface="Cambria Math"/>
                          </a:rPr>
                          <m:t>2</m:t>
                        </m:r>
                      </m:sub>
                    </m:sSub>
                    <m:r>
                      <a:rPr lang="en-US" sz="1800" i="1">
                        <a:solidFill>
                          <a:schemeClr val="tx1"/>
                        </a:solidFill>
                        <a:latin typeface="Cambria Math"/>
                      </a:rPr>
                      <m:t>−</m:t>
                    </m:r>
                    <m:r>
                      <a:rPr lang="en-US" sz="1800" i="1">
                        <a:solidFill>
                          <a:schemeClr val="tx1"/>
                        </a:solidFill>
                        <a:latin typeface="Cambria Math"/>
                      </a:rPr>
                      <m:t>𝑎</m:t>
                    </m:r>
                    <m:r>
                      <a:rPr lang="en-US" sz="1800" i="1">
                        <a:solidFill>
                          <a:schemeClr val="tx1"/>
                        </a:solidFill>
                        <a:latin typeface="Cambria Math"/>
                      </a:rPr>
                      <m:t>=0.002</m:t>
                    </m:r>
                  </m:oMath>
                </a14:m>
                <a:r>
                  <a:rPr lang="en-US" sz="1800" dirty="0">
                    <a:solidFill>
                      <a:schemeClr val="tx1"/>
                    </a:solidFill>
                  </a:rPr>
                  <a:t>, </a:t>
                </a:r>
                <a14:m>
                  <m:oMath xmlns:m="http://schemas.openxmlformats.org/officeDocument/2006/math">
                    <m:r>
                      <a:rPr lang="en-US" sz="1800" i="1">
                        <a:solidFill>
                          <a:schemeClr val="tx1"/>
                        </a:solidFill>
                        <a:latin typeface="Cambria Math"/>
                      </a:rPr>
                      <m:t>𝑎</m:t>
                    </m:r>
                    <m:r>
                      <a:rPr lang="en-US" sz="1800" i="1">
                        <a:solidFill>
                          <a:schemeClr val="tx1"/>
                        </a:solidFill>
                        <a:latin typeface="Cambria Math"/>
                      </a:rPr>
                      <m:t>=0.015</m:t>
                    </m:r>
                  </m:oMath>
                </a14:m>
                <a:r>
                  <a:rPr lang="en-US" sz="1800" dirty="0">
                    <a:solidFill>
                      <a:schemeClr val="tx1"/>
                    </a:solidFill>
                  </a:rPr>
                  <a:t>, </a:t>
                </a:r>
                <a14:m>
                  <m:oMath xmlns:m="http://schemas.openxmlformats.org/officeDocument/2006/math">
                    <m:f>
                      <m:fPr>
                        <m:ctrlPr>
                          <a:rPr lang="ru-RU" sz="1800" i="1">
                            <a:solidFill>
                              <a:schemeClr val="tx1"/>
                            </a:solidFill>
                            <a:latin typeface="Cambria Math"/>
                          </a:rPr>
                        </m:ctrlPr>
                      </m:fPr>
                      <m:num>
                        <m:sSub>
                          <m:sSubPr>
                            <m:ctrlPr>
                              <a:rPr lang="ru-RU" sz="1800" i="1">
                                <a:solidFill>
                                  <a:schemeClr val="tx1"/>
                                </a:solidFill>
                                <a:latin typeface="Cambria Math"/>
                              </a:rPr>
                            </m:ctrlPr>
                          </m:sSubPr>
                          <m:e>
                            <m:r>
                              <a:rPr lang="en-US" sz="1800" i="1">
                                <a:solidFill>
                                  <a:schemeClr val="tx1"/>
                                </a:solidFill>
                                <a:latin typeface="Cambria Math"/>
                              </a:rPr>
                              <m:t>𝑏</m:t>
                            </m:r>
                          </m:e>
                          <m:sub>
                            <m:r>
                              <a:rPr lang="en-US" sz="1800" i="1">
                                <a:solidFill>
                                  <a:schemeClr val="tx1"/>
                                </a:solidFill>
                                <a:latin typeface="Cambria Math"/>
                              </a:rPr>
                              <m:t>2</m:t>
                            </m:r>
                          </m:sub>
                        </m:sSub>
                      </m:num>
                      <m:den>
                        <m:sSub>
                          <m:sSubPr>
                            <m:ctrlPr>
                              <a:rPr lang="ru-RU" sz="1800" i="1">
                                <a:solidFill>
                                  <a:schemeClr val="tx1"/>
                                </a:solidFill>
                                <a:latin typeface="Cambria Math"/>
                              </a:rPr>
                            </m:ctrlPr>
                          </m:sSubPr>
                          <m:e>
                            <m:r>
                              <a:rPr lang="en-US" sz="1800" i="1">
                                <a:solidFill>
                                  <a:schemeClr val="tx1"/>
                                </a:solidFill>
                                <a:latin typeface="Cambria Math"/>
                              </a:rPr>
                              <m:t>𝑏</m:t>
                            </m:r>
                          </m:e>
                          <m:sub>
                            <m:r>
                              <a:rPr lang="en-US" sz="1800" i="1">
                                <a:solidFill>
                                  <a:schemeClr val="tx1"/>
                                </a:solidFill>
                                <a:latin typeface="Cambria Math"/>
                              </a:rPr>
                              <m:t>1</m:t>
                            </m:r>
                          </m:sub>
                        </m:sSub>
                      </m:den>
                    </m:f>
                    <m:r>
                      <a:rPr lang="en-US" sz="1800" i="1">
                        <a:solidFill>
                          <a:schemeClr val="tx1"/>
                        </a:solidFill>
                        <a:latin typeface="Cambria Math"/>
                      </a:rPr>
                      <m:t>=1÷10</m:t>
                    </m:r>
                  </m:oMath>
                </a14:m>
                <a:r>
                  <a:rPr lang="en-US" sz="1800" dirty="0">
                    <a:solidFill>
                      <a:schemeClr val="tx1"/>
                    </a:solidFill>
                  </a:rPr>
                  <a:t>, </a:t>
                </a:r>
                <a14:m>
                  <m:oMath xmlns:m="http://schemas.openxmlformats.org/officeDocument/2006/math">
                    <m:f>
                      <m:fPr>
                        <m:ctrlPr>
                          <a:rPr lang="ru-RU" sz="1800" i="1">
                            <a:solidFill>
                              <a:schemeClr val="tx1"/>
                            </a:solidFill>
                            <a:latin typeface="Cambria Math"/>
                          </a:rPr>
                        </m:ctrlPr>
                      </m:fPr>
                      <m:num>
                        <m:sSub>
                          <m:sSubPr>
                            <m:ctrlPr>
                              <a:rPr lang="ru-RU" sz="1800" i="1">
                                <a:solidFill>
                                  <a:schemeClr val="tx1"/>
                                </a:solidFill>
                                <a:latin typeface="Cambria Math"/>
                              </a:rPr>
                            </m:ctrlPr>
                          </m:sSubPr>
                          <m:e>
                            <m:r>
                              <a:rPr lang="en-US" sz="1800" i="1">
                                <a:solidFill>
                                  <a:schemeClr val="tx1"/>
                                </a:solidFill>
                                <a:latin typeface="Cambria Math"/>
                              </a:rPr>
                              <m:t>𝐿</m:t>
                            </m:r>
                          </m:e>
                          <m:sub>
                            <m:r>
                              <a:rPr lang="en-US" sz="1800" i="1">
                                <a:solidFill>
                                  <a:schemeClr val="tx1"/>
                                </a:solidFill>
                                <a:latin typeface="Cambria Math"/>
                              </a:rPr>
                              <m:t>2</m:t>
                            </m:r>
                          </m:sub>
                        </m:sSub>
                      </m:num>
                      <m:den>
                        <m:sSub>
                          <m:sSubPr>
                            <m:ctrlPr>
                              <a:rPr lang="ru-RU" sz="1800" i="1">
                                <a:solidFill>
                                  <a:schemeClr val="tx1"/>
                                </a:solidFill>
                                <a:latin typeface="Cambria Math"/>
                              </a:rPr>
                            </m:ctrlPr>
                          </m:sSubPr>
                          <m:e>
                            <m:r>
                              <a:rPr lang="en-US" sz="1800" i="1">
                                <a:solidFill>
                                  <a:schemeClr val="tx1"/>
                                </a:solidFill>
                                <a:latin typeface="Cambria Math"/>
                              </a:rPr>
                              <m:t>𝐿</m:t>
                            </m:r>
                          </m:e>
                          <m:sub>
                            <m:r>
                              <a:rPr lang="en-US" sz="1800" i="1">
                                <a:solidFill>
                                  <a:schemeClr val="tx1"/>
                                </a:solidFill>
                                <a:latin typeface="Cambria Math"/>
                              </a:rPr>
                              <m:t>1</m:t>
                            </m:r>
                          </m:sub>
                        </m:sSub>
                      </m:den>
                    </m:f>
                    <m:r>
                      <a:rPr lang="en-US" sz="1800" i="1">
                        <a:solidFill>
                          <a:schemeClr val="tx1"/>
                        </a:solidFill>
                        <a:latin typeface="Cambria Math"/>
                      </a:rPr>
                      <m:t>=0.5÷10</m:t>
                    </m:r>
                  </m:oMath>
                </a14:m>
                <a:r>
                  <a:rPr lang="en-US" sz="1800" dirty="0">
                    <a:solidFill>
                      <a:schemeClr val="tx1"/>
                    </a:solidFill>
                  </a:rPr>
                  <a:t>. When we change </a:t>
                </a:r>
                <a14:m>
                  <m:oMath xmlns:m="http://schemas.openxmlformats.org/officeDocument/2006/math">
                    <m:sSub>
                      <m:sSubPr>
                        <m:ctrlPr>
                          <a:rPr lang="ru-RU" sz="1800" i="1">
                            <a:solidFill>
                              <a:schemeClr val="tx1"/>
                            </a:solidFill>
                            <a:latin typeface="Cambria Math"/>
                          </a:rPr>
                        </m:ctrlPr>
                      </m:sSubPr>
                      <m:e>
                        <m:r>
                          <a:rPr lang="en-US" sz="1800" i="1">
                            <a:solidFill>
                              <a:schemeClr val="tx1"/>
                            </a:solidFill>
                            <a:latin typeface="Cambria Math"/>
                          </a:rPr>
                          <m:t>𝑏</m:t>
                        </m:r>
                      </m:e>
                      <m:sub>
                        <m:r>
                          <a:rPr lang="en-US" sz="1800" i="1">
                            <a:solidFill>
                              <a:schemeClr val="tx1"/>
                            </a:solidFill>
                            <a:latin typeface="Cambria Math"/>
                          </a:rPr>
                          <m:t>2</m:t>
                        </m:r>
                      </m:sub>
                    </m:sSub>
                    <m:r>
                      <a:rPr lang="en-US" sz="1800" i="1">
                        <a:solidFill>
                          <a:schemeClr val="tx1"/>
                        </a:solidFill>
                        <a:latin typeface="Cambria Math"/>
                      </a:rPr>
                      <m:t>/</m:t>
                    </m:r>
                    <m:sSub>
                      <m:sSubPr>
                        <m:ctrlPr>
                          <a:rPr lang="ru-RU" sz="1800" i="1">
                            <a:solidFill>
                              <a:schemeClr val="tx1"/>
                            </a:solidFill>
                            <a:latin typeface="Cambria Math"/>
                          </a:rPr>
                        </m:ctrlPr>
                      </m:sSubPr>
                      <m:e>
                        <m:r>
                          <a:rPr lang="en-US" sz="1800" i="1">
                            <a:solidFill>
                              <a:schemeClr val="tx1"/>
                            </a:solidFill>
                            <a:latin typeface="Cambria Math"/>
                          </a:rPr>
                          <m:t>𝑏</m:t>
                        </m:r>
                      </m:e>
                      <m:sub>
                        <m:r>
                          <a:rPr lang="en-US" sz="1800" i="1">
                            <a:solidFill>
                              <a:schemeClr val="tx1"/>
                            </a:solidFill>
                            <a:latin typeface="Cambria Math"/>
                          </a:rPr>
                          <m:t>1</m:t>
                        </m:r>
                      </m:sub>
                    </m:sSub>
                  </m:oMath>
                </a14:m>
                <a:r>
                  <a:rPr lang="en-US" sz="1800" dirty="0">
                    <a:solidFill>
                      <a:schemeClr val="tx1"/>
                    </a:solidFill>
                  </a:rPr>
                  <a:t> , we saved the difference </a:t>
                </a:r>
                <a14:m>
                  <m:oMath xmlns:m="http://schemas.openxmlformats.org/officeDocument/2006/math">
                    <m:sSub>
                      <m:sSubPr>
                        <m:ctrlPr>
                          <a:rPr lang="ru-RU" sz="1800" i="1">
                            <a:solidFill>
                              <a:schemeClr val="tx1"/>
                            </a:solidFill>
                            <a:latin typeface="Cambria Math"/>
                          </a:rPr>
                        </m:ctrlPr>
                      </m:sSubPr>
                      <m:e>
                        <m:r>
                          <a:rPr lang="en-US" sz="1800" i="1">
                            <a:solidFill>
                              <a:schemeClr val="tx1"/>
                            </a:solidFill>
                            <a:latin typeface="Cambria Math"/>
                          </a:rPr>
                          <m:t>𝑏</m:t>
                        </m:r>
                      </m:e>
                      <m:sub>
                        <m:r>
                          <a:rPr lang="en-US" sz="1800" i="1">
                            <a:solidFill>
                              <a:schemeClr val="tx1"/>
                            </a:solidFill>
                            <a:latin typeface="Cambria Math"/>
                          </a:rPr>
                          <m:t>1</m:t>
                        </m:r>
                      </m:sub>
                    </m:sSub>
                    <m:r>
                      <a:rPr lang="en-US" sz="1800" i="1">
                        <a:solidFill>
                          <a:schemeClr val="tx1"/>
                        </a:solidFill>
                        <a:latin typeface="Cambria Math"/>
                      </a:rPr>
                      <m:t>+</m:t>
                    </m:r>
                    <m:sSub>
                      <m:sSubPr>
                        <m:ctrlPr>
                          <a:rPr lang="ru-RU" sz="1800" i="1">
                            <a:solidFill>
                              <a:schemeClr val="tx1"/>
                            </a:solidFill>
                            <a:latin typeface="Cambria Math"/>
                          </a:rPr>
                        </m:ctrlPr>
                      </m:sSubPr>
                      <m:e>
                        <m:r>
                          <a:rPr lang="en-US" sz="1800" i="1">
                            <a:solidFill>
                              <a:schemeClr val="tx1"/>
                            </a:solidFill>
                            <a:latin typeface="Cambria Math"/>
                          </a:rPr>
                          <m:t>𝑏</m:t>
                        </m:r>
                      </m:e>
                      <m:sub>
                        <m:r>
                          <a:rPr lang="en-US" sz="1800" i="1">
                            <a:solidFill>
                              <a:schemeClr val="tx1"/>
                            </a:solidFill>
                            <a:latin typeface="Cambria Math"/>
                          </a:rPr>
                          <m:t>2</m:t>
                        </m:r>
                      </m:sub>
                    </m:sSub>
                    <m:r>
                      <a:rPr lang="en-US" sz="1800" i="1">
                        <a:solidFill>
                          <a:schemeClr val="tx1"/>
                        </a:solidFill>
                        <a:latin typeface="Cambria Math"/>
                      </a:rPr>
                      <m:t>−</m:t>
                    </m:r>
                    <m:r>
                      <a:rPr lang="en-US" sz="1800" i="1">
                        <a:solidFill>
                          <a:schemeClr val="tx1"/>
                        </a:solidFill>
                        <a:latin typeface="Cambria Math"/>
                      </a:rPr>
                      <m:t>𝑎</m:t>
                    </m:r>
                  </m:oMath>
                </a14:m>
                <a:r>
                  <a:rPr lang="en-US" sz="1800" dirty="0">
                    <a:solidFill>
                      <a:schemeClr val="tx1"/>
                    </a:solidFill>
                  </a:rPr>
                  <a:t>.</a:t>
                </a:r>
                <a:endParaRPr lang="ru-RU" sz="1800" dirty="0"/>
              </a:p>
            </p:txBody>
          </p:sp>
        </mc:Choice>
        <mc:Fallback xmlns="">
          <p:sp>
            <p:nvSpPr>
              <p:cNvPr id="13" name="Прямоугольник 12"/>
              <p:cNvSpPr>
                <a:spLocks noRot="1" noChangeAspect="1" noMove="1" noResize="1" noEditPoints="1" noAdjustHandles="1" noChangeArrowheads="1" noChangeShapeType="1" noTextEdit="1"/>
              </p:cNvSpPr>
              <p:nvPr/>
            </p:nvSpPr>
            <p:spPr>
              <a:xfrm>
                <a:off x="81321" y="2636890"/>
                <a:ext cx="5870288" cy="3838167"/>
              </a:xfrm>
              <a:prstGeom prst="rect">
                <a:avLst/>
              </a:prstGeom>
              <a:blipFill rotWithShape="1">
                <a:blip r:embed="rId6"/>
                <a:stretch>
                  <a:fillRect l="-831" t="-795" r="-1973" b="-1749"/>
                </a:stretch>
              </a:blipFill>
            </p:spPr>
            <p:txBody>
              <a:bodyPr/>
              <a:lstStyle/>
              <a:p>
                <a:r>
                  <a:rPr lang="ru-RU">
                    <a:noFill/>
                  </a:rPr>
                  <a:t> </a:t>
                </a:r>
              </a:p>
            </p:txBody>
          </p:sp>
        </mc:Fallback>
      </mc:AlternateContent>
      <p:sp>
        <p:nvSpPr>
          <p:cNvPr id="14" name="Прямоугольник 13"/>
          <p:cNvSpPr/>
          <p:nvPr/>
        </p:nvSpPr>
        <p:spPr>
          <a:xfrm>
            <a:off x="6250616" y="5028115"/>
            <a:ext cx="2642903" cy="830997"/>
          </a:xfrm>
          <a:prstGeom prst="rect">
            <a:avLst/>
          </a:prstGeom>
        </p:spPr>
        <p:txBody>
          <a:bodyPr wrap="none">
            <a:spAutoFit/>
          </a:bodyPr>
          <a:lstStyle/>
          <a:p>
            <a:r>
              <a:rPr lang="en-US" dirty="0"/>
              <a:t>BHP (relatively to </a:t>
            </a:r>
          </a:p>
          <a:p>
            <a:r>
              <a:rPr lang="en-US" dirty="0"/>
              <a:t>initial pressure)</a:t>
            </a:r>
            <a:endParaRPr lang="ru-RU" dirty="0"/>
          </a:p>
        </p:txBody>
      </p:sp>
    </p:spTree>
    <p:extLst>
      <p:ext uri="{BB962C8B-B14F-4D97-AF65-F5344CB8AC3E}">
        <p14:creationId xmlns:p14="http://schemas.microsoft.com/office/powerpoint/2010/main" val="3765302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430" y="44530"/>
            <a:ext cx="8229600" cy="900112"/>
          </a:xfrm>
        </p:spPr>
        <p:txBody>
          <a:bodyPr/>
          <a:lstStyle/>
          <a:p>
            <a:pPr algn="ctr"/>
            <a:r>
              <a:rPr lang="en-US" dirty="0"/>
              <a:t>Results (problem 1)</a:t>
            </a:r>
            <a:endParaRPr lang="ru-RU" dirty="0"/>
          </a:p>
        </p:txBody>
      </p:sp>
      <p:sp>
        <p:nvSpPr>
          <p:cNvPr id="5" name="Номер слайда 4"/>
          <p:cNvSpPr>
            <a:spLocks noGrp="1"/>
          </p:cNvSpPr>
          <p:nvPr>
            <p:ph type="sldNum" sz="quarter" idx="12"/>
          </p:nvPr>
        </p:nvSpPr>
        <p:spPr>
          <a:xfrm>
            <a:off x="8640762" y="6524625"/>
            <a:ext cx="503238" cy="333375"/>
          </a:xfrm>
        </p:spPr>
        <p:txBody>
          <a:bodyPr/>
          <a:lstStyle/>
          <a:p>
            <a:fld id="{CA13A9C0-2462-4B11-9D45-B596A5A44A9D}" type="slidenum">
              <a:rPr lang="ru-RU" altLang="ru-RU" smtClean="0"/>
              <a:pPr/>
              <a:t>7</a:t>
            </a:fld>
            <a:endParaRPr lang="ru-RU" altLang="ru-RU"/>
          </a:p>
        </p:txBody>
      </p:sp>
      <p:pic>
        <p:nvPicPr>
          <p:cNvPr id="6" name="Рисунок 5"/>
          <p:cNvPicPr/>
          <p:nvPr/>
        </p:nvPicPr>
        <p:blipFill>
          <a:blip r:embed="rId2" cstate="print"/>
          <a:stretch>
            <a:fillRect/>
          </a:stretch>
        </p:blipFill>
        <p:spPr>
          <a:xfrm>
            <a:off x="971499" y="2302926"/>
            <a:ext cx="7268073" cy="3142354"/>
          </a:xfrm>
          <a:prstGeom prst="rect">
            <a:avLst/>
          </a:prstGeom>
        </p:spPr>
      </p:pic>
      <mc:AlternateContent xmlns:mc="http://schemas.openxmlformats.org/markup-compatibility/2006" xmlns:a14="http://schemas.microsoft.com/office/drawing/2010/main">
        <mc:Choice Requires="a14">
          <p:sp>
            <p:nvSpPr>
              <p:cNvPr id="7" name="Прямоугольник 6"/>
              <p:cNvSpPr/>
              <p:nvPr/>
            </p:nvSpPr>
            <p:spPr>
              <a:xfrm>
                <a:off x="1979640" y="5445280"/>
                <a:ext cx="5765374" cy="1232069"/>
              </a:xfrm>
              <a:prstGeom prst="rect">
                <a:avLst/>
              </a:prstGeom>
            </p:spPr>
            <p:txBody>
              <a:bodyPr wrap="square">
                <a:spAutoFit/>
              </a:bodyPr>
              <a:lstStyle/>
              <a:p>
                <a:pPr algn="ctr"/>
                <a:r>
                  <a:rPr lang="en-US" sz="1400" dirty="0">
                    <a:solidFill>
                      <a:schemeClr val="tx1"/>
                    </a:solidFill>
                  </a:rPr>
                  <a:t>Half-profiles of shear stress and pore pressure along the fault at the end of calculation for different values of normal stiffness and matrix permeability </a:t>
                </a:r>
                <a14:m>
                  <m:oMath xmlns:m="http://schemas.openxmlformats.org/officeDocument/2006/math">
                    <m:sSub>
                      <m:sSubPr>
                        <m:ctrlPr>
                          <a:rPr lang="ru-RU" sz="1400" i="1">
                            <a:solidFill>
                              <a:schemeClr val="tx1"/>
                            </a:solidFill>
                            <a:latin typeface="Cambria Math"/>
                          </a:rPr>
                        </m:ctrlPr>
                      </m:sSubPr>
                      <m:e>
                        <m:r>
                          <a:rPr lang="en-US" sz="1400" i="1">
                            <a:solidFill>
                              <a:schemeClr val="tx1"/>
                            </a:solidFill>
                            <a:latin typeface="Cambria Math"/>
                          </a:rPr>
                          <m:t>(</m:t>
                        </m:r>
                        <m:r>
                          <a:rPr lang="en-US" sz="1400" i="1">
                            <a:solidFill>
                              <a:schemeClr val="tx1"/>
                            </a:solidFill>
                            <a:latin typeface="Cambria Math"/>
                          </a:rPr>
                          <m:t>𝜏</m:t>
                        </m:r>
                      </m:e>
                      <m:sub>
                        <m:r>
                          <a:rPr lang="en-US" sz="1400" i="1">
                            <a:solidFill>
                              <a:schemeClr val="tx1"/>
                            </a:solidFill>
                            <a:latin typeface="Cambria Math"/>
                          </a:rPr>
                          <m:t>0</m:t>
                        </m:r>
                      </m:sub>
                    </m:sSub>
                    <m:r>
                      <a:rPr lang="en-US" sz="1400" i="1">
                        <a:solidFill>
                          <a:schemeClr val="tx1"/>
                        </a:solidFill>
                        <a:latin typeface="Cambria Math"/>
                      </a:rPr>
                      <m:t>=1.8 </m:t>
                    </m:r>
                    <m:r>
                      <a:rPr lang="en-US" sz="1400" i="1">
                        <a:solidFill>
                          <a:schemeClr val="tx1"/>
                        </a:solidFill>
                        <a:latin typeface="Cambria Math"/>
                      </a:rPr>
                      <m:t>𝑀𝑃𝑎</m:t>
                    </m:r>
                    <m:r>
                      <a:rPr lang="en-US" sz="1400" i="1">
                        <a:solidFill>
                          <a:schemeClr val="tx1"/>
                        </a:solidFill>
                        <a:latin typeface="Cambria Math"/>
                      </a:rPr>
                      <m:t>)</m:t>
                    </m:r>
                  </m:oMath>
                </a14:m>
                <a:r>
                  <a:rPr lang="en-US" sz="1400" dirty="0">
                    <a:solidFill>
                      <a:schemeClr val="tx1"/>
                    </a:solidFill>
                  </a:rPr>
                  <a:t>: a) impermeable matrix b) low-permeable matrix, positions of the maximum shear stress (</a:t>
                </a:r>
                <a14:m>
                  <m:oMath xmlns:m="http://schemas.openxmlformats.org/officeDocument/2006/math">
                    <m:sSub>
                      <m:sSubPr>
                        <m:ctrlPr>
                          <a:rPr lang="ru-RU" sz="1400" i="1">
                            <a:solidFill>
                              <a:schemeClr val="tx1"/>
                            </a:solidFill>
                            <a:latin typeface="Cambria Math"/>
                          </a:rPr>
                        </m:ctrlPr>
                      </m:sSubPr>
                      <m:e>
                        <m:r>
                          <a:rPr lang="en-US" sz="1400" i="1">
                            <a:solidFill>
                              <a:schemeClr val="tx1"/>
                            </a:solidFill>
                            <a:latin typeface="Cambria Math"/>
                          </a:rPr>
                          <m:t>𝐿</m:t>
                        </m:r>
                      </m:e>
                      <m:sub>
                        <m:r>
                          <a:rPr lang="en-US" sz="1400" i="1">
                            <a:solidFill>
                              <a:schemeClr val="tx1"/>
                            </a:solidFill>
                            <a:latin typeface="Cambria Math"/>
                          </a:rPr>
                          <m:t>𝑑𝑖𝑠𝑝</m:t>
                        </m:r>
                      </m:sub>
                    </m:sSub>
                  </m:oMath>
                </a14:m>
                <a:r>
                  <a:rPr lang="en-US" sz="1400" dirty="0">
                    <a:solidFill>
                      <a:schemeClr val="tx1"/>
                    </a:solidFill>
                  </a:rPr>
                  <a:t>) and pressure front (</a:t>
                </a:r>
                <a14:m>
                  <m:oMath xmlns:m="http://schemas.openxmlformats.org/officeDocument/2006/math">
                    <m:sSub>
                      <m:sSubPr>
                        <m:ctrlPr>
                          <a:rPr lang="ru-RU" sz="1400" i="1">
                            <a:solidFill>
                              <a:schemeClr val="tx1"/>
                            </a:solidFill>
                            <a:latin typeface="Cambria Math"/>
                          </a:rPr>
                        </m:ctrlPr>
                      </m:sSubPr>
                      <m:e>
                        <m:r>
                          <a:rPr lang="en-US" sz="1400" i="1">
                            <a:solidFill>
                              <a:schemeClr val="tx1"/>
                            </a:solidFill>
                            <a:latin typeface="Cambria Math"/>
                          </a:rPr>
                          <m:t>𝐿</m:t>
                        </m:r>
                      </m:e>
                      <m:sub>
                        <m:r>
                          <a:rPr lang="en-US" sz="1400" i="1">
                            <a:solidFill>
                              <a:schemeClr val="tx1"/>
                            </a:solidFill>
                            <a:latin typeface="Cambria Math"/>
                          </a:rPr>
                          <m:t>𝑝𝑟𝑒𝑠</m:t>
                        </m:r>
                      </m:sub>
                    </m:sSub>
                    <m:r>
                      <a:rPr lang="en-US" sz="1400" i="1">
                        <a:solidFill>
                          <a:schemeClr val="tx1"/>
                        </a:solidFill>
                        <a:latin typeface="Cambria Math"/>
                      </a:rPr>
                      <m:t>)</m:t>
                    </m:r>
                  </m:oMath>
                </a14:m>
                <a:r>
                  <a:rPr lang="en-US" sz="1400" dirty="0">
                    <a:solidFill>
                      <a:schemeClr val="tx1"/>
                    </a:solidFill>
                  </a:rPr>
                  <a:t> are shown by vertical gray lines.</a:t>
                </a:r>
                <a:endParaRPr lang="ru-RU" sz="1400" dirty="0">
                  <a:solidFill>
                    <a:schemeClr val="tx1"/>
                  </a:solidFill>
                </a:endParaRP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1979640" y="5445280"/>
                <a:ext cx="5765374" cy="1232069"/>
              </a:xfrm>
              <a:prstGeom prst="rect">
                <a:avLst/>
              </a:prstGeom>
              <a:blipFill rotWithShape="1">
                <a:blip r:embed="rId3"/>
                <a:stretch>
                  <a:fillRect t="-495" b="-247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Прямоугольник 7"/>
              <p:cNvSpPr/>
              <p:nvPr/>
            </p:nvSpPr>
            <p:spPr>
              <a:xfrm>
                <a:off x="8904" y="548600"/>
                <a:ext cx="9135096" cy="1754326"/>
              </a:xfrm>
              <a:prstGeom prst="rect">
                <a:avLst/>
              </a:prstGeom>
            </p:spPr>
            <p:txBody>
              <a:bodyPr wrap="square">
                <a:spAutoFit/>
              </a:bodyPr>
              <a:lstStyle/>
              <a:p>
                <a:pPr hangingPunct="0"/>
                <a:r>
                  <a:rPr lang="en-US" sz="1800" dirty="0">
                    <a:solidFill>
                      <a:schemeClr val="tx1"/>
                    </a:solidFill>
                  </a:rPr>
                  <a:t>Figure shows how the shear stress changes along the fault at </a:t>
                </a:r>
                <a14:m>
                  <m:oMath xmlns:m="http://schemas.openxmlformats.org/officeDocument/2006/math">
                    <m:r>
                      <a:rPr lang="en-US" sz="1800" i="1">
                        <a:solidFill>
                          <a:schemeClr val="tx1"/>
                        </a:solidFill>
                        <a:latin typeface="Cambria Math"/>
                      </a:rPr>
                      <m:t>𝑡</m:t>
                    </m:r>
                    <m:r>
                      <a:rPr lang="en-US" sz="1800" i="1">
                        <a:solidFill>
                          <a:schemeClr val="tx1"/>
                        </a:solidFill>
                        <a:latin typeface="Cambria Math"/>
                      </a:rPr>
                      <m:t>=1400 </m:t>
                    </m:r>
                    <m:r>
                      <a:rPr lang="en-US" sz="1800" i="1">
                        <a:solidFill>
                          <a:schemeClr val="tx1"/>
                        </a:solidFill>
                        <a:latin typeface="Cambria Math"/>
                      </a:rPr>
                      <m:t>𝑠</m:t>
                    </m:r>
                  </m:oMath>
                </a14:m>
                <a:r>
                  <a:rPr lang="en-US" sz="1800" dirty="0">
                    <a:solidFill>
                      <a:schemeClr val="tx1"/>
                    </a:solidFill>
                  </a:rPr>
                  <a:t> with change of the normal stiffness and permeability. The data indicates that for the impermeable matrix case, the normal stiffness almost doesn’t affect the maximum shear stress. For case of the low-permeable matrix, the growth of the normal stiffness leads to increase of the maximum shear stress and this dependency is more pronounced for larger values of the matrix permeability. </a:t>
                </a:r>
                <a:endParaRPr lang="ru-RU" sz="1800" dirty="0">
                  <a:solidFill>
                    <a:schemeClr val="tx1"/>
                  </a:solidFill>
                </a:endParaRPr>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8904" y="548600"/>
                <a:ext cx="9135096" cy="1754326"/>
              </a:xfrm>
              <a:prstGeom prst="rect">
                <a:avLst/>
              </a:prstGeom>
              <a:blipFill>
                <a:blip r:embed="rId4"/>
                <a:stretch>
                  <a:fillRect l="-417" t="-719" r="-833" b="-5036"/>
                </a:stretch>
              </a:blipFill>
            </p:spPr>
            <p:txBody>
              <a:bodyPr/>
              <a:lstStyle/>
              <a:p>
                <a:r>
                  <a:rPr lang="ru-RU">
                    <a:noFill/>
                  </a:rPr>
                  <a:t> </a:t>
                </a:r>
              </a:p>
            </p:txBody>
          </p:sp>
        </mc:Fallback>
      </mc:AlternateContent>
    </p:spTree>
    <p:extLst>
      <p:ext uri="{BB962C8B-B14F-4D97-AF65-F5344CB8AC3E}">
        <p14:creationId xmlns:p14="http://schemas.microsoft.com/office/powerpoint/2010/main" val="452587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8640762" y="6524625"/>
            <a:ext cx="503238" cy="333375"/>
          </a:xfrm>
        </p:spPr>
        <p:txBody>
          <a:bodyPr/>
          <a:lstStyle/>
          <a:p>
            <a:fld id="{CA13A9C0-2462-4B11-9D45-B596A5A44A9D}" type="slidenum">
              <a:rPr lang="ru-RU" altLang="ru-RU" smtClean="0"/>
              <a:pPr/>
              <a:t>8</a:t>
            </a:fld>
            <a:endParaRPr lang="ru-RU" altLang="ru-RU"/>
          </a:p>
        </p:txBody>
      </p:sp>
      <p:sp>
        <p:nvSpPr>
          <p:cNvPr id="6" name="Прямоугольник 5"/>
          <p:cNvSpPr/>
          <p:nvPr/>
        </p:nvSpPr>
        <p:spPr>
          <a:xfrm>
            <a:off x="0" y="44530"/>
            <a:ext cx="9135096" cy="1754326"/>
          </a:xfrm>
          <a:prstGeom prst="rect">
            <a:avLst/>
          </a:prstGeom>
        </p:spPr>
        <p:txBody>
          <a:bodyPr wrap="square">
            <a:spAutoFit/>
          </a:bodyPr>
          <a:lstStyle/>
          <a:p>
            <a:pPr hangingPunct="0"/>
            <a:r>
              <a:rPr lang="en-US" sz="1800" dirty="0">
                <a:solidFill>
                  <a:schemeClr val="tx1"/>
                </a:solidFill>
              </a:rPr>
              <a:t>The same behavior could be seen for slip at the center of the fault: for the case of impermeable matrix, the displacement doesn’t depend on the normal stiffness, but there is strong dependence for the case of the low-permeable matrix. Relative location of maximum shear stress depends on the normal stiffness for all cases and mostly for impermeable matrix. Overall dependence of this value on the matrix permeability isn’t linear. </a:t>
            </a:r>
            <a:endParaRPr lang="ru-RU" sz="1800" dirty="0">
              <a:solidFill>
                <a:schemeClr val="tx1"/>
              </a:solidFill>
            </a:endParaRPr>
          </a:p>
        </p:txBody>
      </p:sp>
      <p:pic>
        <p:nvPicPr>
          <p:cNvPr id="7" name="Рисунок 6"/>
          <p:cNvPicPr/>
          <p:nvPr/>
        </p:nvPicPr>
        <p:blipFill>
          <a:blip r:embed="rId2" cstate="print"/>
          <a:stretch>
            <a:fillRect/>
          </a:stretch>
        </p:blipFill>
        <p:spPr>
          <a:xfrm>
            <a:off x="-8023" y="1798856"/>
            <a:ext cx="9123366" cy="4006474"/>
          </a:xfrm>
          <a:prstGeom prst="rect">
            <a:avLst/>
          </a:prstGeom>
        </p:spPr>
      </p:pic>
      <mc:AlternateContent xmlns:mc="http://schemas.openxmlformats.org/markup-compatibility/2006" xmlns:a14="http://schemas.microsoft.com/office/drawing/2010/main">
        <mc:Choice Requires="a14">
          <p:sp>
            <p:nvSpPr>
              <p:cNvPr id="8" name="Прямоугольник 7"/>
              <p:cNvSpPr/>
              <p:nvPr/>
            </p:nvSpPr>
            <p:spPr>
              <a:xfrm>
                <a:off x="426813" y="5908230"/>
                <a:ext cx="8604559" cy="781881"/>
              </a:xfrm>
              <a:prstGeom prst="rect">
                <a:avLst/>
              </a:prstGeom>
            </p:spPr>
            <p:txBody>
              <a:bodyPr wrap="square">
                <a:spAutoFit/>
              </a:bodyPr>
              <a:lstStyle/>
              <a:p>
                <a:pPr algn="ctr" hangingPunct="0"/>
                <a:r>
                  <a:rPr lang="en-US" sz="1400" b="1" dirty="0">
                    <a:solidFill>
                      <a:schemeClr val="tx1"/>
                    </a:solidFill>
                  </a:rPr>
                  <a:t>Influence of the fault normal stiffness, matrix permeability </a:t>
                </a:r>
                <a14:m>
                  <m:oMath xmlns:m="http://schemas.openxmlformats.org/officeDocument/2006/math">
                    <m:sSub>
                      <m:sSubPr>
                        <m:ctrlPr>
                          <a:rPr lang="ru-RU" sz="1400" b="1" i="1">
                            <a:solidFill>
                              <a:schemeClr val="tx1"/>
                            </a:solidFill>
                            <a:latin typeface="Cambria Math"/>
                          </a:rPr>
                        </m:ctrlPr>
                      </m:sSubPr>
                      <m:e>
                        <m:r>
                          <a:rPr lang="en-US" sz="1400" b="1" i="1">
                            <a:solidFill>
                              <a:schemeClr val="tx1"/>
                            </a:solidFill>
                            <a:latin typeface="Cambria Math"/>
                          </a:rPr>
                          <m:t>(</m:t>
                        </m:r>
                        <m:r>
                          <a:rPr lang="en-US" sz="1400" b="1" i="1">
                            <a:solidFill>
                              <a:schemeClr val="tx1"/>
                            </a:solidFill>
                            <a:latin typeface="Cambria Math"/>
                          </a:rPr>
                          <m:t>𝝉</m:t>
                        </m:r>
                      </m:e>
                      <m:sub>
                        <m:r>
                          <a:rPr lang="en-US" sz="1400" b="1" i="1">
                            <a:solidFill>
                              <a:schemeClr val="tx1"/>
                            </a:solidFill>
                            <a:latin typeface="Cambria Math"/>
                          </a:rPr>
                          <m:t>𝟎</m:t>
                        </m:r>
                      </m:sub>
                    </m:sSub>
                    <m:r>
                      <a:rPr lang="en-US" sz="1400" b="1" i="1">
                        <a:solidFill>
                          <a:schemeClr val="tx1"/>
                        </a:solidFill>
                        <a:latin typeface="Cambria Math"/>
                      </a:rPr>
                      <m:t>=</m:t>
                    </m:r>
                    <m:r>
                      <a:rPr lang="en-US" sz="1400" b="1" i="1">
                        <a:solidFill>
                          <a:schemeClr val="tx1"/>
                        </a:solidFill>
                        <a:latin typeface="Cambria Math"/>
                      </a:rPr>
                      <m:t>𝟏</m:t>
                    </m:r>
                    <m:r>
                      <a:rPr lang="en-US" sz="1400" b="1" i="1">
                        <a:solidFill>
                          <a:schemeClr val="tx1"/>
                        </a:solidFill>
                        <a:latin typeface="Cambria Math"/>
                      </a:rPr>
                      <m:t>.</m:t>
                    </m:r>
                    <m:r>
                      <a:rPr lang="en-US" sz="1400" b="1" i="1">
                        <a:solidFill>
                          <a:schemeClr val="tx1"/>
                        </a:solidFill>
                        <a:latin typeface="Cambria Math"/>
                      </a:rPr>
                      <m:t>𝟖</m:t>
                    </m:r>
                    <m:r>
                      <a:rPr lang="en-US" sz="1400" b="1" i="1">
                        <a:solidFill>
                          <a:schemeClr val="tx1"/>
                        </a:solidFill>
                        <a:latin typeface="Cambria Math"/>
                      </a:rPr>
                      <m:t> </m:t>
                    </m:r>
                    <m:r>
                      <a:rPr lang="en-US" sz="1400" b="1" i="1">
                        <a:solidFill>
                          <a:schemeClr val="tx1"/>
                        </a:solidFill>
                        <a:latin typeface="Cambria Math"/>
                      </a:rPr>
                      <m:t>𝑴𝑷𝒂</m:t>
                    </m:r>
                    <m:r>
                      <a:rPr lang="en-US" sz="1400" b="1" i="1">
                        <a:solidFill>
                          <a:schemeClr val="tx1"/>
                        </a:solidFill>
                        <a:latin typeface="Cambria Math"/>
                      </a:rPr>
                      <m:t>)</m:t>
                    </m:r>
                  </m:oMath>
                </a14:m>
                <a:r>
                  <a:rPr lang="en-US" sz="1400" b="1" dirty="0">
                    <a:solidFill>
                      <a:schemeClr val="tx1"/>
                    </a:solidFill>
                  </a:rPr>
                  <a:t> on: a) maximum shear stress at the end of the calculations b) relative position of the shear-stress (</a:t>
                </a:r>
                <a14:m>
                  <m:oMath xmlns:m="http://schemas.openxmlformats.org/officeDocument/2006/math">
                    <m:sSub>
                      <m:sSubPr>
                        <m:ctrlPr>
                          <a:rPr lang="ru-RU" sz="1400" b="1" i="1">
                            <a:solidFill>
                              <a:schemeClr val="tx1"/>
                            </a:solidFill>
                            <a:latin typeface="Cambria Math"/>
                          </a:rPr>
                        </m:ctrlPr>
                      </m:sSubPr>
                      <m:e>
                        <m:r>
                          <a:rPr lang="en-US" sz="1400" b="1" i="1">
                            <a:solidFill>
                              <a:schemeClr val="tx1"/>
                            </a:solidFill>
                            <a:latin typeface="Cambria Math"/>
                          </a:rPr>
                          <m:t>𝑳</m:t>
                        </m:r>
                      </m:e>
                      <m:sub>
                        <m:r>
                          <a:rPr lang="en-US" sz="1400" b="1" i="1">
                            <a:solidFill>
                              <a:schemeClr val="tx1"/>
                            </a:solidFill>
                            <a:latin typeface="Cambria Math"/>
                          </a:rPr>
                          <m:t>𝒅𝒊𝒔𝒑</m:t>
                        </m:r>
                      </m:sub>
                    </m:sSub>
                    <m:r>
                      <a:rPr lang="en-US" sz="1400" b="1" i="1">
                        <a:solidFill>
                          <a:schemeClr val="tx1"/>
                        </a:solidFill>
                        <a:latin typeface="Cambria Math"/>
                      </a:rPr>
                      <m:t>/</m:t>
                    </m:r>
                    <m:sSub>
                      <m:sSubPr>
                        <m:ctrlPr>
                          <a:rPr lang="ru-RU" sz="1400" b="1" i="1">
                            <a:solidFill>
                              <a:schemeClr val="tx1"/>
                            </a:solidFill>
                            <a:latin typeface="Cambria Math"/>
                          </a:rPr>
                        </m:ctrlPr>
                      </m:sSubPr>
                      <m:e>
                        <m:r>
                          <a:rPr lang="en-US" sz="1400" b="1" i="1">
                            <a:solidFill>
                              <a:schemeClr val="tx1"/>
                            </a:solidFill>
                            <a:latin typeface="Cambria Math"/>
                          </a:rPr>
                          <m:t>𝑳</m:t>
                        </m:r>
                      </m:e>
                      <m:sub>
                        <m:r>
                          <a:rPr lang="en-US" sz="1400" b="1" i="1">
                            <a:solidFill>
                              <a:schemeClr val="tx1"/>
                            </a:solidFill>
                            <a:latin typeface="Cambria Math"/>
                          </a:rPr>
                          <m:t>𝒑𝒓𝒆𝒔</m:t>
                        </m:r>
                      </m:sub>
                    </m:sSub>
                  </m:oMath>
                </a14:m>
                <a:r>
                  <a:rPr lang="en-US" sz="1400" b="1" dirty="0">
                    <a:solidFill>
                      <a:schemeClr val="tx1"/>
                    </a:solidFill>
                  </a:rPr>
                  <a:t>) c) displacement at the center of the fault.</a:t>
                </a:r>
                <a:endParaRPr lang="ru-RU" sz="1400" b="1" dirty="0">
                  <a:solidFill>
                    <a:schemeClr val="tx1"/>
                  </a:solidFill>
                </a:endParaRPr>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426813" y="5908230"/>
                <a:ext cx="8604559" cy="781881"/>
              </a:xfrm>
              <a:prstGeom prst="rect">
                <a:avLst/>
              </a:prstGeom>
              <a:blipFill rotWithShape="1">
                <a:blip r:embed="rId3"/>
                <a:stretch>
                  <a:fillRect t="-781" b="-7031"/>
                </a:stretch>
              </a:blipFill>
            </p:spPr>
            <p:txBody>
              <a:bodyPr/>
              <a:lstStyle/>
              <a:p>
                <a:r>
                  <a:rPr lang="ru-RU">
                    <a:noFill/>
                  </a:rPr>
                  <a:t> </a:t>
                </a:r>
              </a:p>
            </p:txBody>
          </p:sp>
        </mc:Fallback>
      </mc:AlternateContent>
    </p:spTree>
    <p:extLst>
      <p:ext uri="{BB962C8B-B14F-4D97-AF65-F5344CB8AC3E}">
        <p14:creationId xmlns:p14="http://schemas.microsoft.com/office/powerpoint/2010/main" val="558111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8640762" y="6540198"/>
            <a:ext cx="503238" cy="333375"/>
          </a:xfrm>
        </p:spPr>
        <p:txBody>
          <a:bodyPr/>
          <a:lstStyle/>
          <a:p>
            <a:fld id="{CA13A9C0-2462-4B11-9D45-B596A5A44A9D}" type="slidenum">
              <a:rPr lang="ru-RU" altLang="ru-RU" smtClean="0"/>
              <a:pPr/>
              <a:t>9</a:t>
            </a:fld>
            <a:endParaRPr lang="ru-RU" altLang="ru-RU"/>
          </a:p>
        </p:txBody>
      </p:sp>
      <p:pic>
        <p:nvPicPr>
          <p:cNvPr id="6" name="Рисунок 5"/>
          <p:cNvPicPr/>
          <p:nvPr/>
        </p:nvPicPr>
        <p:blipFill>
          <a:blip r:embed="rId2" cstate="print"/>
          <a:stretch>
            <a:fillRect/>
          </a:stretch>
        </p:blipFill>
        <p:spPr>
          <a:xfrm>
            <a:off x="2411700" y="1491469"/>
            <a:ext cx="6264870" cy="5310378"/>
          </a:xfrm>
          <a:prstGeom prst="rect">
            <a:avLst/>
          </a:prstGeom>
        </p:spPr>
      </p:pic>
      <p:sp>
        <p:nvSpPr>
          <p:cNvPr id="7" name="Прямоугольник 6"/>
          <p:cNvSpPr/>
          <p:nvPr/>
        </p:nvSpPr>
        <p:spPr>
          <a:xfrm>
            <a:off x="15524" y="34329"/>
            <a:ext cx="9128476" cy="1477328"/>
          </a:xfrm>
          <a:prstGeom prst="rect">
            <a:avLst/>
          </a:prstGeom>
        </p:spPr>
        <p:txBody>
          <a:bodyPr wrap="square">
            <a:spAutoFit/>
          </a:bodyPr>
          <a:lstStyle/>
          <a:p>
            <a:pPr hangingPunct="0"/>
            <a:r>
              <a:rPr lang="en-US" sz="1800" dirty="0">
                <a:solidFill>
                  <a:schemeClr val="tx1"/>
                </a:solidFill>
              </a:rPr>
              <a:t>As for friction law, we see that use of the two-parameter law give a little changes to the fault deformation. The ratio of L</a:t>
            </a:r>
            <a:r>
              <a:rPr lang="en-US" sz="1800" baseline="-25000" dirty="0">
                <a:solidFill>
                  <a:schemeClr val="tx1"/>
                </a:solidFill>
              </a:rPr>
              <a:t>2</a:t>
            </a:r>
            <a:r>
              <a:rPr lang="en-US" sz="1800" dirty="0">
                <a:solidFill>
                  <a:schemeClr val="tx1"/>
                </a:solidFill>
              </a:rPr>
              <a:t> and L</a:t>
            </a:r>
            <a:r>
              <a:rPr lang="en-US" sz="1800" baseline="-25000" dirty="0">
                <a:solidFill>
                  <a:schemeClr val="tx1"/>
                </a:solidFill>
              </a:rPr>
              <a:t>1</a:t>
            </a:r>
            <a:r>
              <a:rPr lang="en-US" sz="1800" dirty="0">
                <a:solidFill>
                  <a:schemeClr val="tx1"/>
                </a:solidFill>
              </a:rPr>
              <a:t> has greatest impact on the fault deformation. Ratio of B</a:t>
            </a:r>
            <a:r>
              <a:rPr lang="en-US" sz="1800" baseline="-25000" dirty="0">
                <a:solidFill>
                  <a:schemeClr val="tx1"/>
                </a:solidFill>
              </a:rPr>
              <a:t>2 </a:t>
            </a:r>
            <a:r>
              <a:rPr lang="en-US" sz="1800" dirty="0">
                <a:solidFill>
                  <a:schemeClr val="tx1"/>
                </a:solidFill>
              </a:rPr>
              <a:t>/B</a:t>
            </a:r>
            <a:r>
              <a:rPr lang="en-US" sz="1800" baseline="-25000" dirty="0">
                <a:solidFill>
                  <a:schemeClr val="tx1"/>
                </a:solidFill>
              </a:rPr>
              <a:t>1</a:t>
            </a:r>
            <a:r>
              <a:rPr lang="en-US" sz="1800" dirty="0">
                <a:solidFill>
                  <a:schemeClr val="tx1"/>
                </a:solidFill>
              </a:rPr>
              <a:t> at the fixed value of their sum has not such a matter. We could expect that these changes would be more pronounced and crucial for cases of the seismic slip than for aseismic one.</a:t>
            </a:r>
            <a:endParaRPr lang="ru-RU" sz="1400" b="1" dirty="0">
              <a:solidFill>
                <a:schemeClr val="tx1"/>
              </a:solidFill>
            </a:endParaRPr>
          </a:p>
        </p:txBody>
      </p:sp>
      <mc:AlternateContent xmlns:mc="http://schemas.openxmlformats.org/markup-compatibility/2006" xmlns:a14="http://schemas.microsoft.com/office/drawing/2010/main">
        <mc:Choice Requires="a14">
          <p:sp>
            <p:nvSpPr>
              <p:cNvPr id="8" name="Прямоугольник 7"/>
              <p:cNvSpPr/>
              <p:nvPr/>
            </p:nvSpPr>
            <p:spPr>
              <a:xfrm>
                <a:off x="179390" y="4725180"/>
                <a:ext cx="3461902" cy="1605248"/>
              </a:xfrm>
              <a:prstGeom prst="rect">
                <a:avLst/>
              </a:prstGeom>
            </p:spPr>
            <p:txBody>
              <a:bodyPr wrap="square">
                <a:spAutoFit/>
              </a:bodyPr>
              <a:lstStyle/>
              <a:p>
                <a:pPr hangingPunct="0"/>
                <a:r>
                  <a:rPr lang="en-US" sz="1400" b="1" dirty="0">
                    <a:solidFill>
                      <a:schemeClr val="tx1"/>
                    </a:solidFill>
                  </a:rPr>
                  <a:t>Dependences of (a) maximum shear stress, (b) its position relative to the half-length and (c) displacement in the center of the fault on the parameters of the two-parameter rate-and-state law and initial shear stress (</a:t>
                </a:r>
                <a14:m>
                  <m:oMath xmlns:m="http://schemas.openxmlformats.org/officeDocument/2006/math">
                    <m:sSub>
                      <m:sSubPr>
                        <m:ctrlPr>
                          <a:rPr lang="ru-RU" sz="1400" b="1" i="1">
                            <a:solidFill>
                              <a:schemeClr val="tx1"/>
                            </a:solidFill>
                            <a:latin typeface="Cambria Math"/>
                          </a:rPr>
                        </m:ctrlPr>
                      </m:sSubPr>
                      <m:e>
                        <m:r>
                          <a:rPr lang="en-US" sz="1400" b="1" i="1">
                            <a:solidFill>
                              <a:schemeClr val="tx1"/>
                            </a:solidFill>
                            <a:latin typeface="Cambria Math"/>
                          </a:rPr>
                          <m:t>𝒌</m:t>
                        </m:r>
                      </m:e>
                      <m:sub>
                        <m:r>
                          <a:rPr lang="en-US" sz="1400" b="1" i="1">
                            <a:solidFill>
                              <a:schemeClr val="tx1"/>
                            </a:solidFill>
                            <a:latin typeface="Cambria Math"/>
                          </a:rPr>
                          <m:t>𝒎</m:t>
                        </m:r>
                      </m:sub>
                    </m:sSub>
                    <m:r>
                      <a:rPr lang="en-US" sz="1400" b="1" i="1">
                        <a:solidFill>
                          <a:schemeClr val="tx1"/>
                        </a:solidFill>
                        <a:latin typeface="Cambria Math"/>
                      </a:rPr>
                      <m:t>=</m:t>
                    </m:r>
                    <m:r>
                      <a:rPr lang="en-US" sz="1400" b="1" i="1">
                        <a:solidFill>
                          <a:schemeClr val="tx1"/>
                        </a:solidFill>
                        <a:latin typeface="Cambria Math"/>
                      </a:rPr>
                      <m:t>𝟎</m:t>
                    </m:r>
                    <m:r>
                      <a:rPr lang="en-US" sz="1400" b="1" i="1">
                        <a:solidFill>
                          <a:schemeClr val="tx1"/>
                        </a:solidFill>
                        <a:latin typeface="Cambria Math"/>
                      </a:rPr>
                      <m:t>.</m:t>
                    </m:r>
                    <m:r>
                      <a:rPr lang="en-US" sz="1400" b="1" i="1">
                        <a:solidFill>
                          <a:schemeClr val="tx1"/>
                        </a:solidFill>
                        <a:latin typeface="Cambria Math"/>
                      </a:rPr>
                      <m:t>𝟓</m:t>
                    </m:r>
                  </m:oMath>
                </a14:m>
                <a:r>
                  <a:rPr lang="en-US" sz="1400" b="1" dirty="0">
                    <a:solidFill>
                      <a:schemeClr val="tx1"/>
                    </a:solidFill>
                  </a:rPr>
                  <a:t> µD, </a:t>
                </a:r>
                <a14:m>
                  <m:oMath xmlns:m="http://schemas.openxmlformats.org/officeDocument/2006/math">
                    <m:sSub>
                      <m:sSubPr>
                        <m:ctrlPr>
                          <a:rPr lang="ru-RU" sz="1400" b="1" i="1">
                            <a:solidFill>
                              <a:schemeClr val="tx1"/>
                            </a:solidFill>
                            <a:latin typeface="Cambria Math"/>
                          </a:rPr>
                        </m:ctrlPr>
                      </m:sSubPr>
                      <m:e>
                        <m:r>
                          <a:rPr lang="en-US" sz="1400" b="1" i="1">
                            <a:solidFill>
                              <a:schemeClr val="tx1"/>
                            </a:solidFill>
                            <a:latin typeface="Cambria Math"/>
                          </a:rPr>
                          <m:t>𝒌</m:t>
                        </m:r>
                      </m:e>
                      <m:sub>
                        <m:r>
                          <a:rPr lang="en-US" sz="1400" b="1" i="1">
                            <a:solidFill>
                              <a:schemeClr val="tx1"/>
                            </a:solidFill>
                            <a:latin typeface="Cambria Math"/>
                          </a:rPr>
                          <m:t>𝒏</m:t>
                        </m:r>
                      </m:sub>
                    </m:sSub>
                    <m:r>
                      <a:rPr lang="en-US" sz="1400" b="1" i="1">
                        <a:solidFill>
                          <a:schemeClr val="tx1"/>
                        </a:solidFill>
                        <a:latin typeface="Cambria Math"/>
                      </a:rPr>
                      <m:t>=</m:t>
                    </m:r>
                    <m:r>
                      <a:rPr lang="en-US" sz="1400" b="1" i="1">
                        <a:solidFill>
                          <a:schemeClr val="tx1"/>
                        </a:solidFill>
                        <a:latin typeface="Cambria Math"/>
                      </a:rPr>
                      <m:t>𝟎</m:t>
                    </m:r>
                    <m:r>
                      <a:rPr lang="en-US" sz="1400" b="1" i="1">
                        <a:solidFill>
                          <a:schemeClr val="tx1"/>
                        </a:solidFill>
                        <a:latin typeface="Cambria Math"/>
                      </a:rPr>
                      <m:t>.</m:t>
                    </m:r>
                    <m:r>
                      <a:rPr lang="en-US" sz="1400" b="1" i="1">
                        <a:solidFill>
                          <a:schemeClr val="tx1"/>
                        </a:solidFill>
                        <a:latin typeface="Cambria Math"/>
                      </a:rPr>
                      <m:t>𝟓</m:t>
                    </m:r>
                    <m:r>
                      <a:rPr lang="en-US" sz="1400" b="1" i="1">
                        <a:solidFill>
                          <a:schemeClr val="tx1"/>
                        </a:solidFill>
                        <a:latin typeface="Cambria Math"/>
                      </a:rPr>
                      <m:t>∙</m:t>
                    </m:r>
                    <m:sSup>
                      <m:sSupPr>
                        <m:ctrlPr>
                          <a:rPr lang="ru-RU" sz="1400" b="1" i="1">
                            <a:solidFill>
                              <a:schemeClr val="tx1"/>
                            </a:solidFill>
                            <a:latin typeface="Cambria Math"/>
                          </a:rPr>
                        </m:ctrlPr>
                      </m:sSupPr>
                      <m:e>
                        <m:r>
                          <a:rPr lang="en-US" sz="1400" b="1" i="1">
                            <a:solidFill>
                              <a:schemeClr val="tx1"/>
                            </a:solidFill>
                            <a:latin typeface="Cambria Math"/>
                          </a:rPr>
                          <m:t>𝟏𝟎</m:t>
                        </m:r>
                      </m:e>
                      <m:sup>
                        <m:r>
                          <a:rPr lang="en-US" sz="1400" b="1" i="1">
                            <a:solidFill>
                              <a:schemeClr val="tx1"/>
                            </a:solidFill>
                            <a:latin typeface="Cambria Math"/>
                          </a:rPr>
                          <m:t>𝟏𝟏</m:t>
                        </m:r>
                      </m:sup>
                    </m:sSup>
                  </m:oMath>
                </a14:m>
                <a:r>
                  <a:rPr lang="en-US" sz="1400" b="1" dirty="0">
                    <a:solidFill>
                      <a:schemeClr val="tx1"/>
                    </a:solidFill>
                  </a:rPr>
                  <a:t>Pa/m)</a:t>
                </a:r>
                <a:endParaRPr lang="ru-RU" sz="1400" b="1" dirty="0">
                  <a:solidFill>
                    <a:schemeClr val="tx1"/>
                  </a:solidFill>
                </a:endParaRPr>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179390" y="4725180"/>
                <a:ext cx="3461902" cy="1605248"/>
              </a:xfrm>
              <a:prstGeom prst="rect">
                <a:avLst/>
              </a:prstGeom>
              <a:blipFill rotWithShape="1">
                <a:blip r:embed="rId3"/>
                <a:stretch>
                  <a:fillRect l="-352" t="-380" r="-880" b="-3042"/>
                </a:stretch>
              </a:blipFill>
            </p:spPr>
            <p:txBody>
              <a:bodyPr/>
              <a:lstStyle/>
              <a:p>
                <a:r>
                  <a:rPr lang="ru-RU">
                    <a:noFill/>
                  </a:rPr>
                  <a:t> </a:t>
                </a:r>
              </a:p>
            </p:txBody>
          </p:sp>
        </mc:Fallback>
      </mc:AlternateContent>
    </p:spTree>
    <p:extLst>
      <p:ext uri="{BB962C8B-B14F-4D97-AF65-F5344CB8AC3E}">
        <p14:creationId xmlns:p14="http://schemas.microsoft.com/office/powerpoint/2010/main" val="4157875559"/>
      </p:ext>
    </p:extLst>
  </p:cSld>
  <p:clrMapOvr>
    <a:masterClrMapping/>
  </p:clrMapOvr>
</p:sld>
</file>

<file path=ppt/theme/theme1.xml><?xml version="1.0" encoding="utf-8"?>
<a:theme xmlns:a="http://schemas.openxmlformats.org/drawingml/2006/main" name="Специальное оформление">
  <a:themeElements>
    <a:clrScheme name="Специальное оформление 15">
      <a:dk1>
        <a:srgbClr val="000000"/>
      </a:dk1>
      <a:lt1>
        <a:srgbClr val="FFFFFF"/>
      </a:lt1>
      <a:dk2>
        <a:srgbClr val="000099"/>
      </a:dk2>
      <a:lt2>
        <a:srgbClr val="7C847D"/>
      </a:lt2>
      <a:accent1>
        <a:srgbClr val="3399FF"/>
      </a:accent1>
      <a:accent2>
        <a:srgbClr val="FF9900"/>
      </a:accent2>
      <a:accent3>
        <a:srgbClr val="FFFFFF"/>
      </a:accent3>
      <a:accent4>
        <a:srgbClr val="000000"/>
      </a:accent4>
      <a:accent5>
        <a:srgbClr val="ADCAFF"/>
      </a:accent5>
      <a:accent6>
        <a:srgbClr val="E78A00"/>
      </a:accent6>
      <a:hlink>
        <a:srgbClr val="FFCC00"/>
      </a:hlink>
      <a:folHlink>
        <a:srgbClr val="FF3300"/>
      </a:folHlink>
    </a:clrScheme>
    <a:fontScheme name="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2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2400" b="0" i="0" u="none" strike="noStrike" cap="none" normalizeH="0" baseline="0" smtClean="0">
            <a:ln>
              <a:noFill/>
            </a:ln>
            <a:solidFill>
              <a:schemeClr val="tx2"/>
            </a:solidFill>
            <a:effectLst/>
            <a:latin typeface="Arial" charset="0"/>
          </a:defRPr>
        </a:defPPr>
      </a:lstStyle>
    </a:lnDef>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Специальное оформление 13">
        <a:dk1>
          <a:srgbClr val="000000"/>
        </a:dk1>
        <a:lt1>
          <a:srgbClr val="FFFFFF"/>
        </a:lt1>
        <a:dk2>
          <a:srgbClr val="000099"/>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14">
        <a:dk1>
          <a:srgbClr val="000000"/>
        </a:dk1>
        <a:lt1>
          <a:srgbClr val="FFFFFF"/>
        </a:lt1>
        <a:dk2>
          <a:srgbClr val="000099"/>
        </a:dk2>
        <a:lt2>
          <a:srgbClr val="7C847D"/>
        </a:lt2>
        <a:accent1>
          <a:srgbClr val="3399FF"/>
        </a:accent1>
        <a:accent2>
          <a:srgbClr val="FF9900"/>
        </a:accent2>
        <a:accent3>
          <a:srgbClr val="FFFFFF"/>
        </a:accent3>
        <a:accent4>
          <a:srgbClr val="000000"/>
        </a:accent4>
        <a:accent5>
          <a:srgbClr val="ADCAFF"/>
        </a:accent5>
        <a:accent6>
          <a:srgbClr val="E78A00"/>
        </a:accent6>
        <a:hlink>
          <a:srgbClr val="FF6600"/>
        </a:hlink>
        <a:folHlink>
          <a:srgbClr val="FF3300"/>
        </a:folHlink>
      </a:clrScheme>
      <a:clrMap bg1="lt1" tx1="dk1" bg2="lt2" tx2="dk2" accent1="accent1" accent2="accent2" accent3="accent3" accent4="accent4" accent5="accent5" accent6="accent6" hlink="hlink" folHlink="folHlink"/>
    </a:extraClrScheme>
    <a:extraClrScheme>
      <a:clrScheme name="Специальное оформление 15">
        <a:dk1>
          <a:srgbClr val="000000"/>
        </a:dk1>
        <a:lt1>
          <a:srgbClr val="FFFFFF"/>
        </a:lt1>
        <a:dk2>
          <a:srgbClr val="000099"/>
        </a:dk2>
        <a:lt2>
          <a:srgbClr val="7C847D"/>
        </a:lt2>
        <a:accent1>
          <a:srgbClr val="3399FF"/>
        </a:accent1>
        <a:accent2>
          <a:srgbClr val="FF9900"/>
        </a:accent2>
        <a:accent3>
          <a:srgbClr val="FFFFFF"/>
        </a:accent3>
        <a:accent4>
          <a:srgbClr val="000000"/>
        </a:accent4>
        <a:accent5>
          <a:srgbClr val="ADCAFF"/>
        </a:accent5>
        <a:accent6>
          <a:srgbClr val="E78A00"/>
        </a:accent6>
        <a:hlink>
          <a:srgbClr val="FFCC00"/>
        </a:hlink>
        <a:folHlink>
          <a:srgbClr val="FF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3145</TotalTime>
  <Words>2173</Words>
  <Application>Microsoft Office PowerPoint</Application>
  <PresentationFormat>Экран (4:3)</PresentationFormat>
  <Paragraphs>83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Специальное оформление</vt:lpstr>
      <vt:lpstr>Analysis of seismicity caused by fluid injection </vt:lpstr>
      <vt:lpstr>Outline</vt:lpstr>
      <vt:lpstr>Motivation</vt:lpstr>
      <vt:lpstr>Objectives</vt:lpstr>
      <vt:lpstr>Formulation of the problem 1</vt:lpstr>
      <vt:lpstr>Презентация PowerPoint</vt:lpstr>
      <vt:lpstr>Results (problem 1)</vt:lpstr>
      <vt:lpstr>Презентация PowerPoint</vt:lpstr>
      <vt:lpstr>Презентация PowerPoint</vt:lpstr>
      <vt:lpstr>Formulation of the problem 2</vt:lpstr>
      <vt:lpstr>Презентация PowerPoint</vt:lpstr>
      <vt:lpstr>Results (problem 1)</vt:lpstr>
      <vt:lpstr>Презентация PowerPoint</vt:lpstr>
      <vt:lpstr>Презентация PowerPoint</vt:lpstr>
      <vt:lpstr>Conclusions</vt:lpstr>
      <vt:lpstr>Thank you for your attention</vt:lpstr>
    </vt:vector>
  </TitlesOfParts>
  <Company>VNIIA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презентации Аrial 30 pt</dc:title>
  <dc:creator>236-ktu</dc:creator>
  <cp:lastModifiedBy>User Windows</cp:lastModifiedBy>
  <cp:revision>109</cp:revision>
  <dcterms:created xsi:type="dcterms:W3CDTF">2010-02-10T10:40:35Z</dcterms:created>
  <dcterms:modified xsi:type="dcterms:W3CDTF">2020-05-03T20:51:40Z</dcterms:modified>
</cp:coreProperties>
</file>