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0" r:id="rId3"/>
    <p:sldId id="258" r:id="rId4"/>
    <p:sldId id="259" r:id="rId5"/>
    <p:sldId id="272" r:id="rId6"/>
    <p:sldId id="263" r:id="rId7"/>
    <p:sldId id="264" r:id="rId8"/>
    <p:sldId id="265" r:id="rId9"/>
    <p:sldId id="267" r:id="rId10"/>
    <p:sldId id="266" r:id="rId11"/>
    <p:sldId id="269" r:id="rId12"/>
    <p:sldId id="268" r:id="rId13"/>
    <p:sldId id="271" r:id="rId14"/>
    <p:sldId id="270" r:id="rId15"/>
    <p:sldId id="274" r:id="rId16"/>
    <p:sldId id="275" r:id="rId17"/>
    <p:sldId id="273" r:id="rId18"/>
  </p:sldIdLst>
  <p:sldSz cx="42748200" cy="30267275"/>
  <p:notesSz cx="6797675" cy="9874250"/>
  <p:defaultTextStyle>
    <a:defPPr>
      <a:defRPr lang="en-US"/>
    </a:defPPr>
    <a:lvl1pPr marL="0" algn="l" defTabSz="4172224" rtl="0" eaLnBrk="1" latinLnBrk="0" hangingPunct="1">
      <a:defRPr sz="8200" kern="1200">
        <a:solidFill>
          <a:schemeClr val="tx1"/>
        </a:solidFill>
        <a:latin typeface="+mn-lt"/>
        <a:ea typeface="+mn-ea"/>
        <a:cs typeface="+mn-cs"/>
      </a:defRPr>
    </a:lvl1pPr>
    <a:lvl2pPr marL="2086112" algn="l" defTabSz="4172224" rtl="0" eaLnBrk="1" latinLnBrk="0" hangingPunct="1">
      <a:defRPr sz="8200" kern="1200">
        <a:solidFill>
          <a:schemeClr val="tx1"/>
        </a:solidFill>
        <a:latin typeface="+mn-lt"/>
        <a:ea typeface="+mn-ea"/>
        <a:cs typeface="+mn-cs"/>
      </a:defRPr>
    </a:lvl2pPr>
    <a:lvl3pPr marL="4172224" algn="l" defTabSz="4172224" rtl="0" eaLnBrk="1" latinLnBrk="0" hangingPunct="1">
      <a:defRPr sz="8200" kern="1200">
        <a:solidFill>
          <a:schemeClr val="tx1"/>
        </a:solidFill>
        <a:latin typeface="+mn-lt"/>
        <a:ea typeface="+mn-ea"/>
        <a:cs typeface="+mn-cs"/>
      </a:defRPr>
    </a:lvl3pPr>
    <a:lvl4pPr marL="6258336" algn="l" defTabSz="4172224" rtl="0" eaLnBrk="1" latinLnBrk="0" hangingPunct="1">
      <a:defRPr sz="8200" kern="1200">
        <a:solidFill>
          <a:schemeClr val="tx1"/>
        </a:solidFill>
        <a:latin typeface="+mn-lt"/>
        <a:ea typeface="+mn-ea"/>
        <a:cs typeface="+mn-cs"/>
      </a:defRPr>
    </a:lvl4pPr>
    <a:lvl5pPr marL="8344449" algn="l" defTabSz="4172224" rtl="0" eaLnBrk="1" latinLnBrk="0" hangingPunct="1">
      <a:defRPr sz="8200" kern="1200">
        <a:solidFill>
          <a:schemeClr val="tx1"/>
        </a:solidFill>
        <a:latin typeface="+mn-lt"/>
        <a:ea typeface="+mn-ea"/>
        <a:cs typeface="+mn-cs"/>
      </a:defRPr>
    </a:lvl5pPr>
    <a:lvl6pPr marL="10430561" algn="l" defTabSz="4172224" rtl="0" eaLnBrk="1" latinLnBrk="0" hangingPunct="1">
      <a:defRPr sz="8200" kern="1200">
        <a:solidFill>
          <a:schemeClr val="tx1"/>
        </a:solidFill>
        <a:latin typeface="+mn-lt"/>
        <a:ea typeface="+mn-ea"/>
        <a:cs typeface="+mn-cs"/>
      </a:defRPr>
    </a:lvl6pPr>
    <a:lvl7pPr marL="12516673" algn="l" defTabSz="4172224" rtl="0" eaLnBrk="1" latinLnBrk="0" hangingPunct="1">
      <a:defRPr sz="8200" kern="1200">
        <a:solidFill>
          <a:schemeClr val="tx1"/>
        </a:solidFill>
        <a:latin typeface="+mn-lt"/>
        <a:ea typeface="+mn-ea"/>
        <a:cs typeface="+mn-cs"/>
      </a:defRPr>
    </a:lvl7pPr>
    <a:lvl8pPr marL="14602785" algn="l" defTabSz="4172224" rtl="0" eaLnBrk="1" latinLnBrk="0" hangingPunct="1">
      <a:defRPr sz="8200" kern="1200">
        <a:solidFill>
          <a:schemeClr val="tx1"/>
        </a:solidFill>
        <a:latin typeface="+mn-lt"/>
        <a:ea typeface="+mn-ea"/>
        <a:cs typeface="+mn-cs"/>
      </a:defRPr>
    </a:lvl8pPr>
    <a:lvl9pPr marL="16688897" algn="l" defTabSz="4172224"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533">
          <p15:clr>
            <a:srgbClr val="A4A3A4"/>
          </p15:clr>
        </p15:guide>
        <p15:guide id="2" pos="13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99"/>
    <a:srgbClr val="66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20" d="100"/>
          <a:sy n="20" d="100"/>
        </p:scale>
        <p:origin x="-732" y="516"/>
      </p:cViewPr>
      <p:guideLst>
        <p:guide orient="horz" pos="9533"/>
        <p:guide pos="1346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56371EE5-C823-44EF-A985-8A694AE3EBEE}" type="datetimeFigureOut">
              <a:rPr lang="en-US" smtClean="0"/>
              <a:pPr/>
              <a:t>5/5/2020</a:t>
            </a:fld>
            <a:endParaRPr lang="en-GB"/>
          </a:p>
        </p:txBody>
      </p:sp>
      <p:sp>
        <p:nvSpPr>
          <p:cNvPr id="4" name="Slide Image Placeholder 3"/>
          <p:cNvSpPr>
            <a:spLocks noGrp="1" noRot="1" noChangeAspect="1"/>
          </p:cNvSpPr>
          <p:nvPr>
            <p:ph type="sldImg" idx="2"/>
          </p:nvPr>
        </p:nvSpPr>
        <p:spPr>
          <a:xfrm>
            <a:off x="785813" y="741363"/>
            <a:ext cx="52260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38FC13D9-B3FA-4F73-8464-FE51DA9BEA0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FC13D9-B3FA-4F73-8464-FE51DA9BEA0B}" type="slidenum">
              <a:rPr lang="en-GB" smtClean="0"/>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6115" y="9402475"/>
            <a:ext cx="36335970" cy="6487846"/>
          </a:xfrm>
        </p:spPr>
        <p:txBody>
          <a:bodyPr/>
          <a:lstStyle/>
          <a:p>
            <a:r>
              <a:rPr lang="en-US" smtClean="0"/>
              <a:t>Click to edit Master title style</a:t>
            </a:r>
            <a:endParaRPr lang="en-US"/>
          </a:p>
        </p:txBody>
      </p:sp>
      <p:sp>
        <p:nvSpPr>
          <p:cNvPr id="3" name="Subtitle 2"/>
          <p:cNvSpPr>
            <a:spLocks noGrp="1"/>
          </p:cNvSpPr>
          <p:nvPr>
            <p:ph type="subTitle" idx="1"/>
          </p:nvPr>
        </p:nvSpPr>
        <p:spPr>
          <a:xfrm>
            <a:off x="6412230" y="17151456"/>
            <a:ext cx="29923740" cy="7734970"/>
          </a:xfrm>
        </p:spPr>
        <p:txBody>
          <a:bodyPr/>
          <a:lstStyle>
            <a:lvl1pPr marL="0" indent="0" algn="ctr">
              <a:buNone/>
              <a:defRPr>
                <a:solidFill>
                  <a:schemeClr val="tx1">
                    <a:tint val="75000"/>
                  </a:schemeClr>
                </a:solidFill>
              </a:defRPr>
            </a:lvl1pPr>
            <a:lvl2pPr marL="2086112" indent="0" algn="ctr">
              <a:buNone/>
              <a:defRPr>
                <a:solidFill>
                  <a:schemeClr val="tx1">
                    <a:tint val="75000"/>
                  </a:schemeClr>
                </a:solidFill>
              </a:defRPr>
            </a:lvl2pPr>
            <a:lvl3pPr marL="4172224" indent="0" algn="ctr">
              <a:buNone/>
              <a:defRPr>
                <a:solidFill>
                  <a:schemeClr val="tx1">
                    <a:tint val="75000"/>
                  </a:schemeClr>
                </a:solidFill>
              </a:defRPr>
            </a:lvl3pPr>
            <a:lvl4pPr marL="6258336" indent="0" algn="ctr">
              <a:buNone/>
              <a:defRPr>
                <a:solidFill>
                  <a:schemeClr val="tx1">
                    <a:tint val="75000"/>
                  </a:schemeClr>
                </a:solidFill>
              </a:defRPr>
            </a:lvl4pPr>
            <a:lvl5pPr marL="8344449" indent="0" algn="ctr">
              <a:buNone/>
              <a:defRPr>
                <a:solidFill>
                  <a:schemeClr val="tx1">
                    <a:tint val="75000"/>
                  </a:schemeClr>
                </a:solidFill>
              </a:defRPr>
            </a:lvl5pPr>
            <a:lvl6pPr marL="10430561" indent="0" algn="ctr">
              <a:buNone/>
              <a:defRPr>
                <a:solidFill>
                  <a:schemeClr val="tx1">
                    <a:tint val="75000"/>
                  </a:schemeClr>
                </a:solidFill>
              </a:defRPr>
            </a:lvl6pPr>
            <a:lvl7pPr marL="12516673" indent="0" algn="ctr">
              <a:buNone/>
              <a:defRPr>
                <a:solidFill>
                  <a:schemeClr val="tx1">
                    <a:tint val="75000"/>
                  </a:schemeClr>
                </a:solidFill>
              </a:defRPr>
            </a:lvl7pPr>
            <a:lvl8pPr marL="14602785" indent="0" algn="ctr">
              <a:buNone/>
              <a:defRPr>
                <a:solidFill>
                  <a:schemeClr val="tx1">
                    <a:tint val="75000"/>
                  </a:schemeClr>
                </a:solidFill>
              </a:defRPr>
            </a:lvl8pPr>
            <a:lvl9pPr marL="1668889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9B7152-96B9-4B7C-A1D6-9B3DD90CE06D}"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398199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B7152-96B9-4B7C-A1D6-9B3DD90CE06D}"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362603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92445" y="1212097"/>
            <a:ext cx="9618345" cy="258252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7410" y="1212097"/>
            <a:ext cx="28142565" cy="258252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B7152-96B9-4B7C-A1D6-9B3DD90CE06D}"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387142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B7152-96B9-4B7C-A1D6-9B3DD90CE06D}"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180100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6813" y="19449529"/>
            <a:ext cx="36335970" cy="6011417"/>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3376813" y="12828565"/>
            <a:ext cx="36335970" cy="6620964"/>
          </a:xfrm>
        </p:spPr>
        <p:txBody>
          <a:bodyPr anchor="b"/>
          <a:lstStyle>
            <a:lvl1pPr marL="0" indent="0">
              <a:buNone/>
              <a:defRPr sz="9100">
                <a:solidFill>
                  <a:schemeClr val="tx1">
                    <a:tint val="75000"/>
                  </a:schemeClr>
                </a:solidFill>
              </a:defRPr>
            </a:lvl1pPr>
            <a:lvl2pPr marL="2086112" indent="0">
              <a:buNone/>
              <a:defRPr sz="8200">
                <a:solidFill>
                  <a:schemeClr val="tx1">
                    <a:tint val="75000"/>
                  </a:schemeClr>
                </a:solidFill>
              </a:defRPr>
            </a:lvl2pPr>
            <a:lvl3pPr marL="4172224" indent="0">
              <a:buNone/>
              <a:defRPr sz="7300">
                <a:solidFill>
                  <a:schemeClr val="tx1">
                    <a:tint val="75000"/>
                  </a:schemeClr>
                </a:solidFill>
              </a:defRPr>
            </a:lvl3pPr>
            <a:lvl4pPr marL="6258336" indent="0">
              <a:buNone/>
              <a:defRPr sz="6400">
                <a:solidFill>
                  <a:schemeClr val="tx1">
                    <a:tint val="75000"/>
                  </a:schemeClr>
                </a:solidFill>
              </a:defRPr>
            </a:lvl4pPr>
            <a:lvl5pPr marL="8344449" indent="0">
              <a:buNone/>
              <a:defRPr sz="6400">
                <a:solidFill>
                  <a:schemeClr val="tx1">
                    <a:tint val="75000"/>
                  </a:schemeClr>
                </a:solidFill>
              </a:defRPr>
            </a:lvl5pPr>
            <a:lvl6pPr marL="10430561" indent="0">
              <a:buNone/>
              <a:defRPr sz="6400">
                <a:solidFill>
                  <a:schemeClr val="tx1">
                    <a:tint val="75000"/>
                  </a:schemeClr>
                </a:solidFill>
              </a:defRPr>
            </a:lvl6pPr>
            <a:lvl7pPr marL="12516673" indent="0">
              <a:buNone/>
              <a:defRPr sz="6400">
                <a:solidFill>
                  <a:schemeClr val="tx1">
                    <a:tint val="75000"/>
                  </a:schemeClr>
                </a:solidFill>
              </a:defRPr>
            </a:lvl7pPr>
            <a:lvl8pPr marL="14602785" indent="0">
              <a:buNone/>
              <a:defRPr sz="6400">
                <a:solidFill>
                  <a:schemeClr val="tx1">
                    <a:tint val="75000"/>
                  </a:schemeClr>
                </a:solidFill>
              </a:defRPr>
            </a:lvl8pPr>
            <a:lvl9pPr marL="16688897"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B7152-96B9-4B7C-A1D6-9B3DD90CE06D}"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137631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7410" y="7062367"/>
            <a:ext cx="18880455" cy="1997500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730335" y="7062367"/>
            <a:ext cx="18880455" cy="1997500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9B7152-96B9-4B7C-A1D6-9B3DD90CE06D}"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179089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37410" y="6775108"/>
            <a:ext cx="18887879" cy="2823542"/>
          </a:xfrm>
        </p:spPr>
        <p:txBody>
          <a:bodyPr anchor="b"/>
          <a:lstStyle>
            <a:lvl1pPr marL="0" indent="0">
              <a:buNone/>
              <a:defRPr sz="11000" b="1"/>
            </a:lvl1pPr>
            <a:lvl2pPr marL="2086112" indent="0">
              <a:buNone/>
              <a:defRPr sz="9100" b="1"/>
            </a:lvl2pPr>
            <a:lvl3pPr marL="4172224" indent="0">
              <a:buNone/>
              <a:defRPr sz="8200" b="1"/>
            </a:lvl3pPr>
            <a:lvl4pPr marL="6258336" indent="0">
              <a:buNone/>
              <a:defRPr sz="7300" b="1"/>
            </a:lvl4pPr>
            <a:lvl5pPr marL="8344449" indent="0">
              <a:buNone/>
              <a:defRPr sz="7300" b="1"/>
            </a:lvl5pPr>
            <a:lvl6pPr marL="10430561" indent="0">
              <a:buNone/>
              <a:defRPr sz="7300" b="1"/>
            </a:lvl6pPr>
            <a:lvl7pPr marL="12516673" indent="0">
              <a:buNone/>
              <a:defRPr sz="7300" b="1"/>
            </a:lvl7pPr>
            <a:lvl8pPr marL="14602785" indent="0">
              <a:buNone/>
              <a:defRPr sz="7300" b="1"/>
            </a:lvl8pPr>
            <a:lvl9pPr marL="16688897"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37410" y="9598650"/>
            <a:ext cx="18887879" cy="17438717"/>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15494" y="6775108"/>
            <a:ext cx="18895298" cy="2823542"/>
          </a:xfrm>
        </p:spPr>
        <p:txBody>
          <a:bodyPr anchor="b"/>
          <a:lstStyle>
            <a:lvl1pPr marL="0" indent="0">
              <a:buNone/>
              <a:defRPr sz="11000" b="1"/>
            </a:lvl1pPr>
            <a:lvl2pPr marL="2086112" indent="0">
              <a:buNone/>
              <a:defRPr sz="9100" b="1"/>
            </a:lvl2pPr>
            <a:lvl3pPr marL="4172224" indent="0">
              <a:buNone/>
              <a:defRPr sz="8200" b="1"/>
            </a:lvl3pPr>
            <a:lvl4pPr marL="6258336" indent="0">
              <a:buNone/>
              <a:defRPr sz="7300" b="1"/>
            </a:lvl4pPr>
            <a:lvl5pPr marL="8344449" indent="0">
              <a:buNone/>
              <a:defRPr sz="7300" b="1"/>
            </a:lvl5pPr>
            <a:lvl6pPr marL="10430561" indent="0">
              <a:buNone/>
              <a:defRPr sz="7300" b="1"/>
            </a:lvl6pPr>
            <a:lvl7pPr marL="12516673" indent="0">
              <a:buNone/>
              <a:defRPr sz="7300" b="1"/>
            </a:lvl7pPr>
            <a:lvl8pPr marL="14602785" indent="0">
              <a:buNone/>
              <a:defRPr sz="7300" b="1"/>
            </a:lvl8pPr>
            <a:lvl9pPr marL="16688897"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1715494" y="9598650"/>
            <a:ext cx="18895298" cy="17438717"/>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9B7152-96B9-4B7C-A1D6-9B3DD90CE06D}"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375729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9B7152-96B9-4B7C-A1D6-9B3DD90CE06D}"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177858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B7152-96B9-4B7C-A1D6-9B3DD90CE06D}"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163615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12" y="1205086"/>
            <a:ext cx="14063863" cy="5128622"/>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6713359" y="1205088"/>
            <a:ext cx="23897431" cy="25832281"/>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7412" y="6333710"/>
            <a:ext cx="14063863" cy="20703659"/>
          </a:xfrm>
        </p:spPr>
        <p:txBody>
          <a:bodyPr/>
          <a:lstStyle>
            <a:lvl1pPr marL="0" indent="0">
              <a:buNone/>
              <a:defRPr sz="6400"/>
            </a:lvl1pPr>
            <a:lvl2pPr marL="2086112" indent="0">
              <a:buNone/>
              <a:defRPr sz="5500"/>
            </a:lvl2pPr>
            <a:lvl3pPr marL="4172224" indent="0">
              <a:buNone/>
              <a:defRPr sz="4600"/>
            </a:lvl3pPr>
            <a:lvl4pPr marL="6258336" indent="0">
              <a:buNone/>
              <a:defRPr sz="4100"/>
            </a:lvl4pPr>
            <a:lvl5pPr marL="8344449" indent="0">
              <a:buNone/>
              <a:defRPr sz="4100"/>
            </a:lvl5pPr>
            <a:lvl6pPr marL="10430561" indent="0">
              <a:buNone/>
              <a:defRPr sz="4100"/>
            </a:lvl6pPr>
            <a:lvl7pPr marL="12516673" indent="0">
              <a:buNone/>
              <a:defRPr sz="4100"/>
            </a:lvl7pPr>
            <a:lvl8pPr marL="14602785" indent="0">
              <a:buNone/>
              <a:defRPr sz="4100"/>
            </a:lvl8pPr>
            <a:lvl9pPr marL="16688897"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B7152-96B9-4B7C-A1D6-9B3DD90CE06D}"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367729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8946" y="21187093"/>
            <a:ext cx="25648920" cy="2501256"/>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8378946" y="2704437"/>
            <a:ext cx="25648920" cy="18160365"/>
          </a:xfrm>
        </p:spPr>
        <p:txBody>
          <a:bodyPr/>
          <a:lstStyle>
            <a:lvl1pPr marL="0" indent="0">
              <a:buNone/>
              <a:defRPr sz="14600"/>
            </a:lvl1pPr>
            <a:lvl2pPr marL="2086112" indent="0">
              <a:buNone/>
              <a:defRPr sz="12800"/>
            </a:lvl2pPr>
            <a:lvl3pPr marL="4172224" indent="0">
              <a:buNone/>
              <a:defRPr sz="11000"/>
            </a:lvl3pPr>
            <a:lvl4pPr marL="6258336" indent="0">
              <a:buNone/>
              <a:defRPr sz="9100"/>
            </a:lvl4pPr>
            <a:lvl5pPr marL="8344449" indent="0">
              <a:buNone/>
              <a:defRPr sz="9100"/>
            </a:lvl5pPr>
            <a:lvl6pPr marL="10430561" indent="0">
              <a:buNone/>
              <a:defRPr sz="9100"/>
            </a:lvl6pPr>
            <a:lvl7pPr marL="12516673" indent="0">
              <a:buNone/>
              <a:defRPr sz="9100"/>
            </a:lvl7pPr>
            <a:lvl8pPr marL="14602785" indent="0">
              <a:buNone/>
              <a:defRPr sz="9100"/>
            </a:lvl8pPr>
            <a:lvl9pPr marL="16688897" indent="0">
              <a:buNone/>
              <a:defRPr sz="9100"/>
            </a:lvl9pPr>
          </a:lstStyle>
          <a:p>
            <a:endParaRPr lang="en-US"/>
          </a:p>
        </p:txBody>
      </p:sp>
      <p:sp>
        <p:nvSpPr>
          <p:cNvPr id="4" name="Text Placeholder 3"/>
          <p:cNvSpPr>
            <a:spLocks noGrp="1"/>
          </p:cNvSpPr>
          <p:nvPr>
            <p:ph type="body" sz="half" idx="2"/>
          </p:nvPr>
        </p:nvSpPr>
        <p:spPr>
          <a:xfrm>
            <a:off x="8378946" y="23688349"/>
            <a:ext cx="25648920" cy="3552199"/>
          </a:xfrm>
        </p:spPr>
        <p:txBody>
          <a:bodyPr/>
          <a:lstStyle>
            <a:lvl1pPr marL="0" indent="0">
              <a:buNone/>
              <a:defRPr sz="6400"/>
            </a:lvl1pPr>
            <a:lvl2pPr marL="2086112" indent="0">
              <a:buNone/>
              <a:defRPr sz="5500"/>
            </a:lvl2pPr>
            <a:lvl3pPr marL="4172224" indent="0">
              <a:buNone/>
              <a:defRPr sz="4600"/>
            </a:lvl3pPr>
            <a:lvl4pPr marL="6258336" indent="0">
              <a:buNone/>
              <a:defRPr sz="4100"/>
            </a:lvl4pPr>
            <a:lvl5pPr marL="8344449" indent="0">
              <a:buNone/>
              <a:defRPr sz="4100"/>
            </a:lvl5pPr>
            <a:lvl6pPr marL="10430561" indent="0">
              <a:buNone/>
              <a:defRPr sz="4100"/>
            </a:lvl6pPr>
            <a:lvl7pPr marL="12516673" indent="0">
              <a:buNone/>
              <a:defRPr sz="4100"/>
            </a:lvl7pPr>
            <a:lvl8pPr marL="14602785" indent="0">
              <a:buNone/>
              <a:defRPr sz="4100"/>
            </a:lvl8pPr>
            <a:lvl9pPr marL="16688897"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B7152-96B9-4B7C-A1D6-9B3DD90CE06D}"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416433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0" y="1212094"/>
            <a:ext cx="38473380" cy="5044546"/>
          </a:xfrm>
          <a:prstGeom prst="rect">
            <a:avLst/>
          </a:prstGeom>
        </p:spPr>
        <p:txBody>
          <a:bodyPr vert="horz" lIns="417222" tIns="208611" rIns="417222" bIns="2086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37410" y="7062367"/>
            <a:ext cx="38473380" cy="19975002"/>
          </a:xfrm>
          <a:prstGeom prst="rect">
            <a:avLst/>
          </a:prstGeom>
        </p:spPr>
        <p:txBody>
          <a:bodyPr vert="horz" lIns="417222" tIns="208611" rIns="417222" bIns="208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37410" y="28053282"/>
            <a:ext cx="9974580" cy="1611452"/>
          </a:xfrm>
          <a:prstGeom prst="rect">
            <a:avLst/>
          </a:prstGeom>
        </p:spPr>
        <p:txBody>
          <a:bodyPr vert="horz" lIns="417222" tIns="208611" rIns="417222" bIns="208611" rtlCol="0" anchor="ctr"/>
          <a:lstStyle>
            <a:lvl1pPr algn="l">
              <a:defRPr sz="5500">
                <a:solidFill>
                  <a:schemeClr val="tx1">
                    <a:tint val="75000"/>
                  </a:schemeClr>
                </a:solidFill>
              </a:defRPr>
            </a:lvl1pPr>
          </a:lstStyle>
          <a:p>
            <a:fld id="{A69B7152-96B9-4B7C-A1D6-9B3DD90CE06D}" type="datetimeFigureOut">
              <a:rPr lang="en-US" smtClean="0"/>
              <a:pPr/>
              <a:t>5/5/2020</a:t>
            </a:fld>
            <a:endParaRPr lang="en-US"/>
          </a:p>
        </p:txBody>
      </p:sp>
      <p:sp>
        <p:nvSpPr>
          <p:cNvPr id="5" name="Footer Placeholder 4"/>
          <p:cNvSpPr>
            <a:spLocks noGrp="1"/>
          </p:cNvSpPr>
          <p:nvPr>
            <p:ph type="ftr" sz="quarter" idx="3"/>
          </p:nvPr>
        </p:nvSpPr>
        <p:spPr>
          <a:xfrm>
            <a:off x="14605635" y="28053282"/>
            <a:ext cx="13536930" cy="1611452"/>
          </a:xfrm>
          <a:prstGeom prst="rect">
            <a:avLst/>
          </a:prstGeom>
        </p:spPr>
        <p:txBody>
          <a:bodyPr vert="horz" lIns="417222" tIns="208611" rIns="417222" bIns="208611"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36210" y="28053282"/>
            <a:ext cx="9974580" cy="1611452"/>
          </a:xfrm>
          <a:prstGeom prst="rect">
            <a:avLst/>
          </a:prstGeom>
        </p:spPr>
        <p:txBody>
          <a:bodyPr vert="horz" lIns="417222" tIns="208611" rIns="417222" bIns="208611" rtlCol="0" anchor="ctr"/>
          <a:lstStyle>
            <a:lvl1pPr algn="r">
              <a:defRPr sz="5500">
                <a:solidFill>
                  <a:schemeClr val="tx1">
                    <a:tint val="75000"/>
                  </a:schemeClr>
                </a:solidFill>
              </a:defRPr>
            </a:lvl1pPr>
          </a:lstStyle>
          <a:p>
            <a:fld id="{9D7DC4FB-22A5-4B11-A906-D939FA17AA2E}" type="slidenum">
              <a:rPr lang="en-US" smtClean="0"/>
              <a:pPr/>
              <a:t>‹#›</a:t>
            </a:fld>
            <a:endParaRPr lang="en-US"/>
          </a:p>
        </p:txBody>
      </p:sp>
    </p:spTree>
    <p:extLst>
      <p:ext uri="{BB962C8B-B14F-4D97-AF65-F5344CB8AC3E}">
        <p14:creationId xmlns="" xmlns:p14="http://schemas.microsoft.com/office/powerpoint/2010/main" val="1467658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2224" rtl="0" eaLnBrk="1" latinLnBrk="0" hangingPunct="1">
        <a:spcBef>
          <a:spcPct val="0"/>
        </a:spcBef>
        <a:buNone/>
        <a:defRPr sz="20100" kern="1200">
          <a:solidFill>
            <a:schemeClr val="tx1"/>
          </a:solidFill>
          <a:latin typeface="+mj-lt"/>
          <a:ea typeface="+mj-ea"/>
          <a:cs typeface="+mj-cs"/>
        </a:defRPr>
      </a:lvl1pPr>
    </p:titleStyle>
    <p:bodyStyle>
      <a:lvl1pPr marL="1564584" indent="-1564584" algn="l" defTabSz="4172224"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89932" indent="-1303820" algn="l" defTabSz="4172224"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5280" indent="-1043056" algn="l" defTabSz="4172224"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1393" indent="-1043056" algn="l" defTabSz="417222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87505" indent="-1043056" algn="l" defTabSz="417222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73617" indent="-1043056" algn="l" defTabSz="417222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59729" indent="-1043056" algn="l" defTabSz="417222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45841" indent="-1043056" algn="l" defTabSz="417222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31953" indent="-1043056" algn="l" defTabSz="417222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2224" rtl="0" eaLnBrk="1" latinLnBrk="0" hangingPunct="1">
        <a:defRPr sz="8200" kern="1200">
          <a:solidFill>
            <a:schemeClr val="tx1"/>
          </a:solidFill>
          <a:latin typeface="+mn-lt"/>
          <a:ea typeface="+mn-ea"/>
          <a:cs typeface="+mn-cs"/>
        </a:defRPr>
      </a:lvl1pPr>
      <a:lvl2pPr marL="2086112" algn="l" defTabSz="4172224" rtl="0" eaLnBrk="1" latinLnBrk="0" hangingPunct="1">
        <a:defRPr sz="8200" kern="1200">
          <a:solidFill>
            <a:schemeClr val="tx1"/>
          </a:solidFill>
          <a:latin typeface="+mn-lt"/>
          <a:ea typeface="+mn-ea"/>
          <a:cs typeface="+mn-cs"/>
        </a:defRPr>
      </a:lvl2pPr>
      <a:lvl3pPr marL="4172224" algn="l" defTabSz="4172224" rtl="0" eaLnBrk="1" latinLnBrk="0" hangingPunct="1">
        <a:defRPr sz="8200" kern="1200">
          <a:solidFill>
            <a:schemeClr val="tx1"/>
          </a:solidFill>
          <a:latin typeface="+mn-lt"/>
          <a:ea typeface="+mn-ea"/>
          <a:cs typeface="+mn-cs"/>
        </a:defRPr>
      </a:lvl3pPr>
      <a:lvl4pPr marL="6258336" algn="l" defTabSz="4172224" rtl="0" eaLnBrk="1" latinLnBrk="0" hangingPunct="1">
        <a:defRPr sz="8200" kern="1200">
          <a:solidFill>
            <a:schemeClr val="tx1"/>
          </a:solidFill>
          <a:latin typeface="+mn-lt"/>
          <a:ea typeface="+mn-ea"/>
          <a:cs typeface="+mn-cs"/>
        </a:defRPr>
      </a:lvl4pPr>
      <a:lvl5pPr marL="8344449" algn="l" defTabSz="4172224" rtl="0" eaLnBrk="1" latinLnBrk="0" hangingPunct="1">
        <a:defRPr sz="8200" kern="1200">
          <a:solidFill>
            <a:schemeClr val="tx1"/>
          </a:solidFill>
          <a:latin typeface="+mn-lt"/>
          <a:ea typeface="+mn-ea"/>
          <a:cs typeface="+mn-cs"/>
        </a:defRPr>
      </a:lvl5pPr>
      <a:lvl6pPr marL="10430561" algn="l" defTabSz="4172224" rtl="0" eaLnBrk="1" latinLnBrk="0" hangingPunct="1">
        <a:defRPr sz="8200" kern="1200">
          <a:solidFill>
            <a:schemeClr val="tx1"/>
          </a:solidFill>
          <a:latin typeface="+mn-lt"/>
          <a:ea typeface="+mn-ea"/>
          <a:cs typeface="+mn-cs"/>
        </a:defRPr>
      </a:lvl6pPr>
      <a:lvl7pPr marL="12516673" algn="l" defTabSz="4172224" rtl="0" eaLnBrk="1" latinLnBrk="0" hangingPunct="1">
        <a:defRPr sz="8200" kern="1200">
          <a:solidFill>
            <a:schemeClr val="tx1"/>
          </a:solidFill>
          <a:latin typeface="+mn-lt"/>
          <a:ea typeface="+mn-ea"/>
          <a:cs typeface="+mn-cs"/>
        </a:defRPr>
      </a:lvl7pPr>
      <a:lvl8pPr marL="14602785" algn="l" defTabSz="4172224" rtl="0" eaLnBrk="1" latinLnBrk="0" hangingPunct="1">
        <a:defRPr sz="8200" kern="1200">
          <a:solidFill>
            <a:schemeClr val="tx1"/>
          </a:solidFill>
          <a:latin typeface="+mn-lt"/>
          <a:ea typeface="+mn-ea"/>
          <a:cs typeface="+mn-cs"/>
        </a:defRPr>
      </a:lvl8pPr>
      <a:lvl9pPr marL="16688897" algn="l" defTabSz="4172224"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fino1.de/meldungen/alle-meldungen/137-15-meter-welle-beschaedigt-fino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592" y="7704085"/>
            <a:ext cx="38473380" cy="11858708"/>
          </a:xfrm>
        </p:spPr>
        <p:txBody>
          <a:bodyPr>
            <a:normAutofit/>
          </a:bodyPr>
          <a:lstStyle/>
          <a:p>
            <a:r>
              <a:rPr lang="en-IE" sz="15000" b="1" dirty="0" smtClean="0"/>
              <a:t>Storm </a:t>
            </a:r>
            <a:r>
              <a:rPr lang="en-IE" sz="15000" b="1" dirty="0" err="1" smtClean="0"/>
              <a:t>Xaver</a:t>
            </a:r>
            <a:r>
              <a:rPr lang="en-IE" sz="15000" b="1" dirty="0" smtClean="0"/>
              <a:t> over Europe in December, 2013: </a:t>
            </a:r>
            <a:br>
              <a:rPr lang="en-IE" sz="15000" b="1" dirty="0" smtClean="0"/>
            </a:br>
            <a:r>
              <a:rPr lang="en-IE" sz="9600" b="1" dirty="0" smtClean="0"/>
              <a:t>Impacts on Energy and Societal Infrastructure</a:t>
            </a:r>
            <a:br>
              <a:rPr lang="en-IE" sz="9600" b="1" dirty="0" smtClean="0"/>
            </a:br>
            <a:r>
              <a:rPr lang="en-IE" sz="9600" b="1" dirty="0" smtClean="0"/>
              <a:t/>
            </a:r>
            <a:br>
              <a:rPr lang="en-IE" sz="9600" b="1" dirty="0" smtClean="0"/>
            </a:br>
            <a:r>
              <a:rPr lang="en-IE" sz="9600" b="1" dirty="0" smtClean="0"/>
              <a:t/>
            </a:r>
            <a:br>
              <a:rPr lang="en-IE" sz="9600" b="1" dirty="0" smtClean="0"/>
            </a:br>
            <a:r>
              <a:rPr lang="en-IE" sz="9600" b="1" dirty="0" smtClean="0"/>
              <a:t>Anthony Kettle</a:t>
            </a:r>
            <a:br>
              <a:rPr lang="en-IE" sz="9600" b="1" dirty="0" smtClean="0"/>
            </a:br>
            <a:r>
              <a:rPr lang="en-IE" sz="6000" b="1" dirty="0" err="1" smtClean="0"/>
              <a:t>Maynooth</a:t>
            </a:r>
            <a:r>
              <a:rPr lang="en-IE" sz="6000" b="1" dirty="0" smtClean="0"/>
              <a:t>, Ireland</a:t>
            </a:r>
            <a:br>
              <a:rPr lang="en-IE" sz="6000" b="1" dirty="0" smtClean="0"/>
            </a:br>
            <a:r>
              <a:rPr lang="en-IE" sz="6000" b="1" dirty="0" smtClean="0"/>
              <a:t>ake3358@gmail.com</a:t>
            </a:r>
            <a:endParaRPr lang="en-GB" sz="6000" dirty="0"/>
          </a:p>
        </p:txBody>
      </p:sp>
      <p:sp>
        <p:nvSpPr>
          <p:cNvPr id="3" name="TextBox 2"/>
          <p:cNvSpPr txBox="1"/>
          <p:nvPr/>
        </p:nvSpPr>
        <p:spPr>
          <a:xfrm>
            <a:off x="514204" y="28834202"/>
            <a:ext cx="40164841" cy="1015663"/>
          </a:xfrm>
          <a:prstGeom prst="rect">
            <a:avLst/>
          </a:prstGeom>
          <a:noFill/>
        </p:spPr>
        <p:txBody>
          <a:bodyPr wrap="none" rtlCol="0">
            <a:spAutoFit/>
          </a:bodyPr>
          <a:lstStyle/>
          <a:p>
            <a:r>
              <a:rPr lang="en-US" sz="6000" dirty="0" smtClean="0"/>
              <a:t>Keywords:  Storm </a:t>
            </a:r>
            <a:r>
              <a:rPr lang="en-US" sz="6000" dirty="0" err="1" smtClean="0"/>
              <a:t>Xaver</a:t>
            </a:r>
            <a:r>
              <a:rPr lang="en-US" sz="6000" dirty="0" smtClean="0"/>
              <a:t> 5-6 December 2013, offshore wind energy, wind gust, significant wave height, tide gauge, </a:t>
            </a:r>
            <a:r>
              <a:rPr lang="en-US" sz="6000" dirty="0" err="1" smtClean="0"/>
              <a:t>meteo</a:t>
            </a:r>
            <a:r>
              <a:rPr lang="en-US" sz="6000" dirty="0" smtClean="0"/>
              <a:t>-tsunami</a:t>
            </a:r>
            <a:endParaRPr lang="en-GB"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11219"/>
            <a:ext cx="38473380" cy="3134405"/>
          </a:xfrm>
        </p:spPr>
        <p:txBody>
          <a:bodyPr>
            <a:normAutofit fontScale="90000"/>
          </a:bodyPr>
          <a:lstStyle/>
          <a:p>
            <a:r>
              <a:rPr lang="en-US" dirty="0" smtClean="0"/>
              <a:t>Tide Gauge Analysis of Storm Surge (2)</a:t>
            </a:r>
            <a:endParaRPr lang="en-GB" dirty="0"/>
          </a:p>
        </p:txBody>
      </p:sp>
      <p:pic>
        <p:nvPicPr>
          <p:cNvPr id="4" name="Picture 4"/>
          <p:cNvPicPr>
            <a:picLocks noChangeAspect="1" noChangeArrowheads="1"/>
          </p:cNvPicPr>
          <p:nvPr/>
        </p:nvPicPr>
        <p:blipFill>
          <a:blip r:embed="rId2"/>
          <a:srcRect/>
          <a:stretch>
            <a:fillRect/>
          </a:stretch>
        </p:blipFill>
        <p:spPr bwMode="auto">
          <a:xfrm>
            <a:off x="18945208" y="3274929"/>
            <a:ext cx="22775586" cy="26361224"/>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657081" y="17260526"/>
            <a:ext cx="16930805" cy="12660777"/>
          </a:xfrm>
          <a:prstGeom prst="rect">
            <a:avLst/>
          </a:prstGeom>
          <a:noFill/>
          <a:ln w="9525">
            <a:noFill/>
            <a:miter lim="800000"/>
            <a:headEnd/>
            <a:tailEnd/>
          </a:ln>
          <a:effectLst/>
        </p:spPr>
      </p:pic>
      <p:sp>
        <p:nvSpPr>
          <p:cNvPr id="7" name="Content Placeholder 2"/>
          <p:cNvSpPr txBox="1">
            <a:spLocks/>
          </p:cNvSpPr>
          <p:nvPr/>
        </p:nvSpPr>
        <p:spPr>
          <a:xfrm>
            <a:off x="0" y="3203491"/>
            <a:ext cx="18230828" cy="13858972"/>
          </a:xfrm>
          <a:prstGeom prst="rect">
            <a:avLst/>
          </a:prstGeom>
        </p:spPr>
        <p:txBody>
          <a:bodyPr vert="horz" lIns="417222" tIns="208611" rIns="417222" bIns="208611" rtlCol="0">
            <a:normAutofit lnSpcReduction="10000"/>
          </a:bodyPr>
          <a:lstStyle/>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The tide gauge water level records were decomposed into their different characteristic periods corresponding to their semi-diurnal and diurnal tidal components, a long-period component &gt;0.2 days (except tides), and a short period component &lt; 0.2 days (see graph at right).   </a:t>
            </a: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dirty="0" smtClean="0"/>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This was done using a spectral decomposition of a two week data segment across the period of the storm, followed by a time series reconstruction.  A discrete Fourier transform was conducted for each station, giving spectra similar to the example for </a:t>
            </a:r>
            <a:r>
              <a:rPr lang="en-US" sz="3600" dirty="0" err="1" smtClean="0"/>
              <a:t>Lerwick</a:t>
            </a:r>
            <a:r>
              <a:rPr lang="en-US" sz="3600" dirty="0" smtClean="0"/>
              <a:t> (below).   The spectra  reveal that the time series data have dominate characteristic periods of the semi-diurnal and diurnal  tides, as well as a longer period component mostly &gt;1 day  that make up most of the storm surge signal.   Spectral peaks with periods &lt;0.5 days may be tidal harmonics (pronounced in shallow water areas of the southern North Sea) or </a:t>
            </a:r>
            <a:r>
              <a:rPr lang="en-US" sz="3600" dirty="0" err="1" smtClean="0"/>
              <a:t>harbour</a:t>
            </a:r>
            <a:r>
              <a:rPr lang="en-US" sz="3600" dirty="0" smtClean="0"/>
              <a:t> </a:t>
            </a:r>
            <a:r>
              <a:rPr lang="en-US" sz="3600" dirty="0" err="1" smtClean="0"/>
              <a:t>seiches</a:t>
            </a:r>
            <a:r>
              <a:rPr lang="en-US" sz="3600" dirty="0" smtClean="0"/>
              <a:t>.  The spectral graph was used to assess thresholds for the different component elements of the time series reconstructions.</a:t>
            </a: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Plots of the reconstructed time series data for the different stations around the North Sea reveal the relative magnitude of the water level components and their phase relationships.   For example, the tidal wave propagates counterclockwise around the North Sea starting from Scotland.   The tidal </a:t>
            </a:r>
            <a:r>
              <a:rPr lang="en-US" sz="3600" dirty="0" smtClean="0"/>
              <a:t>range</a:t>
            </a:r>
            <a:r>
              <a:rPr lang="en-US" sz="3600" dirty="0" smtClean="0"/>
              <a:t> </a:t>
            </a:r>
            <a:r>
              <a:rPr lang="en-US" sz="3600" dirty="0" smtClean="0"/>
              <a:t>is high in the Germany Bight and low in northern  Denmark.   The long-period component has a propagation characteristic that is similar the tidal wave, moving counterclockwise  around the North Sea.    However, this is complicated by the direct sea level response to the direct  wind forcing from the northwest,  especially in the German Bight.  The short period component of the tide gauge record differs regionally among stations and may correspond to higher order tidal harmonics, </a:t>
            </a:r>
            <a:r>
              <a:rPr lang="en-US" sz="3600" dirty="0" err="1" smtClean="0"/>
              <a:t>seiching</a:t>
            </a:r>
            <a:r>
              <a:rPr lang="en-US" sz="3600" dirty="0" smtClean="0"/>
              <a:t> effects, or a </a:t>
            </a:r>
            <a:r>
              <a:rPr lang="en-US" sz="3600" dirty="0" err="1" smtClean="0"/>
              <a:t>meteo</a:t>
            </a:r>
            <a:r>
              <a:rPr lang="en-US" sz="3600" dirty="0" smtClean="0"/>
              <a:t>-tsunami.</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095"/>
            <a:ext cx="42748200" cy="3205843"/>
          </a:xfrm>
        </p:spPr>
        <p:txBody>
          <a:bodyPr>
            <a:normAutofit fontScale="90000"/>
          </a:bodyPr>
          <a:lstStyle/>
          <a:p>
            <a:r>
              <a:rPr lang="en-US" dirty="0" smtClean="0"/>
              <a:t>Coastal Flood (1): Measured Water Levels</a:t>
            </a:r>
            <a:endParaRPr lang="en-GB" dirty="0"/>
          </a:p>
        </p:txBody>
      </p:sp>
      <p:pic>
        <p:nvPicPr>
          <p:cNvPr id="4" name="Picture 6"/>
          <p:cNvPicPr>
            <a:picLocks noChangeAspect="1" noChangeArrowheads="1"/>
          </p:cNvPicPr>
          <p:nvPr/>
        </p:nvPicPr>
        <p:blipFill>
          <a:blip r:embed="rId2"/>
          <a:srcRect/>
          <a:stretch>
            <a:fillRect/>
          </a:stretch>
        </p:blipFill>
        <p:spPr bwMode="auto">
          <a:xfrm>
            <a:off x="14238015" y="4918003"/>
            <a:ext cx="28281733" cy="21717152"/>
          </a:xfrm>
          <a:prstGeom prst="rect">
            <a:avLst/>
          </a:prstGeom>
          <a:noFill/>
          <a:ln w="9525">
            <a:noFill/>
            <a:miter lim="800000"/>
            <a:headEnd/>
            <a:tailEnd/>
          </a:ln>
          <a:effectLst/>
        </p:spPr>
      </p:pic>
      <p:sp>
        <p:nvSpPr>
          <p:cNvPr id="5" name="Content Placeholder 2"/>
          <p:cNvSpPr txBox="1">
            <a:spLocks/>
          </p:cNvSpPr>
          <p:nvPr/>
        </p:nvSpPr>
        <p:spPr>
          <a:xfrm>
            <a:off x="0" y="4346499"/>
            <a:ext cx="13658796" cy="22645846"/>
          </a:xfrm>
          <a:prstGeom prst="rect">
            <a:avLst/>
          </a:prstGeom>
        </p:spPr>
        <p:txBody>
          <a:bodyPr vert="horz" lIns="417222" tIns="208611" rIns="417222" bIns="208611" rtlCol="0">
            <a:normAutofit/>
          </a:bodyPr>
          <a:lstStyle/>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Water levels reached over 6 m above mean sea level during Storm </a:t>
            </a:r>
            <a:r>
              <a:rPr lang="en-US" sz="3600" dirty="0" err="1" smtClean="0"/>
              <a:t>Xaver</a:t>
            </a:r>
            <a:r>
              <a:rPr lang="en-US" sz="3600" dirty="0" smtClean="0"/>
              <a:t>, along the North Norfolk coast and in the German Bight (right).  Data collected during coastal surveys along the Norfolk coast soon after the storm revealed significant water level  differences across short  distances.   This highlights the potential importance of wave run-up effects and spatial </a:t>
            </a:r>
            <a:r>
              <a:rPr lang="en-US" sz="3600" dirty="0" err="1" smtClean="0"/>
              <a:t>inhomogeneity</a:t>
            </a:r>
            <a:r>
              <a:rPr lang="en-US" sz="3600" dirty="0" smtClean="0"/>
              <a:t> in the concentration of wave energy.</a:t>
            </a: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dirty="0" smtClean="0"/>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The absolute water levels around the North Sea  (shown at right) are difficult to interpret without extra information on the  expected </a:t>
            </a:r>
            <a:r>
              <a:rPr lang="en-US" sz="3600" dirty="0" smtClean="0"/>
              <a:t>high</a:t>
            </a:r>
            <a:r>
              <a:rPr lang="en-US" sz="3600" dirty="0" smtClean="0"/>
              <a:t> </a:t>
            </a:r>
            <a:r>
              <a:rPr lang="en-US" sz="3600" dirty="0" smtClean="0"/>
              <a:t>tide, as this varies significantly around the North Sea.  A more important metric to assess the importance of the storm surge is the return period of the observed maximum water levels (shown below).  For several the places in on the east coast of England and in the German Bight measured water levels exceeded all previous measurement records.   Extrapolating existing  database records for past storm water levels enabled return periods to be assessed at approximately 1000 years for some locations for Storm </a:t>
            </a:r>
            <a:r>
              <a:rPr lang="en-US" sz="3600" dirty="0" err="1" smtClean="0"/>
              <a:t>Xaver</a:t>
            </a:r>
            <a:r>
              <a:rPr lang="en-US" sz="3600" dirty="0" smtClean="0"/>
              <a:t>.   Coastal protection structures are normally designed for  a hundred year event (e.g., in the UK and Denmark).  Water levels  exceeded these thresholds during the storm, and there were reports of flood defenses being overwhelmed.     </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a:srcRect/>
          <a:stretch>
            <a:fillRect/>
          </a:stretch>
        </p:blipFill>
        <p:spPr bwMode="auto">
          <a:xfrm>
            <a:off x="0" y="17919719"/>
            <a:ext cx="13732495" cy="1051562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82657"/>
            <a:ext cx="38473380" cy="2848653"/>
          </a:xfrm>
        </p:spPr>
        <p:txBody>
          <a:bodyPr>
            <a:normAutofit fontScale="90000"/>
          </a:bodyPr>
          <a:lstStyle/>
          <a:p>
            <a:r>
              <a:rPr lang="en-US" dirty="0" smtClean="0"/>
              <a:t>Coastal Flood (2): Skew surge</a:t>
            </a:r>
            <a:endParaRPr lang="en-GB" dirty="0"/>
          </a:p>
        </p:txBody>
      </p:sp>
      <p:pic>
        <p:nvPicPr>
          <p:cNvPr id="4" name="Picture 7"/>
          <p:cNvPicPr>
            <a:picLocks noChangeAspect="1" noChangeArrowheads="1"/>
          </p:cNvPicPr>
          <p:nvPr/>
        </p:nvPicPr>
        <p:blipFill>
          <a:blip r:embed="rId2"/>
          <a:srcRect/>
          <a:stretch>
            <a:fillRect/>
          </a:stretch>
        </p:blipFill>
        <p:spPr bwMode="auto">
          <a:xfrm>
            <a:off x="8534247" y="3489244"/>
            <a:ext cx="34213953" cy="26241636"/>
          </a:xfrm>
          <a:prstGeom prst="rect">
            <a:avLst/>
          </a:prstGeom>
          <a:noFill/>
          <a:ln w="9525">
            <a:noFill/>
            <a:miter lim="800000"/>
            <a:headEnd/>
            <a:tailEnd/>
          </a:ln>
          <a:effectLst/>
        </p:spPr>
      </p:pic>
      <p:sp>
        <p:nvSpPr>
          <p:cNvPr id="5" name="Content Placeholder 2"/>
          <p:cNvSpPr txBox="1">
            <a:spLocks/>
          </p:cNvSpPr>
          <p:nvPr/>
        </p:nvSpPr>
        <p:spPr>
          <a:xfrm>
            <a:off x="0" y="4918003"/>
            <a:ext cx="8300946" cy="22645846"/>
          </a:xfrm>
          <a:prstGeom prst="rect">
            <a:avLst/>
          </a:prstGeom>
        </p:spPr>
        <p:txBody>
          <a:bodyPr vert="horz" lIns="417222" tIns="208611" rIns="417222" bIns="208611" rtlCol="0">
            <a:normAutofit/>
          </a:bodyPr>
          <a:lstStyle/>
          <a:p>
            <a:pPr>
              <a:spcBef>
                <a:spcPct val="20000"/>
              </a:spcBef>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3600" b="0" i="0" u="none" strike="noStrike" kern="1200" cap="none" spc="0" normalizeH="0" noProof="0" dirty="0" smtClean="0">
                <a:ln>
                  <a:noFill/>
                </a:ln>
                <a:solidFill>
                  <a:schemeClr val="tx1"/>
                </a:solidFill>
                <a:effectLst/>
                <a:uLnTx/>
                <a:uFillTx/>
                <a:latin typeface="+mn-lt"/>
                <a:ea typeface="+mn-ea"/>
                <a:cs typeface="+mn-cs"/>
              </a:rPr>
              <a:t> skew surge (shown at right) is the difference between the maximum water levels during the storm surge and the expected tidal maximum as calculated from a tidal model. It is the metric </a:t>
            </a:r>
            <a:r>
              <a:rPr lang="en-US" sz="3600" dirty="0" smtClean="0"/>
              <a:t>that is most commonly reported in the media. .  (Note in Germany, measured maximum water levels are expressed relative to a long-term average of high tide levels, so that a correction must be applied to estimate the skew </a:t>
            </a:r>
            <a:r>
              <a:rPr lang="en-US" sz="3600" dirty="0" smtClean="0"/>
              <a:t>surge for Storm </a:t>
            </a:r>
            <a:r>
              <a:rPr lang="en-US" sz="3600" dirty="0" err="1" smtClean="0"/>
              <a:t>Xaver</a:t>
            </a:r>
            <a:r>
              <a:rPr lang="en-US" sz="3600" dirty="0" smtClean="0"/>
              <a:t>)</a:t>
            </a:r>
            <a:endParaRPr lang="en-US" sz="3600" dirty="0" smtClean="0"/>
          </a:p>
          <a:p>
            <a:pPr lvl="0">
              <a:spcBef>
                <a:spcPct val="20000"/>
              </a:spcBef>
              <a:defRPr/>
            </a:pPr>
            <a:endParaRPr lang="en-US" sz="3600" dirty="0" smtClean="0"/>
          </a:p>
          <a:p>
            <a:pPr lvl="0">
              <a:spcBef>
                <a:spcPct val="20000"/>
              </a:spcBef>
              <a:defRPr/>
            </a:pPr>
            <a:r>
              <a:rPr lang="en-US" sz="3600" dirty="0" smtClean="0"/>
              <a:t>The results show that some locations in the German Bight experienced skew surges approaching 4 m.  There are also large differences in the skew surge for near lying stations along the coastline of the Netherlands and Germany.  The skew surge information supports media reports of quayside flooding across North Sea and the interruption of operations at certain ports.</a:t>
            </a:r>
          </a:p>
          <a:p>
            <a:pPr lvl="0">
              <a:spcBef>
                <a:spcPct val="20000"/>
              </a:spcBef>
              <a:defRPr/>
            </a:pPr>
            <a:endParaRPr lang="en-US" sz="3600" dirty="0" smtClean="0"/>
          </a:p>
          <a:p>
            <a:pPr lvl="0">
              <a:spcBef>
                <a:spcPct val="20000"/>
              </a:spcBef>
              <a:defRPr/>
            </a:pPr>
            <a:endParaRPr lang="en-US" sz="3600" dirty="0" smtClean="0"/>
          </a:p>
          <a:p>
            <a:pPr lvl="0">
              <a:spcBef>
                <a:spcPct val="20000"/>
              </a:spcBef>
              <a:defRPr/>
            </a:pPr>
            <a:endParaRPr lang="en-US" sz="3600" dirty="0" smtClean="0"/>
          </a:p>
          <a:p>
            <a:pPr lvl="0">
              <a:spcBef>
                <a:spcPct val="20000"/>
              </a:spcBef>
              <a:defRPr/>
            </a:pPr>
            <a:r>
              <a:rPr lang="en-US" sz="3600" dirty="0" smtClean="0"/>
              <a:t>  </a:t>
            </a:r>
            <a:endParaRPr kumimoji="0" lang="en-US" sz="3600" b="0" i="0" u="none" strike="noStrike" kern="1200" cap="none" spc="0" normalizeH="0" noProof="0" dirty="0" smtClean="0">
              <a:ln>
                <a:noFill/>
              </a:ln>
              <a:solidFill>
                <a:schemeClr val="tx1"/>
              </a:solidFill>
              <a:effectLst/>
              <a:uLnTx/>
              <a:uFillTx/>
              <a:latin typeface="+mn-lt"/>
              <a:ea typeface="+mn-ea"/>
              <a:cs typeface="+mn-cs"/>
            </a:endParaRPr>
          </a:p>
          <a:p>
            <a:pPr lvl="0">
              <a:spcBef>
                <a:spcPct val="20000"/>
              </a:spcBef>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417409"/>
            <a:ext cx="38473380" cy="3062967"/>
          </a:xfrm>
        </p:spPr>
        <p:txBody>
          <a:bodyPr>
            <a:normAutofit fontScale="90000"/>
          </a:bodyPr>
          <a:lstStyle/>
          <a:p>
            <a:r>
              <a:rPr lang="en-US" dirty="0" smtClean="0"/>
              <a:t>Travelling Surge and Tide Waves</a:t>
            </a:r>
            <a:endParaRPr lang="en-GB" dirty="0"/>
          </a:p>
        </p:txBody>
      </p:sp>
      <p:pic>
        <p:nvPicPr>
          <p:cNvPr id="4" name="Picture 2"/>
          <p:cNvPicPr>
            <a:picLocks noChangeAspect="1" noChangeArrowheads="1"/>
          </p:cNvPicPr>
          <p:nvPr/>
        </p:nvPicPr>
        <p:blipFill>
          <a:blip r:embed="rId2"/>
          <a:srcRect/>
          <a:stretch>
            <a:fillRect/>
          </a:stretch>
        </p:blipFill>
        <p:spPr bwMode="auto">
          <a:xfrm>
            <a:off x="10177426" y="4632251"/>
            <a:ext cx="32570774" cy="25003300"/>
          </a:xfrm>
          <a:prstGeom prst="rect">
            <a:avLst/>
          </a:prstGeom>
          <a:noFill/>
          <a:ln w="9525">
            <a:noFill/>
            <a:miter lim="800000"/>
            <a:headEnd/>
            <a:tailEnd/>
          </a:ln>
          <a:effectLst/>
        </p:spPr>
      </p:pic>
      <p:sp>
        <p:nvSpPr>
          <p:cNvPr id="5" name="Content Placeholder 2"/>
          <p:cNvSpPr txBox="1">
            <a:spLocks/>
          </p:cNvSpPr>
          <p:nvPr/>
        </p:nvSpPr>
        <p:spPr>
          <a:xfrm>
            <a:off x="0" y="4918003"/>
            <a:ext cx="10015458" cy="22645846"/>
          </a:xfrm>
          <a:prstGeom prst="rect">
            <a:avLst/>
          </a:prstGeom>
        </p:spPr>
        <p:txBody>
          <a:bodyPr vert="horz" lIns="417222" tIns="208611" rIns="417222" bIns="208611" rtlCol="0">
            <a:normAutofit/>
          </a:bodyPr>
          <a:lstStyle/>
          <a:p>
            <a:pPr>
              <a:spcBef>
                <a:spcPct val="20000"/>
              </a:spcBef>
              <a:defRPr/>
            </a:pPr>
            <a:r>
              <a:rPr lang="en-US" sz="3600" dirty="0" smtClean="0"/>
              <a:t>Because the tides and storm surge travel  as long waves counter-clockwise around the North Sea coast starting from Scotland, the progression of the wave crests can be displayed on axes of time versus coastal distance from </a:t>
            </a:r>
            <a:r>
              <a:rPr lang="en-US" sz="3600" dirty="0" err="1" smtClean="0"/>
              <a:t>Lerwick</a:t>
            </a:r>
            <a:r>
              <a:rPr lang="en-US" sz="3600" dirty="0" smtClean="0"/>
              <a:t> (see figure right).  The dominant tide is semidiurnal so that a sequence of the tidal waves appear and propagate over the two day period 5-6 Dec 2013 across the height of the storm (blue lines on the figure).   Their propagation speed along the east coast of England is approximately 20 m/s.</a:t>
            </a:r>
          </a:p>
          <a:p>
            <a:pPr>
              <a:spcBef>
                <a:spcPct val="20000"/>
              </a:spcBef>
              <a:defRPr/>
            </a:pPr>
            <a:endParaRPr lang="en-US" sz="3600" dirty="0" smtClean="0"/>
          </a:p>
          <a:p>
            <a:pPr>
              <a:spcBef>
                <a:spcPct val="20000"/>
              </a:spcBef>
              <a:defRPr/>
            </a:pPr>
            <a:r>
              <a:rPr lang="en-US" sz="3600" dirty="0" smtClean="0"/>
              <a:t>The dynamics of the travelling storm  surge crest is more complicated (red line on the figure).  Along the east coast  of England, it travels closely with the semidiurnal tide, preceding it.  Along the coast of the Netherlands, the phase relationship between the surge crest and semidiurnal tide changes, </a:t>
            </a:r>
            <a:r>
              <a:rPr lang="en-US" sz="3600" dirty="0" smtClean="0"/>
              <a:t>and the </a:t>
            </a:r>
            <a:r>
              <a:rPr lang="en-US" sz="3600" dirty="0" smtClean="0"/>
              <a:t>surge maximum is associated with the tidal minimum.  Along the west coast of Denmark, the storm surge crest  arrived just after mid-day on 5 Dec 2013,  on a different tidal cycle  from flooding events in the German Bight  tide peak.</a:t>
            </a:r>
          </a:p>
          <a:p>
            <a:pPr>
              <a:spcBef>
                <a:spcPct val="20000"/>
              </a:spcBef>
              <a:defRPr/>
            </a:pPr>
            <a:endParaRPr lang="en-US" sz="3600" dirty="0" smtClean="0"/>
          </a:p>
          <a:p>
            <a:pPr>
              <a:spcBef>
                <a:spcPct val="20000"/>
              </a:spcBef>
              <a:defRPr/>
            </a:pPr>
            <a:r>
              <a:rPr lang="en-US" sz="3600" dirty="0" smtClean="0"/>
              <a:t>The features highlight that the maximum water levels during the storm surge are caused by the interaction of the travelling or ‘external’ surge moving counter clockwise around the North Sea and the direct effect of the surge ‘set-up’ caused by the strong  northwest winds acting over long distances across the North Sea.  </a:t>
            </a:r>
          </a:p>
          <a:p>
            <a:pPr lvl="0">
              <a:spcBef>
                <a:spcPct val="20000"/>
              </a:spcBef>
              <a:defRPr/>
            </a:pPr>
            <a:endParaRPr lang="en-US" sz="3600" dirty="0" smtClean="0"/>
          </a:p>
          <a:p>
            <a:pPr lvl="0">
              <a:spcBef>
                <a:spcPct val="20000"/>
              </a:spcBef>
              <a:defRPr/>
            </a:pPr>
            <a:endParaRPr lang="en-US" sz="3600" dirty="0" smtClean="0"/>
          </a:p>
          <a:p>
            <a:pPr lvl="0">
              <a:spcBef>
                <a:spcPct val="20000"/>
              </a:spcBef>
              <a:defRPr/>
            </a:pPr>
            <a:r>
              <a:rPr lang="en-US" sz="3600" dirty="0" smtClean="0"/>
              <a:t>  </a:t>
            </a:r>
            <a:endParaRPr kumimoji="0" lang="en-US" sz="3600" b="0" i="0" u="none" strike="noStrike" kern="1200" cap="none" spc="0" normalizeH="0" noProof="0" dirty="0" smtClean="0">
              <a:ln>
                <a:noFill/>
              </a:ln>
              <a:solidFill>
                <a:schemeClr val="tx1"/>
              </a:solidFill>
              <a:effectLst/>
              <a:uLnTx/>
              <a:uFillTx/>
              <a:latin typeface="+mn-lt"/>
              <a:ea typeface="+mn-ea"/>
              <a:cs typeface="+mn-cs"/>
            </a:endParaRPr>
          </a:p>
          <a:p>
            <a:pPr lvl="0">
              <a:spcBef>
                <a:spcPct val="20000"/>
              </a:spcBef>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274533"/>
            <a:ext cx="38473380" cy="3205843"/>
          </a:xfrm>
        </p:spPr>
        <p:txBody>
          <a:bodyPr>
            <a:normAutofit fontScale="90000"/>
          </a:bodyPr>
          <a:lstStyle/>
          <a:p>
            <a:r>
              <a:rPr lang="en-US" dirty="0" smtClean="0"/>
              <a:t>Offshore Incidents &amp; Tide Gauge Signal</a:t>
            </a:r>
            <a:endParaRPr lang="en-GB" dirty="0"/>
          </a:p>
        </p:txBody>
      </p:sp>
      <p:pic>
        <p:nvPicPr>
          <p:cNvPr id="4" name="Picture 3"/>
          <p:cNvPicPr>
            <a:picLocks noChangeAspect="1" noChangeArrowheads="1"/>
          </p:cNvPicPr>
          <p:nvPr/>
        </p:nvPicPr>
        <p:blipFill>
          <a:blip r:embed="rId2"/>
          <a:srcRect/>
          <a:stretch>
            <a:fillRect/>
          </a:stretch>
        </p:blipFill>
        <p:spPr bwMode="auto">
          <a:xfrm>
            <a:off x="10229773" y="4132185"/>
            <a:ext cx="32147099" cy="25003300"/>
          </a:xfrm>
          <a:prstGeom prst="rect">
            <a:avLst/>
          </a:prstGeom>
          <a:noFill/>
          <a:ln w="9525">
            <a:noFill/>
            <a:miter lim="800000"/>
            <a:headEnd/>
            <a:tailEnd/>
          </a:ln>
          <a:effectLst/>
        </p:spPr>
      </p:pic>
      <p:sp>
        <p:nvSpPr>
          <p:cNvPr id="6" name="Content Placeholder 2"/>
          <p:cNvSpPr txBox="1">
            <a:spLocks/>
          </p:cNvSpPr>
          <p:nvPr/>
        </p:nvSpPr>
        <p:spPr>
          <a:xfrm>
            <a:off x="0" y="4203623"/>
            <a:ext cx="9301078" cy="25206396"/>
          </a:xfrm>
          <a:prstGeom prst="rect">
            <a:avLst/>
          </a:prstGeom>
        </p:spPr>
        <p:txBody>
          <a:bodyPr vert="horz" lIns="417222" tIns="208611" rIns="417222" bIns="208611" rtlCol="0">
            <a:normAutofit/>
          </a:bodyPr>
          <a:lstStyle/>
          <a:p>
            <a:pPr>
              <a:spcBef>
                <a:spcPct val="20000"/>
              </a:spcBef>
              <a:defRPr/>
            </a:pPr>
            <a:r>
              <a:rPr lang="en-US" sz="3600" dirty="0" smtClean="0"/>
              <a:t>The tide gauge data show interesting  short period (i.e., less than 4.8 h) features that are more pronounced during the height of the storm.   Statistics of the short period characteristics were formulated in the same way as surface gravity waves: assessing the minimum, maximum, and range of each oscillation during the two day storm period and its associated time and duration.  The figure shows the start and end times of the oscillations with highest (red bar) and second highest (blue bar) range versus counter-clockwise distance around the North Sea.  These large oscillations </a:t>
            </a:r>
            <a:r>
              <a:rPr lang="en-US" sz="3600" dirty="0" smtClean="0"/>
              <a:t>mostly </a:t>
            </a:r>
            <a:r>
              <a:rPr lang="en-US" sz="3600" dirty="0" smtClean="0"/>
              <a:t>occur in association with the tidal wave and storm surge peaks.  They may reflect higher order tidal components, harbor </a:t>
            </a:r>
            <a:r>
              <a:rPr lang="en-US" sz="3600" dirty="0" err="1" smtClean="0"/>
              <a:t>seiches</a:t>
            </a:r>
            <a:r>
              <a:rPr lang="en-US" sz="3600" dirty="0" smtClean="0"/>
              <a:t>, </a:t>
            </a:r>
            <a:r>
              <a:rPr lang="en-US" sz="3600" dirty="0" err="1" smtClean="0"/>
              <a:t>meteo</a:t>
            </a:r>
            <a:r>
              <a:rPr lang="en-US" sz="3600" dirty="0" smtClean="0"/>
              <a:t>-tsunamis, and/or other met-ocean dynamical features.</a:t>
            </a:r>
          </a:p>
          <a:p>
            <a:pPr>
              <a:spcBef>
                <a:spcPct val="20000"/>
              </a:spcBef>
              <a:defRPr/>
            </a:pPr>
            <a:endParaRPr lang="en-US" sz="3600" dirty="0" smtClean="0"/>
          </a:p>
          <a:p>
            <a:pPr>
              <a:spcBef>
                <a:spcPct val="20000"/>
              </a:spcBef>
              <a:defRPr/>
            </a:pPr>
            <a:r>
              <a:rPr lang="en-US" sz="3600" dirty="0" smtClean="0"/>
              <a:t>The maritime accidents that were reported during the storm (green squares) are in many cases associated with the highest short period oscillations.   Because, the range of the highest  short period oscillations is on the order of a meter, they would not represent the direct geophysical cause of the maritime accidents.   However, the high oscillations might represent a sea level dynamical response to unusually high wind gusts or sea state.   In the maritime </a:t>
            </a:r>
            <a:r>
              <a:rPr lang="en-US" sz="3600" dirty="0" smtClean="0"/>
              <a:t>incident</a:t>
            </a:r>
            <a:r>
              <a:rPr lang="en-US" sz="3600" dirty="0" smtClean="0"/>
              <a:t> </a:t>
            </a:r>
            <a:r>
              <a:rPr lang="en-US" sz="3600" dirty="0" smtClean="0"/>
              <a:t>reports, wave impact was only suggested for the damage on the FINO1 research tower.   However, the mechanical problems and mooring failures for some of the other  accidents may indicate difficult environmental conditions. </a:t>
            </a:r>
          </a:p>
          <a:p>
            <a:pPr lvl="0">
              <a:spcBef>
                <a:spcPct val="20000"/>
              </a:spcBef>
              <a:defRPr/>
            </a:pPr>
            <a:endParaRPr lang="en-US" sz="3600" dirty="0" smtClean="0"/>
          </a:p>
          <a:p>
            <a:pPr lvl="0">
              <a:spcBef>
                <a:spcPct val="20000"/>
              </a:spcBef>
              <a:defRPr/>
            </a:pPr>
            <a:r>
              <a:rPr lang="en-US" sz="3600" dirty="0" smtClean="0"/>
              <a:t> The issue is important for offshore wind energy as the maritime accidents happened in proximity to offshore wind farms.   Fatigue damage to turbines accrues disproportionately during extreme met-ocean conditions. </a:t>
            </a:r>
            <a:endParaRPr kumimoji="0" lang="en-US" sz="3600" b="0" i="0" u="none" strike="noStrike" kern="1200" cap="none" spc="0" normalizeH="0" noProof="0" dirty="0" smtClean="0">
              <a:ln>
                <a:noFill/>
              </a:ln>
              <a:solidFill>
                <a:schemeClr val="tx1"/>
              </a:solidFill>
              <a:effectLst/>
              <a:uLnTx/>
              <a:uFillTx/>
              <a:latin typeface="+mn-lt"/>
              <a:ea typeface="+mn-ea"/>
              <a:cs typeface="+mn-cs"/>
            </a:endParaRPr>
          </a:p>
          <a:p>
            <a:pPr lvl="0">
              <a:spcBef>
                <a:spcPct val="20000"/>
              </a:spcBef>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203095"/>
            <a:ext cx="38473380" cy="2705777"/>
          </a:xfrm>
        </p:spPr>
        <p:txBody>
          <a:bodyPr>
            <a:normAutofit fontScale="90000"/>
          </a:bodyPr>
          <a:lstStyle/>
          <a:p>
            <a:r>
              <a:rPr lang="en-US" dirty="0" smtClean="0"/>
              <a:t>Conclusions</a:t>
            </a:r>
            <a:endParaRPr lang="en-GB" dirty="0"/>
          </a:p>
        </p:txBody>
      </p:sp>
      <p:sp>
        <p:nvSpPr>
          <p:cNvPr id="3" name="Content Placeholder 2"/>
          <p:cNvSpPr>
            <a:spLocks noGrp="1"/>
          </p:cNvSpPr>
          <p:nvPr>
            <p:ph idx="1"/>
          </p:nvPr>
        </p:nvSpPr>
        <p:spPr>
          <a:xfrm>
            <a:off x="2137410" y="7062367"/>
            <a:ext cx="38473380" cy="21644490"/>
          </a:xfrm>
        </p:spPr>
        <p:txBody>
          <a:bodyPr>
            <a:normAutofit fontScale="92500" lnSpcReduction="10000"/>
          </a:bodyPr>
          <a:lstStyle/>
          <a:p>
            <a:r>
              <a:rPr lang="en-US" dirty="0" smtClean="0"/>
              <a:t>The presentation gives a summary of a literature review for Storm </a:t>
            </a:r>
            <a:r>
              <a:rPr lang="en-US" dirty="0" err="1" smtClean="0"/>
              <a:t>Xaver</a:t>
            </a:r>
            <a:r>
              <a:rPr lang="en-US" dirty="0" smtClean="0"/>
              <a:t> 5-6 Dec 2013.</a:t>
            </a:r>
          </a:p>
          <a:p>
            <a:r>
              <a:rPr lang="en-US" dirty="0" smtClean="0"/>
              <a:t>Environmental data from the storm are presented: wind speed, significant wave height, tide gauge data.</a:t>
            </a:r>
          </a:p>
          <a:p>
            <a:r>
              <a:rPr lang="en-US" dirty="0" smtClean="0"/>
              <a:t>Tide gauge data are analyzed in closer detail for the storm surge and short period oscillations.</a:t>
            </a:r>
          </a:p>
          <a:p>
            <a:r>
              <a:rPr lang="en-US" dirty="0" smtClean="0"/>
              <a:t>Storm </a:t>
            </a:r>
            <a:r>
              <a:rPr lang="en-US" dirty="0" err="1" smtClean="0"/>
              <a:t>Xaver</a:t>
            </a:r>
            <a:r>
              <a:rPr lang="en-US" dirty="0" smtClean="0"/>
              <a:t> had impacts on energy </a:t>
            </a:r>
            <a:r>
              <a:rPr lang="en-US" dirty="0" smtClean="0"/>
              <a:t>meteorology, </a:t>
            </a:r>
            <a:r>
              <a:rPr lang="en-US" dirty="0" smtClean="0"/>
              <a:t>and the characterization of met-ocean conditions is important for offshore wind energy.</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Further Reading</a:t>
            </a:r>
            <a:endParaRPr lang="en-GB" dirty="0"/>
          </a:p>
        </p:txBody>
      </p:sp>
      <p:sp>
        <p:nvSpPr>
          <p:cNvPr id="3" name="Content Placeholder 2"/>
          <p:cNvSpPr>
            <a:spLocks noGrp="1"/>
          </p:cNvSpPr>
          <p:nvPr>
            <p:ph idx="1"/>
          </p:nvPr>
        </p:nvSpPr>
        <p:spPr>
          <a:xfrm>
            <a:off x="2137410" y="6203887"/>
            <a:ext cx="38473380" cy="22217218"/>
          </a:xfrm>
        </p:spPr>
        <p:txBody>
          <a:bodyPr>
            <a:noAutofit/>
          </a:bodyPr>
          <a:lstStyle/>
          <a:p>
            <a:r>
              <a:rPr lang="en-US" sz="5000" dirty="0" smtClean="0"/>
              <a:t>Brooks SM, T Spencer, A McIvor, I </a:t>
            </a:r>
            <a:r>
              <a:rPr lang="en-US" sz="5000" dirty="0" err="1" smtClean="0"/>
              <a:t>Moller</a:t>
            </a:r>
            <a:r>
              <a:rPr lang="en-US" sz="5000" dirty="0" smtClean="0"/>
              <a:t>, Reconstructing and understanding the impacts of storms and surges, southern North Sea, Earth Surface Processes and Landforms, 41, 855-864, 2016. </a:t>
            </a:r>
            <a:endParaRPr lang="en-GB" sz="5000" dirty="0" smtClean="0"/>
          </a:p>
          <a:p>
            <a:r>
              <a:rPr lang="en-US" sz="5000" dirty="0" smtClean="0"/>
              <a:t>Brooks, SM, T Spencer, EK Christie, Storm impacts and shoreline recovery: Mechanisms and controls in the southern North Sea, Geomorphology, 283, 48-60, 2017.</a:t>
            </a:r>
          </a:p>
          <a:p>
            <a:r>
              <a:rPr lang="en-US" sz="5000" dirty="0" err="1" smtClean="0"/>
              <a:t>Caithness</a:t>
            </a:r>
            <a:r>
              <a:rPr lang="en-US" sz="5000" dirty="0" smtClean="0"/>
              <a:t> </a:t>
            </a:r>
            <a:r>
              <a:rPr lang="en-US" sz="5000" dirty="0" err="1" smtClean="0"/>
              <a:t>Windfarm</a:t>
            </a:r>
            <a:r>
              <a:rPr lang="en-US" sz="5000" dirty="0" smtClean="0"/>
              <a:t>, </a:t>
            </a:r>
            <a:r>
              <a:rPr lang="en-US" sz="5000" dirty="0" err="1" smtClean="0"/>
              <a:t>craigdr</a:t>
            </a:r>
            <a:r>
              <a:rPr lang="en-US" sz="5000" dirty="0" smtClean="0"/>
              <a:t>, Detailed accidents to 31 December 2015. Document time stamp 5Jan2016, 175pp</a:t>
            </a:r>
          </a:p>
          <a:p>
            <a:r>
              <a:rPr lang="en-US" sz="5000" dirty="0" smtClean="0"/>
              <a:t>Christakos K, I </a:t>
            </a:r>
            <a:r>
              <a:rPr lang="en-US" sz="5000" dirty="0" err="1" smtClean="0"/>
              <a:t>Cheliotis</a:t>
            </a:r>
            <a:r>
              <a:rPr lang="en-US" sz="5000" dirty="0" smtClean="0"/>
              <a:t>, G </a:t>
            </a:r>
            <a:r>
              <a:rPr lang="en-US" sz="5000" dirty="0" err="1" smtClean="0"/>
              <a:t>Varlas</a:t>
            </a:r>
            <a:r>
              <a:rPr lang="en-US" sz="5000" dirty="0" smtClean="0"/>
              <a:t>, G-J </a:t>
            </a:r>
            <a:r>
              <a:rPr lang="en-US" sz="5000" dirty="0" err="1" smtClean="0"/>
              <a:t>Steeneveld</a:t>
            </a:r>
            <a:r>
              <a:rPr lang="en-US" sz="5000" dirty="0" smtClean="0"/>
              <a:t>, Offshore wind energy analysis of Cyclone </a:t>
            </a:r>
            <a:r>
              <a:rPr lang="en-US" sz="5000" dirty="0" err="1" smtClean="0"/>
              <a:t>Xaver</a:t>
            </a:r>
            <a:r>
              <a:rPr lang="en-US" sz="5000" dirty="0" smtClean="0"/>
              <a:t> over North Europe, 13th Deep Sea Offshore Wind R&amp;D Conference, EERA DeepWind'2016,  20-22 January 2016, Trondheim, Norway, Energy </a:t>
            </a:r>
            <a:r>
              <a:rPr lang="en-US" sz="5000" dirty="0" err="1" smtClean="0"/>
              <a:t>Procedia</a:t>
            </a:r>
            <a:r>
              <a:rPr lang="en-US" sz="5000" dirty="0" smtClean="0"/>
              <a:t>, 94, 37-44, 2016.</a:t>
            </a:r>
          </a:p>
          <a:p>
            <a:r>
              <a:rPr lang="en-US" sz="5000" dirty="0" err="1" smtClean="0"/>
              <a:t>Deutschlander</a:t>
            </a:r>
            <a:r>
              <a:rPr lang="en-US" sz="5000" dirty="0" smtClean="0"/>
              <a:t> T, K </a:t>
            </a:r>
            <a:r>
              <a:rPr lang="en-US" sz="5000" dirty="0" err="1" smtClean="0"/>
              <a:t>Frierich</a:t>
            </a:r>
            <a:r>
              <a:rPr lang="en-US" sz="5000" dirty="0" smtClean="0"/>
              <a:t>, S </a:t>
            </a:r>
            <a:r>
              <a:rPr lang="en-US" sz="5000" dirty="0" err="1" smtClean="0"/>
              <a:t>Haeseler</a:t>
            </a:r>
            <a:r>
              <a:rPr lang="en-US" sz="5000" dirty="0" smtClean="0"/>
              <a:t>, C Lefebvre, </a:t>
            </a:r>
            <a:r>
              <a:rPr lang="en-US" sz="5000" dirty="0" err="1" smtClean="0"/>
              <a:t>Orkantief</a:t>
            </a:r>
            <a:r>
              <a:rPr lang="en-US" sz="5000" dirty="0" smtClean="0"/>
              <a:t> XAVER </a:t>
            </a:r>
            <a:r>
              <a:rPr lang="en-US" sz="5000" dirty="0" err="1" smtClean="0"/>
              <a:t>ueber</a:t>
            </a:r>
            <a:r>
              <a:rPr lang="en-US" sz="5000" dirty="0" smtClean="0"/>
              <a:t> </a:t>
            </a:r>
            <a:r>
              <a:rPr lang="en-US" sz="5000" dirty="0" err="1" smtClean="0"/>
              <a:t>Nordeuropea</a:t>
            </a:r>
            <a:r>
              <a:rPr lang="en-US" sz="5000" dirty="0" smtClean="0"/>
              <a:t> von 5. </a:t>
            </a:r>
            <a:r>
              <a:rPr lang="en-US" sz="5000" dirty="0" err="1" smtClean="0"/>
              <a:t>bis</a:t>
            </a:r>
            <a:r>
              <a:rPr lang="en-US" sz="5000" dirty="0" smtClean="0"/>
              <a:t> 7. </a:t>
            </a:r>
            <a:r>
              <a:rPr lang="en-US" sz="5000" dirty="0" err="1" smtClean="0"/>
              <a:t>Dezember</a:t>
            </a:r>
            <a:r>
              <a:rPr lang="en-US" sz="5000" dirty="0" smtClean="0"/>
              <a:t> 2013, </a:t>
            </a:r>
            <a:r>
              <a:rPr lang="en-US" sz="5000" dirty="0" err="1" smtClean="0"/>
              <a:t>Deutscher</a:t>
            </a:r>
            <a:r>
              <a:rPr lang="en-US" sz="5000" dirty="0" smtClean="0"/>
              <a:t> </a:t>
            </a:r>
            <a:r>
              <a:rPr lang="en-US" sz="5000" dirty="0" err="1" smtClean="0"/>
              <a:t>Wetterdienst</a:t>
            </a:r>
            <a:r>
              <a:rPr lang="en-US" sz="5000" dirty="0" smtClean="0"/>
              <a:t> DWD, Stand 30. </a:t>
            </a:r>
            <a:r>
              <a:rPr lang="en-US" sz="5000" dirty="0" err="1" smtClean="0"/>
              <a:t>Dezember</a:t>
            </a:r>
            <a:r>
              <a:rPr lang="en-US" sz="5000" dirty="0" smtClean="0"/>
              <a:t> 2013, 19pp.</a:t>
            </a:r>
          </a:p>
          <a:p>
            <a:r>
              <a:rPr lang="en-US" sz="5000" dirty="0" smtClean="0"/>
              <a:t>FINO1, 15-m wave damaged FINO1, 08Jan2014. </a:t>
            </a:r>
            <a:r>
              <a:rPr lang="en-US" sz="5000" dirty="0" smtClean="0">
                <a:hlinkClick r:id="rId2"/>
              </a:rPr>
              <a:t>http://www.fino1.de/meldungen/alle-meldungen/137-15-meter-welle-beschaedigt-fino1</a:t>
            </a:r>
            <a:endParaRPr lang="en-US" sz="5000" dirty="0" smtClean="0"/>
          </a:p>
          <a:p>
            <a:r>
              <a:rPr lang="en-US" sz="5000" dirty="0" smtClean="0"/>
              <a:t>Kettle AJ, The North Sea surge of 31 October-1 November 2006 during Storm Britta, Advances in Geosciences, 45, 273-279, 2018.</a:t>
            </a:r>
          </a:p>
          <a:p>
            <a:r>
              <a:rPr lang="en-US" sz="5000" dirty="0" smtClean="0"/>
              <a:t>Kettle AJ, Storm </a:t>
            </a:r>
            <a:r>
              <a:rPr lang="en-US" sz="5000" dirty="0" err="1" smtClean="0"/>
              <a:t>Tilo</a:t>
            </a:r>
            <a:r>
              <a:rPr lang="en-US" sz="5000" dirty="0" smtClean="0"/>
              <a:t> over Europe in November 2007: storm surge and impacts on societal and energy infrastructure, Advances in Geosciences, 499, 187-196, 2019.</a:t>
            </a:r>
          </a:p>
          <a:p>
            <a:r>
              <a:rPr lang="en-US" sz="5000" dirty="0" smtClean="0"/>
              <a:t>Kunz M, B </a:t>
            </a:r>
            <a:r>
              <a:rPr lang="en-US" sz="5000" dirty="0" err="1" smtClean="0"/>
              <a:t>Muehr</a:t>
            </a:r>
            <a:r>
              <a:rPr lang="en-US" sz="5000" dirty="0" smtClean="0"/>
              <a:t>, K </a:t>
            </a:r>
            <a:r>
              <a:rPr lang="en-US" sz="5000" dirty="0" err="1" smtClean="0"/>
              <a:t>Schroeter</a:t>
            </a:r>
            <a:r>
              <a:rPr lang="en-US" sz="5000" dirty="0" smtClean="0"/>
              <a:t>, T Bessel, S </a:t>
            </a:r>
            <a:r>
              <a:rPr lang="en-US" sz="5000" dirty="0" err="1" smtClean="0"/>
              <a:t>Moehrle</a:t>
            </a:r>
            <a:r>
              <a:rPr lang="en-US" sz="5000" dirty="0" smtClean="0"/>
              <a:t>, T </a:t>
            </a:r>
            <a:r>
              <a:rPr lang="en-US" sz="5000" dirty="0" err="1" smtClean="0"/>
              <a:t>Muenzberg</a:t>
            </a:r>
            <a:r>
              <a:rPr lang="en-US" sz="5000" dirty="0" smtClean="0"/>
              <a:t>, S Brink, H-M Schmidt, </a:t>
            </a:r>
            <a:r>
              <a:rPr lang="en-US" sz="5000" dirty="0" err="1" smtClean="0"/>
              <a:t>Winterstorm</a:t>
            </a:r>
            <a:r>
              <a:rPr lang="en-US" sz="5000" dirty="0" smtClean="0"/>
              <a:t> </a:t>
            </a:r>
            <a:r>
              <a:rPr lang="en-US" sz="5000" dirty="0" err="1" smtClean="0"/>
              <a:t>Xaver</a:t>
            </a:r>
            <a:r>
              <a:rPr lang="en-US" sz="5000" dirty="0" smtClean="0"/>
              <a:t> - Report. 06Dec2013 - Report No.1, Situation Report - 19:00CET, CEDIM Forensic Disaster Analysis Group (FDA), Center for Disaster Management and Risk Reduction Technology.</a:t>
            </a:r>
          </a:p>
          <a:p>
            <a:r>
              <a:rPr lang="en-US" sz="5000" dirty="0" err="1" smtClean="0"/>
              <a:t>Leiding</a:t>
            </a:r>
            <a:r>
              <a:rPr lang="en-US" sz="5000" dirty="0" smtClean="0"/>
              <a:t> T, B </a:t>
            </a:r>
            <a:r>
              <a:rPr lang="en-US" sz="5000" dirty="0" err="1" smtClean="0"/>
              <a:t>Tinz</a:t>
            </a:r>
            <a:r>
              <a:rPr lang="en-US" sz="5000" dirty="0" smtClean="0"/>
              <a:t>, G </a:t>
            </a:r>
            <a:r>
              <a:rPr lang="en-US" sz="5000" dirty="0" err="1" smtClean="0"/>
              <a:t>Rosenhagen</a:t>
            </a:r>
            <a:r>
              <a:rPr lang="en-US" sz="5000" dirty="0" smtClean="0"/>
              <a:t>, C </a:t>
            </a:r>
            <a:r>
              <a:rPr lang="en-US" sz="5000" dirty="0" err="1" smtClean="0"/>
              <a:t>Lefevre</a:t>
            </a:r>
            <a:r>
              <a:rPr lang="en-US" sz="5000" dirty="0" smtClean="0"/>
              <a:t>, S </a:t>
            </a:r>
            <a:r>
              <a:rPr lang="en-US" sz="5000" dirty="0" err="1" smtClean="0"/>
              <a:t>Haeseler</a:t>
            </a:r>
            <a:r>
              <a:rPr lang="en-US" sz="5000" dirty="0" smtClean="0"/>
              <a:t>, S </a:t>
            </a:r>
            <a:r>
              <a:rPr lang="en-US" sz="5000" dirty="0" err="1" smtClean="0"/>
              <a:t>Hagemann</a:t>
            </a:r>
            <a:r>
              <a:rPr lang="en-US" sz="5000" dirty="0" smtClean="0"/>
              <a:t>, I </a:t>
            </a:r>
            <a:r>
              <a:rPr lang="en-US" sz="5000" dirty="0" err="1" smtClean="0"/>
              <a:t>Bastigkeit</a:t>
            </a:r>
            <a:r>
              <a:rPr lang="en-US" sz="5000" dirty="0" smtClean="0"/>
              <a:t>, D Stein, P </a:t>
            </a:r>
            <a:r>
              <a:rPr lang="en-US" sz="5000" dirty="0" err="1" smtClean="0"/>
              <a:t>Schwenk</a:t>
            </a:r>
            <a:r>
              <a:rPr lang="en-US" sz="5000" dirty="0" smtClean="0"/>
              <a:t>, S Mueller, O </a:t>
            </a:r>
            <a:r>
              <a:rPr lang="en-US" sz="5000" dirty="0" err="1" smtClean="0"/>
              <a:t>Outzen</a:t>
            </a:r>
            <a:r>
              <a:rPr lang="en-US" sz="5000" dirty="0" smtClean="0"/>
              <a:t>, K </a:t>
            </a:r>
            <a:r>
              <a:rPr lang="en-US" sz="5000" dirty="0" err="1" smtClean="0"/>
              <a:t>Herklotz</a:t>
            </a:r>
            <a:r>
              <a:rPr lang="en-US" sz="5000" dirty="0" smtClean="0"/>
              <a:t>, F Kinder, T Neumann, Meteorological and Oceanographic Conditions at the FINO platforms during the severe storms Christian and </a:t>
            </a:r>
            <a:r>
              <a:rPr lang="en-US" sz="5000" dirty="0" err="1" smtClean="0"/>
              <a:t>Xaver</a:t>
            </a:r>
            <a:r>
              <a:rPr lang="en-US" sz="5000" dirty="0" smtClean="0"/>
              <a:t>, DEWI </a:t>
            </a:r>
            <a:r>
              <a:rPr lang="en-US" sz="5000" dirty="0" err="1" smtClean="0"/>
              <a:t>Magazin</a:t>
            </a:r>
            <a:r>
              <a:rPr lang="en-US" sz="5000" dirty="0" smtClean="0"/>
              <a:t>, No.44, p16-25, 2014.</a:t>
            </a:r>
          </a:p>
          <a:p>
            <a:r>
              <a:rPr lang="en-US" sz="5000" dirty="0" smtClean="0"/>
              <a:t>RWS, </a:t>
            </a:r>
            <a:r>
              <a:rPr lang="en-US" sz="5000" dirty="0" err="1" smtClean="0"/>
              <a:t>Stormvloedrapport</a:t>
            </a:r>
            <a:r>
              <a:rPr lang="en-US" sz="5000" dirty="0" smtClean="0"/>
              <a:t> van 5 t/m 7 </a:t>
            </a:r>
            <a:r>
              <a:rPr lang="en-US" sz="5000" dirty="0" err="1" smtClean="0"/>
              <a:t>december</a:t>
            </a:r>
            <a:r>
              <a:rPr lang="en-US" sz="5000" dirty="0" smtClean="0"/>
              <a:t> (SR91) </a:t>
            </a:r>
            <a:r>
              <a:rPr lang="en-US" sz="5000" dirty="0" err="1" smtClean="0"/>
              <a:t>Sint-Nicolaasvloed</a:t>
            </a:r>
            <a:r>
              <a:rPr lang="en-US" sz="5000" dirty="0" smtClean="0"/>
              <a:t> 2013, </a:t>
            </a:r>
            <a:r>
              <a:rPr lang="en-US" sz="5000" dirty="0" err="1" smtClean="0"/>
              <a:t>Watermanagementcentrum</a:t>
            </a:r>
            <a:r>
              <a:rPr lang="en-US" sz="5000" dirty="0" smtClean="0"/>
              <a:t> Nederland, </a:t>
            </a:r>
            <a:r>
              <a:rPr lang="en-US" sz="5000" dirty="0" err="1" smtClean="0"/>
              <a:t>Rijkswaterstaat</a:t>
            </a:r>
            <a:r>
              <a:rPr lang="en-US" sz="5000" dirty="0" smtClean="0"/>
              <a:t>, prepared by </a:t>
            </a:r>
            <a:r>
              <a:rPr lang="en-US" sz="5000" dirty="0" err="1" smtClean="0"/>
              <a:t>Ing</a:t>
            </a:r>
            <a:r>
              <a:rPr lang="en-US" sz="5000" dirty="0" smtClean="0"/>
              <a:t>. J. </a:t>
            </a:r>
            <a:r>
              <a:rPr lang="en-US" sz="5000" dirty="0" err="1" smtClean="0"/>
              <a:t>Kroos</a:t>
            </a:r>
            <a:r>
              <a:rPr lang="en-US" sz="5000" dirty="0" smtClean="0"/>
              <a:t>, 19 Mar 2014b, 48 pp</a:t>
            </a:r>
          </a:p>
          <a:p>
            <a:r>
              <a:rPr lang="en-US" sz="5000" dirty="0" smtClean="0"/>
              <a:t>Spencer, T, S.M. Brooks, I. </a:t>
            </a:r>
            <a:r>
              <a:rPr lang="en-US" sz="5000" dirty="0" err="1" smtClean="0"/>
              <a:t>Moller</a:t>
            </a:r>
            <a:r>
              <a:rPr lang="en-US" sz="5000" dirty="0" smtClean="0"/>
              <a:t>, B.R. Evans, Where local matters: Impacts of a major North Sea storm surge, EOS, 95, 269-270, 29July2014</a:t>
            </a:r>
            <a:endParaRPr lang="en-GB" sz="5000" dirty="0" smtClean="0"/>
          </a:p>
          <a:p>
            <a:r>
              <a:rPr lang="en-US" sz="5000" dirty="0" smtClean="0"/>
              <a:t>Spencer T, SM Brooks, BR Evans, JA Tempest, I Moeller, Southern North Sea storm surge event of Dec.5, 2013: Water levels, waves, and coastal impacts, Earth Science Reviews, 146, 120-145, 2015.</a:t>
            </a:r>
          </a:p>
          <a:p>
            <a:r>
              <a:rPr lang="en-US" sz="5000" dirty="0" err="1" smtClean="0"/>
              <a:t>Wadey</a:t>
            </a:r>
            <a:r>
              <a:rPr lang="en-US" sz="5000" dirty="0" smtClean="0"/>
              <a:t> MP, JM Brown, ID </a:t>
            </a:r>
            <a:r>
              <a:rPr lang="en-US" sz="5000" dirty="0" err="1" smtClean="0"/>
              <a:t>Haigh</a:t>
            </a:r>
            <a:r>
              <a:rPr lang="en-US" sz="5000" dirty="0" smtClean="0"/>
              <a:t>, T Dolphin, P </a:t>
            </a:r>
            <a:r>
              <a:rPr lang="en-US" sz="5000" dirty="0" err="1" smtClean="0"/>
              <a:t>Wisse</a:t>
            </a:r>
            <a:r>
              <a:rPr lang="en-US" sz="5000" dirty="0" smtClean="0"/>
              <a:t>, Assessment and comparison of extreme sea levels and waves during the 2013/2014 storm season in two UK coastal regions, Nat. Hazards Earth Syst. Sci. Discuss., 3, 2665-2708, 2015b.</a:t>
            </a:r>
            <a:endParaRPr lang="en-GB" sz="5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439847"/>
            <a:ext cx="38473380" cy="3277281"/>
          </a:xfrm>
        </p:spPr>
        <p:txBody>
          <a:bodyPr>
            <a:normAutofit fontScale="90000"/>
          </a:bodyPr>
          <a:lstStyle/>
          <a:p>
            <a:r>
              <a:rPr lang="en-US" dirty="0" smtClean="0"/>
              <a:t>Internet photo sources</a:t>
            </a:r>
            <a:endParaRPr lang="en-GB" dirty="0"/>
          </a:p>
        </p:txBody>
      </p:sp>
      <p:pic>
        <p:nvPicPr>
          <p:cNvPr id="4100" name="Picture 4"/>
          <p:cNvPicPr>
            <a:picLocks noChangeAspect="1" noChangeArrowheads="1"/>
          </p:cNvPicPr>
          <p:nvPr/>
        </p:nvPicPr>
        <p:blipFill>
          <a:blip r:embed="rId2"/>
          <a:srcRect/>
          <a:stretch>
            <a:fillRect/>
          </a:stretch>
        </p:blipFill>
        <p:spPr bwMode="auto">
          <a:xfrm>
            <a:off x="1417089" y="2846301"/>
            <a:ext cx="40031089" cy="2706378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dirty="0"/>
          </a:p>
        </p:txBody>
      </p:sp>
      <p:sp>
        <p:nvSpPr>
          <p:cNvPr id="3" name="Content Placeholder 2"/>
          <p:cNvSpPr>
            <a:spLocks noGrp="1"/>
          </p:cNvSpPr>
          <p:nvPr>
            <p:ph idx="1"/>
          </p:nvPr>
        </p:nvSpPr>
        <p:spPr/>
        <p:txBody>
          <a:bodyPr/>
          <a:lstStyle/>
          <a:p>
            <a:r>
              <a:rPr lang="en-US" dirty="0" smtClean="0"/>
              <a:t>Overview from Internet pictures</a:t>
            </a:r>
          </a:p>
          <a:p>
            <a:r>
              <a:rPr lang="en-US" dirty="0" smtClean="0"/>
              <a:t>Maps of storm impacts</a:t>
            </a:r>
          </a:p>
          <a:p>
            <a:r>
              <a:rPr lang="en-US" dirty="0" smtClean="0"/>
              <a:t>Analysis of tide gauge data</a:t>
            </a:r>
          </a:p>
          <a:p>
            <a:pPr lvl="1"/>
            <a:r>
              <a:rPr lang="en-US" dirty="0" smtClean="0"/>
              <a:t>to characterize the storm surge height around the North Sea</a:t>
            </a:r>
          </a:p>
          <a:p>
            <a:pPr lvl="1"/>
            <a:r>
              <a:rPr lang="en-US" dirty="0" smtClean="0"/>
              <a:t>to analyze the high frequency component for </a:t>
            </a:r>
            <a:r>
              <a:rPr lang="en-US" dirty="0" err="1" smtClean="0"/>
              <a:t>seiching</a:t>
            </a:r>
            <a:r>
              <a:rPr lang="en-US" dirty="0" smtClean="0"/>
              <a:t> and wave effects.</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srcRect/>
          <a:stretch>
            <a:fillRect/>
          </a:stretch>
        </p:blipFill>
        <p:spPr bwMode="auto">
          <a:xfrm>
            <a:off x="10944152" y="8704217"/>
            <a:ext cx="21431400" cy="16250234"/>
          </a:xfrm>
          <a:prstGeom prst="rect">
            <a:avLst/>
          </a:prstGeom>
          <a:noFill/>
          <a:ln w="9525">
            <a:noFill/>
            <a:miter lim="800000"/>
            <a:headEnd/>
            <a:tailEnd/>
          </a:ln>
          <a:effectLst/>
        </p:spPr>
      </p:pic>
      <p:sp>
        <p:nvSpPr>
          <p:cNvPr id="2" name="Title 1"/>
          <p:cNvSpPr>
            <a:spLocks noGrp="1"/>
          </p:cNvSpPr>
          <p:nvPr>
            <p:ph type="title"/>
          </p:nvPr>
        </p:nvSpPr>
        <p:spPr>
          <a:xfrm>
            <a:off x="2137410" y="-296971"/>
            <a:ext cx="38473380" cy="3134405"/>
          </a:xfrm>
        </p:spPr>
        <p:txBody>
          <a:bodyPr>
            <a:normAutofit fontScale="90000"/>
          </a:bodyPr>
          <a:lstStyle/>
          <a:p>
            <a:r>
              <a:rPr lang="en-US" dirty="0" smtClean="0"/>
              <a:t>Storm Overview in Media Photos</a:t>
            </a:r>
            <a:endParaRPr lang="en-GB" dirty="0"/>
          </a:p>
        </p:txBody>
      </p:sp>
      <p:cxnSp>
        <p:nvCxnSpPr>
          <p:cNvPr id="40" name="Straight Connector 39"/>
          <p:cNvCxnSpPr/>
          <p:nvPr/>
        </p:nvCxnSpPr>
        <p:spPr>
          <a:xfrm rot="16200000" flipH="1">
            <a:off x="14730366" y="8204151"/>
            <a:ext cx="4357718" cy="39290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943756" y="8775655"/>
            <a:ext cx="9501254" cy="77153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515392" y="12847621"/>
            <a:ext cx="7500990" cy="41434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158202" y="17705405"/>
            <a:ext cx="8429684" cy="13573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158202" y="19634231"/>
            <a:ext cx="8072494" cy="15001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015194" y="20205735"/>
            <a:ext cx="12073022" cy="52149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801672" y="19705669"/>
            <a:ext cx="8286808" cy="57864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19838183" y="12168960"/>
            <a:ext cx="8215370" cy="4286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23945868" y="9418597"/>
            <a:ext cx="7215238" cy="49292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flipV="1">
            <a:off x="26731950" y="7704085"/>
            <a:ext cx="8501122" cy="75009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flipV="1">
            <a:off x="26874826" y="10847357"/>
            <a:ext cx="7929618" cy="59293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9732346" y="16848149"/>
            <a:ext cx="4643470" cy="12144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160710" y="18562661"/>
            <a:ext cx="7143800" cy="28575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22659984" y="23134693"/>
            <a:ext cx="4214842" cy="16430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6160446" y="23420445"/>
            <a:ext cx="4357718" cy="16430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5303190" y="19419917"/>
            <a:ext cx="9929882" cy="47863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flipV="1">
            <a:off x="18516580" y="22205999"/>
            <a:ext cx="4643470" cy="35719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flipH="1">
            <a:off x="16194845" y="10311572"/>
            <a:ext cx="10501386" cy="600079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485417" y="2989177"/>
            <a:ext cx="34605307" cy="1354217"/>
          </a:xfrm>
          <a:prstGeom prst="rect">
            <a:avLst/>
          </a:prstGeom>
          <a:noFill/>
        </p:spPr>
        <p:txBody>
          <a:bodyPr wrap="none" rtlCol="0">
            <a:spAutoFit/>
          </a:bodyPr>
          <a:lstStyle/>
          <a:p>
            <a:r>
              <a:rPr lang="en-US" dirty="0" smtClean="0">
                <a:solidFill>
                  <a:srgbClr val="FF0000"/>
                </a:solidFill>
              </a:rPr>
              <a:t>Send an email for a version of this slide with the Internet media photos included</a:t>
            </a:r>
            <a:endParaRPr lang="en-GB" dirty="0">
              <a:solidFill>
                <a:srgbClr val="FF0000"/>
              </a:solidFill>
            </a:endParaRPr>
          </a:p>
        </p:txBody>
      </p:sp>
      <p:sp>
        <p:nvSpPr>
          <p:cNvPr id="44" name="TextBox 43"/>
          <p:cNvSpPr txBox="1"/>
          <p:nvPr/>
        </p:nvSpPr>
        <p:spPr>
          <a:xfrm>
            <a:off x="2157278" y="6842027"/>
            <a:ext cx="7143800" cy="2862322"/>
          </a:xfrm>
          <a:prstGeom prst="rect">
            <a:avLst/>
          </a:prstGeom>
          <a:noFill/>
        </p:spPr>
        <p:txBody>
          <a:bodyPr wrap="square" rtlCol="0">
            <a:spAutoFit/>
          </a:bodyPr>
          <a:lstStyle/>
          <a:p>
            <a:r>
              <a:rPr lang="en-US" sz="6000" dirty="0" smtClean="0"/>
              <a:t>Photo: overturned truck on bridge in Perth, Scotland</a:t>
            </a:r>
            <a:endParaRPr lang="en-GB" sz="6000" dirty="0"/>
          </a:p>
        </p:txBody>
      </p:sp>
      <p:sp>
        <p:nvSpPr>
          <p:cNvPr id="46" name="TextBox 45"/>
          <p:cNvSpPr txBox="1"/>
          <p:nvPr/>
        </p:nvSpPr>
        <p:spPr>
          <a:xfrm>
            <a:off x="35304510" y="6061011"/>
            <a:ext cx="6858048" cy="2862322"/>
          </a:xfrm>
          <a:prstGeom prst="rect">
            <a:avLst/>
          </a:prstGeom>
          <a:noFill/>
        </p:spPr>
        <p:txBody>
          <a:bodyPr wrap="square" rtlCol="0">
            <a:spAutoFit/>
          </a:bodyPr>
          <a:lstStyle/>
          <a:p>
            <a:r>
              <a:rPr lang="en-US" sz="6000" dirty="0" smtClean="0"/>
              <a:t>Photo: traffic jam in snow in southern Sweden.</a:t>
            </a:r>
          </a:p>
        </p:txBody>
      </p:sp>
      <p:sp>
        <p:nvSpPr>
          <p:cNvPr id="48" name="TextBox 47"/>
          <p:cNvSpPr txBox="1"/>
          <p:nvPr/>
        </p:nvSpPr>
        <p:spPr>
          <a:xfrm>
            <a:off x="16373440" y="4346499"/>
            <a:ext cx="5643602" cy="3785652"/>
          </a:xfrm>
          <a:prstGeom prst="rect">
            <a:avLst/>
          </a:prstGeom>
          <a:noFill/>
        </p:spPr>
        <p:txBody>
          <a:bodyPr wrap="square" rtlCol="0">
            <a:spAutoFit/>
          </a:bodyPr>
          <a:lstStyle/>
          <a:p>
            <a:r>
              <a:rPr lang="en-US" sz="6000" dirty="0" smtClean="0"/>
              <a:t>Photo: flooding of </a:t>
            </a:r>
            <a:r>
              <a:rPr lang="en-US" sz="6000" dirty="0" err="1" smtClean="0"/>
              <a:t>terp</a:t>
            </a:r>
            <a:r>
              <a:rPr lang="en-US" sz="6000" dirty="0" smtClean="0"/>
              <a:t> hill at </a:t>
            </a:r>
            <a:r>
              <a:rPr lang="en-US" sz="6000" dirty="0" err="1" smtClean="0"/>
              <a:t>Langeness</a:t>
            </a:r>
            <a:r>
              <a:rPr lang="en-US" sz="6000" dirty="0" smtClean="0"/>
              <a:t> during surge height</a:t>
            </a:r>
          </a:p>
        </p:txBody>
      </p:sp>
      <p:sp>
        <p:nvSpPr>
          <p:cNvPr id="50" name="TextBox 49"/>
          <p:cNvSpPr txBox="1"/>
          <p:nvPr/>
        </p:nvSpPr>
        <p:spPr>
          <a:xfrm>
            <a:off x="22659984" y="4560813"/>
            <a:ext cx="6357982" cy="3785652"/>
          </a:xfrm>
          <a:prstGeom prst="rect">
            <a:avLst/>
          </a:prstGeom>
          <a:noFill/>
        </p:spPr>
        <p:txBody>
          <a:bodyPr wrap="square" rtlCol="0">
            <a:spAutoFit/>
          </a:bodyPr>
          <a:lstStyle/>
          <a:p>
            <a:r>
              <a:rPr lang="en-US" sz="6000" dirty="0" smtClean="0"/>
              <a:t>Photo: fishing cutter lying on its side on the quay in </a:t>
            </a:r>
            <a:r>
              <a:rPr lang="en-US" sz="6000" dirty="0" err="1" smtClean="0"/>
              <a:t>Thorsminde</a:t>
            </a:r>
            <a:r>
              <a:rPr lang="en-US" sz="6000" dirty="0" smtClean="0"/>
              <a:t>.</a:t>
            </a:r>
          </a:p>
        </p:txBody>
      </p:sp>
      <p:sp>
        <p:nvSpPr>
          <p:cNvPr id="52" name="TextBox 51"/>
          <p:cNvSpPr txBox="1"/>
          <p:nvPr/>
        </p:nvSpPr>
        <p:spPr>
          <a:xfrm>
            <a:off x="29232280" y="4846565"/>
            <a:ext cx="5786478" cy="2862322"/>
          </a:xfrm>
          <a:prstGeom prst="rect">
            <a:avLst/>
          </a:prstGeom>
          <a:noFill/>
        </p:spPr>
        <p:txBody>
          <a:bodyPr wrap="square" rtlCol="0">
            <a:spAutoFit/>
          </a:bodyPr>
          <a:lstStyle/>
          <a:p>
            <a:r>
              <a:rPr lang="en-US" sz="6000" dirty="0" smtClean="0"/>
              <a:t>Photo: house over a sand cliff in </a:t>
            </a:r>
            <a:r>
              <a:rPr lang="en-US" sz="6000" dirty="0" err="1" smtClean="0"/>
              <a:t>Norlev</a:t>
            </a:r>
            <a:r>
              <a:rPr lang="en-US" sz="6000" dirty="0" smtClean="0"/>
              <a:t> Strand</a:t>
            </a:r>
          </a:p>
        </p:txBody>
      </p:sp>
      <p:sp>
        <p:nvSpPr>
          <p:cNvPr id="54" name="TextBox 53"/>
          <p:cNvSpPr txBox="1"/>
          <p:nvPr/>
        </p:nvSpPr>
        <p:spPr>
          <a:xfrm>
            <a:off x="9443954" y="5484705"/>
            <a:ext cx="6858048" cy="2862322"/>
          </a:xfrm>
          <a:prstGeom prst="rect">
            <a:avLst/>
          </a:prstGeom>
          <a:noFill/>
        </p:spPr>
        <p:txBody>
          <a:bodyPr wrap="square" rtlCol="0">
            <a:spAutoFit/>
          </a:bodyPr>
          <a:lstStyle/>
          <a:p>
            <a:r>
              <a:rPr lang="en-US" sz="6000" dirty="0" smtClean="0"/>
              <a:t>Photo: repair crew fixing power lines in Shetland Islands</a:t>
            </a:r>
          </a:p>
        </p:txBody>
      </p:sp>
      <p:sp>
        <p:nvSpPr>
          <p:cNvPr id="56" name="TextBox 55"/>
          <p:cNvSpPr txBox="1"/>
          <p:nvPr/>
        </p:nvSpPr>
        <p:spPr>
          <a:xfrm>
            <a:off x="34947320" y="9704349"/>
            <a:ext cx="7658004" cy="2862322"/>
          </a:xfrm>
          <a:prstGeom prst="rect">
            <a:avLst/>
          </a:prstGeom>
          <a:noFill/>
        </p:spPr>
        <p:txBody>
          <a:bodyPr wrap="square" rtlCol="0">
            <a:spAutoFit/>
          </a:bodyPr>
          <a:lstStyle/>
          <a:p>
            <a:r>
              <a:rPr lang="en-US" sz="6000" dirty="0" smtClean="0"/>
              <a:t>Photo: two submerged cars on flooded street in Helsingborg.</a:t>
            </a:r>
          </a:p>
        </p:txBody>
      </p:sp>
      <p:sp>
        <p:nvSpPr>
          <p:cNvPr id="58" name="TextBox 57"/>
          <p:cNvSpPr txBox="1"/>
          <p:nvPr/>
        </p:nvSpPr>
        <p:spPr>
          <a:xfrm>
            <a:off x="34518692" y="14490695"/>
            <a:ext cx="7572428" cy="2862322"/>
          </a:xfrm>
          <a:prstGeom prst="rect">
            <a:avLst/>
          </a:prstGeom>
          <a:noFill/>
        </p:spPr>
        <p:txBody>
          <a:bodyPr wrap="square" rtlCol="0">
            <a:spAutoFit/>
          </a:bodyPr>
          <a:lstStyle/>
          <a:p>
            <a:r>
              <a:rPr lang="en-US" sz="6000" dirty="0" smtClean="0"/>
              <a:t>Photo: fatal traffic accident with large tree blown across car.</a:t>
            </a:r>
          </a:p>
        </p:txBody>
      </p:sp>
      <p:sp>
        <p:nvSpPr>
          <p:cNvPr id="59" name="TextBox 58"/>
          <p:cNvSpPr txBox="1"/>
          <p:nvPr/>
        </p:nvSpPr>
        <p:spPr>
          <a:xfrm>
            <a:off x="35447386" y="18276909"/>
            <a:ext cx="6500858" cy="4708981"/>
          </a:xfrm>
          <a:prstGeom prst="rect">
            <a:avLst/>
          </a:prstGeom>
          <a:noFill/>
        </p:spPr>
        <p:txBody>
          <a:bodyPr wrap="square" rtlCol="0">
            <a:spAutoFit/>
          </a:bodyPr>
          <a:lstStyle/>
          <a:p>
            <a:r>
              <a:rPr lang="en-US" sz="6000" dirty="0" smtClean="0"/>
              <a:t>Photo: pine trees lying on a beach after ~10m of coastline was washed away.</a:t>
            </a:r>
          </a:p>
        </p:txBody>
      </p:sp>
      <p:sp>
        <p:nvSpPr>
          <p:cNvPr id="61" name="TextBox 60"/>
          <p:cNvSpPr txBox="1"/>
          <p:nvPr/>
        </p:nvSpPr>
        <p:spPr>
          <a:xfrm>
            <a:off x="35304510" y="23844271"/>
            <a:ext cx="6858048" cy="1938992"/>
          </a:xfrm>
          <a:prstGeom prst="rect">
            <a:avLst/>
          </a:prstGeom>
          <a:noFill/>
        </p:spPr>
        <p:txBody>
          <a:bodyPr wrap="square" rtlCol="0">
            <a:spAutoFit/>
          </a:bodyPr>
          <a:lstStyle/>
          <a:p>
            <a:r>
              <a:rPr lang="en-US" sz="6000" dirty="0" smtClean="0"/>
              <a:t>Photo: flooded fish market in Hamburg</a:t>
            </a:r>
          </a:p>
        </p:txBody>
      </p:sp>
      <p:sp>
        <p:nvSpPr>
          <p:cNvPr id="63" name="TextBox 62"/>
          <p:cNvSpPr txBox="1"/>
          <p:nvPr/>
        </p:nvSpPr>
        <p:spPr>
          <a:xfrm>
            <a:off x="29232280" y="25277833"/>
            <a:ext cx="6000792" cy="4708981"/>
          </a:xfrm>
          <a:prstGeom prst="rect">
            <a:avLst/>
          </a:prstGeom>
          <a:noFill/>
        </p:spPr>
        <p:txBody>
          <a:bodyPr wrap="square" rtlCol="0">
            <a:spAutoFit/>
          </a:bodyPr>
          <a:lstStyle/>
          <a:p>
            <a:r>
              <a:rPr lang="en-US" sz="6000" dirty="0" smtClean="0"/>
              <a:t>Photo: Wind turbine in northern Bavaria with blade tip cracked off.</a:t>
            </a:r>
          </a:p>
        </p:txBody>
      </p:sp>
      <p:sp>
        <p:nvSpPr>
          <p:cNvPr id="65" name="TextBox 64"/>
          <p:cNvSpPr txBox="1"/>
          <p:nvPr/>
        </p:nvSpPr>
        <p:spPr>
          <a:xfrm>
            <a:off x="2514468" y="10704481"/>
            <a:ext cx="6858048" cy="3785652"/>
          </a:xfrm>
          <a:prstGeom prst="rect">
            <a:avLst/>
          </a:prstGeom>
          <a:noFill/>
        </p:spPr>
        <p:txBody>
          <a:bodyPr wrap="square" rtlCol="0">
            <a:spAutoFit/>
          </a:bodyPr>
          <a:lstStyle/>
          <a:p>
            <a:r>
              <a:rPr lang="en-US" sz="6000" dirty="0" smtClean="0"/>
              <a:t>Photo: fatal accident with large truck blown on its side on two cars.</a:t>
            </a:r>
          </a:p>
        </p:txBody>
      </p:sp>
      <p:sp>
        <p:nvSpPr>
          <p:cNvPr id="66" name="TextBox 65"/>
          <p:cNvSpPr txBox="1"/>
          <p:nvPr/>
        </p:nvSpPr>
        <p:spPr>
          <a:xfrm>
            <a:off x="1942964" y="15909289"/>
            <a:ext cx="7715304" cy="1938992"/>
          </a:xfrm>
          <a:prstGeom prst="rect">
            <a:avLst/>
          </a:prstGeom>
          <a:noFill/>
        </p:spPr>
        <p:txBody>
          <a:bodyPr wrap="square" rtlCol="0">
            <a:spAutoFit/>
          </a:bodyPr>
          <a:lstStyle/>
          <a:p>
            <a:r>
              <a:rPr lang="en-US" sz="6000" dirty="0" smtClean="0"/>
              <a:t>Photo: flooding at </a:t>
            </a:r>
            <a:r>
              <a:rPr lang="en-US" sz="6000" dirty="0" err="1" smtClean="0"/>
              <a:t>shoreside</a:t>
            </a:r>
            <a:r>
              <a:rPr lang="en-US" sz="6000" dirty="0" smtClean="0"/>
              <a:t> in </a:t>
            </a:r>
            <a:r>
              <a:rPr lang="en-US" sz="6000" dirty="0" err="1" smtClean="0"/>
              <a:t>Blackpool</a:t>
            </a:r>
            <a:endParaRPr lang="en-US" sz="6000" dirty="0" smtClean="0"/>
          </a:p>
        </p:txBody>
      </p:sp>
      <p:sp>
        <p:nvSpPr>
          <p:cNvPr id="68" name="TextBox 67"/>
          <p:cNvSpPr txBox="1"/>
          <p:nvPr/>
        </p:nvSpPr>
        <p:spPr>
          <a:xfrm>
            <a:off x="1942964" y="19348479"/>
            <a:ext cx="6858048" cy="3785652"/>
          </a:xfrm>
          <a:prstGeom prst="rect">
            <a:avLst/>
          </a:prstGeom>
          <a:noFill/>
        </p:spPr>
        <p:txBody>
          <a:bodyPr wrap="square" rtlCol="0">
            <a:spAutoFit/>
          </a:bodyPr>
          <a:lstStyle/>
          <a:p>
            <a:r>
              <a:rPr lang="en-US" sz="6000" dirty="0" smtClean="0"/>
              <a:t>Photo: evacuation of people in a Zodiac from a flooded street in </a:t>
            </a:r>
            <a:r>
              <a:rPr lang="en-US" sz="6000" dirty="0" err="1" smtClean="0"/>
              <a:t>Rhyl</a:t>
            </a:r>
            <a:r>
              <a:rPr lang="en-US" sz="6000" dirty="0" smtClean="0"/>
              <a:t>, north Wales.</a:t>
            </a:r>
          </a:p>
        </p:txBody>
      </p:sp>
      <p:sp>
        <p:nvSpPr>
          <p:cNvPr id="69" name="TextBox 68"/>
          <p:cNvSpPr txBox="1"/>
          <p:nvPr/>
        </p:nvSpPr>
        <p:spPr>
          <a:xfrm>
            <a:off x="1514336" y="24349139"/>
            <a:ext cx="6858048" cy="2862322"/>
          </a:xfrm>
          <a:prstGeom prst="rect">
            <a:avLst/>
          </a:prstGeom>
          <a:noFill/>
        </p:spPr>
        <p:txBody>
          <a:bodyPr wrap="square" rtlCol="0">
            <a:spAutoFit/>
          </a:bodyPr>
          <a:lstStyle/>
          <a:p>
            <a:r>
              <a:rPr lang="en-US" sz="6000" dirty="0" smtClean="0"/>
              <a:t>Photo: house over sand cliff at </a:t>
            </a:r>
            <a:r>
              <a:rPr lang="en-US" sz="6000" dirty="0" err="1" smtClean="0"/>
              <a:t>Hemsby</a:t>
            </a:r>
            <a:r>
              <a:rPr lang="en-US" sz="6000" dirty="0" smtClean="0"/>
              <a:t>, Norfolk, UK</a:t>
            </a:r>
          </a:p>
        </p:txBody>
      </p:sp>
      <p:sp>
        <p:nvSpPr>
          <p:cNvPr id="71" name="TextBox 70"/>
          <p:cNvSpPr txBox="1"/>
          <p:nvPr/>
        </p:nvSpPr>
        <p:spPr>
          <a:xfrm>
            <a:off x="9158202" y="25349271"/>
            <a:ext cx="6286544" cy="4708981"/>
          </a:xfrm>
          <a:prstGeom prst="rect">
            <a:avLst/>
          </a:prstGeom>
          <a:noFill/>
        </p:spPr>
        <p:txBody>
          <a:bodyPr wrap="square" rtlCol="0">
            <a:spAutoFit/>
          </a:bodyPr>
          <a:lstStyle/>
          <a:p>
            <a:r>
              <a:rPr lang="en-US" sz="6000" dirty="0" smtClean="0"/>
              <a:t>Photo: container ship </a:t>
            </a:r>
            <a:r>
              <a:rPr lang="en-US" sz="6000" dirty="0" err="1" smtClean="0"/>
              <a:t>Burak</a:t>
            </a:r>
            <a:r>
              <a:rPr lang="en-US" sz="6000" dirty="0" smtClean="0"/>
              <a:t> </a:t>
            </a:r>
            <a:r>
              <a:rPr lang="en-US" sz="6000" dirty="0" err="1" smtClean="0"/>
              <a:t>Bayraktar</a:t>
            </a:r>
            <a:r>
              <a:rPr lang="en-US" sz="6000" dirty="0" smtClean="0"/>
              <a:t> in trouble off the coast of Texel.</a:t>
            </a:r>
          </a:p>
        </p:txBody>
      </p:sp>
      <p:sp>
        <p:nvSpPr>
          <p:cNvPr id="73" name="TextBox 72"/>
          <p:cNvSpPr txBox="1"/>
          <p:nvPr/>
        </p:nvSpPr>
        <p:spPr>
          <a:xfrm>
            <a:off x="15230432" y="25920775"/>
            <a:ext cx="6858048" cy="2862322"/>
          </a:xfrm>
          <a:prstGeom prst="rect">
            <a:avLst/>
          </a:prstGeom>
          <a:noFill/>
        </p:spPr>
        <p:txBody>
          <a:bodyPr wrap="square" rtlCol="0">
            <a:spAutoFit/>
          </a:bodyPr>
          <a:lstStyle/>
          <a:p>
            <a:r>
              <a:rPr lang="en-US" sz="6000" dirty="0" smtClean="0"/>
              <a:t>Photo: wind turbine tower cracked off and in a field</a:t>
            </a:r>
          </a:p>
        </p:txBody>
      </p:sp>
      <p:sp>
        <p:nvSpPr>
          <p:cNvPr id="74" name="TextBox 73"/>
          <p:cNvSpPr txBox="1"/>
          <p:nvPr/>
        </p:nvSpPr>
        <p:spPr>
          <a:xfrm>
            <a:off x="23088612" y="26135089"/>
            <a:ext cx="5286412" cy="3785652"/>
          </a:xfrm>
          <a:prstGeom prst="rect">
            <a:avLst/>
          </a:prstGeom>
          <a:noFill/>
        </p:spPr>
        <p:txBody>
          <a:bodyPr wrap="square" rtlCol="0">
            <a:spAutoFit/>
          </a:bodyPr>
          <a:lstStyle/>
          <a:p>
            <a:r>
              <a:rPr lang="en-US" sz="6000" dirty="0" smtClean="0"/>
              <a:t>Photo: traffic jam in snow in western Germany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345971"/>
            <a:ext cx="38473380" cy="3062967"/>
          </a:xfrm>
        </p:spPr>
        <p:txBody>
          <a:bodyPr>
            <a:normAutofit fontScale="90000"/>
          </a:bodyPr>
          <a:lstStyle/>
          <a:p>
            <a:r>
              <a:rPr lang="en-US" dirty="0" smtClean="0"/>
              <a:t>Primary Hazard: Gust </a:t>
            </a:r>
            <a:endParaRPr lang="en-GB" dirty="0"/>
          </a:p>
        </p:txBody>
      </p:sp>
      <p:pic>
        <p:nvPicPr>
          <p:cNvPr id="4" name="Picture 3"/>
          <p:cNvPicPr>
            <a:picLocks noChangeAspect="1" noChangeArrowheads="1"/>
          </p:cNvPicPr>
          <p:nvPr/>
        </p:nvPicPr>
        <p:blipFill>
          <a:blip r:embed="rId3"/>
          <a:srcRect/>
          <a:stretch>
            <a:fillRect/>
          </a:stretch>
        </p:blipFill>
        <p:spPr bwMode="auto">
          <a:xfrm>
            <a:off x="9983224" y="4560813"/>
            <a:ext cx="32764976" cy="24254589"/>
          </a:xfrm>
          <a:prstGeom prst="rect">
            <a:avLst/>
          </a:prstGeom>
          <a:noFill/>
          <a:ln w="9525">
            <a:noFill/>
            <a:miter lim="800000"/>
            <a:headEnd/>
            <a:tailEnd/>
          </a:ln>
          <a:effectLst/>
        </p:spPr>
      </p:pic>
      <p:sp>
        <p:nvSpPr>
          <p:cNvPr id="5" name="Content Placeholder 2"/>
          <p:cNvSpPr txBox="1">
            <a:spLocks/>
          </p:cNvSpPr>
          <p:nvPr/>
        </p:nvSpPr>
        <p:spPr>
          <a:xfrm>
            <a:off x="0" y="4918003"/>
            <a:ext cx="9515392" cy="22645846"/>
          </a:xfrm>
          <a:prstGeom prst="rect">
            <a:avLst/>
          </a:prstGeom>
        </p:spPr>
        <p:txBody>
          <a:bodyPr vert="horz" lIns="417222" tIns="208611" rIns="417222" bIns="208611" rtlCol="0">
            <a:normAutofit/>
          </a:bodyPr>
          <a:lstStyle/>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The wind </a:t>
            </a:r>
            <a:r>
              <a:rPr lang="en-US" sz="3600" dirty="0" smtClean="0"/>
              <a:t>field was </a:t>
            </a:r>
            <a:r>
              <a:rPr lang="en-US" sz="3600" dirty="0" smtClean="0"/>
              <a:t>the primary hazard associated with the </a:t>
            </a:r>
            <a:r>
              <a:rPr lang="en-US" sz="3600" dirty="0" smtClean="0"/>
              <a:t>storm, and wind gusts were particularly important.  </a:t>
            </a:r>
            <a:r>
              <a:rPr lang="en-US" sz="3600" dirty="0" smtClean="0"/>
              <a:t>The trajectory of the low pressure center across the north of Scotland, through southern Scandinavia, and into the Baltic Sea  led to strong northwest winds </a:t>
            </a:r>
            <a:r>
              <a:rPr lang="en-US" sz="3600" dirty="0" smtClean="0"/>
              <a:t>on</a:t>
            </a:r>
            <a:r>
              <a:rPr lang="en-US" sz="3600" dirty="0" smtClean="0"/>
              <a:t> the North Sea</a:t>
            </a:r>
            <a:r>
              <a:rPr lang="en-US" sz="3600" dirty="0" smtClean="0"/>
              <a:t>.  </a:t>
            </a:r>
            <a:r>
              <a:rPr lang="en-US" sz="3600" dirty="0" smtClean="0"/>
              <a:t>There was a cold air outbreak across the North Sea and into central Europe.  The combination of a cold Arctic air mass blowing southward  across relatively warm </a:t>
            </a:r>
            <a:r>
              <a:rPr lang="en-US" sz="3600" dirty="0" smtClean="0"/>
              <a:t>seawater </a:t>
            </a:r>
            <a:r>
              <a:rPr lang="en-US" sz="3600" dirty="0" smtClean="0"/>
              <a:t>caused intense atmospheric convection, arranged in a pattern of open-cell cloud structures </a:t>
            </a:r>
            <a:r>
              <a:rPr lang="en-US" sz="3600" dirty="0" smtClean="0"/>
              <a:t>above</a:t>
            </a:r>
            <a:r>
              <a:rPr lang="en-US" sz="3600" dirty="0" smtClean="0"/>
              <a:t> </a:t>
            </a:r>
            <a:r>
              <a:rPr lang="en-US" sz="3600" dirty="0" smtClean="0"/>
              <a:t>the North Sea.  There were squall  lines and gust fronts.  Over Germany, thunderstorms, intense rainfall, and snow showers were reported.   The map shows the maximum reported gust for the two day period 5-6 Dec 2013  from airports, offshore platforms, and selected meteorological stations from the NCDC database.  </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11219"/>
            <a:ext cx="38473380" cy="2991529"/>
          </a:xfrm>
        </p:spPr>
        <p:txBody>
          <a:bodyPr>
            <a:normAutofit fontScale="90000"/>
          </a:bodyPr>
          <a:lstStyle/>
          <a:p>
            <a:r>
              <a:rPr lang="en-US" dirty="0" smtClean="0"/>
              <a:t>Significant Wave Height</a:t>
            </a:r>
            <a:endParaRPr lang="en-GB" dirty="0"/>
          </a:p>
        </p:txBody>
      </p:sp>
      <p:pic>
        <p:nvPicPr>
          <p:cNvPr id="2050" name="Picture 2"/>
          <p:cNvPicPr>
            <a:picLocks noChangeAspect="1" noChangeArrowheads="1"/>
          </p:cNvPicPr>
          <p:nvPr/>
        </p:nvPicPr>
        <p:blipFill>
          <a:blip r:embed="rId2"/>
          <a:srcRect/>
          <a:stretch>
            <a:fillRect/>
          </a:stretch>
        </p:blipFill>
        <p:spPr bwMode="auto">
          <a:xfrm>
            <a:off x="9658268" y="3250744"/>
            <a:ext cx="33089932" cy="25456113"/>
          </a:xfrm>
          <a:prstGeom prst="rect">
            <a:avLst/>
          </a:prstGeom>
          <a:noFill/>
          <a:ln w="9525">
            <a:noFill/>
            <a:miter lim="800000"/>
            <a:headEnd/>
            <a:tailEnd/>
          </a:ln>
          <a:effectLst/>
        </p:spPr>
      </p:pic>
      <p:sp>
        <p:nvSpPr>
          <p:cNvPr id="5" name="Content Placeholder 2"/>
          <p:cNvSpPr txBox="1">
            <a:spLocks/>
          </p:cNvSpPr>
          <p:nvPr/>
        </p:nvSpPr>
        <p:spPr>
          <a:xfrm>
            <a:off x="0" y="4918003"/>
            <a:ext cx="9515392" cy="22645846"/>
          </a:xfrm>
          <a:prstGeom prst="rect">
            <a:avLst/>
          </a:prstGeom>
        </p:spPr>
        <p:txBody>
          <a:bodyPr vert="horz" lIns="417222" tIns="208611" rIns="417222" bIns="208611" rtlCol="0">
            <a:normAutofit/>
          </a:bodyPr>
          <a:lstStyle/>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This figure shows</a:t>
            </a:r>
            <a:r>
              <a:rPr kumimoji="0" lang="en-US" sz="3600" b="0" i="0" u="none" strike="noStrike" kern="1200" cap="none" spc="0" normalizeH="0" noProof="0" dirty="0" smtClean="0">
                <a:ln>
                  <a:noFill/>
                </a:ln>
                <a:solidFill>
                  <a:schemeClr val="tx1"/>
                </a:solidFill>
                <a:effectLst/>
                <a:uLnTx/>
                <a:uFillTx/>
                <a:latin typeface="+mn-lt"/>
                <a:ea typeface="+mn-ea"/>
                <a:cs typeface="+mn-cs"/>
              </a:rPr>
              <a:t> maximum measured significant wave heights during Storm </a:t>
            </a:r>
            <a:r>
              <a:rPr kumimoji="0" lang="en-US" sz="3600" b="0" i="0" u="none" strike="noStrike" kern="1200" cap="none" spc="0" normalizeH="0" noProof="0" dirty="0" err="1" smtClean="0">
                <a:ln>
                  <a:noFill/>
                </a:ln>
                <a:solidFill>
                  <a:schemeClr val="tx1"/>
                </a:solidFill>
                <a:effectLst/>
                <a:uLnTx/>
                <a:uFillTx/>
                <a:latin typeface="+mn-lt"/>
                <a:ea typeface="+mn-ea"/>
                <a:cs typeface="+mn-cs"/>
              </a:rPr>
              <a:t>Xaver</a:t>
            </a:r>
            <a:r>
              <a:rPr kumimoji="0" lang="en-US" sz="3600" b="0" i="0" u="none" strike="noStrike" kern="1200" cap="none" spc="0" normalizeH="0" noProof="0" dirty="0" smtClean="0">
                <a:ln>
                  <a:noFill/>
                </a:ln>
                <a:solidFill>
                  <a:schemeClr val="tx1"/>
                </a:solidFill>
                <a:effectLst/>
                <a:uLnTx/>
                <a:uFillTx/>
                <a:latin typeface="+mn-lt"/>
                <a:ea typeface="+mn-ea"/>
                <a:cs typeface="+mn-cs"/>
              </a:rPr>
              <a:t> from the CEFAS </a:t>
            </a:r>
            <a:r>
              <a:rPr kumimoji="0" lang="en-US" sz="3600" b="0" i="0" u="none" strike="noStrike" kern="1200" cap="none" spc="0" normalizeH="0" noProof="0" dirty="0" err="1" smtClean="0">
                <a:ln>
                  <a:noFill/>
                </a:ln>
                <a:solidFill>
                  <a:schemeClr val="tx1"/>
                </a:solidFill>
                <a:effectLst/>
                <a:uLnTx/>
                <a:uFillTx/>
                <a:latin typeface="+mn-lt"/>
                <a:ea typeface="+mn-ea"/>
                <a:cs typeface="+mn-cs"/>
              </a:rPr>
              <a:t>Wavenet</a:t>
            </a:r>
            <a:r>
              <a:rPr lang="en-US" sz="3600" dirty="0" smtClean="0"/>
              <a:t> Internet site.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Significant</a:t>
            </a:r>
            <a:r>
              <a:rPr kumimoji="0" lang="en-US" sz="3600" b="0" i="0" u="none" strike="noStrike" kern="1200" cap="none" spc="0" normalizeH="0" noProof="0" dirty="0" smtClean="0">
                <a:ln>
                  <a:noFill/>
                </a:ln>
                <a:solidFill>
                  <a:schemeClr val="tx1"/>
                </a:solidFill>
                <a:effectLst/>
                <a:uLnTx/>
                <a:uFillTx/>
                <a:latin typeface="+mn-lt"/>
                <a:ea typeface="+mn-ea"/>
                <a:cs typeface="+mn-cs"/>
              </a:rPr>
              <a:t> wave height </a:t>
            </a:r>
            <a:r>
              <a:rPr lang="en-US" sz="3600" dirty="0" smtClean="0"/>
              <a:t>describes</a:t>
            </a:r>
            <a:r>
              <a:rPr kumimoji="0" lang="en-US" sz="3600" b="0" i="0" u="none" strike="noStrike" kern="1200" cap="none" spc="0" normalizeH="0" noProof="0" dirty="0" smtClean="0">
                <a:ln>
                  <a:noFill/>
                </a:ln>
                <a:solidFill>
                  <a:schemeClr val="tx1"/>
                </a:solidFill>
                <a:effectLst/>
                <a:uLnTx/>
                <a:uFillTx/>
                <a:latin typeface="+mn-lt"/>
                <a:ea typeface="+mn-ea"/>
                <a:cs typeface="+mn-cs"/>
              </a:rPr>
              <a:t> the severity of sea state conditions and is used to make operational decisions in the maritime sector.  </a:t>
            </a:r>
            <a:r>
              <a:rPr lang="en-US" sz="3600" dirty="0" smtClean="0"/>
              <a:t> During Storm </a:t>
            </a:r>
            <a:r>
              <a:rPr lang="en-US" sz="3600" dirty="0" err="1" smtClean="0"/>
              <a:t>Xaver</a:t>
            </a:r>
            <a:r>
              <a:rPr lang="en-US" sz="3600" dirty="0" smtClean="0"/>
              <a:t> offshore significant wave heights exceeded 12 m in the North Sea area.   Petroleum  companies use a wave threshold of about 10 m to make decisions on the evacuation of offshore platforms in the central North Sea.   For near shore wind farms, the threshold significant height for access and maintenance of turbines is lower.</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560285"/>
            <a:ext cx="38473380" cy="2920091"/>
          </a:xfrm>
        </p:spPr>
        <p:txBody>
          <a:bodyPr>
            <a:normAutofit fontScale="90000"/>
          </a:bodyPr>
          <a:lstStyle/>
          <a:p>
            <a:r>
              <a:rPr lang="en-US" dirty="0" smtClean="0"/>
              <a:t>Energy Meteorology Impacts</a:t>
            </a:r>
            <a:endParaRPr lang="en-GB" dirty="0"/>
          </a:p>
        </p:txBody>
      </p:sp>
      <p:sp>
        <p:nvSpPr>
          <p:cNvPr id="3" name="Content Placeholder 2"/>
          <p:cNvSpPr>
            <a:spLocks noGrp="1"/>
          </p:cNvSpPr>
          <p:nvPr>
            <p:ph idx="1"/>
          </p:nvPr>
        </p:nvSpPr>
        <p:spPr>
          <a:xfrm>
            <a:off x="728518" y="5346631"/>
            <a:ext cx="11072890" cy="22645846"/>
          </a:xfrm>
        </p:spPr>
        <p:txBody>
          <a:bodyPr>
            <a:normAutofit fontScale="92500" lnSpcReduction="10000"/>
          </a:bodyPr>
          <a:lstStyle/>
          <a:p>
            <a:pPr marL="0" indent="0">
              <a:buNone/>
            </a:pPr>
            <a:r>
              <a:rPr lang="en-US" sz="3600" dirty="0" smtClean="0"/>
              <a:t>Media reports indicate that the storm impacted different sectors of the energy industry:</a:t>
            </a:r>
          </a:p>
          <a:p>
            <a:pPr marL="742950" indent="-742950">
              <a:buAutoNum type="arabicPeriod"/>
            </a:pPr>
            <a:r>
              <a:rPr lang="en-US" sz="3600" b="1" dirty="0" smtClean="0"/>
              <a:t>Power Outages</a:t>
            </a:r>
            <a:r>
              <a:rPr lang="en-US" sz="3600" dirty="0" smtClean="0"/>
              <a:t>: There were large scale power outages in northern Europe affecting hundreds of thousands of people over large regions.  The map shows the impacted regions outlined in red with labels indicating the number of houses/businesses affected.   Most of this appears to have been due to winds and tree falls.  However, coastal flooding of a power substation in </a:t>
            </a:r>
            <a:r>
              <a:rPr lang="en-US" sz="3600" dirty="0" err="1" smtClean="0"/>
              <a:t>Middlesbrough</a:t>
            </a:r>
            <a:r>
              <a:rPr lang="en-US" sz="3600" dirty="0" smtClean="0"/>
              <a:t> in the UK caused a power outage </a:t>
            </a:r>
            <a:r>
              <a:rPr lang="en-US" sz="3600" dirty="0" smtClean="0"/>
              <a:t>for </a:t>
            </a:r>
            <a:r>
              <a:rPr lang="en-US" sz="3600" dirty="0" smtClean="0"/>
              <a:t>an area of northeast England.</a:t>
            </a:r>
          </a:p>
          <a:p>
            <a:pPr marL="742950" indent="-742950">
              <a:buAutoNum type="arabicPeriod"/>
            </a:pPr>
            <a:r>
              <a:rPr lang="en-US" sz="3600" b="1" dirty="0" smtClean="0"/>
              <a:t>Wind Energy. </a:t>
            </a:r>
            <a:r>
              <a:rPr lang="en-US" sz="3600" dirty="0" smtClean="0"/>
              <a:t>There were a number of onshore turbine failures </a:t>
            </a:r>
            <a:r>
              <a:rPr lang="en-US" sz="3600" dirty="0" smtClean="0"/>
              <a:t> </a:t>
            </a:r>
            <a:r>
              <a:rPr lang="en-US" sz="3600" dirty="0" smtClean="0"/>
              <a:t>in northwest Europe</a:t>
            </a:r>
            <a:r>
              <a:rPr lang="en-US" sz="3600" dirty="0" smtClean="0"/>
              <a:t> </a:t>
            </a:r>
            <a:r>
              <a:rPr lang="en-US" sz="3600" dirty="0" smtClean="0"/>
              <a:t>(green squares).  The damage included broken turbine blades (B),  fallen nacelle (N), an exploded nacelle (X), a turbine tower cracked off (T) , and a lightning strike on a blade (L).</a:t>
            </a:r>
            <a:r>
              <a:rPr lang="en-GB" sz="3600" dirty="0" smtClean="0"/>
              <a:t>  No damage was reported for the offshore wind farms in the North Sea, Irish Sea, and Baltic Sea (shown as blue crosses).  However, the  German wind energy research tower FINO1 was  damaged at a height of 15m above sea level, possibly by extreme waves.</a:t>
            </a:r>
          </a:p>
          <a:p>
            <a:pPr marL="742950" indent="-742950">
              <a:buAutoNum type="arabicPeriod"/>
            </a:pPr>
            <a:r>
              <a:rPr lang="en-US" sz="3600" b="1" dirty="0" smtClean="0"/>
              <a:t>Petroleum.</a:t>
            </a:r>
            <a:r>
              <a:rPr lang="en-US" sz="3600" dirty="0" smtClean="0"/>
              <a:t> There were some petroleum platform evacuations ahead of the storm and associated decrease of production (orange triangles).   Media reports focused on the evacuation of Buchan Alpha (BU), an older floating production platform in the UK sector.  Trade journals indicated that </a:t>
            </a:r>
            <a:r>
              <a:rPr lang="en-US" sz="3600" dirty="0" err="1" smtClean="0"/>
              <a:t>Ekofisk</a:t>
            </a:r>
            <a:r>
              <a:rPr lang="en-US" sz="3600" dirty="0" smtClean="0"/>
              <a:t> (EK) was partially </a:t>
            </a:r>
            <a:r>
              <a:rPr lang="en-US" sz="3600" dirty="0" err="1" smtClean="0"/>
              <a:t>demanned</a:t>
            </a:r>
            <a:r>
              <a:rPr lang="en-US" sz="3600" dirty="0" smtClean="0"/>
              <a:t>, and possibly also </a:t>
            </a:r>
            <a:r>
              <a:rPr lang="en-US" sz="3600" dirty="0" err="1" smtClean="0"/>
              <a:t>Valhall</a:t>
            </a:r>
            <a:r>
              <a:rPr lang="en-US" sz="3600" dirty="0" smtClean="0"/>
              <a:t> (VA?).</a:t>
            </a:r>
          </a:p>
          <a:p>
            <a:pPr marL="742950" indent="-742950">
              <a:buAutoNum type="arabicPeriod"/>
            </a:pPr>
            <a:r>
              <a:rPr lang="en-US" sz="3600" b="1" dirty="0" smtClean="0"/>
              <a:t>Nuclear Power.  </a:t>
            </a:r>
            <a:r>
              <a:rPr lang="en-US" sz="3600" dirty="0" smtClean="0"/>
              <a:t>Most  of the 1600  employees of the </a:t>
            </a:r>
            <a:r>
              <a:rPr lang="en-US" sz="3600" dirty="0" err="1" smtClean="0"/>
              <a:t>Ringhals</a:t>
            </a:r>
            <a:r>
              <a:rPr lang="en-US" sz="3600" dirty="0" smtClean="0"/>
              <a:t> nuclear power station </a:t>
            </a:r>
            <a:r>
              <a:rPr lang="en-US" sz="3600" dirty="0" smtClean="0"/>
              <a:t>(orange star) in </a:t>
            </a:r>
            <a:r>
              <a:rPr lang="en-US" sz="3600" dirty="0" smtClean="0"/>
              <a:t>Sweden were sent home at the height of the storm, leaving a reduced staff of 100 people to maintain operations.</a:t>
            </a:r>
          </a:p>
          <a:p>
            <a:pPr marL="742950" indent="-742950">
              <a:buAutoNum type="arabicPeriod"/>
            </a:pPr>
            <a:endParaRPr lang="en-US" sz="3600" dirty="0" smtClean="0"/>
          </a:p>
          <a:p>
            <a:pPr marL="0" indent="0">
              <a:buNone/>
            </a:pPr>
            <a:r>
              <a:rPr lang="en-US" sz="3600" dirty="0" smtClean="0"/>
              <a:t>Post-storm analysis reports indicate that the storm had mixed benefits for the wind energy industry.   The powerful wind field led to a new </a:t>
            </a:r>
            <a:r>
              <a:rPr lang="en-US" sz="3600" dirty="0" smtClean="0"/>
              <a:t>record </a:t>
            </a:r>
            <a:r>
              <a:rPr lang="en-US" sz="3600" dirty="0" smtClean="0"/>
              <a:t>for onshore and offshore wind energy generation for Germany.  On the other hand, the wind speed over the North Sea was above the 25 m/s turbine cutoff threshold for a period of time during the storm, so wind farms were shut down for safety </a:t>
            </a:r>
            <a:r>
              <a:rPr lang="en-US" sz="3600" dirty="0" smtClean="0"/>
              <a:t>reasons (Christakos et al, 2016).  </a:t>
            </a:r>
            <a:r>
              <a:rPr lang="en-US" sz="3600" dirty="0" smtClean="0"/>
              <a:t>The problem mostly did not impact Baltic Sea where the wind speeds were lower.   Using data from the FINO offshore platforms, </a:t>
            </a:r>
            <a:r>
              <a:rPr lang="en-US" sz="3600" dirty="0" err="1" smtClean="0"/>
              <a:t>Leiding</a:t>
            </a:r>
            <a:r>
              <a:rPr lang="en-US" sz="3600" dirty="0" smtClean="0"/>
              <a:t> et al. (2014) noted incidents where the measured winds exceeded the wind turbine design limits.</a:t>
            </a:r>
          </a:p>
        </p:txBody>
      </p:sp>
      <p:pic>
        <p:nvPicPr>
          <p:cNvPr id="1026" name="Picture 2"/>
          <p:cNvPicPr>
            <a:picLocks noChangeAspect="1" noChangeArrowheads="1"/>
          </p:cNvPicPr>
          <p:nvPr/>
        </p:nvPicPr>
        <p:blipFill>
          <a:blip r:embed="rId2"/>
          <a:srcRect/>
          <a:stretch>
            <a:fillRect/>
          </a:stretch>
        </p:blipFill>
        <p:spPr bwMode="auto">
          <a:xfrm>
            <a:off x="12015722" y="4292548"/>
            <a:ext cx="30718340" cy="2304819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274533"/>
            <a:ext cx="38473380" cy="3062967"/>
          </a:xfrm>
        </p:spPr>
        <p:txBody>
          <a:bodyPr>
            <a:normAutofit fontScale="90000"/>
          </a:bodyPr>
          <a:lstStyle/>
          <a:p>
            <a:r>
              <a:rPr lang="en-US" dirty="0" smtClean="0"/>
              <a:t>Shoreline Erosion</a:t>
            </a:r>
            <a:endParaRPr lang="en-GB" dirty="0"/>
          </a:p>
        </p:txBody>
      </p:sp>
      <p:pic>
        <p:nvPicPr>
          <p:cNvPr id="4" name="Picture 2"/>
          <p:cNvPicPr>
            <a:picLocks noChangeAspect="1" noChangeArrowheads="1"/>
          </p:cNvPicPr>
          <p:nvPr/>
        </p:nvPicPr>
        <p:blipFill>
          <a:blip r:embed="rId2"/>
          <a:srcRect/>
          <a:stretch>
            <a:fillRect/>
          </a:stretch>
        </p:blipFill>
        <p:spPr bwMode="auto">
          <a:xfrm>
            <a:off x="9575695" y="3274929"/>
            <a:ext cx="33086929" cy="24646110"/>
          </a:xfrm>
          <a:prstGeom prst="rect">
            <a:avLst/>
          </a:prstGeom>
          <a:noFill/>
          <a:ln w="9525">
            <a:noFill/>
            <a:miter lim="800000"/>
            <a:headEnd/>
            <a:tailEnd/>
          </a:ln>
          <a:effectLst/>
        </p:spPr>
      </p:pic>
      <p:sp>
        <p:nvSpPr>
          <p:cNvPr id="5" name="Content Placeholder 2"/>
          <p:cNvSpPr txBox="1">
            <a:spLocks/>
          </p:cNvSpPr>
          <p:nvPr/>
        </p:nvSpPr>
        <p:spPr>
          <a:xfrm>
            <a:off x="0" y="4918003"/>
            <a:ext cx="9515392" cy="21431400"/>
          </a:xfrm>
          <a:prstGeom prst="rect">
            <a:avLst/>
          </a:prstGeom>
        </p:spPr>
        <p:txBody>
          <a:bodyPr vert="horz" lIns="417222" tIns="208611" rIns="417222" bIns="208611" rtlCol="0">
            <a:normAutofit fontScale="92500" lnSpcReduction="10000"/>
          </a:bodyPr>
          <a:lstStyle/>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Enhanced shoreline erosion was noted at a number of locations around the southern North Sea and also in the Baltic Sea and Irish Sea.  The coastlines of large parts of eastern England, Belgium, the Netherlands,  northern Germany, Denmark, Poland are consist of sand dunes, gravel cliffs, and soft geological structures.  During Storm </a:t>
            </a:r>
            <a:r>
              <a:rPr lang="en-US" sz="3600" dirty="0" err="1" smtClean="0"/>
              <a:t>Xaver</a:t>
            </a:r>
            <a:r>
              <a:rPr lang="en-US" sz="3600" dirty="0" smtClean="0"/>
              <a:t> coastline retreat of 10-20m or more was reported at a number of locations.  At </a:t>
            </a:r>
            <a:r>
              <a:rPr lang="en-US" sz="3600" dirty="0" err="1" smtClean="0"/>
              <a:t>Hemsby</a:t>
            </a:r>
            <a:r>
              <a:rPr lang="en-US" sz="3600" dirty="0" smtClean="0"/>
              <a:t> in the UK and </a:t>
            </a:r>
            <a:r>
              <a:rPr lang="en-US" sz="3600" dirty="0" err="1" smtClean="0"/>
              <a:t>Norlev</a:t>
            </a:r>
            <a:r>
              <a:rPr lang="en-US" sz="3600" dirty="0" smtClean="0"/>
              <a:t> Strand in Denmark, a number houses fell over eroding gravel cliff faces.  The enhanced erosion was caused by waves acting to undermine the cliff foundations during the high storm surge sea levels.   Erosion was not homogeneous along the coast, and coastline retreat was more pronounced in some  areas compared with others.    This may highlight problems with the  inhomogeneous spatial concentration of wave energy and </a:t>
            </a:r>
            <a:r>
              <a:rPr lang="en-US" sz="3600" dirty="0" err="1" smtClean="0"/>
              <a:t>infragravity</a:t>
            </a:r>
            <a:r>
              <a:rPr lang="en-US" sz="3600" dirty="0" smtClean="0"/>
              <a:t> waves.</a:t>
            </a: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dirty="0" smtClean="0"/>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The issue is relevant to offshore wind energy where offshore structures  must be designed  withstand storm wave loads.   Extreme waves  during  North Sea storms are poorly characterized and documented,  but  reports of wave impact damage to shipping and offshore platforms during winter storms are not uncommon.  The  map shows that areas where pronounced  coastal erosion was noted (red squares) were in many  cases close to offshore wind farms (blue crosses), focusing attention on the wave field at these sites.</a:t>
            </a: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dirty="0" smtClean="0"/>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Coastal  erosion and the attendant problem of the bottom sediment transport are also </a:t>
            </a:r>
            <a:r>
              <a:rPr lang="en-US" sz="3600" dirty="0" smtClean="0"/>
              <a:t>linked with bottom scour issues</a:t>
            </a:r>
            <a:r>
              <a:rPr lang="en-US" sz="3600" dirty="0" smtClean="0"/>
              <a:t> </a:t>
            </a:r>
            <a:r>
              <a:rPr lang="en-US" sz="3600" dirty="0" smtClean="0"/>
              <a:t>that </a:t>
            </a:r>
            <a:r>
              <a:rPr lang="en-US" sz="3600" dirty="0" smtClean="0"/>
              <a:t>are important for</a:t>
            </a:r>
            <a:r>
              <a:rPr lang="en-US" sz="3600" dirty="0" smtClean="0"/>
              <a:t> </a:t>
            </a:r>
            <a:r>
              <a:rPr lang="en-US" sz="3600" dirty="0" smtClean="0"/>
              <a:t>offshore wind energy </a:t>
            </a:r>
            <a:r>
              <a:rPr lang="en-US" sz="3600" dirty="0" smtClean="0"/>
              <a:t>.   </a:t>
            </a:r>
            <a:r>
              <a:rPr lang="en-US" sz="3600" dirty="0" smtClean="0"/>
              <a:t>Most offshore wind farms in the region have been constructed on a sand or gravel sea bed, and there have been reports of bottom scouring uncovering and exposing power transmission cables.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154095"/>
            <a:ext cx="38473380" cy="2991529"/>
          </a:xfrm>
        </p:spPr>
        <p:txBody>
          <a:bodyPr>
            <a:normAutofit fontScale="90000"/>
          </a:bodyPr>
          <a:lstStyle/>
          <a:p>
            <a:r>
              <a:rPr lang="en-US" dirty="0" smtClean="0"/>
              <a:t>Transportation Networks</a:t>
            </a:r>
            <a:endParaRPr lang="en-GB" dirty="0"/>
          </a:p>
        </p:txBody>
      </p:sp>
      <p:sp>
        <p:nvSpPr>
          <p:cNvPr id="5" name="Content Placeholder 2"/>
          <p:cNvSpPr txBox="1">
            <a:spLocks/>
          </p:cNvSpPr>
          <p:nvPr/>
        </p:nvSpPr>
        <p:spPr>
          <a:xfrm>
            <a:off x="0" y="4918003"/>
            <a:ext cx="9158202" cy="22645846"/>
          </a:xfrm>
          <a:prstGeom prst="rect">
            <a:avLst/>
          </a:prstGeom>
        </p:spPr>
        <p:txBody>
          <a:bodyPr vert="horz" lIns="417222" tIns="208611" rIns="417222" bIns="208611" rtlCol="0">
            <a:normAutofit/>
          </a:bodyPr>
          <a:lstStyle/>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Transportation networks were  impacted by the storm.   High winds caused  flight  delays and cancellations  at  airports in Great Britain, </a:t>
            </a:r>
            <a:r>
              <a:rPr lang="en-US" sz="3600" dirty="0" smtClean="0"/>
              <a:t>the Netherlands, Germany</a:t>
            </a:r>
            <a:r>
              <a:rPr lang="en-US" sz="3600" dirty="0" smtClean="0"/>
              <a:t>, and Scandinavia.    There was one instance of  a lightning strike on a commercial airliner flying between Bristol and Edinburgh in the UK.  Train services were also interrupted mostly by strong winds blowing trees and objects onto the tracks.  In eastern England,  rail services to </a:t>
            </a:r>
            <a:r>
              <a:rPr lang="en-US" sz="3600" dirty="0" err="1" smtClean="0"/>
              <a:t>Lowestoft</a:t>
            </a:r>
            <a:r>
              <a:rPr lang="en-US" sz="3600" dirty="0" smtClean="0"/>
              <a:t> were stopped by  storm surge flooding of the rail line.   Many  major road bridges were closed by high winds  across the region. </a:t>
            </a: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Storm surge flooding caused an interruption of port operations  in Hamburg and </a:t>
            </a:r>
            <a:r>
              <a:rPr lang="en-US" sz="3600" dirty="0" err="1" smtClean="0"/>
              <a:t>Immingham</a:t>
            </a:r>
            <a:r>
              <a:rPr lang="en-US" sz="3600" dirty="0" smtClean="0"/>
              <a:t> in the UK.    The Kiel Canal  was closed by high  water levels  at the locks at the end of the canal in </a:t>
            </a:r>
            <a:r>
              <a:rPr lang="en-US" sz="3600" dirty="0" err="1" smtClean="0"/>
              <a:t>Holtenau</a:t>
            </a:r>
            <a:r>
              <a:rPr lang="en-US" sz="3600" dirty="0" smtClean="0"/>
              <a:t> and </a:t>
            </a:r>
            <a:r>
              <a:rPr lang="en-US" sz="3600" dirty="0" err="1" smtClean="0"/>
              <a:t>Brunsbuettel</a:t>
            </a:r>
            <a:r>
              <a:rPr lang="en-US" sz="3600" dirty="0" smtClean="0"/>
              <a:t>.    Extreme  weather conditions  forced the delay or cancellation of a number of ferry services in the  North Sea, Baltic Sea and Irish Sea.   </a:t>
            </a: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dirty="0" smtClean="0"/>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smtClean="0"/>
              <a:t>For offshore wind energy, the transportation impacts of the storm are important for two reasons.  First, access and maintenance of the offshore wind turbines would not have been possible during the storm.   Secondly, the maritime </a:t>
            </a:r>
            <a:r>
              <a:rPr lang="en-US" sz="3600" dirty="0" smtClean="0"/>
              <a:t>incidents and accidents that </a:t>
            </a:r>
            <a:r>
              <a:rPr lang="en-US" sz="3600" dirty="0" smtClean="0"/>
              <a:t>occurred in proximity to offshore wind farms may have been due to rogue waves or unusual sea state </a:t>
            </a:r>
            <a:r>
              <a:rPr lang="en-US" sz="3600" dirty="0" smtClean="0"/>
              <a:t>conditions</a:t>
            </a:r>
            <a:r>
              <a:rPr lang="en-US" sz="3600" dirty="0" smtClean="0"/>
              <a:t> </a:t>
            </a:r>
            <a:r>
              <a:rPr lang="en-US" sz="3600" dirty="0" smtClean="0"/>
              <a:t>that would have also caused fatigue loading of the turbines.  </a:t>
            </a: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9301078" y="3917871"/>
            <a:ext cx="33447122" cy="2516812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0" y="-11218"/>
            <a:ext cx="38473380" cy="2928958"/>
          </a:xfrm>
        </p:spPr>
        <p:txBody>
          <a:bodyPr>
            <a:normAutofit fontScale="90000"/>
          </a:bodyPr>
          <a:lstStyle/>
          <a:p>
            <a:r>
              <a:rPr lang="en-US" dirty="0" smtClean="0"/>
              <a:t>Tide Gauge Analysis of Storm Surge (1)</a:t>
            </a:r>
            <a:endParaRPr lang="en-GB" dirty="0"/>
          </a:p>
        </p:txBody>
      </p:sp>
      <p:pic>
        <p:nvPicPr>
          <p:cNvPr id="5" name="Picture 4"/>
          <p:cNvPicPr>
            <a:picLocks noChangeAspect="1" noChangeArrowheads="1"/>
          </p:cNvPicPr>
          <p:nvPr/>
        </p:nvPicPr>
        <p:blipFill>
          <a:blip r:embed="rId2"/>
          <a:srcRect/>
          <a:stretch>
            <a:fillRect/>
          </a:stretch>
        </p:blipFill>
        <p:spPr bwMode="auto">
          <a:xfrm>
            <a:off x="20159654" y="2846301"/>
            <a:ext cx="22002904" cy="27516345"/>
          </a:xfrm>
          <a:prstGeom prst="rect">
            <a:avLst/>
          </a:prstGeom>
          <a:noFill/>
          <a:ln w="9525">
            <a:noFill/>
            <a:miter lim="800000"/>
            <a:headEnd/>
            <a:tailEnd/>
          </a:ln>
          <a:effectLst/>
        </p:spPr>
      </p:pic>
      <p:sp>
        <p:nvSpPr>
          <p:cNvPr id="6" name="Content Placeholder 2"/>
          <p:cNvSpPr txBox="1">
            <a:spLocks/>
          </p:cNvSpPr>
          <p:nvPr/>
        </p:nvSpPr>
        <p:spPr>
          <a:xfrm>
            <a:off x="1014270" y="3989309"/>
            <a:ext cx="14087424" cy="13358906"/>
          </a:xfrm>
          <a:prstGeom prst="rect">
            <a:avLst/>
          </a:prstGeom>
        </p:spPr>
        <p:txBody>
          <a:bodyPr vert="horz" lIns="417222" tIns="208611" rIns="417222" bIns="208611" rtlCol="0">
            <a:normAutofit/>
          </a:bodyPr>
          <a:lstStyle/>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Tide gauge</a:t>
            </a:r>
            <a:r>
              <a:rPr kumimoji="0" lang="en-US" sz="3600" b="0" i="0" u="none" strike="noStrike" kern="1200" cap="none" spc="0" normalizeH="0" noProof="0" dirty="0" smtClean="0">
                <a:ln>
                  <a:noFill/>
                </a:ln>
                <a:solidFill>
                  <a:schemeClr val="tx1"/>
                </a:solidFill>
                <a:effectLst/>
                <a:uLnTx/>
                <a:uFillTx/>
                <a:latin typeface="+mn-lt"/>
                <a:ea typeface="+mn-ea"/>
                <a:cs typeface="+mn-cs"/>
              </a:rPr>
              <a:t> records for 77 stations around the North Sea were analyzed for this study.  </a:t>
            </a:r>
            <a:r>
              <a:rPr lang="en-US" sz="3600" dirty="0" smtClean="0"/>
              <a:t>The time series records originated from the measurement archives of national water level monitoring agencies.  The data files were downloaded from  the Internet sites of the national agencies (United Kingdom, Netherlands, Denmark, Norway) or from  other data websites (GESLA, International Oceanographic Commission), or obtained email contact (BAFG, Germany).    Other water level data were available from the Channel Coastal Observatory and Norwegian offshore petroleum platforms but were not included in this study because of data gaps or other quality problems.</a:t>
            </a:r>
            <a:endParaRPr kumimoji="0" lang="en-US" sz="3600" b="0" i="0" u="none" strike="noStrike" kern="1200" cap="none" spc="0" normalizeH="0" noProof="0" dirty="0" smtClean="0">
              <a:ln>
                <a:noFill/>
              </a:ln>
              <a:solidFill>
                <a:schemeClr val="tx1"/>
              </a:solidFill>
              <a:effectLst/>
              <a:uLnTx/>
              <a:uFillTx/>
              <a:latin typeface="+mn-lt"/>
              <a:ea typeface="+mn-ea"/>
              <a:cs typeface="+mn-cs"/>
            </a:endParaRP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aseline="0" dirty="0" smtClean="0"/>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noProof="0" dirty="0" smtClean="0">
                <a:ln>
                  <a:noFill/>
                </a:ln>
                <a:solidFill>
                  <a:schemeClr val="tx1"/>
                </a:solidFill>
                <a:effectLst/>
                <a:uLnTx/>
                <a:uFillTx/>
                <a:latin typeface="+mn-lt"/>
                <a:ea typeface="+mn-ea"/>
                <a:cs typeface="+mn-cs"/>
              </a:rPr>
              <a:t>The water level measurements were mostly provided at 10-minute resolution except for Germany (1-minute resolution), the UK (15 minute resolution), and the GESLA stations for France (1-hour resolution).  </a:t>
            </a:r>
            <a:r>
              <a:rPr lang="en-US" sz="3600" dirty="0" smtClean="0"/>
              <a:t> The 1-minute water level data for Germany were averaged on the 10-minute grid to facilitate analysis.  The data were checked for outliers and instrumental problems, and short data gaps were interpolated.   A preliminary analysis revealed a short list of stations that could not be used in the analysis because of more serious data  problems.  Notably, the </a:t>
            </a:r>
            <a:r>
              <a:rPr lang="en-US" sz="3600" dirty="0" err="1" smtClean="0"/>
              <a:t>Immingham</a:t>
            </a:r>
            <a:r>
              <a:rPr lang="en-US" sz="3600" dirty="0" smtClean="0"/>
              <a:t> tide gauge malfunctioned because of quayside flooding during the storm surge.</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1722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6032</TotalTime>
  <Words>3623</Words>
  <Application>Microsoft Office PowerPoint</Application>
  <PresentationFormat>Custom</PresentationFormat>
  <Paragraphs>111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Storm Xaver over Europe in December, 2013:  Impacts on Energy and Societal Infrastructure   Anthony Kettle Maynooth, Ireland ake3358@gmail.com</vt:lpstr>
      <vt:lpstr>Outline</vt:lpstr>
      <vt:lpstr>Storm Overview in Media Photos</vt:lpstr>
      <vt:lpstr>Primary Hazard: Gust </vt:lpstr>
      <vt:lpstr>Significant Wave Height</vt:lpstr>
      <vt:lpstr>Energy Meteorology Impacts</vt:lpstr>
      <vt:lpstr>Shoreline Erosion</vt:lpstr>
      <vt:lpstr>Transportation Networks</vt:lpstr>
      <vt:lpstr>Tide Gauge Analysis of Storm Surge (1)</vt:lpstr>
      <vt:lpstr>Tide Gauge Analysis of Storm Surge (2)</vt:lpstr>
      <vt:lpstr>Coastal Flood (1): Measured Water Levels</vt:lpstr>
      <vt:lpstr>Coastal Flood (2): Skew surge</vt:lpstr>
      <vt:lpstr>Travelling Surge and Tide Waves</vt:lpstr>
      <vt:lpstr>Offshore Incidents &amp; Tide Gauge Signal</vt:lpstr>
      <vt:lpstr>Conclusions</vt:lpstr>
      <vt:lpstr>References and Further Reading</vt:lpstr>
      <vt:lpstr>Internet photo sources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ake043</dc:creator>
  <cp:lastModifiedBy>Anthony</cp:lastModifiedBy>
  <cp:revision>178</cp:revision>
  <cp:lastPrinted>2018-04-03T11:41:26Z</cp:lastPrinted>
  <dcterms:created xsi:type="dcterms:W3CDTF">2016-02-28T14:13:12Z</dcterms:created>
  <dcterms:modified xsi:type="dcterms:W3CDTF">2020-05-05T14:59:52Z</dcterms:modified>
</cp:coreProperties>
</file>