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4" r:id="rId2"/>
    <p:sldMasterId id="2147483687" r:id="rId3"/>
  </p:sldMasterIdLst>
  <p:notesMasterIdLst>
    <p:notesMasterId r:id="rId19"/>
  </p:notesMasterIdLst>
  <p:sldIdLst>
    <p:sldId id="256" r:id="rId4"/>
    <p:sldId id="310" r:id="rId5"/>
    <p:sldId id="317" r:id="rId6"/>
    <p:sldId id="303" r:id="rId7"/>
    <p:sldId id="319" r:id="rId8"/>
    <p:sldId id="320" r:id="rId9"/>
    <p:sldId id="259" r:id="rId10"/>
    <p:sldId id="301" r:id="rId11"/>
    <p:sldId id="311" r:id="rId12"/>
    <p:sldId id="312" r:id="rId13"/>
    <p:sldId id="264" r:id="rId14"/>
    <p:sldId id="313" r:id="rId15"/>
    <p:sldId id="297" r:id="rId16"/>
    <p:sldId id="315" r:id="rId17"/>
    <p:sldId id="299" r:id="rId18"/>
  </p:sldIdLst>
  <p:sldSz cx="12192000" cy="6858000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ura Palacios Peña" initials="LPP" lastIdx="12" clrIdx="0"/>
  <p:cmAuthor id="2" name="Laura Palacios Peña" initials="LPP [2]" lastIdx="1" clrIdx="1"/>
  <p:cmAuthor id="3" name="Sofia Laptop" initials="SL" lastIdx="26" clrIdx="2">
    <p:extLst>
      <p:ext uri="{19B8F6BF-5375-455C-9EA6-DF929625EA0E}">
        <p15:presenceInfo xmlns:p15="http://schemas.microsoft.com/office/powerpoint/2012/main" userId="Sofia Laptop" providerId="None"/>
      </p:ext>
    </p:extLst>
  </p:cmAuthor>
  <p:cmAuthor id="4" name="Nuno Ratola" initials="NR" lastIdx="17" clrIdx="3">
    <p:extLst>
      <p:ext uri="{19B8F6BF-5375-455C-9EA6-DF929625EA0E}">
        <p15:presenceInfo xmlns:p15="http://schemas.microsoft.com/office/powerpoint/2012/main" userId="Nuno Ratola" providerId="None"/>
      </p:ext>
    </p:extLst>
  </p:cmAuthor>
  <p:cmAuthor id="5" name="NR" initials="U" lastIdx="7" clrIdx="4">
    <p:extLst>
      <p:ext uri="{19B8F6BF-5375-455C-9EA6-DF929625EA0E}">
        <p15:presenceInfo xmlns:p15="http://schemas.microsoft.com/office/powerpoint/2012/main" userId="N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707"/>
    <a:srgbClr val="012E89"/>
    <a:srgbClr val="2000FF"/>
    <a:srgbClr val="FF8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58" autoAdjust="0"/>
    <p:restoredTop sz="94280" autoAdjust="0"/>
  </p:normalViewPr>
  <p:slideViewPr>
    <p:cSldViewPr snapToGrid="0" snapToObjects="1">
      <p:cViewPr varScale="1">
        <p:scale>
          <a:sx n="69" d="100"/>
          <a:sy n="69" d="100"/>
        </p:scale>
        <p:origin x="78" y="1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5" dt="2020-04-30T16:35:10.139" idx="7">
    <p:pos x="10" y="10"/>
    <p:text>He cambiado mis agradecimientos (los cambian cada 2 por 3) y quitado uno de los logos que tenía...</p:text>
    <p:extLst>
      <p:ext uri="{C676402C-5697-4E1C-873F-D02D1690AC5C}">
        <p15:threadingInfo xmlns:p15="http://schemas.microsoft.com/office/powerpoint/2012/main" timeZoneBias="-6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0CDA8E-6703-407E-9370-75E39B8E8A16}" type="doc">
      <dgm:prSet loTypeId="urn:microsoft.com/office/officeart/2005/8/layout/process1" loCatId="process" qsTypeId="urn:microsoft.com/office/officeart/2005/8/quickstyle/simple1" qsCatId="simple" csTypeId="urn:microsoft.com/office/officeart/2005/8/colors/accent2_2" csCatId="accent2" phldr="1"/>
      <dgm:spPr/>
    </dgm:pt>
    <dgm:pt modelId="{02039B51-B622-4837-A5C0-C2D4A6340B14}">
      <dgm:prSet phldrT="[Texto]"/>
      <dgm:spPr/>
      <dgm:t>
        <a:bodyPr/>
        <a:lstStyle/>
        <a:p>
          <a:r>
            <a:rPr lang="es-ES" dirty="0" err="1"/>
            <a:t>Climate</a:t>
          </a:r>
          <a:r>
            <a:rPr lang="es-ES" dirty="0"/>
            <a:t> Change</a:t>
          </a:r>
        </a:p>
      </dgm:t>
    </dgm:pt>
    <dgm:pt modelId="{A3B4B294-FE85-4B75-933D-EF823DD5AF9B}" type="parTrans" cxnId="{5A69297E-30EB-4070-B940-C72D560A1D55}">
      <dgm:prSet/>
      <dgm:spPr/>
      <dgm:t>
        <a:bodyPr/>
        <a:lstStyle/>
        <a:p>
          <a:endParaRPr lang="es-ES"/>
        </a:p>
      </dgm:t>
    </dgm:pt>
    <dgm:pt modelId="{1F1C7240-64C1-4C30-AC24-7ACAA575A4F1}" type="sibTrans" cxnId="{5A69297E-30EB-4070-B940-C72D560A1D55}">
      <dgm:prSet/>
      <dgm:spPr/>
      <dgm:t>
        <a:bodyPr/>
        <a:lstStyle/>
        <a:p>
          <a:endParaRPr lang="es-ES"/>
        </a:p>
      </dgm:t>
    </dgm:pt>
    <dgm:pt modelId="{158F71D0-1248-4721-802A-DB0FEA32577E}">
      <dgm:prSet phldrT="[Texto]"/>
      <dgm:spPr/>
      <dgm:t>
        <a:bodyPr/>
        <a:lstStyle/>
        <a:p>
          <a:pPr algn="r"/>
          <a:r>
            <a:rPr lang="es-ES" dirty="0" err="1"/>
            <a:t>Wildfires</a:t>
          </a:r>
          <a:endParaRPr lang="es-ES" dirty="0"/>
        </a:p>
      </dgm:t>
    </dgm:pt>
    <dgm:pt modelId="{312377B5-340A-4FA9-A9D3-4F6DB3B9B1DA}" type="parTrans" cxnId="{67CE5F72-3432-4367-9491-28BF3130BD7C}">
      <dgm:prSet/>
      <dgm:spPr/>
      <dgm:t>
        <a:bodyPr/>
        <a:lstStyle/>
        <a:p>
          <a:endParaRPr lang="es-ES"/>
        </a:p>
      </dgm:t>
    </dgm:pt>
    <dgm:pt modelId="{EB842B96-926E-4B7D-B04F-47DDCFB10C8A}" type="sibTrans" cxnId="{67CE5F72-3432-4367-9491-28BF3130BD7C}">
      <dgm:prSet/>
      <dgm:spPr/>
      <dgm:t>
        <a:bodyPr/>
        <a:lstStyle/>
        <a:p>
          <a:endParaRPr lang="es-ES"/>
        </a:p>
      </dgm:t>
    </dgm:pt>
    <dgm:pt modelId="{7DEE1984-796A-4EAA-B2E1-99CC5491CD81}">
      <dgm:prSet phldrT="[Texto]"/>
      <dgm:spPr/>
      <dgm:t>
        <a:bodyPr/>
        <a:lstStyle/>
        <a:p>
          <a:r>
            <a:rPr lang="es-ES" dirty="0"/>
            <a:t>Air </a:t>
          </a:r>
          <a:r>
            <a:rPr lang="es-ES" dirty="0" err="1"/>
            <a:t>Pollution</a:t>
          </a:r>
          <a:endParaRPr lang="es-ES" dirty="0"/>
        </a:p>
      </dgm:t>
    </dgm:pt>
    <dgm:pt modelId="{0C3EE103-FD41-412B-A561-6E75D2A3875F}" type="parTrans" cxnId="{45DB4070-186D-48EA-88FE-819583F39AC4}">
      <dgm:prSet/>
      <dgm:spPr/>
      <dgm:t>
        <a:bodyPr/>
        <a:lstStyle/>
        <a:p>
          <a:endParaRPr lang="es-ES"/>
        </a:p>
      </dgm:t>
    </dgm:pt>
    <dgm:pt modelId="{520401EC-526F-45EA-9803-796EC2AA3F5E}" type="sibTrans" cxnId="{45DB4070-186D-48EA-88FE-819583F39AC4}">
      <dgm:prSet/>
      <dgm:spPr/>
      <dgm:t>
        <a:bodyPr/>
        <a:lstStyle/>
        <a:p>
          <a:endParaRPr lang="es-ES"/>
        </a:p>
      </dgm:t>
    </dgm:pt>
    <dgm:pt modelId="{DDFE665C-FAAD-4779-944D-CB873F0B7AA7}" type="pres">
      <dgm:prSet presAssocID="{100CDA8E-6703-407E-9370-75E39B8E8A16}" presName="Name0" presStyleCnt="0">
        <dgm:presLayoutVars>
          <dgm:dir/>
          <dgm:resizeHandles val="exact"/>
        </dgm:presLayoutVars>
      </dgm:prSet>
      <dgm:spPr/>
    </dgm:pt>
    <dgm:pt modelId="{4C8AE463-D919-45C6-94BB-666CC80AC752}" type="pres">
      <dgm:prSet presAssocID="{02039B51-B622-4837-A5C0-C2D4A6340B14}" presName="node" presStyleLbl="node1" presStyleIdx="0" presStyleCnt="3">
        <dgm:presLayoutVars>
          <dgm:bulletEnabled val="1"/>
        </dgm:presLayoutVars>
      </dgm:prSet>
      <dgm:spPr/>
    </dgm:pt>
    <dgm:pt modelId="{9A947F93-AAC2-4A85-8113-D1E2F8841B57}" type="pres">
      <dgm:prSet presAssocID="{1F1C7240-64C1-4C30-AC24-7ACAA575A4F1}" presName="sibTrans" presStyleLbl="sibTrans2D1" presStyleIdx="0" presStyleCnt="2"/>
      <dgm:spPr/>
    </dgm:pt>
    <dgm:pt modelId="{E78359AE-F878-474D-9A08-4DB5EF82A416}" type="pres">
      <dgm:prSet presAssocID="{1F1C7240-64C1-4C30-AC24-7ACAA575A4F1}" presName="connectorText" presStyleLbl="sibTrans2D1" presStyleIdx="0" presStyleCnt="2"/>
      <dgm:spPr/>
    </dgm:pt>
    <dgm:pt modelId="{D8025101-C422-43DC-9BDF-DD7C990E2CCB}" type="pres">
      <dgm:prSet presAssocID="{158F71D0-1248-4721-802A-DB0FEA32577E}" presName="node" presStyleLbl="node1" presStyleIdx="1" presStyleCnt="3" custScaleX="113021">
        <dgm:presLayoutVars>
          <dgm:bulletEnabled val="1"/>
        </dgm:presLayoutVars>
      </dgm:prSet>
      <dgm:spPr/>
    </dgm:pt>
    <dgm:pt modelId="{A0D8042E-716A-4AE7-940B-967A55948FFA}" type="pres">
      <dgm:prSet presAssocID="{EB842B96-926E-4B7D-B04F-47DDCFB10C8A}" presName="sibTrans" presStyleLbl="sibTrans2D1" presStyleIdx="1" presStyleCnt="2"/>
      <dgm:spPr/>
    </dgm:pt>
    <dgm:pt modelId="{E249EFB7-6020-446B-8851-DA54F296547A}" type="pres">
      <dgm:prSet presAssocID="{EB842B96-926E-4B7D-B04F-47DDCFB10C8A}" presName="connectorText" presStyleLbl="sibTrans2D1" presStyleIdx="1" presStyleCnt="2"/>
      <dgm:spPr/>
    </dgm:pt>
    <dgm:pt modelId="{C9E124EE-95BA-406E-B4FD-FFECC7639443}" type="pres">
      <dgm:prSet presAssocID="{7DEE1984-796A-4EAA-B2E1-99CC5491CD81}" presName="node" presStyleLbl="node1" presStyleIdx="2" presStyleCnt="3">
        <dgm:presLayoutVars>
          <dgm:bulletEnabled val="1"/>
        </dgm:presLayoutVars>
      </dgm:prSet>
      <dgm:spPr/>
    </dgm:pt>
  </dgm:ptLst>
  <dgm:cxnLst>
    <dgm:cxn modelId="{406CD015-324D-40DC-A6B3-CBAACDAE469D}" type="presOf" srcId="{1F1C7240-64C1-4C30-AC24-7ACAA575A4F1}" destId="{9A947F93-AAC2-4A85-8113-D1E2F8841B57}" srcOrd="0" destOrd="0" presId="urn:microsoft.com/office/officeart/2005/8/layout/process1"/>
    <dgm:cxn modelId="{B9A48E5D-E35E-484B-9FBE-4594D4481CAF}" type="presOf" srcId="{EB842B96-926E-4B7D-B04F-47DDCFB10C8A}" destId="{E249EFB7-6020-446B-8851-DA54F296547A}" srcOrd="1" destOrd="0" presId="urn:microsoft.com/office/officeart/2005/8/layout/process1"/>
    <dgm:cxn modelId="{07277C61-2860-4BE8-9C56-81A72813EF52}" type="presOf" srcId="{02039B51-B622-4837-A5C0-C2D4A6340B14}" destId="{4C8AE463-D919-45C6-94BB-666CC80AC752}" srcOrd="0" destOrd="0" presId="urn:microsoft.com/office/officeart/2005/8/layout/process1"/>
    <dgm:cxn modelId="{45DB4070-186D-48EA-88FE-819583F39AC4}" srcId="{100CDA8E-6703-407E-9370-75E39B8E8A16}" destId="{7DEE1984-796A-4EAA-B2E1-99CC5491CD81}" srcOrd="2" destOrd="0" parTransId="{0C3EE103-FD41-412B-A561-6E75D2A3875F}" sibTransId="{520401EC-526F-45EA-9803-796EC2AA3F5E}"/>
    <dgm:cxn modelId="{67CE5F72-3432-4367-9491-28BF3130BD7C}" srcId="{100CDA8E-6703-407E-9370-75E39B8E8A16}" destId="{158F71D0-1248-4721-802A-DB0FEA32577E}" srcOrd="1" destOrd="0" parTransId="{312377B5-340A-4FA9-A9D3-4F6DB3B9B1DA}" sibTransId="{EB842B96-926E-4B7D-B04F-47DDCFB10C8A}"/>
    <dgm:cxn modelId="{D9B4747B-3682-4000-B0DD-E69FE2873A5B}" type="presOf" srcId="{100CDA8E-6703-407E-9370-75E39B8E8A16}" destId="{DDFE665C-FAAD-4779-944D-CB873F0B7AA7}" srcOrd="0" destOrd="0" presId="urn:microsoft.com/office/officeart/2005/8/layout/process1"/>
    <dgm:cxn modelId="{5A69297E-30EB-4070-B940-C72D560A1D55}" srcId="{100CDA8E-6703-407E-9370-75E39B8E8A16}" destId="{02039B51-B622-4837-A5C0-C2D4A6340B14}" srcOrd="0" destOrd="0" parTransId="{A3B4B294-FE85-4B75-933D-EF823DD5AF9B}" sibTransId="{1F1C7240-64C1-4C30-AC24-7ACAA575A4F1}"/>
    <dgm:cxn modelId="{56C8B4B3-E2A0-49C5-B9C9-AA587804ACE7}" type="presOf" srcId="{7DEE1984-796A-4EAA-B2E1-99CC5491CD81}" destId="{C9E124EE-95BA-406E-B4FD-FFECC7639443}" srcOrd="0" destOrd="0" presId="urn:microsoft.com/office/officeart/2005/8/layout/process1"/>
    <dgm:cxn modelId="{1AC2F5BF-5B9E-4EB9-9AC6-F3762B82489E}" type="presOf" srcId="{158F71D0-1248-4721-802A-DB0FEA32577E}" destId="{D8025101-C422-43DC-9BDF-DD7C990E2CCB}" srcOrd="0" destOrd="0" presId="urn:microsoft.com/office/officeart/2005/8/layout/process1"/>
    <dgm:cxn modelId="{4D5C93C7-D6B9-4732-B3BD-7059C8CC3C0C}" type="presOf" srcId="{EB842B96-926E-4B7D-B04F-47DDCFB10C8A}" destId="{A0D8042E-716A-4AE7-940B-967A55948FFA}" srcOrd="0" destOrd="0" presId="urn:microsoft.com/office/officeart/2005/8/layout/process1"/>
    <dgm:cxn modelId="{8C38BDEF-FEFB-4D47-B24D-16BBD3D629BC}" type="presOf" srcId="{1F1C7240-64C1-4C30-AC24-7ACAA575A4F1}" destId="{E78359AE-F878-474D-9A08-4DB5EF82A416}" srcOrd="1" destOrd="0" presId="urn:microsoft.com/office/officeart/2005/8/layout/process1"/>
    <dgm:cxn modelId="{887C3C13-72F8-45BA-A20D-E8814E2373B1}" type="presParOf" srcId="{DDFE665C-FAAD-4779-944D-CB873F0B7AA7}" destId="{4C8AE463-D919-45C6-94BB-666CC80AC752}" srcOrd="0" destOrd="0" presId="urn:microsoft.com/office/officeart/2005/8/layout/process1"/>
    <dgm:cxn modelId="{8668B6DA-ECA2-4214-A780-F10DE223B7B3}" type="presParOf" srcId="{DDFE665C-FAAD-4779-944D-CB873F0B7AA7}" destId="{9A947F93-AAC2-4A85-8113-D1E2F8841B57}" srcOrd="1" destOrd="0" presId="urn:microsoft.com/office/officeart/2005/8/layout/process1"/>
    <dgm:cxn modelId="{E0FBEDFC-DF22-4461-929B-0CFD74521FF8}" type="presParOf" srcId="{9A947F93-AAC2-4A85-8113-D1E2F8841B57}" destId="{E78359AE-F878-474D-9A08-4DB5EF82A416}" srcOrd="0" destOrd="0" presId="urn:microsoft.com/office/officeart/2005/8/layout/process1"/>
    <dgm:cxn modelId="{D64AEA46-54AD-4636-BBB8-7636E9617FBC}" type="presParOf" srcId="{DDFE665C-FAAD-4779-944D-CB873F0B7AA7}" destId="{D8025101-C422-43DC-9BDF-DD7C990E2CCB}" srcOrd="2" destOrd="0" presId="urn:microsoft.com/office/officeart/2005/8/layout/process1"/>
    <dgm:cxn modelId="{A4D7A3D7-AE52-4244-9020-233978395788}" type="presParOf" srcId="{DDFE665C-FAAD-4779-944D-CB873F0B7AA7}" destId="{A0D8042E-716A-4AE7-940B-967A55948FFA}" srcOrd="3" destOrd="0" presId="urn:microsoft.com/office/officeart/2005/8/layout/process1"/>
    <dgm:cxn modelId="{AA0BBE2E-558F-40EF-9FDE-0E8B1792C2C1}" type="presParOf" srcId="{A0D8042E-716A-4AE7-940B-967A55948FFA}" destId="{E249EFB7-6020-446B-8851-DA54F296547A}" srcOrd="0" destOrd="0" presId="urn:microsoft.com/office/officeart/2005/8/layout/process1"/>
    <dgm:cxn modelId="{9F89AB6F-19CC-445E-925D-4A8984C37C80}" type="presParOf" srcId="{DDFE665C-FAAD-4779-944D-CB873F0B7AA7}" destId="{C9E124EE-95BA-406E-B4FD-FFECC7639443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8AE463-D919-45C6-94BB-666CC80AC752}">
      <dsp:nvSpPr>
        <dsp:cNvPr id="0" name=""/>
        <dsp:cNvSpPr/>
      </dsp:nvSpPr>
      <dsp:spPr>
        <a:xfrm>
          <a:off x="715" y="722041"/>
          <a:ext cx="2067718" cy="124063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400" kern="1200" dirty="0" err="1"/>
            <a:t>Climate</a:t>
          </a:r>
          <a:r>
            <a:rPr lang="es-ES" sz="3400" kern="1200" dirty="0"/>
            <a:t> Change</a:t>
          </a:r>
        </a:p>
      </dsp:txBody>
      <dsp:txXfrm>
        <a:off x="37052" y="758378"/>
        <a:ext cx="1995044" cy="1167957"/>
      </dsp:txXfrm>
    </dsp:sp>
    <dsp:sp modelId="{9A947F93-AAC2-4A85-8113-D1E2F8841B57}">
      <dsp:nvSpPr>
        <dsp:cNvPr id="0" name=""/>
        <dsp:cNvSpPr/>
      </dsp:nvSpPr>
      <dsp:spPr>
        <a:xfrm>
          <a:off x="2275206" y="1085960"/>
          <a:ext cx="438356" cy="5127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300" kern="1200"/>
        </a:p>
      </dsp:txBody>
      <dsp:txXfrm>
        <a:off x="2275206" y="1188519"/>
        <a:ext cx="306849" cy="307676"/>
      </dsp:txXfrm>
    </dsp:sp>
    <dsp:sp modelId="{D8025101-C422-43DC-9BDF-DD7C990E2CCB}">
      <dsp:nvSpPr>
        <dsp:cNvPr id="0" name=""/>
        <dsp:cNvSpPr/>
      </dsp:nvSpPr>
      <dsp:spPr>
        <a:xfrm>
          <a:off x="2895521" y="722041"/>
          <a:ext cx="2336956" cy="124063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400" kern="1200" dirty="0" err="1"/>
            <a:t>Wildfires</a:t>
          </a:r>
          <a:endParaRPr lang="es-ES" sz="3400" kern="1200" dirty="0"/>
        </a:p>
      </dsp:txBody>
      <dsp:txXfrm>
        <a:off x="2931858" y="758378"/>
        <a:ext cx="2264282" cy="1167957"/>
      </dsp:txXfrm>
    </dsp:sp>
    <dsp:sp modelId="{A0D8042E-716A-4AE7-940B-967A55948FFA}">
      <dsp:nvSpPr>
        <dsp:cNvPr id="0" name=""/>
        <dsp:cNvSpPr/>
      </dsp:nvSpPr>
      <dsp:spPr>
        <a:xfrm>
          <a:off x="5439250" y="1085960"/>
          <a:ext cx="438356" cy="5127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300" kern="1200"/>
        </a:p>
      </dsp:txBody>
      <dsp:txXfrm>
        <a:off x="5439250" y="1188519"/>
        <a:ext cx="306849" cy="307676"/>
      </dsp:txXfrm>
    </dsp:sp>
    <dsp:sp modelId="{C9E124EE-95BA-406E-B4FD-FFECC7639443}">
      <dsp:nvSpPr>
        <dsp:cNvPr id="0" name=""/>
        <dsp:cNvSpPr/>
      </dsp:nvSpPr>
      <dsp:spPr>
        <a:xfrm>
          <a:off x="6059565" y="722041"/>
          <a:ext cx="2067718" cy="124063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400" kern="1200" dirty="0"/>
            <a:t>Air </a:t>
          </a:r>
          <a:r>
            <a:rPr lang="es-ES" sz="3400" kern="1200" dirty="0" err="1"/>
            <a:t>Pollution</a:t>
          </a:r>
          <a:endParaRPr lang="es-ES" sz="3400" kern="1200" dirty="0"/>
        </a:p>
      </dsp:txBody>
      <dsp:txXfrm>
        <a:off x="6095902" y="758378"/>
        <a:ext cx="1995044" cy="11679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s-E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Pulse para editar el formato de las notas</a:t>
            </a:r>
          </a:p>
        </p:txBody>
      </p:sp>
      <p:sp>
        <p:nvSpPr>
          <p:cNvPr id="145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s-E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&lt;encabezamiento&gt;</a:t>
            </a:r>
          </a:p>
        </p:txBody>
      </p:sp>
      <p:sp>
        <p:nvSpPr>
          <p:cNvPr id="146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s-E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&lt;fecha/hora&gt;</a:t>
            </a:r>
          </a:p>
        </p:txBody>
      </p:sp>
      <p:sp>
        <p:nvSpPr>
          <p:cNvPr id="147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s-E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&lt;pie de página&gt;</a:t>
            </a:r>
          </a:p>
        </p:txBody>
      </p:sp>
      <p:sp>
        <p:nvSpPr>
          <p:cNvPr id="148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97E9256C-40CA-46BE-90A8-E780D5777C2A}" type="slidenum">
              <a:rPr lang="es-E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‹Nº›</a:t>
            </a:fld>
            <a:endParaRPr lang="es-E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43790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97E9256C-40CA-46BE-90A8-E780D5777C2A}" type="slidenum">
              <a:rPr lang="es-ES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</a:t>
            </a:fld>
            <a:endParaRPr lang="es-E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686875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97E9256C-40CA-46BE-90A8-E780D5777C2A}" type="slidenum">
              <a:rPr lang="es-ES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11</a:t>
            </a:fld>
            <a:endParaRPr lang="es-E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028955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97E9256C-40CA-46BE-90A8-E780D5777C2A}" type="slidenum">
              <a:rPr lang="es-ES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12</a:t>
            </a:fld>
            <a:endParaRPr lang="es-E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271532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2" name="CustomShape 2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587D7CDD-F145-40F7-8CF2-6DBB30B280B4}" type="slidenum">
              <a:rPr lang="es-E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13</a:t>
            </a:fld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90917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2" name="CustomShape 2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587D7CDD-F145-40F7-8CF2-6DBB30B280B4}" type="slidenum">
              <a:rPr lang="es-E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14</a:t>
            </a:fld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366936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97E9256C-40CA-46BE-90A8-E780D5777C2A}" type="slidenum">
              <a:rPr lang="es-ES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15</a:t>
            </a:fld>
            <a:endParaRPr lang="es-E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452786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280" cy="481068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6" name="TextShape 2"/>
          <p:cNvSpPr txBox="1"/>
          <p:nvPr/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100000"/>
              </a:lnSpc>
            </a:pPr>
            <a:fld id="{E096962D-2C54-406F-A8EE-C9400DA6AF27}" type="slidenum">
              <a:rPr lang="es-E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</a:rPr>
              <a:t>2</a:t>
            </a:fld>
            <a:endParaRPr lang="es-E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483395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280" cy="481068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6" name="TextShape 2"/>
          <p:cNvSpPr txBox="1"/>
          <p:nvPr/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100000"/>
              </a:lnSpc>
            </a:pPr>
            <a:fld id="{E096962D-2C54-406F-A8EE-C9400DA6AF27}" type="slidenum">
              <a:rPr lang="es-E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</a:rPr>
              <a:t>3</a:t>
            </a:fld>
            <a:endParaRPr lang="es-E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719684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280" cy="481068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6" name="TextShape 2"/>
          <p:cNvSpPr txBox="1"/>
          <p:nvPr/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100000"/>
              </a:lnSpc>
            </a:pPr>
            <a:fld id="{E096962D-2C54-406F-A8EE-C9400DA6AF27}" type="slidenum">
              <a:rPr lang="es-E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</a:rPr>
              <a:t>4</a:t>
            </a:fld>
            <a:endParaRPr lang="es-E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089806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280" cy="481068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6" name="TextShape 2"/>
          <p:cNvSpPr txBox="1"/>
          <p:nvPr/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100000"/>
              </a:lnSpc>
            </a:pPr>
            <a:fld id="{E096962D-2C54-406F-A8EE-C9400DA6AF27}" type="slidenum">
              <a:rPr lang="es-E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</a:rPr>
              <a:t>5</a:t>
            </a:fld>
            <a:endParaRPr lang="es-E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703501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280" cy="481068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6" name="TextShape 2"/>
          <p:cNvSpPr txBox="1"/>
          <p:nvPr/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100000"/>
              </a:lnSpc>
            </a:pPr>
            <a:fld id="{E096962D-2C54-406F-A8EE-C9400DA6AF27}" type="slidenum">
              <a:rPr lang="es-E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</a:rPr>
              <a:t>6</a:t>
            </a:fld>
            <a:endParaRPr lang="es-E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099086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97E9256C-40CA-46BE-90A8-E780D5777C2A}" type="slidenum">
              <a:rPr lang="es-ES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7</a:t>
            </a:fld>
            <a:endParaRPr lang="es-E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872664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97E9256C-40CA-46BE-90A8-E780D5777C2A}" type="slidenum">
              <a:rPr lang="es-ES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9</a:t>
            </a:fld>
            <a:endParaRPr lang="es-E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960397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97E9256C-40CA-46BE-90A8-E780D5777C2A}" type="slidenum">
              <a:rPr lang="es-ES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10</a:t>
            </a:fld>
            <a:endParaRPr lang="es-E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18543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3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1097232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09600" y="3682080"/>
            <a:ext cx="1097232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3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53544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32320" y="1604520"/>
            <a:ext cx="53544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232320" y="3682080"/>
            <a:ext cx="53544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609600" y="3682080"/>
            <a:ext cx="53544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3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1097232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609600" y="1604520"/>
            <a:ext cx="1097232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4" name="Imagen 33"/>
          <p:cNvPicPr/>
          <p:nvPr/>
        </p:nvPicPr>
        <p:blipFill>
          <a:blip r:embed="rId2"/>
          <a:stretch/>
        </p:blipFill>
        <p:spPr>
          <a:xfrm>
            <a:off x="2772000" y="1604520"/>
            <a:ext cx="6646560" cy="3977280"/>
          </a:xfrm>
          <a:prstGeom prst="rect">
            <a:avLst/>
          </a:prstGeom>
          <a:ln>
            <a:noFill/>
          </a:ln>
        </p:spPr>
      </p:pic>
      <p:pic>
        <p:nvPicPr>
          <p:cNvPr id="35" name="Imagen 34"/>
          <p:cNvPicPr/>
          <p:nvPr/>
        </p:nvPicPr>
        <p:blipFill>
          <a:blip r:embed="rId2"/>
          <a:stretch/>
        </p:blipFill>
        <p:spPr>
          <a:xfrm>
            <a:off x="2772000" y="1604520"/>
            <a:ext cx="664656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3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subTitle"/>
          </p:nvPr>
        </p:nvSpPr>
        <p:spPr>
          <a:xfrm>
            <a:off x="609600" y="1604520"/>
            <a:ext cx="1097232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3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1097232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3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53544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6232320" y="1604520"/>
            <a:ext cx="53544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3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subTitle"/>
          </p:nvPr>
        </p:nvSpPr>
        <p:spPr>
          <a:xfrm>
            <a:off x="609600" y="273600"/>
            <a:ext cx="1097232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3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53544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609600" y="3682080"/>
            <a:ext cx="53544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6" name="PlaceHolder 4"/>
          <p:cNvSpPr>
            <a:spLocks noGrp="1"/>
          </p:cNvSpPr>
          <p:nvPr>
            <p:ph type="body"/>
          </p:nvPr>
        </p:nvSpPr>
        <p:spPr>
          <a:xfrm>
            <a:off x="6232320" y="1604520"/>
            <a:ext cx="53544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3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600" y="1604520"/>
            <a:ext cx="1097232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3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53544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6232320" y="1604520"/>
            <a:ext cx="53544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6232320" y="3682080"/>
            <a:ext cx="53544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3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53544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6232320" y="1604520"/>
            <a:ext cx="53544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609600" y="3682080"/>
            <a:ext cx="1097232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3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1097232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609600" y="3682080"/>
            <a:ext cx="1097232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3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53544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6232320" y="1604520"/>
            <a:ext cx="53544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1" name="PlaceHolder 4"/>
          <p:cNvSpPr>
            <a:spLocks noGrp="1"/>
          </p:cNvSpPr>
          <p:nvPr>
            <p:ph type="body"/>
          </p:nvPr>
        </p:nvSpPr>
        <p:spPr>
          <a:xfrm>
            <a:off x="6232320" y="3682080"/>
            <a:ext cx="53544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2" name="PlaceHolder 5"/>
          <p:cNvSpPr>
            <a:spLocks noGrp="1"/>
          </p:cNvSpPr>
          <p:nvPr>
            <p:ph type="body"/>
          </p:nvPr>
        </p:nvSpPr>
        <p:spPr>
          <a:xfrm>
            <a:off x="609600" y="3682080"/>
            <a:ext cx="53544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3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1097232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609600" y="1604520"/>
            <a:ext cx="1097232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6" name="Imagen 105"/>
          <p:cNvPicPr/>
          <p:nvPr/>
        </p:nvPicPr>
        <p:blipFill>
          <a:blip r:embed="rId2"/>
          <a:stretch/>
        </p:blipFill>
        <p:spPr>
          <a:xfrm>
            <a:off x="2772000" y="1604520"/>
            <a:ext cx="6646560" cy="3977280"/>
          </a:xfrm>
          <a:prstGeom prst="rect">
            <a:avLst/>
          </a:prstGeom>
          <a:ln>
            <a:noFill/>
          </a:ln>
        </p:spPr>
      </p:pic>
      <p:pic>
        <p:nvPicPr>
          <p:cNvPr id="107" name="Imagen 106"/>
          <p:cNvPicPr/>
          <p:nvPr/>
        </p:nvPicPr>
        <p:blipFill>
          <a:blip r:embed="rId2"/>
          <a:stretch/>
        </p:blipFill>
        <p:spPr>
          <a:xfrm>
            <a:off x="2772000" y="1604520"/>
            <a:ext cx="664656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3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 type="subTitle"/>
          </p:nvPr>
        </p:nvSpPr>
        <p:spPr>
          <a:xfrm>
            <a:off x="609600" y="1604520"/>
            <a:ext cx="1097232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3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1097232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3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53544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 type="body"/>
          </p:nvPr>
        </p:nvSpPr>
        <p:spPr>
          <a:xfrm>
            <a:off x="6232320" y="1604520"/>
            <a:ext cx="53544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3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3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1097232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subTitle"/>
          </p:nvPr>
        </p:nvSpPr>
        <p:spPr>
          <a:xfrm>
            <a:off x="609600" y="273600"/>
            <a:ext cx="1097232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3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53544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1" name="PlaceHolder 3"/>
          <p:cNvSpPr>
            <a:spLocks noGrp="1"/>
          </p:cNvSpPr>
          <p:nvPr>
            <p:ph type="body"/>
          </p:nvPr>
        </p:nvSpPr>
        <p:spPr>
          <a:xfrm>
            <a:off x="609600" y="3682080"/>
            <a:ext cx="53544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2" name="PlaceHolder 4"/>
          <p:cNvSpPr>
            <a:spLocks noGrp="1"/>
          </p:cNvSpPr>
          <p:nvPr>
            <p:ph type="body"/>
          </p:nvPr>
        </p:nvSpPr>
        <p:spPr>
          <a:xfrm>
            <a:off x="6232320" y="1604520"/>
            <a:ext cx="53544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3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53544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 type="body"/>
          </p:nvPr>
        </p:nvSpPr>
        <p:spPr>
          <a:xfrm>
            <a:off x="6232320" y="1604520"/>
            <a:ext cx="53544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6" name="PlaceHolder 4"/>
          <p:cNvSpPr>
            <a:spLocks noGrp="1"/>
          </p:cNvSpPr>
          <p:nvPr>
            <p:ph type="body"/>
          </p:nvPr>
        </p:nvSpPr>
        <p:spPr>
          <a:xfrm>
            <a:off x="6232320" y="3682080"/>
            <a:ext cx="53544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3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53544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9" name="PlaceHolder 3"/>
          <p:cNvSpPr>
            <a:spLocks noGrp="1"/>
          </p:cNvSpPr>
          <p:nvPr>
            <p:ph type="body"/>
          </p:nvPr>
        </p:nvSpPr>
        <p:spPr>
          <a:xfrm>
            <a:off x="6232320" y="1604520"/>
            <a:ext cx="53544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0" name="PlaceHolder 4"/>
          <p:cNvSpPr>
            <a:spLocks noGrp="1"/>
          </p:cNvSpPr>
          <p:nvPr>
            <p:ph type="body"/>
          </p:nvPr>
        </p:nvSpPr>
        <p:spPr>
          <a:xfrm>
            <a:off x="609600" y="3682080"/>
            <a:ext cx="1097232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3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1097232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3" name="PlaceHolder 3"/>
          <p:cNvSpPr>
            <a:spLocks noGrp="1"/>
          </p:cNvSpPr>
          <p:nvPr>
            <p:ph type="body"/>
          </p:nvPr>
        </p:nvSpPr>
        <p:spPr>
          <a:xfrm>
            <a:off x="609600" y="3682080"/>
            <a:ext cx="1097232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3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53544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6" name="PlaceHolder 3"/>
          <p:cNvSpPr>
            <a:spLocks noGrp="1"/>
          </p:cNvSpPr>
          <p:nvPr>
            <p:ph type="body"/>
          </p:nvPr>
        </p:nvSpPr>
        <p:spPr>
          <a:xfrm>
            <a:off x="6232320" y="1604520"/>
            <a:ext cx="53544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7" name="PlaceHolder 4"/>
          <p:cNvSpPr>
            <a:spLocks noGrp="1"/>
          </p:cNvSpPr>
          <p:nvPr>
            <p:ph type="body"/>
          </p:nvPr>
        </p:nvSpPr>
        <p:spPr>
          <a:xfrm>
            <a:off x="6232320" y="3682080"/>
            <a:ext cx="53544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8" name="PlaceHolder 5"/>
          <p:cNvSpPr>
            <a:spLocks noGrp="1"/>
          </p:cNvSpPr>
          <p:nvPr>
            <p:ph type="body"/>
          </p:nvPr>
        </p:nvSpPr>
        <p:spPr>
          <a:xfrm>
            <a:off x="609600" y="3682080"/>
            <a:ext cx="53544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3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1097232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1" name="PlaceHolder 3"/>
          <p:cNvSpPr>
            <a:spLocks noGrp="1"/>
          </p:cNvSpPr>
          <p:nvPr>
            <p:ph type="body"/>
          </p:nvPr>
        </p:nvSpPr>
        <p:spPr>
          <a:xfrm>
            <a:off x="609600" y="1604520"/>
            <a:ext cx="1097232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42" name="Imagen 141"/>
          <p:cNvPicPr/>
          <p:nvPr/>
        </p:nvPicPr>
        <p:blipFill>
          <a:blip r:embed="rId2"/>
          <a:stretch/>
        </p:blipFill>
        <p:spPr>
          <a:xfrm>
            <a:off x="2772000" y="1604520"/>
            <a:ext cx="6646560" cy="3977280"/>
          </a:xfrm>
          <a:prstGeom prst="rect">
            <a:avLst/>
          </a:prstGeom>
          <a:ln>
            <a:noFill/>
          </a:ln>
        </p:spPr>
      </p:pic>
      <p:pic>
        <p:nvPicPr>
          <p:cNvPr id="143" name="Imagen 142"/>
          <p:cNvPicPr/>
          <p:nvPr/>
        </p:nvPicPr>
        <p:blipFill>
          <a:blip r:embed="rId2"/>
          <a:stretch/>
        </p:blipFill>
        <p:spPr>
          <a:xfrm>
            <a:off x="2772000" y="1604520"/>
            <a:ext cx="664656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3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53544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232320" y="1604520"/>
            <a:ext cx="53544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3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09600" y="273600"/>
            <a:ext cx="1097232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3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53544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09600" y="3682080"/>
            <a:ext cx="53544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6232320" y="1604520"/>
            <a:ext cx="53544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3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53544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2320" y="1604520"/>
            <a:ext cx="53544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232320" y="3682080"/>
            <a:ext cx="53544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3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53544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2320" y="1604520"/>
            <a:ext cx="53544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09600" y="3682080"/>
            <a:ext cx="1097232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600" y="274680"/>
            <a:ext cx="109718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1097232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Pulse para editar el formato de esquema del texto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Segundo nivel del esquema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Tercer nivel del esquema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Cuarto nivel del esquema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Quinto nivel del esquema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Sexto nivel del esquema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2000" indent="-324000" algn="l" defTabSz="914400" rtl="0" eaLnBrk="1" latinLnBrk="0" hangingPunct="1">
        <a:lnSpc>
          <a:spcPct val="90000"/>
        </a:lnSpc>
        <a:spcBef>
          <a:spcPts val="1000"/>
        </a:spcBef>
        <a:buClr>
          <a:srgbClr val="000000"/>
        </a:buClr>
        <a:buSzPct val="45000"/>
        <a:buFont typeface="Wingdings" charset="2"/>
        <a:buChar char="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3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s-E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Pulse para editar el formato del texto de título</a:t>
            </a: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1097232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Pulse para editar el formato de esquema del texto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Segundo nivel del esquema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Tercer nivel del esquema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Cuarto nivel del esquema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Quinto nivel del esquema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Sexto nivel del esquema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2000" indent="-324000" algn="l" defTabSz="914400" rtl="0" eaLnBrk="1" latinLnBrk="0" hangingPunct="1">
        <a:lnSpc>
          <a:spcPct val="90000"/>
        </a:lnSpc>
        <a:spcBef>
          <a:spcPts val="1000"/>
        </a:spcBef>
        <a:buClr>
          <a:srgbClr val="000000"/>
        </a:buClr>
        <a:buSzPct val="45000"/>
        <a:buFont typeface="Wingdings" charset="2"/>
        <a:buChar char="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609600" y="274680"/>
            <a:ext cx="109718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1840" cy="452520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Pulse para editar el formato de esquema del texto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Segundo nivel del esquema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Tercer nivel del esquema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Cuarto nivel del esquema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Quinto nivel del esquema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Sexto nivel del esquema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2000" indent="-324000" algn="l" defTabSz="914400" rtl="0" eaLnBrk="1" latinLnBrk="0" hangingPunct="1">
        <a:lnSpc>
          <a:spcPct val="90000"/>
        </a:lnSpc>
        <a:spcBef>
          <a:spcPts val="1000"/>
        </a:spcBef>
        <a:buClr>
          <a:srgbClr val="000000"/>
        </a:buClr>
        <a:buSzPct val="45000"/>
        <a:buFont typeface="Wingdings" charset="2"/>
        <a:buChar char="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1.jp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comments" Target="../comments/comment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9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CustomShape 1"/>
          <p:cNvSpPr/>
          <p:nvPr/>
        </p:nvSpPr>
        <p:spPr>
          <a:xfrm>
            <a:off x="2338316" y="738799"/>
            <a:ext cx="7572378" cy="1826562"/>
          </a:xfrm>
          <a:prstGeom prst="rect">
            <a:avLst/>
          </a:prstGeom>
          <a:noFill/>
          <a:ln w="381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11760" tIns="155880" rIns="311760" bIns="15588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cs typeface="Arial" panose="020B0604020202020204" pitchFamily="34" charset="0"/>
              </a:rPr>
              <a:t>Temporal impact of wildfires on PM</a:t>
            </a:r>
            <a:r>
              <a:rPr lang="en-US" sz="3200" b="1" baseline="-25000" dirty="0">
                <a:solidFill>
                  <a:schemeClr val="bg1"/>
                </a:solidFill>
                <a:cs typeface="Arial" panose="020B0604020202020204" pitchFamily="34" charset="0"/>
              </a:rPr>
              <a:t>10</a:t>
            </a:r>
            <a:r>
              <a:rPr lang="en-US" sz="3200" b="1" dirty="0">
                <a:solidFill>
                  <a:schemeClr val="bg1"/>
                </a:solidFill>
                <a:cs typeface="Arial" panose="020B0604020202020204" pitchFamily="34" charset="0"/>
              </a:rPr>
              <a:t> and human mortality in Portugal</a:t>
            </a:r>
          </a:p>
        </p:txBody>
      </p:sp>
      <p:sp>
        <p:nvSpPr>
          <p:cNvPr id="150" name="CustomShape 2"/>
          <p:cNvSpPr/>
          <p:nvPr/>
        </p:nvSpPr>
        <p:spPr>
          <a:xfrm>
            <a:off x="1026937" y="2655419"/>
            <a:ext cx="10199075" cy="274961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6320" tIns="38160" rIns="76320" bIns="38160" anchor="ctr"/>
          <a:lstStyle/>
          <a:p>
            <a:pPr algn="ctr"/>
            <a:r>
              <a:rPr lang="es-ES" sz="1600" b="1" u="sng" dirty="0">
                <a:solidFill>
                  <a:schemeClr val="bg1"/>
                </a:solidFill>
              </a:rPr>
              <a:t>Tarín-Carrasco, P.</a:t>
            </a:r>
            <a:r>
              <a:rPr lang="es-ES" sz="1600" b="1" baseline="30000" dirty="0">
                <a:solidFill>
                  <a:schemeClr val="bg1"/>
                </a:solidFill>
              </a:rPr>
              <a:t>1</a:t>
            </a:r>
            <a:r>
              <a:rPr lang="es-ES" sz="1600" b="1" dirty="0">
                <a:solidFill>
                  <a:schemeClr val="bg1"/>
                </a:solidFill>
              </a:rPr>
              <a:t>, Augusto, S.</a:t>
            </a:r>
            <a:r>
              <a:rPr lang="es-ES" sz="1600" b="1" baseline="30000" dirty="0">
                <a:solidFill>
                  <a:schemeClr val="bg1"/>
                </a:solidFill>
              </a:rPr>
              <a:t>2,3</a:t>
            </a:r>
            <a:r>
              <a:rPr lang="es-ES" sz="1600" b="1" dirty="0">
                <a:solidFill>
                  <a:schemeClr val="bg1"/>
                </a:solidFill>
              </a:rPr>
              <a:t>, Palacios-Peña, L.</a:t>
            </a:r>
            <a:r>
              <a:rPr lang="es-ES" sz="1600" b="1" baseline="30000" dirty="0">
                <a:solidFill>
                  <a:schemeClr val="bg1"/>
                </a:solidFill>
              </a:rPr>
              <a:t>1</a:t>
            </a:r>
            <a:r>
              <a:rPr lang="es-ES" sz="1600" b="1" dirty="0">
                <a:solidFill>
                  <a:schemeClr val="bg1"/>
                </a:solidFill>
              </a:rPr>
              <a:t>, </a:t>
            </a:r>
            <a:r>
              <a:rPr lang="es-ES" sz="1600" b="1" dirty="0" err="1">
                <a:solidFill>
                  <a:schemeClr val="bg1"/>
                </a:solidFill>
              </a:rPr>
              <a:t>Ratola</a:t>
            </a:r>
            <a:r>
              <a:rPr lang="es-ES" sz="1600" b="1" dirty="0">
                <a:solidFill>
                  <a:schemeClr val="bg1"/>
                </a:solidFill>
              </a:rPr>
              <a:t>, N.</a:t>
            </a:r>
            <a:r>
              <a:rPr lang="es-ES" sz="1600" b="1" baseline="30000" dirty="0">
                <a:solidFill>
                  <a:schemeClr val="bg1"/>
                </a:solidFill>
              </a:rPr>
              <a:t>4</a:t>
            </a:r>
            <a:r>
              <a:rPr lang="es-ES" sz="1600" b="1" dirty="0">
                <a:solidFill>
                  <a:schemeClr val="bg1"/>
                </a:solidFill>
              </a:rPr>
              <a:t> and Jiménez-Guerrero, P. </a:t>
            </a:r>
            <a:r>
              <a:rPr lang="es-ES" sz="1600" b="1" baseline="30000" dirty="0">
                <a:solidFill>
                  <a:schemeClr val="bg1"/>
                </a:solidFill>
              </a:rPr>
              <a:t>1,5</a:t>
            </a:r>
          </a:p>
          <a:p>
            <a:pPr algn="ctr"/>
            <a:endParaRPr lang="es-ES" sz="1600" baseline="30000" dirty="0">
              <a:solidFill>
                <a:schemeClr val="bg1"/>
              </a:solidFill>
            </a:endParaRPr>
          </a:p>
          <a:p>
            <a:pPr algn="ctr"/>
            <a:endParaRPr lang="es-ES" sz="1600" baseline="30000" dirty="0">
              <a:solidFill>
                <a:schemeClr val="bg1"/>
              </a:solidFill>
            </a:endParaRPr>
          </a:p>
          <a:p>
            <a:pPr algn="ctr">
              <a:spcAft>
                <a:spcPts val="600"/>
              </a:spcAft>
            </a:pPr>
            <a:r>
              <a:rPr lang="es-ES" sz="1200" i="1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ea typeface="ＭＳ Ｐゴシック"/>
              </a:rPr>
              <a:t>1. </a:t>
            </a:r>
            <a:r>
              <a:rPr lang="es-ES" sz="1200" i="1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ea typeface="ＭＳ Ｐゴシック"/>
              </a:rPr>
              <a:t>Physics</a:t>
            </a:r>
            <a:r>
              <a:rPr lang="es-ES" sz="1200" i="1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ea typeface="ＭＳ Ｐゴシック"/>
              </a:rPr>
              <a:t> </a:t>
            </a:r>
            <a:r>
              <a:rPr lang="es-ES" sz="1200" i="1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ea typeface="ＭＳ Ｐゴシック"/>
              </a:rPr>
              <a:t>of</a:t>
            </a:r>
            <a:r>
              <a:rPr lang="es-ES" sz="1200" i="1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ea typeface="ＭＳ Ｐゴシック"/>
              </a:rPr>
              <a:t> </a:t>
            </a:r>
            <a:r>
              <a:rPr lang="es-ES" sz="1200" i="1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ea typeface="ＭＳ Ｐゴシック"/>
              </a:rPr>
              <a:t>the</a:t>
            </a:r>
            <a:r>
              <a:rPr lang="es-ES" sz="1200" i="1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ea typeface="ＭＳ Ｐゴシック"/>
              </a:rPr>
              <a:t> </a:t>
            </a:r>
            <a:r>
              <a:rPr lang="es-ES" sz="1200" i="1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ea typeface="ＭＳ Ｐゴシック"/>
              </a:rPr>
              <a:t>Earth</a:t>
            </a:r>
            <a:r>
              <a:rPr lang="es-ES" sz="1200" i="1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ea typeface="ＭＳ Ｐゴシック"/>
              </a:rPr>
              <a:t>, Regional Campus </a:t>
            </a:r>
            <a:r>
              <a:rPr lang="es-ES" sz="1200" i="1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ea typeface="ＭＳ Ｐゴシック"/>
              </a:rPr>
              <a:t>of</a:t>
            </a:r>
            <a:r>
              <a:rPr lang="es-ES" sz="1200" i="1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ea typeface="ＭＳ Ｐゴシック"/>
              </a:rPr>
              <a:t> International </a:t>
            </a:r>
            <a:r>
              <a:rPr lang="es-ES" sz="1200" i="1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ea typeface="ＭＳ Ｐゴシック"/>
              </a:rPr>
              <a:t>Excellence</a:t>
            </a:r>
            <a:r>
              <a:rPr lang="es-ES" sz="1200" i="1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ea typeface="ＭＳ Ｐゴシック"/>
              </a:rPr>
              <a:t> “Campus Mare Nostrum”, Campus de </a:t>
            </a:r>
            <a:r>
              <a:rPr lang="es-ES" sz="1200" i="1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ea typeface="ＭＳ Ｐゴシック"/>
              </a:rPr>
              <a:t>Espinardo</a:t>
            </a:r>
            <a:r>
              <a:rPr lang="es-ES" sz="1200" i="1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ea typeface="ＭＳ Ｐゴシック"/>
              </a:rPr>
              <a:t>, </a:t>
            </a:r>
            <a:r>
              <a:rPr lang="es-ES" sz="1200" i="1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ea typeface="ＭＳ Ｐゴシック"/>
              </a:rPr>
              <a:t>University</a:t>
            </a:r>
            <a:r>
              <a:rPr lang="es-ES" sz="1200" i="1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ea typeface="ＭＳ Ｐゴシック"/>
              </a:rPr>
              <a:t> </a:t>
            </a:r>
            <a:r>
              <a:rPr lang="es-ES" sz="1200" i="1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ea typeface="ＭＳ Ｐゴシック"/>
              </a:rPr>
              <a:t>of</a:t>
            </a:r>
            <a:r>
              <a:rPr lang="es-ES" sz="1200" i="1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ea typeface="ＭＳ Ｐゴシック"/>
              </a:rPr>
              <a:t> Murcia, 30100 Murcia, </a:t>
            </a:r>
            <a:r>
              <a:rPr lang="es-ES" sz="1200" i="1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ea typeface="ＭＳ Ｐゴシック"/>
              </a:rPr>
              <a:t>Spain</a:t>
            </a:r>
            <a:r>
              <a:rPr lang="es-ES" sz="1200" i="1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ea typeface="ＭＳ Ｐゴシック"/>
              </a:rPr>
              <a:t>.</a:t>
            </a:r>
          </a:p>
          <a:p>
            <a:pPr algn="ctr">
              <a:spcAft>
                <a:spcPts val="600"/>
              </a:spcAft>
            </a:pPr>
            <a:r>
              <a:rPr lang="es-ES" sz="1200" i="1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ea typeface="ＭＳ Ｐゴシック"/>
              </a:rPr>
              <a:t>2. </a:t>
            </a:r>
            <a:r>
              <a:rPr lang="es-ES" sz="1200" i="1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ea typeface="ＭＳ Ｐゴシック"/>
              </a:rPr>
              <a:t>EPIUnit</a:t>
            </a:r>
            <a:r>
              <a:rPr lang="es-ES" sz="1200" i="1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ea typeface="ＭＳ Ｐゴシック"/>
              </a:rPr>
              <a:t> - Instituto de </a:t>
            </a:r>
            <a:r>
              <a:rPr lang="es-ES" sz="1200" i="1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ea typeface="ＭＳ Ｐゴシック"/>
              </a:rPr>
              <a:t>Saúde</a:t>
            </a:r>
            <a:r>
              <a:rPr lang="es-ES" sz="1200" i="1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ea typeface="ＭＳ Ｐゴシック"/>
              </a:rPr>
              <a:t> Pública, </a:t>
            </a:r>
            <a:r>
              <a:rPr lang="es-ES" sz="1200" i="1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ea typeface="ＭＳ Ｐゴシック"/>
              </a:rPr>
              <a:t>Universidade</a:t>
            </a:r>
            <a:r>
              <a:rPr lang="es-ES" sz="1200" i="1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ea typeface="ＭＳ Ｐゴシック"/>
              </a:rPr>
              <a:t> do Porto, Porto, Portugal.</a:t>
            </a:r>
          </a:p>
          <a:p>
            <a:pPr algn="ctr">
              <a:spcAft>
                <a:spcPts val="600"/>
              </a:spcAft>
            </a:pPr>
            <a:r>
              <a:rPr lang="es-ES" sz="1200" i="1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ea typeface="ＭＳ Ｐゴシック"/>
              </a:rPr>
              <a:t>3. Centre </a:t>
            </a:r>
            <a:r>
              <a:rPr lang="es-ES" sz="1200" i="1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ea typeface="ＭＳ Ｐゴシック"/>
              </a:rPr>
              <a:t>for</a:t>
            </a:r>
            <a:r>
              <a:rPr lang="es-ES" sz="1200" i="1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ea typeface="ＭＳ Ｐゴシック"/>
              </a:rPr>
              <a:t> </a:t>
            </a:r>
            <a:r>
              <a:rPr lang="es-ES" sz="1200" i="1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ea typeface="ＭＳ Ｐゴシック"/>
              </a:rPr>
              <a:t>Ecology</a:t>
            </a:r>
            <a:r>
              <a:rPr lang="es-ES" sz="1200" i="1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ea typeface="ＭＳ Ｐゴシック"/>
              </a:rPr>
              <a:t>, </a:t>
            </a:r>
            <a:r>
              <a:rPr lang="es-ES" sz="1200" i="1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ea typeface="ＭＳ Ｐゴシック"/>
              </a:rPr>
              <a:t>Evolution</a:t>
            </a:r>
            <a:r>
              <a:rPr lang="es-ES" sz="1200" i="1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ea typeface="ＭＳ Ｐゴシック"/>
              </a:rPr>
              <a:t> and </a:t>
            </a:r>
            <a:r>
              <a:rPr lang="es-ES" sz="1200" i="1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ea typeface="ＭＳ Ｐゴシック"/>
              </a:rPr>
              <a:t>Environmental</a:t>
            </a:r>
            <a:r>
              <a:rPr lang="es-ES" sz="1200" i="1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ea typeface="ＭＳ Ｐゴシック"/>
              </a:rPr>
              <a:t> </a:t>
            </a:r>
            <a:r>
              <a:rPr lang="es-ES" sz="1200" i="1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ea typeface="ＭＳ Ｐゴシック"/>
              </a:rPr>
              <a:t>Changes</a:t>
            </a:r>
            <a:r>
              <a:rPr lang="es-ES" sz="1200" i="1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ea typeface="ＭＳ Ｐゴシック"/>
              </a:rPr>
              <a:t>, </a:t>
            </a:r>
            <a:r>
              <a:rPr lang="es-ES" sz="1200" i="1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ea typeface="ＭＳ Ｐゴシック"/>
              </a:rPr>
              <a:t>Faculdade</a:t>
            </a:r>
            <a:r>
              <a:rPr lang="es-ES" sz="1200" i="1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ea typeface="ＭＳ Ｐゴシック"/>
              </a:rPr>
              <a:t> de </a:t>
            </a:r>
            <a:r>
              <a:rPr lang="es-ES" sz="1200" i="1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ea typeface="ＭＳ Ｐゴシック"/>
              </a:rPr>
              <a:t>Ciências</a:t>
            </a:r>
            <a:r>
              <a:rPr lang="es-ES" sz="1200" i="1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ea typeface="ＭＳ Ｐゴシック"/>
              </a:rPr>
              <a:t>, </a:t>
            </a:r>
            <a:r>
              <a:rPr lang="es-ES" sz="1200" i="1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ea typeface="ＭＳ Ｐゴシック"/>
              </a:rPr>
              <a:t>Universidade</a:t>
            </a:r>
            <a:r>
              <a:rPr lang="es-ES" sz="1200" i="1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ea typeface="ＭＳ Ｐゴシック"/>
              </a:rPr>
              <a:t> de Lisboa (CE3C-FC-ULisboa), Lisboa, Portugal.</a:t>
            </a:r>
          </a:p>
          <a:p>
            <a:pPr algn="ctr">
              <a:spcAft>
                <a:spcPts val="600"/>
              </a:spcAft>
            </a:pPr>
            <a:r>
              <a:rPr lang="es-ES" sz="1200" i="1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ea typeface="ＭＳ Ｐゴシック"/>
              </a:rPr>
              <a:t>4. LEPABE-</a:t>
            </a:r>
            <a:r>
              <a:rPr lang="es-ES" sz="1200" i="1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ea typeface="ＭＳ Ｐゴシック"/>
              </a:rPr>
              <a:t>Laboratory</a:t>
            </a:r>
            <a:r>
              <a:rPr lang="es-ES" sz="1200" i="1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ea typeface="ＭＳ Ｐゴシック"/>
              </a:rPr>
              <a:t> </a:t>
            </a:r>
            <a:r>
              <a:rPr lang="es-ES" sz="1200" i="1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ea typeface="ＭＳ Ｐゴシック"/>
              </a:rPr>
              <a:t>for</a:t>
            </a:r>
            <a:r>
              <a:rPr lang="es-ES" sz="1200" i="1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ea typeface="ＭＳ Ｐゴシック"/>
              </a:rPr>
              <a:t> </a:t>
            </a:r>
            <a:r>
              <a:rPr lang="es-ES" sz="1200" i="1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ea typeface="ＭＳ Ｐゴシック"/>
              </a:rPr>
              <a:t>Process</a:t>
            </a:r>
            <a:r>
              <a:rPr lang="es-ES" sz="1200" i="1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ea typeface="ＭＳ Ｐゴシック"/>
              </a:rPr>
              <a:t> </a:t>
            </a:r>
            <a:r>
              <a:rPr lang="es-ES" sz="1200" i="1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ea typeface="ＭＳ Ｐゴシック"/>
              </a:rPr>
              <a:t>Engineering</a:t>
            </a:r>
            <a:r>
              <a:rPr lang="es-ES" sz="1200" i="1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ea typeface="ＭＳ Ｐゴシック"/>
              </a:rPr>
              <a:t>, </a:t>
            </a:r>
            <a:r>
              <a:rPr lang="es-ES" sz="1200" i="1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ea typeface="ＭＳ Ｐゴシック"/>
              </a:rPr>
              <a:t>Environment</a:t>
            </a:r>
            <a:r>
              <a:rPr lang="es-ES" sz="1200" i="1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ea typeface="ＭＳ Ｐゴシック"/>
              </a:rPr>
              <a:t>, </a:t>
            </a:r>
            <a:r>
              <a:rPr lang="es-ES" sz="1200" i="1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ea typeface="ＭＳ Ｐゴシック"/>
              </a:rPr>
              <a:t>Biotechnology</a:t>
            </a:r>
            <a:r>
              <a:rPr lang="es-ES" sz="1200" i="1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ea typeface="ＭＳ Ｐゴシック"/>
              </a:rPr>
              <a:t> and Energy, </a:t>
            </a:r>
            <a:r>
              <a:rPr lang="es-ES" sz="1200" i="1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ea typeface="ＭＳ Ｐゴシック"/>
              </a:rPr>
              <a:t>Faculty</a:t>
            </a:r>
            <a:r>
              <a:rPr lang="es-ES" sz="1200" i="1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ea typeface="ＭＳ Ｐゴシック"/>
              </a:rPr>
              <a:t> </a:t>
            </a:r>
            <a:r>
              <a:rPr lang="es-ES" sz="1200" i="1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ea typeface="ＭＳ Ｐゴシック"/>
              </a:rPr>
              <a:t>of</a:t>
            </a:r>
            <a:r>
              <a:rPr lang="es-ES" sz="1200" i="1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ea typeface="ＭＳ Ｐゴシック"/>
              </a:rPr>
              <a:t> </a:t>
            </a:r>
            <a:r>
              <a:rPr lang="es-ES" sz="1200" i="1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ea typeface="ＭＳ Ｐゴシック"/>
              </a:rPr>
              <a:t>Engineering</a:t>
            </a:r>
            <a:r>
              <a:rPr lang="es-ES" sz="1200" i="1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ea typeface="ＭＳ Ｐゴシック"/>
              </a:rPr>
              <a:t>, </a:t>
            </a:r>
            <a:r>
              <a:rPr lang="es-ES" sz="1200" i="1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ea typeface="ＭＳ Ｐゴシック"/>
              </a:rPr>
              <a:t>University</a:t>
            </a:r>
            <a:r>
              <a:rPr lang="es-ES" sz="1200" i="1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ea typeface="ＭＳ Ｐゴシック"/>
              </a:rPr>
              <a:t> </a:t>
            </a:r>
            <a:r>
              <a:rPr lang="es-ES" sz="1200" i="1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ea typeface="ＭＳ Ｐゴシック"/>
              </a:rPr>
              <a:t>of</a:t>
            </a:r>
            <a:r>
              <a:rPr lang="es-ES" sz="1200" i="1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ea typeface="ＭＳ Ｐゴシック"/>
              </a:rPr>
              <a:t> Porto, </a:t>
            </a:r>
            <a:r>
              <a:rPr lang="es-ES" sz="1200" i="1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ea typeface="ＭＳ Ｐゴシック"/>
              </a:rPr>
              <a:t>Rua</a:t>
            </a:r>
            <a:r>
              <a:rPr lang="es-ES" sz="1200" i="1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ea typeface="ＭＳ Ｐゴシック"/>
              </a:rPr>
              <a:t> Dr. Roberto </a:t>
            </a:r>
            <a:r>
              <a:rPr lang="es-ES" sz="1200" i="1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ea typeface="ＭＳ Ｐゴシック"/>
              </a:rPr>
              <a:t>Frias</a:t>
            </a:r>
            <a:r>
              <a:rPr lang="es-ES" sz="1200" i="1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ea typeface="ＭＳ Ｐゴシック"/>
              </a:rPr>
              <a:t>, 4200-465 Porto, Portugal.</a:t>
            </a:r>
          </a:p>
          <a:p>
            <a:pPr algn="ctr">
              <a:spcAft>
                <a:spcPts val="600"/>
              </a:spcAft>
            </a:pPr>
            <a:r>
              <a:rPr lang="es-ES" sz="1200" i="1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ea typeface="ＭＳ Ｐゴシック"/>
              </a:rPr>
              <a:t>5. </a:t>
            </a:r>
            <a:r>
              <a:rPr lang="es-ES" sz="1200" i="1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ea typeface="ＭＳ Ｐゴシック"/>
              </a:rPr>
              <a:t>Biomedical</a:t>
            </a:r>
            <a:r>
              <a:rPr lang="es-ES" sz="1200" i="1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ea typeface="ＭＳ Ｐゴシック"/>
              </a:rPr>
              <a:t> </a:t>
            </a:r>
            <a:r>
              <a:rPr lang="es-ES" sz="1200" i="1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ea typeface="ＭＳ Ｐゴシック"/>
              </a:rPr>
              <a:t>Research</a:t>
            </a:r>
            <a:r>
              <a:rPr lang="es-ES" sz="1200" i="1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ea typeface="ＭＳ Ｐゴシック"/>
              </a:rPr>
              <a:t> </a:t>
            </a:r>
            <a:r>
              <a:rPr lang="es-ES" sz="1200" i="1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ea typeface="ＭＳ Ｐゴシック"/>
              </a:rPr>
              <a:t>Institute</a:t>
            </a:r>
            <a:r>
              <a:rPr lang="es-ES" sz="1200" i="1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ea typeface="ＭＳ Ｐゴシック"/>
              </a:rPr>
              <a:t> </a:t>
            </a:r>
            <a:r>
              <a:rPr lang="es-ES" sz="1200" i="1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ea typeface="ＭＳ Ｐゴシック"/>
              </a:rPr>
              <a:t>of</a:t>
            </a:r>
            <a:r>
              <a:rPr lang="es-ES" sz="1200" i="1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ea typeface="ＭＳ Ｐゴシック"/>
              </a:rPr>
              <a:t> Murcia (IMIB-Arrixaca), 30120 Murcia, </a:t>
            </a:r>
            <a:r>
              <a:rPr lang="es-ES" sz="1200" i="1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ea typeface="ＭＳ Ｐゴシック"/>
              </a:rPr>
              <a:t>Spain</a:t>
            </a:r>
            <a:r>
              <a:rPr lang="es-ES" sz="1200" i="1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ea typeface="ＭＳ Ｐゴシック"/>
              </a:rPr>
              <a:t>.</a:t>
            </a:r>
          </a:p>
          <a:p>
            <a:pPr algn="ctr">
              <a:lnSpc>
                <a:spcPct val="100000"/>
              </a:lnSpc>
            </a:pPr>
            <a:endParaRPr lang="es-ES" sz="700" spc="-1" dirty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s-ES" sz="1400" b="1" i="1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Contact: </a:t>
            </a:r>
            <a:r>
              <a:rPr lang="es-ES" sz="1400" i="1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pedro.jimenezguerrero@um.es</a:t>
            </a:r>
          </a:p>
          <a:p>
            <a:pPr algn="ctr">
              <a:lnSpc>
                <a:spcPct val="100000"/>
              </a:lnSpc>
            </a:pPr>
            <a:r>
              <a:rPr lang="es-ES" sz="1400" i="1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patricia.tarin@um.es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53311A2-E3CB-0F48-AC2E-30E5ED942535}"/>
              </a:ext>
            </a:extLst>
          </p:cNvPr>
          <p:cNvSpPr txBox="1"/>
          <p:nvPr/>
        </p:nvSpPr>
        <p:spPr>
          <a:xfrm>
            <a:off x="4822449" y="6373979"/>
            <a:ext cx="2745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Wednesday 6 May 2020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9E60014-6238-486E-B47E-9673A4FFE3B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0707" b="31975"/>
          <a:stretch/>
        </p:blipFill>
        <p:spPr>
          <a:xfrm>
            <a:off x="7938050" y="5590029"/>
            <a:ext cx="4167809" cy="11665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>
            <a:extLst>
              <a:ext uri="{FF2B5EF4-FFF2-40B4-BE49-F238E27FC236}">
                <a16:creationId xmlns:a16="http://schemas.microsoft.com/office/drawing/2014/main" id="{806BB30E-5589-48FE-BC56-470CCBDF7733}"/>
              </a:ext>
            </a:extLst>
          </p:cNvPr>
          <p:cNvSpPr txBox="1"/>
          <p:nvPr/>
        </p:nvSpPr>
        <p:spPr>
          <a:xfrm>
            <a:off x="2780763" y="2932131"/>
            <a:ext cx="2000975" cy="1908215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s-ES" dirty="0" err="1"/>
              <a:t>Background</a:t>
            </a:r>
            <a:r>
              <a:rPr lang="es-ES" dirty="0"/>
              <a:t> </a:t>
            </a:r>
            <a:r>
              <a:rPr lang="es-ES" dirty="0" err="1"/>
              <a:t>stations</a:t>
            </a:r>
            <a:r>
              <a:rPr lang="es-ES" dirty="0"/>
              <a:t> (</a:t>
            </a:r>
            <a:r>
              <a:rPr lang="es-ES" dirty="0" err="1"/>
              <a:t>urban</a:t>
            </a:r>
            <a:r>
              <a:rPr lang="es-ES" dirty="0"/>
              <a:t>, </a:t>
            </a:r>
            <a:r>
              <a:rPr lang="es-ES" dirty="0" err="1"/>
              <a:t>suburban</a:t>
            </a:r>
            <a:r>
              <a:rPr lang="es-ES" dirty="0"/>
              <a:t> and rural) are </a:t>
            </a:r>
            <a:r>
              <a:rPr lang="es-ES" dirty="0" err="1"/>
              <a:t>selected</a:t>
            </a:r>
            <a:r>
              <a:rPr lang="es-ES" dirty="0"/>
              <a:t>.</a:t>
            </a:r>
          </a:p>
          <a:p>
            <a:pPr>
              <a:spcAft>
                <a:spcPts val="1200"/>
              </a:spcAft>
            </a:pPr>
            <a:r>
              <a:rPr lang="es-ES" dirty="0"/>
              <a:t>Total: 66 </a:t>
            </a:r>
            <a:r>
              <a:rPr lang="es-ES" dirty="0" err="1"/>
              <a:t>stations</a:t>
            </a:r>
            <a:endParaRPr lang="es-E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27B4085-A1F8-4C2D-8B91-6F1D9D103E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075" y="1356575"/>
            <a:ext cx="7169629" cy="5065721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9E1CA497-00EA-41CF-A143-44A93C75B0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96" y="1180113"/>
            <a:ext cx="2485332" cy="4402778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CE240E05-657E-4403-850A-C82B88053077}"/>
              </a:ext>
            </a:extLst>
          </p:cNvPr>
          <p:cNvSpPr txBox="1"/>
          <p:nvPr/>
        </p:nvSpPr>
        <p:spPr>
          <a:xfrm>
            <a:off x="9914020" y="2502551"/>
            <a:ext cx="2037347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 err="1"/>
              <a:t>Number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Stations</a:t>
            </a:r>
            <a:r>
              <a:rPr lang="es-ES" dirty="0"/>
              <a:t> </a:t>
            </a:r>
            <a:r>
              <a:rPr lang="es-ES" dirty="0" err="1"/>
              <a:t>by</a:t>
            </a:r>
            <a:r>
              <a:rPr lang="es-ES" dirty="0"/>
              <a:t> NUT</a:t>
            </a:r>
          </a:p>
        </p:txBody>
      </p:sp>
      <p:sp>
        <p:nvSpPr>
          <p:cNvPr id="12" name="CustomShape 2">
            <a:extLst>
              <a:ext uri="{FF2B5EF4-FFF2-40B4-BE49-F238E27FC236}">
                <a16:creationId xmlns:a16="http://schemas.microsoft.com/office/drawing/2014/main" id="{DEC97862-DC8F-4638-8D2E-6DF2592AC4B8}"/>
              </a:ext>
            </a:extLst>
          </p:cNvPr>
          <p:cNvSpPr/>
          <p:nvPr/>
        </p:nvSpPr>
        <p:spPr>
          <a:xfrm>
            <a:off x="248154" y="66822"/>
            <a:ext cx="692352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36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Data Treatment</a:t>
            </a:r>
          </a:p>
          <a:p>
            <a:pPr>
              <a:lnSpc>
                <a:spcPct val="100000"/>
              </a:lnSpc>
            </a:pPr>
            <a:r>
              <a:rPr lang="en-GB" sz="20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PM</a:t>
            </a:r>
            <a:r>
              <a:rPr lang="en-GB" sz="2000" b="1" spc="-1" baseline="-2500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10</a:t>
            </a:r>
            <a:r>
              <a:rPr lang="en-GB" sz="20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data</a:t>
            </a:r>
            <a:endParaRPr lang="en-GB" sz="11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975827EF-F5D0-42ED-A88C-F9237D491B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48" y="6031833"/>
            <a:ext cx="1076475" cy="485843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A47E8395-2C1E-47F9-ACC4-0840E8CA0500}"/>
              </a:ext>
            </a:extLst>
          </p:cNvPr>
          <p:cNvSpPr txBox="1"/>
          <p:nvPr/>
        </p:nvSpPr>
        <p:spPr>
          <a:xfrm>
            <a:off x="1156187" y="5960930"/>
            <a:ext cx="237307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 err="1"/>
              <a:t>Traffic</a:t>
            </a:r>
            <a:endParaRPr lang="es-ES" sz="1100" dirty="0"/>
          </a:p>
          <a:p>
            <a:r>
              <a:rPr lang="es-ES" sz="1100" dirty="0" err="1"/>
              <a:t>Background</a:t>
            </a:r>
            <a:endParaRPr lang="es-ES" sz="1100" dirty="0"/>
          </a:p>
          <a:p>
            <a:r>
              <a:rPr lang="es-ES" sz="1100" dirty="0" err="1"/>
              <a:t>Industry</a:t>
            </a:r>
            <a:endParaRPr lang="es-ES" sz="1100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EA63687A-234E-4FB4-A716-4A970E6F20C2}"/>
              </a:ext>
            </a:extLst>
          </p:cNvPr>
          <p:cNvSpPr txBox="1"/>
          <p:nvPr/>
        </p:nvSpPr>
        <p:spPr>
          <a:xfrm>
            <a:off x="159922" y="5694947"/>
            <a:ext cx="23266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 err="1"/>
              <a:t>Fixed</a:t>
            </a:r>
            <a:r>
              <a:rPr lang="es-ES" sz="1100" dirty="0"/>
              <a:t>      </a:t>
            </a:r>
            <a:r>
              <a:rPr lang="es-ES" sz="1100" dirty="0" err="1"/>
              <a:t>Indicative</a:t>
            </a:r>
            <a:endParaRPr lang="es-ES" sz="1100" dirty="0"/>
          </a:p>
        </p:txBody>
      </p:sp>
    </p:spTree>
    <p:extLst>
      <p:ext uri="{BB962C8B-B14F-4D97-AF65-F5344CB8AC3E}">
        <p14:creationId xmlns:p14="http://schemas.microsoft.com/office/powerpoint/2010/main" val="14987299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ustomShape 3"/>
          <p:cNvSpPr/>
          <p:nvPr/>
        </p:nvSpPr>
        <p:spPr>
          <a:xfrm>
            <a:off x="142638" y="17113"/>
            <a:ext cx="5977896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GB" sz="36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Results:</a:t>
            </a:r>
            <a:endParaRPr lang="en-GB" sz="3200" b="1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  <a:ea typeface="DejaVu Sans"/>
            </a:endParaRPr>
          </a:p>
          <a:p>
            <a:pPr>
              <a:lnSpc>
                <a:spcPct val="100000"/>
              </a:lnSpc>
            </a:pPr>
            <a:endParaRPr lang="en-GB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42637" y="609564"/>
            <a:ext cx="70318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i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Burned Area – PM</a:t>
            </a:r>
            <a:r>
              <a:rPr lang="en-GB" sz="2000" b="1" i="1" spc="-1" baseline="-2500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10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B1760359-E091-48D4-88E1-2BE1E9411D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43" y="1102790"/>
            <a:ext cx="4072036" cy="2877108"/>
          </a:xfrm>
          <a:prstGeom prst="rect">
            <a:avLst/>
          </a:prstGeom>
        </p:spPr>
      </p:pic>
      <p:pic>
        <p:nvPicPr>
          <p:cNvPr id="14" name="Imagem 27">
            <a:extLst>
              <a:ext uri="{FF2B5EF4-FFF2-40B4-BE49-F238E27FC236}">
                <a16:creationId xmlns:a16="http://schemas.microsoft.com/office/drawing/2014/main" id="{107B4A98-78F0-43B2-9904-621895BEF50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0696" y="1393215"/>
            <a:ext cx="4566904" cy="5129979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E1AAA842-A553-4568-96FE-6442655A50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342" y="3958205"/>
            <a:ext cx="4097737" cy="28952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67EE265E-9C6C-48F1-BCEA-A88F8A106229}"/>
              </a:ext>
            </a:extLst>
          </p:cNvPr>
          <p:cNvCxnSpPr/>
          <p:nvPr/>
        </p:nvCxnSpPr>
        <p:spPr>
          <a:xfrm>
            <a:off x="4454768" y="1659988"/>
            <a:ext cx="0" cy="4656406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CuadroTexto 10">
            <a:extLst>
              <a:ext uri="{FF2B5EF4-FFF2-40B4-BE49-F238E27FC236}">
                <a16:creationId xmlns:a16="http://schemas.microsoft.com/office/drawing/2014/main" id="{4942C54A-DAC6-4A9A-AB04-6EF5B1A86F92}"/>
              </a:ext>
            </a:extLst>
          </p:cNvPr>
          <p:cNvSpPr txBox="1"/>
          <p:nvPr/>
        </p:nvSpPr>
        <p:spPr>
          <a:xfrm>
            <a:off x="5946928" y="1182133"/>
            <a:ext cx="4828848" cy="369332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Cause-</a:t>
            </a:r>
            <a:r>
              <a:rPr lang="es-ES" b="1" dirty="0" err="1"/>
              <a:t>Specific</a:t>
            </a:r>
            <a:r>
              <a:rPr lang="es-ES" b="1" dirty="0"/>
              <a:t> </a:t>
            </a:r>
            <a:r>
              <a:rPr lang="es-ES" b="1" dirty="0" err="1"/>
              <a:t>Mortalities</a:t>
            </a:r>
            <a:r>
              <a:rPr lang="es-ES" b="1" dirty="0"/>
              <a:t> (2001-2016)</a:t>
            </a:r>
            <a:endParaRPr lang="en-GB" dirty="0"/>
          </a:p>
        </p:txBody>
      </p:sp>
      <p:pic>
        <p:nvPicPr>
          <p:cNvPr id="12" name="Imagem 31">
            <a:extLst>
              <a:ext uri="{FF2B5EF4-FFF2-40B4-BE49-F238E27FC236}">
                <a16:creationId xmlns:a16="http://schemas.microsoft.com/office/drawing/2014/main" id="{F1B78E34-D7E7-4ECB-9298-538FA35D60A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66" y="1739499"/>
            <a:ext cx="3992852" cy="40208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6F707D8C-F8E2-4253-9323-A5DD150F9500}"/>
              </a:ext>
            </a:extLst>
          </p:cNvPr>
          <p:cNvSpPr txBox="1"/>
          <p:nvPr/>
        </p:nvSpPr>
        <p:spPr>
          <a:xfrm>
            <a:off x="250040" y="5866371"/>
            <a:ext cx="40615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b="1" dirty="0"/>
              <a:t>(*) </a:t>
            </a:r>
            <a:r>
              <a:rPr lang="en-US" dirty="0"/>
              <a:t>All causes of mortality, excluding injuries, poisoning and external causes</a:t>
            </a:r>
            <a:endParaRPr lang="en-GB" dirty="0"/>
          </a:p>
        </p:txBody>
      </p:sp>
      <p:pic>
        <p:nvPicPr>
          <p:cNvPr id="14" name="Imagem 33">
            <a:extLst>
              <a:ext uri="{FF2B5EF4-FFF2-40B4-BE49-F238E27FC236}">
                <a16:creationId xmlns:a16="http://schemas.microsoft.com/office/drawing/2014/main" id="{220370B2-56F8-4272-832E-2743EDBA6E2F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616" y="2331823"/>
            <a:ext cx="3627290" cy="3984571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6" name="Imagem 32">
            <a:extLst>
              <a:ext uri="{FF2B5EF4-FFF2-40B4-BE49-F238E27FC236}">
                <a16:creationId xmlns:a16="http://schemas.microsoft.com/office/drawing/2014/main" id="{05B35DAF-5AE8-4CE5-97F7-8A527369415C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5652" y="2331823"/>
            <a:ext cx="3628175" cy="3999342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AA0B4D22-27B3-401A-BAB3-162B8E804854}"/>
              </a:ext>
            </a:extLst>
          </p:cNvPr>
          <p:cNvSpPr txBox="1"/>
          <p:nvPr/>
        </p:nvSpPr>
        <p:spPr>
          <a:xfrm>
            <a:off x="431196" y="1197889"/>
            <a:ext cx="3767992" cy="369332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b="1" dirty="0" err="1"/>
              <a:t>All</a:t>
            </a:r>
            <a:r>
              <a:rPr lang="es-ES" b="1" dirty="0"/>
              <a:t> Causes </a:t>
            </a:r>
            <a:r>
              <a:rPr lang="es-ES" b="1" dirty="0" err="1"/>
              <a:t>Mortality</a:t>
            </a:r>
            <a:r>
              <a:rPr lang="es-ES" b="1" dirty="0"/>
              <a:t> (2001-2016)</a:t>
            </a:r>
            <a:endParaRPr lang="en-GB" dirty="0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958DC2BA-6EF2-45C9-81F7-FE21FD7B4E06}"/>
              </a:ext>
            </a:extLst>
          </p:cNvPr>
          <p:cNvSpPr txBox="1"/>
          <p:nvPr/>
        </p:nvSpPr>
        <p:spPr>
          <a:xfrm>
            <a:off x="8798631" y="1737920"/>
            <a:ext cx="3088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Cardiovascular </a:t>
            </a:r>
            <a:r>
              <a:rPr lang="es-ES" dirty="0" err="1"/>
              <a:t>diseases</a:t>
            </a:r>
            <a:endParaRPr lang="en-GB" dirty="0"/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F2D0FAE-5B56-4E5D-972F-F1001869B8CB}"/>
              </a:ext>
            </a:extLst>
          </p:cNvPr>
          <p:cNvSpPr txBox="1"/>
          <p:nvPr/>
        </p:nvSpPr>
        <p:spPr>
          <a:xfrm>
            <a:off x="4962908" y="1752190"/>
            <a:ext cx="3088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err="1"/>
              <a:t>Respiratory</a:t>
            </a:r>
            <a:r>
              <a:rPr lang="es-ES" dirty="0"/>
              <a:t> </a:t>
            </a:r>
            <a:r>
              <a:rPr lang="es-ES" dirty="0" err="1"/>
              <a:t>diseases</a:t>
            </a:r>
            <a:endParaRPr lang="en-GB" dirty="0"/>
          </a:p>
        </p:txBody>
      </p:sp>
      <p:sp>
        <p:nvSpPr>
          <p:cNvPr id="22" name="CustomShape 3">
            <a:extLst>
              <a:ext uri="{FF2B5EF4-FFF2-40B4-BE49-F238E27FC236}">
                <a16:creationId xmlns:a16="http://schemas.microsoft.com/office/drawing/2014/main" id="{5E508144-1170-49B5-A26F-9F355DB00EDA}"/>
              </a:ext>
            </a:extLst>
          </p:cNvPr>
          <p:cNvSpPr/>
          <p:nvPr/>
        </p:nvSpPr>
        <p:spPr>
          <a:xfrm>
            <a:off x="142638" y="3861"/>
            <a:ext cx="5977896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GB" sz="36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Results:</a:t>
            </a:r>
            <a:endParaRPr lang="en-GB" sz="3200" b="1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  <a:ea typeface="DejaVu Sans"/>
            </a:endParaRPr>
          </a:p>
          <a:p>
            <a:pPr>
              <a:lnSpc>
                <a:spcPct val="100000"/>
              </a:lnSpc>
            </a:pPr>
            <a:endParaRPr lang="en-GB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6F78D1F1-2605-40E9-9496-B80C71A17BF9}"/>
              </a:ext>
            </a:extLst>
          </p:cNvPr>
          <p:cNvSpPr txBox="1"/>
          <p:nvPr/>
        </p:nvSpPr>
        <p:spPr>
          <a:xfrm>
            <a:off x="142637" y="596312"/>
            <a:ext cx="70318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i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PM</a:t>
            </a:r>
            <a:r>
              <a:rPr lang="en-GB" sz="2000" b="1" i="1" spc="-1" baseline="-2500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10 </a:t>
            </a:r>
            <a:r>
              <a:rPr lang="en-GB" sz="2000" b="1" i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- Diseases and Mortality Correlations</a:t>
            </a:r>
          </a:p>
        </p:txBody>
      </p:sp>
    </p:spTree>
    <p:extLst>
      <p:ext uri="{BB962C8B-B14F-4D97-AF65-F5344CB8AC3E}">
        <p14:creationId xmlns:p14="http://schemas.microsoft.com/office/powerpoint/2010/main" val="39262241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CustomShape 2"/>
          <p:cNvSpPr/>
          <p:nvPr/>
        </p:nvSpPr>
        <p:spPr>
          <a:xfrm>
            <a:off x="319189" y="205296"/>
            <a:ext cx="5751000" cy="516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s-ES" sz="3600" b="1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Conclusions</a:t>
            </a:r>
            <a:endParaRPr lang="es-ES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" name="4 Subtítulo">
            <a:extLst>
              <a:ext uri="{FF2B5EF4-FFF2-40B4-BE49-F238E27FC236}">
                <a16:creationId xmlns:a16="http://schemas.microsoft.com/office/drawing/2014/main" id="{5218E8D3-5801-4D84-8778-2D5C1523C94F}"/>
              </a:ext>
            </a:extLst>
          </p:cNvPr>
          <p:cNvSpPr txBox="1">
            <a:spLocks/>
          </p:cNvSpPr>
          <p:nvPr/>
        </p:nvSpPr>
        <p:spPr>
          <a:xfrm>
            <a:off x="1221804" y="1423325"/>
            <a:ext cx="9842747" cy="5070241"/>
          </a:xfrm>
          <a:prstGeom prst="rect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txBody>
          <a:bodyPr anchor="ctr">
            <a:noAutofit/>
          </a:bodyPr>
          <a:lstStyle>
            <a:lvl1pPr marL="432000" indent="-3240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45000"/>
              <a:buFont typeface="Wingdings" charset="2"/>
              <a:buChar char="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000" indent="0" algn="just">
              <a:lnSpc>
                <a:spcPct val="100000"/>
              </a:lnSpc>
              <a:buNone/>
            </a:pPr>
            <a:endParaRPr lang="en-US" sz="2000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DA9C06F4-BCAC-4144-9787-8BD5B04C4DE5}"/>
              </a:ext>
            </a:extLst>
          </p:cNvPr>
          <p:cNvSpPr txBox="1"/>
          <p:nvPr/>
        </p:nvSpPr>
        <p:spPr>
          <a:xfrm>
            <a:off x="1406769" y="1743463"/>
            <a:ext cx="948162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1200"/>
              </a:spcAft>
              <a:buFontTx/>
              <a:buChar char="-"/>
            </a:pPr>
            <a:r>
              <a:rPr lang="es-ES" sz="2000" dirty="0"/>
              <a:t>A </a:t>
            </a:r>
            <a:r>
              <a:rPr lang="es-ES" sz="2000" dirty="0" err="1"/>
              <a:t>significant</a:t>
            </a:r>
            <a:r>
              <a:rPr lang="es-ES" sz="2000" dirty="0"/>
              <a:t> </a:t>
            </a:r>
            <a:r>
              <a:rPr lang="es-ES" sz="2000" dirty="0" err="1"/>
              <a:t>correlation</a:t>
            </a:r>
            <a:r>
              <a:rPr lang="es-ES" sz="2000" dirty="0"/>
              <a:t> </a:t>
            </a:r>
            <a:r>
              <a:rPr lang="es-ES" sz="2000" dirty="0" err="1"/>
              <a:t>is</a:t>
            </a:r>
            <a:r>
              <a:rPr lang="es-ES" sz="2000" dirty="0"/>
              <a:t> </a:t>
            </a:r>
            <a:r>
              <a:rPr lang="es-ES" sz="2000" dirty="0" err="1"/>
              <a:t>found</a:t>
            </a:r>
            <a:r>
              <a:rPr lang="es-ES" sz="2000" dirty="0"/>
              <a:t> </a:t>
            </a:r>
            <a:r>
              <a:rPr lang="es-ES" sz="2000" dirty="0" err="1"/>
              <a:t>between</a:t>
            </a:r>
            <a:r>
              <a:rPr lang="es-ES" sz="2000" dirty="0"/>
              <a:t> </a:t>
            </a:r>
            <a:r>
              <a:rPr lang="es-ES" sz="2000" dirty="0" err="1"/>
              <a:t>burned</a:t>
            </a:r>
            <a:r>
              <a:rPr lang="es-ES" sz="2000" dirty="0"/>
              <a:t> área and total </a:t>
            </a:r>
            <a:r>
              <a:rPr lang="es-ES" sz="2000" dirty="0" err="1"/>
              <a:t>mortality</a:t>
            </a:r>
            <a:r>
              <a:rPr lang="es-ES" sz="2000" dirty="0"/>
              <a:t> (</a:t>
            </a:r>
            <a:r>
              <a:rPr lang="en-US" sz="2000" dirty="0"/>
              <a:t>excluding injuries, poisoning and external causes)</a:t>
            </a:r>
            <a:r>
              <a:rPr lang="es-ES" sz="2000" dirty="0"/>
              <a:t> </a:t>
            </a:r>
            <a:r>
              <a:rPr lang="en-GB" sz="2000" dirty="0"/>
              <a:t>in some regions of mainland Portugal (mainly inland and in the north).</a:t>
            </a:r>
          </a:p>
          <a:p>
            <a:pPr marL="285750" indent="-285750" algn="just">
              <a:spcAft>
                <a:spcPts val="1200"/>
              </a:spcAft>
              <a:buFontTx/>
              <a:buChar char="-"/>
            </a:pPr>
            <a:r>
              <a:rPr lang="en-GB" sz="2000" dirty="0"/>
              <a:t>A significant  correlation between burned area and PM</a:t>
            </a:r>
            <a:r>
              <a:rPr lang="en-GB" sz="2000" baseline="-25000" dirty="0"/>
              <a:t>10</a:t>
            </a:r>
            <a:r>
              <a:rPr lang="en-GB" sz="2000" dirty="0"/>
              <a:t> is found in some regions of Portugal, especially on the north.</a:t>
            </a:r>
          </a:p>
          <a:p>
            <a:pPr marL="285750" indent="-285750" algn="just">
              <a:spcAft>
                <a:spcPts val="1200"/>
              </a:spcAft>
              <a:buFontTx/>
              <a:buChar char="-"/>
            </a:pPr>
            <a:r>
              <a:rPr lang="en-GB" sz="2000" dirty="0"/>
              <a:t>Large fires (in this studies considered above 1000 ha of burned area) have an impact on the health due to the emission of particulate matter.</a:t>
            </a:r>
          </a:p>
          <a:p>
            <a:pPr marL="285750" indent="-285750" algn="just">
              <a:spcAft>
                <a:spcPts val="1200"/>
              </a:spcAft>
              <a:buFontTx/>
              <a:buChar char="-"/>
            </a:pPr>
            <a:r>
              <a:rPr lang="en-GB" sz="2000" dirty="0"/>
              <a:t>These evidences were found despite the difficulties that the uneven scattering of the air monitoring stations analysing PM</a:t>
            </a:r>
            <a:r>
              <a:rPr lang="en-GB" sz="2000" baseline="-25000" dirty="0"/>
              <a:t>10</a:t>
            </a:r>
            <a:r>
              <a:rPr lang="en-GB" sz="2000" dirty="0"/>
              <a:t> in Portugal posed</a:t>
            </a:r>
            <a:endParaRPr lang="es-ES" sz="2000" dirty="0"/>
          </a:p>
          <a:p>
            <a:pPr marL="285750" indent="-285750" algn="just">
              <a:spcAft>
                <a:spcPts val="1200"/>
              </a:spcAft>
              <a:buFontTx/>
              <a:buChar char="-"/>
            </a:pPr>
            <a:r>
              <a:rPr lang="en-US" sz="2000" dirty="0"/>
              <a:t>The regions affected </a:t>
            </a:r>
            <a:r>
              <a:rPr lang="en-GB" sz="2000" dirty="0"/>
              <a:t>also have an aged population, poorer economy and less health care resources, which can lead to an increase in the mortality rates in general.</a:t>
            </a:r>
          </a:p>
        </p:txBody>
      </p:sp>
    </p:spTree>
    <p:extLst>
      <p:ext uri="{BB962C8B-B14F-4D97-AF65-F5344CB8AC3E}">
        <p14:creationId xmlns:p14="http://schemas.microsoft.com/office/powerpoint/2010/main" val="265959571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CustomShape 2"/>
          <p:cNvSpPr/>
          <p:nvPr/>
        </p:nvSpPr>
        <p:spPr>
          <a:xfrm>
            <a:off x="319189" y="205296"/>
            <a:ext cx="5751000" cy="516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s-ES" sz="3600" b="1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Acknowledgments</a:t>
            </a:r>
            <a:endParaRPr lang="es-ES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CustomShape 2">
            <a:extLst>
              <a:ext uri="{FF2B5EF4-FFF2-40B4-BE49-F238E27FC236}">
                <a16:creationId xmlns:a16="http://schemas.microsoft.com/office/drawing/2014/main" id="{C684D12A-0CE4-45A1-BE19-C21892DEA251}"/>
              </a:ext>
            </a:extLst>
          </p:cNvPr>
          <p:cNvSpPr/>
          <p:nvPr/>
        </p:nvSpPr>
        <p:spPr>
          <a:xfrm>
            <a:off x="153885" y="1091099"/>
            <a:ext cx="11832608" cy="118244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marL="360" algn="just">
              <a:buClr>
                <a:srgbClr val="000000"/>
              </a:buClr>
            </a:pPr>
            <a:r>
              <a:rPr lang="es-ES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 PGothic"/>
              </a:rPr>
              <a:t>We</a:t>
            </a:r>
            <a:r>
              <a:rPr lang="es-E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 PGothic"/>
              </a:rPr>
              <a:t> </a:t>
            </a:r>
            <a:r>
              <a:rPr lang="es-ES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 PGothic"/>
              </a:rPr>
              <a:t>acknowledge</a:t>
            </a:r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MS PGothic"/>
              </a:rPr>
              <a:t> the project ACEX (CGL2017-87921-R) of the Spanish Ministry of Economy and Competitiveness, the Fundación </a:t>
            </a:r>
            <a:r>
              <a:rPr lang="en-US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MS PGothic"/>
              </a:rPr>
              <a:t>Biodiversidad</a:t>
            </a:r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MS PGothic"/>
              </a:rPr>
              <a:t> of the Spanish Ministry for the Ecological Transition, and the FEDER European program, for support to conduct this research.</a:t>
            </a:r>
          </a:p>
          <a:p>
            <a:pPr marL="360" algn="just">
              <a:buClr>
                <a:srgbClr val="000000"/>
              </a:buClr>
            </a:pPr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MS PGothic"/>
              </a:rPr>
              <a:t> </a:t>
            </a:r>
          </a:p>
          <a:p>
            <a:pPr marL="360" algn="just">
              <a:buClr>
                <a:srgbClr val="000000"/>
              </a:buClr>
            </a:pPr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MS PGothic"/>
              </a:rPr>
              <a:t>This work also had the support of: (</a:t>
            </a:r>
            <a:r>
              <a:rPr lang="en-US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MS PGothic"/>
              </a:rPr>
              <a:t>i</a:t>
            </a:r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MS PGothic"/>
              </a:rPr>
              <a:t>) Base Funding UIDB/ 00511 2020 of the Laboratory for Process Engineering, Environment, Biotechnology and Energy (LEPABE), by national funds through the FCT/MCTES (PIDDAC); (ii) Nuno </a:t>
            </a:r>
            <a:r>
              <a:rPr lang="en-US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MS PGothic"/>
              </a:rPr>
              <a:t>Ratola</a:t>
            </a:r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MS PGothic"/>
              </a:rPr>
              <a:t> thanks the Portuguese Foundation for Science and Technology (FCT) for the financial support of his work contract through the Scientific Employment Stimulus - Institutional Call - [CEECINST/00049/2018].</a:t>
            </a:r>
          </a:p>
          <a:p>
            <a:pPr marL="360" algn="just">
              <a:buClr>
                <a:srgbClr val="000000"/>
              </a:buClr>
            </a:pPr>
            <a:endParaRPr lang="en-US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ea typeface="MS PGothic"/>
            </a:endParaRPr>
          </a:p>
          <a:p>
            <a:pPr marL="360" algn="just">
              <a:buClr>
                <a:srgbClr val="000000"/>
              </a:buClr>
            </a:pPr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 PGothic"/>
              </a:rPr>
              <a:t>Sofía Augusto </a:t>
            </a:r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MS PGothic"/>
              </a:rPr>
              <a:t>was supported by FCT under grant SFRH/BPD/109382/2015.</a:t>
            </a:r>
          </a:p>
          <a:p>
            <a:pPr marL="360" algn="just">
              <a:buClr>
                <a:srgbClr val="000000"/>
              </a:buClr>
            </a:pPr>
            <a:endParaRPr lang="en-US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ea typeface="MS PGothic"/>
            </a:endParaRPr>
          </a:p>
          <a:p>
            <a:pPr marL="360" algn="just">
              <a:buClr>
                <a:srgbClr val="000000"/>
              </a:buClr>
            </a:pPr>
            <a:r>
              <a:rPr lang="en-US" dirty="0" err="1"/>
              <a:t>M.Turco</a:t>
            </a:r>
            <a:r>
              <a:rPr lang="en-US" dirty="0"/>
              <a:t> has received funding from the European Union’s Horizon 2020 research and innovation </a:t>
            </a:r>
            <a:r>
              <a:rPr lang="en-US" dirty="0" err="1"/>
              <a:t>programme</a:t>
            </a:r>
            <a:r>
              <a:rPr lang="en-US" dirty="0"/>
              <a:t> under the Marie </a:t>
            </a:r>
            <a:r>
              <a:rPr lang="en-US" dirty="0" err="1"/>
              <a:t>Skłodowska</a:t>
            </a:r>
            <a:r>
              <a:rPr lang="en-US" dirty="0"/>
              <a:t>-Curie grant agreement No. 740073 (CLIM4CROP project)</a:t>
            </a:r>
            <a:endParaRPr lang="es-ES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F136FD2-66C6-4C4D-8619-A8886414DB4A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3289023" y="5329746"/>
            <a:ext cx="1482480" cy="699840"/>
          </a:xfrm>
          <a:prstGeom prst="rect">
            <a:avLst/>
          </a:prstGeom>
          <a:ln>
            <a:noFill/>
          </a:ln>
        </p:spPr>
      </p:pic>
      <p:pic>
        <p:nvPicPr>
          <p:cNvPr id="7" name="Imagen 10">
            <a:extLst>
              <a:ext uri="{FF2B5EF4-FFF2-40B4-BE49-F238E27FC236}">
                <a16:creationId xmlns:a16="http://schemas.microsoft.com/office/drawing/2014/main" id="{24C26701-71A5-D84C-A9DD-4E62459E67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/>
        </p:blipFill>
        <p:spPr>
          <a:xfrm>
            <a:off x="4771503" y="5307309"/>
            <a:ext cx="2720521" cy="720000"/>
          </a:xfrm>
          <a:prstGeom prst="rect">
            <a:avLst/>
          </a:prstGeom>
          <a:ln>
            <a:noFill/>
          </a:ln>
        </p:spPr>
      </p:pic>
      <p:pic>
        <p:nvPicPr>
          <p:cNvPr id="9" name="Picture 2" descr="Imagen relacionada">
            <a:extLst>
              <a:ext uri="{FF2B5EF4-FFF2-40B4-BE49-F238E27FC236}">
                <a16:creationId xmlns:a16="http://schemas.microsoft.com/office/drawing/2014/main" id="{1C0A7EB8-4625-47D3-9E88-2363A0B1D5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0" b="26398"/>
          <a:stretch/>
        </p:blipFill>
        <p:spPr bwMode="auto">
          <a:xfrm>
            <a:off x="7492024" y="5303949"/>
            <a:ext cx="1102646" cy="723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agem 10" descr="C:\Users\Diana\Downloads\FCT ECO.pn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91" b="25362"/>
          <a:stretch/>
        </p:blipFill>
        <p:spPr bwMode="auto">
          <a:xfrm>
            <a:off x="1294989" y="6027308"/>
            <a:ext cx="9550400" cy="93331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AutoShape 2" descr="https://webmail.um.es/imp/view.php?actionID=view_attach&amp;id=2&amp;muid=%7B5%7DINBOX8029&amp;view_token=_nKVaOXrsiWygmTF373pPC4&amp;uniq=1560785413491">
            <a:extLst>
              <a:ext uri="{FF2B5EF4-FFF2-40B4-BE49-F238E27FC236}">
                <a16:creationId xmlns:a16="http://schemas.microsoft.com/office/drawing/2014/main" id="{000D1A1E-FCC5-4970-9EF1-F0CA084EFAB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137373" y="5118649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7291676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CustomShape 2"/>
          <p:cNvSpPr/>
          <p:nvPr/>
        </p:nvSpPr>
        <p:spPr>
          <a:xfrm>
            <a:off x="4038672" y="3199940"/>
            <a:ext cx="4356247" cy="164605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6320" tIns="38160" rIns="76320" bIns="38160" anchor="ctr"/>
          <a:lstStyle/>
          <a:p>
            <a:pPr algn="ctr">
              <a:lnSpc>
                <a:spcPct val="100000"/>
              </a:lnSpc>
            </a:pPr>
            <a:endParaRPr lang="es-ES" sz="900" spc="-1" dirty="0">
              <a:uFill>
                <a:solidFill>
                  <a:srgbClr val="FFFFFF"/>
                </a:solidFill>
              </a:uFill>
            </a:endParaRPr>
          </a:p>
          <a:p>
            <a:pPr algn="ctr"/>
            <a:r>
              <a:rPr lang="es-ES" b="1" spc="-1" dirty="0">
                <a:uFill>
                  <a:solidFill>
                    <a:srgbClr val="FFFFFF"/>
                  </a:solidFill>
                </a:uFill>
                <a:ea typeface="ＭＳ Ｐゴシック"/>
              </a:rPr>
              <a:t>Contact: </a:t>
            </a:r>
            <a:r>
              <a:rPr lang="es-ES" b="1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ea typeface="ＭＳ Ｐゴシック"/>
              </a:rPr>
              <a:t>patricia.tarin@um.es</a:t>
            </a:r>
          </a:p>
          <a:p>
            <a:pPr algn="ctr">
              <a:lnSpc>
                <a:spcPct val="100000"/>
              </a:lnSpc>
            </a:pPr>
            <a:r>
              <a:rPr lang="es-ES" b="1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ea typeface="ＭＳ Ｐゴシック"/>
              </a:rPr>
              <a:t> pedro.jimenezguerrero@um.es</a:t>
            </a:r>
          </a:p>
          <a:p>
            <a:pPr algn="ctr">
              <a:lnSpc>
                <a:spcPct val="100000"/>
              </a:lnSpc>
            </a:pPr>
            <a:endParaRPr lang="es-ES" sz="2400" spc="-1" dirty="0"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8" name="CustomShape 1">
            <a:extLst>
              <a:ext uri="{FF2B5EF4-FFF2-40B4-BE49-F238E27FC236}">
                <a16:creationId xmlns:a16="http://schemas.microsoft.com/office/drawing/2014/main" id="{0DACB342-380E-4A1F-B0D4-38B4F2954C6E}"/>
              </a:ext>
            </a:extLst>
          </p:cNvPr>
          <p:cNvSpPr/>
          <p:nvPr/>
        </p:nvSpPr>
        <p:spPr>
          <a:xfrm>
            <a:off x="2842739" y="1502929"/>
            <a:ext cx="6748112" cy="1431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ES" sz="44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THANK YOU SO MUCH FOR YOUR ATTENTION</a:t>
            </a:r>
            <a:endParaRPr lang="es-ES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2906088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CustomShape 1"/>
          <p:cNvSpPr/>
          <p:nvPr/>
        </p:nvSpPr>
        <p:spPr>
          <a:xfrm>
            <a:off x="364519" y="157984"/>
            <a:ext cx="692352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36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Background</a:t>
            </a:r>
            <a:endParaRPr lang="en-GB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050" name="Picture 2" descr="Resultado de imagen de fire in portugal">
            <a:extLst>
              <a:ext uri="{FF2B5EF4-FFF2-40B4-BE49-F238E27FC236}">
                <a16:creationId xmlns:a16="http://schemas.microsoft.com/office/drawing/2014/main" id="{D6EADF6A-7654-4FB6-A76D-6A49B157E5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128" y="3311444"/>
            <a:ext cx="5272649" cy="2965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F87AFC86-5319-43E4-AFBA-991B50EF281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72742568"/>
              </p:ext>
            </p:extLst>
          </p:nvPr>
        </p:nvGraphicFramePr>
        <p:xfrm>
          <a:off x="364519" y="998687"/>
          <a:ext cx="8128000" cy="26847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cxnSp>
        <p:nvCxnSpPr>
          <p:cNvPr id="7" name="Conector recto de flecha 6">
            <a:extLst>
              <a:ext uri="{FF2B5EF4-FFF2-40B4-BE49-F238E27FC236}">
                <a16:creationId xmlns:a16="http://schemas.microsoft.com/office/drawing/2014/main" id="{D015D3DB-72FE-4410-8959-FFB6C5B218F1}"/>
              </a:ext>
            </a:extLst>
          </p:cNvPr>
          <p:cNvCxnSpPr/>
          <p:nvPr/>
        </p:nvCxnSpPr>
        <p:spPr>
          <a:xfrm flipV="1">
            <a:off x="3488787" y="2082019"/>
            <a:ext cx="0" cy="407963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upo 10">
            <a:extLst>
              <a:ext uri="{FF2B5EF4-FFF2-40B4-BE49-F238E27FC236}">
                <a16:creationId xmlns:a16="http://schemas.microsoft.com/office/drawing/2014/main" id="{22CBEDF4-E661-45A4-9102-5A8D386B3114}"/>
              </a:ext>
            </a:extLst>
          </p:cNvPr>
          <p:cNvGrpSpPr/>
          <p:nvPr/>
        </p:nvGrpSpPr>
        <p:grpSpPr>
          <a:xfrm>
            <a:off x="8697276" y="2082019"/>
            <a:ext cx="452659" cy="529526"/>
            <a:chOff x="5345112" y="1077594"/>
            <a:chExt cx="452659" cy="529526"/>
          </a:xfrm>
        </p:grpSpPr>
        <p:sp>
          <p:nvSpPr>
            <p:cNvPr id="12" name="Flecha: a la derecha 11">
              <a:extLst>
                <a:ext uri="{FF2B5EF4-FFF2-40B4-BE49-F238E27FC236}">
                  <a16:creationId xmlns:a16="http://schemas.microsoft.com/office/drawing/2014/main" id="{ACE06793-4BC3-4AAD-BEE8-73407523DF33}"/>
                </a:ext>
              </a:extLst>
            </p:cNvPr>
            <p:cNvSpPr/>
            <p:nvPr/>
          </p:nvSpPr>
          <p:spPr>
            <a:xfrm>
              <a:off x="5345112" y="1077594"/>
              <a:ext cx="452659" cy="529526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Flecha: a la derecha 4">
              <a:extLst>
                <a:ext uri="{FF2B5EF4-FFF2-40B4-BE49-F238E27FC236}">
                  <a16:creationId xmlns:a16="http://schemas.microsoft.com/office/drawing/2014/main" id="{2FE6C1BE-E47D-4607-9A9A-2F2D42ED6907}"/>
                </a:ext>
              </a:extLst>
            </p:cNvPr>
            <p:cNvSpPr txBox="1"/>
            <p:nvPr/>
          </p:nvSpPr>
          <p:spPr>
            <a:xfrm>
              <a:off x="5345112" y="1183499"/>
              <a:ext cx="316861" cy="3177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s-ES" sz="2400" kern="1200"/>
            </a:p>
          </p:txBody>
        </p:sp>
      </p:grpSp>
      <p:grpSp>
        <p:nvGrpSpPr>
          <p:cNvPr id="14" name="Grupo 13">
            <a:extLst>
              <a:ext uri="{FF2B5EF4-FFF2-40B4-BE49-F238E27FC236}">
                <a16:creationId xmlns:a16="http://schemas.microsoft.com/office/drawing/2014/main" id="{E30A8BDE-06F3-4BA6-9D33-C70468858E57}"/>
              </a:ext>
            </a:extLst>
          </p:cNvPr>
          <p:cNvGrpSpPr/>
          <p:nvPr/>
        </p:nvGrpSpPr>
        <p:grpSpPr>
          <a:xfrm>
            <a:off x="9439396" y="1700488"/>
            <a:ext cx="2135187" cy="1281112"/>
            <a:chOff x="5985668" y="701801"/>
            <a:chExt cx="2135187" cy="1281112"/>
          </a:xfrm>
        </p:grpSpPr>
        <p:sp>
          <p:nvSpPr>
            <p:cNvPr id="15" name="Rectángulo: esquinas redondeadas 14">
              <a:extLst>
                <a:ext uri="{FF2B5EF4-FFF2-40B4-BE49-F238E27FC236}">
                  <a16:creationId xmlns:a16="http://schemas.microsoft.com/office/drawing/2014/main" id="{F39A9F5F-8DF6-4E21-A36C-CD78B0DC53B0}"/>
                </a:ext>
              </a:extLst>
            </p:cNvPr>
            <p:cNvSpPr/>
            <p:nvPr/>
          </p:nvSpPr>
          <p:spPr>
            <a:xfrm>
              <a:off x="5985668" y="701801"/>
              <a:ext cx="2135187" cy="128111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ectángulo: esquinas redondeadas 4">
              <a:extLst>
                <a:ext uri="{FF2B5EF4-FFF2-40B4-BE49-F238E27FC236}">
                  <a16:creationId xmlns:a16="http://schemas.microsoft.com/office/drawing/2014/main" id="{EFC9585D-428B-4F9C-807F-5A53DADA5E54}"/>
                </a:ext>
              </a:extLst>
            </p:cNvPr>
            <p:cNvSpPr txBox="1"/>
            <p:nvPr/>
          </p:nvSpPr>
          <p:spPr>
            <a:xfrm>
              <a:off x="6023190" y="739323"/>
              <a:ext cx="2060143" cy="12060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3350" tIns="133350" rIns="133350" bIns="133350" numCol="1" spcCol="1270" anchor="ctr" anchorCtr="0">
              <a:noAutofit/>
            </a:bodyPr>
            <a:lstStyle/>
            <a:p>
              <a:pPr marL="0" lvl="0" indent="0"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2400" dirty="0" err="1"/>
                <a:t>Impacts</a:t>
              </a:r>
              <a:r>
                <a:rPr lang="es-ES" sz="2400" dirty="0"/>
                <a:t> </a:t>
              </a:r>
              <a:r>
                <a:rPr lang="es-ES" sz="2400" dirty="0" err="1"/>
                <a:t>on</a:t>
              </a:r>
              <a:r>
                <a:rPr lang="es-ES" sz="2400" dirty="0"/>
                <a:t> Human </a:t>
              </a:r>
              <a:r>
                <a:rPr lang="es-ES" sz="2400" dirty="0" err="1"/>
                <a:t>Health</a:t>
              </a:r>
              <a:r>
                <a:rPr lang="es-ES" sz="2400" dirty="0"/>
                <a:t>??</a:t>
              </a:r>
              <a:endParaRPr lang="es-ES" sz="2400" kern="1200" dirty="0"/>
            </a:p>
          </p:txBody>
        </p:sp>
      </p:grpSp>
      <p:cxnSp>
        <p:nvCxnSpPr>
          <p:cNvPr id="18" name="Conector recto de flecha 17">
            <a:extLst>
              <a:ext uri="{FF2B5EF4-FFF2-40B4-BE49-F238E27FC236}">
                <a16:creationId xmlns:a16="http://schemas.microsoft.com/office/drawing/2014/main" id="{9BCEB050-CB28-4288-B1CA-37752A3CEA25}"/>
              </a:ext>
            </a:extLst>
          </p:cNvPr>
          <p:cNvCxnSpPr>
            <a:cxnSpLocks/>
          </p:cNvCxnSpPr>
          <p:nvPr/>
        </p:nvCxnSpPr>
        <p:spPr>
          <a:xfrm flipH="1" flipV="1">
            <a:off x="6975230" y="1840525"/>
            <a:ext cx="13648" cy="407962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2081211D-5408-42F0-B1DA-0229C9A2F864}"/>
              </a:ext>
            </a:extLst>
          </p:cNvPr>
          <p:cNvCxnSpPr>
            <a:cxnSpLocks/>
          </p:cNvCxnSpPr>
          <p:nvPr/>
        </p:nvCxnSpPr>
        <p:spPr>
          <a:xfrm>
            <a:off x="6696222" y="2944078"/>
            <a:ext cx="0" cy="3705189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uadroTexto 8">
            <a:extLst>
              <a:ext uri="{FF2B5EF4-FFF2-40B4-BE49-F238E27FC236}">
                <a16:creationId xmlns:a16="http://schemas.microsoft.com/office/drawing/2014/main" id="{E7F78614-5508-48BE-BD19-97FC87FE891C}"/>
              </a:ext>
            </a:extLst>
          </p:cNvPr>
          <p:cNvSpPr txBox="1"/>
          <p:nvPr/>
        </p:nvSpPr>
        <p:spPr>
          <a:xfrm>
            <a:off x="6907238" y="3108724"/>
            <a:ext cx="285574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 </a:t>
            </a:r>
            <a:r>
              <a:rPr lang="es-ES" dirty="0" err="1"/>
              <a:t>Particulate</a:t>
            </a:r>
            <a:r>
              <a:rPr lang="es-ES" dirty="0"/>
              <a:t> </a:t>
            </a:r>
            <a:r>
              <a:rPr lang="es-ES" dirty="0" err="1"/>
              <a:t>Matter</a:t>
            </a:r>
            <a:r>
              <a:rPr lang="es-ES" dirty="0"/>
              <a:t> (PM)</a:t>
            </a:r>
          </a:p>
          <a:p>
            <a:endParaRPr lang="es-ES" dirty="0"/>
          </a:p>
          <a:p>
            <a:r>
              <a:rPr lang="es-ES" dirty="0"/>
              <a:t> </a:t>
            </a:r>
            <a:r>
              <a:rPr lang="es-ES" dirty="0" err="1"/>
              <a:t>Sulfur</a:t>
            </a:r>
            <a:r>
              <a:rPr lang="es-ES" dirty="0"/>
              <a:t> </a:t>
            </a:r>
            <a:r>
              <a:rPr lang="es-ES" dirty="0" err="1"/>
              <a:t>Dioxide</a:t>
            </a:r>
            <a:r>
              <a:rPr lang="es-ES" dirty="0"/>
              <a:t> (SO</a:t>
            </a:r>
            <a:r>
              <a:rPr lang="es-ES" baseline="-25000" dirty="0"/>
              <a:t>2</a:t>
            </a:r>
            <a:r>
              <a:rPr lang="es-ES" dirty="0"/>
              <a:t>)</a:t>
            </a:r>
          </a:p>
          <a:p>
            <a:endParaRPr lang="es-ES" dirty="0"/>
          </a:p>
          <a:p>
            <a:r>
              <a:rPr lang="es-ES" dirty="0"/>
              <a:t> </a:t>
            </a:r>
            <a:r>
              <a:rPr lang="es-ES" dirty="0" err="1"/>
              <a:t>Nitrogen</a:t>
            </a:r>
            <a:r>
              <a:rPr lang="es-ES" dirty="0"/>
              <a:t> </a:t>
            </a:r>
            <a:r>
              <a:rPr lang="es-ES" dirty="0" err="1"/>
              <a:t>Dioxide</a:t>
            </a:r>
            <a:r>
              <a:rPr lang="es-ES" dirty="0"/>
              <a:t> (NO</a:t>
            </a:r>
            <a:r>
              <a:rPr lang="es-ES" baseline="-25000" dirty="0"/>
              <a:t>2</a:t>
            </a:r>
            <a:r>
              <a:rPr lang="es-ES" dirty="0"/>
              <a:t>)</a:t>
            </a:r>
          </a:p>
          <a:p>
            <a:endParaRPr lang="es-ES" dirty="0"/>
          </a:p>
          <a:p>
            <a:r>
              <a:rPr lang="es-ES" dirty="0"/>
              <a:t> Ozone (O</a:t>
            </a:r>
            <a:r>
              <a:rPr lang="es-ES" baseline="-25000" dirty="0"/>
              <a:t>3</a:t>
            </a:r>
            <a:r>
              <a:rPr lang="es-ES" dirty="0"/>
              <a:t>)</a:t>
            </a:r>
          </a:p>
          <a:p>
            <a:endParaRPr lang="es-ES" dirty="0"/>
          </a:p>
          <a:p>
            <a:r>
              <a:rPr lang="es-ES" dirty="0"/>
              <a:t> </a:t>
            </a:r>
            <a:r>
              <a:rPr lang="es-ES" dirty="0" err="1"/>
              <a:t>Carbon</a:t>
            </a:r>
            <a:r>
              <a:rPr lang="es-ES" dirty="0"/>
              <a:t> </a:t>
            </a:r>
            <a:r>
              <a:rPr lang="es-ES" dirty="0" err="1"/>
              <a:t>Monoxide</a:t>
            </a:r>
            <a:r>
              <a:rPr lang="es-ES" dirty="0"/>
              <a:t> (CO)</a:t>
            </a:r>
          </a:p>
          <a:p>
            <a:endParaRPr lang="es-ES" dirty="0"/>
          </a:p>
          <a:p>
            <a:r>
              <a:rPr lang="es-ES" dirty="0"/>
              <a:t> </a:t>
            </a:r>
            <a:r>
              <a:rPr lang="es-ES" dirty="0" err="1"/>
              <a:t>Microcontaminants</a:t>
            </a:r>
            <a:endParaRPr lang="es-ES" dirty="0"/>
          </a:p>
          <a:p>
            <a:endParaRPr lang="es-ES" dirty="0"/>
          </a:p>
          <a:p>
            <a:r>
              <a:rPr lang="es-ES" dirty="0"/>
              <a:t>  …</a:t>
            </a:r>
          </a:p>
        </p:txBody>
      </p:sp>
      <p:cxnSp>
        <p:nvCxnSpPr>
          <p:cNvPr id="20" name="Conector recto de flecha 19">
            <a:extLst>
              <a:ext uri="{FF2B5EF4-FFF2-40B4-BE49-F238E27FC236}">
                <a16:creationId xmlns:a16="http://schemas.microsoft.com/office/drawing/2014/main" id="{CB3222D3-4153-4E78-A644-562EC32FDDBD}"/>
              </a:ext>
            </a:extLst>
          </p:cNvPr>
          <p:cNvCxnSpPr/>
          <p:nvPr/>
        </p:nvCxnSpPr>
        <p:spPr>
          <a:xfrm>
            <a:off x="6696222" y="3291605"/>
            <a:ext cx="279008" cy="0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Conector recto de flecha 22">
            <a:extLst>
              <a:ext uri="{FF2B5EF4-FFF2-40B4-BE49-F238E27FC236}">
                <a16:creationId xmlns:a16="http://schemas.microsoft.com/office/drawing/2014/main" id="{BEA02728-3206-448D-9C28-4827582165F7}"/>
              </a:ext>
            </a:extLst>
          </p:cNvPr>
          <p:cNvCxnSpPr/>
          <p:nvPr/>
        </p:nvCxnSpPr>
        <p:spPr>
          <a:xfrm>
            <a:off x="6705968" y="3837903"/>
            <a:ext cx="279008" cy="0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Conector recto de flecha 23">
            <a:extLst>
              <a:ext uri="{FF2B5EF4-FFF2-40B4-BE49-F238E27FC236}">
                <a16:creationId xmlns:a16="http://schemas.microsoft.com/office/drawing/2014/main" id="{98C57C1A-0DE7-4DE4-AFD3-EFDD2A5B967F}"/>
              </a:ext>
            </a:extLst>
          </p:cNvPr>
          <p:cNvCxnSpPr/>
          <p:nvPr/>
        </p:nvCxnSpPr>
        <p:spPr>
          <a:xfrm>
            <a:off x="6703620" y="4384201"/>
            <a:ext cx="279008" cy="0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Conector recto de flecha 24">
            <a:extLst>
              <a:ext uri="{FF2B5EF4-FFF2-40B4-BE49-F238E27FC236}">
                <a16:creationId xmlns:a16="http://schemas.microsoft.com/office/drawing/2014/main" id="{2E81A2F3-C25D-4101-8BC8-D13EA1E3FE37}"/>
              </a:ext>
            </a:extLst>
          </p:cNvPr>
          <p:cNvCxnSpPr/>
          <p:nvPr/>
        </p:nvCxnSpPr>
        <p:spPr>
          <a:xfrm>
            <a:off x="6699298" y="4930498"/>
            <a:ext cx="279008" cy="0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Conector recto de flecha 25">
            <a:extLst>
              <a:ext uri="{FF2B5EF4-FFF2-40B4-BE49-F238E27FC236}">
                <a16:creationId xmlns:a16="http://schemas.microsoft.com/office/drawing/2014/main" id="{5CCC2397-6376-4D52-8392-EF904057BB3B}"/>
              </a:ext>
            </a:extLst>
          </p:cNvPr>
          <p:cNvCxnSpPr/>
          <p:nvPr/>
        </p:nvCxnSpPr>
        <p:spPr>
          <a:xfrm>
            <a:off x="6700898" y="5490864"/>
            <a:ext cx="279008" cy="0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Conector recto de flecha 21">
            <a:extLst>
              <a:ext uri="{FF2B5EF4-FFF2-40B4-BE49-F238E27FC236}">
                <a16:creationId xmlns:a16="http://schemas.microsoft.com/office/drawing/2014/main" id="{1C61EA05-9B76-4472-8C53-E2D8F3C32691}"/>
              </a:ext>
            </a:extLst>
          </p:cNvPr>
          <p:cNvCxnSpPr/>
          <p:nvPr/>
        </p:nvCxnSpPr>
        <p:spPr>
          <a:xfrm>
            <a:off x="6698318" y="6046225"/>
            <a:ext cx="279008" cy="0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Conector recto de flecha 26">
            <a:extLst>
              <a:ext uri="{FF2B5EF4-FFF2-40B4-BE49-F238E27FC236}">
                <a16:creationId xmlns:a16="http://schemas.microsoft.com/office/drawing/2014/main" id="{7D54EF9E-9731-4658-A46D-65717ACFF2E6}"/>
              </a:ext>
            </a:extLst>
          </p:cNvPr>
          <p:cNvCxnSpPr>
            <a:cxnSpLocks/>
          </p:cNvCxnSpPr>
          <p:nvPr/>
        </p:nvCxnSpPr>
        <p:spPr>
          <a:xfrm>
            <a:off x="6668442" y="6634424"/>
            <a:ext cx="320436" cy="9402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8" name="CuadroTexto 27">
            <a:extLst>
              <a:ext uri="{FF2B5EF4-FFF2-40B4-BE49-F238E27FC236}">
                <a16:creationId xmlns:a16="http://schemas.microsoft.com/office/drawing/2014/main" id="{57033616-3E00-4E8B-AA77-0F3F0DE3CEEA}"/>
              </a:ext>
            </a:extLst>
          </p:cNvPr>
          <p:cNvSpPr txBox="1"/>
          <p:nvPr/>
        </p:nvSpPr>
        <p:spPr>
          <a:xfrm>
            <a:off x="364519" y="6304552"/>
            <a:ext cx="52722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400" i="1" dirty="0" err="1"/>
              <a:t>Wildfire</a:t>
            </a:r>
            <a:r>
              <a:rPr lang="es-ES" sz="1400" i="1" dirty="0"/>
              <a:t> in June 2017 in </a:t>
            </a:r>
            <a:r>
              <a:rPr lang="es-ES" sz="1400" i="1" dirty="0" err="1"/>
              <a:t>Pedrógão</a:t>
            </a:r>
            <a:r>
              <a:rPr lang="es-ES" sz="1400" i="1" dirty="0"/>
              <a:t> Grande (Portugal)</a:t>
            </a:r>
          </a:p>
        </p:txBody>
      </p:sp>
    </p:spTree>
    <p:extLst>
      <p:ext uri="{BB962C8B-B14F-4D97-AF65-F5344CB8AC3E}">
        <p14:creationId xmlns:p14="http://schemas.microsoft.com/office/powerpoint/2010/main" val="32809057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CustomShape 1"/>
          <p:cNvSpPr/>
          <p:nvPr/>
        </p:nvSpPr>
        <p:spPr>
          <a:xfrm>
            <a:off x="364519" y="157984"/>
            <a:ext cx="692352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36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Background</a:t>
            </a:r>
            <a:endParaRPr lang="en-GB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E0469D9D-38DA-4001-8CAF-E72389CC93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310" y="1134567"/>
            <a:ext cx="9962866" cy="5394375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D740B63E-92AB-4A10-8627-467E22AEBB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1993" y="1299650"/>
            <a:ext cx="1057423" cy="1228896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10CE77BA-EF1E-4443-93CF-D5A66E9EE741}"/>
              </a:ext>
            </a:extLst>
          </p:cNvPr>
          <p:cNvSpPr txBox="1"/>
          <p:nvPr/>
        </p:nvSpPr>
        <p:spPr>
          <a:xfrm>
            <a:off x="200751" y="6528942"/>
            <a:ext cx="84382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400" i="1" dirty="0"/>
              <a:t>Data </a:t>
            </a:r>
            <a:r>
              <a:rPr lang="es-ES" sz="1400" i="1" dirty="0" err="1"/>
              <a:t>from</a:t>
            </a:r>
            <a:r>
              <a:rPr lang="es-ES" sz="1400" i="1" dirty="0"/>
              <a:t> </a:t>
            </a:r>
            <a:r>
              <a:rPr lang="es-ES" sz="1400" i="1" dirty="0" err="1"/>
              <a:t>the</a:t>
            </a:r>
            <a:r>
              <a:rPr lang="es-ES" sz="1400" i="1" dirty="0"/>
              <a:t> </a:t>
            </a:r>
            <a:r>
              <a:rPr lang="es-ES" sz="1400" i="1" dirty="0" err="1"/>
              <a:t>European</a:t>
            </a:r>
            <a:r>
              <a:rPr lang="es-ES" sz="1400" i="1" dirty="0"/>
              <a:t> </a:t>
            </a:r>
            <a:r>
              <a:rPr lang="es-ES" sz="1400" i="1" dirty="0" err="1"/>
              <a:t>Environmental</a:t>
            </a:r>
            <a:r>
              <a:rPr lang="es-ES" sz="1400" i="1" dirty="0"/>
              <a:t> Agency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0EC84982-9714-4B43-AB7A-66583350735D}"/>
              </a:ext>
            </a:extLst>
          </p:cNvPr>
          <p:cNvSpPr txBox="1"/>
          <p:nvPr/>
        </p:nvSpPr>
        <p:spPr>
          <a:xfrm>
            <a:off x="10002982" y="2646218"/>
            <a:ext cx="196734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dirty="0"/>
              <a:t>Portugal </a:t>
            </a:r>
            <a:r>
              <a:rPr lang="es-ES" dirty="0" err="1"/>
              <a:t>is</a:t>
            </a:r>
            <a:r>
              <a:rPr lang="es-ES" dirty="0"/>
              <a:t> </a:t>
            </a:r>
            <a:r>
              <a:rPr lang="es-ES" dirty="0" err="1"/>
              <a:t>one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countries</a:t>
            </a:r>
            <a:r>
              <a:rPr lang="es-ES" dirty="0"/>
              <a:t> </a:t>
            </a:r>
            <a:r>
              <a:rPr lang="es-ES" dirty="0" err="1"/>
              <a:t>most</a:t>
            </a:r>
            <a:r>
              <a:rPr lang="es-ES" dirty="0"/>
              <a:t> </a:t>
            </a:r>
            <a:r>
              <a:rPr lang="es-ES" dirty="0" err="1"/>
              <a:t>affected</a:t>
            </a:r>
            <a:r>
              <a:rPr lang="es-ES" dirty="0"/>
              <a:t> </a:t>
            </a:r>
            <a:r>
              <a:rPr lang="es-ES" dirty="0" err="1"/>
              <a:t>by</a:t>
            </a:r>
            <a:r>
              <a:rPr lang="es-ES" dirty="0"/>
              <a:t> </a:t>
            </a:r>
            <a:r>
              <a:rPr lang="es-ES" dirty="0" err="1"/>
              <a:t>wildfires</a:t>
            </a:r>
            <a:r>
              <a:rPr lang="es-ES" dirty="0"/>
              <a:t> in </a:t>
            </a:r>
            <a:r>
              <a:rPr lang="es-ES" dirty="0" err="1"/>
              <a:t>Europe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474969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CustomShape 1"/>
          <p:cNvSpPr/>
          <p:nvPr/>
        </p:nvSpPr>
        <p:spPr>
          <a:xfrm>
            <a:off x="364519" y="157984"/>
            <a:ext cx="692352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36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Background</a:t>
            </a:r>
            <a:endParaRPr lang="en-GB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" name="Picture 4" descr="Wildfires in Portugal">
            <a:extLst>
              <a:ext uri="{FF2B5EF4-FFF2-40B4-BE49-F238E27FC236}">
                <a16:creationId xmlns:a16="http://schemas.microsoft.com/office/drawing/2014/main" id="{2DDEF483-10FF-4E08-8030-EF50F492A2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639" y="1174666"/>
            <a:ext cx="6891876" cy="5514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1BCBCE27-62A0-4071-BCBB-C3733A7F622B}"/>
              </a:ext>
            </a:extLst>
          </p:cNvPr>
          <p:cNvSpPr txBox="1"/>
          <p:nvPr/>
        </p:nvSpPr>
        <p:spPr>
          <a:xfrm>
            <a:off x="364519" y="5731116"/>
            <a:ext cx="47126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400" i="1" dirty="0" err="1"/>
              <a:t>Image</a:t>
            </a:r>
            <a:r>
              <a:rPr lang="es-ES" sz="1400" i="1" dirty="0"/>
              <a:t> </a:t>
            </a:r>
            <a:r>
              <a:rPr lang="es-ES" sz="1400" i="1" dirty="0" err="1"/>
              <a:t>from</a:t>
            </a:r>
            <a:r>
              <a:rPr lang="es-ES" sz="1400" i="1" dirty="0"/>
              <a:t> NASA: </a:t>
            </a:r>
            <a:r>
              <a:rPr lang="en-US" sz="1400" i="1" dirty="0"/>
              <a:t>This natural-color satellite image was retrieved by the Moderate Resolution Imaging Spectroradiometer (MODIS) on-board the Aqua satellite on Sept. 06, 2016. </a:t>
            </a:r>
            <a:endParaRPr lang="es-ES" sz="1400" i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78171D9-A474-4755-9685-EB506DD13A16}"/>
              </a:ext>
            </a:extLst>
          </p:cNvPr>
          <p:cNvSpPr txBox="1"/>
          <p:nvPr/>
        </p:nvSpPr>
        <p:spPr>
          <a:xfrm>
            <a:off x="364519" y="1448972"/>
            <a:ext cx="43059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/>
              <a:t>In 2016…</a:t>
            </a:r>
          </a:p>
          <a:p>
            <a:endParaRPr lang="es-ES" sz="2000" dirty="0"/>
          </a:p>
          <a:p>
            <a:endParaRPr lang="es-ES" sz="2000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DA51F90-3FBB-4E95-91B2-4C0261E1FAF7}"/>
              </a:ext>
            </a:extLst>
          </p:cNvPr>
          <p:cNvSpPr txBox="1"/>
          <p:nvPr/>
        </p:nvSpPr>
        <p:spPr>
          <a:xfrm>
            <a:off x="1055080" y="2264903"/>
            <a:ext cx="2897945" cy="707886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000" dirty="0"/>
              <a:t>217000 ha </a:t>
            </a:r>
            <a:r>
              <a:rPr lang="es-ES" sz="2000" dirty="0" err="1"/>
              <a:t>have</a:t>
            </a:r>
            <a:r>
              <a:rPr lang="es-ES" sz="2000" dirty="0"/>
              <a:t> </a:t>
            </a:r>
            <a:r>
              <a:rPr lang="es-ES" sz="2000" dirty="0" err="1"/>
              <a:t>burned</a:t>
            </a:r>
            <a:r>
              <a:rPr lang="es-ES" sz="2000" dirty="0"/>
              <a:t> in </a:t>
            </a:r>
            <a:r>
              <a:rPr lang="es-ES" sz="2000" dirty="0" err="1"/>
              <a:t>Europe</a:t>
            </a:r>
            <a:endParaRPr lang="es-ES" sz="2000" dirty="0"/>
          </a:p>
        </p:txBody>
      </p:sp>
      <p:sp>
        <p:nvSpPr>
          <p:cNvPr id="7" name="Flecha: hacia abajo 6">
            <a:extLst>
              <a:ext uri="{FF2B5EF4-FFF2-40B4-BE49-F238E27FC236}">
                <a16:creationId xmlns:a16="http://schemas.microsoft.com/office/drawing/2014/main" id="{50B9E53F-96C2-4D6D-B6EF-90B2C400FE2C}"/>
              </a:ext>
            </a:extLst>
          </p:cNvPr>
          <p:cNvSpPr/>
          <p:nvPr/>
        </p:nvSpPr>
        <p:spPr>
          <a:xfrm>
            <a:off x="2349307" y="3080830"/>
            <a:ext cx="294801" cy="506437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00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35A27A0-C2D6-4560-B764-5658146FBDDD}"/>
              </a:ext>
            </a:extLst>
          </p:cNvPr>
          <p:cNvSpPr txBox="1"/>
          <p:nvPr/>
        </p:nvSpPr>
        <p:spPr>
          <a:xfrm>
            <a:off x="1047734" y="3697464"/>
            <a:ext cx="2897945" cy="400110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116000 ha in Portugal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16148264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CustomShape 1"/>
          <p:cNvSpPr/>
          <p:nvPr/>
        </p:nvSpPr>
        <p:spPr>
          <a:xfrm>
            <a:off x="364519" y="157984"/>
            <a:ext cx="692352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36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Background</a:t>
            </a:r>
            <a:endParaRPr lang="en-GB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79E0011D-185C-4CE3-B3EF-CDBABF383E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4923569"/>
              </p:ext>
            </p:extLst>
          </p:nvPr>
        </p:nvGraphicFramePr>
        <p:xfrm>
          <a:off x="273601" y="1533526"/>
          <a:ext cx="10045320" cy="4676209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826350">
                  <a:extLst>
                    <a:ext uri="{9D8B030D-6E8A-4147-A177-3AD203B41FA5}">
                      <a16:colId xmlns:a16="http://schemas.microsoft.com/office/drawing/2014/main" val="2498248168"/>
                    </a:ext>
                  </a:extLst>
                </a:gridCol>
                <a:gridCol w="1630815">
                  <a:extLst>
                    <a:ext uri="{9D8B030D-6E8A-4147-A177-3AD203B41FA5}">
                      <a16:colId xmlns:a16="http://schemas.microsoft.com/office/drawing/2014/main" val="2213717527"/>
                    </a:ext>
                  </a:extLst>
                </a:gridCol>
                <a:gridCol w="2320119">
                  <a:extLst>
                    <a:ext uri="{9D8B030D-6E8A-4147-A177-3AD203B41FA5}">
                      <a16:colId xmlns:a16="http://schemas.microsoft.com/office/drawing/2014/main" val="4256767951"/>
                    </a:ext>
                  </a:extLst>
                </a:gridCol>
                <a:gridCol w="1562371">
                  <a:extLst>
                    <a:ext uri="{9D8B030D-6E8A-4147-A177-3AD203B41FA5}">
                      <a16:colId xmlns:a16="http://schemas.microsoft.com/office/drawing/2014/main" val="1495500841"/>
                    </a:ext>
                  </a:extLst>
                </a:gridCol>
                <a:gridCol w="1576614">
                  <a:extLst>
                    <a:ext uri="{9D8B030D-6E8A-4147-A177-3AD203B41FA5}">
                      <a16:colId xmlns:a16="http://schemas.microsoft.com/office/drawing/2014/main" val="1307888919"/>
                    </a:ext>
                  </a:extLst>
                </a:gridCol>
                <a:gridCol w="2129051">
                  <a:extLst>
                    <a:ext uri="{9D8B030D-6E8A-4147-A177-3AD203B41FA5}">
                      <a16:colId xmlns:a16="http://schemas.microsoft.com/office/drawing/2014/main" val="3280072374"/>
                    </a:ext>
                  </a:extLst>
                </a:gridCol>
              </a:tblGrid>
              <a:tr h="493761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Year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u="none" strike="noStrike" dirty="0">
                          <a:effectLst/>
                          <a:latin typeface="+mn-lt"/>
                        </a:rPr>
                        <a:t>BA total (ha)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u="none" strike="noStrike" dirty="0" err="1">
                          <a:effectLst/>
                          <a:latin typeface="+mn-lt"/>
                        </a:rPr>
                        <a:t>Occurrences</a:t>
                      </a:r>
                      <a:r>
                        <a:rPr lang="es-ES" sz="1400" b="1" u="none" strike="noStrike" dirty="0">
                          <a:effectLst/>
                          <a:latin typeface="+mn-lt"/>
                        </a:rPr>
                        <a:t> BA &gt;1000 ha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u="none" strike="noStrike" dirty="0">
                          <a:effectLst/>
                          <a:latin typeface="+mn-lt"/>
                        </a:rPr>
                        <a:t>BA &gt;1000 ha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u="none" strike="noStrike" dirty="0">
                          <a:effectLst/>
                          <a:latin typeface="+mn-lt"/>
                        </a:rPr>
                        <a:t>%BA &gt;1000 ha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u="none" strike="noStrike" dirty="0">
                          <a:effectLst/>
                          <a:latin typeface="+mn-lt"/>
                        </a:rPr>
                        <a:t>BA/</a:t>
                      </a:r>
                      <a:r>
                        <a:rPr lang="es-ES" sz="1400" b="1" u="none" strike="noStrike" dirty="0" err="1">
                          <a:effectLst/>
                          <a:latin typeface="+mn-lt"/>
                        </a:rPr>
                        <a:t>Occurrences</a:t>
                      </a:r>
                      <a:r>
                        <a:rPr lang="es-ES" sz="1400" b="1" u="none" strike="noStrike" dirty="0">
                          <a:effectLst/>
                          <a:latin typeface="+mn-lt"/>
                        </a:rPr>
                        <a:t> </a:t>
                      </a:r>
                    </a:p>
                    <a:p>
                      <a:pPr algn="ctr" fontAlgn="ctr"/>
                      <a:r>
                        <a:rPr lang="es-ES" sz="1400" b="1" u="none" strike="noStrike" dirty="0">
                          <a:effectLst/>
                          <a:latin typeface="+mn-lt"/>
                        </a:rPr>
                        <a:t>(&gt;1000 ha)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3042824"/>
                  </a:ext>
                </a:extLst>
              </a:tr>
              <a:tr h="261403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>
                          <a:effectLst/>
                        </a:rPr>
                        <a:t>2016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>
                          <a:effectLst/>
                        </a:rPr>
                        <a:t>160458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>
                          <a:effectLst/>
                        </a:rPr>
                        <a:t>22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 dirty="0">
                          <a:effectLst/>
                        </a:rPr>
                        <a:t>85166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 dirty="0">
                          <a:effectLst/>
                        </a:rPr>
                        <a:t>53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 dirty="0">
                          <a:effectLst/>
                        </a:rPr>
                        <a:t>3871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5970583"/>
                  </a:ext>
                </a:extLst>
              </a:tr>
              <a:tr h="261403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>
                          <a:effectLst/>
                        </a:rPr>
                        <a:t>2015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 dirty="0">
                          <a:effectLst/>
                        </a:rPr>
                        <a:t>64978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 dirty="0">
                          <a:effectLst/>
                        </a:rPr>
                        <a:t>8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>
                          <a:effectLst/>
                        </a:rPr>
                        <a:t>16886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>
                          <a:effectLst/>
                        </a:rPr>
                        <a:t>26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>
                          <a:effectLst/>
                        </a:rPr>
                        <a:t>2111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258035"/>
                  </a:ext>
                </a:extLst>
              </a:tr>
              <a:tr h="261403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>
                          <a:effectLst/>
                        </a:rPr>
                        <a:t>2014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 dirty="0">
                          <a:effectLst/>
                        </a:rPr>
                        <a:t>21114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 dirty="0">
                          <a:effectLst/>
                        </a:rPr>
                        <a:t>3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 dirty="0">
                          <a:effectLst/>
                        </a:rPr>
                        <a:t>6451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>
                          <a:effectLst/>
                        </a:rPr>
                        <a:t>31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>
                          <a:effectLst/>
                        </a:rPr>
                        <a:t>2150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6458564"/>
                  </a:ext>
                </a:extLst>
              </a:tr>
              <a:tr h="261403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>
                          <a:effectLst/>
                        </a:rPr>
                        <a:t>2013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 dirty="0">
                          <a:effectLst/>
                        </a:rPr>
                        <a:t>156688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 dirty="0">
                          <a:effectLst/>
                        </a:rPr>
                        <a:t>26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 dirty="0">
                          <a:effectLst/>
                        </a:rPr>
                        <a:t>71391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>
                          <a:effectLst/>
                        </a:rPr>
                        <a:t>46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 dirty="0">
                          <a:effectLst/>
                        </a:rPr>
                        <a:t>2746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2081761"/>
                  </a:ext>
                </a:extLst>
              </a:tr>
              <a:tr h="261403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>
                          <a:effectLst/>
                        </a:rPr>
                        <a:t>2012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 dirty="0">
                          <a:effectLst/>
                        </a:rPr>
                        <a:t>116204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 dirty="0">
                          <a:effectLst/>
                        </a:rPr>
                        <a:t>11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 dirty="0">
                          <a:effectLst/>
                        </a:rPr>
                        <a:t>48035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>
                          <a:effectLst/>
                        </a:rPr>
                        <a:t>41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>
                          <a:effectLst/>
                        </a:rPr>
                        <a:t>4367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8687597"/>
                  </a:ext>
                </a:extLst>
              </a:tr>
              <a:tr h="261403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>
                          <a:effectLst/>
                        </a:rPr>
                        <a:t>2011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 dirty="0">
                          <a:effectLst/>
                        </a:rPr>
                        <a:t>74686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 dirty="0">
                          <a:effectLst/>
                        </a:rPr>
                        <a:t>6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 dirty="0">
                          <a:effectLst/>
                        </a:rPr>
                        <a:t>9102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>
                          <a:effectLst/>
                        </a:rPr>
                        <a:t>12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>
                          <a:effectLst/>
                        </a:rPr>
                        <a:t>1517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719390"/>
                  </a:ext>
                </a:extLst>
              </a:tr>
              <a:tr h="261403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>
                          <a:effectLst/>
                        </a:rPr>
                        <a:t>2010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 dirty="0">
                          <a:effectLst/>
                        </a:rPr>
                        <a:t>138797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 dirty="0">
                          <a:effectLst/>
                        </a:rPr>
                        <a:t>25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 dirty="0">
                          <a:effectLst/>
                        </a:rPr>
                        <a:t>60738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>
                          <a:effectLst/>
                        </a:rPr>
                        <a:t>44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>
                          <a:effectLst/>
                        </a:rPr>
                        <a:t>2430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6113180"/>
                  </a:ext>
                </a:extLst>
              </a:tr>
              <a:tr h="261403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>
                          <a:effectLst/>
                        </a:rPr>
                        <a:t>2009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 dirty="0">
                          <a:effectLst/>
                        </a:rPr>
                        <a:t>90541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 dirty="0">
                          <a:effectLst/>
                        </a:rPr>
                        <a:t>9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 dirty="0">
                          <a:effectLst/>
                        </a:rPr>
                        <a:t>21467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 dirty="0">
                          <a:effectLst/>
                        </a:rPr>
                        <a:t>24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>
                          <a:effectLst/>
                        </a:rPr>
                        <a:t>2385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1697682"/>
                  </a:ext>
                </a:extLst>
              </a:tr>
              <a:tr h="261403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>
                          <a:effectLst/>
                        </a:rPr>
                        <a:t>2008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 dirty="0">
                          <a:effectLst/>
                        </a:rPr>
                        <a:t>17393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 dirty="0">
                          <a:effectLst/>
                        </a:rPr>
                        <a:t>0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 dirty="0">
                          <a:effectLst/>
                        </a:rPr>
                        <a:t>0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>
                          <a:effectLst/>
                        </a:rPr>
                        <a:t>0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4123559"/>
                  </a:ext>
                </a:extLst>
              </a:tr>
              <a:tr h="261403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>
                          <a:effectLst/>
                        </a:rPr>
                        <a:t>2007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 dirty="0">
                          <a:effectLst/>
                        </a:rPr>
                        <a:t>34036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 dirty="0">
                          <a:effectLst/>
                        </a:rPr>
                        <a:t>2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 dirty="0">
                          <a:effectLst/>
                        </a:rPr>
                        <a:t>6203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>
                          <a:effectLst/>
                        </a:rPr>
                        <a:t>18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>
                          <a:effectLst/>
                        </a:rPr>
                        <a:t>3102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3638491"/>
                  </a:ext>
                </a:extLst>
              </a:tr>
              <a:tr h="261403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>
                          <a:effectLst/>
                        </a:rPr>
                        <a:t>2006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 dirty="0">
                          <a:effectLst/>
                        </a:rPr>
                        <a:t>79536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 dirty="0">
                          <a:effectLst/>
                        </a:rPr>
                        <a:t>7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 dirty="0">
                          <a:effectLst/>
                        </a:rPr>
                        <a:t>21197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 dirty="0">
                          <a:effectLst/>
                        </a:rPr>
                        <a:t>27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>
                          <a:effectLst/>
                        </a:rPr>
                        <a:t>3028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4267952"/>
                  </a:ext>
                </a:extLst>
              </a:tr>
              <a:tr h="261403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>
                          <a:effectLst/>
                        </a:rPr>
                        <a:t>2005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 dirty="0">
                          <a:effectLst/>
                        </a:rPr>
                        <a:t>344554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 dirty="0">
                          <a:effectLst/>
                        </a:rPr>
                        <a:t>61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 dirty="0">
                          <a:effectLst/>
                        </a:rPr>
                        <a:t>172723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 dirty="0">
                          <a:effectLst/>
                        </a:rPr>
                        <a:t>50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>
                          <a:effectLst/>
                        </a:rPr>
                        <a:t>2832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5192147"/>
                  </a:ext>
                </a:extLst>
              </a:tr>
              <a:tr h="261403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>
                          <a:effectLst/>
                        </a:rPr>
                        <a:t>2004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 dirty="0">
                          <a:effectLst/>
                        </a:rPr>
                        <a:t>148194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 dirty="0">
                          <a:effectLst/>
                        </a:rPr>
                        <a:t>32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 dirty="0">
                          <a:effectLst/>
                        </a:rPr>
                        <a:t>75168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 dirty="0">
                          <a:effectLst/>
                        </a:rPr>
                        <a:t>51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 dirty="0">
                          <a:effectLst/>
                        </a:rPr>
                        <a:t>2349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8157184"/>
                  </a:ext>
                </a:extLst>
              </a:tr>
              <a:tr h="261403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>
                          <a:effectLst/>
                        </a:rPr>
                        <a:t>2003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 dirty="0">
                          <a:effectLst/>
                        </a:rPr>
                        <a:t>470617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 dirty="0">
                          <a:effectLst/>
                        </a:rPr>
                        <a:t>81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 dirty="0">
                          <a:effectLst/>
                        </a:rPr>
                        <a:t>375783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>
                          <a:effectLst/>
                        </a:rPr>
                        <a:t>80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 dirty="0">
                          <a:effectLst/>
                        </a:rPr>
                        <a:t>4639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0732660"/>
                  </a:ext>
                </a:extLst>
              </a:tr>
              <a:tr h="261403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>
                          <a:effectLst/>
                        </a:rPr>
                        <a:t>2002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 dirty="0">
                          <a:effectLst/>
                        </a:rPr>
                        <a:t>129731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 dirty="0">
                          <a:effectLst/>
                        </a:rPr>
                        <a:t>17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 dirty="0">
                          <a:effectLst/>
                        </a:rPr>
                        <a:t>30786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>
                          <a:effectLst/>
                        </a:rPr>
                        <a:t>24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 dirty="0">
                          <a:effectLst/>
                        </a:rPr>
                        <a:t>1811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7228845"/>
                  </a:ext>
                </a:extLst>
              </a:tr>
              <a:tr h="261403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>
                          <a:effectLst/>
                        </a:rPr>
                        <a:t>2001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 dirty="0">
                          <a:effectLst/>
                        </a:rPr>
                        <a:t>116706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 dirty="0">
                          <a:effectLst/>
                        </a:rPr>
                        <a:t>21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 dirty="0">
                          <a:effectLst/>
                        </a:rPr>
                        <a:t>34856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>
                          <a:effectLst/>
                        </a:rPr>
                        <a:t>30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 dirty="0">
                          <a:effectLst/>
                        </a:rPr>
                        <a:t>1660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0428513"/>
                  </a:ext>
                </a:extLst>
              </a:tr>
            </a:tbl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69C437A5-866E-4AA5-9733-C3E9BC2034AF}"/>
              </a:ext>
            </a:extLst>
          </p:cNvPr>
          <p:cNvSpPr txBox="1"/>
          <p:nvPr/>
        </p:nvSpPr>
        <p:spPr>
          <a:xfrm>
            <a:off x="259953" y="6249730"/>
            <a:ext cx="10045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400" i="1" dirty="0"/>
              <a:t>* BA</a:t>
            </a:r>
            <a:r>
              <a:rPr lang="es-ES" sz="1400" i="1" dirty="0">
                <a:sym typeface="Wingdings" panose="05000000000000000000" pitchFamily="2" charset="2"/>
              </a:rPr>
              <a:t></a:t>
            </a:r>
            <a:r>
              <a:rPr lang="es-ES" sz="1400" i="1" dirty="0"/>
              <a:t> </a:t>
            </a:r>
            <a:r>
              <a:rPr lang="es-ES" sz="1400" i="1" dirty="0" err="1"/>
              <a:t>Burned</a:t>
            </a:r>
            <a:r>
              <a:rPr lang="es-ES" sz="1400" i="1" dirty="0"/>
              <a:t> </a:t>
            </a:r>
            <a:r>
              <a:rPr lang="es-ES" sz="1400" i="1" dirty="0" err="1"/>
              <a:t>Area</a:t>
            </a:r>
            <a:r>
              <a:rPr lang="en-US" sz="1400" i="1" dirty="0"/>
              <a:t> </a:t>
            </a:r>
            <a:endParaRPr lang="es-ES" sz="1400" i="1" dirty="0"/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435A50DE-24EB-4C9C-87E2-E77A69D2B476}"/>
              </a:ext>
            </a:extLst>
          </p:cNvPr>
          <p:cNvSpPr/>
          <p:nvPr/>
        </p:nvSpPr>
        <p:spPr>
          <a:xfrm>
            <a:off x="6866038" y="4094328"/>
            <a:ext cx="1037230" cy="30025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D246AFE1-FE41-4486-B3F9-930947FA4EA9}"/>
              </a:ext>
            </a:extLst>
          </p:cNvPr>
          <p:cNvSpPr/>
          <p:nvPr/>
        </p:nvSpPr>
        <p:spPr>
          <a:xfrm>
            <a:off x="6895606" y="5406798"/>
            <a:ext cx="1037230" cy="30025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D8B561E-2914-4B4E-99DF-D52B3997047E}"/>
              </a:ext>
            </a:extLst>
          </p:cNvPr>
          <p:cNvSpPr txBox="1"/>
          <p:nvPr/>
        </p:nvSpPr>
        <p:spPr>
          <a:xfrm>
            <a:off x="10501745" y="1704109"/>
            <a:ext cx="1524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 err="1"/>
              <a:t>During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studied</a:t>
            </a:r>
            <a:r>
              <a:rPr lang="es-ES" dirty="0"/>
              <a:t> </a:t>
            </a:r>
            <a:r>
              <a:rPr lang="es-ES" dirty="0" err="1"/>
              <a:t>period</a:t>
            </a:r>
            <a:r>
              <a:rPr lang="es-ES" dirty="0"/>
              <a:t> </a:t>
            </a:r>
            <a:r>
              <a:rPr lang="es-ES" dirty="0" err="1"/>
              <a:t>big</a:t>
            </a:r>
            <a:r>
              <a:rPr lang="es-ES" dirty="0"/>
              <a:t> </a:t>
            </a:r>
            <a:r>
              <a:rPr lang="es-ES" dirty="0" err="1"/>
              <a:t>differences</a:t>
            </a:r>
            <a:r>
              <a:rPr lang="es-ES" dirty="0"/>
              <a:t> </a:t>
            </a:r>
            <a:r>
              <a:rPr lang="es-ES" dirty="0" err="1"/>
              <a:t>on</a:t>
            </a:r>
            <a:r>
              <a:rPr lang="es-ES" dirty="0"/>
              <a:t> </a:t>
            </a:r>
            <a:r>
              <a:rPr lang="es-ES" dirty="0" err="1"/>
              <a:t>burned</a:t>
            </a:r>
            <a:r>
              <a:rPr lang="es-ES" dirty="0"/>
              <a:t> </a:t>
            </a:r>
            <a:r>
              <a:rPr lang="es-ES" dirty="0" err="1"/>
              <a:t>area</a:t>
            </a:r>
            <a:r>
              <a:rPr lang="es-ES" dirty="0"/>
              <a:t> </a:t>
            </a:r>
            <a:r>
              <a:rPr lang="es-ES" dirty="0" err="1"/>
              <a:t>for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studied</a:t>
            </a:r>
            <a:r>
              <a:rPr lang="es-ES" dirty="0"/>
              <a:t> </a:t>
            </a:r>
            <a:r>
              <a:rPr lang="es-ES" dirty="0" err="1"/>
              <a:t>period</a:t>
            </a:r>
            <a:r>
              <a:rPr lang="es-ES" dirty="0"/>
              <a:t> </a:t>
            </a:r>
            <a:r>
              <a:rPr lang="es-ES" dirty="0" err="1"/>
              <a:t>have</a:t>
            </a:r>
            <a:r>
              <a:rPr lang="es-ES" dirty="0"/>
              <a:t> </a:t>
            </a:r>
            <a:r>
              <a:rPr lang="es-ES" dirty="0" err="1"/>
              <a:t>been</a:t>
            </a:r>
            <a:r>
              <a:rPr lang="es-ES" dirty="0"/>
              <a:t> </a:t>
            </a:r>
            <a:r>
              <a:rPr lang="es-ES" dirty="0" err="1"/>
              <a:t>found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401124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CustomShape 1"/>
          <p:cNvSpPr/>
          <p:nvPr/>
        </p:nvSpPr>
        <p:spPr>
          <a:xfrm>
            <a:off x="364519" y="157984"/>
            <a:ext cx="692352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36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Background</a:t>
            </a:r>
            <a:endParaRPr lang="en-GB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79E0011D-185C-4CE3-B3EF-CDBABF383E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1615743"/>
              </p:ext>
            </p:extLst>
          </p:nvPr>
        </p:nvGraphicFramePr>
        <p:xfrm>
          <a:off x="273602" y="1533526"/>
          <a:ext cx="10045320" cy="4676209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826350">
                  <a:extLst>
                    <a:ext uri="{9D8B030D-6E8A-4147-A177-3AD203B41FA5}">
                      <a16:colId xmlns:a16="http://schemas.microsoft.com/office/drawing/2014/main" val="2498248168"/>
                    </a:ext>
                  </a:extLst>
                </a:gridCol>
                <a:gridCol w="1630815">
                  <a:extLst>
                    <a:ext uri="{9D8B030D-6E8A-4147-A177-3AD203B41FA5}">
                      <a16:colId xmlns:a16="http://schemas.microsoft.com/office/drawing/2014/main" val="2213717527"/>
                    </a:ext>
                  </a:extLst>
                </a:gridCol>
                <a:gridCol w="2320119">
                  <a:extLst>
                    <a:ext uri="{9D8B030D-6E8A-4147-A177-3AD203B41FA5}">
                      <a16:colId xmlns:a16="http://schemas.microsoft.com/office/drawing/2014/main" val="4256767951"/>
                    </a:ext>
                  </a:extLst>
                </a:gridCol>
                <a:gridCol w="1562371">
                  <a:extLst>
                    <a:ext uri="{9D8B030D-6E8A-4147-A177-3AD203B41FA5}">
                      <a16:colId xmlns:a16="http://schemas.microsoft.com/office/drawing/2014/main" val="1495500841"/>
                    </a:ext>
                  </a:extLst>
                </a:gridCol>
                <a:gridCol w="1576614">
                  <a:extLst>
                    <a:ext uri="{9D8B030D-6E8A-4147-A177-3AD203B41FA5}">
                      <a16:colId xmlns:a16="http://schemas.microsoft.com/office/drawing/2014/main" val="1307888919"/>
                    </a:ext>
                  </a:extLst>
                </a:gridCol>
                <a:gridCol w="2129051">
                  <a:extLst>
                    <a:ext uri="{9D8B030D-6E8A-4147-A177-3AD203B41FA5}">
                      <a16:colId xmlns:a16="http://schemas.microsoft.com/office/drawing/2014/main" val="3280072374"/>
                    </a:ext>
                  </a:extLst>
                </a:gridCol>
              </a:tblGrid>
              <a:tr h="493761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Year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u="none" strike="noStrike" dirty="0">
                          <a:effectLst/>
                          <a:latin typeface="+mn-lt"/>
                        </a:rPr>
                        <a:t>BA total (ha)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u="none" strike="noStrike" dirty="0" err="1">
                          <a:effectLst/>
                          <a:latin typeface="+mn-lt"/>
                        </a:rPr>
                        <a:t>Occurrences</a:t>
                      </a:r>
                      <a:r>
                        <a:rPr lang="es-ES" sz="1400" b="1" u="none" strike="noStrike" dirty="0">
                          <a:effectLst/>
                          <a:latin typeface="+mn-lt"/>
                        </a:rPr>
                        <a:t> BA &gt;1000 ha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u="none" strike="noStrike" dirty="0">
                          <a:effectLst/>
                          <a:latin typeface="+mn-lt"/>
                        </a:rPr>
                        <a:t>BA &gt;1000 ha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u="none" strike="noStrike" dirty="0">
                          <a:effectLst/>
                          <a:latin typeface="+mn-lt"/>
                        </a:rPr>
                        <a:t>%BA &gt;1000 ha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u="none" strike="noStrike" dirty="0">
                          <a:effectLst/>
                          <a:latin typeface="+mn-lt"/>
                        </a:rPr>
                        <a:t>BA/</a:t>
                      </a:r>
                      <a:r>
                        <a:rPr lang="es-ES" sz="1400" b="1" u="none" strike="noStrike" dirty="0" err="1">
                          <a:effectLst/>
                          <a:latin typeface="+mn-lt"/>
                        </a:rPr>
                        <a:t>Occurrences</a:t>
                      </a:r>
                      <a:r>
                        <a:rPr lang="es-ES" sz="1400" b="1" u="none" strike="noStrike" dirty="0">
                          <a:effectLst/>
                          <a:latin typeface="+mn-lt"/>
                        </a:rPr>
                        <a:t> </a:t>
                      </a:r>
                    </a:p>
                    <a:p>
                      <a:pPr algn="ctr" fontAlgn="ctr"/>
                      <a:r>
                        <a:rPr lang="es-ES" sz="1400" b="1" u="none" strike="noStrike" dirty="0">
                          <a:effectLst/>
                          <a:latin typeface="+mn-lt"/>
                        </a:rPr>
                        <a:t>(&gt;1000 ha)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3042824"/>
                  </a:ext>
                </a:extLst>
              </a:tr>
              <a:tr h="261403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>
                          <a:effectLst/>
                        </a:rPr>
                        <a:t>2016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>
                          <a:effectLst/>
                        </a:rPr>
                        <a:t>160458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>
                          <a:effectLst/>
                        </a:rPr>
                        <a:t>22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 dirty="0">
                          <a:effectLst/>
                        </a:rPr>
                        <a:t>85166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 dirty="0">
                          <a:effectLst/>
                        </a:rPr>
                        <a:t>53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 dirty="0">
                          <a:effectLst/>
                        </a:rPr>
                        <a:t>3871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5970583"/>
                  </a:ext>
                </a:extLst>
              </a:tr>
              <a:tr h="261403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>
                          <a:effectLst/>
                        </a:rPr>
                        <a:t>2015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 dirty="0">
                          <a:effectLst/>
                        </a:rPr>
                        <a:t>64978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 dirty="0">
                          <a:effectLst/>
                        </a:rPr>
                        <a:t>8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>
                          <a:effectLst/>
                        </a:rPr>
                        <a:t>16886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>
                          <a:effectLst/>
                        </a:rPr>
                        <a:t>26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>
                          <a:effectLst/>
                        </a:rPr>
                        <a:t>2111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258035"/>
                  </a:ext>
                </a:extLst>
              </a:tr>
              <a:tr h="261403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>
                          <a:effectLst/>
                        </a:rPr>
                        <a:t>2014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 dirty="0">
                          <a:effectLst/>
                        </a:rPr>
                        <a:t>21114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 dirty="0">
                          <a:effectLst/>
                        </a:rPr>
                        <a:t>3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 dirty="0">
                          <a:effectLst/>
                        </a:rPr>
                        <a:t>6451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>
                          <a:effectLst/>
                        </a:rPr>
                        <a:t>31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>
                          <a:effectLst/>
                        </a:rPr>
                        <a:t>2150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6458564"/>
                  </a:ext>
                </a:extLst>
              </a:tr>
              <a:tr h="261403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>
                          <a:effectLst/>
                        </a:rPr>
                        <a:t>2013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 dirty="0">
                          <a:effectLst/>
                        </a:rPr>
                        <a:t>156688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 dirty="0">
                          <a:effectLst/>
                        </a:rPr>
                        <a:t>26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 dirty="0">
                          <a:effectLst/>
                        </a:rPr>
                        <a:t>71391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>
                          <a:effectLst/>
                        </a:rPr>
                        <a:t>46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 dirty="0">
                          <a:effectLst/>
                        </a:rPr>
                        <a:t>2746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2081761"/>
                  </a:ext>
                </a:extLst>
              </a:tr>
              <a:tr h="261403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>
                          <a:effectLst/>
                        </a:rPr>
                        <a:t>2012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 dirty="0">
                          <a:effectLst/>
                        </a:rPr>
                        <a:t>116204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 dirty="0">
                          <a:effectLst/>
                        </a:rPr>
                        <a:t>11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 dirty="0">
                          <a:effectLst/>
                        </a:rPr>
                        <a:t>48035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>
                          <a:effectLst/>
                        </a:rPr>
                        <a:t>41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>
                          <a:effectLst/>
                        </a:rPr>
                        <a:t>4367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8687597"/>
                  </a:ext>
                </a:extLst>
              </a:tr>
              <a:tr h="261403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>
                          <a:effectLst/>
                        </a:rPr>
                        <a:t>2011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 dirty="0">
                          <a:effectLst/>
                        </a:rPr>
                        <a:t>74686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 dirty="0">
                          <a:effectLst/>
                        </a:rPr>
                        <a:t>6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 dirty="0">
                          <a:effectLst/>
                        </a:rPr>
                        <a:t>9102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>
                          <a:effectLst/>
                        </a:rPr>
                        <a:t>12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>
                          <a:effectLst/>
                        </a:rPr>
                        <a:t>1517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719390"/>
                  </a:ext>
                </a:extLst>
              </a:tr>
              <a:tr h="261403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>
                          <a:effectLst/>
                        </a:rPr>
                        <a:t>2010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 dirty="0">
                          <a:effectLst/>
                        </a:rPr>
                        <a:t>138797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 dirty="0">
                          <a:effectLst/>
                        </a:rPr>
                        <a:t>25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 dirty="0">
                          <a:effectLst/>
                        </a:rPr>
                        <a:t>60738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>
                          <a:effectLst/>
                        </a:rPr>
                        <a:t>44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>
                          <a:effectLst/>
                        </a:rPr>
                        <a:t>2430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6113180"/>
                  </a:ext>
                </a:extLst>
              </a:tr>
              <a:tr h="261403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>
                          <a:effectLst/>
                        </a:rPr>
                        <a:t>2009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 dirty="0">
                          <a:effectLst/>
                        </a:rPr>
                        <a:t>90541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 dirty="0">
                          <a:effectLst/>
                        </a:rPr>
                        <a:t>9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 dirty="0">
                          <a:effectLst/>
                        </a:rPr>
                        <a:t>21467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 dirty="0">
                          <a:effectLst/>
                        </a:rPr>
                        <a:t>24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>
                          <a:effectLst/>
                        </a:rPr>
                        <a:t>2385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1697682"/>
                  </a:ext>
                </a:extLst>
              </a:tr>
              <a:tr h="261403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>
                          <a:effectLst/>
                        </a:rPr>
                        <a:t>2008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 dirty="0">
                          <a:effectLst/>
                        </a:rPr>
                        <a:t>17393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 dirty="0">
                          <a:effectLst/>
                        </a:rPr>
                        <a:t>0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 dirty="0">
                          <a:effectLst/>
                        </a:rPr>
                        <a:t>0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>
                          <a:effectLst/>
                        </a:rPr>
                        <a:t>0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4123559"/>
                  </a:ext>
                </a:extLst>
              </a:tr>
              <a:tr h="261403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>
                          <a:effectLst/>
                        </a:rPr>
                        <a:t>2007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 dirty="0">
                          <a:effectLst/>
                        </a:rPr>
                        <a:t>34036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 dirty="0">
                          <a:effectLst/>
                        </a:rPr>
                        <a:t>2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 dirty="0">
                          <a:effectLst/>
                        </a:rPr>
                        <a:t>6203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>
                          <a:effectLst/>
                        </a:rPr>
                        <a:t>18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>
                          <a:effectLst/>
                        </a:rPr>
                        <a:t>3102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3638491"/>
                  </a:ext>
                </a:extLst>
              </a:tr>
              <a:tr h="261403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>
                          <a:effectLst/>
                        </a:rPr>
                        <a:t>2006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 dirty="0">
                          <a:effectLst/>
                        </a:rPr>
                        <a:t>79536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 dirty="0">
                          <a:effectLst/>
                        </a:rPr>
                        <a:t>7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 dirty="0">
                          <a:effectLst/>
                        </a:rPr>
                        <a:t>21197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 dirty="0">
                          <a:effectLst/>
                        </a:rPr>
                        <a:t>27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>
                          <a:effectLst/>
                        </a:rPr>
                        <a:t>3028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4267952"/>
                  </a:ext>
                </a:extLst>
              </a:tr>
              <a:tr h="261403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>
                          <a:effectLst/>
                        </a:rPr>
                        <a:t>2005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 dirty="0">
                          <a:effectLst/>
                        </a:rPr>
                        <a:t>344554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 dirty="0">
                          <a:effectLst/>
                        </a:rPr>
                        <a:t>61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 dirty="0">
                          <a:effectLst/>
                        </a:rPr>
                        <a:t>172723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 dirty="0">
                          <a:effectLst/>
                        </a:rPr>
                        <a:t>50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>
                          <a:effectLst/>
                        </a:rPr>
                        <a:t>2832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5192147"/>
                  </a:ext>
                </a:extLst>
              </a:tr>
              <a:tr h="261403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>
                          <a:effectLst/>
                        </a:rPr>
                        <a:t>2004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 dirty="0">
                          <a:effectLst/>
                        </a:rPr>
                        <a:t>148194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 dirty="0">
                          <a:effectLst/>
                        </a:rPr>
                        <a:t>32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 dirty="0">
                          <a:effectLst/>
                        </a:rPr>
                        <a:t>75168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 dirty="0">
                          <a:effectLst/>
                        </a:rPr>
                        <a:t>51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 dirty="0">
                          <a:effectLst/>
                        </a:rPr>
                        <a:t>2349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8157184"/>
                  </a:ext>
                </a:extLst>
              </a:tr>
              <a:tr h="261403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>
                          <a:effectLst/>
                        </a:rPr>
                        <a:t>2003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 dirty="0">
                          <a:effectLst/>
                        </a:rPr>
                        <a:t>470617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 dirty="0">
                          <a:effectLst/>
                        </a:rPr>
                        <a:t>81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 dirty="0">
                          <a:effectLst/>
                        </a:rPr>
                        <a:t>375783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>
                          <a:effectLst/>
                        </a:rPr>
                        <a:t>80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 dirty="0">
                          <a:effectLst/>
                        </a:rPr>
                        <a:t>4639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0732660"/>
                  </a:ext>
                </a:extLst>
              </a:tr>
              <a:tr h="261403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>
                          <a:effectLst/>
                        </a:rPr>
                        <a:t>2002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 dirty="0">
                          <a:effectLst/>
                        </a:rPr>
                        <a:t>129731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 dirty="0">
                          <a:effectLst/>
                        </a:rPr>
                        <a:t>17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 dirty="0">
                          <a:effectLst/>
                        </a:rPr>
                        <a:t>30786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>
                          <a:effectLst/>
                        </a:rPr>
                        <a:t>24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 dirty="0">
                          <a:effectLst/>
                        </a:rPr>
                        <a:t>1811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7228845"/>
                  </a:ext>
                </a:extLst>
              </a:tr>
              <a:tr h="261403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>
                          <a:effectLst/>
                        </a:rPr>
                        <a:t>2001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 dirty="0">
                          <a:effectLst/>
                        </a:rPr>
                        <a:t>116706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 dirty="0">
                          <a:effectLst/>
                        </a:rPr>
                        <a:t>21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 dirty="0">
                          <a:effectLst/>
                        </a:rPr>
                        <a:t>34856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>
                          <a:effectLst/>
                        </a:rPr>
                        <a:t>30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 dirty="0">
                          <a:effectLst/>
                        </a:rPr>
                        <a:t>1660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0428513"/>
                  </a:ext>
                </a:extLst>
              </a:tr>
            </a:tbl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69C437A5-866E-4AA5-9733-C3E9BC2034AF}"/>
              </a:ext>
            </a:extLst>
          </p:cNvPr>
          <p:cNvSpPr txBox="1"/>
          <p:nvPr/>
        </p:nvSpPr>
        <p:spPr>
          <a:xfrm>
            <a:off x="259954" y="6249730"/>
            <a:ext cx="10045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400" i="1" dirty="0"/>
              <a:t>* BA</a:t>
            </a:r>
            <a:r>
              <a:rPr lang="es-ES" sz="1400" i="1" dirty="0">
                <a:sym typeface="Wingdings" panose="05000000000000000000" pitchFamily="2" charset="2"/>
              </a:rPr>
              <a:t></a:t>
            </a:r>
            <a:r>
              <a:rPr lang="es-ES" sz="1400" i="1" dirty="0"/>
              <a:t> </a:t>
            </a:r>
            <a:r>
              <a:rPr lang="es-ES" sz="1400" i="1" dirty="0" err="1"/>
              <a:t>Burned</a:t>
            </a:r>
            <a:r>
              <a:rPr lang="es-ES" sz="1400" i="1" dirty="0"/>
              <a:t> </a:t>
            </a:r>
            <a:r>
              <a:rPr lang="es-ES" sz="1400" i="1" dirty="0" err="1"/>
              <a:t>Area</a:t>
            </a:r>
            <a:r>
              <a:rPr lang="en-US" sz="1400" i="1" dirty="0"/>
              <a:t> </a:t>
            </a:r>
            <a:endParaRPr lang="es-ES" sz="1400" i="1" dirty="0"/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CC9C73CD-50D7-4D60-BF61-8CB7E9E5C141}"/>
              </a:ext>
            </a:extLst>
          </p:cNvPr>
          <p:cNvSpPr/>
          <p:nvPr/>
        </p:nvSpPr>
        <p:spPr>
          <a:xfrm>
            <a:off x="1406918" y="5145210"/>
            <a:ext cx="1037230" cy="30025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D32F29A3-70C4-43F2-9490-3720648FCAD4}"/>
              </a:ext>
            </a:extLst>
          </p:cNvPr>
          <p:cNvSpPr/>
          <p:nvPr/>
        </p:nvSpPr>
        <p:spPr>
          <a:xfrm>
            <a:off x="1395545" y="5666101"/>
            <a:ext cx="1037230" cy="30025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B7AAC789-185E-4CCA-8C83-97E2C9932CF5}"/>
              </a:ext>
            </a:extLst>
          </p:cNvPr>
          <p:cNvSpPr/>
          <p:nvPr/>
        </p:nvSpPr>
        <p:spPr>
          <a:xfrm>
            <a:off x="6895606" y="5147485"/>
            <a:ext cx="1037230" cy="30025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661FDAEE-07C1-4D2A-AA6E-88342C678690}"/>
              </a:ext>
            </a:extLst>
          </p:cNvPr>
          <p:cNvSpPr/>
          <p:nvPr/>
        </p:nvSpPr>
        <p:spPr>
          <a:xfrm>
            <a:off x="6897878" y="5668377"/>
            <a:ext cx="1037230" cy="30025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03D1265-5939-4364-AE4A-B130F4D031ED}"/>
              </a:ext>
            </a:extLst>
          </p:cNvPr>
          <p:cNvSpPr txBox="1"/>
          <p:nvPr/>
        </p:nvSpPr>
        <p:spPr>
          <a:xfrm>
            <a:off x="10501745" y="1704109"/>
            <a:ext cx="153785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 err="1"/>
              <a:t>For</a:t>
            </a:r>
            <a:r>
              <a:rPr lang="es-ES" dirty="0"/>
              <a:t> similar </a:t>
            </a:r>
            <a:r>
              <a:rPr lang="es-ES" dirty="0" err="1"/>
              <a:t>Burned</a:t>
            </a:r>
            <a:r>
              <a:rPr lang="es-ES" dirty="0"/>
              <a:t> </a:t>
            </a:r>
            <a:r>
              <a:rPr lang="es-ES" dirty="0" err="1"/>
              <a:t>Area</a:t>
            </a:r>
            <a:r>
              <a:rPr lang="es-ES" dirty="0"/>
              <a:t>,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percentage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big</a:t>
            </a:r>
            <a:r>
              <a:rPr lang="es-ES" dirty="0"/>
              <a:t> </a:t>
            </a:r>
            <a:r>
              <a:rPr lang="es-ES" dirty="0" err="1"/>
              <a:t>fires</a:t>
            </a:r>
            <a:r>
              <a:rPr lang="es-ES" dirty="0"/>
              <a:t> </a:t>
            </a:r>
            <a:r>
              <a:rPr lang="es-ES" dirty="0" err="1"/>
              <a:t>is</a:t>
            </a:r>
            <a:r>
              <a:rPr lang="es-ES" dirty="0"/>
              <a:t>  </a:t>
            </a:r>
            <a:r>
              <a:rPr lang="es-ES" dirty="0" err="1"/>
              <a:t>different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393601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CustomShape 1"/>
          <p:cNvSpPr/>
          <p:nvPr/>
        </p:nvSpPr>
        <p:spPr>
          <a:xfrm>
            <a:off x="533333" y="186120"/>
            <a:ext cx="692352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36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Main Objectives</a:t>
            </a:r>
            <a:endParaRPr lang="en-GB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1DC420F4-1572-4771-A706-361B51F9DA48}"/>
              </a:ext>
            </a:extLst>
          </p:cNvPr>
          <p:cNvSpPr/>
          <p:nvPr/>
        </p:nvSpPr>
        <p:spPr>
          <a:xfrm>
            <a:off x="1058770" y="2276539"/>
            <a:ext cx="10213144" cy="305709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>
              <a:spcBef>
                <a:spcPts val="1200"/>
              </a:spcBef>
              <a:buFontTx/>
              <a:buAutoNum type="arabicPeriod"/>
            </a:pPr>
            <a:r>
              <a:rPr lang="en-GB" sz="2400" dirty="0">
                <a:solidFill>
                  <a:schemeClr val="tx1"/>
                </a:solidFill>
                <a:cs typeface="Arial" panose="020B0604020202020204" pitchFamily="34" charset="0"/>
              </a:rPr>
              <a:t>Overview of the distribution of PM</a:t>
            </a:r>
            <a:r>
              <a:rPr lang="en-GB" sz="2400" baseline="-25000" dirty="0">
                <a:solidFill>
                  <a:schemeClr val="tx1"/>
                </a:solidFill>
                <a:cs typeface="Arial" panose="020B0604020202020204" pitchFamily="34" charset="0"/>
              </a:rPr>
              <a:t>10</a:t>
            </a:r>
            <a:r>
              <a:rPr lang="en-GB" sz="2400" dirty="0">
                <a:solidFill>
                  <a:schemeClr val="tx1"/>
                </a:solidFill>
                <a:cs typeface="Arial" panose="020B0604020202020204" pitchFamily="34" charset="0"/>
              </a:rPr>
              <a:t> in Portugal</a:t>
            </a:r>
          </a:p>
          <a:p>
            <a:pPr marL="457200" indent="-457200" algn="just">
              <a:spcBef>
                <a:spcPts val="1200"/>
              </a:spcBef>
              <a:buFontTx/>
              <a:buAutoNum type="arabicPeriod"/>
            </a:pPr>
            <a:r>
              <a:rPr lang="en-GB" sz="2400" dirty="0">
                <a:solidFill>
                  <a:schemeClr val="tx1"/>
                </a:solidFill>
                <a:cs typeface="Arial" panose="020B0604020202020204" pitchFamily="34" charset="0"/>
              </a:rPr>
              <a:t>Identify the areas most affected in Portugal by wildfires.</a:t>
            </a:r>
          </a:p>
          <a:p>
            <a:pPr marL="457200" indent="-457200" algn="just">
              <a:spcBef>
                <a:spcPts val="1200"/>
              </a:spcBef>
              <a:buAutoNum type="arabicPeriod"/>
            </a:pPr>
            <a:r>
              <a:rPr lang="en-GB" sz="2400" dirty="0">
                <a:solidFill>
                  <a:schemeClr val="tx1"/>
                </a:solidFill>
                <a:cs typeface="Arial" panose="020B0604020202020204" pitchFamily="34" charset="0"/>
              </a:rPr>
              <a:t>Study the associations between </a:t>
            </a:r>
            <a:r>
              <a:rPr lang="en-GB" sz="2400" b="1" dirty="0">
                <a:solidFill>
                  <a:schemeClr val="tx1"/>
                </a:solidFill>
                <a:cs typeface="Arial" panose="020B0604020202020204" pitchFamily="34" charset="0"/>
              </a:rPr>
              <a:t>PM</a:t>
            </a:r>
            <a:r>
              <a:rPr lang="en-GB" sz="2400" b="1" baseline="-25000" dirty="0">
                <a:solidFill>
                  <a:schemeClr val="tx1"/>
                </a:solidFill>
                <a:cs typeface="Arial" panose="020B0604020202020204" pitchFamily="34" charset="0"/>
              </a:rPr>
              <a:t>10</a:t>
            </a:r>
            <a:r>
              <a:rPr lang="en-GB" sz="2400" baseline="-2500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GB" sz="2400" dirty="0">
                <a:solidFill>
                  <a:schemeClr val="tx1"/>
                </a:solidFill>
                <a:cs typeface="Arial" panose="020B0604020202020204" pitchFamily="34" charset="0"/>
              </a:rPr>
              <a:t>and </a:t>
            </a:r>
            <a:r>
              <a:rPr lang="en-GB" sz="2400" b="1" dirty="0">
                <a:solidFill>
                  <a:schemeClr val="tx1"/>
                </a:solidFill>
                <a:cs typeface="Arial" panose="020B0604020202020204" pitchFamily="34" charset="0"/>
              </a:rPr>
              <a:t>natural and cause-specific mortalities</a:t>
            </a:r>
            <a:r>
              <a:rPr lang="en-GB" sz="2400" dirty="0">
                <a:solidFill>
                  <a:schemeClr val="tx1"/>
                </a:solidFill>
                <a:cs typeface="Arial" panose="020B0604020202020204" pitchFamily="34" charset="0"/>
              </a:rPr>
              <a:t>.</a:t>
            </a:r>
          </a:p>
          <a:p>
            <a:pPr marL="457200" indent="-457200" algn="just">
              <a:spcBef>
                <a:spcPts val="1200"/>
              </a:spcBef>
              <a:buAutoNum type="arabicPeriod"/>
            </a:pPr>
            <a:r>
              <a:rPr lang="en-GB" sz="2400" dirty="0">
                <a:solidFill>
                  <a:schemeClr val="tx1"/>
                </a:solidFill>
                <a:cs typeface="Arial" panose="020B0604020202020204" pitchFamily="34" charset="0"/>
              </a:rPr>
              <a:t>Study the associations between the </a:t>
            </a:r>
            <a:r>
              <a:rPr lang="en-GB" sz="2400" b="1" dirty="0">
                <a:solidFill>
                  <a:schemeClr val="tx1"/>
                </a:solidFill>
                <a:cs typeface="Arial" panose="020B0604020202020204" pitchFamily="34" charset="0"/>
              </a:rPr>
              <a:t>burned area </a:t>
            </a:r>
            <a:r>
              <a:rPr lang="en-GB" sz="2400" dirty="0">
                <a:solidFill>
                  <a:schemeClr val="tx1"/>
                </a:solidFill>
                <a:cs typeface="Arial" panose="020B0604020202020204" pitchFamily="34" charset="0"/>
              </a:rPr>
              <a:t>and </a:t>
            </a:r>
            <a:r>
              <a:rPr lang="en-GB" sz="2400" b="1" dirty="0">
                <a:solidFill>
                  <a:schemeClr val="tx1"/>
                </a:solidFill>
                <a:cs typeface="Arial" panose="020B0604020202020204" pitchFamily="34" charset="0"/>
              </a:rPr>
              <a:t>natural and cause-specific mortalities </a:t>
            </a:r>
            <a:r>
              <a:rPr lang="en-GB" sz="2400" dirty="0">
                <a:solidFill>
                  <a:schemeClr val="tx1"/>
                </a:solidFill>
                <a:cs typeface="Arial" panose="020B0604020202020204" pitchFamily="34" charset="0"/>
              </a:rPr>
              <a:t>(respiratory and cardiovascular)</a:t>
            </a:r>
            <a:r>
              <a:rPr lang="en-GB" sz="2400" b="1" dirty="0">
                <a:solidFill>
                  <a:schemeClr val="tx1"/>
                </a:solidFill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2">
            <a:extLst>
              <a:ext uri="{FF2B5EF4-FFF2-40B4-BE49-F238E27FC236}">
                <a16:creationId xmlns:a16="http://schemas.microsoft.com/office/drawing/2014/main" id="{7C0DE5C0-A29A-4B9A-925B-2668AFBEC012}"/>
              </a:ext>
            </a:extLst>
          </p:cNvPr>
          <p:cNvSpPr/>
          <p:nvPr/>
        </p:nvSpPr>
        <p:spPr>
          <a:xfrm>
            <a:off x="561467" y="186120"/>
            <a:ext cx="692352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36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Methodology</a:t>
            </a:r>
            <a:endParaRPr lang="en-GB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B8EAAB1-0CA4-4139-ABE3-055866EDE4D8}"/>
              </a:ext>
            </a:extLst>
          </p:cNvPr>
          <p:cNvSpPr txBox="1"/>
          <p:nvPr/>
        </p:nvSpPr>
        <p:spPr>
          <a:xfrm>
            <a:off x="561468" y="1162099"/>
            <a:ext cx="800575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datasets</a:t>
            </a:r>
            <a:r>
              <a:rPr lang="es-ES" dirty="0"/>
              <a:t> </a:t>
            </a:r>
            <a:r>
              <a:rPr lang="es-ES" dirty="0" err="1"/>
              <a:t>were</a:t>
            </a:r>
            <a:r>
              <a:rPr lang="es-ES" dirty="0"/>
              <a:t> </a:t>
            </a:r>
            <a:r>
              <a:rPr lang="es-ES" dirty="0" err="1"/>
              <a:t>obtained</a:t>
            </a:r>
            <a:r>
              <a:rPr lang="es-ES" dirty="0"/>
              <a:t> </a:t>
            </a:r>
            <a:r>
              <a:rPr lang="es-ES" dirty="0" err="1"/>
              <a:t>from</a:t>
            </a:r>
            <a:r>
              <a:rPr lang="es-ES" dirty="0"/>
              <a:t>:</a:t>
            </a:r>
          </a:p>
          <a:p>
            <a:pPr algn="just"/>
            <a:endParaRPr lang="es-ES" dirty="0"/>
          </a:p>
          <a:p>
            <a:pPr algn="just"/>
            <a:r>
              <a:rPr lang="es-ES" b="1" dirty="0">
                <a:solidFill>
                  <a:schemeClr val="accent2">
                    <a:lumMod val="75000"/>
                  </a:schemeClr>
                </a:solidFill>
              </a:rPr>
              <a:t>PM10 </a:t>
            </a:r>
            <a:r>
              <a:rPr lang="es-ES" b="1" dirty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es-ES" dirty="0" err="1">
                <a:sym typeface="Wingdings" panose="05000000000000000000" pitchFamily="2" charset="2"/>
              </a:rPr>
              <a:t>Agência</a:t>
            </a:r>
            <a:r>
              <a:rPr lang="es-ES" dirty="0">
                <a:sym typeface="Wingdings" panose="05000000000000000000" pitchFamily="2" charset="2"/>
              </a:rPr>
              <a:t> Portuguesa do Ambiente – </a:t>
            </a:r>
            <a:r>
              <a:rPr lang="es-ES" dirty="0" err="1">
                <a:sym typeface="Wingdings" panose="05000000000000000000" pitchFamily="2" charset="2"/>
              </a:rPr>
              <a:t>Qualidade</a:t>
            </a:r>
            <a:r>
              <a:rPr lang="es-ES" dirty="0">
                <a:sym typeface="Wingdings" panose="05000000000000000000" pitchFamily="2" charset="2"/>
              </a:rPr>
              <a:t> do Ar (</a:t>
            </a:r>
            <a:r>
              <a:rPr lang="es-ES" dirty="0" err="1">
                <a:sym typeface="Wingdings" panose="05000000000000000000" pitchFamily="2" charset="2"/>
              </a:rPr>
              <a:t>Environmental</a:t>
            </a:r>
            <a:r>
              <a:rPr lang="es-ES" dirty="0">
                <a:sym typeface="Wingdings" panose="05000000000000000000" pitchFamily="2" charset="2"/>
              </a:rPr>
              <a:t> </a:t>
            </a:r>
            <a:r>
              <a:rPr lang="es-ES" dirty="0" err="1">
                <a:sym typeface="Wingdings" panose="05000000000000000000" pitchFamily="2" charset="2"/>
              </a:rPr>
              <a:t>Portuguese</a:t>
            </a:r>
            <a:r>
              <a:rPr lang="es-ES" dirty="0">
                <a:sym typeface="Wingdings" panose="05000000000000000000" pitchFamily="2" charset="2"/>
              </a:rPr>
              <a:t> Agency-Air </a:t>
            </a:r>
            <a:r>
              <a:rPr lang="es-ES" dirty="0" err="1">
                <a:sym typeface="Wingdings" panose="05000000000000000000" pitchFamily="2" charset="2"/>
              </a:rPr>
              <a:t>Quality</a:t>
            </a:r>
            <a:r>
              <a:rPr lang="es-ES" dirty="0">
                <a:sym typeface="Wingdings" panose="05000000000000000000" pitchFamily="2" charset="2"/>
              </a:rPr>
              <a:t>)</a:t>
            </a:r>
          </a:p>
          <a:p>
            <a:pPr algn="just"/>
            <a:endParaRPr lang="es-ES" dirty="0">
              <a:sym typeface="Wingdings" panose="05000000000000000000" pitchFamily="2" charset="2"/>
            </a:endParaRPr>
          </a:p>
          <a:p>
            <a:pPr algn="just"/>
            <a:r>
              <a:rPr lang="es-ES" b="1" dirty="0" err="1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Burned</a:t>
            </a:r>
            <a:r>
              <a:rPr lang="es-ES" b="1" dirty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s-ES" b="1" dirty="0" err="1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Area</a:t>
            </a:r>
            <a:r>
              <a:rPr lang="es-ES" b="1" dirty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  </a:t>
            </a:r>
            <a:r>
              <a:rPr lang="es-ES" dirty="0">
                <a:sym typeface="Wingdings" panose="05000000000000000000" pitchFamily="2" charset="2"/>
              </a:rPr>
              <a:t>Instituto da </a:t>
            </a:r>
            <a:r>
              <a:rPr lang="pt-BR" dirty="0">
                <a:sym typeface="Wingdings" panose="05000000000000000000" pitchFamily="2" charset="2"/>
              </a:rPr>
              <a:t>Conservação da Natureza e das Florestas (ICNF) (</a:t>
            </a:r>
            <a:r>
              <a:rPr lang="en-US" dirty="0">
                <a:sym typeface="Wingdings" panose="05000000000000000000" pitchFamily="2" charset="2"/>
              </a:rPr>
              <a:t>Institute for Conservation of Nature and Forestry)</a:t>
            </a:r>
            <a:endParaRPr lang="pt-BR" dirty="0">
              <a:sym typeface="Wingdings" panose="05000000000000000000" pitchFamily="2" charset="2"/>
            </a:endParaRPr>
          </a:p>
          <a:p>
            <a:pPr algn="just"/>
            <a:endParaRPr lang="es-ES" dirty="0">
              <a:sym typeface="Wingdings" panose="05000000000000000000" pitchFamily="2" charset="2"/>
            </a:endParaRPr>
          </a:p>
          <a:p>
            <a:pPr algn="just"/>
            <a:r>
              <a:rPr lang="es-ES" b="1" dirty="0" err="1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Mortality</a:t>
            </a:r>
            <a:r>
              <a:rPr lang="es-ES" b="1" dirty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  </a:t>
            </a:r>
            <a:r>
              <a:rPr lang="pt-BR" dirty="0">
                <a:sym typeface="Wingdings" panose="05000000000000000000" pitchFamily="2" charset="2"/>
              </a:rPr>
              <a:t>Instituto Nacional de Estatística (INE) (</a:t>
            </a:r>
            <a:r>
              <a:rPr lang="pt-BR" dirty="0" err="1">
                <a:sym typeface="Wingdings" panose="05000000000000000000" pitchFamily="2" charset="2"/>
              </a:rPr>
              <a:t>National</a:t>
            </a:r>
            <a:r>
              <a:rPr lang="pt-BR" dirty="0">
                <a:sym typeface="Wingdings" panose="05000000000000000000" pitchFamily="2" charset="2"/>
              </a:rPr>
              <a:t> </a:t>
            </a:r>
            <a:r>
              <a:rPr lang="pt-BR" dirty="0" err="1">
                <a:sym typeface="Wingdings" panose="05000000000000000000" pitchFamily="2" charset="2"/>
              </a:rPr>
              <a:t>Institute</a:t>
            </a:r>
            <a:r>
              <a:rPr lang="pt-BR" dirty="0">
                <a:sym typeface="Wingdings" panose="05000000000000000000" pitchFamily="2" charset="2"/>
              </a:rPr>
              <a:t> </a:t>
            </a:r>
            <a:r>
              <a:rPr lang="pt-BR" dirty="0" err="1">
                <a:sym typeface="Wingdings" panose="05000000000000000000" pitchFamily="2" charset="2"/>
              </a:rPr>
              <a:t>of</a:t>
            </a:r>
            <a:r>
              <a:rPr lang="pt-BR" dirty="0">
                <a:sym typeface="Wingdings" panose="05000000000000000000" pitchFamily="2" charset="2"/>
              </a:rPr>
              <a:t> </a:t>
            </a:r>
            <a:r>
              <a:rPr lang="pt-BR" dirty="0" err="1">
                <a:sym typeface="Wingdings" panose="05000000000000000000" pitchFamily="2" charset="2"/>
              </a:rPr>
              <a:t>Statistics</a:t>
            </a:r>
            <a:r>
              <a:rPr lang="pt-BR" dirty="0">
                <a:sym typeface="Wingdings" panose="05000000000000000000" pitchFamily="2" charset="2"/>
              </a:rPr>
              <a:t>)</a:t>
            </a:r>
            <a:endParaRPr lang="es-ES" dirty="0">
              <a:sym typeface="Wingdings" panose="05000000000000000000" pitchFamily="2" charset="2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DD70170-BD37-4466-B57F-EE417A2A2A74}"/>
              </a:ext>
            </a:extLst>
          </p:cNvPr>
          <p:cNvSpPr txBox="1"/>
          <p:nvPr/>
        </p:nvSpPr>
        <p:spPr>
          <a:xfrm>
            <a:off x="548641" y="4055479"/>
            <a:ext cx="8018585" cy="1077218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s-ES" b="1" dirty="0" err="1"/>
              <a:t>Period</a:t>
            </a:r>
            <a:r>
              <a:rPr lang="es-ES" b="1" dirty="0"/>
              <a:t>:</a:t>
            </a:r>
            <a:r>
              <a:rPr lang="es-ES" dirty="0"/>
              <a:t> 2001-2016. Extended </a:t>
            </a:r>
            <a:r>
              <a:rPr lang="es-ES" dirty="0" err="1"/>
              <a:t>summer</a:t>
            </a:r>
            <a:r>
              <a:rPr lang="es-ES" dirty="0"/>
              <a:t> (June, </a:t>
            </a:r>
            <a:r>
              <a:rPr lang="es-ES" dirty="0" err="1"/>
              <a:t>July</a:t>
            </a:r>
            <a:r>
              <a:rPr lang="es-ES" dirty="0"/>
              <a:t>, August, </a:t>
            </a:r>
            <a:r>
              <a:rPr lang="es-ES" dirty="0" err="1"/>
              <a:t>September</a:t>
            </a:r>
            <a:r>
              <a:rPr lang="es-ES" dirty="0"/>
              <a:t>). More </a:t>
            </a:r>
            <a:r>
              <a:rPr lang="es-ES" dirty="0" err="1"/>
              <a:t>than</a:t>
            </a:r>
            <a:r>
              <a:rPr lang="es-ES" dirty="0"/>
              <a:t> 65%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wildfires</a:t>
            </a:r>
            <a:r>
              <a:rPr lang="es-ES" dirty="0"/>
              <a:t> </a:t>
            </a:r>
            <a:r>
              <a:rPr lang="es-ES" dirty="0" err="1"/>
              <a:t>occur</a:t>
            </a:r>
            <a:r>
              <a:rPr lang="es-ES" dirty="0"/>
              <a:t> in </a:t>
            </a:r>
            <a:r>
              <a:rPr lang="es-ES" dirty="0" err="1"/>
              <a:t>summer</a:t>
            </a:r>
            <a:r>
              <a:rPr lang="es-ES" dirty="0"/>
              <a:t> </a:t>
            </a:r>
            <a:r>
              <a:rPr lang="es-ES" dirty="0" err="1"/>
              <a:t>months</a:t>
            </a:r>
            <a:r>
              <a:rPr lang="es-ES" dirty="0"/>
              <a:t>.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s-ES" b="1" dirty="0" err="1"/>
              <a:t>Spatial</a:t>
            </a:r>
            <a:r>
              <a:rPr lang="es-ES" b="1" dirty="0"/>
              <a:t> </a:t>
            </a:r>
            <a:r>
              <a:rPr lang="es-ES" b="1" dirty="0" err="1"/>
              <a:t>Division</a:t>
            </a:r>
            <a:r>
              <a:rPr lang="es-ES" b="1" dirty="0"/>
              <a:t>: NUTS III </a:t>
            </a:r>
            <a:r>
              <a:rPr lang="es-ES" b="1" dirty="0" err="1"/>
              <a:t>level</a:t>
            </a:r>
            <a:r>
              <a:rPr lang="es-ES" dirty="0"/>
              <a:t>. (</a:t>
            </a:r>
            <a:r>
              <a:rPr lang="es-ES" dirty="0" err="1"/>
              <a:t>Mainland</a:t>
            </a:r>
            <a:r>
              <a:rPr lang="es-ES" dirty="0"/>
              <a:t> Portugal).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D876639-0E91-4A19-9420-BE00F5EA9F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641" t="4273" r="45743" b="4734"/>
          <a:stretch/>
        </p:blipFill>
        <p:spPr>
          <a:xfrm>
            <a:off x="8907019" y="1145528"/>
            <a:ext cx="2811375" cy="554267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CF59C103-1715-443D-BB4B-68E633BAD9A4}"/>
              </a:ext>
            </a:extLst>
          </p:cNvPr>
          <p:cNvSpPr txBox="1"/>
          <p:nvPr/>
        </p:nvSpPr>
        <p:spPr>
          <a:xfrm>
            <a:off x="7293015" y="6274197"/>
            <a:ext cx="25484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i="1" dirty="0"/>
              <a:t>Portugal NUTS III </a:t>
            </a:r>
            <a:r>
              <a:rPr lang="es-ES" sz="1400" i="1" dirty="0" err="1"/>
              <a:t>level</a:t>
            </a:r>
            <a:r>
              <a:rPr lang="es-ES" sz="1400" i="1" dirty="0"/>
              <a:t>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B2CEA87-2A41-4BC6-A3FB-E6EFB7A0B8AF}"/>
              </a:ext>
            </a:extLst>
          </p:cNvPr>
          <p:cNvSpPr txBox="1"/>
          <p:nvPr/>
        </p:nvSpPr>
        <p:spPr>
          <a:xfrm>
            <a:off x="436447" y="5279177"/>
            <a:ext cx="672404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6000" indent="-285750" algn="just">
              <a:buFontTx/>
              <a:buChar char="-"/>
            </a:pPr>
            <a:r>
              <a:rPr lang="es-ES" dirty="0"/>
              <a:t>Data </a:t>
            </a:r>
            <a:r>
              <a:rPr lang="es-ES" dirty="0" err="1"/>
              <a:t>is</a:t>
            </a:r>
            <a:r>
              <a:rPr lang="es-ES" dirty="0"/>
              <a:t> </a:t>
            </a:r>
            <a:r>
              <a:rPr lang="es-ES" dirty="0" err="1"/>
              <a:t>ordered</a:t>
            </a:r>
            <a:r>
              <a:rPr lang="es-ES" dirty="0"/>
              <a:t> </a:t>
            </a:r>
            <a:r>
              <a:rPr lang="es-ES" dirty="0" err="1"/>
              <a:t>by</a:t>
            </a:r>
            <a:r>
              <a:rPr lang="es-ES" dirty="0"/>
              <a:t> NUTS, </a:t>
            </a:r>
            <a:r>
              <a:rPr lang="es-ES" dirty="0" err="1"/>
              <a:t>month</a:t>
            </a:r>
            <a:r>
              <a:rPr lang="es-ES" dirty="0"/>
              <a:t> and </a:t>
            </a:r>
            <a:r>
              <a:rPr lang="es-ES" dirty="0" err="1"/>
              <a:t>year</a:t>
            </a:r>
            <a:r>
              <a:rPr lang="es-ES" dirty="0"/>
              <a:t>.</a:t>
            </a:r>
          </a:p>
          <a:p>
            <a:pPr marL="396000" indent="-285750" algn="just">
              <a:buFontTx/>
              <a:buChar char="-"/>
            </a:pPr>
            <a:r>
              <a:rPr lang="es-ES" dirty="0"/>
              <a:t>PM10 and </a:t>
            </a:r>
            <a:r>
              <a:rPr lang="es-ES" dirty="0" err="1"/>
              <a:t>Burned</a:t>
            </a:r>
            <a:r>
              <a:rPr lang="es-ES" dirty="0"/>
              <a:t> </a:t>
            </a:r>
            <a:r>
              <a:rPr lang="es-ES" dirty="0" err="1"/>
              <a:t>Area</a:t>
            </a:r>
            <a:r>
              <a:rPr lang="es-ES" dirty="0"/>
              <a:t> </a:t>
            </a:r>
            <a:r>
              <a:rPr lang="es-ES" dirty="0" err="1"/>
              <a:t>was</a:t>
            </a:r>
            <a:r>
              <a:rPr lang="es-ES" dirty="0"/>
              <a:t> </a:t>
            </a:r>
            <a:r>
              <a:rPr lang="es-ES" dirty="0" err="1"/>
              <a:t>correlated</a:t>
            </a:r>
            <a:r>
              <a:rPr lang="es-ES" dirty="0"/>
              <a:t> </a:t>
            </a:r>
            <a:r>
              <a:rPr lang="es-ES" dirty="0" err="1"/>
              <a:t>by</a:t>
            </a:r>
            <a:r>
              <a:rPr lang="es-ES" dirty="0"/>
              <a:t> Pearson </a:t>
            </a:r>
            <a:r>
              <a:rPr lang="es-ES" dirty="0" err="1"/>
              <a:t>Correlation</a:t>
            </a:r>
            <a:endParaRPr lang="es-ES" dirty="0"/>
          </a:p>
          <a:p>
            <a:pPr marL="396000" indent="-285750" algn="just">
              <a:buFontTx/>
              <a:buChar char="-"/>
            </a:pPr>
            <a:r>
              <a:rPr lang="es-ES" dirty="0"/>
              <a:t>PM10 and </a:t>
            </a:r>
            <a:r>
              <a:rPr lang="es-ES" dirty="0" err="1"/>
              <a:t>Mortality</a:t>
            </a:r>
            <a:r>
              <a:rPr lang="es-ES" dirty="0"/>
              <a:t> data </a:t>
            </a:r>
            <a:r>
              <a:rPr lang="es-ES" dirty="0" err="1"/>
              <a:t>was</a:t>
            </a:r>
            <a:r>
              <a:rPr lang="es-ES" dirty="0"/>
              <a:t> </a:t>
            </a:r>
            <a:r>
              <a:rPr lang="es-ES" dirty="0" err="1"/>
              <a:t>correlated</a:t>
            </a:r>
            <a:r>
              <a:rPr lang="es-ES" dirty="0"/>
              <a:t> </a:t>
            </a:r>
            <a:r>
              <a:rPr lang="es-ES" dirty="0" err="1"/>
              <a:t>by</a:t>
            </a:r>
            <a:r>
              <a:rPr lang="es-ES" dirty="0"/>
              <a:t> </a:t>
            </a:r>
            <a:r>
              <a:rPr lang="es-ES" dirty="0" err="1"/>
              <a:t>Poisson</a:t>
            </a:r>
            <a:r>
              <a:rPr lang="es-ES" dirty="0"/>
              <a:t> </a:t>
            </a:r>
            <a:r>
              <a:rPr lang="es-ES" dirty="0" err="1"/>
              <a:t>Regresion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225322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stomShape 2">
            <a:extLst>
              <a:ext uri="{FF2B5EF4-FFF2-40B4-BE49-F238E27FC236}">
                <a16:creationId xmlns:a16="http://schemas.microsoft.com/office/drawing/2014/main" id="{CA3FC006-2B5F-4D22-ADCD-F571CE2039F5}"/>
              </a:ext>
            </a:extLst>
          </p:cNvPr>
          <p:cNvSpPr/>
          <p:nvPr/>
        </p:nvSpPr>
        <p:spPr>
          <a:xfrm>
            <a:off x="336384" y="90884"/>
            <a:ext cx="692352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36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Data Treatment</a:t>
            </a:r>
          </a:p>
          <a:p>
            <a:pPr>
              <a:lnSpc>
                <a:spcPct val="100000"/>
              </a:lnSpc>
            </a:pPr>
            <a:r>
              <a:rPr lang="en-GB" sz="20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Burned Area data</a:t>
            </a:r>
            <a:endParaRPr lang="en-GB" sz="11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5BE6D4F-888A-4356-AA34-25A1128B4E1F}"/>
              </a:ext>
            </a:extLst>
          </p:cNvPr>
          <p:cNvSpPr txBox="1"/>
          <p:nvPr/>
        </p:nvSpPr>
        <p:spPr>
          <a:xfrm>
            <a:off x="1903065" y="3083345"/>
            <a:ext cx="3142750" cy="923330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Forest fires with more than 1000 ha burned area are selected.</a:t>
            </a:r>
            <a:endParaRPr lang="es-ES" dirty="0"/>
          </a:p>
        </p:txBody>
      </p:sp>
      <p:sp>
        <p:nvSpPr>
          <p:cNvPr id="7" name="Flecha: hacia abajo 6">
            <a:extLst>
              <a:ext uri="{FF2B5EF4-FFF2-40B4-BE49-F238E27FC236}">
                <a16:creationId xmlns:a16="http://schemas.microsoft.com/office/drawing/2014/main" id="{6178567D-2A52-428D-B812-BA0A02136D90}"/>
              </a:ext>
            </a:extLst>
          </p:cNvPr>
          <p:cNvSpPr/>
          <p:nvPr/>
        </p:nvSpPr>
        <p:spPr>
          <a:xfrm>
            <a:off x="3194661" y="4118651"/>
            <a:ext cx="559558" cy="491320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F1CE945-B896-4950-9EA3-23EC3ECC35B9}"/>
              </a:ext>
            </a:extLst>
          </p:cNvPr>
          <p:cNvSpPr txBox="1"/>
          <p:nvPr/>
        </p:nvSpPr>
        <p:spPr>
          <a:xfrm>
            <a:off x="1876405" y="4721427"/>
            <a:ext cx="3142750" cy="646331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301 wildfires in Total from 2001-2016</a:t>
            </a:r>
            <a:endParaRPr lang="es-ES" dirty="0"/>
          </a:p>
        </p:txBody>
      </p:sp>
      <p:pic>
        <p:nvPicPr>
          <p:cNvPr id="9" name="Imagem 28">
            <a:extLst>
              <a:ext uri="{FF2B5EF4-FFF2-40B4-BE49-F238E27FC236}">
                <a16:creationId xmlns:a16="http://schemas.microsoft.com/office/drawing/2014/main" id="{99BA3AAA-C15A-463A-B66F-2C63A9CB26E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350" y="1554828"/>
            <a:ext cx="5359773" cy="4809600"/>
          </a:xfrm>
          <a:prstGeom prst="rect">
            <a:avLst/>
          </a:prstGeom>
          <a:noFill/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F7AA1632-63B2-469D-92EF-F7BD45646842}"/>
              </a:ext>
            </a:extLst>
          </p:cNvPr>
          <p:cNvSpPr txBox="1"/>
          <p:nvPr/>
        </p:nvSpPr>
        <p:spPr>
          <a:xfrm>
            <a:off x="1426003" y="1429874"/>
            <a:ext cx="47442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err="1"/>
              <a:t>Burned</a:t>
            </a:r>
            <a:r>
              <a:rPr lang="es-ES" sz="2400" b="1" dirty="0"/>
              <a:t> </a:t>
            </a:r>
            <a:r>
              <a:rPr lang="es-ES" sz="2400" b="1" dirty="0" err="1"/>
              <a:t>Area</a:t>
            </a:r>
            <a:r>
              <a:rPr lang="es-ES" sz="2400" b="1" dirty="0"/>
              <a:t> (ha) and </a:t>
            </a:r>
            <a:r>
              <a:rPr lang="es-ES" sz="2400" b="1" dirty="0" err="1"/>
              <a:t>number</a:t>
            </a:r>
            <a:r>
              <a:rPr lang="es-ES" sz="2400" b="1" dirty="0"/>
              <a:t> </a:t>
            </a:r>
            <a:r>
              <a:rPr lang="es-ES" sz="2400" b="1" dirty="0" err="1"/>
              <a:t>of</a:t>
            </a:r>
            <a:r>
              <a:rPr lang="es-ES" sz="2400" b="1" dirty="0"/>
              <a:t> </a:t>
            </a:r>
            <a:r>
              <a:rPr lang="es-ES" sz="2400" b="1" dirty="0" err="1"/>
              <a:t>wildfires</a:t>
            </a:r>
            <a:r>
              <a:rPr lang="es-ES" sz="2400" b="1" dirty="0"/>
              <a:t> (2001-2016)</a:t>
            </a:r>
          </a:p>
        </p:txBody>
      </p:sp>
    </p:spTree>
    <p:extLst>
      <p:ext uri="{BB962C8B-B14F-4D97-AF65-F5344CB8AC3E}">
        <p14:creationId xmlns:p14="http://schemas.microsoft.com/office/powerpoint/2010/main" val="15691412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22806</TotalTime>
  <Words>1208</Words>
  <Application>Microsoft Office PowerPoint</Application>
  <PresentationFormat>Panorámica</PresentationFormat>
  <Paragraphs>326</Paragraphs>
  <Slides>15</Slides>
  <Notes>14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15</vt:i4>
      </vt:variant>
    </vt:vector>
  </HeadingPairs>
  <TitlesOfParts>
    <vt:vector size="26" baseType="lpstr">
      <vt:lpstr>ＭＳ Ｐゴシック</vt:lpstr>
      <vt:lpstr>ＭＳ Ｐゴシック</vt:lpstr>
      <vt:lpstr>Arial</vt:lpstr>
      <vt:lpstr>Calibri</vt:lpstr>
      <vt:lpstr>DejaVu Sans</vt:lpstr>
      <vt:lpstr>Symbol</vt:lpstr>
      <vt:lpstr>Times New Roman</vt:lpstr>
      <vt:lpstr>Wingdings</vt:lpstr>
      <vt:lpstr>Office Theme</vt:lpstr>
      <vt:lpstr>Office Theme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subject/>
  <dc:creator>Patricia</dc:creator>
  <dc:description/>
  <cp:lastModifiedBy>Patricia Tarín Carrasco</cp:lastModifiedBy>
  <cp:revision>765</cp:revision>
  <dcterms:modified xsi:type="dcterms:W3CDTF">2020-05-02T16:33:11Z</dcterms:modified>
  <dc:language>es-ES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6</vt:i4>
  </property>
  <property fmtid="{D5CDD505-2E9C-101B-9397-08002B2CF9AE}" pid="8" name="PresentationFormat">
    <vt:lpwstr>Presentación en pantalla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19</vt:i4>
  </property>
</Properties>
</file>