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7F"/>
    <a:srgbClr val="FF0066"/>
    <a:srgbClr val="3CE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28" y="-1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VzCzg2KRgg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1VzCzg2KRg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Keine Fotobeschreibung verfügba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11" y="330424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-12411" y="0"/>
            <a:ext cx="91229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An analytical model concerning the possible initiation of subduction between the India and Africa plates, caused by the </a:t>
            </a:r>
            <a:r>
              <a:rPr lang="en-US" sz="3200" dirty="0" err="1"/>
              <a:t>Morondova</a:t>
            </a:r>
            <a:r>
              <a:rPr lang="en-US" sz="3200" dirty="0"/>
              <a:t> plume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1835696" y="1628800"/>
            <a:ext cx="5662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Bernhard </a:t>
            </a:r>
            <a:r>
              <a:rPr lang="de-DE" sz="2000" b="1" dirty="0" smtClean="0"/>
              <a:t>Steinberger</a:t>
            </a:r>
            <a:r>
              <a:rPr lang="de-DE" sz="2000" baseline="30000" dirty="0" smtClean="0"/>
              <a:t>1,2</a:t>
            </a:r>
            <a:r>
              <a:rPr lang="de-DE" sz="2000" dirty="0"/>
              <a:t> 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Douwe</a:t>
            </a:r>
            <a:r>
              <a:rPr lang="de-DE" sz="2000" dirty="0"/>
              <a:t> van </a:t>
            </a:r>
            <a:r>
              <a:rPr lang="de-DE" sz="2000" dirty="0" smtClean="0"/>
              <a:t>Hinsbergen</a:t>
            </a:r>
            <a:r>
              <a:rPr lang="de-DE" sz="2000" baseline="30000" dirty="0" smtClean="0"/>
              <a:t>3</a:t>
            </a:r>
            <a:endParaRPr lang="de-DE" sz="2000" baseline="30000" dirty="0"/>
          </a:p>
        </p:txBody>
      </p:sp>
      <p:sp>
        <p:nvSpPr>
          <p:cNvPr id="6" name="Rechteck 5"/>
          <p:cNvSpPr/>
          <p:nvPr/>
        </p:nvSpPr>
        <p:spPr>
          <a:xfrm>
            <a:off x="117166" y="2132856"/>
            <a:ext cx="8912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aseline="30000" dirty="0" smtClean="0"/>
              <a:t>1</a:t>
            </a:r>
            <a:r>
              <a:rPr lang="de-DE" dirty="0" smtClean="0"/>
              <a:t>GFZ </a:t>
            </a:r>
            <a:r>
              <a:rPr lang="de-DE" dirty="0"/>
              <a:t>German Research </a:t>
            </a:r>
            <a:r>
              <a:rPr lang="de-DE" dirty="0" err="1"/>
              <a:t>Centre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Geosciences</a:t>
            </a:r>
            <a:r>
              <a:rPr lang="de-DE" dirty="0"/>
              <a:t>, </a:t>
            </a:r>
            <a:r>
              <a:rPr lang="de-DE" dirty="0" err="1"/>
              <a:t>Geodynamic</a:t>
            </a:r>
            <a:r>
              <a:rPr lang="de-DE" dirty="0"/>
              <a:t> </a:t>
            </a:r>
            <a:r>
              <a:rPr lang="de-DE" dirty="0" err="1"/>
              <a:t>Modelling</a:t>
            </a:r>
            <a:r>
              <a:rPr lang="de-DE" dirty="0"/>
              <a:t> Sec. 2.5, Potsdam, Germany (</a:t>
            </a:r>
            <a:r>
              <a:rPr lang="de-DE" dirty="0" smtClean="0"/>
              <a:t>bstein@gfz-potsdam.de</a:t>
            </a:r>
            <a:r>
              <a:rPr lang="de-DE" dirty="0"/>
              <a:t>) </a:t>
            </a:r>
            <a:endParaRPr lang="de-DE" dirty="0" smtClean="0"/>
          </a:p>
          <a:p>
            <a:r>
              <a:rPr lang="de-DE" baseline="30000" dirty="0" smtClean="0"/>
              <a:t>2</a:t>
            </a:r>
            <a:r>
              <a:rPr lang="de-DE" dirty="0" smtClean="0"/>
              <a:t>Centre </a:t>
            </a:r>
            <a:r>
              <a:rPr lang="de-DE" dirty="0" err="1"/>
              <a:t>for</a:t>
            </a:r>
            <a:r>
              <a:rPr lang="de-DE" dirty="0"/>
              <a:t> Earth Evolution </a:t>
            </a:r>
            <a:r>
              <a:rPr lang="de-DE" dirty="0" err="1"/>
              <a:t>and</a:t>
            </a:r>
            <a:r>
              <a:rPr lang="de-DE" dirty="0"/>
              <a:t> Dynamics (CEED), University </a:t>
            </a:r>
            <a:r>
              <a:rPr lang="de-DE" dirty="0" err="1"/>
              <a:t>of</a:t>
            </a:r>
            <a:r>
              <a:rPr lang="de-DE" dirty="0"/>
              <a:t> Oslo, Oslo, </a:t>
            </a:r>
            <a:r>
              <a:rPr lang="de-DE" dirty="0" err="1"/>
              <a:t>Norway</a:t>
            </a:r>
            <a:r>
              <a:rPr lang="de-DE" dirty="0"/>
              <a:t> </a:t>
            </a:r>
            <a:r>
              <a:rPr lang="de-DE" baseline="30000" dirty="0"/>
              <a:t>3</a:t>
            </a:r>
            <a:r>
              <a:rPr lang="de-DE" dirty="0"/>
              <a:t>Department </a:t>
            </a:r>
            <a:r>
              <a:rPr lang="de-DE" dirty="0" err="1"/>
              <a:t>of</a:t>
            </a:r>
            <a:r>
              <a:rPr lang="de-DE" dirty="0"/>
              <a:t> Earth </a:t>
            </a:r>
            <a:r>
              <a:rPr lang="de-DE" dirty="0" err="1"/>
              <a:t>Sciences</a:t>
            </a:r>
            <a:r>
              <a:rPr lang="de-DE" dirty="0"/>
              <a:t>, Utrecht University, Utrecht, The </a:t>
            </a:r>
            <a:r>
              <a:rPr lang="de-DE" dirty="0" err="1"/>
              <a:t>Netherlands</a:t>
            </a:r>
            <a:r>
              <a:rPr lang="de-DE" dirty="0"/>
              <a:t>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79512" y="3429000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Marion Island (46.9°S, 37.75°E) </a:t>
            </a:r>
            <a:r>
              <a:rPr lang="de-DE" dirty="0" err="1" smtClean="0">
                <a:solidFill>
                  <a:schemeClr val="bg1"/>
                </a:solidFill>
              </a:rPr>
              <a:t>marking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putative </a:t>
            </a:r>
          </a:p>
          <a:p>
            <a:r>
              <a:rPr lang="de-DE" dirty="0" err="1" smtClean="0">
                <a:solidFill>
                  <a:schemeClr val="bg1"/>
                </a:solidFill>
              </a:rPr>
              <a:t>present-day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location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Morondova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plume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VzCzg2KRg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87616" y="0"/>
            <a:ext cx="3456384" cy="194421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51520" y="1472206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4"/>
              </a:rPr>
              <a:t>https://www.youtube.com/watch?v=1VzCzg2KRgg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51170"/>
            <a:ext cx="6506982" cy="489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36449" y="188640"/>
            <a:ext cx="4942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Watch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youtube</a:t>
            </a:r>
            <a:r>
              <a:rPr lang="de-DE" dirty="0" smtClean="0"/>
              <a:t> </a:t>
            </a:r>
            <a:r>
              <a:rPr lang="de-DE" dirty="0" err="1" smtClean="0"/>
              <a:t>video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an </a:t>
            </a:r>
            <a:r>
              <a:rPr lang="de-DE" dirty="0" err="1" smtClean="0"/>
              <a:t>explanation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proposed</a:t>
            </a:r>
            <a:r>
              <a:rPr lang="de-DE" dirty="0" smtClean="0"/>
              <a:t> </a:t>
            </a:r>
            <a:r>
              <a:rPr lang="de-DE" dirty="0" err="1" smtClean="0"/>
              <a:t>mechanism</a:t>
            </a:r>
            <a:r>
              <a:rPr lang="de-DE" dirty="0" smtClean="0"/>
              <a:t>: </a:t>
            </a:r>
            <a:r>
              <a:rPr lang="de-DE" dirty="0" err="1" smtClean="0"/>
              <a:t>Pushing</a:t>
            </a:r>
            <a:r>
              <a:rPr lang="de-DE" dirty="0" smtClean="0"/>
              <a:t> </a:t>
            </a:r>
            <a:r>
              <a:rPr lang="de-DE" dirty="0" err="1" smtClean="0"/>
              <a:t>plates</a:t>
            </a:r>
            <a:r>
              <a:rPr lang="de-DE" dirty="0" smtClean="0"/>
              <a:t> apart at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location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actually</a:t>
            </a:r>
            <a:r>
              <a:rPr lang="de-DE" dirty="0" smtClean="0"/>
              <a:t> </a:t>
            </a:r>
            <a:r>
              <a:rPr lang="de-DE" dirty="0" err="1" smtClean="0"/>
              <a:t>cause</a:t>
            </a:r>
            <a:r>
              <a:rPr lang="de-DE" dirty="0" smtClean="0"/>
              <a:t> </a:t>
            </a:r>
            <a:r>
              <a:rPr lang="de-DE" dirty="0" err="1" smtClean="0"/>
              <a:t>convergence</a:t>
            </a:r>
            <a:r>
              <a:rPr lang="de-DE" dirty="0" smtClean="0"/>
              <a:t> </a:t>
            </a:r>
            <a:r>
              <a:rPr lang="de-DE" dirty="0" err="1" smtClean="0"/>
              <a:t>elsewhere</a:t>
            </a:r>
            <a:r>
              <a:rPr lang="de-DE" dirty="0" smtClean="0"/>
              <a:t> </a:t>
            </a:r>
            <a:r>
              <a:rPr lang="de-DE" dirty="0" err="1" smtClean="0"/>
              <a:t>along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plate</a:t>
            </a:r>
            <a:r>
              <a:rPr lang="de-DE" dirty="0" smtClean="0"/>
              <a:t> </a:t>
            </a:r>
            <a:r>
              <a:rPr lang="de-DE" dirty="0" err="1" smtClean="0"/>
              <a:t>boundary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152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39105"/>
            <a:ext cx="6697801" cy="551723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3528" y="-5919"/>
            <a:ext cx="882047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The </a:t>
            </a:r>
            <a:r>
              <a:rPr lang="de-DE" b="1" dirty="0" err="1" smtClean="0"/>
              <a:t>situation</a:t>
            </a:r>
            <a:r>
              <a:rPr lang="de-DE" b="1" dirty="0" smtClean="0"/>
              <a:t> at </a:t>
            </a:r>
            <a:r>
              <a:rPr lang="de-DE" b="1" dirty="0" err="1" smtClean="0"/>
              <a:t>around</a:t>
            </a:r>
            <a:r>
              <a:rPr lang="de-DE" b="1" dirty="0" smtClean="0"/>
              <a:t> 105 Ma: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The </a:t>
            </a:r>
            <a:r>
              <a:rPr lang="de-DE" dirty="0" err="1" smtClean="0"/>
              <a:t>Morondova</a:t>
            </a:r>
            <a:r>
              <a:rPr lang="de-DE" dirty="0" smtClean="0"/>
              <a:t> </a:t>
            </a:r>
            <a:r>
              <a:rPr lang="de-DE" dirty="0" err="1" smtClean="0"/>
              <a:t>plume</a:t>
            </a:r>
            <a:r>
              <a:rPr lang="de-DE" dirty="0" smtClean="0"/>
              <a:t> </a:t>
            </a:r>
            <a:r>
              <a:rPr lang="de-DE" dirty="0" err="1" smtClean="0"/>
              <a:t>rises</a:t>
            </a:r>
            <a:r>
              <a:rPr lang="de-DE" dirty="0" smtClean="0"/>
              <a:t> </a:t>
            </a:r>
            <a:r>
              <a:rPr lang="de-DE" dirty="0" err="1" smtClean="0"/>
              <a:t>beneath</a:t>
            </a:r>
            <a:r>
              <a:rPr lang="de-DE" dirty="0" smtClean="0"/>
              <a:t> </a:t>
            </a:r>
            <a:r>
              <a:rPr lang="de-DE" dirty="0" err="1" smtClean="0"/>
              <a:t>India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Madagascar</a:t>
            </a:r>
            <a:r>
              <a:rPr lang="de-DE" dirty="0" smtClean="0"/>
              <a:t>,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Shortly</a:t>
            </a:r>
            <a:r>
              <a:rPr lang="de-DE" dirty="0" smtClean="0"/>
              <a:t> after, </a:t>
            </a:r>
            <a:r>
              <a:rPr lang="de-DE" dirty="0" err="1" smtClean="0"/>
              <a:t>India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Madagascar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rifting</a:t>
            </a:r>
            <a:r>
              <a:rPr lang="de-DE" dirty="0" smtClean="0"/>
              <a:t> apart, but </a:t>
            </a:r>
            <a:r>
              <a:rPr lang="de-DE" dirty="0" err="1" smtClean="0"/>
              <a:t>subduction</a:t>
            </a:r>
            <a:r>
              <a:rPr lang="de-DE" dirty="0" smtClean="0"/>
              <a:t> </a:t>
            </a:r>
            <a:r>
              <a:rPr lang="de-DE" dirty="0" err="1" smtClean="0"/>
              <a:t>initiates</a:t>
            </a:r>
            <a:r>
              <a:rPr lang="de-DE" dirty="0" smtClean="0"/>
              <a:t> </a:t>
            </a:r>
            <a:r>
              <a:rPr lang="de-DE" dirty="0" err="1" smtClean="0"/>
              <a:t>along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India-Africa</a:t>
            </a:r>
            <a:r>
              <a:rPr lang="de-DE" dirty="0" smtClean="0"/>
              <a:t> </a:t>
            </a:r>
            <a:r>
              <a:rPr lang="de-DE" dirty="0" err="1" smtClean="0"/>
              <a:t>plate</a:t>
            </a:r>
            <a:r>
              <a:rPr lang="de-DE" dirty="0" smtClean="0"/>
              <a:t> </a:t>
            </a:r>
            <a:r>
              <a:rPr lang="de-DE" dirty="0" err="1" smtClean="0"/>
              <a:t>boundary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north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related</a:t>
            </a:r>
            <a:r>
              <a:rPr lang="de-DE" dirty="0" smtClean="0"/>
              <a:t>,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proposed</a:t>
            </a:r>
            <a:r>
              <a:rPr lang="de-DE" dirty="0" smtClean="0"/>
              <a:t> </a:t>
            </a:r>
            <a:r>
              <a:rPr lang="de-DE" dirty="0" err="1" smtClean="0"/>
              <a:t>mechanism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92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12576"/>
            <a:ext cx="8240598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53992" y="4017"/>
            <a:ext cx="4428492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more</a:t>
            </a:r>
            <a:r>
              <a:rPr lang="de-DE" dirty="0" smtClean="0"/>
              <a:t> quantitative </a:t>
            </a:r>
            <a:r>
              <a:rPr lang="de-DE" dirty="0" err="1" smtClean="0"/>
              <a:t>approach</a:t>
            </a:r>
            <a:r>
              <a:rPr lang="de-DE" dirty="0" smtClean="0"/>
              <a:t>, but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idea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as</a:t>
            </a:r>
            <a:r>
              <a:rPr lang="de-DE" dirty="0" smtClean="0"/>
              <a:t> in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kitchen</a:t>
            </a:r>
            <a:r>
              <a:rPr lang="de-DE" dirty="0" smtClean="0"/>
              <a:t>-counter </a:t>
            </a:r>
            <a:r>
              <a:rPr lang="de-DE" dirty="0" err="1" smtClean="0"/>
              <a:t>experiment</a:t>
            </a:r>
            <a:r>
              <a:rPr lang="de-D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</a:t>
            </a:r>
            <a:r>
              <a:rPr lang="de-DE" dirty="0" smtClean="0"/>
              <a:t>he </a:t>
            </a:r>
            <a:r>
              <a:rPr lang="de-DE" dirty="0" err="1" smtClean="0"/>
              <a:t>rising</a:t>
            </a:r>
            <a:r>
              <a:rPr lang="de-DE" dirty="0" smtClean="0"/>
              <a:t> </a:t>
            </a:r>
            <a:r>
              <a:rPr lang="de-DE" dirty="0" err="1" smtClean="0"/>
              <a:t>plumehead</a:t>
            </a:r>
            <a:r>
              <a:rPr lang="de-DE" dirty="0" smtClean="0"/>
              <a:t> </a:t>
            </a:r>
            <a:r>
              <a:rPr lang="de-DE" dirty="0" err="1" smtClean="0"/>
              <a:t>pushes</a:t>
            </a:r>
            <a:r>
              <a:rPr lang="de-DE" dirty="0" smtClean="0"/>
              <a:t> material </a:t>
            </a:r>
            <a:r>
              <a:rPr lang="de-DE" dirty="0" err="1" smtClean="0"/>
              <a:t>ahead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asthenosphere</a:t>
            </a:r>
            <a:r>
              <a:rPr lang="de-DE" dirty="0" smtClean="0"/>
              <a:t> on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plates</a:t>
            </a:r>
            <a:r>
              <a:rPr lang="de-DE" dirty="0" smtClean="0"/>
              <a:t> </a:t>
            </a:r>
            <a:r>
              <a:rPr lang="de-DE" dirty="0" err="1" smtClean="0"/>
              <a:t>glide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(</a:t>
            </a:r>
            <a:r>
              <a:rPr lang="de-DE" b="1" dirty="0" err="1" smtClean="0">
                <a:solidFill>
                  <a:srgbClr val="FF0000"/>
                </a:solidFill>
              </a:rPr>
              <a:t>red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arrows</a:t>
            </a:r>
            <a:r>
              <a:rPr lang="de-DE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Ellipse 3"/>
          <p:cNvSpPr/>
          <p:nvPr/>
        </p:nvSpPr>
        <p:spPr>
          <a:xfrm>
            <a:off x="1278034" y="2972342"/>
            <a:ext cx="1441309" cy="146477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837899" y="3781222"/>
            <a:ext cx="361787" cy="420178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-6749" y="2046343"/>
            <a:ext cx="3995936" cy="216024"/>
          </a:xfrm>
          <a:prstGeom prst="rect">
            <a:avLst/>
          </a:prstGeom>
          <a:solidFill>
            <a:srgbClr val="3CE450"/>
          </a:solidFill>
          <a:ln>
            <a:solidFill>
              <a:srgbClr val="3CE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516216" y="4077072"/>
            <a:ext cx="2627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This </a:t>
            </a:r>
            <a:r>
              <a:rPr lang="de-DE" dirty="0" err="1"/>
              <a:t>causes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plate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move</a:t>
            </a:r>
            <a:r>
              <a:rPr lang="de-DE" dirty="0"/>
              <a:t>, such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torque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balanced</a:t>
            </a:r>
            <a:r>
              <a:rPr lang="de-DE" dirty="0"/>
              <a:t> (</a:t>
            </a:r>
            <a:r>
              <a:rPr lang="de-DE" b="1" dirty="0" err="1"/>
              <a:t>black</a:t>
            </a:r>
            <a:r>
              <a:rPr lang="de-DE" b="1" dirty="0"/>
              <a:t> </a:t>
            </a:r>
            <a:r>
              <a:rPr lang="de-DE" b="1" dirty="0" err="1"/>
              <a:t>arrows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plate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rigid,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plate</a:t>
            </a:r>
            <a:r>
              <a:rPr lang="de-DE" dirty="0"/>
              <a:t> </a:t>
            </a:r>
            <a:r>
              <a:rPr lang="de-DE" dirty="0" err="1"/>
              <a:t>motion</a:t>
            </a:r>
            <a:r>
              <a:rPr lang="de-DE" dirty="0"/>
              <a:t> </a:t>
            </a:r>
            <a:r>
              <a:rPr lang="de-DE" dirty="0" err="1"/>
              <a:t>differs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motion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asthenosphere</a:t>
            </a:r>
            <a:r>
              <a:rPr lang="de-DE" dirty="0"/>
              <a:t> </a:t>
            </a:r>
            <a:r>
              <a:rPr lang="de-DE" dirty="0" err="1"/>
              <a:t>beneath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2044971" y="2053975"/>
            <a:ext cx="0" cy="216024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651164" y="1977321"/>
            <a:ext cx="1253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Africa</a:t>
            </a:r>
            <a:r>
              <a:rPr lang="de-DE" dirty="0" smtClean="0"/>
              <a:t> </a:t>
            </a:r>
            <a:r>
              <a:rPr lang="de-DE" dirty="0" err="1" smtClean="0"/>
              <a:t>plate</a:t>
            </a:r>
            <a:endParaRPr lang="de-DE" dirty="0"/>
          </a:p>
        </p:txBody>
      </p:sp>
      <p:cxnSp>
        <p:nvCxnSpPr>
          <p:cNvPr id="12" name="Gerade Verbindung mit Pfeil 11"/>
          <p:cNvCxnSpPr/>
          <p:nvPr/>
        </p:nvCxnSpPr>
        <p:spPr>
          <a:xfrm flipH="1">
            <a:off x="316779" y="2161987"/>
            <a:ext cx="21602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2131586" y="1969689"/>
            <a:ext cx="117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India</a:t>
            </a:r>
            <a:r>
              <a:rPr lang="de-DE" dirty="0" smtClean="0"/>
              <a:t> </a:t>
            </a:r>
            <a:r>
              <a:rPr lang="de-DE" dirty="0" err="1" smtClean="0"/>
              <a:t>plate</a:t>
            </a:r>
            <a:endParaRPr lang="de-DE" dirty="0"/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3574230" y="2158171"/>
            <a:ext cx="414957" cy="38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-6749" y="2269998"/>
            <a:ext cx="3995936" cy="580720"/>
          </a:xfrm>
          <a:prstGeom prst="rect">
            <a:avLst/>
          </a:prstGeom>
          <a:gradFill>
            <a:gsLst>
              <a:gs pos="0">
                <a:schemeClr val="bg1"/>
              </a:gs>
              <a:gs pos="54000">
                <a:schemeClr val="accent6">
                  <a:lumMod val="92000"/>
                </a:schemeClr>
              </a:gs>
              <a:gs pos="35000">
                <a:srgbClr val="FF0000">
                  <a:lumMod val="46000"/>
                  <a:lumOff val="5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-6749" y="2200707"/>
            <a:ext cx="232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astheno</a:t>
            </a:r>
            <a:r>
              <a:rPr lang="de-DE" dirty="0" smtClean="0"/>
              <a:t>-           </a:t>
            </a:r>
            <a:r>
              <a:rPr lang="de-DE" dirty="0" err="1" smtClean="0"/>
              <a:t>sphere</a:t>
            </a:r>
            <a:endParaRPr lang="de-DE" dirty="0"/>
          </a:p>
        </p:txBody>
      </p:sp>
      <p:cxnSp>
        <p:nvCxnSpPr>
          <p:cNvPr id="19" name="Gerade Verbindung mit Pfeil 18"/>
          <p:cNvCxnSpPr/>
          <p:nvPr/>
        </p:nvCxnSpPr>
        <p:spPr>
          <a:xfrm flipV="1">
            <a:off x="2277213" y="2492695"/>
            <a:ext cx="168552" cy="3026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 flipV="1">
            <a:off x="1744306" y="2511134"/>
            <a:ext cx="123430" cy="3026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2692757" y="2376204"/>
            <a:ext cx="486548" cy="916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H="1" flipV="1">
            <a:off x="948429" y="2389957"/>
            <a:ext cx="411946" cy="1039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3413123" y="2389957"/>
            <a:ext cx="322215" cy="182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91668" y="3060211"/>
            <a:ext cx="106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Side </a:t>
            </a:r>
            <a:r>
              <a:rPr lang="de-DE" dirty="0" err="1" smtClean="0"/>
              <a:t>view</a:t>
            </a:r>
            <a:endParaRPr lang="de-DE" dirty="0"/>
          </a:p>
        </p:txBody>
      </p:sp>
      <p:sp>
        <p:nvSpPr>
          <p:cNvPr id="40" name="Textfeld 39"/>
          <p:cNvSpPr txBox="1"/>
          <p:nvPr/>
        </p:nvSpPr>
        <p:spPr>
          <a:xfrm>
            <a:off x="7830108" y="1268760"/>
            <a:ext cx="100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Top </a:t>
            </a:r>
            <a:r>
              <a:rPr lang="de-DE" dirty="0" err="1" smtClean="0"/>
              <a:t>view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819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" y="1012701"/>
            <a:ext cx="9144000" cy="584529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9512" y="0"/>
            <a:ext cx="8568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R</a:t>
            </a:r>
            <a:r>
              <a:rPr lang="de-DE" dirty="0" err="1" smtClean="0"/>
              <a:t>esulting</a:t>
            </a:r>
            <a:r>
              <a:rPr lang="de-DE" dirty="0" smtClean="0"/>
              <a:t> </a:t>
            </a:r>
            <a:r>
              <a:rPr lang="de-DE" dirty="0" err="1" smtClean="0"/>
              <a:t>plate</a:t>
            </a:r>
            <a:r>
              <a:rPr lang="de-DE" dirty="0" smtClean="0"/>
              <a:t> </a:t>
            </a:r>
            <a:r>
              <a:rPr lang="de-DE" dirty="0" err="1" smtClean="0"/>
              <a:t>motion</a:t>
            </a:r>
            <a:r>
              <a:rPr lang="de-DE" dirty="0" smtClean="0"/>
              <a:t> (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frame</a:t>
            </a:r>
            <a:r>
              <a:rPr lang="de-DE" dirty="0" smtClean="0"/>
              <a:t>: absolute; </a:t>
            </a:r>
            <a:r>
              <a:rPr lang="de-DE" dirty="0" err="1" smtClean="0"/>
              <a:t>big</a:t>
            </a:r>
            <a:r>
              <a:rPr lang="de-DE" dirty="0" smtClean="0"/>
              <a:t> </a:t>
            </a:r>
            <a:r>
              <a:rPr lang="de-DE" dirty="0" err="1" smtClean="0"/>
              <a:t>frame</a:t>
            </a:r>
            <a:r>
              <a:rPr lang="de-DE" dirty="0" smtClean="0"/>
              <a:t>: relative),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assume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coupling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plates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underlying</a:t>
            </a:r>
            <a:r>
              <a:rPr lang="de-DE" dirty="0" smtClean="0"/>
              <a:t> </a:t>
            </a:r>
            <a:r>
              <a:rPr lang="de-DE" dirty="0" err="1" smtClean="0"/>
              <a:t>mantle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everywhere</a:t>
            </a:r>
            <a:r>
              <a:rPr lang="de-DE" dirty="0" smtClean="0"/>
              <a:t>:</a:t>
            </a:r>
          </a:p>
          <a:p>
            <a:r>
              <a:rPr lang="de-DE" dirty="0" smtClean="0"/>
              <a:t>The </a:t>
            </a:r>
            <a:r>
              <a:rPr lang="de-DE" dirty="0" err="1" smtClean="0"/>
              <a:t>mechanism</a:t>
            </a:r>
            <a:r>
              <a:rPr lang="de-DE" dirty="0" smtClean="0"/>
              <a:t> </a:t>
            </a:r>
            <a:r>
              <a:rPr lang="de-DE" dirty="0" err="1" smtClean="0"/>
              <a:t>works</a:t>
            </a:r>
            <a:r>
              <a:rPr lang="de-DE" dirty="0" smtClean="0"/>
              <a:t> in </a:t>
            </a:r>
            <a:r>
              <a:rPr lang="de-DE" dirty="0" err="1" smtClean="0"/>
              <a:t>principle</a:t>
            </a:r>
            <a:r>
              <a:rPr lang="de-DE" dirty="0" smtClean="0"/>
              <a:t>, but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plate</a:t>
            </a:r>
            <a:r>
              <a:rPr lang="de-DE" dirty="0" smtClean="0"/>
              <a:t> </a:t>
            </a:r>
            <a:r>
              <a:rPr lang="de-DE" dirty="0" err="1" smtClean="0"/>
              <a:t>boundary</a:t>
            </a:r>
            <a:r>
              <a:rPr lang="de-DE" dirty="0" smtClean="0"/>
              <a:t>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convergence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predicted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rather</a:t>
            </a:r>
            <a:r>
              <a:rPr lang="de-DE" dirty="0" smtClean="0"/>
              <a:t> </a:t>
            </a:r>
            <a:r>
              <a:rPr lang="de-DE" dirty="0" err="1" smtClean="0"/>
              <a:t>short</a:t>
            </a:r>
            <a:r>
              <a:rPr lang="de-DE" dirty="0" smtClean="0"/>
              <a:t> (</a:t>
            </a:r>
            <a:r>
              <a:rPr lang="de-DE" dirty="0" err="1" smtClean="0"/>
              <a:t>India-Africa</a:t>
            </a:r>
            <a:r>
              <a:rPr lang="de-DE" dirty="0" smtClean="0"/>
              <a:t> Euler pole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north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in </a:t>
            </a:r>
            <a:r>
              <a:rPr lang="de-DE" dirty="0" err="1" smtClean="0"/>
              <a:t>reality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45567" y="1484784"/>
            <a:ext cx="1474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Arrow </a:t>
            </a:r>
            <a:r>
              <a:rPr lang="de-DE" dirty="0" err="1" smtClean="0"/>
              <a:t>length</a:t>
            </a:r>
            <a:r>
              <a:rPr lang="de-DE" dirty="0" smtClean="0"/>
              <a:t> = </a:t>
            </a:r>
            <a:r>
              <a:rPr lang="de-DE" dirty="0" err="1" smtClean="0"/>
              <a:t>computed</a:t>
            </a:r>
            <a:r>
              <a:rPr lang="de-DE" dirty="0" smtClean="0"/>
              <a:t> total </a:t>
            </a:r>
            <a:r>
              <a:rPr lang="de-DE" dirty="0" err="1" smtClean="0"/>
              <a:t>displacement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08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786" y="58601"/>
            <a:ext cx="5354388" cy="479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3843367" y="5747259"/>
            <a:ext cx="3995936" cy="216024"/>
          </a:xfrm>
          <a:prstGeom prst="rect">
            <a:avLst/>
          </a:prstGeom>
          <a:solidFill>
            <a:srgbClr val="3CE450"/>
          </a:solidFill>
          <a:ln>
            <a:solidFill>
              <a:srgbClr val="3CE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491439" y="5655794"/>
            <a:ext cx="117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India</a:t>
            </a:r>
            <a:r>
              <a:rPr lang="de-DE" dirty="0" smtClean="0"/>
              <a:t> </a:t>
            </a:r>
            <a:r>
              <a:rPr lang="de-DE" dirty="0" err="1" smtClean="0"/>
              <a:t>plate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3843367" y="5970914"/>
            <a:ext cx="3995936" cy="580720"/>
          </a:xfrm>
          <a:prstGeom prst="rect">
            <a:avLst/>
          </a:prstGeom>
          <a:gradFill>
            <a:gsLst>
              <a:gs pos="0">
                <a:schemeClr val="bg1"/>
              </a:gs>
              <a:gs pos="54000">
                <a:schemeClr val="accent6">
                  <a:lumMod val="92000"/>
                </a:schemeClr>
              </a:gs>
              <a:gs pos="35000">
                <a:srgbClr val="FF0000">
                  <a:lumMod val="46000"/>
                  <a:lumOff val="5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753931" y="5901623"/>
            <a:ext cx="158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asthenosphere</a:t>
            </a:r>
            <a:endParaRPr lang="de-DE" dirty="0"/>
          </a:p>
        </p:txBody>
      </p:sp>
      <p:sp>
        <p:nvSpPr>
          <p:cNvPr id="16" name="Freihandform 15"/>
          <p:cNvSpPr/>
          <p:nvPr/>
        </p:nvSpPr>
        <p:spPr>
          <a:xfrm>
            <a:off x="5234790" y="5949014"/>
            <a:ext cx="1493822" cy="262550"/>
          </a:xfrm>
          <a:custGeom>
            <a:avLst/>
            <a:gdLst>
              <a:gd name="connsiteX0" fmla="*/ 0 w 1493822"/>
              <a:gd name="connsiteY0" fmla="*/ 0 h 262550"/>
              <a:gd name="connsiteX1" fmla="*/ 99588 w 1493822"/>
              <a:gd name="connsiteY1" fmla="*/ 90535 h 262550"/>
              <a:gd name="connsiteX2" fmla="*/ 271604 w 1493822"/>
              <a:gd name="connsiteY2" fmla="*/ 208230 h 262550"/>
              <a:gd name="connsiteX3" fmla="*/ 506994 w 1493822"/>
              <a:gd name="connsiteY3" fmla="*/ 262550 h 262550"/>
              <a:gd name="connsiteX4" fmla="*/ 887239 w 1493822"/>
              <a:gd name="connsiteY4" fmla="*/ 262550 h 262550"/>
              <a:gd name="connsiteX5" fmla="*/ 1095469 w 1493822"/>
              <a:gd name="connsiteY5" fmla="*/ 244443 h 262550"/>
              <a:gd name="connsiteX6" fmla="*/ 1240325 w 1493822"/>
              <a:gd name="connsiteY6" fmla="*/ 190123 h 262550"/>
              <a:gd name="connsiteX7" fmla="*/ 1394233 w 1493822"/>
              <a:gd name="connsiteY7" fmla="*/ 90535 h 262550"/>
              <a:gd name="connsiteX8" fmla="*/ 1493822 w 1493822"/>
              <a:gd name="connsiteY8" fmla="*/ 0 h 262550"/>
              <a:gd name="connsiteX9" fmla="*/ 0 w 1493822"/>
              <a:gd name="connsiteY9" fmla="*/ 0 h 26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3822" h="262550">
                <a:moveTo>
                  <a:pt x="0" y="0"/>
                </a:moveTo>
                <a:lnTo>
                  <a:pt x="99588" y="90535"/>
                </a:lnTo>
                <a:lnTo>
                  <a:pt x="271604" y="208230"/>
                </a:lnTo>
                <a:lnTo>
                  <a:pt x="506994" y="262550"/>
                </a:lnTo>
                <a:lnTo>
                  <a:pt x="887239" y="262550"/>
                </a:lnTo>
                <a:lnTo>
                  <a:pt x="1095469" y="244443"/>
                </a:lnTo>
                <a:lnTo>
                  <a:pt x="1240325" y="190123"/>
                </a:lnTo>
                <a:lnTo>
                  <a:pt x="1394233" y="90535"/>
                </a:lnTo>
                <a:lnTo>
                  <a:pt x="1493822" y="0"/>
                </a:lnTo>
                <a:lnTo>
                  <a:pt x="0" y="0"/>
                </a:lnTo>
                <a:close/>
              </a:path>
            </a:pathLst>
          </a:custGeom>
          <a:solidFill>
            <a:srgbClr val="3CE450"/>
          </a:solidFill>
          <a:ln>
            <a:solidFill>
              <a:srgbClr val="3CE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6934030" y="6014281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18"/>
          <p:cNvCxnSpPr/>
          <p:nvPr/>
        </p:nvCxnSpPr>
        <p:spPr>
          <a:xfrm>
            <a:off x="6973267" y="6046093"/>
            <a:ext cx="67554" cy="756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flipV="1">
            <a:off x="6972261" y="6046093"/>
            <a:ext cx="67554" cy="8039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5243495" y="5838515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Cratonic</a:t>
            </a:r>
            <a:r>
              <a:rPr lang="de-DE" dirty="0" smtClean="0"/>
              <a:t> </a:t>
            </a:r>
            <a:r>
              <a:rPr lang="de-DE" dirty="0" err="1" smtClean="0"/>
              <a:t>root</a:t>
            </a:r>
            <a:endParaRPr lang="de-DE" dirty="0"/>
          </a:p>
        </p:txBody>
      </p:sp>
      <p:sp>
        <p:nvSpPr>
          <p:cNvPr id="33" name="Freihandform 32"/>
          <p:cNvSpPr/>
          <p:nvPr/>
        </p:nvSpPr>
        <p:spPr>
          <a:xfrm>
            <a:off x="3834490" y="5196983"/>
            <a:ext cx="5018567" cy="552893"/>
          </a:xfrm>
          <a:custGeom>
            <a:avLst/>
            <a:gdLst>
              <a:gd name="connsiteX0" fmla="*/ 4019107 w 5018567"/>
              <a:gd name="connsiteY0" fmla="*/ 542261 h 552893"/>
              <a:gd name="connsiteX1" fmla="*/ 5018567 w 5018567"/>
              <a:gd name="connsiteY1" fmla="*/ 10633 h 552893"/>
              <a:gd name="connsiteX2" fmla="*/ 1265274 w 5018567"/>
              <a:gd name="connsiteY2" fmla="*/ 0 h 552893"/>
              <a:gd name="connsiteX3" fmla="*/ 0 w 5018567"/>
              <a:gd name="connsiteY3" fmla="*/ 552893 h 552893"/>
              <a:gd name="connsiteX4" fmla="*/ 4019107 w 5018567"/>
              <a:gd name="connsiteY4" fmla="*/ 542261 h 55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8567" h="552893">
                <a:moveTo>
                  <a:pt x="4019107" y="542261"/>
                </a:moveTo>
                <a:lnTo>
                  <a:pt x="5018567" y="10633"/>
                </a:lnTo>
                <a:lnTo>
                  <a:pt x="1265274" y="0"/>
                </a:lnTo>
                <a:lnTo>
                  <a:pt x="0" y="552893"/>
                </a:lnTo>
                <a:lnTo>
                  <a:pt x="4019107" y="542261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7805420" y="5460523"/>
            <a:ext cx="1047637" cy="1091111"/>
          </a:xfrm>
          <a:custGeom>
            <a:avLst/>
            <a:gdLst>
              <a:gd name="connsiteX0" fmla="*/ 0 w 3995936"/>
              <a:gd name="connsiteY0" fmla="*/ 0 h 580720"/>
              <a:gd name="connsiteX1" fmla="*/ 3995936 w 3995936"/>
              <a:gd name="connsiteY1" fmla="*/ 0 h 580720"/>
              <a:gd name="connsiteX2" fmla="*/ 3995936 w 3995936"/>
              <a:gd name="connsiteY2" fmla="*/ 580720 h 580720"/>
              <a:gd name="connsiteX3" fmla="*/ 0 w 3995936"/>
              <a:gd name="connsiteY3" fmla="*/ 580720 h 580720"/>
              <a:gd name="connsiteX4" fmla="*/ 0 w 3995936"/>
              <a:gd name="connsiteY4" fmla="*/ 0 h 580720"/>
              <a:gd name="connsiteX0" fmla="*/ 0 w 3995936"/>
              <a:gd name="connsiteY0" fmla="*/ 584790 h 1165510"/>
              <a:gd name="connsiteX1" fmla="*/ 986922 w 3995936"/>
              <a:gd name="connsiteY1" fmla="*/ 0 h 1165510"/>
              <a:gd name="connsiteX2" fmla="*/ 3995936 w 3995936"/>
              <a:gd name="connsiteY2" fmla="*/ 1165510 h 1165510"/>
              <a:gd name="connsiteX3" fmla="*/ 0 w 3995936"/>
              <a:gd name="connsiteY3" fmla="*/ 1165510 h 1165510"/>
              <a:gd name="connsiteX4" fmla="*/ 0 w 3995936"/>
              <a:gd name="connsiteY4" fmla="*/ 584790 h 1165510"/>
              <a:gd name="connsiteX0" fmla="*/ 0 w 986922"/>
              <a:gd name="connsiteY0" fmla="*/ 584790 h 1165510"/>
              <a:gd name="connsiteX1" fmla="*/ 986922 w 986922"/>
              <a:gd name="connsiteY1" fmla="*/ 0 h 1165510"/>
              <a:gd name="connsiteX2" fmla="*/ 965656 w 986922"/>
              <a:gd name="connsiteY2" fmla="*/ 527557 h 1165510"/>
              <a:gd name="connsiteX3" fmla="*/ 0 w 986922"/>
              <a:gd name="connsiteY3" fmla="*/ 1165510 h 1165510"/>
              <a:gd name="connsiteX4" fmla="*/ 0 w 986922"/>
              <a:gd name="connsiteY4" fmla="*/ 584790 h 116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922" h="1165510">
                <a:moveTo>
                  <a:pt x="0" y="584790"/>
                </a:moveTo>
                <a:lnTo>
                  <a:pt x="986922" y="0"/>
                </a:lnTo>
                <a:lnTo>
                  <a:pt x="965656" y="527557"/>
                </a:lnTo>
                <a:lnTo>
                  <a:pt x="0" y="1165510"/>
                </a:lnTo>
                <a:lnTo>
                  <a:pt x="0" y="584790"/>
                </a:lnTo>
                <a:close/>
              </a:path>
            </a:pathLst>
          </a:custGeom>
          <a:gradFill>
            <a:gsLst>
              <a:gs pos="30000">
                <a:schemeClr val="bg1"/>
              </a:gs>
              <a:gs pos="66000">
                <a:schemeClr val="accent6">
                  <a:lumMod val="92000"/>
                </a:schemeClr>
              </a:gs>
              <a:gs pos="43000">
                <a:srgbClr val="FF0000">
                  <a:lumMod val="46000"/>
                  <a:lumOff val="54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/>
          <p:cNvSpPr/>
          <p:nvPr/>
        </p:nvSpPr>
        <p:spPr>
          <a:xfrm>
            <a:off x="7840803" y="5214608"/>
            <a:ext cx="1018820" cy="747652"/>
          </a:xfrm>
          <a:custGeom>
            <a:avLst/>
            <a:gdLst>
              <a:gd name="connsiteX0" fmla="*/ 0 w 3995936"/>
              <a:gd name="connsiteY0" fmla="*/ 0 h 216024"/>
              <a:gd name="connsiteX1" fmla="*/ 3995936 w 3995936"/>
              <a:gd name="connsiteY1" fmla="*/ 0 h 216024"/>
              <a:gd name="connsiteX2" fmla="*/ 3995936 w 3995936"/>
              <a:gd name="connsiteY2" fmla="*/ 216024 h 216024"/>
              <a:gd name="connsiteX3" fmla="*/ 0 w 3995936"/>
              <a:gd name="connsiteY3" fmla="*/ 216024 h 216024"/>
              <a:gd name="connsiteX4" fmla="*/ 0 w 3995936"/>
              <a:gd name="connsiteY4" fmla="*/ 0 h 216024"/>
              <a:gd name="connsiteX0" fmla="*/ 0 w 3995936"/>
              <a:gd name="connsiteY0" fmla="*/ 531628 h 747652"/>
              <a:gd name="connsiteX1" fmla="*/ 1018820 w 3995936"/>
              <a:gd name="connsiteY1" fmla="*/ 0 h 747652"/>
              <a:gd name="connsiteX2" fmla="*/ 3995936 w 3995936"/>
              <a:gd name="connsiteY2" fmla="*/ 747652 h 747652"/>
              <a:gd name="connsiteX3" fmla="*/ 0 w 3995936"/>
              <a:gd name="connsiteY3" fmla="*/ 747652 h 747652"/>
              <a:gd name="connsiteX4" fmla="*/ 0 w 3995936"/>
              <a:gd name="connsiteY4" fmla="*/ 531628 h 747652"/>
              <a:gd name="connsiteX0" fmla="*/ 0 w 1018820"/>
              <a:gd name="connsiteY0" fmla="*/ 531628 h 747652"/>
              <a:gd name="connsiteX1" fmla="*/ 1018820 w 1018820"/>
              <a:gd name="connsiteY1" fmla="*/ 0 h 747652"/>
              <a:gd name="connsiteX2" fmla="*/ 986922 w 1018820"/>
              <a:gd name="connsiteY2" fmla="*/ 247922 h 747652"/>
              <a:gd name="connsiteX3" fmla="*/ 0 w 1018820"/>
              <a:gd name="connsiteY3" fmla="*/ 747652 h 747652"/>
              <a:gd name="connsiteX4" fmla="*/ 0 w 1018820"/>
              <a:gd name="connsiteY4" fmla="*/ 531628 h 74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820" h="747652">
                <a:moveTo>
                  <a:pt x="0" y="531628"/>
                </a:moveTo>
                <a:lnTo>
                  <a:pt x="1018820" y="0"/>
                </a:lnTo>
                <a:lnTo>
                  <a:pt x="986922" y="247922"/>
                </a:lnTo>
                <a:lnTo>
                  <a:pt x="0" y="747652"/>
                </a:lnTo>
                <a:lnTo>
                  <a:pt x="0" y="531628"/>
                </a:lnTo>
                <a:close/>
              </a:path>
            </a:pathLst>
          </a:custGeom>
          <a:solidFill>
            <a:srgbClr val="3CE450"/>
          </a:solidFill>
          <a:ln>
            <a:solidFill>
              <a:srgbClr val="3CE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9" name="Gerade Verbindung mit Pfeil 38"/>
          <p:cNvCxnSpPr/>
          <p:nvPr/>
        </p:nvCxnSpPr>
        <p:spPr>
          <a:xfrm flipV="1">
            <a:off x="7443767" y="5510376"/>
            <a:ext cx="361653" cy="2214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 flipH="1" flipV="1">
            <a:off x="7450379" y="5214608"/>
            <a:ext cx="355041" cy="24591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H="1" flipV="1">
            <a:off x="6722236" y="5214608"/>
            <a:ext cx="423588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flipH="1">
            <a:off x="4844383" y="5360614"/>
            <a:ext cx="406930" cy="26265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 flipH="1">
            <a:off x="5546873" y="5225080"/>
            <a:ext cx="625694" cy="677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 flipV="1">
            <a:off x="7886598" y="5838515"/>
            <a:ext cx="442640" cy="2220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5174023" y="2074826"/>
            <a:ext cx="833883" cy="512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de-DE" dirty="0" err="1" smtClean="0"/>
              <a:t>Congo</a:t>
            </a:r>
            <a:r>
              <a:rPr lang="de-DE" dirty="0" smtClean="0"/>
              <a:t> </a:t>
            </a:r>
          </a:p>
          <a:p>
            <a:pPr>
              <a:lnSpc>
                <a:spcPts val="1600"/>
              </a:lnSpc>
            </a:pPr>
            <a:r>
              <a:rPr lang="de-DE" dirty="0" err="1" smtClean="0"/>
              <a:t>craton</a:t>
            </a:r>
            <a:endParaRPr lang="de-DE" dirty="0"/>
          </a:p>
        </p:txBody>
      </p:sp>
      <p:sp>
        <p:nvSpPr>
          <p:cNvPr id="57" name="Textfeld 56"/>
          <p:cNvSpPr txBox="1"/>
          <p:nvPr/>
        </p:nvSpPr>
        <p:spPr>
          <a:xfrm rot="-2700000">
            <a:off x="5343840" y="2864797"/>
            <a:ext cx="993542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de-DE" dirty="0" smtClean="0"/>
              <a:t>Kalahari </a:t>
            </a:r>
          </a:p>
          <a:p>
            <a:pPr>
              <a:lnSpc>
                <a:spcPts val="1600"/>
              </a:lnSpc>
            </a:pPr>
            <a:r>
              <a:rPr lang="de-DE" dirty="0" err="1" smtClean="0"/>
              <a:t>craton</a:t>
            </a:r>
            <a:endParaRPr lang="de-DE" dirty="0"/>
          </a:p>
        </p:txBody>
      </p:sp>
      <p:sp>
        <p:nvSpPr>
          <p:cNvPr id="58" name="Textfeld 57"/>
          <p:cNvSpPr txBox="1"/>
          <p:nvPr/>
        </p:nvSpPr>
        <p:spPr>
          <a:xfrm>
            <a:off x="4472375" y="1138722"/>
            <a:ext cx="9024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de-DE" dirty="0" smtClean="0"/>
              <a:t>West</a:t>
            </a:r>
          </a:p>
          <a:p>
            <a:pPr>
              <a:lnSpc>
                <a:spcPts val="1600"/>
              </a:lnSpc>
            </a:pPr>
            <a:r>
              <a:rPr lang="de-DE" dirty="0" smtClean="0"/>
              <a:t>African </a:t>
            </a:r>
          </a:p>
          <a:p>
            <a:pPr>
              <a:lnSpc>
                <a:spcPts val="1600"/>
              </a:lnSpc>
            </a:pPr>
            <a:r>
              <a:rPr lang="de-DE" dirty="0" err="1" smtClean="0"/>
              <a:t>craton</a:t>
            </a:r>
            <a:endParaRPr lang="de-DE" dirty="0"/>
          </a:p>
        </p:txBody>
      </p:sp>
      <p:sp>
        <p:nvSpPr>
          <p:cNvPr id="59" name="Textfeld 58"/>
          <p:cNvSpPr txBox="1"/>
          <p:nvPr/>
        </p:nvSpPr>
        <p:spPr>
          <a:xfrm rot="-2700000">
            <a:off x="6584140" y="2635484"/>
            <a:ext cx="930063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de-DE" dirty="0" smtClean="0"/>
              <a:t>  Indian </a:t>
            </a:r>
          </a:p>
          <a:p>
            <a:pPr>
              <a:lnSpc>
                <a:spcPts val="1600"/>
              </a:lnSpc>
            </a:pPr>
            <a:r>
              <a:rPr lang="de-DE" dirty="0" err="1" smtClean="0"/>
              <a:t>craton</a:t>
            </a:r>
            <a:endParaRPr lang="de-DE" dirty="0"/>
          </a:p>
        </p:txBody>
      </p:sp>
      <p:sp>
        <p:nvSpPr>
          <p:cNvPr id="55" name="Textfeld 54"/>
          <p:cNvSpPr txBox="1"/>
          <p:nvPr/>
        </p:nvSpPr>
        <p:spPr>
          <a:xfrm>
            <a:off x="7183269" y="625950"/>
            <a:ext cx="13147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Tethys</a:t>
            </a:r>
          </a:p>
          <a:p>
            <a:r>
              <a:rPr lang="de-DE" dirty="0" err="1">
                <a:solidFill>
                  <a:schemeClr val="bg1"/>
                </a:solidFill>
              </a:rPr>
              <a:t>o</a:t>
            </a:r>
            <a:r>
              <a:rPr lang="de-DE" dirty="0" err="1" smtClean="0">
                <a:solidFill>
                  <a:schemeClr val="bg1"/>
                </a:solidFill>
              </a:rPr>
              <a:t>cean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floor</a:t>
            </a:r>
            <a:r>
              <a:rPr lang="de-DE" dirty="0" smtClean="0">
                <a:solidFill>
                  <a:schemeClr val="bg1"/>
                </a:solidFill>
              </a:rPr>
              <a:t>:</a:t>
            </a:r>
          </a:p>
          <a:p>
            <a:r>
              <a:rPr lang="de-DE" dirty="0" err="1">
                <a:solidFill>
                  <a:schemeClr val="bg1"/>
                </a:solidFill>
              </a:rPr>
              <a:t>s</a:t>
            </a:r>
            <a:r>
              <a:rPr lang="de-DE" dirty="0" err="1" smtClean="0">
                <a:solidFill>
                  <a:schemeClr val="bg1"/>
                </a:solidFill>
              </a:rPr>
              <a:t>ubducted</a:t>
            </a:r>
            <a:r>
              <a:rPr lang="de-DE" dirty="0" smtClean="0">
                <a:solidFill>
                  <a:schemeClr val="bg1"/>
                </a:solidFill>
              </a:rPr>
              <a:t>;</a:t>
            </a:r>
          </a:p>
          <a:p>
            <a:r>
              <a:rPr lang="de-DE" dirty="0" err="1">
                <a:solidFill>
                  <a:schemeClr val="bg1"/>
                </a:solidFill>
              </a:rPr>
              <a:t>constant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err="1">
                <a:solidFill>
                  <a:schemeClr val="bg1"/>
                </a:solidFill>
              </a:rPr>
              <a:t>t</a:t>
            </a:r>
            <a:r>
              <a:rPr lang="de-DE" dirty="0" err="1" smtClean="0">
                <a:solidFill>
                  <a:schemeClr val="bg1"/>
                </a:solidFill>
              </a:rPr>
              <a:t>hickness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err="1" smtClean="0">
                <a:solidFill>
                  <a:schemeClr val="bg1"/>
                </a:solidFill>
              </a:rPr>
              <a:t>assumed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61" name="Gerade Verbindung mit Pfeil 60"/>
          <p:cNvCxnSpPr/>
          <p:nvPr/>
        </p:nvCxnSpPr>
        <p:spPr>
          <a:xfrm>
            <a:off x="6695553" y="3186360"/>
            <a:ext cx="353618" cy="1774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/>
          <p:nvPr/>
        </p:nvCxnSpPr>
        <p:spPr>
          <a:xfrm flipV="1">
            <a:off x="7395063" y="3005435"/>
            <a:ext cx="361653" cy="2214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/>
          <p:nvPr/>
        </p:nvCxnSpPr>
        <p:spPr>
          <a:xfrm flipH="1" flipV="1">
            <a:off x="7504757" y="2458156"/>
            <a:ext cx="228646" cy="3006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/>
          <p:nvPr/>
        </p:nvCxnSpPr>
        <p:spPr>
          <a:xfrm flipH="1" flipV="1">
            <a:off x="7115492" y="2278062"/>
            <a:ext cx="297388" cy="10584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/>
          <p:cNvSpPr txBox="1"/>
          <p:nvPr/>
        </p:nvSpPr>
        <p:spPr>
          <a:xfrm>
            <a:off x="314139" y="-7193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Cratons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thicker</a:t>
            </a:r>
            <a:r>
              <a:rPr lang="de-DE" dirty="0" smtClean="0"/>
              <a:t> </a:t>
            </a:r>
            <a:r>
              <a:rPr lang="de-DE" dirty="0" err="1" smtClean="0"/>
              <a:t>lithosphere</a:t>
            </a:r>
            <a:endParaRPr lang="de-DE" dirty="0" smtClean="0"/>
          </a:p>
          <a:p>
            <a:r>
              <a:rPr lang="de-DE" dirty="0" smtClean="0"/>
              <a:t>(</a:t>
            </a:r>
            <a:r>
              <a:rPr lang="de-DE" dirty="0" err="1" smtClean="0"/>
              <a:t>here</a:t>
            </a:r>
            <a:r>
              <a:rPr lang="de-DE" dirty="0" smtClean="0"/>
              <a:t>: </a:t>
            </a:r>
            <a:r>
              <a:rPr lang="de-DE" dirty="0" err="1" smtClean="0"/>
              <a:t>Thickness</a:t>
            </a:r>
            <a:r>
              <a:rPr lang="de-DE" dirty="0" smtClean="0"/>
              <a:t> </a:t>
            </a:r>
            <a:r>
              <a:rPr lang="de-DE" dirty="0" err="1" smtClean="0"/>
              <a:t>inferred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Schaeffer &amp; </a:t>
            </a:r>
            <a:r>
              <a:rPr lang="de-DE" dirty="0" err="1" smtClean="0"/>
              <a:t>Lebedev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tomography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–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seismic</a:t>
            </a:r>
            <a:r>
              <a:rPr lang="de-DE" dirty="0" smtClean="0"/>
              <a:t> </a:t>
            </a:r>
            <a:r>
              <a:rPr lang="de-DE" dirty="0" err="1" smtClean="0"/>
              <a:t>velocities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thicker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lithosphere</a:t>
            </a:r>
            <a:r>
              <a:rPr lang="de-DE" dirty="0" smtClean="0">
                <a:sym typeface="Wingdings" panose="05000000000000000000" pitchFamily="2" charset="2"/>
              </a:rPr>
              <a:t>)</a:t>
            </a:r>
            <a:endParaRPr lang="de-DE" dirty="0"/>
          </a:p>
        </p:txBody>
      </p:sp>
      <p:pic>
        <p:nvPicPr>
          <p:cNvPr id="79" name="Grafik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21" y="1482847"/>
            <a:ext cx="2919984" cy="3810000"/>
          </a:xfrm>
          <a:prstGeom prst="rect">
            <a:avLst/>
          </a:prstGeom>
        </p:spPr>
      </p:pic>
      <p:sp>
        <p:nvSpPr>
          <p:cNvPr id="81" name="Rechteck 80"/>
          <p:cNvSpPr/>
          <p:nvPr/>
        </p:nvSpPr>
        <p:spPr>
          <a:xfrm>
            <a:off x="1926142" y="1668837"/>
            <a:ext cx="1543966" cy="2474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Textfeld 81"/>
          <p:cNvSpPr txBox="1"/>
          <p:nvPr/>
        </p:nvSpPr>
        <p:spPr>
          <a:xfrm>
            <a:off x="1831246" y="1601577"/>
            <a:ext cx="181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t</a:t>
            </a:r>
            <a:r>
              <a:rPr lang="de-DE" dirty="0" err="1" smtClean="0">
                <a:solidFill>
                  <a:schemeClr val="bg1"/>
                </a:solidFill>
              </a:rPr>
              <a:t>hick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lithosphere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4" name="Rechteck 83"/>
          <p:cNvSpPr/>
          <p:nvPr/>
        </p:nvSpPr>
        <p:spPr>
          <a:xfrm>
            <a:off x="229748" y="1682471"/>
            <a:ext cx="1696394" cy="4571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Textfeld 82"/>
          <p:cNvSpPr txBox="1"/>
          <p:nvPr/>
        </p:nvSpPr>
        <p:spPr>
          <a:xfrm>
            <a:off x="186734" y="1414100"/>
            <a:ext cx="1678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thin</a:t>
            </a:r>
            <a:r>
              <a:rPr lang="de-DE" dirty="0" smtClean="0"/>
              <a:t> </a:t>
            </a:r>
            <a:r>
              <a:rPr lang="de-DE" dirty="0" err="1" smtClean="0"/>
              <a:t>lithosphere</a:t>
            </a:r>
            <a:endParaRPr lang="de-DE" dirty="0"/>
          </a:p>
        </p:txBody>
      </p:sp>
      <p:sp>
        <p:nvSpPr>
          <p:cNvPr id="85" name="Textfeld 84"/>
          <p:cNvSpPr txBox="1"/>
          <p:nvPr/>
        </p:nvSpPr>
        <p:spPr>
          <a:xfrm>
            <a:off x="179511" y="5214608"/>
            <a:ext cx="33408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Thick</a:t>
            </a:r>
            <a:r>
              <a:rPr lang="de-DE" dirty="0" smtClean="0"/>
              <a:t> </a:t>
            </a:r>
            <a:r>
              <a:rPr lang="de-DE" dirty="0" err="1" smtClean="0"/>
              <a:t>craton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less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pronounced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low-viscosity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asthenosphere</a:t>
            </a:r>
            <a:r>
              <a:rPr lang="de-DE" dirty="0" smtClean="0">
                <a:sym typeface="Wingdings" panose="05000000000000000000" pitchFamily="2" charset="2"/>
              </a:rPr>
              <a:t>  </a:t>
            </a:r>
            <a:r>
              <a:rPr lang="de-DE" dirty="0" err="1" smtClean="0">
                <a:sym typeface="Wingdings" panose="05000000000000000000" pitchFamily="2" charset="2"/>
              </a:rPr>
              <a:t>better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coupling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higher-viscosity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mantle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beneath</a:t>
            </a:r>
            <a:r>
              <a:rPr lang="de-DE" dirty="0" smtClean="0">
                <a:sym typeface="Wingdings" panose="05000000000000000000" pitchFamily="2" charset="2"/>
              </a:rPr>
              <a:t> --</a:t>
            </a:r>
            <a:endParaRPr lang="de-DE" dirty="0" smtClean="0"/>
          </a:p>
          <a:p>
            <a:r>
              <a:rPr lang="de-DE" i="1" dirty="0" err="1" smtClean="0"/>
              <a:t>Could</a:t>
            </a:r>
            <a:r>
              <a:rPr lang="de-DE" i="1" dirty="0" smtClean="0"/>
              <a:t> </a:t>
            </a:r>
            <a:r>
              <a:rPr lang="de-DE" i="1" dirty="0" err="1" smtClean="0"/>
              <a:t>it</a:t>
            </a:r>
            <a:r>
              <a:rPr lang="de-DE" i="1" dirty="0" smtClean="0"/>
              <a:t> </a:t>
            </a:r>
            <a:r>
              <a:rPr lang="de-DE" i="1" dirty="0" err="1" smtClean="0"/>
              <a:t>be</a:t>
            </a:r>
            <a:r>
              <a:rPr lang="de-DE" i="1" dirty="0" smtClean="0"/>
              <a:t> </a:t>
            </a:r>
            <a:r>
              <a:rPr lang="de-DE" i="1" dirty="0" err="1" smtClean="0"/>
              <a:t>that</a:t>
            </a:r>
            <a:r>
              <a:rPr lang="de-DE" i="1" dirty="0" smtClean="0"/>
              <a:t> </a:t>
            </a:r>
            <a:r>
              <a:rPr lang="de-DE" i="1" dirty="0" err="1" smtClean="0"/>
              <a:t>India</a:t>
            </a:r>
            <a:r>
              <a:rPr lang="de-DE" i="1" dirty="0" smtClean="0"/>
              <a:t> </a:t>
            </a:r>
            <a:r>
              <a:rPr lang="de-DE" i="1" dirty="0" err="1" smtClean="0"/>
              <a:t>plate</a:t>
            </a:r>
            <a:r>
              <a:rPr lang="de-DE" i="1" dirty="0" smtClean="0"/>
              <a:t> </a:t>
            </a:r>
            <a:r>
              <a:rPr lang="de-DE" i="1" dirty="0" err="1" smtClean="0"/>
              <a:t>is</a:t>
            </a:r>
            <a:r>
              <a:rPr lang="de-DE" i="1" dirty="0" smtClean="0"/>
              <a:t> „</a:t>
            </a:r>
            <a:r>
              <a:rPr lang="de-DE" i="1" dirty="0" err="1" smtClean="0"/>
              <a:t>pinned</a:t>
            </a:r>
            <a:r>
              <a:rPr lang="de-DE" i="1" dirty="0" smtClean="0"/>
              <a:t>“ </a:t>
            </a:r>
            <a:r>
              <a:rPr lang="de-DE" i="1" dirty="0" err="1" smtClean="0"/>
              <a:t>by</a:t>
            </a:r>
            <a:r>
              <a:rPr lang="de-DE" i="1" dirty="0" smtClean="0"/>
              <a:t> </a:t>
            </a:r>
            <a:r>
              <a:rPr lang="de-DE" i="1" dirty="0" err="1"/>
              <a:t>I</a:t>
            </a:r>
            <a:r>
              <a:rPr lang="de-DE" i="1" dirty="0" err="1" smtClean="0"/>
              <a:t>ndia</a:t>
            </a:r>
            <a:r>
              <a:rPr lang="de-DE" i="1" dirty="0" smtClean="0"/>
              <a:t> </a:t>
            </a:r>
            <a:r>
              <a:rPr lang="de-DE" i="1" dirty="0" err="1" smtClean="0"/>
              <a:t>craton</a:t>
            </a:r>
            <a:r>
              <a:rPr lang="de-DE" i="1" dirty="0" smtClean="0"/>
              <a:t>?</a:t>
            </a:r>
            <a:endParaRPr lang="de-DE" i="1" dirty="0"/>
          </a:p>
        </p:txBody>
      </p:sp>
      <p:sp>
        <p:nvSpPr>
          <p:cNvPr id="86" name="Textfeld 85"/>
          <p:cNvSpPr txBox="1"/>
          <p:nvPr/>
        </p:nvSpPr>
        <p:spPr>
          <a:xfrm>
            <a:off x="2013897" y="1814321"/>
            <a:ext cx="118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enosphere</a:t>
            </a:r>
            <a:endParaRPr lang="de-DE" dirty="0"/>
          </a:p>
        </p:txBody>
      </p:sp>
      <p:sp>
        <p:nvSpPr>
          <p:cNvPr id="87" name="Rechteck 86"/>
          <p:cNvSpPr/>
          <p:nvPr/>
        </p:nvSpPr>
        <p:spPr>
          <a:xfrm rot="1800000">
            <a:off x="1481754" y="1722149"/>
            <a:ext cx="581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asth</a:t>
            </a:r>
            <a:endParaRPr lang="de-DE" dirty="0"/>
          </a:p>
        </p:txBody>
      </p:sp>
      <p:sp>
        <p:nvSpPr>
          <p:cNvPr id="88" name="Textfeld 87"/>
          <p:cNvSpPr txBox="1"/>
          <p:nvPr/>
        </p:nvSpPr>
        <p:spPr>
          <a:xfrm>
            <a:off x="1428357" y="2886835"/>
            <a:ext cx="1877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Sublithospheric</a:t>
            </a:r>
            <a:endParaRPr lang="de-DE" dirty="0" smtClean="0"/>
          </a:p>
          <a:p>
            <a:r>
              <a:rPr lang="de-DE" dirty="0" err="1"/>
              <a:t>v</a:t>
            </a:r>
            <a:r>
              <a:rPr lang="de-DE" dirty="0" err="1" smtClean="0"/>
              <a:t>iscosity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Steinberger (GJI; 2016)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15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028" y="3617937"/>
            <a:ext cx="4295261" cy="3435879"/>
          </a:xfrm>
          <a:prstGeom prst="rect">
            <a:avLst/>
          </a:prstGeom>
        </p:spPr>
      </p:pic>
      <p:pic>
        <p:nvPicPr>
          <p:cNvPr id="79" name="Grafik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30" y="125835"/>
            <a:ext cx="2919984" cy="3810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1734" y="57088"/>
            <a:ext cx="5354387" cy="479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echteck 80"/>
          <p:cNvSpPr/>
          <p:nvPr/>
        </p:nvSpPr>
        <p:spPr>
          <a:xfrm>
            <a:off x="1945351" y="311825"/>
            <a:ext cx="1543966" cy="2474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Textfeld 81"/>
          <p:cNvSpPr txBox="1"/>
          <p:nvPr/>
        </p:nvSpPr>
        <p:spPr>
          <a:xfrm>
            <a:off x="1850455" y="244565"/>
            <a:ext cx="181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t</a:t>
            </a:r>
            <a:r>
              <a:rPr lang="de-DE" dirty="0" err="1" smtClean="0">
                <a:solidFill>
                  <a:schemeClr val="bg1"/>
                </a:solidFill>
              </a:rPr>
              <a:t>hick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lithosphere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4" name="Rechteck 83"/>
          <p:cNvSpPr/>
          <p:nvPr/>
        </p:nvSpPr>
        <p:spPr>
          <a:xfrm>
            <a:off x="248957" y="325459"/>
            <a:ext cx="1696394" cy="4571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Textfeld 82"/>
          <p:cNvSpPr txBox="1"/>
          <p:nvPr/>
        </p:nvSpPr>
        <p:spPr>
          <a:xfrm>
            <a:off x="205943" y="57088"/>
            <a:ext cx="1678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thin</a:t>
            </a:r>
            <a:r>
              <a:rPr lang="de-DE" dirty="0" smtClean="0"/>
              <a:t> </a:t>
            </a:r>
            <a:r>
              <a:rPr lang="de-DE" dirty="0" err="1" smtClean="0"/>
              <a:t>lithosphere</a:t>
            </a:r>
            <a:endParaRPr lang="de-DE" dirty="0"/>
          </a:p>
        </p:txBody>
      </p:sp>
      <p:sp>
        <p:nvSpPr>
          <p:cNvPr id="86" name="Textfeld 85"/>
          <p:cNvSpPr txBox="1"/>
          <p:nvPr/>
        </p:nvSpPr>
        <p:spPr>
          <a:xfrm>
            <a:off x="2033106" y="457309"/>
            <a:ext cx="118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enosphere</a:t>
            </a:r>
            <a:endParaRPr lang="de-DE" dirty="0"/>
          </a:p>
        </p:txBody>
      </p:sp>
      <p:sp>
        <p:nvSpPr>
          <p:cNvPr id="87" name="Rechteck 86"/>
          <p:cNvSpPr/>
          <p:nvPr/>
        </p:nvSpPr>
        <p:spPr>
          <a:xfrm rot="1800000">
            <a:off x="1500963" y="365137"/>
            <a:ext cx="581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asth</a:t>
            </a:r>
            <a:endParaRPr lang="de-DE" dirty="0"/>
          </a:p>
        </p:txBody>
      </p:sp>
      <p:sp>
        <p:nvSpPr>
          <p:cNvPr id="73" name="Textfeld 72"/>
          <p:cNvSpPr txBox="1"/>
          <p:nvPr/>
        </p:nvSpPr>
        <p:spPr>
          <a:xfrm>
            <a:off x="1447566" y="1686506"/>
            <a:ext cx="1877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Sublithospheric</a:t>
            </a:r>
            <a:endParaRPr lang="de-DE" dirty="0" smtClean="0"/>
          </a:p>
          <a:p>
            <a:r>
              <a:rPr lang="de-DE" dirty="0" err="1"/>
              <a:t>v</a:t>
            </a:r>
            <a:r>
              <a:rPr lang="de-DE" dirty="0" err="1" smtClean="0"/>
              <a:t>iscosity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Steinberger (GJI; 2016)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427985" y="4782502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viscosity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coupling</a:t>
            </a:r>
            <a:r>
              <a:rPr lang="de-DE" dirty="0" smtClean="0"/>
              <a:t> (</a:t>
            </a:r>
            <a:r>
              <a:rPr lang="de-DE" dirty="0" err="1" smtClean="0"/>
              <a:t>resistance</a:t>
            </a:r>
            <a:r>
              <a:rPr lang="de-DE" dirty="0" smtClean="0"/>
              <a:t> </a:t>
            </a:r>
            <a:r>
              <a:rPr lang="de-DE" dirty="0" err="1" smtClean="0"/>
              <a:t>factor</a:t>
            </a:r>
            <a:r>
              <a:rPr lang="de-DE" dirty="0" smtClean="0"/>
              <a:t>)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cratons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times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thin</a:t>
            </a:r>
            <a:r>
              <a:rPr lang="de-DE" dirty="0" smtClean="0"/>
              <a:t> </a:t>
            </a:r>
            <a:r>
              <a:rPr lang="de-DE" dirty="0" err="1" smtClean="0"/>
              <a:t>lithosphere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This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sufficient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substantially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plate</a:t>
            </a:r>
            <a:r>
              <a:rPr lang="de-DE" dirty="0" smtClean="0"/>
              <a:t> </a:t>
            </a:r>
            <a:r>
              <a:rPr lang="de-DE" dirty="0" err="1" smtClean="0"/>
              <a:t>motions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25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42575"/>
            <a:ext cx="7855768" cy="572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79512" y="0"/>
            <a:ext cx="8568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Euler pole </a:t>
            </a:r>
            <a:r>
              <a:rPr lang="de-DE" dirty="0" err="1" smtClean="0"/>
              <a:t>substantially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south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assume</a:t>
            </a:r>
            <a:r>
              <a:rPr lang="de-DE" dirty="0" smtClean="0"/>
              <a:t> a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extreme </a:t>
            </a:r>
            <a:r>
              <a:rPr lang="de-DE" dirty="0" err="1" smtClean="0"/>
              <a:t>variations</a:t>
            </a:r>
            <a:r>
              <a:rPr lang="de-DE" dirty="0" smtClean="0"/>
              <a:t> in </a:t>
            </a:r>
            <a:r>
              <a:rPr lang="de-DE" dirty="0" err="1" smtClean="0"/>
              <a:t>coupling</a:t>
            </a:r>
            <a:r>
              <a:rPr lang="de-DE" dirty="0" smtClean="0"/>
              <a:t>: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coupling</a:t>
            </a:r>
            <a:r>
              <a:rPr lang="de-DE" dirty="0" smtClean="0"/>
              <a:t>  </a:t>
            </a:r>
            <a:r>
              <a:rPr lang="de-DE" dirty="0" err="1" smtClean="0"/>
              <a:t>is</a:t>
            </a:r>
            <a:r>
              <a:rPr lang="de-DE" dirty="0" smtClean="0"/>
              <a:t> 10 x  </a:t>
            </a:r>
            <a:r>
              <a:rPr lang="de-DE" dirty="0" err="1" smtClean="0"/>
              <a:t>increased</a:t>
            </a:r>
            <a:r>
              <a:rPr lang="de-DE" dirty="0" smtClean="0"/>
              <a:t> </a:t>
            </a:r>
            <a:r>
              <a:rPr lang="de-DE" dirty="0" err="1" smtClean="0"/>
              <a:t>wherever</a:t>
            </a:r>
            <a:r>
              <a:rPr lang="de-DE" dirty="0" smtClean="0"/>
              <a:t> </a:t>
            </a:r>
            <a:r>
              <a:rPr lang="de-DE" dirty="0" err="1" smtClean="0"/>
              <a:t>reconstructed</a:t>
            </a:r>
            <a:r>
              <a:rPr lang="de-DE" dirty="0" smtClean="0"/>
              <a:t> </a:t>
            </a:r>
            <a:r>
              <a:rPr lang="de-DE" dirty="0" err="1" smtClean="0"/>
              <a:t>lithosphere</a:t>
            </a:r>
            <a:r>
              <a:rPr lang="de-DE" dirty="0"/>
              <a:t> </a:t>
            </a:r>
            <a:r>
              <a:rPr lang="en-US" dirty="0" smtClean="0"/>
              <a:t>thickness </a:t>
            </a:r>
            <a:r>
              <a:rPr lang="en-US" dirty="0"/>
              <a:t>exceeds 100 km (brown areas) and reduced to 1/10 </a:t>
            </a:r>
            <a:r>
              <a:rPr lang="en-US" dirty="0" err="1"/>
              <a:t>whereever</a:t>
            </a:r>
            <a:r>
              <a:rPr lang="en-US" dirty="0"/>
              <a:t> it </a:t>
            </a:r>
            <a:r>
              <a:rPr lang="en-US" dirty="0" smtClean="0"/>
              <a:t>is less.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041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0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Convergence of  several hundred km, sufficient to induce subduction, can be obtained.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However, this  estimates neglects frictional resistance at the convergent boundary.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t becomes less if this resistance is  considered.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Is the plume push force sufficient to overcome  frictional resistance at all?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245282" y="2088994"/>
            <a:ext cx="3995936" cy="216024"/>
          </a:xfrm>
          <a:prstGeom prst="rect">
            <a:avLst/>
          </a:prstGeom>
          <a:solidFill>
            <a:srgbClr val="3CE450"/>
          </a:solidFill>
          <a:ln>
            <a:solidFill>
              <a:srgbClr val="3CE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245282" y="2312649"/>
            <a:ext cx="3995936" cy="580720"/>
          </a:xfrm>
          <a:prstGeom prst="rect">
            <a:avLst/>
          </a:prstGeom>
          <a:gradFill>
            <a:gsLst>
              <a:gs pos="0">
                <a:schemeClr val="bg1"/>
              </a:gs>
              <a:gs pos="54000">
                <a:schemeClr val="accent6">
                  <a:lumMod val="92000"/>
                </a:schemeClr>
              </a:gs>
              <a:gs pos="35000">
                <a:srgbClr val="FF0000">
                  <a:lumMod val="46000"/>
                  <a:lumOff val="5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 11"/>
          <p:cNvSpPr/>
          <p:nvPr/>
        </p:nvSpPr>
        <p:spPr>
          <a:xfrm>
            <a:off x="1236405" y="1538718"/>
            <a:ext cx="5018567" cy="552893"/>
          </a:xfrm>
          <a:custGeom>
            <a:avLst/>
            <a:gdLst>
              <a:gd name="connsiteX0" fmla="*/ 4019107 w 5018567"/>
              <a:gd name="connsiteY0" fmla="*/ 542261 h 552893"/>
              <a:gd name="connsiteX1" fmla="*/ 5018567 w 5018567"/>
              <a:gd name="connsiteY1" fmla="*/ 10633 h 552893"/>
              <a:gd name="connsiteX2" fmla="*/ 1265274 w 5018567"/>
              <a:gd name="connsiteY2" fmla="*/ 0 h 552893"/>
              <a:gd name="connsiteX3" fmla="*/ 0 w 5018567"/>
              <a:gd name="connsiteY3" fmla="*/ 552893 h 552893"/>
              <a:gd name="connsiteX4" fmla="*/ 4019107 w 5018567"/>
              <a:gd name="connsiteY4" fmla="*/ 542261 h 55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8567" h="552893">
                <a:moveTo>
                  <a:pt x="4019107" y="542261"/>
                </a:moveTo>
                <a:lnTo>
                  <a:pt x="5018567" y="10633"/>
                </a:lnTo>
                <a:lnTo>
                  <a:pt x="1265274" y="0"/>
                </a:lnTo>
                <a:lnTo>
                  <a:pt x="0" y="552893"/>
                </a:lnTo>
                <a:lnTo>
                  <a:pt x="4019107" y="542261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34"/>
          <p:cNvSpPr/>
          <p:nvPr/>
        </p:nvSpPr>
        <p:spPr>
          <a:xfrm>
            <a:off x="5207335" y="1802258"/>
            <a:ext cx="1047637" cy="1091111"/>
          </a:xfrm>
          <a:custGeom>
            <a:avLst/>
            <a:gdLst>
              <a:gd name="connsiteX0" fmla="*/ 0 w 3995936"/>
              <a:gd name="connsiteY0" fmla="*/ 0 h 580720"/>
              <a:gd name="connsiteX1" fmla="*/ 3995936 w 3995936"/>
              <a:gd name="connsiteY1" fmla="*/ 0 h 580720"/>
              <a:gd name="connsiteX2" fmla="*/ 3995936 w 3995936"/>
              <a:gd name="connsiteY2" fmla="*/ 580720 h 580720"/>
              <a:gd name="connsiteX3" fmla="*/ 0 w 3995936"/>
              <a:gd name="connsiteY3" fmla="*/ 580720 h 580720"/>
              <a:gd name="connsiteX4" fmla="*/ 0 w 3995936"/>
              <a:gd name="connsiteY4" fmla="*/ 0 h 580720"/>
              <a:gd name="connsiteX0" fmla="*/ 0 w 3995936"/>
              <a:gd name="connsiteY0" fmla="*/ 584790 h 1165510"/>
              <a:gd name="connsiteX1" fmla="*/ 986922 w 3995936"/>
              <a:gd name="connsiteY1" fmla="*/ 0 h 1165510"/>
              <a:gd name="connsiteX2" fmla="*/ 3995936 w 3995936"/>
              <a:gd name="connsiteY2" fmla="*/ 1165510 h 1165510"/>
              <a:gd name="connsiteX3" fmla="*/ 0 w 3995936"/>
              <a:gd name="connsiteY3" fmla="*/ 1165510 h 1165510"/>
              <a:gd name="connsiteX4" fmla="*/ 0 w 3995936"/>
              <a:gd name="connsiteY4" fmla="*/ 584790 h 1165510"/>
              <a:gd name="connsiteX0" fmla="*/ 0 w 986922"/>
              <a:gd name="connsiteY0" fmla="*/ 584790 h 1165510"/>
              <a:gd name="connsiteX1" fmla="*/ 986922 w 986922"/>
              <a:gd name="connsiteY1" fmla="*/ 0 h 1165510"/>
              <a:gd name="connsiteX2" fmla="*/ 965656 w 986922"/>
              <a:gd name="connsiteY2" fmla="*/ 527557 h 1165510"/>
              <a:gd name="connsiteX3" fmla="*/ 0 w 986922"/>
              <a:gd name="connsiteY3" fmla="*/ 1165510 h 1165510"/>
              <a:gd name="connsiteX4" fmla="*/ 0 w 986922"/>
              <a:gd name="connsiteY4" fmla="*/ 584790 h 116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922" h="1165510">
                <a:moveTo>
                  <a:pt x="0" y="584790"/>
                </a:moveTo>
                <a:lnTo>
                  <a:pt x="986922" y="0"/>
                </a:lnTo>
                <a:lnTo>
                  <a:pt x="965656" y="527557"/>
                </a:lnTo>
                <a:lnTo>
                  <a:pt x="0" y="1165510"/>
                </a:lnTo>
                <a:lnTo>
                  <a:pt x="0" y="584790"/>
                </a:lnTo>
                <a:close/>
              </a:path>
            </a:pathLst>
          </a:custGeom>
          <a:gradFill>
            <a:gsLst>
              <a:gs pos="30000">
                <a:schemeClr val="bg1"/>
              </a:gs>
              <a:gs pos="66000">
                <a:schemeClr val="accent6">
                  <a:lumMod val="92000"/>
                </a:schemeClr>
              </a:gs>
              <a:gs pos="43000">
                <a:srgbClr val="FF0000">
                  <a:lumMod val="46000"/>
                  <a:lumOff val="54000"/>
                </a:srgbClr>
              </a:gs>
            </a:gsLst>
            <a:lin ang="3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35"/>
          <p:cNvSpPr/>
          <p:nvPr/>
        </p:nvSpPr>
        <p:spPr>
          <a:xfrm>
            <a:off x="5242718" y="1556343"/>
            <a:ext cx="1018820" cy="747652"/>
          </a:xfrm>
          <a:custGeom>
            <a:avLst/>
            <a:gdLst>
              <a:gd name="connsiteX0" fmla="*/ 0 w 3995936"/>
              <a:gd name="connsiteY0" fmla="*/ 0 h 216024"/>
              <a:gd name="connsiteX1" fmla="*/ 3995936 w 3995936"/>
              <a:gd name="connsiteY1" fmla="*/ 0 h 216024"/>
              <a:gd name="connsiteX2" fmla="*/ 3995936 w 3995936"/>
              <a:gd name="connsiteY2" fmla="*/ 216024 h 216024"/>
              <a:gd name="connsiteX3" fmla="*/ 0 w 3995936"/>
              <a:gd name="connsiteY3" fmla="*/ 216024 h 216024"/>
              <a:gd name="connsiteX4" fmla="*/ 0 w 3995936"/>
              <a:gd name="connsiteY4" fmla="*/ 0 h 216024"/>
              <a:gd name="connsiteX0" fmla="*/ 0 w 3995936"/>
              <a:gd name="connsiteY0" fmla="*/ 531628 h 747652"/>
              <a:gd name="connsiteX1" fmla="*/ 1018820 w 3995936"/>
              <a:gd name="connsiteY1" fmla="*/ 0 h 747652"/>
              <a:gd name="connsiteX2" fmla="*/ 3995936 w 3995936"/>
              <a:gd name="connsiteY2" fmla="*/ 747652 h 747652"/>
              <a:gd name="connsiteX3" fmla="*/ 0 w 3995936"/>
              <a:gd name="connsiteY3" fmla="*/ 747652 h 747652"/>
              <a:gd name="connsiteX4" fmla="*/ 0 w 3995936"/>
              <a:gd name="connsiteY4" fmla="*/ 531628 h 747652"/>
              <a:gd name="connsiteX0" fmla="*/ 0 w 1018820"/>
              <a:gd name="connsiteY0" fmla="*/ 531628 h 747652"/>
              <a:gd name="connsiteX1" fmla="*/ 1018820 w 1018820"/>
              <a:gd name="connsiteY1" fmla="*/ 0 h 747652"/>
              <a:gd name="connsiteX2" fmla="*/ 986922 w 1018820"/>
              <a:gd name="connsiteY2" fmla="*/ 247922 h 747652"/>
              <a:gd name="connsiteX3" fmla="*/ 0 w 1018820"/>
              <a:gd name="connsiteY3" fmla="*/ 747652 h 747652"/>
              <a:gd name="connsiteX4" fmla="*/ 0 w 1018820"/>
              <a:gd name="connsiteY4" fmla="*/ 531628 h 74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820" h="747652">
                <a:moveTo>
                  <a:pt x="0" y="531628"/>
                </a:moveTo>
                <a:lnTo>
                  <a:pt x="1018820" y="0"/>
                </a:lnTo>
                <a:lnTo>
                  <a:pt x="986922" y="247922"/>
                </a:lnTo>
                <a:lnTo>
                  <a:pt x="0" y="747652"/>
                </a:lnTo>
                <a:lnTo>
                  <a:pt x="0" y="531628"/>
                </a:lnTo>
                <a:close/>
              </a:path>
            </a:pathLst>
          </a:custGeom>
          <a:solidFill>
            <a:srgbClr val="3CE450"/>
          </a:solidFill>
          <a:ln>
            <a:solidFill>
              <a:srgbClr val="3CE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4845682" y="1852111"/>
            <a:ext cx="361653" cy="2214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 flipV="1">
            <a:off x="4852294" y="1556343"/>
            <a:ext cx="355041" cy="24591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 flipV="1">
            <a:off x="4124151" y="1556343"/>
            <a:ext cx="423588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2246298" y="1702349"/>
            <a:ext cx="406930" cy="26265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>
            <a:off x="2948788" y="1566815"/>
            <a:ext cx="625694" cy="677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V="1">
            <a:off x="5550381" y="2066639"/>
            <a:ext cx="442640" cy="2220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3199667" y="1702349"/>
            <a:ext cx="117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India</a:t>
            </a:r>
            <a:r>
              <a:rPr lang="de-DE" dirty="0" smtClean="0"/>
              <a:t> </a:t>
            </a:r>
            <a:r>
              <a:rPr lang="de-DE" dirty="0" err="1" smtClean="0"/>
              <a:t>plate</a:t>
            </a:r>
            <a:endParaRPr lang="de-DE" dirty="0"/>
          </a:p>
        </p:txBody>
      </p:sp>
      <p:sp>
        <p:nvSpPr>
          <p:cNvPr id="21" name="Ellipse 20"/>
          <p:cNvSpPr/>
          <p:nvPr/>
        </p:nvSpPr>
        <p:spPr>
          <a:xfrm>
            <a:off x="4531187" y="3332912"/>
            <a:ext cx="1268752" cy="1287239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  <a:scene3d>
            <a:camera prst="orthographicFront"/>
            <a:lightRig rig="two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Bogen 24"/>
          <p:cNvSpPr/>
          <p:nvPr/>
        </p:nvSpPr>
        <p:spPr>
          <a:xfrm flipH="1">
            <a:off x="5258105" y="2249206"/>
            <a:ext cx="759752" cy="1737784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" name="Gerade Verbindung mit Pfeil 26"/>
          <p:cNvCxnSpPr/>
          <p:nvPr/>
        </p:nvCxnSpPr>
        <p:spPr>
          <a:xfrm>
            <a:off x="3574482" y="2197006"/>
            <a:ext cx="1521354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3878090" y="2163147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X=4000 km</a:t>
            </a:r>
            <a:endParaRPr lang="de-DE" dirty="0"/>
          </a:p>
        </p:txBody>
      </p:sp>
      <p:cxnSp>
        <p:nvCxnSpPr>
          <p:cNvPr id="31" name="Gerade Verbindung mit Pfeil 30"/>
          <p:cNvCxnSpPr/>
          <p:nvPr/>
        </p:nvCxnSpPr>
        <p:spPr>
          <a:xfrm>
            <a:off x="4514635" y="3976531"/>
            <a:ext cx="1301855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4564650" y="3607199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D=1000 km</a:t>
            </a:r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4815328" y="3976531"/>
            <a:ext cx="1092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ym typeface="Symbol"/>
              </a:rPr>
              <a:t>=30 kg/m</a:t>
            </a:r>
            <a:r>
              <a:rPr lang="de-DE" baseline="30000" dirty="0" smtClean="0">
                <a:sym typeface="Symbol"/>
              </a:rPr>
              <a:t>3</a:t>
            </a:r>
            <a:endParaRPr lang="de-DE" baseline="30000" dirty="0"/>
          </a:p>
        </p:txBody>
      </p:sp>
      <p:cxnSp>
        <p:nvCxnSpPr>
          <p:cNvPr id="35" name="Gerade Verbindung mit Pfeil 34"/>
          <p:cNvCxnSpPr/>
          <p:nvPr/>
        </p:nvCxnSpPr>
        <p:spPr>
          <a:xfrm flipV="1">
            <a:off x="5148475" y="3026929"/>
            <a:ext cx="6245" cy="32585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5207335" y="3026929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F=1.5</a:t>
            </a:r>
            <a:r>
              <a:rPr lang="de-DE" b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∙10</a:t>
            </a:r>
            <a:r>
              <a:rPr lang="de-DE" b="1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20 </a:t>
            </a:r>
            <a:r>
              <a:rPr lang="de-DE" b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6455441" y="1805615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Assuming</a:t>
            </a:r>
            <a:r>
              <a:rPr lang="de-DE" dirty="0" smtClean="0"/>
              <a:t> half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force</a:t>
            </a:r>
            <a:endParaRPr lang="de-DE" dirty="0" smtClean="0"/>
          </a:p>
          <a:p>
            <a:r>
              <a:rPr lang="de-DE" dirty="0" err="1"/>
              <a:t>p</a:t>
            </a:r>
            <a:r>
              <a:rPr lang="de-DE" dirty="0" err="1" smtClean="0"/>
              <a:t>ushes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India</a:t>
            </a:r>
            <a:r>
              <a:rPr lang="de-DE" dirty="0" smtClean="0"/>
              <a:t> </a:t>
            </a:r>
            <a:r>
              <a:rPr lang="de-DE" dirty="0" err="1" smtClean="0"/>
              <a:t>plate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Torque</a:t>
            </a:r>
            <a:r>
              <a:rPr lang="de-DE" dirty="0" smtClean="0"/>
              <a:t> = T = F</a:t>
            </a:r>
            <a:r>
              <a:rPr lang="de-DE" dirty="0">
                <a:latin typeface="Times New Roman"/>
                <a:cs typeface="Times New Roman"/>
                <a:sym typeface="Symbol"/>
              </a:rPr>
              <a:t> </a:t>
            </a:r>
            <a:r>
              <a:rPr lang="de-DE" dirty="0" smtClean="0">
                <a:latin typeface="Times New Roman"/>
                <a:cs typeface="Times New Roman"/>
                <a:sym typeface="Symbol"/>
              </a:rPr>
              <a:t>/ 2 ∙ X = </a:t>
            </a:r>
          </a:p>
          <a:p>
            <a:r>
              <a:rPr lang="de-DE" dirty="0" smtClean="0">
                <a:latin typeface="Times New Roman"/>
                <a:cs typeface="Times New Roman"/>
                <a:sym typeface="Symbol"/>
              </a:rPr>
              <a:t>= 3 </a:t>
            </a:r>
            <a:r>
              <a:rPr lang="de-DE" dirty="0">
                <a:latin typeface="Times New Roman"/>
                <a:cs typeface="Times New Roman"/>
                <a:sym typeface="Symbol"/>
              </a:rPr>
              <a:t>∙</a:t>
            </a:r>
            <a:r>
              <a:rPr lang="de-DE" dirty="0" smtClean="0">
                <a:latin typeface="Times New Roman"/>
                <a:cs typeface="Times New Roman"/>
                <a:sym typeface="Symbol"/>
              </a:rPr>
              <a:t> 10</a:t>
            </a:r>
            <a:r>
              <a:rPr lang="de-DE" baseline="30000" dirty="0" smtClean="0">
                <a:latin typeface="Times New Roman"/>
                <a:cs typeface="Times New Roman"/>
                <a:sym typeface="Symbol"/>
              </a:rPr>
              <a:t>26</a:t>
            </a:r>
            <a:r>
              <a:rPr lang="de-DE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de-DE" dirty="0" err="1" smtClean="0">
                <a:latin typeface="Times New Roman"/>
                <a:cs typeface="Times New Roman"/>
                <a:sym typeface="Symbol"/>
              </a:rPr>
              <a:t>Nm</a:t>
            </a:r>
            <a:endParaRPr lang="de-DE" dirty="0"/>
          </a:p>
        </p:txBody>
      </p:sp>
      <p:sp>
        <p:nvSpPr>
          <p:cNvPr id="40" name="Rechteck 39"/>
          <p:cNvSpPr/>
          <p:nvPr/>
        </p:nvSpPr>
        <p:spPr>
          <a:xfrm>
            <a:off x="1236404" y="2112529"/>
            <a:ext cx="2338077" cy="19146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3" name="Gerade Verbindung mit Pfeil 42"/>
          <p:cNvCxnSpPr/>
          <p:nvPr/>
        </p:nvCxnSpPr>
        <p:spPr>
          <a:xfrm>
            <a:off x="1236404" y="2387705"/>
            <a:ext cx="2338078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V="1">
            <a:off x="1104001" y="2057453"/>
            <a:ext cx="0" cy="29036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1834851" y="2347813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L=5000 km</a:t>
            </a:r>
            <a:endParaRPr lang="de-DE" dirty="0"/>
          </a:p>
        </p:txBody>
      </p:sp>
      <p:sp>
        <p:nvSpPr>
          <p:cNvPr id="48" name="Textfeld 47"/>
          <p:cNvSpPr txBox="1"/>
          <p:nvPr/>
        </p:nvSpPr>
        <p:spPr>
          <a:xfrm>
            <a:off x="-53688" y="2039748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w=100 km</a:t>
            </a:r>
            <a:endParaRPr lang="de-DE" dirty="0"/>
          </a:p>
        </p:txBody>
      </p:sp>
      <p:sp>
        <p:nvSpPr>
          <p:cNvPr id="49" name="Rechteck 48"/>
          <p:cNvSpPr/>
          <p:nvPr/>
        </p:nvSpPr>
        <p:spPr>
          <a:xfrm>
            <a:off x="151681" y="3026929"/>
            <a:ext cx="30479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Assuming </a:t>
            </a:r>
            <a:r>
              <a:rPr lang="en-US" dirty="0" smtClean="0"/>
              <a:t>the torque is 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ounterbalanced by a compressive  stress </a:t>
            </a:r>
            <a:r>
              <a:rPr lang="el-GR" dirty="0" smtClean="0"/>
              <a:t>σ</a:t>
            </a:r>
            <a:r>
              <a:rPr lang="de-DE" dirty="0" smtClean="0"/>
              <a:t> </a:t>
            </a:r>
            <a:r>
              <a:rPr lang="en-US" dirty="0" smtClean="0"/>
              <a:t>acting  on the convergent part of the boundary (length 5000 km, thickness 100 km)</a:t>
            </a:r>
            <a:endParaRPr lang="en-US" dirty="0"/>
          </a:p>
          <a:p>
            <a:r>
              <a:rPr lang="en-US" dirty="0" smtClean="0"/>
              <a:t>T </a:t>
            </a:r>
            <a:r>
              <a:rPr lang="en-US" dirty="0"/>
              <a:t>= </a:t>
            </a:r>
            <a:r>
              <a:rPr lang="el-GR" dirty="0"/>
              <a:t>σ</a:t>
            </a:r>
            <a:r>
              <a:rPr lang="de-DE" dirty="0"/>
              <a:t> </a:t>
            </a:r>
            <a:r>
              <a:rPr lang="en-US" dirty="0" smtClean="0"/>
              <a:t> </a:t>
            </a:r>
            <a:r>
              <a:rPr lang="en-US" dirty="0"/>
              <a:t>∙ </a:t>
            </a:r>
            <a:r>
              <a:rPr lang="en-US" dirty="0" smtClean="0"/>
              <a:t>L ∙ w </a:t>
            </a:r>
            <a:r>
              <a:rPr lang="en-US" dirty="0"/>
              <a:t>∙ </a:t>
            </a:r>
            <a:r>
              <a:rPr lang="en-US" dirty="0" smtClean="0"/>
              <a:t>L/2</a:t>
            </a:r>
            <a:endParaRPr lang="en-US" dirty="0"/>
          </a:p>
          <a:p>
            <a:r>
              <a:rPr lang="el-GR" dirty="0" smtClean="0">
                <a:solidFill>
                  <a:prstClr val="black"/>
                </a:solidFill>
              </a:rPr>
              <a:t>σ</a:t>
            </a:r>
            <a:r>
              <a:rPr lang="de-DE" dirty="0" smtClean="0">
                <a:solidFill>
                  <a:prstClr val="black"/>
                </a:solidFill>
              </a:rPr>
              <a:t> = T / L / w / (L/2) = 240 MPa</a:t>
            </a:r>
            <a:endParaRPr lang="en-US" dirty="0"/>
          </a:p>
        </p:txBody>
      </p:sp>
      <p:sp>
        <p:nvSpPr>
          <p:cNvPr id="50" name="Textfeld 49"/>
          <p:cNvSpPr txBox="1"/>
          <p:nvPr/>
        </p:nvSpPr>
        <p:spPr>
          <a:xfrm>
            <a:off x="151681" y="5335252"/>
            <a:ext cx="875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/>
              <a:t>W</a:t>
            </a:r>
            <a:r>
              <a:rPr lang="de-DE" dirty="0" err="1" smtClean="0"/>
              <a:t>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sufficient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overcome</a:t>
            </a:r>
            <a:r>
              <a:rPr lang="de-DE" dirty="0" smtClean="0"/>
              <a:t> </a:t>
            </a:r>
            <a:r>
              <a:rPr lang="de-DE" dirty="0" err="1" smtClean="0"/>
              <a:t>frictional</a:t>
            </a:r>
            <a:r>
              <a:rPr lang="de-DE" dirty="0" smtClean="0"/>
              <a:t> </a:t>
            </a:r>
            <a:r>
              <a:rPr lang="de-DE" dirty="0" err="1" smtClean="0"/>
              <a:t>resistance</a:t>
            </a:r>
            <a:r>
              <a:rPr lang="de-DE" dirty="0" smtClean="0"/>
              <a:t> 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subducting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overriding</a:t>
            </a:r>
            <a:r>
              <a:rPr lang="de-DE" dirty="0" smtClean="0"/>
              <a:t> </a:t>
            </a:r>
            <a:r>
              <a:rPr lang="de-DE" dirty="0" err="1" smtClean="0"/>
              <a:t>plate</a:t>
            </a:r>
            <a:r>
              <a:rPr lang="de-DE" dirty="0" smtClean="0"/>
              <a:t>, </a:t>
            </a:r>
            <a:r>
              <a:rPr lang="de-DE" dirty="0" err="1" smtClean="0"/>
              <a:t>estimated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10s </a:t>
            </a:r>
            <a:r>
              <a:rPr lang="de-DE" dirty="0" err="1" smtClean="0"/>
              <a:t>of</a:t>
            </a:r>
            <a:r>
              <a:rPr lang="de-DE" dirty="0" smtClean="0"/>
              <a:t> MPa.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</a:t>
            </a:r>
            <a:r>
              <a:rPr lang="de-DE" dirty="0" smtClean="0"/>
              <a:t>n </a:t>
            </a:r>
            <a:r>
              <a:rPr lang="de-DE" dirty="0" err="1" smtClean="0"/>
              <a:t>reality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a </a:t>
            </a:r>
            <a:r>
              <a:rPr lang="de-DE" dirty="0" err="1" smtClean="0"/>
              <a:t>fraction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/>
              <a:t>t</a:t>
            </a:r>
            <a:r>
              <a:rPr lang="de-DE" dirty="0" err="1" smtClean="0"/>
              <a:t>orque</a:t>
            </a:r>
            <a:r>
              <a:rPr lang="de-DE" dirty="0" smtClean="0"/>
              <a:t> will 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balanced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 </a:t>
            </a:r>
            <a:r>
              <a:rPr lang="de-DE" dirty="0" err="1" smtClean="0"/>
              <a:t>convergent</a:t>
            </a:r>
            <a:r>
              <a:rPr lang="de-DE" dirty="0" smtClean="0"/>
              <a:t> </a:t>
            </a:r>
            <a:r>
              <a:rPr lang="de-DE" dirty="0" err="1" smtClean="0"/>
              <a:t>boundary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Plate </a:t>
            </a:r>
            <a:r>
              <a:rPr lang="de-DE" dirty="0" err="1" smtClean="0"/>
              <a:t>boundary</a:t>
            </a:r>
            <a:r>
              <a:rPr lang="de-DE" dirty="0" smtClean="0"/>
              <a:t> 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„</a:t>
            </a:r>
            <a:r>
              <a:rPr lang="de-DE" dirty="0" err="1" smtClean="0"/>
              <a:t>weak</a:t>
            </a:r>
            <a:r>
              <a:rPr lang="de-DE" dirty="0" smtClean="0"/>
              <a:t>“ </a:t>
            </a:r>
            <a:r>
              <a:rPr lang="de-DE" dirty="0" err="1" smtClean="0"/>
              <a:t>prior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subduction</a:t>
            </a:r>
            <a:r>
              <a:rPr lang="de-DE" dirty="0" smtClean="0"/>
              <a:t> </a:t>
            </a:r>
            <a:r>
              <a:rPr lang="de-DE" dirty="0" err="1" smtClean="0"/>
              <a:t>initiation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43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</Words>
  <Application>Microsoft Office PowerPoint</Application>
  <PresentationFormat>Bildschirmpräsentation (4:3)</PresentationFormat>
  <Paragraphs>83</Paragraphs>
  <Slides>9</Slides>
  <Notes>0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bstein</dc:creator>
  <cp:lastModifiedBy>bstein</cp:lastModifiedBy>
  <cp:revision>42</cp:revision>
  <dcterms:created xsi:type="dcterms:W3CDTF">2020-04-29T08:33:47Z</dcterms:created>
  <dcterms:modified xsi:type="dcterms:W3CDTF">2020-04-29T21:14:49Z</dcterms:modified>
</cp:coreProperties>
</file>