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3"/>
  </p:notesMasterIdLst>
  <p:handoutMasterIdLst>
    <p:handoutMasterId r:id="rId24"/>
  </p:handoutMasterIdLst>
  <p:sldIdLst>
    <p:sldId id="458" r:id="rId2"/>
    <p:sldId id="527" r:id="rId3"/>
    <p:sldId id="500" r:id="rId4"/>
    <p:sldId id="502" r:id="rId5"/>
    <p:sldId id="501" r:id="rId6"/>
    <p:sldId id="468" r:id="rId7"/>
    <p:sldId id="509" r:id="rId8"/>
    <p:sldId id="525" r:id="rId9"/>
    <p:sldId id="526" r:id="rId10"/>
    <p:sldId id="522" r:id="rId11"/>
    <p:sldId id="499" r:id="rId12"/>
    <p:sldId id="523" r:id="rId13"/>
    <p:sldId id="524" r:id="rId14"/>
    <p:sldId id="521" r:id="rId15"/>
    <p:sldId id="528" r:id="rId16"/>
    <p:sldId id="558" r:id="rId17"/>
    <p:sldId id="567" r:id="rId18"/>
    <p:sldId id="568" r:id="rId19"/>
    <p:sldId id="574" r:id="rId20"/>
    <p:sldId id="575" r:id="rId21"/>
    <p:sldId id="576" r:id="rId22"/>
  </p:sldIdLst>
  <p:sldSz cx="9144000" cy="6858000" type="screen4x3"/>
  <p:notesSz cx="6934200" cy="92202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BA8F754F-D314-A544-B58E-3A9AFD86BEAA}">
          <p14:sldIdLst>
            <p14:sldId id="458"/>
            <p14:sldId id="527"/>
            <p14:sldId id="500"/>
            <p14:sldId id="502"/>
            <p14:sldId id="501"/>
            <p14:sldId id="468"/>
            <p14:sldId id="509"/>
            <p14:sldId id="525"/>
            <p14:sldId id="526"/>
            <p14:sldId id="522"/>
            <p14:sldId id="499"/>
            <p14:sldId id="523"/>
            <p14:sldId id="524"/>
            <p14:sldId id="521"/>
            <p14:sldId id="528"/>
            <p14:sldId id="558"/>
            <p14:sldId id="567"/>
            <p14:sldId id="568"/>
            <p14:sldId id="574"/>
            <p14:sldId id="575"/>
            <p14:sldId id="5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50"/>
    <a:srgbClr val="ED9600"/>
    <a:srgbClr val="0000FF"/>
    <a:srgbClr val="65018D"/>
    <a:srgbClr val="7501A2"/>
    <a:srgbClr val="181E48"/>
    <a:srgbClr val="525FD7"/>
    <a:srgbClr val="4BC35D"/>
    <a:srgbClr val="7CD465"/>
    <a:srgbClr val="F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2" autoAdjust="0"/>
    <p:restoredTop sz="89728" autoAdjust="0"/>
  </p:normalViewPr>
  <p:slideViewPr>
    <p:cSldViewPr snapToGrid="0">
      <p:cViewPr varScale="1">
        <p:scale>
          <a:sx n="114" d="100"/>
          <a:sy n="114" d="100"/>
        </p:scale>
        <p:origin x="2504"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896"/>
    </p:cViewPr>
  </p:sorterViewPr>
  <p:notesViewPr>
    <p:cSldViewPr snapToGrid="0" showGuides="1">
      <p:cViewPr varScale="1">
        <p:scale>
          <a:sx n="82" d="100"/>
          <a:sy n="82" d="100"/>
        </p:scale>
        <p:origin x="-1890" y="-84"/>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05448" cy="461325"/>
          </a:xfrm>
          <a:prstGeom prst="rect">
            <a:avLst/>
          </a:prstGeom>
        </p:spPr>
        <p:txBody>
          <a:bodyPr vert="horz" lIns="90580" tIns="45290" rIns="90580" bIns="45290" rtlCol="0"/>
          <a:lstStyle>
            <a:lvl1pPr algn="l">
              <a:defRPr sz="1200"/>
            </a:lvl1pPr>
          </a:lstStyle>
          <a:p>
            <a:endParaRPr lang="en-US" dirty="0"/>
          </a:p>
        </p:txBody>
      </p:sp>
      <p:sp>
        <p:nvSpPr>
          <p:cNvPr id="3" name="Date Placeholder 2"/>
          <p:cNvSpPr>
            <a:spLocks noGrp="1"/>
          </p:cNvSpPr>
          <p:nvPr>
            <p:ph type="dt" sz="quarter" idx="1"/>
          </p:nvPr>
        </p:nvSpPr>
        <p:spPr>
          <a:xfrm>
            <a:off x="3927183" y="0"/>
            <a:ext cx="3005448" cy="461325"/>
          </a:xfrm>
          <a:prstGeom prst="rect">
            <a:avLst/>
          </a:prstGeom>
        </p:spPr>
        <p:txBody>
          <a:bodyPr vert="horz" lIns="90580" tIns="45290" rIns="90580" bIns="45290" rtlCol="0"/>
          <a:lstStyle>
            <a:lvl1pPr algn="r">
              <a:defRPr sz="1200"/>
            </a:lvl1pPr>
          </a:lstStyle>
          <a:p>
            <a:fld id="{FAB82D2B-4194-414A-8944-2697E22A9174}" type="datetimeFigureOut">
              <a:rPr lang="en-US" smtClean="0"/>
              <a:pPr/>
              <a:t>5/3/20</a:t>
            </a:fld>
            <a:endParaRPr lang="en-US" dirty="0"/>
          </a:p>
        </p:txBody>
      </p:sp>
      <p:sp>
        <p:nvSpPr>
          <p:cNvPr id="4" name="Footer Placeholder 3"/>
          <p:cNvSpPr>
            <a:spLocks noGrp="1"/>
          </p:cNvSpPr>
          <p:nvPr>
            <p:ph type="ftr" sz="quarter" idx="2"/>
          </p:nvPr>
        </p:nvSpPr>
        <p:spPr>
          <a:xfrm>
            <a:off x="1" y="8757301"/>
            <a:ext cx="3005448" cy="461325"/>
          </a:xfrm>
          <a:prstGeom prst="rect">
            <a:avLst/>
          </a:prstGeom>
        </p:spPr>
        <p:txBody>
          <a:bodyPr vert="horz" lIns="90580" tIns="45290" rIns="90580" bIns="4529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183" y="8757301"/>
            <a:ext cx="3005448" cy="461325"/>
          </a:xfrm>
          <a:prstGeom prst="rect">
            <a:avLst/>
          </a:prstGeom>
        </p:spPr>
        <p:txBody>
          <a:bodyPr vert="horz" lIns="90580" tIns="45290" rIns="90580" bIns="45290" rtlCol="0" anchor="b"/>
          <a:lstStyle>
            <a:lvl1pPr algn="r">
              <a:defRPr sz="1200"/>
            </a:lvl1pPr>
          </a:lstStyle>
          <a:p>
            <a:fld id="{746C6E07-2FDD-4DBB-81B8-2EF575FB9DA4}" type="slidenum">
              <a:rPr lang="en-US" smtClean="0"/>
              <a:pPr/>
              <a:t>‹#›</a:t>
            </a:fld>
            <a:endParaRPr lang="en-US" dirty="0"/>
          </a:p>
        </p:txBody>
      </p:sp>
    </p:spTree>
    <p:extLst>
      <p:ext uri="{BB962C8B-B14F-4D97-AF65-F5344CB8AC3E}">
        <p14:creationId xmlns:p14="http://schemas.microsoft.com/office/powerpoint/2010/main" val="3941303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04610" cy="460379"/>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l" defTabSz="922912">
              <a:defRPr sz="1200" smtClean="0"/>
            </a:lvl1pPr>
          </a:lstStyle>
          <a:p>
            <a:pPr>
              <a:defRPr/>
            </a:pPr>
            <a:endParaRPr lang="en-US" dirty="0"/>
          </a:p>
        </p:txBody>
      </p:sp>
      <p:sp>
        <p:nvSpPr>
          <p:cNvPr id="10243" name="Rectangle 3"/>
          <p:cNvSpPr>
            <a:spLocks noGrp="1" noChangeArrowheads="1"/>
          </p:cNvSpPr>
          <p:nvPr>
            <p:ph type="dt" idx="1"/>
          </p:nvPr>
        </p:nvSpPr>
        <p:spPr bwMode="auto">
          <a:xfrm>
            <a:off x="3928018" y="0"/>
            <a:ext cx="3004610" cy="460379"/>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lvl1pPr algn="r" defTabSz="922912">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93735" y="4379911"/>
            <a:ext cx="5546731" cy="4148145"/>
          </a:xfrm>
          <a:prstGeom prst="rect">
            <a:avLst/>
          </a:prstGeom>
          <a:noFill/>
          <a:ln w="9525">
            <a:noFill/>
            <a:miter lim="800000"/>
            <a:headEnd/>
            <a:tailEnd/>
          </a:ln>
          <a:effectLst/>
        </p:spPr>
        <p:txBody>
          <a:bodyPr vert="horz" wrap="square" lIns="92295" tIns="46148" rIns="92295" bIns="4614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758245"/>
            <a:ext cx="3004610" cy="460379"/>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l" defTabSz="922912">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28018" y="8758245"/>
            <a:ext cx="3004610" cy="460379"/>
          </a:xfrm>
          <a:prstGeom prst="rect">
            <a:avLst/>
          </a:prstGeom>
          <a:noFill/>
          <a:ln w="9525">
            <a:noFill/>
            <a:miter lim="800000"/>
            <a:headEnd/>
            <a:tailEnd/>
          </a:ln>
          <a:effectLst/>
        </p:spPr>
        <p:txBody>
          <a:bodyPr vert="horz" wrap="square" lIns="92295" tIns="46148" rIns="92295" bIns="46148" numCol="1" anchor="b" anchorCtr="0" compatLnSpc="1">
            <a:prstTxWarp prst="textNoShape">
              <a:avLst/>
            </a:prstTxWarp>
          </a:bodyPr>
          <a:lstStyle>
            <a:lvl1pPr algn="r" defTabSz="922912">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282265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a:defRPr/>
            </a:pPr>
            <a:fld id="{F847D127-D51C-4188-9A50-71C8B1289DC7}" type="slidenum">
              <a:rPr lang="en-US" smtClean="0"/>
              <a:pPr>
                <a:defRPr/>
              </a:pPr>
              <a:t>1</a:t>
            </a:fld>
            <a:endParaRPr lang="en-US" dirty="0"/>
          </a:p>
        </p:txBody>
      </p:sp>
    </p:spTree>
    <p:extLst>
      <p:ext uri="{BB962C8B-B14F-4D97-AF65-F5344CB8AC3E}">
        <p14:creationId xmlns:p14="http://schemas.microsoft.com/office/powerpoint/2010/main" val="190305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47D127-D51C-4188-9A50-71C8B1289DC7}" type="slidenum">
              <a:rPr lang="en-US" smtClean="0"/>
              <a:pPr>
                <a:defRPr/>
              </a:pPr>
              <a:t>3</a:t>
            </a:fld>
            <a:endParaRPr lang="en-US" dirty="0"/>
          </a:p>
        </p:txBody>
      </p:sp>
    </p:spTree>
    <p:extLst>
      <p:ext uri="{BB962C8B-B14F-4D97-AF65-F5344CB8AC3E}">
        <p14:creationId xmlns:p14="http://schemas.microsoft.com/office/powerpoint/2010/main" val="246195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p:sp>
      <p:sp>
        <p:nvSpPr>
          <p:cNvPr id="604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60419" name="Slide Number Placeholder 3"/>
          <p:cNvSpPr>
            <a:spLocks noGrp="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a:tabLst>
                <a:tab pos="723900" algn="l"/>
                <a:tab pos="1449388" algn="l"/>
                <a:tab pos="2174875" algn="l"/>
                <a:tab pos="2898775" algn="l"/>
              </a:tabLst>
              <a:defRPr sz="2400">
                <a:solidFill>
                  <a:schemeClr val="tx1"/>
                </a:solidFill>
                <a:latin typeface="Arial" charset="0"/>
                <a:ea typeface="ＭＳ Ｐゴシック" charset="0"/>
                <a:cs typeface="ＭＳ Ｐゴシック" charset="0"/>
              </a:defRPr>
            </a:lvl1pPr>
            <a:lvl2pPr eaLnBrk="0">
              <a:tabLst>
                <a:tab pos="723900" algn="l"/>
                <a:tab pos="1449388" algn="l"/>
                <a:tab pos="2174875" algn="l"/>
                <a:tab pos="2898775" algn="l"/>
              </a:tabLst>
              <a:defRPr sz="2400">
                <a:solidFill>
                  <a:schemeClr val="tx1"/>
                </a:solidFill>
                <a:latin typeface="Arial" charset="0"/>
                <a:ea typeface="ＭＳ Ｐゴシック" charset="0"/>
              </a:defRPr>
            </a:lvl2pPr>
            <a:lvl3pPr eaLnBrk="0">
              <a:tabLst>
                <a:tab pos="723900" algn="l"/>
                <a:tab pos="1449388" algn="l"/>
                <a:tab pos="2174875" algn="l"/>
                <a:tab pos="2898775" algn="l"/>
              </a:tabLst>
              <a:defRPr sz="2400">
                <a:solidFill>
                  <a:schemeClr val="tx1"/>
                </a:solidFill>
                <a:latin typeface="Arial" charset="0"/>
                <a:ea typeface="ＭＳ Ｐゴシック" charset="0"/>
              </a:defRPr>
            </a:lvl3pPr>
            <a:lvl4pPr eaLnBrk="0">
              <a:tabLst>
                <a:tab pos="723900" algn="l"/>
                <a:tab pos="1449388" algn="l"/>
                <a:tab pos="2174875" algn="l"/>
                <a:tab pos="2898775" algn="l"/>
              </a:tabLst>
              <a:defRPr sz="2400">
                <a:solidFill>
                  <a:schemeClr val="tx1"/>
                </a:solidFill>
                <a:latin typeface="Arial" charset="0"/>
                <a:ea typeface="ＭＳ Ｐゴシック" charset="0"/>
              </a:defRPr>
            </a:lvl4pPr>
            <a:lvl5pPr eaLnBrk="0">
              <a:tabLst>
                <a:tab pos="723900" algn="l"/>
                <a:tab pos="1449388" algn="l"/>
                <a:tab pos="2174875" algn="l"/>
                <a:tab pos="2898775" algn="l"/>
              </a:tabLst>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9388" algn="l"/>
                <a:tab pos="2174875" algn="l"/>
                <a:tab pos="2898775" algn="l"/>
              </a:tabLst>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9388" algn="l"/>
                <a:tab pos="2174875" algn="l"/>
                <a:tab pos="2898775" algn="l"/>
              </a:tabLst>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9388" algn="l"/>
                <a:tab pos="2174875" algn="l"/>
                <a:tab pos="2898775" algn="l"/>
              </a:tabLst>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9388" algn="l"/>
                <a:tab pos="2174875" algn="l"/>
                <a:tab pos="2898775" algn="l"/>
              </a:tabLst>
              <a:defRPr sz="2400">
                <a:solidFill>
                  <a:schemeClr val="tx1"/>
                </a:solidFill>
                <a:latin typeface="Arial" charset="0"/>
                <a:ea typeface="ＭＳ Ｐゴシック" charset="0"/>
              </a:defRPr>
            </a:lvl9pPr>
          </a:lstStyle>
          <a:p>
            <a:pPr eaLnBrk="1"/>
            <a:fld id="{1386C276-7E6F-A449-8F8C-196E8413CA9A}" type="slidenum">
              <a:rPr lang="en-US" sz="1400">
                <a:solidFill>
                  <a:srgbClr val="000000"/>
                </a:solidFill>
                <a:latin typeface="Times New Roman" charset="0"/>
                <a:cs typeface="Lucida Sans Unicode" charset="0"/>
              </a:rPr>
              <a:pPr eaLnBrk="1"/>
              <a:t>7</a:t>
            </a:fld>
            <a:endParaRPr lang="en-US" sz="1400">
              <a:solidFill>
                <a:srgbClr val="000000"/>
              </a:solidFill>
              <a:latin typeface="Times New Roman" charset="0"/>
              <a:cs typeface="Lucida Sans Unicode" charset="0"/>
            </a:endParaRPr>
          </a:p>
        </p:txBody>
      </p:sp>
    </p:spTree>
    <p:extLst>
      <p:ext uri="{BB962C8B-B14F-4D97-AF65-F5344CB8AC3E}">
        <p14:creationId xmlns:p14="http://schemas.microsoft.com/office/powerpoint/2010/main" val="2712327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47D127-D51C-4188-9A50-71C8B1289DC7}" type="slidenum">
              <a:rPr lang="en-US" smtClean="0"/>
              <a:pPr>
                <a:defRPr/>
              </a:pPr>
              <a:t>15</a:t>
            </a:fld>
            <a:endParaRPr lang="en-US" dirty="0"/>
          </a:p>
        </p:txBody>
      </p:sp>
    </p:spTree>
    <p:extLst>
      <p:ext uri="{BB962C8B-B14F-4D97-AF65-F5344CB8AC3E}">
        <p14:creationId xmlns:p14="http://schemas.microsoft.com/office/powerpoint/2010/main" val="1248019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628018"/>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a:t>Click to edit Master subtitle style</a:t>
            </a:r>
          </a:p>
        </p:txBody>
      </p:sp>
      <p:sp>
        <p:nvSpPr>
          <p:cNvPr id="5124" name="Rectangle 4"/>
          <p:cNvSpPr>
            <a:spLocks noGrp="1" noChangeArrowheads="1"/>
          </p:cNvSpPr>
          <p:nvPr>
            <p:ph type="ctrTitle"/>
          </p:nvPr>
        </p:nvSpPr>
        <p:spPr bwMode="black">
          <a:xfrm>
            <a:off x="2853095" y="4130208"/>
            <a:ext cx="5862638" cy="1248280"/>
          </a:xfrm>
        </p:spPr>
        <p:txBody>
          <a:bodyPr/>
          <a:lstStyle>
            <a:lvl1pPr algn="ctr">
              <a:lnSpc>
                <a:spcPts val="4800"/>
              </a:lnSpc>
              <a:defRPr sz="4000">
                <a:solidFill>
                  <a:schemeClr val="bg1"/>
                </a:solidFill>
              </a:defRPr>
            </a:lvl1pPr>
          </a:lstStyle>
          <a:p>
            <a:r>
              <a:rPr lang="en-US" dirty="0"/>
              <a:t>Click to edit Master title style</a:t>
            </a:r>
          </a:p>
        </p:txBody>
      </p:sp>
      <p:sp>
        <p:nvSpPr>
          <p:cNvPr id="9" name="Rectangle 8"/>
          <p:cNvSpPr/>
          <p:nvPr userDrawn="1"/>
        </p:nvSpPr>
        <p:spPr>
          <a:xfrm>
            <a:off x="0" y="1336765"/>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a:solidFill>
                  <a:schemeClr val="bg1"/>
                </a:solidFill>
                <a:latin typeface="Arial"/>
                <a:cs typeface="Arial"/>
              </a:rPr>
              <a:t>Parker Solar Probe</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2" name="TextBox 11"/>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solidFill>
                  <a:schemeClr val="bg1"/>
                </a:solidFill>
              </a:rPr>
              <a:pPr algn="l"/>
              <a:t>‹#›</a:t>
            </a:fld>
            <a:endParaRPr lang="en-US" sz="1000" dirty="0">
              <a:solidFill>
                <a:schemeClr val="bg1"/>
              </a:solidFill>
            </a:endParaRPr>
          </a:p>
        </p:txBody>
      </p:sp>
      <p:pic>
        <p:nvPicPr>
          <p:cNvPr id="4" name="Picture 3">
            <a:extLst>
              <a:ext uri="{FF2B5EF4-FFF2-40B4-BE49-F238E27FC236}">
                <a16:creationId xmlns:a16="http://schemas.microsoft.com/office/drawing/2014/main" id="{252EDD87-D507-794D-A56E-154298AD91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016" y="2148840"/>
            <a:ext cx="2231002" cy="4297680"/>
          </a:xfrm>
          <a:prstGeom prst="rect">
            <a:avLst/>
          </a:prstGeom>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t>Click to edit Master title style</a:t>
            </a:r>
          </a:p>
        </p:txBody>
      </p:sp>
      <p:sp>
        <p:nvSpPr>
          <p:cNvPr id="3" name="Content Placeholder 2"/>
          <p:cNvSpPr>
            <a:spLocks noGrp="1"/>
          </p:cNvSpPr>
          <p:nvPr>
            <p:ph sz="half" idx="1"/>
          </p:nvPr>
        </p:nvSpPr>
        <p:spPr>
          <a:xfrm>
            <a:off x="281800" y="1504949"/>
            <a:ext cx="4222800" cy="4878913"/>
          </a:xfrm>
          <a:prstGeom prst="rect">
            <a:avLst/>
          </a:prstGeo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2063" y="2313327"/>
            <a:ext cx="4224528" cy="4070536"/>
          </a:xfrm>
          <a:prstGeom prst="rect">
            <a:avLst/>
          </a:prstGeo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xfrm>
            <a:off x="24652" y="6583726"/>
            <a:ext cx="1621194" cy="277436"/>
          </a:xfrm>
          <a:prstGeom prst="rect">
            <a:avLst/>
          </a:prstGeom>
        </p:spPr>
        <p:txBody>
          <a:bodyPr vert="horz" lIns="91440" tIns="45720" rIns="91440" bIns="45720" rtlCol="0" anchor="ctr"/>
          <a:lstStyle>
            <a:lvl1pPr algn="l">
              <a:defRPr sz="1000">
                <a:solidFill>
                  <a:schemeClr val="tx1"/>
                </a:solidFill>
              </a:defRPr>
            </a:lvl1pPr>
          </a:lstStyle>
          <a:p>
            <a:r>
              <a:rPr lang="en-US"/>
              <a:t>16 - 19 March 2015</a:t>
            </a:r>
            <a:endParaRPr lang="en-US" dirty="0"/>
          </a:p>
        </p:txBody>
      </p:sp>
    </p:spTree>
    <p:extLst>
      <p:ext uri="{BB962C8B-B14F-4D97-AF65-F5344CB8AC3E}">
        <p14:creationId xmlns:p14="http://schemas.microsoft.com/office/powerpoint/2010/main" val="909545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Click to edit Master title style</a:t>
            </a:r>
          </a:p>
        </p:txBody>
      </p:sp>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a:solidFill>
                  <a:schemeClr val="bg1"/>
                </a:solidFill>
                <a:latin typeface="Arial"/>
                <a:cs typeface="Arial"/>
              </a:rPr>
              <a:t>Solar Probe Plus</a:t>
            </a:r>
          </a:p>
          <a:p>
            <a:pPr algn="r">
              <a:lnSpc>
                <a:spcPts val="700"/>
              </a:lnSpc>
            </a:pPr>
            <a:r>
              <a:rPr lang="en-US" sz="500" b="1" i="1" dirty="0">
                <a:solidFill>
                  <a:schemeClr val="bg1"/>
                </a:solidFill>
                <a:latin typeface="Arial"/>
                <a:cs typeface="Arial"/>
              </a:rPr>
              <a:t>A NASA Mission</a:t>
            </a:r>
            <a:r>
              <a:rPr lang="en-US" sz="500" b="1" i="1" baseline="0" dirty="0">
                <a:solidFill>
                  <a:schemeClr val="bg1"/>
                </a:solidFill>
                <a:latin typeface="Arial"/>
                <a:cs typeface="Arial"/>
              </a:rPr>
              <a:t> to Touch the Sun</a:t>
            </a:r>
            <a:endParaRPr lang="en-US" sz="500" b="1" i="1" dirty="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a:t>May 2020</a:t>
            </a:r>
          </a:p>
        </p:txBody>
      </p:sp>
      <p:sp>
        <p:nvSpPr>
          <p:cNvPr id="32" name="TextBox 31"/>
          <p:cNvSpPr txBox="1"/>
          <p:nvPr userDrawn="1"/>
        </p:nvSpPr>
        <p:spPr>
          <a:xfrm>
            <a:off x="2873229" y="6605709"/>
            <a:ext cx="4003981" cy="246221"/>
          </a:xfrm>
          <a:prstGeom prst="rect">
            <a:avLst/>
          </a:prstGeom>
          <a:noFill/>
        </p:spPr>
        <p:txBody>
          <a:bodyPr wrap="square" rtlCol="0">
            <a:spAutoFit/>
          </a:bodyPr>
          <a:lstStyle/>
          <a:p>
            <a:pPr algn="ctr"/>
            <a:r>
              <a:rPr lang="en-US" sz="1000" baseline="0" dirty="0" err="1"/>
              <a:t>Schwadron</a:t>
            </a:r>
            <a:r>
              <a:rPr lang="en-US" sz="1000" baseline="0" dirty="0"/>
              <a:t> et al. </a:t>
            </a:r>
            <a:r>
              <a:rPr lang="en-US" sz="1000" i="0" baseline="0" dirty="0"/>
              <a:t>2020 E</a:t>
            </a:r>
            <a:r>
              <a:rPr lang="en-US" sz="1000" i="0" dirty="0"/>
              <a:t>GU </a:t>
            </a:r>
            <a:r>
              <a:rPr lang="en-US" sz="1000" baseline="0" dirty="0"/>
              <a:t>	</a:t>
            </a:r>
            <a:endParaRPr lang="en-US" sz="1000" dirty="0"/>
          </a:p>
        </p:txBody>
      </p:sp>
      <p:pic>
        <p:nvPicPr>
          <p:cNvPr id="4" name="Picture 3">
            <a:extLst>
              <a:ext uri="{FF2B5EF4-FFF2-40B4-BE49-F238E27FC236}">
                <a16:creationId xmlns:a16="http://schemas.microsoft.com/office/drawing/2014/main" id="{9B903DB0-4240-1A4E-AD0D-9892EF8CB60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44" y="1"/>
            <a:ext cx="594360" cy="1144943"/>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64" r:id="rId3"/>
    <p:sldLayoutId id="2147483666" r:id="rId4"/>
    <p:sldLayoutId id="2147483673" r:id="rId5"/>
  </p:sldLayoutIdLst>
  <p:transitio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519871" y="1950572"/>
            <a:ext cx="6249358" cy="938277"/>
          </a:xfrm>
        </p:spPr>
        <p:txBody>
          <a:bodyPr/>
          <a:lstStyle/>
          <a:p>
            <a:pPr lvl="0">
              <a:defRPr/>
            </a:pPr>
            <a:endParaRPr lang="en-US" sz="3200" b="1" i="0" dirty="0"/>
          </a:p>
          <a:p>
            <a:pPr>
              <a:defRPr/>
            </a:pPr>
            <a:r>
              <a:rPr lang="en-US" dirty="0"/>
              <a:t>Energetic Particle Environment near the Sun from Parker Solar Probe</a:t>
            </a:r>
          </a:p>
          <a:p>
            <a:pPr lvl="0">
              <a:defRPr/>
            </a:pPr>
            <a:endParaRPr lang="en-US" sz="3200" i="0" dirty="0"/>
          </a:p>
          <a:p>
            <a:pPr>
              <a:defRPr/>
            </a:pPr>
            <a:r>
              <a:rPr lang="en-US" sz="1600" dirty="0"/>
              <a:t>N. A. Schwadron</a:t>
            </a:r>
            <a:r>
              <a:rPr lang="en-US" sz="1600" baseline="30000" dirty="0"/>
              <a:t>1,2</a:t>
            </a:r>
            <a:r>
              <a:rPr lang="en-US" sz="1600" dirty="0"/>
              <a:t>, E.R. Christian</a:t>
            </a:r>
            <a:r>
              <a:rPr lang="en-US" sz="1600" baseline="30000" dirty="0"/>
              <a:t>3</a:t>
            </a:r>
            <a:r>
              <a:rPr lang="en-US" sz="1600" dirty="0"/>
              <a:t>, C.M.S. Cohen</a:t>
            </a:r>
            <a:r>
              <a:rPr lang="en-US" sz="1600" baseline="30000" dirty="0"/>
              <a:t>4</a:t>
            </a:r>
            <a:r>
              <a:rPr lang="en-US" sz="1600" dirty="0"/>
              <a:t>, A.C. Cummings</a:t>
            </a:r>
            <a:r>
              <a:rPr lang="en-US" sz="1600" baseline="30000" dirty="0"/>
              <a:t>4</a:t>
            </a:r>
            <a:r>
              <a:rPr lang="en-US" sz="1600" dirty="0"/>
              <a:t>, A.J. Davis</a:t>
            </a:r>
            <a:r>
              <a:rPr lang="en-US" sz="1600" baseline="30000" dirty="0"/>
              <a:t>4</a:t>
            </a:r>
            <a:r>
              <a:rPr lang="en-US" sz="1600" dirty="0"/>
              <a:t>, M.I. Desai</a:t>
            </a:r>
            <a:r>
              <a:rPr lang="en-US" sz="1600" baseline="30000" dirty="0"/>
              <a:t>5,6</a:t>
            </a:r>
            <a:r>
              <a:rPr lang="en-US" sz="1600" dirty="0"/>
              <a:t>, J.Giacalone</a:t>
            </a:r>
            <a:r>
              <a:rPr lang="en-US" sz="1600" baseline="30000" dirty="0"/>
              <a:t>7</a:t>
            </a:r>
            <a:r>
              <a:rPr lang="en-US" sz="1600" dirty="0"/>
              <a:t>, M.E. Hill</a:t>
            </a:r>
            <a:r>
              <a:rPr lang="en-US" sz="1600" baseline="30000" dirty="0"/>
              <a:t>8</a:t>
            </a:r>
            <a:r>
              <a:rPr lang="en-US" sz="1600" dirty="0"/>
              <a:t>, C.J. Joyce</a:t>
            </a:r>
            <a:r>
              <a:rPr lang="en-US" sz="1600" baseline="30000" dirty="0"/>
              <a:t>2</a:t>
            </a:r>
            <a:r>
              <a:rPr lang="en-US" sz="1600" dirty="0"/>
              <a:t>, S.M. Krimigis</a:t>
            </a:r>
            <a:r>
              <a:rPr lang="en-US" sz="1600" baseline="30000" dirty="0"/>
              <a:t>8</a:t>
            </a:r>
            <a:r>
              <a:rPr lang="en-US" sz="1600" dirty="0"/>
              <a:t>, A.W. Labrador</a:t>
            </a:r>
            <a:r>
              <a:rPr lang="en-US" sz="1600" baseline="30000" dirty="0"/>
              <a:t>4</a:t>
            </a:r>
            <a:r>
              <a:rPr lang="en-US" sz="1600" dirty="0"/>
              <a:t>, R.A. Leske</a:t>
            </a:r>
            <a:r>
              <a:rPr lang="en-US" sz="1600" baseline="30000" dirty="0"/>
              <a:t>4</a:t>
            </a:r>
            <a:r>
              <a:rPr lang="en-US" sz="1600" dirty="0"/>
              <a:t>, O. Malandraki</a:t>
            </a:r>
            <a:r>
              <a:rPr lang="en-US" sz="1600" baseline="30000" dirty="0"/>
              <a:t>9</a:t>
            </a:r>
            <a:r>
              <a:rPr lang="en-US" sz="1600" dirty="0"/>
              <a:t>, W.H. Matthaeus</a:t>
            </a:r>
            <a:r>
              <a:rPr lang="en-US" sz="1600" baseline="30000" dirty="0"/>
              <a:t>10</a:t>
            </a:r>
            <a:r>
              <a:rPr lang="en-US" sz="1600" dirty="0"/>
              <a:t>, D.J. McComas</a:t>
            </a:r>
            <a:r>
              <a:rPr lang="en-US" sz="1600" baseline="30000" dirty="0"/>
              <a:t>2</a:t>
            </a:r>
            <a:r>
              <a:rPr lang="en-US" sz="1600" dirty="0"/>
              <a:t>, R.L. McNutt Jr.</a:t>
            </a:r>
            <a:r>
              <a:rPr lang="en-US" sz="1600" baseline="30000" dirty="0"/>
              <a:t>8</a:t>
            </a:r>
            <a:r>
              <a:rPr lang="en-US" sz="1600" dirty="0"/>
              <a:t>, R.A. Mewaldt</a:t>
            </a:r>
            <a:r>
              <a:rPr lang="en-US" sz="1600" baseline="30000" dirty="0"/>
              <a:t>4</a:t>
            </a:r>
            <a:r>
              <a:rPr lang="en-US" sz="1600" dirty="0"/>
              <a:t>, D.G. Mitchell</a:t>
            </a:r>
            <a:r>
              <a:rPr lang="en-US" sz="1600" baseline="30000" dirty="0"/>
              <a:t>8</a:t>
            </a:r>
            <a:r>
              <a:rPr lang="en-US" sz="1600" dirty="0"/>
              <a:t>, A. Posner</a:t>
            </a:r>
            <a:r>
              <a:rPr lang="en-US" sz="1600" baseline="30000" dirty="0"/>
              <a:t>11</a:t>
            </a:r>
            <a:r>
              <a:rPr lang="en-US" sz="1600" dirty="0"/>
              <a:t>, J.S. Rankin</a:t>
            </a:r>
            <a:r>
              <a:rPr lang="en-US" sz="1600" baseline="30000" dirty="0"/>
              <a:t>2</a:t>
            </a:r>
            <a:r>
              <a:rPr lang="en-US" sz="1600" dirty="0"/>
              <a:t>, E.C. Roelof</a:t>
            </a:r>
            <a:r>
              <a:rPr lang="en-US" sz="1600" baseline="30000" dirty="0"/>
              <a:t>8</a:t>
            </a:r>
            <a:r>
              <a:rPr lang="en-US" sz="1600" dirty="0"/>
              <a:t>, E.C. Stone</a:t>
            </a:r>
            <a:r>
              <a:rPr lang="en-US" sz="1600" baseline="30000" dirty="0"/>
              <a:t>4</a:t>
            </a:r>
            <a:r>
              <a:rPr lang="en-US" sz="1600" dirty="0"/>
              <a:t>, J.R. Szalay</a:t>
            </a:r>
            <a:r>
              <a:rPr lang="en-US" sz="1600" baseline="30000" dirty="0"/>
              <a:t>2</a:t>
            </a:r>
            <a:r>
              <a:rPr lang="en-US" sz="1600" dirty="0"/>
              <a:t>, M.E. Wiedenbeck</a:t>
            </a:r>
            <a:r>
              <a:rPr lang="en-US" sz="1600" baseline="30000" dirty="0"/>
              <a:t>12</a:t>
            </a:r>
            <a:r>
              <a:rPr lang="en-US" sz="1600" dirty="0"/>
              <a:t>, S.D. Bale</a:t>
            </a:r>
            <a:r>
              <a:rPr lang="en-US" sz="1600" baseline="30000" dirty="0"/>
              <a:t>13,14</a:t>
            </a:r>
            <a:r>
              <a:rPr lang="en-US" sz="1600" dirty="0"/>
              <a:t>, J.C. Kasper</a:t>
            </a:r>
            <a:r>
              <a:rPr lang="en-US" sz="1600" baseline="30000" dirty="0"/>
              <a:t>15</a:t>
            </a:r>
            <a:r>
              <a:rPr lang="en-US" sz="1600" dirty="0"/>
              <a:t>, A.W. Case</a:t>
            </a:r>
            <a:r>
              <a:rPr lang="en-US" sz="1600" baseline="30000" dirty="0"/>
              <a:t>16</a:t>
            </a:r>
            <a:r>
              <a:rPr lang="en-US" sz="1600" dirty="0"/>
              <a:t>, K.E. Korreck</a:t>
            </a:r>
            <a:r>
              <a:rPr lang="en-US" sz="1600" baseline="30000" dirty="0"/>
              <a:t>16</a:t>
            </a:r>
            <a:r>
              <a:rPr lang="en-US" sz="1600" dirty="0"/>
              <a:t>, R.J. MacDowall</a:t>
            </a:r>
            <a:r>
              <a:rPr lang="en-US" sz="1600" baseline="30000" dirty="0"/>
              <a:t>3</a:t>
            </a:r>
            <a:r>
              <a:rPr lang="en-US" sz="1600" dirty="0"/>
              <a:t>, M. Pulupa</a:t>
            </a:r>
            <a:r>
              <a:rPr lang="en-US" sz="1600" baseline="30000" dirty="0"/>
              <a:t>13</a:t>
            </a:r>
            <a:r>
              <a:rPr lang="en-US" sz="1600" dirty="0"/>
              <a:t>, M.L. Stevens</a:t>
            </a:r>
            <a:r>
              <a:rPr lang="en-US" sz="1600" baseline="30000" dirty="0"/>
              <a:t>16</a:t>
            </a:r>
            <a:r>
              <a:rPr lang="en-US" sz="1600" dirty="0"/>
              <a:t>, A.P. Rouillard</a:t>
            </a:r>
            <a:r>
              <a:rPr lang="en-US" sz="1600" baseline="30000" dirty="0"/>
              <a:t>17</a:t>
            </a:r>
            <a:endParaRPr lang="en-US" sz="1600" dirty="0"/>
          </a:p>
          <a:p>
            <a:pPr lvl="0">
              <a:defRPr/>
            </a:pPr>
            <a:r>
              <a:rPr lang="en-US" sz="1600" dirty="0"/>
              <a:t>on behalf of the</a:t>
            </a:r>
          </a:p>
          <a:p>
            <a:pPr lvl="0">
              <a:defRPr/>
            </a:pPr>
            <a:r>
              <a:rPr lang="en-US" sz="1600" dirty="0"/>
              <a:t>entire ISʘIS Team</a:t>
            </a:r>
          </a:p>
          <a:p>
            <a:pPr lvl="0">
              <a:defRPr/>
            </a:pPr>
            <a:br>
              <a:rPr lang="en-US" sz="3200" dirty="0"/>
            </a:br>
            <a:r>
              <a:rPr lang="en-US" i="0" dirty="0"/>
              <a:t> EGU 2020</a:t>
            </a:r>
          </a:p>
          <a:p>
            <a:pPr lvl="0">
              <a:defRPr/>
            </a:pPr>
            <a:endParaRPr lang="en-US" dirty="0"/>
          </a:p>
        </p:txBody>
      </p:sp>
    </p:spTree>
    <p:extLst>
      <p:ext uri="{BB962C8B-B14F-4D97-AF65-F5344CB8AC3E}">
        <p14:creationId xmlns:p14="http://schemas.microsoft.com/office/powerpoint/2010/main" val="223186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ISʘIS EPI-Lo – Data from P1</a:t>
            </a:r>
          </a:p>
        </p:txBody>
      </p:sp>
      <p:graphicFrame>
        <p:nvGraphicFramePr>
          <p:cNvPr id="5" name="Object 4"/>
          <p:cNvGraphicFramePr>
            <a:graphicFrameLocks noChangeAspect="1"/>
          </p:cNvGraphicFramePr>
          <p:nvPr>
            <p:extLst>
              <p:ext uri="{D42A27DB-BD31-4B8C-83A1-F6EECF244321}">
                <p14:modId xmlns:p14="http://schemas.microsoft.com/office/powerpoint/2010/main" val="1904648647"/>
              </p:ext>
            </p:extLst>
          </p:nvPr>
        </p:nvGraphicFramePr>
        <p:xfrm>
          <a:off x="0" y="2220888"/>
          <a:ext cx="9093200" cy="4336757"/>
        </p:xfrm>
        <a:graphic>
          <a:graphicData uri="http://schemas.openxmlformats.org/presentationml/2006/ole">
            <mc:AlternateContent xmlns:mc="http://schemas.openxmlformats.org/markup-compatibility/2006">
              <mc:Choice xmlns:v="urn:schemas-microsoft-com:vml" Requires="v">
                <p:oleObj spid="_x0000_s4120" name="Acrobat Document" r:id="rId3" imgW="7429219" imgH="3543009" progId="Acrobat.Document.DC">
                  <p:embed/>
                </p:oleObj>
              </mc:Choice>
              <mc:Fallback>
                <p:oleObj name="Acrobat Document" r:id="rId3" imgW="7429219" imgH="3543009" progId="Acrobat.Document.DC">
                  <p:embed/>
                  <p:pic>
                    <p:nvPicPr>
                      <p:cNvPr id="0" name=""/>
                      <p:cNvPicPr/>
                      <p:nvPr/>
                    </p:nvPicPr>
                    <p:blipFill>
                      <a:blip r:embed="rId4"/>
                      <a:stretch>
                        <a:fillRect/>
                      </a:stretch>
                    </p:blipFill>
                    <p:spPr>
                      <a:xfrm>
                        <a:off x="0" y="2220888"/>
                        <a:ext cx="9093200" cy="4336757"/>
                      </a:xfrm>
                      <a:prstGeom prst="rect">
                        <a:avLst/>
                      </a:prstGeom>
                    </p:spPr>
                  </p:pic>
                </p:oleObj>
              </mc:Fallback>
            </mc:AlternateContent>
          </a:graphicData>
        </a:graphic>
      </p:graphicFrame>
    </p:spTree>
    <p:extLst>
      <p:ext uri="{BB962C8B-B14F-4D97-AF65-F5344CB8AC3E}">
        <p14:creationId xmlns:p14="http://schemas.microsoft.com/office/powerpoint/2010/main" val="44816032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ISʘIS EPI-Lo – Data from P1</a:t>
            </a:r>
          </a:p>
        </p:txBody>
      </p:sp>
      <p:graphicFrame>
        <p:nvGraphicFramePr>
          <p:cNvPr id="4" name="Object 3"/>
          <p:cNvGraphicFramePr>
            <a:graphicFrameLocks noChangeAspect="1"/>
          </p:cNvGraphicFramePr>
          <p:nvPr>
            <p:extLst>
              <p:ext uri="{D42A27DB-BD31-4B8C-83A1-F6EECF244321}">
                <p14:modId xmlns:p14="http://schemas.microsoft.com/office/powerpoint/2010/main" val="2354964618"/>
              </p:ext>
            </p:extLst>
          </p:nvPr>
        </p:nvGraphicFramePr>
        <p:xfrm>
          <a:off x="50783" y="1975973"/>
          <a:ext cx="9093217" cy="4565016"/>
        </p:xfrm>
        <a:graphic>
          <a:graphicData uri="http://schemas.openxmlformats.org/presentationml/2006/ole">
            <mc:AlternateContent xmlns:mc="http://schemas.openxmlformats.org/markup-compatibility/2006">
              <mc:Choice xmlns:v="urn:schemas-microsoft-com:vml" Requires="v">
                <p:oleObj spid="_x0000_s2073" name="Acrobat Document" r:id="rId3" imgW="7057858" imgH="3543009" progId="Acrobat.Document.DC">
                  <p:embed/>
                </p:oleObj>
              </mc:Choice>
              <mc:Fallback>
                <p:oleObj name="Acrobat Document" r:id="rId3" imgW="7057858" imgH="3543009" progId="Acrobat.Document.DC">
                  <p:embed/>
                  <p:pic>
                    <p:nvPicPr>
                      <p:cNvPr id="0" name=""/>
                      <p:cNvPicPr/>
                      <p:nvPr/>
                    </p:nvPicPr>
                    <p:blipFill>
                      <a:blip r:embed="rId4"/>
                      <a:stretch>
                        <a:fillRect/>
                      </a:stretch>
                    </p:blipFill>
                    <p:spPr>
                      <a:xfrm>
                        <a:off x="50783" y="1975973"/>
                        <a:ext cx="9093217" cy="4565016"/>
                      </a:xfrm>
                      <a:prstGeom prst="rect">
                        <a:avLst/>
                      </a:prstGeom>
                    </p:spPr>
                  </p:pic>
                </p:oleObj>
              </mc:Fallback>
            </mc:AlternateContent>
          </a:graphicData>
        </a:graphic>
      </p:graphicFrame>
    </p:spTree>
    <p:extLst>
      <p:ext uri="{BB962C8B-B14F-4D97-AF65-F5344CB8AC3E}">
        <p14:creationId xmlns:p14="http://schemas.microsoft.com/office/powerpoint/2010/main" val="362336997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ISʘIS EPI-Hi – Data from P1</a:t>
            </a:r>
          </a:p>
        </p:txBody>
      </p:sp>
      <p:graphicFrame>
        <p:nvGraphicFramePr>
          <p:cNvPr id="4" name="Object 3"/>
          <p:cNvGraphicFramePr>
            <a:graphicFrameLocks noChangeAspect="1"/>
          </p:cNvGraphicFramePr>
          <p:nvPr>
            <p:extLst>
              <p:ext uri="{D42A27DB-BD31-4B8C-83A1-F6EECF244321}">
                <p14:modId xmlns:p14="http://schemas.microsoft.com/office/powerpoint/2010/main" val="4001198141"/>
              </p:ext>
            </p:extLst>
          </p:nvPr>
        </p:nvGraphicFramePr>
        <p:xfrm>
          <a:off x="0" y="1981200"/>
          <a:ext cx="9077587" cy="4520565"/>
        </p:xfrm>
        <a:graphic>
          <a:graphicData uri="http://schemas.openxmlformats.org/presentationml/2006/ole">
            <mc:AlternateContent xmlns:mc="http://schemas.openxmlformats.org/markup-compatibility/2006">
              <mc:Choice xmlns:v="urn:schemas-microsoft-com:vml" Requires="v">
                <p:oleObj spid="_x0000_s5144" name="Acrobat Document" r:id="rId3" imgW="7114990" imgH="3543009" progId="Acrobat.Document.DC">
                  <p:embed/>
                </p:oleObj>
              </mc:Choice>
              <mc:Fallback>
                <p:oleObj name="Acrobat Document" r:id="rId3" imgW="7114990" imgH="3543009" progId="Acrobat.Document.DC">
                  <p:embed/>
                  <p:pic>
                    <p:nvPicPr>
                      <p:cNvPr id="0" name=""/>
                      <p:cNvPicPr/>
                      <p:nvPr/>
                    </p:nvPicPr>
                    <p:blipFill>
                      <a:blip r:embed="rId4"/>
                      <a:stretch>
                        <a:fillRect/>
                      </a:stretch>
                    </p:blipFill>
                    <p:spPr>
                      <a:xfrm>
                        <a:off x="0" y="1981200"/>
                        <a:ext cx="9077587" cy="4520565"/>
                      </a:xfrm>
                      <a:prstGeom prst="rect">
                        <a:avLst/>
                      </a:prstGeom>
                    </p:spPr>
                  </p:pic>
                </p:oleObj>
              </mc:Fallback>
            </mc:AlternateContent>
          </a:graphicData>
        </a:graphic>
      </p:graphicFrame>
    </p:spTree>
    <p:extLst>
      <p:ext uri="{BB962C8B-B14F-4D97-AF65-F5344CB8AC3E}">
        <p14:creationId xmlns:p14="http://schemas.microsoft.com/office/powerpoint/2010/main" val="1760509016"/>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ISʘIS EPI-Hi – Data from P1</a:t>
            </a:r>
          </a:p>
        </p:txBody>
      </p:sp>
      <p:graphicFrame>
        <p:nvGraphicFramePr>
          <p:cNvPr id="4" name="Object 3"/>
          <p:cNvGraphicFramePr>
            <a:graphicFrameLocks noChangeAspect="1"/>
          </p:cNvGraphicFramePr>
          <p:nvPr>
            <p:extLst>
              <p:ext uri="{D42A27DB-BD31-4B8C-83A1-F6EECF244321}">
                <p14:modId xmlns:p14="http://schemas.microsoft.com/office/powerpoint/2010/main" val="3792077177"/>
              </p:ext>
            </p:extLst>
          </p:nvPr>
        </p:nvGraphicFramePr>
        <p:xfrm>
          <a:off x="108584" y="1767084"/>
          <a:ext cx="8943976" cy="4780401"/>
        </p:xfrm>
        <a:graphic>
          <a:graphicData uri="http://schemas.openxmlformats.org/presentationml/2006/ole">
            <mc:AlternateContent xmlns:mc="http://schemas.openxmlformats.org/markup-compatibility/2006">
              <mc:Choice xmlns:v="urn:schemas-microsoft-com:vml" Requires="v">
                <p:oleObj spid="_x0000_s6168" name="Acrobat Document" r:id="rId3" imgW="6629365" imgH="3543009" progId="Acrobat.Document.DC">
                  <p:embed/>
                </p:oleObj>
              </mc:Choice>
              <mc:Fallback>
                <p:oleObj name="Acrobat Document" r:id="rId3" imgW="6629365" imgH="3543009" progId="Acrobat.Document.DC">
                  <p:embed/>
                  <p:pic>
                    <p:nvPicPr>
                      <p:cNvPr id="0" name=""/>
                      <p:cNvPicPr/>
                      <p:nvPr/>
                    </p:nvPicPr>
                    <p:blipFill>
                      <a:blip r:embed="rId4"/>
                      <a:stretch>
                        <a:fillRect/>
                      </a:stretch>
                    </p:blipFill>
                    <p:spPr>
                      <a:xfrm>
                        <a:off x="108584" y="1767084"/>
                        <a:ext cx="8943976" cy="4780401"/>
                      </a:xfrm>
                      <a:prstGeom prst="rect">
                        <a:avLst/>
                      </a:prstGeom>
                    </p:spPr>
                  </p:pic>
                </p:oleObj>
              </mc:Fallback>
            </mc:AlternateContent>
          </a:graphicData>
        </a:graphic>
      </p:graphicFrame>
    </p:spTree>
    <p:extLst>
      <p:ext uri="{BB962C8B-B14F-4D97-AF65-F5344CB8AC3E}">
        <p14:creationId xmlns:p14="http://schemas.microsoft.com/office/powerpoint/2010/main" val="424952304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ISʘIS EPI-Lo – Data from P1</a:t>
            </a:r>
          </a:p>
        </p:txBody>
      </p:sp>
      <p:graphicFrame>
        <p:nvGraphicFramePr>
          <p:cNvPr id="4" name="Object 3"/>
          <p:cNvGraphicFramePr>
            <a:graphicFrameLocks noChangeAspect="1"/>
          </p:cNvGraphicFramePr>
          <p:nvPr>
            <p:extLst>
              <p:ext uri="{D42A27DB-BD31-4B8C-83A1-F6EECF244321}">
                <p14:modId xmlns:p14="http://schemas.microsoft.com/office/powerpoint/2010/main" val="1746954559"/>
              </p:ext>
            </p:extLst>
          </p:nvPr>
        </p:nvGraphicFramePr>
        <p:xfrm>
          <a:off x="-1" y="2534714"/>
          <a:ext cx="9144001" cy="3992451"/>
        </p:xfrm>
        <a:graphic>
          <a:graphicData uri="http://schemas.openxmlformats.org/presentationml/2006/ole">
            <mc:AlternateContent xmlns:mc="http://schemas.openxmlformats.org/markup-compatibility/2006">
              <mc:Choice xmlns:v="urn:schemas-microsoft-com:vml" Requires="v">
                <p:oleObj spid="_x0000_s1050" name="Acrobat Document" r:id="rId3" imgW="8114808" imgH="3543009" progId="Acrobat.Document.DC">
                  <p:embed/>
                </p:oleObj>
              </mc:Choice>
              <mc:Fallback>
                <p:oleObj name="Acrobat Document" r:id="rId3" imgW="8114808" imgH="3543009" progId="Acrobat.Document.DC">
                  <p:embed/>
                  <p:pic>
                    <p:nvPicPr>
                      <p:cNvPr id="0" name=""/>
                      <p:cNvPicPr/>
                      <p:nvPr/>
                    </p:nvPicPr>
                    <p:blipFill>
                      <a:blip r:embed="rId4"/>
                      <a:stretch>
                        <a:fillRect/>
                      </a:stretch>
                    </p:blipFill>
                    <p:spPr>
                      <a:xfrm>
                        <a:off x="-1" y="2534714"/>
                        <a:ext cx="9144001" cy="3992451"/>
                      </a:xfrm>
                      <a:prstGeom prst="rect">
                        <a:avLst/>
                      </a:prstGeom>
                    </p:spPr>
                  </p:pic>
                </p:oleObj>
              </mc:Fallback>
            </mc:AlternateContent>
          </a:graphicData>
        </a:graphic>
      </p:graphicFrame>
    </p:spTree>
    <p:extLst>
      <p:ext uri="{BB962C8B-B14F-4D97-AF65-F5344CB8AC3E}">
        <p14:creationId xmlns:p14="http://schemas.microsoft.com/office/powerpoint/2010/main" val="196323518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423FFE-A8DC-E24C-A51F-BD7DF4751162}"/>
              </a:ext>
            </a:extLst>
          </p:cNvPr>
          <p:cNvSpPr>
            <a:spLocks noGrp="1"/>
          </p:cNvSpPr>
          <p:nvPr>
            <p:ph type="title"/>
          </p:nvPr>
        </p:nvSpPr>
        <p:spPr>
          <a:xfrm>
            <a:off x="671179" y="338097"/>
            <a:ext cx="7199939" cy="675511"/>
          </a:xfrm>
        </p:spPr>
        <p:txBody>
          <a:bodyPr/>
          <a:lstStyle/>
          <a:p>
            <a:r>
              <a:rPr lang="en-US" dirty="0"/>
              <a:t>PSP ISOIS data</a:t>
            </a:r>
          </a:p>
        </p:txBody>
      </p:sp>
      <p:pic>
        <p:nvPicPr>
          <p:cNvPr id="5" name="Picture 4">
            <a:extLst>
              <a:ext uri="{FF2B5EF4-FFF2-40B4-BE49-F238E27FC236}">
                <a16:creationId xmlns:a16="http://schemas.microsoft.com/office/drawing/2014/main" id="{77A3CC3A-8E81-D746-998A-5C276DDAE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64" y="0"/>
            <a:ext cx="8293671" cy="6858000"/>
          </a:xfrm>
          <a:prstGeom prst="rect">
            <a:avLst/>
          </a:prstGeom>
        </p:spPr>
      </p:pic>
    </p:spTree>
    <p:extLst>
      <p:ext uri="{BB962C8B-B14F-4D97-AF65-F5344CB8AC3E}">
        <p14:creationId xmlns:p14="http://schemas.microsoft.com/office/powerpoint/2010/main" val="288476210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804307-3D29-D646-A509-E74887DEB6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9450" y="103632"/>
            <a:ext cx="6754368" cy="6754368"/>
          </a:xfrm>
        </p:spPr>
      </p:pic>
      <p:sp>
        <p:nvSpPr>
          <p:cNvPr id="6" name="TextBox 5">
            <a:extLst>
              <a:ext uri="{FF2B5EF4-FFF2-40B4-BE49-F238E27FC236}">
                <a16:creationId xmlns:a16="http://schemas.microsoft.com/office/drawing/2014/main" id="{FD168D16-CFFA-684F-AA6B-66FE2CEC6F45}"/>
              </a:ext>
            </a:extLst>
          </p:cNvPr>
          <p:cNvSpPr txBox="1"/>
          <p:nvPr/>
        </p:nvSpPr>
        <p:spPr>
          <a:xfrm>
            <a:off x="6139070" y="4690348"/>
            <a:ext cx="864339" cy="369332"/>
          </a:xfrm>
          <a:prstGeom prst="rect">
            <a:avLst/>
          </a:prstGeom>
          <a:noFill/>
        </p:spPr>
        <p:txBody>
          <a:bodyPr wrap="none" rtlCol="0">
            <a:spAutoFit/>
          </a:bodyPr>
          <a:lstStyle/>
          <a:p>
            <a:r>
              <a:rPr lang="en-US" dirty="0"/>
              <a:t>Before</a:t>
            </a:r>
          </a:p>
        </p:txBody>
      </p:sp>
      <p:sp>
        <p:nvSpPr>
          <p:cNvPr id="7" name="TextBox 6">
            <a:extLst>
              <a:ext uri="{FF2B5EF4-FFF2-40B4-BE49-F238E27FC236}">
                <a16:creationId xmlns:a16="http://schemas.microsoft.com/office/drawing/2014/main" id="{96DFE15C-4F30-EF44-B993-52862483BCEF}"/>
              </a:ext>
            </a:extLst>
          </p:cNvPr>
          <p:cNvSpPr txBox="1"/>
          <p:nvPr/>
        </p:nvSpPr>
        <p:spPr>
          <a:xfrm>
            <a:off x="7107624" y="4690348"/>
            <a:ext cx="671979" cy="369332"/>
          </a:xfrm>
          <a:prstGeom prst="rect">
            <a:avLst/>
          </a:prstGeom>
          <a:noFill/>
        </p:spPr>
        <p:txBody>
          <a:bodyPr wrap="none" rtlCol="0">
            <a:spAutoFit/>
          </a:bodyPr>
          <a:lstStyle/>
          <a:p>
            <a:r>
              <a:rPr lang="en-US" dirty="0">
                <a:solidFill>
                  <a:srgbClr val="0000FF"/>
                </a:solidFill>
              </a:rPr>
              <a:t>After</a:t>
            </a:r>
          </a:p>
        </p:txBody>
      </p:sp>
      <p:sp>
        <p:nvSpPr>
          <p:cNvPr id="8" name="TextBox 7">
            <a:extLst>
              <a:ext uri="{FF2B5EF4-FFF2-40B4-BE49-F238E27FC236}">
                <a16:creationId xmlns:a16="http://schemas.microsoft.com/office/drawing/2014/main" id="{3839BC85-66E6-6E48-90E8-91930CC7B50C}"/>
              </a:ext>
            </a:extLst>
          </p:cNvPr>
          <p:cNvSpPr txBox="1"/>
          <p:nvPr/>
        </p:nvSpPr>
        <p:spPr>
          <a:xfrm>
            <a:off x="6139070" y="2335952"/>
            <a:ext cx="1569660" cy="646331"/>
          </a:xfrm>
          <a:prstGeom prst="rect">
            <a:avLst/>
          </a:prstGeom>
          <a:noFill/>
        </p:spPr>
        <p:txBody>
          <a:bodyPr wrap="none" rtlCol="0">
            <a:spAutoFit/>
          </a:bodyPr>
          <a:lstStyle/>
          <a:p>
            <a:r>
              <a:rPr lang="en-US" dirty="0">
                <a:solidFill>
                  <a:srgbClr val="FF0000"/>
                </a:solidFill>
              </a:rPr>
              <a:t>During ICME </a:t>
            </a:r>
          </a:p>
          <a:p>
            <a:r>
              <a:rPr lang="en-US" dirty="0">
                <a:solidFill>
                  <a:srgbClr val="FF0000"/>
                </a:solidFill>
              </a:rPr>
              <a:t>passage</a:t>
            </a:r>
          </a:p>
        </p:txBody>
      </p:sp>
    </p:spTree>
    <p:extLst>
      <p:ext uri="{BB962C8B-B14F-4D97-AF65-F5344CB8AC3E}">
        <p14:creationId xmlns:p14="http://schemas.microsoft.com/office/powerpoint/2010/main" val="307133170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id="{BF059CFE-AD0B-5B4E-BE68-FDF12A5B7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99745" y="40466"/>
            <a:ext cx="7244255" cy="2754326"/>
          </a:xfrm>
          <a:prstGeom prst="rect">
            <a:avLst/>
          </a:prstGeom>
          <a:noFill/>
          <a:ln w="9525">
            <a:noFill/>
            <a:miter lim="800000"/>
            <a:headEnd/>
            <a:tailEnd/>
          </a:ln>
        </p:spPr>
      </p:pic>
      <p:sp>
        <p:nvSpPr>
          <p:cNvPr id="2" name="Rectangle 1">
            <a:extLst>
              <a:ext uri="{FF2B5EF4-FFF2-40B4-BE49-F238E27FC236}">
                <a16:creationId xmlns:a16="http://schemas.microsoft.com/office/drawing/2014/main" id="{CD867ACD-0317-8346-977C-61D53EEACD47}"/>
              </a:ext>
            </a:extLst>
          </p:cNvPr>
          <p:cNvSpPr/>
          <p:nvPr/>
        </p:nvSpPr>
        <p:spPr bwMode="auto">
          <a:xfrm>
            <a:off x="693263" y="147086"/>
            <a:ext cx="2854609" cy="816082"/>
          </a:xfrm>
          <a:prstGeom prst="rect">
            <a:avLst/>
          </a:prstGeom>
          <a:solidFill>
            <a:schemeClr val="tx1"/>
          </a:solidFill>
          <a:ln w="9525" cap="flat" cmpd="sng" algn="ctr">
            <a:no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 name="Content Placeholder 4">
            <a:extLst>
              <a:ext uri="{FF2B5EF4-FFF2-40B4-BE49-F238E27FC236}">
                <a16:creationId xmlns:a16="http://schemas.microsoft.com/office/drawing/2014/main" id="{AF49E125-7AF7-6543-9E0F-1C0BC059C1A7}"/>
              </a:ext>
            </a:extLst>
          </p:cNvPr>
          <p:cNvPicPr>
            <a:picLocks noGrp="1" noChangeAspect="1"/>
          </p:cNvPicPr>
          <p:nvPr>
            <p:ph idx="1"/>
          </p:nvPr>
        </p:nvPicPr>
        <p:blipFill>
          <a:blip r:embed="rId3"/>
          <a:stretch>
            <a:fillRect/>
          </a:stretch>
        </p:blipFill>
        <p:spPr>
          <a:xfrm>
            <a:off x="6184642" y="3233135"/>
            <a:ext cx="2343084" cy="854710"/>
          </a:xfrm>
          <a:prstGeom prst="rect">
            <a:avLst/>
          </a:prstGeom>
        </p:spPr>
      </p:pic>
      <p:sp>
        <p:nvSpPr>
          <p:cNvPr id="3" name="Title 2">
            <a:extLst>
              <a:ext uri="{FF2B5EF4-FFF2-40B4-BE49-F238E27FC236}">
                <a16:creationId xmlns:a16="http://schemas.microsoft.com/office/drawing/2014/main" id="{D8E43327-1135-C04D-836F-4F622E71B872}"/>
              </a:ext>
            </a:extLst>
          </p:cNvPr>
          <p:cNvSpPr>
            <a:spLocks noGrp="1"/>
          </p:cNvSpPr>
          <p:nvPr>
            <p:ph type="title"/>
          </p:nvPr>
        </p:nvSpPr>
        <p:spPr>
          <a:xfrm>
            <a:off x="693263" y="191593"/>
            <a:ext cx="3839354" cy="675511"/>
          </a:xfrm>
        </p:spPr>
        <p:txBody>
          <a:bodyPr/>
          <a:lstStyle/>
          <a:p>
            <a:r>
              <a:rPr lang="en-US" sz="2800" dirty="0">
                <a:solidFill>
                  <a:srgbClr val="FFC000"/>
                </a:solidFill>
              </a:rPr>
              <a:t>Seed Population Compression</a:t>
            </a:r>
          </a:p>
        </p:txBody>
      </p:sp>
      <p:pic>
        <p:nvPicPr>
          <p:cNvPr id="4" name="Picture 3">
            <a:extLst>
              <a:ext uri="{FF2B5EF4-FFF2-40B4-BE49-F238E27FC236}">
                <a16:creationId xmlns:a16="http://schemas.microsoft.com/office/drawing/2014/main" id="{67AB878B-09EA-1049-BFA5-1A3DBF52CF14}"/>
              </a:ext>
            </a:extLst>
          </p:cNvPr>
          <p:cNvPicPr>
            <a:picLocks noChangeAspect="1"/>
          </p:cNvPicPr>
          <p:nvPr/>
        </p:nvPicPr>
        <p:blipFill>
          <a:blip r:embed="rId4"/>
          <a:stretch>
            <a:fillRect/>
          </a:stretch>
        </p:blipFill>
        <p:spPr>
          <a:xfrm>
            <a:off x="453543" y="3082221"/>
            <a:ext cx="5098796" cy="946919"/>
          </a:xfrm>
          <a:prstGeom prst="rect">
            <a:avLst/>
          </a:prstGeom>
        </p:spPr>
      </p:pic>
      <p:sp>
        <p:nvSpPr>
          <p:cNvPr id="6" name="TextBox 5">
            <a:extLst>
              <a:ext uri="{FF2B5EF4-FFF2-40B4-BE49-F238E27FC236}">
                <a16:creationId xmlns:a16="http://schemas.microsoft.com/office/drawing/2014/main" id="{8FF6B2E9-D34F-C34B-9686-521412B89DE3}"/>
              </a:ext>
            </a:extLst>
          </p:cNvPr>
          <p:cNvSpPr txBox="1"/>
          <p:nvPr/>
        </p:nvSpPr>
        <p:spPr>
          <a:xfrm>
            <a:off x="6021911" y="2815554"/>
            <a:ext cx="2505815" cy="369332"/>
          </a:xfrm>
          <a:prstGeom prst="rect">
            <a:avLst/>
          </a:prstGeom>
          <a:noFill/>
        </p:spPr>
        <p:txBody>
          <a:bodyPr wrap="none" rtlCol="0">
            <a:spAutoFit/>
          </a:bodyPr>
          <a:lstStyle/>
          <a:p>
            <a:r>
              <a:rPr lang="en-US" dirty="0"/>
              <a:t>Restricted propagation</a:t>
            </a:r>
          </a:p>
        </p:txBody>
      </p:sp>
      <p:pic>
        <p:nvPicPr>
          <p:cNvPr id="7" name="Picture 6">
            <a:extLst>
              <a:ext uri="{FF2B5EF4-FFF2-40B4-BE49-F238E27FC236}">
                <a16:creationId xmlns:a16="http://schemas.microsoft.com/office/drawing/2014/main" id="{A90E712C-9FA1-F94E-891B-F1C30A63B7C8}"/>
              </a:ext>
            </a:extLst>
          </p:cNvPr>
          <p:cNvPicPr>
            <a:picLocks noChangeAspect="1"/>
          </p:cNvPicPr>
          <p:nvPr/>
        </p:nvPicPr>
        <p:blipFill>
          <a:blip r:embed="rId5"/>
          <a:stretch>
            <a:fillRect/>
          </a:stretch>
        </p:blipFill>
        <p:spPr>
          <a:xfrm>
            <a:off x="2014158" y="4147959"/>
            <a:ext cx="2185034" cy="624296"/>
          </a:xfrm>
          <a:prstGeom prst="rect">
            <a:avLst/>
          </a:prstGeom>
        </p:spPr>
      </p:pic>
      <p:sp>
        <p:nvSpPr>
          <p:cNvPr id="8" name="TextBox 7">
            <a:extLst>
              <a:ext uri="{FF2B5EF4-FFF2-40B4-BE49-F238E27FC236}">
                <a16:creationId xmlns:a16="http://schemas.microsoft.com/office/drawing/2014/main" id="{758FD19A-CB75-AE48-945C-0FB703E565F9}"/>
              </a:ext>
            </a:extLst>
          </p:cNvPr>
          <p:cNvSpPr txBox="1"/>
          <p:nvPr/>
        </p:nvSpPr>
        <p:spPr>
          <a:xfrm>
            <a:off x="4436597" y="4113807"/>
            <a:ext cx="3672800" cy="646331"/>
          </a:xfrm>
          <a:prstGeom prst="rect">
            <a:avLst/>
          </a:prstGeom>
          <a:noFill/>
        </p:spPr>
        <p:txBody>
          <a:bodyPr wrap="none" rtlCol="0">
            <a:spAutoFit/>
          </a:bodyPr>
          <a:lstStyle/>
          <a:p>
            <a:r>
              <a:rPr lang="en-US" dirty="0"/>
              <a:t>Wave-particle interaction</a:t>
            </a:r>
          </a:p>
          <a:p>
            <a:r>
              <a:rPr lang="en-US" dirty="0"/>
              <a:t>Field structure within compression</a:t>
            </a:r>
          </a:p>
        </p:txBody>
      </p:sp>
      <p:sp>
        <p:nvSpPr>
          <p:cNvPr id="9" name="TextBox 8">
            <a:extLst>
              <a:ext uri="{FF2B5EF4-FFF2-40B4-BE49-F238E27FC236}">
                <a16:creationId xmlns:a16="http://schemas.microsoft.com/office/drawing/2014/main" id="{501A8B4D-ECED-0B47-9F9F-0DC40ACA6F3A}"/>
              </a:ext>
            </a:extLst>
          </p:cNvPr>
          <p:cNvSpPr txBox="1"/>
          <p:nvPr/>
        </p:nvSpPr>
        <p:spPr>
          <a:xfrm>
            <a:off x="1179564" y="4844806"/>
            <a:ext cx="6784871" cy="923330"/>
          </a:xfrm>
          <a:prstGeom prst="rect">
            <a:avLst/>
          </a:prstGeom>
          <a:noFill/>
        </p:spPr>
        <p:txBody>
          <a:bodyPr wrap="none" rtlCol="0">
            <a:spAutoFit/>
          </a:bodyPr>
          <a:lstStyle/>
          <a:p>
            <a:r>
              <a:rPr lang="en-US" dirty="0"/>
              <a:t>~0.006 au within ICME compression</a:t>
            </a:r>
          </a:p>
          <a:p>
            <a:endParaRPr lang="en-US" dirty="0"/>
          </a:p>
          <a:p>
            <a:r>
              <a:rPr lang="en-US" dirty="0"/>
              <a:t>17 times smaller than 0.1 au MFP for outside ICME compression</a:t>
            </a:r>
          </a:p>
        </p:txBody>
      </p:sp>
      <p:pic>
        <p:nvPicPr>
          <p:cNvPr id="10" name="Picture 9">
            <a:extLst>
              <a:ext uri="{FF2B5EF4-FFF2-40B4-BE49-F238E27FC236}">
                <a16:creationId xmlns:a16="http://schemas.microsoft.com/office/drawing/2014/main" id="{DE8EC81B-7AAD-414A-AED1-C0C07E371337}"/>
              </a:ext>
            </a:extLst>
          </p:cNvPr>
          <p:cNvPicPr>
            <a:picLocks noChangeAspect="1"/>
          </p:cNvPicPr>
          <p:nvPr/>
        </p:nvPicPr>
        <p:blipFill>
          <a:blip r:embed="rId6"/>
          <a:stretch>
            <a:fillRect/>
          </a:stretch>
        </p:blipFill>
        <p:spPr>
          <a:xfrm>
            <a:off x="1296839" y="5783574"/>
            <a:ext cx="2632202" cy="667319"/>
          </a:xfrm>
          <a:prstGeom prst="rect">
            <a:avLst/>
          </a:prstGeom>
        </p:spPr>
      </p:pic>
      <p:sp>
        <p:nvSpPr>
          <p:cNvPr id="11" name="TextBox 10">
            <a:extLst>
              <a:ext uri="{FF2B5EF4-FFF2-40B4-BE49-F238E27FC236}">
                <a16:creationId xmlns:a16="http://schemas.microsoft.com/office/drawing/2014/main" id="{A82C8274-2C72-6348-AD33-6D486698FCD5}"/>
              </a:ext>
            </a:extLst>
          </p:cNvPr>
          <p:cNvSpPr txBox="1"/>
          <p:nvPr/>
        </p:nvSpPr>
        <p:spPr>
          <a:xfrm>
            <a:off x="4199192" y="5956481"/>
            <a:ext cx="474810" cy="369332"/>
          </a:xfrm>
          <a:prstGeom prst="rect">
            <a:avLst/>
          </a:prstGeom>
          <a:noFill/>
        </p:spPr>
        <p:txBody>
          <a:bodyPr wrap="none" rtlCol="0">
            <a:spAutoFit/>
          </a:bodyPr>
          <a:lstStyle/>
          <a:p>
            <a:r>
              <a:rPr lang="en-US" dirty="0">
                <a:sym typeface="Wingdings" pitchFamily="2" charset="2"/>
              </a:rPr>
              <a:t> </a:t>
            </a:r>
            <a:endParaRPr lang="en-US" dirty="0"/>
          </a:p>
        </p:txBody>
      </p:sp>
      <p:pic>
        <p:nvPicPr>
          <p:cNvPr id="12" name="Picture 11">
            <a:extLst>
              <a:ext uri="{FF2B5EF4-FFF2-40B4-BE49-F238E27FC236}">
                <a16:creationId xmlns:a16="http://schemas.microsoft.com/office/drawing/2014/main" id="{F2E60919-BE91-5B4C-995D-273F1C9B44D8}"/>
              </a:ext>
            </a:extLst>
          </p:cNvPr>
          <p:cNvPicPr>
            <a:picLocks noChangeAspect="1"/>
          </p:cNvPicPr>
          <p:nvPr/>
        </p:nvPicPr>
        <p:blipFill>
          <a:blip r:embed="rId7"/>
          <a:stretch>
            <a:fillRect/>
          </a:stretch>
        </p:blipFill>
        <p:spPr>
          <a:xfrm>
            <a:off x="4862026" y="5836727"/>
            <a:ext cx="1831382" cy="681681"/>
          </a:xfrm>
          <a:prstGeom prst="rect">
            <a:avLst/>
          </a:prstGeom>
        </p:spPr>
      </p:pic>
    </p:spTree>
    <p:extLst>
      <p:ext uri="{BB962C8B-B14F-4D97-AF65-F5344CB8AC3E}">
        <p14:creationId xmlns:p14="http://schemas.microsoft.com/office/powerpoint/2010/main" val="185867299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5DA2A7-9D12-1947-A66F-878293F85C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2352" y="149352"/>
            <a:ext cx="6617208" cy="6617208"/>
          </a:xfrm>
        </p:spPr>
      </p:pic>
    </p:spTree>
    <p:extLst>
      <p:ext uri="{BB962C8B-B14F-4D97-AF65-F5344CB8AC3E}">
        <p14:creationId xmlns:p14="http://schemas.microsoft.com/office/powerpoint/2010/main" val="215616624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55B7A3-925A-9743-9476-275C52DC8F33}"/>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11A395C6-4B2B-1449-8BC6-48673816D9B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8B8BADE-8462-1143-9868-578188141F1F}"/>
              </a:ext>
            </a:extLst>
          </p:cNvPr>
          <p:cNvPicPr>
            <a:picLocks noChangeAspect="1"/>
          </p:cNvPicPr>
          <p:nvPr/>
        </p:nvPicPr>
        <p:blipFill>
          <a:blip r:embed="rId2"/>
          <a:stretch>
            <a:fillRect/>
          </a:stretch>
        </p:blipFill>
        <p:spPr>
          <a:xfrm>
            <a:off x="1912972" y="0"/>
            <a:ext cx="4741752" cy="6858000"/>
          </a:xfrm>
          <a:prstGeom prst="rect">
            <a:avLst/>
          </a:prstGeom>
        </p:spPr>
      </p:pic>
      <p:sp>
        <p:nvSpPr>
          <p:cNvPr id="5" name="TextBox 4">
            <a:extLst>
              <a:ext uri="{FF2B5EF4-FFF2-40B4-BE49-F238E27FC236}">
                <a16:creationId xmlns:a16="http://schemas.microsoft.com/office/drawing/2014/main" id="{218257BC-232B-3C44-AFDB-25AF35BFCD9A}"/>
              </a:ext>
            </a:extLst>
          </p:cNvPr>
          <p:cNvSpPr txBox="1"/>
          <p:nvPr/>
        </p:nvSpPr>
        <p:spPr>
          <a:xfrm>
            <a:off x="6792372" y="5726595"/>
            <a:ext cx="1992853" cy="369332"/>
          </a:xfrm>
          <a:prstGeom prst="rect">
            <a:avLst/>
          </a:prstGeom>
          <a:noFill/>
        </p:spPr>
        <p:txBody>
          <a:bodyPr wrap="none" rtlCol="0">
            <a:spAutoFit/>
          </a:bodyPr>
          <a:lstStyle/>
          <a:p>
            <a:r>
              <a:rPr lang="en-US" dirty="0"/>
              <a:t>Joyce et al., 2020</a:t>
            </a:r>
          </a:p>
        </p:txBody>
      </p:sp>
    </p:spTree>
    <p:extLst>
      <p:ext uri="{BB962C8B-B14F-4D97-AF65-F5344CB8AC3E}">
        <p14:creationId xmlns:p14="http://schemas.microsoft.com/office/powerpoint/2010/main" val="415019010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340404-BC5E-DA46-BF52-618A3E58F55E}"/>
              </a:ext>
            </a:extLst>
          </p:cNvPr>
          <p:cNvSpPr>
            <a:spLocks noGrp="1"/>
          </p:cNvSpPr>
          <p:nvPr>
            <p:ph idx="1"/>
          </p:nvPr>
        </p:nvSpPr>
        <p:spPr>
          <a:xfrm>
            <a:off x="200722" y="1031753"/>
            <a:ext cx="8809463" cy="5238524"/>
          </a:xfrm>
        </p:spPr>
        <p:txBody>
          <a:bodyPr/>
          <a:lstStyle/>
          <a:p>
            <a:pPr marL="0" indent="0">
              <a:buNone/>
            </a:pPr>
            <a:r>
              <a:rPr lang="en-US" sz="2000" dirty="0"/>
              <a:t>NASA’s Parker Solar Probe (PSP) mission recently plunged through the inner heliosphere to perihelia at ~24 million km (~35 solar radii), much closer to the Sun than any prior human made object. Onboard PSP, the Integrated Science Investigation of the Sun (</a:t>
            </a:r>
            <a:r>
              <a:rPr lang="en-US" sz="2000" dirty="0" err="1"/>
              <a:t>ISʘIS</a:t>
            </a:r>
            <a:r>
              <a:rPr lang="en-US" sz="2000" dirty="0"/>
              <a:t>) instrument suite made groundbreaking measurements of solar energetic particles (SEPs). Here we discuss the near-Sun energetic particle radiation environment over PSP’s first two orbits, which reveal where and how energetic particles are energized and transported. We find a great variety of energetic particle events accelerated both locally and remotely. These include co-rotating interaction regions (CIRs), “impulsive” SEP events driven by acceleration near the Sun, and events related to Coronal Mass Ejections (CMEs). These </a:t>
            </a:r>
            <a:r>
              <a:rPr lang="en-US" sz="2000" dirty="0" err="1"/>
              <a:t>ISʘIS</a:t>
            </a:r>
            <a:r>
              <a:rPr lang="en-US" sz="2000" dirty="0"/>
              <a:t> observations made so close to the Sun provide critical information for investigating the near-Sun transport and energization of solar energetic particles that was difficult to resolve from prior observations. We discuss the physics of particle acceleration and transport in the context of various theories and models that have been developed over the past decades. This study marks a major milestone with humanity’s reconnaissance of the near-Sun environment and provides the first direct observations of the energetic particle radiation environment in the region just above the corona.</a:t>
            </a:r>
          </a:p>
          <a:p>
            <a:endParaRPr lang="en-US" dirty="0"/>
          </a:p>
        </p:txBody>
      </p:sp>
      <p:sp>
        <p:nvSpPr>
          <p:cNvPr id="3" name="Title 2">
            <a:extLst>
              <a:ext uri="{FF2B5EF4-FFF2-40B4-BE49-F238E27FC236}">
                <a16:creationId xmlns:a16="http://schemas.microsoft.com/office/drawing/2014/main" id="{B4E105F2-5DC1-714D-8CBF-8550AB60D3D9}"/>
              </a:ext>
            </a:extLst>
          </p:cNvPr>
          <p:cNvSpPr>
            <a:spLocks noGrp="1"/>
          </p:cNvSpPr>
          <p:nvPr>
            <p:ph type="title"/>
          </p:nvPr>
        </p:nvSpPr>
        <p:spPr/>
        <p:txBody>
          <a:bodyPr/>
          <a:lstStyle/>
          <a:p>
            <a:r>
              <a:rPr lang="en-US" dirty="0"/>
              <a:t>Abstract</a:t>
            </a:r>
          </a:p>
        </p:txBody>
      </p:sp>
    </p:spTree>
    <p:extLst>
      <p:ext uri="{BB962C8B-B14F-4D97-AF65-F5344CB8AC3E}">
        <p14:creationId xmlns:p14="http://schemas.microsoft.com/office/powerpoint/2010/main" val="280918124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map&#10;&#10;Description automatically generated">
            <a:extLst>
              <a:ext uri="{FF2B5EF4-FFF2-40B4-BE49-F238E27FC236}">
                <a16:creationId xmlns:a16="http://schemas.microsoft.com/office/drawing/2014/main" id="{E796451D-FC70-044C-91C9-16A4A0873C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802" y="19802"/>
            <a:ext cx="6818396" cy="6818396"/>
          </a:xfrm>
        </p:spPr>
      </p:pic>
    </p:spTree>
    <p:extLst>
      <p:ext uri="{BB962C8B-B14F-4D97-AF65-F5344CB8AC3E}">
        <p14:creationId xmlns:p14="http://schemas.microsoft.com/office/powerpoint/2010/main" val="305817073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8A30F8-6CD7-7945-B71F-88305C524FCF}"/>
              </a:ext>
            </a:extLst>
          </p:cNvPr>
          <p:cNvSpPr>
            <a:spLocks noGrp="1"/>
          </p:cNvSpPr>
          <p:nvPr>
            <p:ph idx="1"/>
          </p:nvPr>
        </p:nvSpPr>
        <p:spPr/>
        <p:txBody>
          <a:bodyPr/>
          <a:lstStyle/>
          <a:p>
            <a:r>
              <a:rPr lang="en-US" dirty="0"/>
              <a:t>PSP ISOIS Observations show wide variety of energetic particle events</a:t>
            </a:r>
          </a:p>
          <a:p>
            <a:r>
              <a:rPr lang="en-US" dirty="0"/>
              <a:t>Direct Observation of Seed Populations fed into acceleration at CMEs</a:t>
            </a:r>
          </a:p>
          <a:p>
            <a:r>
              <a:rPr lang="en-US" dirty="0"/>
              <a:t>A variety of acceleration processes manifest in variable power-law tails</a:t>
            </a:r>
          </a:p>
          <a:p>
            <a:endParaRPr lang="en-US" dirty="0"/>
          </a:p>
          <a:p>
            <a:r>
              <a:rPr lang="en-US" dirty="0"/>
              <a:t>Diffusive, compressive and stochastic processes are essential in early stages of particle acceleration</a:t>
            </a:r>
          </a:p>
        </p:txBody>
      </p:sp>
      <p:sp>
        <p:nvSpPr>
          <p:cNvPr id="3" name="Title 2">
            <a:extLst>
              <a:ext uri="{FF2B5EF4-FFF2-40B4-BE49-F238E27FC236}">
                <a16:creationId xmlns:a16="http://schemas.microsoft.com/office/drawing/2014/main" id="{CB3B9A74-0108-6C41-B28C-532CA59576F3}"/>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321655968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06690" y="1166028"/>
            <a:ext cx="4391920" cy="5309457"/>
          </a:xfrm>
          <a:solidFill>
            <a:schemeClr val="bg1"/>
          </a:solidFill>
        </p:spPr>
        <p:txBody>
          <a:bodyPr>
            <a:noAutofit/>
          </a:bodyPr>
          <a:lstStyle/>
          <a:p>
            <a:r>
              <a:rPr lang="en-US" dirty="0">
                <a:solidFill>
                  <a:schemeClr val="tx1"/>
                </a:solidFill>
              </a:rPr>
              <a:t>Determine in both gradual &amp; impulsive Solar EP events:</a:t>
            </a:r>
          </a:p>
          <a:p>
            <a:pPr lvl="1"/>
            <a:r>
              <a:rPr lang="en-US" dirty="0"/>
              <a:t>Energy spectra</a:t>
            </a:r>
          </a:p>
          <a:p>
            <a:pPr lvl="1"/>
            <a:r>
              <a:rPr lang="en-US" dirty="0"/>
              <a:t>Composition (electrons, protons, major heavy elements)</a:t>
            </a:r>
          </a:p>
          <a:p>
            <a:pPr lvl="1"/>
            <a:r>
              <a:rPr lang="en-US" dirty="0"/>
              <a:t>Timing</a:t>
            </a:r>
          </a:p>
          <a:p>
            <a:pPr lvl="1"/>
            <a:r>
              <a:rPr lang="en-US" dirty="0"/>
              <a:t>Pitch-angle distributions</a:t>
            </a:r>
          </a:p>
          <a:p>
            <a:r>
              <a:rPr lang="en-US" dirty="0">
                <a:solidFill>
                  <a:schemeClr val="tx1"/>
                </a:solidFill>
              </a:rPr>
              <a:t>Measure </a:t>
            </a:r>
            <a:r>
              <a:rPr lang="en-US" baseline="30000" dirty="0">
                <a:solidFill>
                  <a:schemeClr val="tx1"/>
                </a:solidFill>
              </a:rPr>
              <a:t>3</a:t>
            </a:r>
            <a:r>
              <a:rPr lang="en-US" dirty="0">
                <a:solidFill>
                  <a:schemeClr val="tx1"/>
                </a:solidFill>
              </a:rPr>
              <a:t>He as a key indicator of impulsive events</a:t>
            </a:r>
          </a:p>
          <a:p>
            <a:r>
              <a:rPr lang="en-US" dirty="0">
                <a:solidFill>
                  <a:schemeClr val="tx1"/>
                </a:solidFill>
              </a:rPr>
              <a:t>Measurements of other populations (CIRs, ACRs, and GCRs) provide important new information on </a:t>
            </a:r>
            <a:r>
              <a:rPr lang="en-US" dirty="0"/>
              <a:t>these particles’ </a:t>
            </a:r>
            <a:r>
              <a:rPr lang="en-US" dirty="0">
                <a:solidFill>
                  <a:schemeClr val="tx1"/>
                </a:solidFill>
              </a:rPr>
              <a:t>radial dependences</a:t>
            </a:r>
          </a:p>
        </p:txBody>
      </p:sp>
      <p:sp>
        <p:nvSpPr>
          <p:cNvPr id="3" name="Title 2"/>
          <p:cNvSpPr>
            <a:spLocks noGrp="1"/>
          </p:cNvSpPr>
          <p:nvPr>
            <p:ph type="title"/>
          </p:nvPr>
        </p:nvSpPr>
        <p:spPr/>
        <p:txBody>
          <a:bodyPr/>
          <a:lstStyle/>
          <a:p>
            <a:r>
              <a:rPr lang="en-US" dirty="0"/>
              <a:t>ISʘIS Measurement Summary</a:t>
            </a:r>
          </a:p>
        </p:txBody>
      </p:sp>
      <p:sp>
        <p:nvSpPr>
          <p:cNvPr id="8" name="TextBox 3"/>
          <p:cNvSpPr txBox="1">
            <a:spLocks noChangeArrowheads="1"/>
          </p:cNvSpPr>
          <p:nvPr/>
        </p:nvSpPr>
        <p:spPr bwMode="auto">
          <a:xfrm>
            <a:off x="211975" y="6136931"/>
            <a:ext cx="4494468" cy="338554"/>
          </a:xfrm>
          <a:prstGeom prst="rect">
            <a:avLst/>
          </a:prstGeom>
          <a:noFill/>
          <a:ln w="9525">
            <a:noFill/>
            <a:miter lim="800000"/>
            <a:headEnd/>
            <a:tailEnd/>
          </a:ln>
        </p:spPr>
        <p:txBody>
          <a:bodyPr wrap="square">
            <a:spAutoFit/>
          </a:bodyPr>
          <a:lstStyle/>
          <a:p>
            <a:pPr algn="l" defTabSz="457200" eaLnBrk="0" hangingPunct="0"/>
            <a:r>
              <a:rPr lang="en-US" sz="1600" i="1" dirty="0">
                <a:latin typeface="+mn-lt"/>
              </a:rPr>
              <a:t>Also measures electrons from ~0.025 to 6 MeV</a:t>
            </a:r>
          </a:p>
        </p:txBody>
      </p:sp>
      <p:pic>
        <p:nvPicPr>
          <p:cNvPr id="6" name="Picture 5" descr="TA009458-McComas.jpg"/>
          <p:cNvPicPr>
            <a:picLocks noChangeAspect="1"/>
          </p:cNvPicPr>
          <p:nvPr/>
        </p:nvPicPr>
        <p:blipFill>
          <a:blip r:embed="rId3"/>
          <a:stretch>
            <a:fillRect/>
          </a:stretch>
        </p:blipFill>
        <p:spPr>
          <a:xfrm>
            <a:off x="161840" y="1163426"/>
            <a:ext cx="4444850" cy="4974255"/>
          </a:xfrm>
          <a:prstGeom prst="rect">
            <a:avLst/>
          </a:prstGeom>
        </p:spPr>
      </p:pic>
    </p:spTree>
    <p:extLst>
      <p:ext uri="{BB962C8B-B14F-4D97-AF65-F5344CB8AC3E}">
        <p14:creationId xmlns:p14="http://schemas.microsoft.com/office/powerpoint/2010/main" val="86385839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4643" y="1458410"/>
            <a:ext cx="4264338" cy="467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ISʘIS</a:t>
            </a:r>
            <a:r>
              <a:rPr lang="en-US" dirty="0">
                <a:latin typeface="Arial" charset="0"/>
              </a:rPr>
              <a:t> Instrument Suite</a:t>
            </a:r>
          </a:p>
        </p:txBody>
      </p:sp>
      <p:sp>
        <p:nvSpPr>
          <p:cNvPr id="5" name="TextBox 4"/>
          <p:cNvSpPr txBox="1"/>
          <p:nvPr/>
        </p:nvSpPr>
        <p:spPr>
          <a:xfrm>
            <a:off x="373409" y="1513394"/>
            <a:ext cx="88998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EPI-Lo</a:t>
            </a:r>
          </a:p>
        </p:txBody>
      </p:sp>
      <p:sp>
        <p:nvSpPr>
          <p:cNvPr id="6" name="TextBox 5"/>
          <p:cNvSpPr txBox="1"/>
          <p:nvPr/>
        </p:nvSpPr>
        <p:spPr>
          <a:xfrm>
            <a:off x="1937177" y="5985356"/>
            <a:ext cx="85151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EPI-Hi</a:t>
            </a:r>
          </a:p>
        </p:txBody>
      </p:sp>
      <p:cxnSp>
        <p:nvCxnSpPr>
          <p:cNvPr id="7" name="Straight Arrow Connector 6"/>
          <p:cNvCxnSpPr>
            <a:stCxn id="5" idx="2"/>
          </p:cNvCxnSpPr>
          <p:nvPr/>
        </p:nvCxnSpPr>
        <p:spPr bwMode="auto">
          <a:xfrm>
            <a:off x="818403" y="1882726"/>
            <a:ext cx="373789" cy="397487"/>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a:stCxn id="6" idx="0"/>
          </p:cNvCxnSpPr>
          <p:nvPr/>
        </p:nvCxnSpPr>
        <p:spPr bwMode="auto">
          <a:xfrm flipH="1" flipV="1">
            <a:off x="2161711" y="5702324"/>
            <a:ext cx="201224" cy="283032"/>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3350424" y="5519337"/>
            <a:ext cx="966932"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ISOIS</a:t>
            </a:r>
          </a:p>
          <a:p>
            <a:r>
              <a:rPr lang="en-US" dirty="0"/>
              <a:t>Bracket</a:t>
            </a:r>
          </a:p>
        </p:txBody>
      </p:sp>
      <p:cxnSp>
        <p:nvCxnSpPr>
          <p:cNvPr id="10" name="Straight Arrow Connector 9"/>
          <p:cNvCxnSpPr>
            <a:stCxn id="9" idx="0"/>
          </p:cNvCxnSpPr>
          <p:nvPr/>
        </p:nvCxnSpPr>
        <p:spPr bwMode="auto">
          <a:xfrm flipH="1" flipV="1">
            <a:off x="3632668" y="5236305"/>
            <a:ext cx="201222" cy="283032"/>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ADB27B75-3C4F-BE41-BBD7-ADAE7FC12B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2741" y="999886"/>
            <a:ext cx="3221937" cy="2797227"/>
          </a:xfrm>
          <a:prstGeom prst="rect">
            <a:avLst/>
          </a:prstGeom>
        </p:spPr>
      </p:pic>
      <p:pic>
        <p:nvPicPr>
          <p:cNvPr id="13" name="Content Placeholder 6">
            <a:extLst>
              <a:ext uri="{FF2B5EF4-FFF2-40B4-BE49-F238E27FC236}">
                <a16:creationId xmlns:a16="http://schemas.microsoft.com/office/drawing/2014/main" id="{66710901-C1A9-AB45-BE74-2DB9B8DAFCB0}"/>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5563603" y="3887581"/>
            <a:ext cx="2260212" cy="2431441"/>
          </a:xfrm>
          <a:ln w="19050">
            <a:solidFill>
              <a:schemeClr val="accent2"/>
            </a:solidFill>
          </a:ln>
        </p:spPr>
      </p:pic>
    </p:spTree>
    <p:extLst>
      <p:ext uri="{BB962C8B-B14F-4D97-AF65-F5344CB8AC3E}">
        <p14:creationId xmlns:p14="http://schemas.microsoft.com/office/powerpoint/2010/main" val="36157439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644236" y="0"/>
            <a:ext cx="7356763" cy="1163638"/>
          </a:xfrm>
        </p:spPr>
        <p:txBody>
          <a:bodyPr/>
          <a:lstStyle/>
          <a:p>
            <a:r>
              <a:rPr lang="en-US" dirty="0"/>
              <a:t>ISʘIS</a:t>
            </a:r>
            <a:r>
              <a:rPr lang="en-US" dirty="0">
                <a:latin typeface="Arial" charset="0"/>
              </a:rPr>
              <a:t> Ram Facing Side of S/C</a:t>
            </a:r>
          </a:p>
        </p:txBody>
      </p:sp>
      <p:pic>
        <p:nvPicPr>
          <p:cNvPr id="65539" name="Picture 5" descr="C:\Users\lockwmk1\Documents\Papers, Paper Reviews\IAC 2012\Spacecraft 2.png"/>
          <p:cNvPicPr>
            <a:picLocks noChangeAspect="1"/>
          </p:cNvPicPr>
          <p:nvPr/>
        </p:nvPicPr>
        <p:blipFill>
          <a:blip r:embed="rId2">
            <a:extLst>
              <a:ext uri="{28A0092B-C50C-407E-A947-70E740481C1C}">
                <a14:useLocalDpi xmlns:a14="http://schemas.microsoft.com/office/drawing/2010/main" val="0"/>
              </a:ext>
            </a:extLst>
          </a:blip>
          <a:srcRect l="23125"/>
          <a:stretch>
            <a:fillRect/>
          </a:stretch>
        </p:blipFill>
        <p:spPr bwMode="auto">
          <a:xfrm>
            <a:off x="957552" y="962637"/>
            <a:ext cx="7151514" cy="554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4160520" y="3487189"/>
            <a:ext cx="831273" cy="831273"/>
          </a:xfrm>
          <a:prstGeom prst="ellipse">
            <a:avLst/>
          </a:prstGeom>
          <a:noFill/>
          <a:ln w="28575" cap="flat" cmpd="sng" algn="ctr">
            <a:solidFill>
              <a:srgbClr val="FF0000"/>
            </a:solid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602689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F070E0-95F1-AF44-8E3A-1E79593E115E}"/>
              </a:ext>
            </a:extLst>
          </p:cNvPr>
          <p:cNvSpPr>
            <a:spLocks noGrp="1"/>
          </p:cNvSpPr>
          <p:nvPr>
            <p:ph idx="1"/>
          </p:nvPr>
        </p:nvSpPr>
        <p:spPr>
          <a:xfrm>
            <a:off x="346418" y="1119757"/>
            <a:ext cx="8426450" cy="832611"/>
          </a:xfrm>
        </p:spPr>
        <p:txBody>
          <a:bodyPr/>
          <a:lstStyle/>
          <a:p>
            <a:r>
              <a:rPr lang="en-US" sz="1800" dirty="0"/>
              <a:t>Identified based on start electrons accelerated to time-delay-chained anodes.  EPI-Lo measures TOF vs E (triple coincidence), TOF-only (double coincidence), and SSD-only (single or double parameter energy measurement).</a:t>
            </a:r>
          </a:p>
        </p:txBody>
      </p:sp>
      <p:sp>
        <p:nvSpPr>
          <p:cNvPr id="3" name="Title 2">
            <a:extLst>
              <a:ext uri="{FF2B5EF4-FFF2-40B4-BE49-F238E27FC236}">
                <a16:creationId xmlns:a16="http://schemas.microsoft.com/office/drawing/2014/main" id="{26B1ABD5-1B3A-1F41-81A9-67688268C259}"/>
              </a:ext>
            </a:extLst>
          </p:cNvPr>
          <p:cNvSpPr>
            <a:spLocks noGrp="1"/>
          </p:cNvSpPr>
          <p:nvPr>
            <p:ph type="title"/>
          </p:nvPr>
        </p:nvSpPr>
        <p:spPr/>
        <p:txBody>
          <a:bodyPr/>
          <a:lstStyle/>
          <a:p>
            <a:r>
              <a:rPr lang="en-US" dirty="0"/>
              <a:t>EPI-Lo Measurement Technique</a:t>
            </a:r>
          </a:p>
        </p:txBody>
      </p:sp>
      <p:pic>
        <p:nvPicPr>
          <p:cNvPr id="4" name="Picture 3" descr="EPI_Lo_side_photo_100_1892.JPG">
            <a:extLst>
              <a:ext uri="{FF2B5EF4-FFF2-40B4-BE49-F238E27FC236}">
                <a16:creationId xmlns:a16="http://schemas.microsoft.com/office/drawing/2014/main" id="{AE46F275-6445-154A-A9B1-33DC839988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6418" y="4830663"/>
            <a:ext cx="2527788" cy="1531674"/>
          </a:xfrm>
          <a:prstGeom prst="rect">
            <a:avLst/>
          </a:prstGeom>
        </p:spPr>
      </p:pic>
      <p:grpSp>
        <p:nvGrpSpPr>
          <p:cNvPr id="5" name="Group 4">
            <a:extLst>
              <a:ext uri="{FF2B5EF4-FFF2-40B4-BE49-F238E27FC236}">
                <a16:creationId xmlns:a16="http://schemas.microsoft.com/office/drawing/2014/main" id="{89FE4EAC-233B-2A4C-96BB-DE825AB31C33}"/>
              </a:ext>
            </a:extLst>
          </p:cNvPr>
          <p:cNvGrpSpPr/>
          <p:nvPr/>
        </p:nvGrpSpPr>
        <p:grpSpPr>
          <a:xfrm>
            <a:off x="2688383" y="2075938"/>
            <a:ext cx="6212051" cy="4286399"/>
            <a:chOff x="3710493" y="659129"/>
            <a:chExt cx="8179115" cy="5643699"/>
          </a:xfrm>
        </p:grpSpPr>
        <p:pic>
          <p:nvPicPr>
            <p:cNvPr id="6" name="Picture 5" descr="Fig03b.pdf">
              <a:extLst>
                <a:ext uri="{FF2B5EF4-FFF2-40B4-BE49-F238E27FC236}">
                  <a16:creationId xmlns:a16="http://schemas.microsoft.com/office/drawing/2014/main" id="{985DBD08-3077-F441-BDFE-30B1E813FB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56" t="9493" r="8740" b="15227"/>
            <a:stretch/>
          </p:blipFill>
          <p:spPr>
            <a:xfrm>
              <a:off x="3710493" y="659129"/>
              <a:ext cx="8179115" cy="5643699"/>
            </a:xfrm>
            <a:prstGeom prst="rect">
              <a:avLst/>
            </a:prstGeom>
          </p:spPr>
        </p:pic>
        <p:sp>
          <p:nvSpPr>
            <p:cNvPr id="7" name="Rectangle 6">
              <a:extLst>
                <a:ext uri="{FF2B5EF4-FFF2-40B4-BE49-F238E27FC236}">
                  <a16:creationId xmlns:a16="http://schemas.microsoft.com/office/drawing/2014/main" id="{F47687CC-BAF5-B04E-8F9F-B26BEA70DA42}"/>
                </a:ext>
              </a:extLst>
            </p:cNvPr>
            <p:cNvSpPr/>
            <p:nvPr/>
          </p:nvSpPr>
          <p:spPr>
            <a:xfrm>
              <a:off x="4327071" y="659129"/>
              <a:ext cx="1926772" cy="483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1" name="Picture 10">
            <a:extLst>
              <a:ext uri="{FF2B5EF4-FFF2-40B4-BE49-F238E27FC236}">
                <a16:creationId xmlns:a16="http://schemas.microsoft.com/office/drawing/2014/main" id="{ADB27B75-3C4F-BE41-BBD7-ADAE7FC12B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46" y="1882062"/>
            <a:ext cx="2748875" cy="2386523"/>
          </a:xfrm>
          <a:prstGeom prst="rect">
            <a:avLst/>
          </a:prstGeom>
        </p:spPr>
      </p:pic>
    </p:spTree>
    <p:extLst>
      <p:ext uri="{BB962C8B-B14F-4D97-AF65-F5344CB8AC3E}">
        <p14:creationId xmlns:p14="http://schemas.microsoft.com/office/powerpoint/2010/main" val="412312292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49400"/>
            <a:ext cx="8686800" cy="4105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9394" name="Title 1"/>
          <p:cNvSpPr>
            <a:spLocks noGrp="1"/>
          </p:cNvSpPr>
          <p:nvPr>
            <p:ph type="title"/>
          </p:nvPr>
        </p:nvSpPr>
        <p:spPr/>
        <p:txBody>
          <a:bodyPr>
            <a:normAutofit/>
          </a:bodyPr>
          <a:lstStyle/>
          <a:p>
            <a:r>
              <a:rPr lang="en-US" dirty="0">
                <a:latin typeface="Arial" charset="0"/>
              </a:rPr>
              <a:t>Baseline Mission Design – P1 Data </a:t>
            </a:r>
          </a:p>
        </p:txBody>
      </p:sp>
      <p:sp>
        <p:nvSpPr>
          <p:cNvPr id="59395" name="Slide Number Placehold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defTabSz="914400" eaLnBrk="1" hangingPunct="1">
              <a:lnSpc>
                <a:spcPct val="100000"/>
              </a:lnSpc>
              <a:buClrTx/>
              <a:buSzTx/>
              <a:buFontTx/>
              <a:buNone/>
            </a:pPr>
            <a:fld id="{0FAFD860-18A4-B844-A583-2EFB56CA15FD}" type="slidenum">
              <a:rPr lang="en-US" sz="1000">
                <a:solidFill>
                  <a:srgbClr val="000000"/>
                </a:solidFill>
              </a:rPr>
              <a:pPr defTabSz="914400" eaLnBrk="1" hangingPunct="1">
                <a:lnSpc>
                  <a:spcPct val="100000"/>
                </a:lnSpc>
                <a:buClrTx/>
                <a:buSzTx/>
                <a:buFontTx/>
                <a:buNone/>
              </a:pPr>
              <a:t>7</a:t>
            </a:fld>
            <a:endParaRPr lang="en-US" sz="1000">
              <a:solidFill>
                <a:srgbClr val="000000"/>
              </a:solidFill>
            </a:endParaRPr>
          </a:p>
        </p:txBody>
      </p:sp>
      <p:sp>
        <p:nvSpPr>
          <p:cNvPr id="16387" name="Content Placeholder 56"/>
          <p:cNvSpPr>
            <a:spLocks noGrp="1"/>
          </p:cNvSpPr>
          <p:nvPr>
            <p:ph sz="half" idx="1"/>
          </p:nvPr>
        </p:nvSpPr>
        <p:spPr>
          <a:xfrm>
            <a:off x="369888" y="5645149"/>
            <a:ext cx="8562975" cy="909852"/>
          </a:xfrm>
        </p:spPr>
        <p:txBody>
          <a:bodyPr>
            <a:normAutofit/>
          </a:bodyPr>
          <a:lstStyle/>
          <a:p>
            <a:pPr>
              <a:lnSpc>
                <a:spcPct val="100000"/>
              </a:lnSpc>
              <a:spcBef>
                <a:spcPts val="600"/>
              </a:spcBef>
              <a:defRPr/>
            </a:pPr>
            <a:r>
              <a:rPr lang="en-US" sz="1600" dirty="0"/>
              <a:t>First perihelion (P1) data</a:t>
            </a:r>
          </a:p>
          <a:p>
            <a:pPr>
              <a:lnSpc>
                <a:spcPct val="100000"/>
              </a:lnSpc>
              <a:spcBef>
                <a:spcPts val="600"/>
              </a:spcBef>
              <a:defRPr/>
            </a:pPr>
            <a:r>
              <a:rPr lang="en-US" sz="1600" dirty="0"/>
              <a:t>Tiny sampling of observations – most ISOIS telemetered down in April/May</a:t>
            </a:r>
          </a:p>
          <a:p>
            <a:pPr marL="0" indent="0">
              <a:lnSpc>
                <a:spcPct val="100000"/>
              </a:lnSpc>
              <a:buNone/>
              <a:defRPr/>
            </a:pPr>
            <a:endParaRPr lang="en-US" sz="1600" dirty="0"/>
          </a:p>
        </p:txBody>
      </p:sp>
      <p:graphicFrame>
        <p:nvGraphicFramePr>
          <p:cNvPr id="58" name="Table 57"/>
          <p:cNvGraphicFramePr>
            <a:graphicFrameLocks noGrp="1"/>
          </p:cNvGraphicFramePr>
          <p:nvPr/>
        </p:nvGraphicFramePr>
        <p:xfrm>
          <a:off x="265113" y="1436688"/>
          <a:ext cx="8301036" cy="433388"/>
        </p:xfrm>
        <a:graphic>
          <a:graphicData uri="http://schemas.openxmlformats.org/drawingml/2006/table">
            <a:tbl>
              <a:tblPr/>
              <a:tblGrid>
                <a:gridCol w="687816">
                  <a:extLst>
                    <a:ext uri="{9D8B030D-6E8A-4147-A177-3AD203B41FA5}">
                      <a16:colId xmlns:a16="http://schemas.microsoft.com/office/drawing/2014/main" val="20000"/>
                    </a:ext>
                  </a:extLst>
                </a:gridCol>
                <a:gridCol w="502297">
                  <a:extLst>
                    <a:ext uri="{9D8B030D-6E8A-4147-A177-3AD203B41FA5}">
                      <a16:colId xmlns:a16="http://schemas.microsoft.com/office/drawing/2014/main" val="20001"/>
                    </a:ext>
                  </a:extLst>
                </a:gridCol>
                <a:gridCol w="447872">
                  <a:extLst>
                    <a:ext uri="{9D8B030D-6E8A-4147-A177-3AD203B41FA5}">
                      <a16:colId xmlns:a16="http://schemas.microsoft.com/office/drawing/2014/main" val="20002"/>
                    </a:ext>
                  </a:extLst>
                </a:gridCol>
                <a:gridCol w="430158">
                  <a:extLst>
                    <a:ext uri="{9D8B030D-6E8A-4147-A177-3AD203B41FA5}">
                      <a16:colId xmlns:a16="http://schemas.microsoft.com/office/drawing/2014/main" val="20003"/>
                    </a:ext>
                  </a:extLst>
                </a:gridCol>
                <a:gridCol w="419881">
                  <a:extLst>
                    <a:ext uri="{9D8B030D-6E8A-4147-A177-3AD203B41FA5}">
                      <a16:colId xmlns:a16="http://schemas.microsoft.com/office/drawing/2014/main" val="20004"/>
                    </a:ext>
                  </a:extLst>
                </a:gridCol>
                <a:gridCol w="382558">
                  <a:extLst>
                    <a:ext uri="{9D8B030D-6E8A-4147-A177-3AD203B41FA5}">
                      <a16:colId xmlns:a16="http://schemas.microsoft.com/office/drawing/2014/main" val="20005"/>
                    </a:ext>
                  </a:extLst>
                </a:gridCol>
                <a:gridCol w="326573">
                  <a:extLst>
                    <a:ext uri="{9D8B030D-6E8A-4147-A177-3AD203B41FA5}">
                      <a16:colId xmlns:a16="http://schemas.microsoft.com/office/drawing/2014/main" val="20006"/>
                    </a:ext>
                  </a:extLst>
                </a:gridCol>
                <a:gridCol w="307912">
                  <a:extLst>
                    <a:ext uri="{9D8B030D-6E8A-4147-A177-3AD203B41FA5}">
                      <a16:colId xmlns:a16="http://schemas.microsoft.com/office/drawing/2014/main" val="20007"/>
                    </a:ext>
                  </a:extLst>
                </a:gridCol>
                <a:gridCol w="289251">
                  <a:extLst>
                    <a:ext uri="{9D8B030D-6E8A-4147-A177-3AD203B41FA5}">
                      <a16:colId xmlns:a16="http://schemas.microsoft.com/office/drawing/2014/main" val="20008"/>
                    </a:ext>
                  </a:extLst>
                </a:gridCol>
                <a:gridCol w="317243">
                  <a:extLst>
                    <a:ext uri="{9D8B030D-6E8A-4147-A177-3AD203B41FA5}">
                      <a16:colId xmlns:a16="http://schemas.microsoft.com/office/drawing/2014/main" val="20009"/>
                    </a:ext>
                  </a:extLst>
                </a:gridCol>
                <a:gridCol w="298582">
                  <a:extLst>
                    <a:ext uri="{9D8B030D-6E8A-4147-A177-3AD203B41FA5}">
                      <a16:colId xmlns:a16="http://schemas.microsoft.com/office/drawing/2014/main" val="20010"/>
                    </a:ext>
                  </a:extLst>
                </a:gridCol>
                <a:gridCol w="298581">
                  <a:extLst>
                    <a:ext uri="{9D8B030D-6E8A-4147-A177-3AD203B41FA5}">
                      <a16:colId xmlns:a16="http://schemas.microsoft.com/office/drawing/2014/main" val="20011"/>
                    </a:ext>
                  </a:extLst>
                </a:gridCol>
                <a:gridCol w="289251">
                  <a:extLst>
                    <a:ext uri="{9D8B030D-6E8A-4147-A177-3AD203B41FA5}">
                      <a16:colId xmlns:a16="http://schemas.microsoft.com/office/drawing/2014/main" val="20012"/>
                    </a:ext>
                  </a:extLst>
                </a:gridCol>
                <a:gridCol w="289251">
                  <a:extLst>
                    <a:ext uri="{9D8B030D-6E8A-4147-A177-3AD203B41FA5}">
                      <a16:colId xmlns:a16="http://schemas.microsoft.com/office/drawing/2014/main" val="20013"/>
                    </a:ext>
                  </a:extLst>
                </a:gridCol>
                <a:gridCol w="289251">
                  <a:extLst>
                    <a:ext uri="{9D8B030D-6E8A-4147-A177-3AD203B41FA5}">
                      <a16:colId xmlns:a16="http://schemas.microsoft.com/office/drawing/2014/main" val="20014"/>
                    </a:ext>
                  </a:extLst>
                </a:gridCol>
                <a:gridCol w="289251">
                  <a:extLst>
                    <a:ext uri="{9D8B030D-6E8A-4147-A177-3AD203B41FA5}">
                      <a16:colId xmlns:a16="http://schemas.microsoft.com/office/drawing/2014/main" val="20015"/>
                    </a:ext>
                  </a:extLst>
                </a:gridCol>
                <a:gridCol w="279921">
                  <a:extLst>
                    <a:ext uri="{9D8B030D-6E8A-4147-A177-3AD203B41FA5}">
                      <a16:colId xmlns:a16="http://schemas.microsoft.com/office/drawing/2014/main" val="20016"/>
                    </a:ext>
                  </a:extLst>
                </a:gridCol>
                <a:gridCol w="289251">
                  <a:extLst>
                    <a:ext uri="{9D8B030D-6E8A-4147-A177-3AD203B41FA5}">
                      <a16:colId xmlns:a16="http://schemas.microsoft.com/office/drawing/2014/main" val="20017"/>
                    </a:ext>
                  </a:extLst>
                </a:gridCol>
                <a:gridCol w="261259">
                  <a:extLst>
                    <a:ext uri="{9D8B030D-6E8A-4147-A177-3AD203B41FA5}">
                      <a16:colId xmlns:a16="http://schemas.microsoft.com/office/drawing/2014/main" val="20018"/>
                    </a:ext>
                  </a:extLst>
                </a:gridCol>
                <a:gridCol w="289251">
                  <a:extLst>
                    <a:ext uri="{9D8B030D-6E8A-4147-A177-3AD203B41FA5}">
                      <a16:colId xmlns:a16="http://schemas.microsoft.com/office/drawing/2014/main" val="20019"/>
                    </a:ext>
                  </a:extLst>
                </a:gridCol>
                <a:gridCol w="251928">
                  <a:extLst>
                    <a:ext uri="{9D8B030D-6E8A-4147-A177-3AD203B41FA5}">
                      <a16:colId xmlns:a16="http://schemas.microsoft.com/office/drawing/2014/main" val="20020"/>
                    </a:ext>
                  </a:extLst>
                </a:gridCol>
                <a:gridCol w="279921">
                  <a:extLst>
                    <a:ext uri="{9D8B030D-6E8A-4147-A177-3AD203B41FA5}">
                      <a16:colId xmlns:a16="http://schemas.microsoft.com/office/drawing/2014/main" val="20021"/>
                    </a:ext>
                  </a:extLst>
                </a:gridCol>
                <a:gridCol w="250982">
                  <a:extLst>
                    <a:ext uri="{9D8B030D-6E8A-4147-A177-3AD203B41FA5}">
                      <a16:colId xmlns:a16="http://schemas.microsoft.com/office/drawing/2014/main" val="20022"/>
                    </a:ext>
                  </a:extLst>
                </a:gridCol>
                <a:gridCol w="280867">
                  <a:extLst>
                    <a:ext uri="{9D8B030D-6E8A-4147-A177-3AD203B41FA5}">
                      <a16:colId xmlns:a16="http://schemas.microsoft.com/office/drawing/2014/main" val="20023"/>
                    </a:ext>
                  </a:extLst>
                </a:gridCol>
                <a:gridCol w="251928">
                  <a:extLst>
                    <a:ext uri="{9D8B030D-6E8A-4147-A177-3AD203B41FA5}">
                      <a16:colId xmlns:a16="http://schemas.microsoft.com/office/drawing/2014/main" val="20024"/>
                    </a:ext>
                  </a:extLst>
                </a:gridCol>
              </a:tblGrid>
              <a:tr h="216694">
                <a:tc>
                  <a:txBody>
                    <a:bodyPr/>
                    <a:lstStyle/>
                    <a:p>
                      <a:pPr algn="ctr" fontAlgn="b"/>
                      <a:r>
                        <a:rPr lang="en-US" sz="1200" b="1" i="0" u="none" strike="noStrike" dirty="0">
                          <a:solidFill>
                            <a:srgbClr val="000000"/>
                          </a:solidFill>
                          <a:latin typeface="Arial Narrow"/>
                        </a:rPr>
                        <a:t>Orbit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16694">
                <a:tc>
                  <a:txBody>
                    <a:bodyPr/>
                    <a:lstStyle/>
                    <a:p>
                      <a:pPr algn="ctr" fontAlgn="b"/>
                      <a:r>
                        <a:rPr lang="en-US" sz="1200" b="1" i="0" u="none" strike="noStrike">
                          <a:solidFill>
                            <a:srgbClr val="000000"/>
                          </a:solidFill>
                          <a:latin typeface="Arial Narrow"/>
                        </a:rPr>
                        <a:t>Period (d)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a:solidFill>
                            <a:srgbClr val="000000"/>
                          </a:solidFill>
                          <a:latin typeface="Arial Narrow"/>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200" b="1" i="0" u="none" strike="noStrike" dirty="0">
                          <a:solidFill>
                            <a:srgbClr val="000000"/>
                          </a:solidFill>
                          <a:latin typeface="Arial Narrow"/>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bl>
          </a:graphicData>
        </a:graphic>
      </p:graphicFrame>
      <p:sp>
        <p:nvSpPr>
          <p:cNvPr id="89173" name="Oval 8"/>
          <p:cNvSpPr>
            <a:spLocks noChangeArrowheads="1"/>
          </p:cNvSpPr>
          <p:nvPr/>
        </p:nvSpPr>
        <p:spPr bwMode="auto">
          <a:xfrm flipH="1">
            <a:off x="1069975" y="2916238"/>
            <a:ext cx="100013" cy="104775"/>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74" name="Oval 8"/>
          <p:cNvSpPr>
            <a:spLocks noChangeArrowheads="1"/>
          </p:cNvSpPr>
          <p:nvPr/>
        </p:nvSpPr>
        <p:spPr bwMode="auto">
          <a:xfrm flipH="1">
            <a:off x="7693025" y="2924175"/>
            <a:ext cx="101600" cy="104775"/>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75" name="Oval 8"/>
          <p:cNvSpPr>
            <a:spLocks noChangeArrowheads="1"/>
          </p:cNvSpPr>
          <p:nvPr/>
        </p:nvSpPr>
        <p:spPr bwMode="auto">
          <a:xfrm flipH="1">
            <a:off x="2416175" y="2924175"/>
            <a:ext cx="100013" cy="104775"/>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76" name="Oval 8"/>
          <p:cNvSpPr>
            <a:spLocks noChangeArrowheads="1"/>
          </p:cNvSpPr>
          <p:nvPr/>
        </p:nvSpPr>
        <p:spPr bwMode="auto">
          <a:xfrm flipH="1">
            <a:off x="2994025" y="2919413"/>
            <a:ext cx="100013" cy="104775"/>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77" name="Oval 8"/>
          <p:cNvSpPr>
            <a:spLocks noChangeArrowheads="1"/>
          </p:cNvSpPr>
          <p:nvPr/>
        </p:nvSpPr>
        <p:spPr bwMode="auto">
          <a:xfrm flipH="1">
            <a:off x="3656013" y="2924175"/>
            <a:ext cx="100012" cy="104775"/>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78" name="Oval 8"/>
          <p:cNvSpPr>
            <a:spLocks noChangeArrowheads="1"/>
          </p:cNvSpPr>
          <p:nvPr/>
        </p:nvSpPr>
        <p:spPr bwMode="auto">
          <a:xfrm flipH="1">
            <a:off x="4391025" y="2924175"/>
            <a:ext cx="100013" cy="104775"/>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79" name="Oval 8"/>
          <p:cNvSpPr>
            <a:spLocks noChangeArrowheads="1"/>
          </p:cNvSpPr>
          <p:nvPr/>
        </p:nvSpPr>
        <p:spPr bwMode="auto">
          <a:xfrm flipH="1">
            <a:off x="6389688" y="2924175"/>
            <a:ext cx="100012" cy="104775"/>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80" name="TextBox 64"/>
          <p:cNvSpPr txBox="1">
            <a:spLocks noChangeArrowheads="1"/>
          </p:cNvSpPr>
          <p:nvPr/>
        </p:nvSpPr>
        <p:spPr bwMode="auto">
          <a:xfrm>
            <a:off x="7618413" y="2205038"/>
            <a:ext cx="1020762"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1200">
                <a:solidFill>
                  <a:srgbClr val="000000"/>
                </a:solidFill>
                <a:latin typeface="Arial" pitchFamily="34" charset="0"/>
                <a:ea typeface="ＭＳ Ｐゴシック" pitchFamily="34" charset="-128"/>
                <a:cs typeface="+mn-cs"/>
              </a:rPr>
              <a:t>Venus Flyby</a:t>
            </a:r>
          </a:p>
        </p:txBody>
      </p:sp>
      <p:sp>
        <p:nvSpPr>
          <p:cNvPr id="89181" name="Oval 8"/>
          <p:cNvSpPr>
            <a:spLocks noChangeArrowheads="1"/>
          </p:cNvSpPr>
          <p:nvPr/>
        </p:nvSpPr>
        <p:spPr bwMode="auto">
          <a:xfrm flipH="1">
            <a:off x="7581900" y="2295525"/>
            <a:ext cx="101600" cy="106363"/>
          </a:xfrm>
          <a:prstGeom prst="ellipse">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lIns="45720"/>
          <a:lstStyle/>
          <a:p>
            <a:pPr>
              <a:buFont typeface="Times New Roman" pitchFamily="18" charset="0"/>
              <a:buNone/>
              <a:defRPr/>
            </a:pPr>
            <a:endParaRPr lang="en-US">
              <a:solidFill>
                <a:srgbClr val="000000"/>
              </a:solidFill>
              <a:latin typeface="Arial" pitchFamily="34" charset="0"/>
              <a:ea typeface="ＭＳ Ｐゴシック" pitchFamily="34" charset="-128"/>
              <a:cs typeface="+mn-cs"/>
            </a:endParaRPr>
          </a:p>
        </p:txBody>
      </p:sp>
      <p:sp>
        <p:nvSpPr>
          <p:cNvPr id="89182" name="TextBox 5"/>
          <p:cNvSpPr txBox="1">
            <a:spLocks noChangeArrowheads="1"/>
          </p:cNvSpPr>
          <p:nvPr/>
        </p:nvSpPr>
        <p:spPr bwMode="auto">
          <a:xfrm>
            <a:off x="847725" y="1920875"/>
            <a:ext cx="322263"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a:t>
            </a:r>
          </a:p>
        </p:txBody>
      </p:sp>
      <p:sp>
        <p:nvSpPr>
          <p:cNvPr id="89183" name="TextBox 6"/>
          <p:cNvSpPr txBox="1">
            <a:spLocks noChangeArrowheads="1"/>
          </p:cNvSpPr>
          <p:nvPr/>
        </p:nvSpPr>
        <p:spPr bwMode="auto">
          <a:xfrm>
            <a:off x="2181225" y="2155825"/>
            <a:ext cx="3238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A4</a:t>
            </a:r>
          </a:p>
        </p:txBody>
      </p:sp>
      <p:sp>
        <p:nvSpPr>
          <p:cNvPr id="89184" name="TextBox 7"/>
          <p:cNvSpPr txBox="1">
            <a:spLocks noChangeArrowheads="1"/>
          </p:cNvSpPr>
          <p:nvPr/>
        </p:nvSpPr>
        <p:spPr bwMode="auto">
          <a:xfrm>
            <a:off x="1284288" y="2155825"/>
            <a:ext cx="322262"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A2</a:t>
            </a:r>
          </a:p>
        </p:txBody>
      </p:sp>
      <p:sp>
        <p:nvSpPr>
          <p:cNvPr id="89185" name="TextBox 8"/>
          <p:cNvSpPr txBox="1">
            <a:spLocks noChangeArrowheads="1"/>
          </p:cNvSpPr>
          <p:nvPr/>
        </p:nvSpPr>
        <p:spPr bwMode="auto">
          <a:xfrm>
            <a:off x="1724025" y="2151063"/>
            <a:ext cx="322263"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A3</a:t>
            </a:r>
          </a:p>
        </p:txBody>
      </p:sp>
      <p:sp>
        <p:nvSpPr>
          <p:cNvPr id="89186" name="TextBox 9"/>
          <p:cNvSpPr txBox="1">
            <a:spLocks noChangeArrowheads="1"/>
          </p:cNvSpPr>
          <p:nvPr/>
        </p:nvSpPr>
        <p:spPr bwMode="auto">
          <a:xfrm>
            <a:off x="6756400" y="2749550"/>
            <a:ext cx="414338"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pitchFamily="34" charset="0"/>
                <a:ea typeface="ＭＳ Ｐゴシック" pitchFamily="34" charset="-128"/>
                <a:cs typeface="+mn-cs"/>
              </a:rPr>
              <a:t>A19</a:t>
            </a:r>
          </a:p>
        </p:txBody>
      </p:sp>
      <p:sp>
        <p:nvSpPr>
          <p:cNvPr id="89187" name="TextBox 10"/>
          <p:cNvSpPr txBox="1">
            <a:spLocks noChangeArrowheads="1"/>
          </p:cNvSpPr>
          <p:nvPr/>
        </p:nvSpPr>
        <p:spPr bwMode="auto">
          <a:xfrm>
            <a:off x="3603625" y="2611438"/>
            <a:ext cx="3238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A8</a:t>
            </a:r>
          </a:p>
        </p:txBody>
      </p:sp>
      <p:sp>
        <p:nvSpPr>
          <p:cNvPr id="89188" name="TextBox 11"/>
          <p:cNvSpPr txBox="1">
            <a:spLocks noChangeArrowheads="1"/>
          </p:cNvSpPr>
          <p:nvPr/>
        </p:nvSpPr>
        <p:spPr bwMode="auto">
          <a:xfrm>
            <a:off x="3913188" y="2624138"/>
            <a:ext cx="3238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A9</a:t>
            </a:r>
          </a:p>
        </p:txBody>
      </p:sp>
      <p:sp>
        <p:nvSpPr>
          <p:cNvPr id="89189" name="TextBox 12"/>
          <p:cNvSpPr txBox="1">
            <a:spLocks noChangeArrowheads="1"/>
          </p:cNvSpPr>
          <p:nvPr/>
        </p:nvSpPr>
        <p:spPr bwMode="auto">
          <a:xfrm>
            <a:off x="5637213" y="2698750"/>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A15</a:t>
            </a:r>
          </a:p>
        </p:txBody>
      </p:sp>
      <p:sp>
        <p:nvSpPr>
          <p:cNvPr id="89190" name="TextBox 13"/>
          <p:cNvSpPr txBox="1">
            <a:spLocks noChangeArrowheads="1"/>
          </p:cNvSpPr>
          <p:nvPr/>
        </p:nvSpPr>
        <p:spPr bwMode="auto">
          <a:xfrm>
            <a:off x="5926138" y="2698750"/>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A16</a:t>
            </a:r>
          </a:p>
        </p:txBody>
      </p:sp>
      <p:sp>
        <p:nvSpPr>
          <p:cNvPr id="89191" name="TextBox 14"/>
          <p:cNvSpPr txBox="1">
            <a:spLocks noChangeArrowheads="1"/>
          </p:cNvSpPr>
          <p:nvPr/>
        </p:nvSpPr>
        <p:spPr bwMode="auto">
          <a:xfrm>
            <a:off x="5340350" y="2698750"/>
            <a:ext cx="3746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A14</a:t>
            </a:r>
          </a:p>
        </p:txBody>
      </p:sp>
      <p:sp>
        <p:nvSpPr>
          <p:cNvPr id="89192" name="TextBox 15"/>
          <p:cNvSpPr txBox="1">
            <a:spLocks noChangeArrowheads="1"/>
          </p:cNvSpPr>
          <p:nvPr/>
        </p:nvSpPr>
        <p:spPr bwMode="auto">
          <a:xfrm>
            <a:off x="5060950" y="2693988"/>
            <a:ext cx="376238"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A13</a:t>
            </a:r>
          </a:p>
        </p:txBody>
      </p:sp>
      <p:sp>
        <p:nvSpPr>
          <p:cNvPr id="89193" name="TextBox 16"/>
          <p:cNvSpPr txBox="1">
            <a:spLocks noChangeArrowheads="1"/>
          </p:cNvSpPr>
          <p:nvPr/>
        </p:nvSpPr>
        <p:spPr bwMode="auto">
          <a:xfrm>
            <a:off x="4776788" y="2689225"/>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A12</a:t>
            </a:r>
          </a:p>
        </p:txBody>
      </p:sp>
      <p:sp>
        <p:nvSpPr>
          <p:cNvPr id="89194" name="TextBox 17"/>
          <p:cNvSpPr txBox="1">
            <a:spLocks noChangeArrowheads="1"/>
          </p:cNvSpPr>
          <p:nvPr/>
        </p:nvSpPr>
        <p:spPr bwMode="auto">
          <a:xfrm>
            <a:off x="4491038" y="2684463"/>
            <a:ext cx="376237"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A11</a:t>
            </a:r>
          </a:p>
        </p:txBody>
      </p:sp>
      <p:sp>
        <p:nvSpPr>
          <p:cNvPr id="89195" name="TextBox 18"/>
          <p:cNvSpPr txBox="1">
            <a:spLocks noChangeArrowheads="1"/>
          </p:cNvSpPr>
          <p:nvPr/>
        </p:nvSpPr>
        <p:spPr bwMode="auto">
          <a:xfrm>
            <a:off x="2589213" y="2344738"/>
            <a:ext cx="322262"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A5</a:t>
            </a:r>
          </a:p>
        </p:txBody>
      </p:sp>
      <p:sp>
        <p:nvSpPr>
          <p:cNvPr id="89196" name="TextBox 19"/>
          <p:cNvSpPr txBox="1">
            <a:spLocks noChangeArrowheads="1"/>
          </p:cNvSpPr>
          <p:nvPr/>
        </p:nvSpPr>
        <p:spPr bwMode="auto">
          <a:xfrm>
            <a:off x="6497638" y="2740025"/>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A18</a:t>
            </a:r>
          </a:p>
        </p:txBody>
      </p:sp>
      <p:sp>
        <p:nvSpPr>
          <p:cNvPr id="89197" name="TextBox 20"/>
          <p:cNvSpPr txBox="1">
            <a:spLocks noChangeArrowheads="1"/>
          </p:cNvSpPr>
          <p:nvPr/>
        </p:nvSpPr>
        <p:spPr bwMode="auto">
          <a:xfrm>
            <a:off x="2941638" y="2490788"/>
            <a:ext cx="3238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A6</a:t>
            </a:r>
          </a:p>
        </p:txBody>
      </p:sp>
      <p:sp>
        <p:nvSpPr>
          <p:cNvPr id="89198" name="TextBox 21"/>
          <p:cNvSpPr txBox="1">
            <a:spLocks noChangeArrowheads="1"/>
          </p:cNvSpPr>
          <p:nvPr/>
        </p:nvSpPr>
        <p:spPr bwMode="auto">
          <a:xfrm>
            <a:off x="6215063" y="2698750"/>
            <a:ext cx="3746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A17</a:t>
            </a:r>
          </a:p>
        </p:txBody>
      </p:sp>
      <p:sp>
        <p:nvSpPr>
          <p:cNvPr id="89199" name="TextBox 22"/>
          <p:cNvSpPr txBox="1">
            <a:spLocks noChangeArrowheads="1"/>
          </p:cNvSpPr>
          <p:nvPr/>
        </p:nvSpPr>
        <p:spPr bwMode="auto">
          <a:xfrm>
            <a:off x="7062788" y="2744788"/>
            <a:ext cx="376237"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A20</a:t>
            </a:r>
          </a:p>
        </p:txBody>
      </p:sp>
      <p:sp>
        <p:nvSpPr>
          <p:cNvPr id="89200" name="TextBox 23"/>
          <p:cNvSpPr txBox="1">
            <a:spLocks noChangeArrowheads="1"/>
          </p:cNvSpPr>
          <p:nvPr/>
        </p:nvSpPr>
        <p:spPr bwMode="auto">
          <a:xfrm>
            <a:off x="3284538" y="2524125"/>
            <a:ext cx="322262"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A7</a:t>
            </a:r>
          </a:p>
        </p:txBody>
      </p:sp>
      <p:sp>
        <p:nvSpPr>
          <p:cNvPr id="89201" name="TextBox 24"/>
          <p:cNvSpPr txBox="1">
            <a:spLocks noChangeArrowheads="1"/>
          </p:cNvSpPr>
          <p:nvPr/>
        </p:nvSpPr>
        <p:spPr bwMode="auto">
          <a:xfrm>
            <a:off x="4187825" y="2624138"/>
            <a:ext cx="3746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A10</a:t>
            </a:r>
          </a:p>
        </p:txBody>
      </p:sp>
      <p:sp>
        <p:nvSpPr>
          <p:cNvPr id="89202" name="TextBox 25"/>
          <p:cNvSpPr txBox="1">
            <a:spLocks noChangeArrowheads="1"/>
          </p:cNvSpPr>
          <p:nvPr/>
        </p:nvSpPr>
        <p:spPr bwMode="auto">
          <a:xfrm>
            <a:off x="7345363" y="2740025"/>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A21</a:t>
            </a:r>
          </a:p>
        </p:txBody>
      </p:sp>
      <p:sp>
        <p:nvSpPr>
          <p:cNvPr id="89203" name="TextBox 26"/>
          <p:cNvSpPr txBox="1">
            <a:spLocks noChangeArrowheads="1"/>
          </p:cNvSpPr>
          <p:nvPr/>
        </p:nvSpPr>
        <p:spPr bwMode="auto">
          <a:xfrm>
            <a:off x="7597775" y="2784475"/>
            <a:ext cx="376238"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A22</a:t>
            </a:r>
          </a:p>
        </p:txBody>
      </p:sp>
      <p:sp>
        <p:nvSpPr>
          <p:cNvPr id="89204" name="TextBox 27"/>
          <p:cNvSpPr txBox="1">
            <a:spLocks noChangeArrowheads="1"/>
          </p:cNvSpPr>
          <p:nvPr/>
        </p:nvSpPr>
        <p:spPr bwMode="auto">
          <a:xfrm>
            <a:off x="7845425" y="2784475"/>
            <a:ext cx="376238"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A23</a:t>
            </a:r>
          </a:p>
        </p:txBody>
      </p:sp>
      <p:sp>
        <p:nvSpPr>
          <p:cNvPr id="89205" name="TextBox 28"/>
          <p:cNvSpPr txBox="1">
            <a:spLocks noChangeArrowheads="1"/>
          </p:cNvSpPr>
          <p:nvPr/>
        </p:nvSpPr>
        <p:spPr bwMode="auto">
          <a:xfrm>
            <a:off x="8116888" y="2784475"/>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A24</a:t>
            </a:r>
          </a:p>
        </p:txBody>
      </p:sp>
      <p:sp>
        <p:nvSpPr>
          <p:cNvPr id="89206" name="TextBox 29"/>
          <p:cNvSpPr txBox="1">
            <a:spLocks noChangeArrowheads="1"/>
          </p:cNvSpPr>
          <p:nvPr/>
        </p:nvSpPr>
        <p:spPr bwMode="auto">
          <a:xfrm>
            <a:off x="8369300" y="2784475"/>
            <a:ext cx="376238"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A25</a:t>
            </a:r>
          </a:p>
        </p:txBody>
      </p:sp>
      <p:sp>
        <p:nvSpPr>
          <p:cNvPr id="89207" name="TextBox 30"/>
          <p:cNvSpPr txBox="1">
            <a:spLocks noChangeArrowheads="1"/>
          </p:cNvSpPr>
          <p:nvPr/>
        </p:nvSpPr>
        <p:spPr bwMode="auto">
          <a:xfrm>
            <a:off x="7204075" y="4933950"/>
            <a:ext cx="3746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P20</a:t>
            </a:r>
          </a:p>
        </p:txBody>
      </p:sp>
      <p:sp>
        <p:nvSpPr>
          <p:cNvPr id="89208" name="TextBox 31"/>
          <p:cNvSpPr txBox="1">
            <a:spLocks noChangeArrowheads="1"/>
          </p:cNvSpPr>
          <p:nvPr/>
        </p:nvSpPr>
        <p:spPr bwMode="auto">
          <a:xfrm>
            <a:off x="3475038" y="4818063"/>
            <a:ext cx="3238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P7</a:t>
            </a:r>
          </a:p>
        </p:txBody>
      </p:sp>
      <p:sp>
        <p:nvSpPr>
          <p:cNvPr id="89209" name="TextBox 32"/>
          <p:cNvSpPr txBox="1">
            <a:spLocks noChangeArrowheads="1"/>
          </p:cNvSpPr>
          <p:nvPr/>
        </p:nvSpPr>
        <p:spPr bwMode="auto">
          <a:xfrm>
            <a:off x="3698875" y="4883150"/>
            <a:ext cx="322263"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P8</a:t>
            </a:r>
          </a:p>
        </p:txBody>
      </p:sp>
      <p:sp>
        <p:nvSpPr>
          <p:cNvPr id="89210" name="TextBox 37"/>
          <p:cNvSpPr txBox="1">
            <a:spLocks noChangeArrowheads="1"/>
          </p:cNvSpPr>
          <p:nvPr/>
        </p:nvSpPr>
        <p:spPr bwMode="auto">
          <a:xfrm>
            <a:off x="2401888" y="4716463"/>
            <a:ext cx="322262"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P4</a:t>
            </a:r>
          </a:p>
        </p:txBody>
      </p:sp>
      <p:sp>
        <p:nvSpPr>
          <p:cNvPr id="89211" name="TextBox 38"/>
          <p:cNvSpPr txBox="1">
            <a:spLocks noChangeArrowheads="1"/>
          </p:cNvSpPr>
          <p:nvPr/>
        </p:nvSpPr>
        <p:spPr bwMode="auto">
          <a:xfrm>
            <a:off x="1517650" y="4605338"/>
            <a:ext cx="3238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P2</a:t>
            </a:r>
          </a:p>
        </p:txBody>
      </p:sp>
      <p:sp>
        <p:nvSpPr>
          <p:cNvPr id="89212" name="TextBox 39"/>
          <p:cNvSpPr txBox="1">
            <a:spLocks noChangeArrowheads="1"/>
          </p:cNvSpPr>
          <p:nvPr/>
        </p:nvSpPr>
        <p:spPr bwMode="auto">
          <a:xfrm>
            <a:off x="1952625" y="4600575"/>
            <a:ext cx="3238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P3</a:t>
            </a:r>
          </a:p>
        </p:txBody>
      </p:sp>
      <p:sp>
        <p:nvSpPr>
          <p:cNvPr id="89213" name="TextBox 40"/>
          <p:cNvSpPr txBox="1">
            <a:spLocks noChangeArrowheads="1"/>
          </p:cNvSpPr>
          <p:nvPr/>
        </p:nvSpPr>
        <p:spPr bwMode="auto">
          <a:xfrm>
            <a:off x="1069975" y="4600575"/>
            <a:ext cx="3238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a:t>
            </a:r>
          </a:p>
        </p:txBody>
      </p:sp>
      <p:sp>
        <p:nvSpPr>
          <p:cNvPr id="89214" name="TextBox 41"/>
          <p:cNvSpPr txBox="1">
            <a:spLocks noChangeArrowheads="1"/>
          </p:cNvSpPr>
          <p:nvPr/>
        </p:nvSpPr>
        <p:spPr bwMode="auto">
          <a:xfrm>
            <a:off x="2792413" y="4721225"/>
            <a:ext cx="3238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P5</a:t>
            </a:r>
          </a:p>
        </p:txBody>
      </p:sp>
      <p:sp>
        <p:nvSpPr>
          <p:cNvPr id="89215" name="TextBox 42"/>
          <p:cNvSpPr txBox="1">
            <a:spLocks noChangeArrowheads="1"/>
          </p:cNvSpPr>
          <p:nvPr/>
        </p:nvSpPr>
        <p:spPr bwMode="auto">
          <a:xfrm>
            <a:off x="3133725" y="4813300"/>
            <a:ext cx="3238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P6</a:t>
            </a:r>
          </a:p>
        </p:txBody>
      </p:sp>
      <p:sp>
        <p:nvSpPr>
          <p:cNvPr id="89216" name="TextBox 43"/>
          <p:cNvSpPr txBox="1">
            <a:spLocks noChangeArrowheads="1"/>
          </p:cNvSpPr>
          <p:nvPr/>
        </p:nvSpPr>
        <p:spPr bwMode="auto">
          <a:xfrm>
            <a:off x="4079875" y="4873625"/>
            <a:ext cx="3238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P9</a:t>
            </a:r>
          </a:p>
        </p:txBody>
      </p:sp>
      <p:sp>
        <p:nvSpPr>
          <p:cNvPr id="89217" name="TextBox 44"/>
          <p:cNvSpPr txBox="1">
            <a:spLocks noChangeArrowheads="1"/>
          </p:cNvSpPr>
          <p:nvPr/>
        </p:nvSpPr>
        <p:spPr bwMode="auto">
          <a:xfrm>
            <a:off x="4367213" y="4919663"/>
            <a:ext cx="376237"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P10</a:t>
            </a:r>
          </a:p>
        </p:txBody>
      </p:sp>
      <p:sp>
        <p:nvSpPr>
          <p:cNvPr id="89218" name="TextBox 45"/>
          <p:cNvSpPr txBox="1">
            <a:spLocks noChangeArrowheads="1"/>
          </p:cNvSpPr>
          <p:nvPr/>
        </p:nvSpPr>
        <p:spPr bwMode="auto">
          <a:xfrm>
            <a:off x="4657725" y="4910138"/>
            <a:ext cx="3746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P11</a:t>
            </a:r>
          </a:p>
        </p:txBody>
      </p:sp>
      <p:sp>
        <p:nvSpPr>
          <p:cNvPr id="89219" name="TextBox 47"/>
          <p:cNvSpPr txBox="1">
            <a:spLocks noChangeArrowheads="1"/>
          </p:cNvSpPr>
          <p:nvPr/>
        </p:nvSpPr>
        <p:spPr bwMode="auto">
          <a:xfrm>
            <a:off x="4937125" y="4919663"/>
            <a:ext cx="376238"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P12</a:t>
            </a:r>
          </a:p>
        </p:txBody>
      </p:sp>
      <p:sp>
        <p:nvSpPr>
          <p:cNvPr id="89220" name="TextBox 48"/>
          <p:cNvSpPr txBox="1">
            <a:spLocks noChangeArrowheads="1"/>
          </p:cNvSpPr>
          <p:nvPr/>
        </p:nvSpPr>
        <p:spPr bwMode="auto">
          <a:xfrm>
            <a:off x="5518150" y="4910138"/>
            <a:ext cx="376238"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P14</a:t>
            </a:r>
          </a:p>
        </p:txBody>
      </p:sp>
      <p:sp>
        <p:nvSpPr>
          <p:cNvPr id="89221" name="TextBox 49"/>
          <p:cNvSpPr txBox="1">
            <a:spLocks noChangeArrowheads="1"/>
          </p:cNvSpPr>
          <p:nvPr/>
        </p:nvSpPr>
        <p:spPr bwMode="auto">
          <a:xfrm>
            <a:off x="5792788" y="4910138"/>
            <a:ext cx="3746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P15</a:t>
            </a:r>
          </a:p>
        </p:txBody>
      </p:sp>
      <p:sp>
        <p:nvSpPr>
          <p:cNvPr id="89222" name="TextBox 50"/>
          <p:cNvSpPr txBox="1">
            <a:spLocks noChangeArrowheads="1"/>
          </p:cNvSpPr>
          <p:nvPr/>
        </p:nvSpPr>
        <p:spPr bwMode="auto">
          <a:xfrm>
            <a:off x="6084888" y="4910138"/>
            <a:ext cx="3746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P16</a:t>
            </a:r>
          </a:p>
        </p:txBody>
      </p:sp>
      <p:sp>
        <p:nvSpPr>
          <p:cNvPr id="89223" name="TextBox 51"/>
          <p:cNvSpPr txBox="1">
            <a:spLocks noChangeArrowheads="1"/>
          </p:cNvSpPr>
          <p:nvPr/>
        </p:nvSpPr>
        <p:spPr bwMode="auto">
          <a:xfrm>
            <a:off x="6650038" y="4937125"/>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P18</a:t>
            </a:r>
          </a:p>
        </p:txBody>
      </p:sp>
      <p:sp>
        <p:nvSpPr>
          <p:cNvPr id="89224" name="TextBox 52"/>
          <p:cNvSpPr txBox="1">
            <a:spLocks noChangeArrowheads="1"/>
          </p:cNvSpPr>
          <p:nvPr/>
        </p:nvSpPr>
        <p:spPr bwMode="auto">
          <a:xfrm>
            <a:off x="6927850" y="4933950"/>
            <a:ext cx="376238"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P19</a:t>
            </a:r>
          </a:p>
        </p:txBody>
      </p:sp>
      <p:sp>
        <p:nvSpPr>
          <p:cNvPr id="89225" name="TextBox 53"/>
          <p:cNvSpPr txBox="1">
            <a:spLocks noChangeArrowheads="1"/>
          </p:cNvSpPr>
          <p:nvPr/>
        </p:nvSpPr>
        <p:spPr bwMode="auto">
          <a:xfrm>
            <a:off x="7470775" y="4938713"/>
            <a:ext cx="376238"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P21</a:t>
            </a:r>
          </a:p>
        </p:txBody>
      </p:sp>
      <p:sp>
        <p:nvSpPr>
          <p:cNvPr id="89226" name="TextBox 54"/>
          <p:cNvSpPr txBox="1">
            <a:spLocks noChangeArrowheads="1"/>
          </p:cNvSpPr>
          <p:nvPr/>
        </p:nvSpPr>
        <p:spPr bwMode="auto">
          <a:xfrm>
            <a:off x="7718425" y="4957763"/>
            <a:ext cx="376238"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P22</a:t>
            </a:r>
          </a:p>
        </p:txBody>
      </p:sp>
      <p:sp>
        <p:nvSpPr>
          <p:cNvPr id="89227" name="TextBox 57"/>
          <p:cNvSpPr txBox="1">
            <a:spLocks noChangeArrowheads="1"/>
          </p:cNvSpPr>
          <p:nvPr/>
        </p:nvSpPr>
        <p:spPr bwMode="auto">
          <a:xfrm>
            <a:off x="5222875" y="4919663"/>
            <a:ext cx="3746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P13</a:t>
            </a:r>
          </a:p>
        </p:txBody>
      </p:sp>
      <p:sp>
        <p:nvSpPr>
          <p:cNvPr id="89228" name="TextBox 59"/>
          <p:cNvSpPr txBox="1">
            <a:spLocks noChangeArrowheads="1"/>
          </p:cNvSpPr>
          <p:nvPr/>
        </p:nvSpPr>
        <p:spPr bwMode="auto">
          <a:xfrm>
            <a:off x="6380163" y="4937125"/>
            <a:ext cx="376237"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P17</a:t>
            </a:r>
          </a:p>
        </p:txBody>
      </p:sp>
      <p:sp>
        <p:nvSpPr>
          <p:cNvPr id="89229" name="TextBox 62"/>
          <p:cNvSpPr txBox="1">
            <a:spLocks noChangeArrowheads="1"/>
          </p:cNvSpPr>
          <p:nvPr/>
        </p:nvSpPr>
        <p:spPr bwMode="auto">
          <a:xfrm>
            <a:off x="8264525" y="4962525"/>
            <a:ext cx="374650" cy="20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P24</a:t>
            </a:r>
          </a:p>
        </p:txBody>
      </p:sp>
      <p:sp>
        <p:nvSpPr>
          <p:cNvPr id="89230" name="TextBox 63"/>
          <p:cNvSpPr txBox="1">
            <a:spLocks noChangeArrowheads="1"/>
          </p:cNvSpPr>
          <p:nvPr/>
        </p:nvSpPr>
        <p:spPr bwMode="auto">
          <a:xfrm>
            <a:off x="8001000" y="4957763"/>
            <a:ext cx="374650" cy="20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pitchFamily="18" charset="0"/>
              <a:buNone/>
              <a:defRPr/>
            </a:pPr>
            <a:r>
              <a:rPr lang="en-US" sz="800">
                <a:solidFill>
                  <a:srgbClr val="000000"/>
                </a:solidFill>
                <a:latin typeface="Arial Narrow" pitchFamily="34" charset="0"/>
                <a:ea typeface="ＭＳ Ｐゴシック" pitchFamily="34" charset="-128"/>
                <a:cs typeface="+mn-cs"/>
              </a:rPr>
              <a:t>P23</a:t>
            </a:r>
          </a:p>
        </p:txBody>
      </p:sp>
      <p:sp>
        <p:nvSpPr>
          <p:cNvPr id="2" name="Oval 1"/>
          <p:cNvSpPr/>
          <p:nvPr/>
        </p:nvSpPr>
        <p:spPr bwMode="auto">
          <a:xfrm>
            <a:off x="1416207" y="4394037"/>
            <a:ext cx="473451" cy="473451"/>
          </a:xfrm>
          <a:prstGeom prst="ellipse">
            <a:avLst/>
          </a:prstGeom>
          <a:noFill/>
          <a:ln w="28575" cap="flat" cmpd="sng" algn="ctr">
            <a:solidFill>
              <a:schemeClr val="tx1"/>
            </a:solidFill>
            <a:prstDash val="solid"/>
            <a:round/>
            <a:headEnd type="none" w="med" len="med"/>
            <a:tailEnd type="none" w="med" len="med"/>
          </a:ln>
          <a:effectLst/>
        </p:spPr>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360189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879" y="185100"/>
            <a:ext cx="7444121" cy="675511"/>
          </a:xfrm>
        </p:spPr>
        <p:txBody>
          <a:bodyPr/>
          <a:lstStyle/>
          <a:p>
            <a:r>
              <a:rPr lang="en-US" dirty="0"/>
              <a:t>Orbit 1: Fixed vs Rotating Coordinates</a:t>
            </a:r>
          </a:p>
        </p:txBody>
      </p:sp>
      <p:graphicFrame>
        <p:nvGraphicFramePr>
          <p:cNvPr id="5" name="Object 4"/>
          <p:cNvGraphicFramePr>
            <a:graphicFrameLocks noChangeAspect="1"/>
          </p:cNvGraphicFramePr>
          <p:nvPr>
            <p:extLst>
              <p:ext uri="{D42A27DB-BD31-4B8C-83A1-F6EECF244321}">
                <p14:modId xmlns:p14="http://schemas.microsoft.com/office/powerpoint/2010/main" val="3327877089"/>
              </p:ext>
            </p:extLst>
          </p:nvPr>
        </p:nvGraphicFramePr>
        <p:xfrm>
          <a:off x="50800" y="1620520"/>
          <a:ext cx="9036306" cy="4276725"/>
        </p:xfrm>
        <a:graphic>
          <a:graphicData uri="http://schemas.openxmlformats.org/presentationml/2006/ole">
            <mc:AlternateContent xmlns:mc="http://schemas.openxmlformats.org/markup-compatibility/2006">
              <mc:Choice xmlns:v="urn:schemas-microsoft-com:vml" Requires="v">
                <p:oleObj spid="_x0000_s3096" name="Acrobat Document" r:id="rId3" imgW="7486351" imgH="3543009" progId="Acrobat.Document.DC">
                  <p:embed/>
                </p:oleObj>
              </mc:Choice>
              <mc:Fallback>
                <p:oleObj name="Acrobat Document" r:id="rId3" imgW="7486351" imgH="3543009" progId="Acrobat.Document.DC">
                  <p:embed/>
                  <p:pic>
                    <p:nvPicPr>
                      <p:cNvPr id="0" name=""/>
                      <p:cNvPicPr/>
                      <p:nvPr/>
                    </p:nvPicPr>
                    <p:blipFill>
                      <a:blip r:embed="rId4"/>
                      <a:stretch>
                        <a:fillRect/>
                      </a:stretch>
                    </p:blipFill>
                    <p:spPr>
                      <a:xfrm>
                        <a:off x="50800" y="1620520"/>
                        <a:ext cx="9036306" cy="4276725"/>
                      </a:xfrm>
                      <a:prstGeom prst="rect">
                        <a:avLst/>
                      </a:prstGeom>
                    </p:spPr>
                  </p:pic>
                </p:oleObj>
              </mc:Fallback>
            </mc:AlternateContent>
          </a:graphicData>
        </a:graphic>
      </p:graphicFrame>
    </p:spTree>
    <p:extLst>
      <p:ext uri="{BB962C8B-B14F-4D97-AF65-F5344CB8AC3E}">
        <p14:creationId xmlns:p14="http://schemas.microsoft.com/office/powerpoint/2010/main" val="213860170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07C473-D331-F14B-921A-C68093D6E148}"/>
              </a:ext>
            </a:extLst>
          </p:cNvPr>
          <p:cNvPicPr>
            <a:picLocks noGrp="1" noChangeAspect="1"/>
          </p:cNvPicPr>
          <p:nvPr>
            <p:ph idx="1"/>
          </p:nvPr>
        </p:nvPicPr>
        <p:blipFill>
          <a:blip r:embed="rId2"/>
          <a:stretch>
            <a:fillRect/>
          </a:stretch>
        </p:blipFill>
        <p:spPr>
          <a:xfrm>
            <a:off x="-466698" y="1625566"/>
            <a:ext cx="5908127" cy="4565372"/>
          </a:xfrm>
        </p:spPr>
      </p:pic>
      <p:sp>
        <p:nvSpPr>
          <p:cNvPr id="3" name="Title 2">
            <a:extLst>
              <a:ext uri="{FF2B5EF4-FFF2-40B4-BE49-F238E27FC236}">
                <a16:creationId xmlns:a16="http://schemas.microsoft.com/office/drawing/2014/main" id="{5848FCF5-4154-D142-98CF-611B56CF63D6}"/>
              </a:ext>
            </a:extLst>
          </p:cNvPr>
          <p:cNvSpPr>
            <a:spLocks noGrp="1"/>
          </p:cNvSpPr>
          <p:nvPr>
            <p:ph type="title"/>
          </p:nvPr>
        </p:nvSpPr>
        <p:spPr>
          <a:xfrm>
            <a:off x="683879" y="185100"/>
            <a:ext cx="8310219" cy="675511"/>
          </a:xfrm>
        </p:spPr>
        <p:txBody>
          <a:bodyPr/>
          <a:lstStyle/>
          <a:p>
            <a:r>
              <a:rPr lang="en-US" dirty="0"/>
              <a:t>Orbit 2: Fixed vs Rotating Coordinates</a:t>
            </a:r>
          </a:p>
        </p:txBody>
      </p:sp>
      <p:pic>
        <p:nvPicPr>
          <p:cNvPr id="5" name="Picture 4">
            <a:extLst>
              <a:ext uri="{FF2B5EF4-FFF2-40B4-BE49-F238E27FC236}">
                <a16:creationId xmlns:a16="http://schemas.microsoft.com/office/drawing/2014/main" id="{593289FA-C605-824A-9707-15D4766556FE}"/>
              </a:ext>
            </a:extLst>
          </p:cNvPr>
          <p:cNvPicPr>
            <a:picLocks noChangeAspect="1"/>
          </p:cNvPicPr>
          <p:nvPr/>
        </p:nvPicPr>
        <p:blipFill>
          <a:blip r:embed="rId3"/>
          <a:stretch>
            <a:fillRect/>
          </a:stretch>
        </p:blipFill>
        <p:spPr>
          <a:xfrm>
            <a:off x="4754589" y="1858780"/>
            <a:ext cx="4389411" cy="4332158"/>
          </a:xfrm>
          <a:prstGeom prst="rect">
            <a:avLst/>
          </a:prstGeom>
        </p:spPr>
      </p:pic>
      <p:cxnSp>
        <p:nvCxnSpPr>
          <p:cNvPr id="7" name="Straight Arrow Connector 6">
            <a:extLst>
              <a:ext uri="{FF2B5EF4-FFF2-40B4-BE49-F238E27FC236}">
                <a16:creationId xmlns:a16="http://schemas.microsoft.com/office/drawing/2014/main" id="{D330F3CB-79E8-B74D-826B-FC231B66FDC0}"/>
              </a:ext>
            </a:extLst>
          </p:cNvPr>
          <p:cNvCxnSpPr/>
          <p:nvPr/>
        </p:nvCxnSpPr>
        <p:spPr bwMode="auto">
          <a:xfrm flipV="1">
            <a:off x="139700" y="3908252"/>
            <a:ext cx="544179" cy="981248"/>
          </a:xfrm>
          <a:prstGeom prst="straightConnector1">
            <a:avLst/>
          </a:prstGeom>
          <a:blipFill dpi="0" rotWithShape="0">
            <a:blip r:embed="rId4"/>
            <a:srcRect/>
            <a:stretch>
              <a:fillRect/>
            </a:stretch>
          </a:blipFill>
          <a:ln w="9525" cap="flat" cmpd="sng" algn="ctr">
            <a:no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7DFE4684-4E41-F042-843F-0ED44FF0ECD0}"/>
              </a:ext>
            </a:extLst>
          </p:cNvPr>
          <p:cNvCxnSpPr/>
          <p:nvPr/>
        </p:nvCxnSpPr>
        <p:spPr bwMode="auto">
          <a:xfrm flipH="1">
            <a:off x="4470400" y="1257300"/>
            <a:ext cx="2667000" cy="228600"/>
          </a:xfrm>
          <a:prstGeom prst="straightConnector1">
            <a:avLst/>
          </a:prstGeom>
          <a:blipFill dpi="0" rotWithShape="0">
            <a:blip r:embed="rId4"/>
            <a:srcRect/>
            <a:stretch>
              <a:fillRect/>
            </a:stretch>
          </a:blipFill>
          <a:ln w="9525" cap="flat" cmpd="sng" algn="ctr">
            <a:no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9D33E3A3-03A3-5048-8AE4-1C89447FCF75}"/>
              </a:ext>
            </a:extLst>
          </p:cNvPr>
          <p:cNvCxnSpPr>
            <a:cxnSpLocks/>
          </p:cNvCxnSpPr>
          <p:nvPr/>
        </p:nvCxnSpPr>
        <p:spPr bwMode="auto">
          <a:xfrm flipH="1" flipV="1">
            <a:off x="683879" y="3946318"/>
            <a:ext cx="890921" cy="452558"/>
          </a:xfrm>
          <a:prstGeom prst="straightConnector1">
            <a:avLst/>
          </a:prstGeom>
          <a:ln>
            <a:solidFill>
              <a:srgbClr val="FF0000"/>
            </a:solidFill>
            <a:headEnd type="none" w="med" len="med"/>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a:extLst>
              <a:ext uri="{FF2B5EF4-FFF2-40B4-BE49-F238E27FC236}">
                <a16:creationId xmlns:a16="http://schemas.microsoft.com/office/drawing/2014/main" id="{04E8B12C-2312-7342-AEAB-01848BF7A45C}"/>
              </a:ext>
            </a:extLst>
          </p:cNvPr>
          <p:cNvCxnSpPr>
            <a:cxnSpLocks/>
          </p:cNvCxnSpPr>
          <p:nvPr/>
        </p:nvCxnSpPr>
        <p:spPr bwMode="auto">
          <a:xfrm flipH="1" flipV="1">
            <a:off x="7569201" y="4378118"/>
            <a:ext cx="533399" cy="282782"/>
          </a:xfrm>
          <a:prstGeom prst="straightConnector1">
            <a:avLst/>
          </a:prstGeom>
          <a:ln>
            <a:solidFill>
              <a:srgbClr val="FF0000"/>
            </a:solidFill>
            <a:headEnd type="none" w="med" len="med"/>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489523247"/>
      </p:ext>
    </p:extLst>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Mid Phase B Status - ISIS - DRAFT 1</Template>
  <TotalTime>14216</TotalTime>
  <Words>822</Words>
  <Application>Microsoft Macintosh PowerPoint</Application>
  <PresentationFormat>On-screen Show (4:3)</PresentationFormat>
  <Paragraphs>161</Paragraphs>
  <Slides>21</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7" baseType="lpstr">
      <vt:lpstr>Arial</vt:lpstr>
      <vt:lpstr>Arial Narrow</vt:lpstr>
      <vt:lpstr>Times New Roman</vt:lpstr>
      <vt:lpstr>Wingdings</vt:lpstr>
      <vt:lpstr>Mid Phase B Status - ISIS - DRAFT 1</vt:lpstr>
      <vt:lpstr>Acrobat Document</vt:lpstr>
      <vt:lpstr>PowerPoint Presentation</vt:lpstr>
      <vt:lpstr>Abstract</vt:lpstr>
      <vt:lpstr>ISʘIS Measurement Summary</vt:lpstr>
      <vt:lpstr>ISʘIS Instrument Suite</vt:lpstr>
      <vt:lpstr>ISʘIS Ram Facing Side of S/C</vt:lpstr>
      <vt:lpstr>EPI-Lo Measurement Technique</vt:lpstr>
      <vt:lpstr>Baseline Mission Design – P1 Data </vt:lpstr>
      <vt:lpstr>Orbit 1: Fixed vs Rotating Coordinates</vt:lpstr>
      <vt:lpstr>Orbit 2: Fixed vs Rotating Coordinates</vt:lpstr>
      <vt:lpstr>ISʘIS EPI-Lo – Data from P1</vt:lpstr>
      <vt:lpstr>ISʘIS EPI-Lo – Data from P1</vt:lpstr>
      <vt:lpstr>ISʘIS EPI-Hi – Data from P1</vt:lpstr>
      <vt:lpstr>ISʘIS EPI-Hi – Data from P1</vt:lpstr>
      <vt:lpstr>ISʘIS EPI-Lo – Data from P1</vt:lpstr>
      <vt:lpstr>PSP ISOIS data</vt:lpstr>
      <vt:lpstr>PowerPoint Presentation</vt:lpstr>
      <vt:lpstr>Seed Population Compression</vt:lpstr>
      <vt:lpstr>PowerPoint Presentation</vt:lpstr>
      <vt:lpstr>PowerPoint Presentation</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Science Investigation of the Sun (ISIS) – Energetic Particles</dc:title>
  <dc:creator>sweidner</dc:creator>
  <cp:lastModifiedBy>Schwadron, Nathan</cp:lastModifiedBy>
  <cp:revision>391</cp:revision>
  <cp:lastPrinted>2018-11-28T00:22:44Z</cp:lastPrinted>
  <dcterms:created xsi:type="dcterms:W3CDTF">2013-01-28T12:52:32Z</dcterms:created>
  <dcterms:modified xsi:type="dcterms:W3CDTF">2020-05-04T01:56:48Z</dcterms:modified>
</cp:coreProperties>
</file>