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294" r:id="rId3"/>
    <p:sldId id="299" r:id="rId4"/>
    <p:sldId id="295" r:id="rId5"/>
    <p:sldId id="297" r:id="rId6"/>
    <p:sldId id="278" r:id="rId7"/>
    <p:sldId id="280" r:id="rId8"/>
    <p:sldId id="281" r:id="rId9"/>
    <p:sldId id="282" r:id="rId10"/>
    <p:sldId id="284" r:id="rId11"/>
    <p:sldId id="300" r:id="rId12"/>
    <p:sldId id="286" r:id="rId13"/>
    <p:sldId id="287" r:id="rId14"/>
    <p:sldId id="288" r:id="rId15"/>
    <p:sldId id="303" r:id="rId16"/>
    <p:sldId id="304" r:id="rId17"/>
    <p:sldId id="301" r:id="rId18"/>
    <p:sldId id="290" r:id="rId19"/>
    <p:sldId id="289" r:id="rId20"/>
    <p:sldId id="302" r:id="rId21"/>
    <p:sldId id="30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howGuides="1">
      <p:cViewPr>
        <p:scale>
          <a:sx n="100" d="100"/>
          <a:sy n="100" d="100"/>
        </p:scale>
        <p:origin x="-1068" y="-822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29.04.2020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xmlns="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xmlns="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xmlns="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xmlns="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783632" y="6333097"/>
            <a:ext cx="1600508" cy="22110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xmlns="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2999656" y="6381328"/>
            <a:ext cx="720000" cy="221109"/>
          </a:xfrm>
        </p:spPr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xmlns="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632" y="6333097"/>
            <a:ext cx="1600508" cy="22110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xmlns="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xmlns="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xmlns="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xmlns="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632" y="6333097"/>
            <a:ext cx="1600508" cy="22110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xmlns="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3632" y="6333097"/>
            <a:ext cx="1600508" cy="221109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3632" y="6350106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  <p:pic>
        <p:nvPicPr>
          <p:cNvPr id="1026" name="Picture 2" descr="EMPA host MetNO2 M18 Project Meeting - Metrology for Nitrogen Dioxid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42" y="6005352"/>
            <a:ext cx="1440160" cy="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3935760" y="6240097"/>
            <a:ext cx="324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© Wegener All </a:t>
            </a:r>
            <a:r>
              <a:rPr lang="de-DE" dirty="0" err="1" smtClean="0"/>
              <a:t>rights</a:t>
            </a:r>
            <a:r>
              <a:rPr lang="de-DE" dirty="0" smtClean="0"/>
              <a:t> </a:t>
            </a:r>
            <a:r>
              <a:rPr lang="de-DE" dirty="0" err="1" smtClean="0"/>
              <a:t>reserved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9" y="537344"/>
            <a:ext cx="11124801" cy="623404"/>
          </a:xfrm>
        </p:spPr>
        <p:txBody>
          <a:bodyPr/>
          <a:lstStyle/>
          <a:p>
            <a:r>
              <a:rPr lang="en-US" cap="none" dirty="0"/>
              <a:t>Intercomparison of nitrogen monoxide and nitrogen </a:t>
            </a:r>
            <a:r>
              <a:rPr lang="en-US" cap="none" dirty="0" smtClean="0"/>
              <a:t>dioxide measurements </a:t>
            </a:r>
            <a:r>
              <a:rPr lang="en-US" cap="none" dirty="0"/>
              <a:t>in the atmosphere simulation chamber </a:t>
            </a:r>
            <a:r>
              <a:rPr lang="en-US" cap="none" dirty="0" smtClean="0"/>
              <a:t>SAPHIR </a:t>
            </a:r>
            <a:r>
              <a:rPr lang="de-DE" cap="none" dirty="0" err="1" smtClean="0"/>
              <a:t>during</a:t>
            </a:r>
            <a:r>
              <a:rPr lang="de-DE" cap="none" dirty="0" smtClean="0"/>
              <a:t> </a:t>
            </a:r>
            <a:r>
              <a:rPr lang="de-DE" cap="none" dirty="0" err="1"/>
              <a:t>the</a:t>
            </a:r>
            <a:r>
              <a:rPr lang="de-DE" cap="none" dirty="0"/>
              <a:t> MetNO2 </a:t>
            </a:r>
            <a:r>
              <a:rPr lang="de-DE" cap="none" dirty="0" err="1"/>
              <a:t>campaign</a:t>
            </a:r>
            <a:endParaRPr lang="de-DE" cap="non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400" y="3429000"/>
            <a:ext cx="10728324" cy="516756"/>
          </a:xfrm>
        </p:spPr>
        <p:txBody>
          <a:bodyPr/>
          <a:lstStyle/>
          <a:p>
            <a:r>
              <a:rPr lang="de-DE" sz="1800" cap="none" dirty="0" smtClean="0"/>
              <a:t>05th May 2020  </a:t>
            </a:r>
            <a:r>
              <a:rPr lang="de-DE" sz="1800" cap="none" dirty="0"/>
              <a:t>I  </a:t>
            </a:r>
            <a:r>
              <a:rPr lang="de-DE" sz="1800" cap="none" dirty="0" smtClean="0"/>
              <a:t>Robert Wegener and </a:t>
            </a:r>
            <a:r>
              <a:rPr lang="de-DE" sz="1800" cap="none" dirty="0" err="1" smtClean="0"/>
              <a:t>the</a:t>
            </a:r>
            <a:r>
              <a:rPr lang="de-DE" sz="1800" cap="none" dirty="0" smtClean="0"/>
              <a:t> MetNO2 SAPHIR intercomparison </a:t>
            </a:r>
            <a:r>
              <a:rPr lang="de-DE" sz="1800" cap="none" dirty="0" err="1" smtClean="0"/>
              <a:t>team</a:t>
            </a:r>
            <a:endParaRPr lang="de-DE" sz="1800" cap="none" dirty="0" smtClean="0"/>
          </a:p>
          <a:p>
            <a:r>
              <a:rPr lang="de-DE" sz="1800" cap="none" dirty="0"/>
              <a:t>Franz Rohrer, Benjamin Winter, Zhaofeng Tan, Ulrich Bundke, Patrick Weber, Norbert Houben, Doreen Niether, Vaishali Vardhan, Sergej Wedel, Ralf Tillmann, Anna Novelli, Annika </a:t>
            </a:r>
            <a:r>
              <a:rPr lang="de-DE" sz="1800" cap="none" dirty="0" err="1"/>
              <a:t>Kuß</a:t>
            </a:r>
            <a:r>
              <a:rPr lang="de-DE" sz="1800" cap="none" dirty="0"/>
              <a:t>, Georg Stange, Robert Holla, Dagmar Kubistin, </a:t>
            </a:r>
            <a:r>
              <a:rPr lang="de-DE" sz="1800" cap="none" dirty="0" err="1"/>
              <a:t>Karri</a:t>
            </a:r>
            <a:r>
              <a:rPr lang="de-DE" sz="1800" cap="none" dirty="0"/>
              <a:t> </a:t>
            </a:r>
            <a:r>
              <a:rPr lang="de-DE" sz="1800" cap="none" dirty="0" err="1"/>
              <a:t>Saarnio</a:t>
            </a:r>
            <a:r>
              <a:rPr lang="de-DE" sz="1800" cap="none" dirty="0"/>
              <a:t>, Nicolas </a:t>
            </a:r>
            <a:r>
              <a:rPr lang="de-DE" sz="1800" cap="none" dirty="0" err="1"/>
              <a:t>Sobanski</a:t>
            </a:r>
            <a:r>
              <a:rPr lang="de-DE" sz="1800" cap="none" dirty="0"/>
              <a:t>, Claus </a:t>
            </a:r>
            <a:r>
              <a:rPr lang="de-DE" sz="1800" cap="none" dirty="0" err="1"/>
              <a:t>Nordstroem</a:t>
            </a:r>
            <a:r>
              <a:rPr lang="de-DE" sz="1800" cap="none" dirty="0"/>
              <a:t>, Jesper Nygaard, Tom Jensen, Naomi Farren, Simone Andersen, Will </a:t>
            </a:r>
            <a:r>
              <a:rPr lang="de-DE" sz="1800" cap="none" dirty="0" err="1"/>
              <a:t>Drysdale</a:t>
            </a:r>
            <a:r>
              <a:rPr lang="de-DE" sz="1800" cap="none" dirty="0"/>
              <a:t>, </a:t>
            </a:r>
            <a:r>
              <a:rPr lang="de-DE" sz="1800" cap="none" dirty="0" err="1"/>
              <a:t>Sumin</a:t>
            </a:r>
            <a:r>
              <a:rPr lang="de-DE" sz="1800" cap="none" dirty="0"/>
              <a:t> Kim, </a:t>
            </a:r>
            <a:r>
              <a:rPr lang="de-DE" sz="1800" cap="none" dirty="0" err="1"/>
              <a:t>Sepyo</a:t>
            </a:r>
            <a:r>
              <a:rPr lang="de-DE" sz="1800" cap="none" dirty="0"/>
              <a:t> Lee, </a:t>
            </a:r>
            <a:r>
              <a:rPr lang="de-DE" sz="1800" cap="none" dirty="0" err="1"/>
              <a:t>Maitane</a:t>
            </a:r>
            <a:r>
              <a:rPr lang="de-DE" sz="1800" cap="none" dirty="0"/>
              <a:t> </a:t>
            </a:r>
            <a:r>
              <a:rPr lang="de-DE" sz="1800" cap="none" dirty="0" err="1"/>
              <a:t>Iturrate</a:t>
            </a:r>
            <a:r>
              <a:rPr lang="de-DE" sz="1800" cap="none" dirty="0"/>
              <a:t>-Garcia, Sivan van Aswegen, David R. Worton</a:t>
            </a:r>
            <a:r>
              <a:rPr lang="de-DE" sz="1800" cap="none" dirty="0" smtClean="0"/>
              <a:t> </a:t>
            </a:r>
            <a:endParaRPr lang="de-DE" sz="1800" cap="non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46756815-1728-44E3-B00F-FB4BF043C0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51348" y="5584754"/>
            <a:ext cx="282455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 smtClean="0"/>
              <a:t>Contact</a:t>
            </a:r>
            <a:r>
              <a:rPr lang="de-DE" sz="1400" dirty="0" smtClean="0"/>
              <a:t>: r.wegener@fz-juelich.de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3849" y="5881758"/>
            <a:ext cx="7580135" cy="297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 smtClean="0"/>
              <a:t>Session </a:t>
            </a:r>
            <a:r>
              <a:rPr lang="de-DE" sz="1400" dirty="0"/>
              <a:t>AS5.11 </a:t>
            </a:r>
            <a:r>
              <a:rPr lang="de-DE" sz="1400" dirty="0" err="1" smtClean="0"/>
              <a:t>Tuesday</a:t>
            </a:r>
            <a:r>
              <a:rPr lang="de-DE" sz="1400" dirty="0"/>
              <a:t>, 05 May 2020, 08:30-10:15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comparisons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040215" y="1628775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standards of the participants were measured and compared to the reference instrument.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056933" y="2829104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and expected values agreed </a:t>
            </a:r>
            <a:r>
              <a:rPr lang="en-US" dirty="0"/>
              <a:t>within </a:t>
            </a:r>
            <a:r>
              <a:rPr lang="en-US" dirty="0" smtClean="0"/>
              <a:t>± 3 %.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8150258" y="3852928"/>
            <a:ext cx="33123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Discrepancies of some instruments to the reference instrument cannot be explained with differences in the standards</a:t>
            </a:r>
            <a:r>
              <a:rPr lang="en-US" dirty="0" smtClean="0"/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51384" y="5376959"/>
            <a:ext cx="7629012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Recovery rate of the NO standards with respect to the value of the reference instrument.</a:t>
            </a:r>
          </a:p>
          <a:p>
            <a:pPr algn="l">
              <a:lnSpc>
                <a:spcPct val="95000"/>
              </a:lnSpc>
            </a:pPr>
            <a:r>
              <a:rPr lang="en-US" sz="1400" b="1" dirty="0" smtClean="0"/>
              <a:t>Error bars show the uncertainties of the standards</a:t>
            </a:r>
          </a:p>
        </p:txBody>
      </p:sp>
      <p:pic>
        <p:nvPicPr>
          <p:cNvPr id="8194" name="Picture 2" descr="C:\Users\r.wegener\sciebo\Campaigns\MetNO2\Pictures\MetNO2\20191013_121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9750" y="-10220325"/>
            <a:ext cx="1024128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" y="1204792"/>
            <a:ext cx="6876875" cy="412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51" y="1234258"/>
            <a:ext cx="7490117" cy="438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Standard </a:t>
            </a:r>
            <a:r>
              <a:rPr lang="de-DE" dirty="0" err="1" smtClean="0"/>
              <a:t>comparisions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005885" y="1167110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provision of accurate NO</a:t>
            </a:r>
            <a:r>
              <a:rPr lang="en-US" baseline="-25000" dirty="0" smtClean="0"/>
              <a:t>2 </a:t>
            </a:r>
            <a:r>
              <a:rPr lang="en-US" dirty="0" smtClean="0"/>
              <a:t>standards is the main goal of MetNO2 project.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005885" y="2147976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was provided from gas cylinders, produced by gas phase titration (GPT) from NO or permeation.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005885" y="3405841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NO</a:t>
            </a:r>
            <a:r>
              <a:rPr lang="en-US" baseline="-25000" dirty="0" smtClean="0"/>
              <a:t>2</a:t>
            </a:r>
            <a:r>
              <a:rPr lang="en-US" dirty="0" smtClean="0"/>
              <a:t> standards which were not provided from  the MetNO2 project, differed by more than 10 %.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3803077" y="1943277"/>
            <a:ext cx="7515175" cy="3643759"/>
            <a:chOff x="3803077" y="1943277"/>
            <a:chExt cx="7515175" cy="3643759"/>
          </a:xfrm>
        </p:grpSpPr>
        <p:sp>
          <p:nvSpPr>
            <p:cNvPr id="20" name="Textfeld 19"/>
            <p:cNvSpPr txBox="1"/>
            <p:nvPr/>
          </p:nvSpPr>
          <p:spPr>
            <a:xfrm>
              <a:off x="8005885" y="4663706"/>
              <a:ext cx="33123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standards from NPL and METAS developed within the project agreed well.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387255" y="1943277"/>
              <a:ext cx="720080" cy="4572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803077" y="3068960"/>
              <a:ext cx="720080" cy="4572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392113" y="5809566"/>
            <a:ext cx="762099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 smtClean="0"/>
              <a:t>Recovery</a:t>
            </a:r>
            <a:r>
              <a:rPr lang="de-DE" sz="1400" b="1" dirty="0" smtClean="0"/>
              <a:t> rate of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NO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standards</a:t>
            </a:r>
            <a:r>
              <a:rPr lang="de-DE" sz="1400" b="1" dirty="0" smtClean="0"/>
              <a:t>. Error </a:t>
            </a:r>
            <a:r>
              <a:rPr lang="de-DE" sz="1400" b="1" dirty="0" err="1" smtClean="0"/>
              <a:t>bars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show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uncertainties</a:t>
            </a:r>
            <a:r>
              <a:rPr lang="de-DE" sz="1400" b="1" dirty="0" smtClean="0"/>
              <a:t> of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standards</a:t>
            </a: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9808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718489"/>
            <a:ext cx="6864200" cy="41757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Influence</a:t>
            </a:r>
            <a:r>
              <a:rPr lang="de-DE" dirty="0" smtClean="0"/>
              <a:t> of </a:t>
            </a:r>
            <a:r>
              <a:rPr lang="de-DE" dirty="0" err="1" smtClean="0"/>
              <a:t>humidity</a:t>
            </a:r>
            <a:r>
              <a:rPr lang="de-DE" dirty="0" smtClean="0"/>
              <a:t> 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008513" y="1633760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is an effective quenching substance in CLDs and reduces the sensitivity.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371475" y="1484784"/>
            <a:ext cx="10946776" cy="4786253"/>
            <a:chOff x="371475" y="1484784"/>
            <a:chExt cx="10946776" cy="4786253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371475" y="1484784"/>
              <a:ext cx="10946776" cy="4608512"/>
              <a:chOff x="371475" y="1484784"/>
              <a:chExt cx="10946776" cy="4608512"/>
            </a:xfrm>
          </p:grpSpPr>
          <p:sp>
            <p:nvSpPr>
              <p:cNvPr id="11" name="Textfeld 10"/>
              <p:cNvSpPr txBox="1"/>
              <p:nvPr/>
            </p:nvSpPr>
            <p:spPr>
              <a:xfrm>
                <a:off x="8005884" y="2780556"/>
                <a:ext cx="33123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NO data were scaled to the reference values at dry conditions to investigate the effect of humidity.</a:t>
                </a:r>
              </a:p>
            </p:txBody>
          </p:sp>
          <p:grpSp>
            <p:nvGrpSpPr>
              <p:cNvPr id="10" name="Gruppieren 9"/>
              <p:cNvGrpSpPr/>
              <p:nvPr/>
            </p:nvGrpSpPr>
            <p:grpSpPr>
              <a:xfrm>
                <a:off x="371475" y="1484784"/>
                <a:ext cx="7452717" cy="4608512"/>
                <a:chOff x="371475" y="1484784"/>
                <a:chExt cx="7452717" cy="4608512"/>
              </a:xfrm>
            </p:grpSpPr>
            <p:sp>
              <p:nvSpPr>
                <p:cNvPr id="9" name="Rechteck 8"/>
                <p:cNvSpPr/>
                <p:nvPr/>
              </p:nvSpPr>
              <p:spPr>
                <a:xfrm>
                  <a:off x="371475" y="1484784"/>
                  <a:ext cx="7452717" cy="46085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5000"/>
                    </a:lnSpc>
                  </a:pPr>
                  <a:endParaRPr lang="de-DE" sz="2400" dirty="0" err="1" smtClean="0"/>
                </a:p>
              </p:txBody>
            </p:sp>
            <p:pic>
              <p:nvPicPr>
                <p:cNvPr id="6" name="Grafik 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384" y="1718489"/>
                  <a:ext cx="6768752" cy="4175787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extfeld 35"/>
            <p:cNvSpPr txBox="1"/>
            <p:nvPr/>
          </p:nvSpPr>
          <p:spPr>
            <a:xfrm>
              <a:off x="1487488" y="5915555"/>
              <a:ext cx="3813865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b="1" dirty="0" smtClean="0"/>
                <a:t>Data </a:t>
              </a:r>
              <a:r>
                <a:rPr lang="de-DE" b="1" dirty="0" err="1" smtClean="0"/>
                <a:t>scaled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to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common</a:t>
              </a:r>
              <a:r>
                <a:rPr lang="de-DE" b="1" dirty="0" smtClean="0"/>
                <a:t> </a:t>
              </a:r>
              <a:r>
                <a:rPr lang="de-DE" b="1" dirty="0" err="1" smtClean="0"/>
                <a:t>standard</a:t>
              </a:r>
              <a:endParaRPr lang="de-DE" b="1" dirty="0" smtClean="0"/>
            </a:p>
          </p:txBody>
        </p:sp>
      </p:grpSp>
      <p:sp>
        <p:nvSpPr>
          <p:cNvPr id="32" name="Rechteck 31"/>
          <p:cNvSpPr/>
          <p:nvPr/>
        </p:nvSpPr>
        <p:spPr>
          <a:xfrm>
            <a:off x="2325739" y="1423251"/>
            <a:ext cx="1572392" cy="282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b="1" dirty="0" smtClean="0">
                <a:solidFill>
                  <a:schemeClr val="tx1"/>
                </a:solidFill>
              </a:rPr>
              <a:t>Dry</a:t>
            </a:r>
          </a:p>
        </p:txBody>
      </p:sp>
      <p:sp>
        <p:nvSpPr>
          <p:cNvPr id="35" name="Rechteck 34"/>
          <p:cNvSpPr/>
          <p:nvPr/>
        </p:nvSpPr>
        <p:spPr>
          <a:xfrm>
            <a:off x="3936851" y="1435789"/>
            <a:ext cx="1572392" cy="282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b="1" dirty="0" smtClean="0">
                <a:solidFill>
                  <a:schemeClr val="tx1"/>
                </a:solidFill>
              </a:rPr>
              <a:t>Humid</a:t>
            </a:r>
          </a:p>
        </p:txBody>
      </p:sp>
      <p:sp>
        <p:nvSpPr>
          <p:cNvPr id="18" name="Rechteck 17"/>
          <p:cNvSpPr/>
          <p:nvPr/>
        </p:nvSpPr>
        <p:spPr>
          <a:xfrm>
            <a:off x="2083131" y="1939889"/>
            <a:ext cx="3391993" cy="326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 smtClean="0"/>
          </a:p>
        </p:txBody>
      </p:sp>
      <p:grpSp>
        <p:nvGrpSpPr>
          <p:cNvPr id="28" name="Gruppieren 27"/>
          <p:cNvGrpSpPr/>
          <p:nvPr/>
        </p:nvGrpSpPr>
        <p:grpSpPr>
          <a:xfrm>
            <a:off x="2097283" y="1939889"/>
            <a:ext cx="3391993" cy="326243"/>
            <a:chOff x="2097283" y="1939889"/>
            <a:chExt cx="3391993" cy="326243"/>
          </a:xfrm>
        </p:grpSpPr>
        <p:sp>
          <p:nvSpPr>
            <p:cNvPr id="13" name="Textfeld 12"/>
            <p:cNvSpPr txBox="1"/>
            <p:nvPr/>
          </p:nvSpPr>
          <p:spPr>
            <a:xfrm>
              <a:off x="2097283" y="1939889"/>
              <a:ext cx="720069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blank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718108" y="1939889"/>
              <a:ext cx="492443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NO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211345" y="1939889"/>
              <a:ext cx="567783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NO</a:t>
              </a:r>
              <a:r>
                <a:rPr lang="de-DE" sz="1600" b="1" baseline="-25000" dirty="0" smtClean="0"/>
                <a:t>2</a:t>
              </a:r>
              <a:endParaRPr lang="de-DE" sz="1600" b="1" dirty="0" smtClean="0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3779960" y="1939889"/>
              <a:ext cx="742511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Blank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429050" y="1939889"/>
              <a:ext cx="492443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NO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921493" y="1939889"/>
              <a:ext cx="567783" cy="326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de-DE" sz="1600" b="1" dirty="0" smtClean="0"/>
                <a:t>NO</a:t>
              </a:r>
              <a:r>
                <a:rPr lang="de-DE" sz="1600" b="1" baseline="-25000" dirty="0" smtClean="0"/>
                <a:t>2</a:t>
              </a:r>
              <a:endParaRPr lang="de-DE" sz="16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74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Influence</a:t>
            </a:r>
            <a:r>
              <a:rPr lang="de-DE" dirty="0" smtClean="0"/>
              <a:t> of </a:t>
            </a:r>
            <a:r>
              <a:rPr lang="de-DE" dirty="0" err="1" smtClean="0"/>
              <a:t>humidity</a:t>
            </a:r>
            <a:r>
              <a:rPr lang="de-DE" dirty="0" smtClean="0"/>
              <a:t> 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7573279" y="2331615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 [NO] is the measured and [NO]</a:t>
            </a:r>
            <a:r>
              <a:rPr lang="en-US" baseline="-25000" dirty="0" smtClean="0"/>
              <a:t>H2Ocorr</a:t>
            </a:r>
            <a:r>
              <a:rPr lang="en-US" dirty="0" smtClean="0"/>
              <a:t> the corrected concentration.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62230" y="5714169"/>
            <a:ext cx="741901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/>
              <a:t>R</a:t>
            </a:r>
            <a:r>
              <a:rPr lang="de-DE" sz="1400" b="1" dirty="0" err="1" smtClean="0"/>
              <a:t>ecover</a:t>
            </a:r>
            <a:r>
              <a:rPr lang="de-DE" sz="1400" b="1" dirty="0" err="1" smtClean="0"/>
              <a:t>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</a:t>
            </a:r>
            <a:r>
              <a:rPr lang="de-DE" sz="1400" b="1" dirty="0" smtClean="0"/>
              <a:t> of </a:t>
            </a:r>
            <a:r>
              <a:rPr lang="de-DE" sz="1400" b="1" dirty="0" smtClean="0"/>
              <a:t>NO </a:t>
            </a:r>
            <a:r>
              <a:rPr lang="de-DE" sz="1400" b="1" dirty="0" err="1" smtClean="0"/>
              <a:t>standards</a:t>
            </a:r>
            <a:r>
              <a:rPr lang="de-DE" sz="1400" b="1" dirty="0" smtClean="0"/>
              <a:t> </a:t>
            </a:r>
            <a:r>
              <a:rPr lang="de-DE" sz="1400" b="1" dirty="0" smtClean="0"/>
              <a:t>due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water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percentage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</a:t>
            </a:r>
            <a:r>
              <a:rPr lang="de-DE" sz="1400" b="1" dirty="0" smtClean="0"/>
              <a:t> per absolute </a:t>
            </a:r>
            <a:r>
              <a:rPr lang="de-DE" sz="1400" b="1" dirty="0" err="1" smtClean="0"/>
              <a:t>humidity</a:t>
            </a:r>
            <a:endParaRPr lang="de-DE" sz="1400" b="1" dirty="0" smtClean="0"/>
          </a:p>
        </p:txBody>
      </p:sp>
      <p:grpSp>
        <p:nvGrpSpPr>
          <p:cNvPr id="19" name="Gruppieren 18"/>
          <p:cNvGrpSpPr/>
          <p:nvPr/>
        </p:nvGrpSpPr>
        <p:grpSpPr>
          <a:xfrm>
            <a:off x="7573279" y="3264306"/>
            <a:ext cx="3416078" cy="2268525"/>
            <a:chOff x="7573279" y="3264306"/>
            <a:chExt cx="3416078" cy="2268525"/>
          </a:xfrm>
        </p:grpSpPr>
        <p:sp>
          <p:nvSpPr>
            <p:cNvPr id="29" name="Textfeld 28"/>
            <p:cNvSpPr txBox="1"/>
            <p:nvPr/>
          </p:nvSpPr>
          <p:spPr>
            <a:xfrm>
              <a:off x="7573279" y="3264306"/>
              <a:ext cx="34160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value determined for the CLD is close to the value of 4.3 proposed by Parrish et al. (1991) and for suggested for the sensitivity correction in CLDs.  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7573279" y="5071166"/>
              <a:ext cx="33589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Parrish</a:t>
              </a:r>
              <a:r>
                <a:rPr lang="en-US" sz="1200" dirty="0"/>
                <a:t> </a:t>
              </a:r>
              <a:r>
                <a:rPr lang="en-US" sz="1200" dirty="0" smtClean="0"/>
                <a:t>et al., 1991., </a:t>
              </a:r>
              <a:r>
                <a:rPr lang="en-US" sz="1200" i="1" dirty="0"/>
                <a:t>Journal of Geophysical Research-Atmospheres</a:t>
              </a:r>
              <a:r>
                <a:rPr lang="en-US" sz="1200" dirty="0"/>
                <a:t>, 96: 9309-20.</a:t>
              </a:r>
              <a:endParaRPr lang="de-DE" sz="12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7573279" y="908720"/>
            <a:ext cx="4175375" cy="1444858"/>
            <a:chOff x="7573279" y="908720"/>
            <a:chExt cx="4175375" cy="1444858"/>
          </a:xfrm>
        </p:grpSpPr>
        <p:sp>
          <p:nvSpPr>
            <p:cNvPr id="17" name="Textfeld 16"/>
            <p:cNvSpPr txBox="1"/>
            <p:nvPr/>
          </p:nvSpPr>
          <p:spPr>
            <a:xfrm>
              <a:off x="7573279" y="908720"/>
              <a:ext cx="4175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influence of water on the sensitivity can be described with the </a:t>
              </a:r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r>
                <a:rPr lang="en-US" dirty="0" smtClean="0"/>
                <a:t>-value which is defined as:</a:t>
              </a: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279" y="1916117"/>
              <a:ext cx="3738565" cy="43746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9" y="1370386"/>
            <a:ext cx="6349407" cy="436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Influence</a:t>
            </a:r>
            <a:r>
              <a:rPr lang="de-DE" dirty="0" smtClean="0"/>
              <a:t> of </a:t>
            </a:r>
            <a:r>
              <a:rPr lang="de-DE" dirty="0" err="1" smtClean="0"/>
              <a:t>humidity</a:t>
            </a:r>
            <a:r>
              <a:rPr lang="de-DE" dirty="0" smtClean="0"/>
              <a:t> 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608168" y="1633760"/>
            <a:ext cx="381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NO sensitivity, also the NO</a:t>
            </a:r>
            <a:r>
              <a:rPr lang="en-US" baseline="-25000" dirty="0" smtClean="0"/>
              <a:t>2</a:t>
            </a:r>
            <a:r>
              <a:rPr lang="en-US" dirty="0" smtClean="0"/>
              <a:t> sensitivity in the CLDs dropped by 3-4% per water mixing ratio in %.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608168" y="2612810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contrast, the NO</a:t>
            </a:r>
            <a:r>
              <a:rPr lang="en-US" baseline="-25000" dirty="0" smtClean="0"/>
              <a:t>2</a:t>
            </a:r>
            <a:r>
              <a:rPr lang="en-US" dirty="0" smtClean="0"/>
              <a:t> signal in one CAPS instrument was increased by the additional water in the cavity.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608168" y="3922842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effect was observed in the ICAD.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4856" y="5565667"/>
            <a:ext cx="23436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 </a:t>
            </a:r>
            <a:endParaRPr lang="en-US" sz="1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8" y="1537816"/>
            <a:ext cx="6455042" cy="432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62230" y="5714169"/>
            <a:ext cx="756809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err="1"/>
              <a:t>R</a:t>
            </a:r>
            <a:r>
              <a:rPr lang="de-DE" sz="1400" b="1" dirty="0" err="1" smtClean="0"/>
              <a:t>ecover</a:t>
            </a:r>
            <a:r>
              <a:rPr lang="de-DE" sz="1400" b="1" dirty="0" err="1" smtClean="0"/>
              <a:t>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</a:t>
            </a:r>
            <a:r>
              <a:rPr lang="de-DE" sz="1400" b="1" dirty="0" smtClean="0"/>
              <a:t> of </a:t>
            </a:r>
            <a:r>
              <a:rPr lang="de-DE" sz="1400" b="1" dirty="0" smtClean="0"/>
              <a:t>NO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standards</a:t>
            </a:r>
            <a:r>
              <a:rPr lang="de-DE" sz="1400" b="1" dirty="0" smtClean="0"/>
              <a:t> </a:t>
            </a:r>
            <a:r>
              <a:rPr lang="de-DE" sz="1400" b="1" dirty="0" smtClean="0"/>
              <a:t>due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water</a:t>
            </a:r>
            <a:r>
              <a:rPr lang="de-DE" sz="1400" b="1" dirty="0" smtClean="0"/>
              <a:t> in </a:t>
            </a:r>
            <a:r>
              <a:rPr lang="de-DE" sz="1400" b="1" dirty="0" err="1" smtClean="0"/>
              <a:t>percentage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loss</a:t>
            </a:r>
            <a:r>
              <a:rPr lang="de-DE" sz="1400" b="1" dirty="0" smtClean="0"/>
              <a:t> per absolute </a:t>
            </a:r>
            <a:r>
              <a:rPr lang="de-DE" sz="1400" b="1" dirty="0" err="1" smtClean="0"/>
              <a:t>humidity</a:t>
            </a:r>
            <a:endParaRPr lang="de-DE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380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Interferences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alkenes</a:t>
            </a:r>
            <a:r>
              <a:rPr lang="de-DE" dirty="0" smtClean="0"/>
              <a:t>, </a:t>
            </a:r>
            <a:r>
              <a:rPr lang="de-DE" dirty="0" err="1" smtClean="0"/>
              <a:t>nitrates</a:t>
            </a:r>
            <a:r>
              <a:rPr lang="de-DE" dirty="0" smtClean="0"/>
              <a:t> and </a:t>
            </a:r>
            <a:r>
              <a:rPr lang="de-DE" dirty="0" err="1" smtClean="0"/>
              <a:t>nitrites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176095" y="1268760"/>
            <a:ext cx="341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Alkenes, nitrates and nitrites were added to the joint sampling line.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76095" y="2960911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response in the NO channels of the CLDs was observed after adding alkenes and nitrates.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176095" y="4222485"/>
            <a:ext cx="331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CLDs showed interferences in the NO channel after adding </a:t>
            </a:r>
            <a:r>
              <a:rPr lang="en-US" dirty="0" err="1" smtClean="0"/>
              <a:t>isobutylnitrite</a:t>
            </a:r>
            <a:r>
              <a:rPr lang="en-US" dirty="0" smtClean="0"/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4856" y="5565667"/>
            <a:ext cx="537198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/>
              <a:t>NO time </a:t>
            </a:r>
            <a:r>
              <a:rPr lang="de-DE" sz="1400" b="1" dirty="0" err="1" smtClean="0"/>
              <a:t>series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when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adding</a:t>
            </a:r>
            <a:r>
              <a:rPr lang="de-DE" sz="1400" b="1" dirty="0" smtClean="0"/>
              <a:t> potential </a:t>
            </a:r>
            <a:r>
              <a:rPr lang="de-DE" sz="1400" b="1" dirty="0" err="1" smtClean="0"/>
              <a:t>interfering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compounds</a:t>
            </a:r>
            <a:endParaRPr lang="de-DE" sz="14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412776"/>
            <a:ext cx="6270227" cy="40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176095" y="2253335"/>
            <a:ext cx="341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nitrite was used to simulate HONO interferences.</a:t>
            </a:r>
          </a:p>
        </p:txBody>
      </p:sp>
    </p:spTree>
    <p:extLst>
      <p:ext uri="{BB962C8B-B14F-4D97-AF65-F5344CB8AC3E}">
        <p14:creationId xmlns:p14="http://schemas.microsoft.com/office/powerpoint/2010/main" val="39005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Interferences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alkenes</a:t>
            </a:r>
            <a:r>
              <a:rPr lang="de-DE" dirty="0" smtClean="0"/>
              <a:t>, </a:t>
            </a:r>
            <a:r>
              <a:rPr lang="de-DE" dirty="0" err="1" smtClean="0"/>
              <a:t>nitrates</a:t>
            </a:r>
            <a:r>
              <a:rPr lang="de-DE" dirty="0" smtClean="0"/>
              <a:t> and </a:t>
            </a:r>
            <a:r>
              <a:rPr lang="de-DE" dirty="0" err="1" smtClean="0"/>
              <a:t>nitrites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320136" y="1484784"/>
            <a:ext cx="3416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CLD with the molybdenum converter and, remarkably, a CLD with a photolytical converter measured NO</a:t>
            </a:r>
            <a:r>
              <a:rPr lang="en-US" baseline="-25000" dirty="0" smtClean="0"/>
              <a:t>2</a:t>
            </a:r>
            <a:r>
              <a:rPr lang="en-US" dirty="0" smtClean="0"/>
              <a:t> after adding nitrates.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353225" y="3080881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CLDs showed interferences with </a:t>
            </a:r>
            <a:r>
              <a:rPr lang="en-US" dirty="0" err="1" smtClean="0"/>
              <a:t>isobutylnitrite</a:t>
            </a:r>
            <a:r>
              <a:rPr lang="en-US" dirty="0" smtClean="0"/>
              <a:t>.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33009" y="3861048"/>
            <a:ext cx="3312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CAPS, the QCL and the ICAD did not show interferences.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4856" y="5565667"/>
            <a:ext cx="5471370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/>
              <a:t>NO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time </a:t>
            </a:r>
            <a:r>
              <a:rPr lang="de-DE" sz="1400" b="1" dirty="0" err="1" smtClean="0"/>
              <a:t>series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when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adding</a:t>
            </a:r>
            <a:r>
              <a:rPr lang="de-DE" sz="1400" b="1" dirty="0" smtClean="0"/>
              <a:t> potential </a:t>
            </a:r>
            <a:r>
              <a:rPr lang="de-DE" sz="1400" b="1" dirty="0" err="1" smtClean="0"/>
              <a:t>interfering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compounds</a:t>
            </a:r>
            <a:endParaRPr lang="de-DE" sz="14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6" y="1484784"/>
            <a:ext cx="6512730" cy="39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1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263352" y="1266726"/>
            <a:ext cx="1106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Intercomparison of ambient NO</a:t>
            </a:r>
            <a:r>
              <a:rPr lang="en-US" baseline="-25000" dirty="0" smtClean="0"/>
              <a:t>2</a:t>
            </a:r>
            <a:r>
              <a:rPr lang="en-US" dirty="0" smtClean="0"/>
              <a:t> measurements was performed by sampling from the JULIAC tower. NO</a:t>
            </a:r>
            <a:r>
              <a:rPr lang="en-US" baseline="-25000" dirty="0" smtClean="0"/>
              <a:t>2</a:t>
            </a:r>
            <a:r>
              <a:rPr lang="en-US" dirty="0" smtClean="0"/>
              <a:t> values differed due to the scaling factors of the instruments. The differences could be reduced using the scaling factors from the joint calibrations.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2420888"/>
            <a:ext cx="5112568" cy="305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59" y="2619772"/>
            <a:ext cx="4676669" cy="28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931620" y="5504233"/>
            <a:ext cx="385387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/>
              <a:t>Time </a:t>
            </a:r>
            <a:r>
              <a:rPr lang="de-DE" sz="1400" b="1" dirty="0" err="1" smtClean="0"/>
              <a:t>series</a:t>
            </a:r>
            <a:r>
              <a:rPr lang="de-DE" sz="1400" b="1" dirty="0" smtClean="0"/>
              <a:t> of </a:t>
            </a:r>
            <a:r>
              <a:rPr lang="de-DE" sz="1400" b="1" dirty="0" err="1" smtClean="0"/>
              <a:t>ambient</a:t>
            </a:r>
            <a:r>
              <a:rPr lang="de-DE" sz="1400" b="1" dirty="0" smtClean="0"/>
              <a:t> NO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measurements</a:t>
            </a:r>
            <a:r>
              <a:rPr lang="de-DE" sz="1400" b="1" dirty="0" smtClean="0"/>
              <a:t>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84032" y="5338883"/>
            <a:ext cx="488209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b="1" dirty="0" smtClean="0"/>
              <a:t>Time </a:t>
            </a:r>
            <a:r>
              <a:rPr lang="de-DE" sz="1400" b="1" dirty="0" err="1" smtClean="0"/>
              <a:t>series</a:t>
            </a:r>
            <a:r>
              <a:rPr lang="de-DE" sz="1400" b="1" dirty="0" smtClean="0"/>
              <a:t> of </a:t>
            </a:r>
            <a:r>
              <a:rPr lang="de-DE" sz="1400" b="1" dirty="0" err="1" smtClean="0"/>
              <a:t>ambient</a:t>
            </a:r>
            <a:r>
              <a:rPr lang="de-DE" sz="1400" b="1" dirty="0" smtClean="0"/>
              <a:t> </a:t>
            </a:r>
            <a:r>
              <a:rPr lang="de-DE" sz="1400" b="1" dirty="0"/>
              <a:t>NO</a:t>
            </a:r>
            <a:r>
              <a:rPr lang="de-DE" sz="1400" b="1" baseline="-25000" dirty="0"/>
              <a:t>2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measurements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scaled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joint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calibrations</a:t>
            </a:r>
            <a:r>
              <a:rPr lang="de-DE" sz="1400" b="1" dirty="0"/>
              <a:t> </a:t>
            </a:r>
            <a:r>
              <a:rPr lang="de-DE" sz="1400" b="1" dirty="0" smtClean="0"/>
              <a:t>and </a:t>
            </a:r>
            <a:r>
              <a:rPr lang="de-DE" sz="1400" b="1" dirty="0" err="1" smtClean="0"/>
              <a:t>corrected</a:t>
            </a:r>
            <a:r>
              <a:rPr lang="de-DE" sz="1400" b="1" dirty="0" smtClean="0"/>
              <a:t> for </a:t>
            </a:r>
            <a:r>
              <a:rPr lang="de-DE" sz="1400" b="1" dirty="0" err="1" smtClean="0"/>
              <a:t>humidity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effects</a:t>
            </a:r>
            <a:r>
              <a:rPr lang="de-DE" sz="14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9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960096" y="1622698"/>
            <a:ext cx="3416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ICAD showed an excellent correlation with the reference instrument with a slope of 1.</a:t>
            </a:r>
          </a:p>
          <a:p>
            <a:endParaRPr lang="en-US" dirty="0" smtClean="0"/>
          </a:p>
          <a:p>
            <a:r>
              <a:rPr lang="en-US" dirty="0" smtClean="0"/>
              <a:t>The slopes of the correlation plots of other instruments was mainly  determined by the calibration and the humidity effect.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de-DE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2" y="1412776"/>
            <a:ext cx="5904656" cy="44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/>
          <p:cNvGrpSpPr/>
          <p:nvPr/>
        </p:nvGrpSpPr>
        <p:grpSpPr>
          <a:xfrm>
            <a:off x="836474" y="1464246"/>
            <a:ext cx="10588117" cy="4439270"/>
            <a:chOff x="836474" y="1464246"/>
            <a:chExt cx="10588117" cy="4439270"/>
          </a:xfrm>
        </p:grpSpPr>
        <p:sp>
          <p:nvSpPr>
            <p:cNvPr id="17" name="Textfeld 16"/>
            <p:cNvSpPr txBox="1"/>
            <p:nvPr/>
          </p:nvSpPr>
          <p:spPr>
            <a:xfrm>
              <a:off x="8008513" y="1633760"/>
              <a:ext cx="3416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comparing with the reference instrument the slope is between 0.7 and 1.05.</a:t>
              </a: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474" y="1464246"/>
              <a:ext cx="6182588" cy="4439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8008513" y="4052193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all but one instrument R</a:t>
            </a:r>
            <a:r>
              <a:rPr lang="en-US" baseline="30000" dirty="0" smtClean="0"/>
              <a:t>2</a:t>
            </a:r>
            <a:r>
              <a:rPr lang="en-US" dirty="0" smtClean="0"/>
              <a:t> is larger than 0.95.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371475" y="1484784"/>
            <a:ext cx="10949405" cy="4811496"/>
            <a:chOff x="371475" y="1484784"/>
            <a:chExt cx="10949405" cy="4811496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767408" y="1484784"/>
              <a:ext cx="10553472" cy="4458322"/>
              <a:chOff x="767408" y="1484784"/>
              <a:chExt cx="10553472" cy="4458322"/>
            </a:xfrm>
          </p:grpSpPr>
          <p:sp>
            <p:nvSpPr>
              <p:cNvPr id="21" name="Textfeld 20"/>
              <p:cNvSpPr txBox="1"/>
              <p:nvPr/>
            </p:nvSpPr>
            <p:spPr>
              <a:xfrm>
                <a:off x="8008513" y="2851864"/>
                <a:ext cx="3312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After scaling to the joint reference, the slope is between 0.92 and 1.07.</a:t>
                </a:r>
              </a:p>
            </p:txBody>
          </p:sp>
          <p:pic>
            <p:nvPicPr>
              <p:cNvPr id="307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408" y="1484784"/>
                <a:ext cx="6320720" cy="4458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1" name="Textfeld 30"/>
            <p:cNvSpPr txBox="1"/>
            <p:nvPr/>
          </p:nvSpPr>
          <p:spPr>
            <a:xfrm>
              <a:off x="371475" y="5794604"/>
              <a:ext cx="6084565" cy="501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1400" b="1" dirty="0" err="1" smtClean="0"/>
                <a:t>Slope</a:t>
              </a:r>
              <a:r>
                <a:rPr lang="de-DE" sz="1400" b="1" dirty="0" smtClean="0"/>
                <a:t> of all </a:t>
              </a:r>
              <a:r>
                <a:rPr lang="de-DE" sz="1400" b="1" dirty="0" err="1" smtClean="0"/>
                <a:t>instruments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with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respect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to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the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reference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instrument</a:t>
              </a:r>
              <a:r>
                <a:rPr lang="de-DE" sz="1400" b="1" dirty="0" smtClean="0"/>
                <a:t>. All </a:t>
              </a:r>
              <a:r>
                <a:rPr lang="de-DE" sz="1400" b="1" dirty="0" err="1" smtClean="0"/>
                <a:t>instrumenents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scaled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to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common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standard</a:t>
              </a:r>
              <a:r>
                <a:rPr lang="de-DE" sz="1400" b="1" dirty="0" smtClean="0"/>
                <a:t> and </a:t>
              </a:r>
              <a:r>
                <a:rPr lang="de-DE" sz="1400" b="1" dirty="0" err="1" smtClean="0"/>
                <a:t>humidity</a:t>
              </a:r>
              <a:r>
                <a:rPr lang="de-DE" sz="1400" b="1" dirty="0" smtClean="0"/>
                <a:t> </a:t>
              </a:r>
              <a:r>
                <a:rPr lang="de-DE" sz="1400" b="1" dirty="0" err="1" smtClean="0"/>
                <a:t>corrected</a:t>
              </a:r>
              <a:r>
                <a:rPr lang="de-DE" sz="1400" b="1" dirty="0" smtClean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3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The MetNO2 Project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75505" y="3900376"/>
            <a:ext cx="904125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developing traceable </a:t>
            </a:r>
            <a:r>
              <a:rPr lang="en-US" sz="2400" dirty="0"/>
              <a:t>static </a:t>
            </a:r>
            <a:r>
              <a:rPr lang="en-US" sz="2400" dirty="0" smtClean="0"/>
              <a:t>and dynamic </a:t>
            </a:r>
            <a:r>
              <a:rPr lang="en-US" sz="2400" b="1" dirty="0" smtClean="0"/>
              <a:t>reference </a:t>
            </a:r>
            <a:r>
              <a:rPr lang="en-US" sz="2400" b="1" dirty="0"/>
              <a:t>standards</a:t>
            </a:r>
            <a:endParaRPr lang="de-DE" sz="2400" b="1" dirty="0" err="1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71475" y="4379721"/>
            <a:ext cx="905408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developing </a:t>
            </a:r>
            <a:r>
              <a:rPr lang="en-US" sz="2400" b="1" dirty="0"/>
              <a:t>analytical methods</a:t>
            </a:r>
            <a:r>
              <a:rPr lang="en-US" sz="2400" dirty="0"/>
              <a:t> to quantify the main impurities</a:t>
            </a:r>
            <a:endParaRPr lang="de-DE" sz="2400" dirty="0" err="1" smtClean="0"/>
          </a:p>
        </p:txBody>
      </p:sp>
      <p:pic>
        <p:nvPicPr>
          <p:cNvPr id="4098" name="Picture 2" descr="C:\Users\r.wegener\Documents\Publikationen\20200505_Wegener_EGU_MetMO2\empir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37" y="2510612"/>
            <a:ext cx="3033911" cy="7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364307" y="2484675"/>
            <a:ext cx="8263801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/>
              <a:t>The goal of the EMPIR Project MetNO2 within EMPIR is to</a:t>
            </a:r>
          </a:p>
          <a:p>
            <a:pPr>
              <a:lnSpc>
                <a:spcPct val="95000"/>
              </a:lnSpc>
            </a:pPr>
            <a:r>
              <a:rPr lang="en-US" sz="2400" dirty="0" smtClean="0"/>
              <a:t>deliver </a:t>
            </a:r>
            <a:r>
              <a:rPr lang="en-US" sz="2400" dirty="0"/>
              <a:t>a highly accurate SI traceable </a:t>
            </a:r>
            <a:r>
              <a:rPr lang="en-US" sz="2400" dirty="0" smtClean="0"/>
              <a:t>measurement of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  <a:endParaRPr lang="de-DE" sz="2400" dirty="0" err="1" smtClean="0"/>
          </a:p>
        </p:txBody>
      </p:sp>
      <p:sp>
        <p:nvSpPr>
          <p:cNvPr id="16" name="Textfeld 15"/>
          <p:cNvSpPr txBox="1"/>
          <p:nvPr/>
        </p:nvSpPr>
        <p:spPr>
          <a:xfrm>
            <a:off x="349746" y="1573936"/>
            <a:ext cx="9562181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one of the key pollutants worldwide. </a:t>
            </a:r>
            <a:r>
              <a:rPr lang="en-US" sz="2400" dirty="0"/>
              <a:t>Monitoring </a:t>
            </a:r>
            <a:r>
              <a:rPr lang="en-US" sz="2400" dirty="0" smtClean="0"/>
              <a:t>long-term </a:t>
            </a:r>
            <a:r>
              <a:rPr lang="en-US" sz="2400" dirty="0"/>
              <a:t>trends requires accurate and traceable </a:t>
            </a:r>
            <a:r>
              <a:rPr lang="en-US" sz="2400" dirty="0" smtClean="0"/>
              <a:t>standards. </a:t>
            </a:r>
            <a:endParaRPr lang="de-DE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375505" y="5090759"/>
            <a:ext cx="1018099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/>
              <a:t>Methods and standards were compared at the SAPHIR chamber in Jülich</a:t>
            </a:r>
            <a:endParaRPr lang="de-DE" sz="2400" b="1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385799" y="3457178"/>
            <a:ext cx="343876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/>
              <a:t>This will be achieved by</a:t>
            </a:r>
            <a:endParaRPr lang="de-DE" sz="2400" b="1" dirty="0" smtClean="0"/>
          </a:p>
        </p:txBody>
      </p:sp>
      <p:sp>
        <p:nvSpPr>
          <p:cNvPr id="7" name="Rechteck 6"/>
          <p:cNvSpPr/>
          <p:nvPr/>
        </p:nvSpPr>
        <p:spPr>
          <a:xfrm>
            <a:off x="396540" y="5805264"/>
            <a:ext cx="3211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http://empir.npl.co.uk/metno2/</a:t>
            </a:r>
          </a:p>
        </p:txBody>
      </p:sp>
    </p:spTree>
    <p:extLst>
      <p:ext uri="{BB962C8B-B14F-4D97-AF65-F5344CB8AC3E}">
        <p14:creationId xmlns:p14="http://schemas.microsoft.com/office/powerpoint/2010/main" val="1611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326332" y="982444"/>
            <a:ext cx="1084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Sensitivity: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measuring the calibration standards instruments deviated between -30% and +10%.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326332" y="1659078"/>
            <a:ext cx="1084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Humidity: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CLDs showed loss of sensitivity under humid conditions, but this effect could be corrected.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6332" y="2297391"/>
            <a:ext cx="1084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Reference </a:t>
            </a:r>
            <a:r>
              <a:rPr lang="en-US" b="1" dirty="0" smtClean="0"/>
              <a:t>standards</a:t>
            </a:r>
            <a:r>
              <a:rPr lang="en-US" b="1" dirty="0"/>
              <a:t>: </a:t>
            </a:r>
            <a:endParaRPr lang="en-US" b="1" dirty="0" smtClean="0"/>
          </a:p>
          <a:p>
            <a:r>
              <a:rPr lang="en-US" dirty="0" smtClean="0"/>
              <a:t>Calibration worked </a:t>
            </a:r>
            <a:r>
              <a:rPr lang="en-US" dirty="0"/>
              <a:t>well with the 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standards </a:t>
            </a:r>
            <a:r>
              <a:rPr lang="en-US" dirty="0"/>
              <a:t>prepared </a:t>
            </a:r>
            <a:r>
              <a:rPr lang="en-US" dirty="0" smtClean="0"/>
              <a:t>within </a:t>
            </a:r>
            <a:r>
              <a:rPr lang="en-US" dirty="0"/>
              <a:t>the MetNO2 </a:t>
            </a:r>
            <a:r>
              <a:rPr lang="en-US" dirty="0" smtClean="0"/>
              <a:t>project, but </a:t>
            </a:r>
            <a:r>
              <a:rPr lang="en-US" dirty="0"/>
              <a:t>also with all the </a:t>
            </a:r>
            <a:r>
              <a:rPr lang="en-US" dirty="0" smtClean="0"/>
              <a:t>NO </a:t>
            </a:r>
            <a:r>
              <a:rPr lang="en-US" dirty="0"/>
              <a:t>gas </a:t>
            </a:r>
            <a:r>
              <a:rPr lang="en-US" dirty="0" smtClean="0"/>
              <a:t>standards.  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326332" y="3220721"/>
            <a:ext cx="1084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Interferences: </a:t>
            </a:r>
          </a:p>
          <a:p>
            <a:r>
              <a:rPr lang="en-US" dirty="0" smtClean="0"/>
              <a:t>Not only </a:t>
            </a:r>
            <a:r>
              <a:rPr lang="en-US" dirty="0" err="1" smtClean="0"/>
              <a:t>molybdeneum</a:t>
            </a:r>
            <a:r>
              <a:rPr lang="en-US" dirty="0" smtClean="0"/>
              <a:t> but also one photolytical converter showed interferences with nitrates; all CLDs had interferences with </a:t>
            </a:r>
            <a:r>
              <a:rPr lang="en-US" dirty="0" err="1" smtClean="0"/>
              <a:t>isobutylnitrite</a:t>
            </a:r>
            <a:r>
              <a:rPr lang="en-US" dirty="0" smtClean="0"/>
              <a:t> and therefore potentially with HONO.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26332" y="4144051"/>
            <a:ext cx="10845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Ambient Measurements: </a:t>
            </a:r>
          </a:p>
          <a:p>
            <a:r>
              <a:rPr lang="en-US" dirty="0" smtClean="0"/>
              <a:t>All instrument types showed good correlations with the reference instrument. Deviations can mainly be explained with the individual calibration procedures.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6332" y="5067381"/>
            <a:ext cx="11305256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This intercomparison shows that the accuracy of NO and NO</a:t>
            </a:r>
            <a:r>
              <a:rPr lang="en-US" b="1" baseline="-25000" dirty="0" smtClean="0"/>
              <a:t>2</a:t>
            </a:r>
            <a:r>
              <a:rPr lang="en-US" b="1" dirty="0" smtClean="0"/>
              <a:t> can </a:t>
            </a:r>
            <a:r>
              <a:rPr lang="en-US" b="1" dirty="0"/>
              <a:t>greatly be improved by improving the calibration procedures. Calibration Gas mixtures with NO and CO</a:t>
            </a:r>
            <a:r>
              <a:rPr lang="en-US" b="1" baseline="-25000" dirty="0"/>
              <a:t>2</a:t>
            </a:r>
            <a:r>
              <a:rPr lang="en-US" b="1" dirty="0"/>
              <a:t> should be used to track the dilution </a:t>
            </a:r>
            <a:r>
              <a:rPr lang="en-US" b="1" dirty="0" smtClean="0"/>
              <a:t>with </a:t>
            </a:r>
            <a:r>
              <a:rPr lang="en-US" b="1" dirty="0"/>
              <a:t>precise CO</a:t>
            </a:r>
            <a:r>
              <a:rPr lang="en-US" b="1" baseline="-25000" dirty="0"/>
              <a:t>2</a:t>
            </a:r>
            <a:r>
              <a:rPr lang="en-US" b="1" dirty="0"/>
              <a:t> measurements. </a:t>
            </a:r>
          </a:p>
          <a:p>
            <a:pPr algn="l">
              <a:lnSpc>
                <a:spcPct val="95000"/>
              </a:lnSpc>
            </a:pPr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206376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263352" y="820063"/>
            <a:ext cx="1084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Forschungszentrum Jülich:</a:t>
            </a:r>
            <a:r>
              <a:rPr lang="en-US" sz="1600" dirty="0" smtClean="0"/>
              <a:t> </a:t>
            </a:r>
          </a:p>
          <a:p>
            <a:r>
              <a:rPr lang="de-DE" sz="1600" dirty="0"/>
              <a:t>Franz Rohrer, Benjamin Winter, Zhaofeng Tan, Ulrich Bundke, Patrick Weber, Norbert Houben, Doreen Niether, Vaishali Vardhan, Sergej Wedel, Ralf Tillmann, Anna </a:t>
            </a:r>
            <a:r>
              <a:rPr lang="de-DE" sz="1600" dirty="0" smtClean="0"/>
              <a:t>Novelli</a:t>
            </a:r>
            <a:endParaRPr lang="de-DE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THANK </a:t>
            </a:r>
            <a:r>
              <a:rPr lang="de-DE" dirty="0" err="1" smtClean="0"/>
              <a:t>you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263352" y="1631654"/>
            <a:ext cx="1084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German Weather Service (DWD)</a:t>
            </a:r>
          </a:p>
          <a:p>
            <a:r>
              <a:rPr lang="de-DE" sz="1600" dirty="0"/>
              <a:t>Annika </a:t>
            </a:r>
            <a:r>
              <a:rPr lang="de-DE" sz="1600" dirty="0" err="1"/>
              <a:t>Kuß</a:t>
            </a:r>
            <a:r>
              <a:rPr lang="de-DE" sz="1600" dirty="0"/>
              <a:t>, Georg Stange, Robert Holla, Dagmar Kubistin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263352" y="3893130"/>
            <a:ext cx="1084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Eidgenössische </a:t>
            </a:r>
            <a:r>
              <a:rPr lang="de-DE" sz="1600" b="1" dirty="0"/>
              <a:t>Materialprüfungs- und Forschungsanstalt </a:t>
            </a:r>
            <a:r>
              <a:rPr lang="en-US" sz="1600" b="1" dirty="0"/>
              <a:t> </a:t>
            </a:r>
            <a:r>
              <a:rPr lang="en-US" sz="1600" b="1" dirty="0" smtClean="0"/>
              <a:t>(EMPA)</a:t>
            </a:r>
          </a:p>
          <a:p>
            <a:r>
              <a:rPr lang="de-DE" sz="1600" dirty="0"/>
              <a:t>Nicolas </a:t>
            </a:r>
            <a:r>
              <a:rPr lang="de-DE" sz="1600" dirty="0" err="1"/>
              <a:t>Sobanski</a:t>
            </a:r>
            <a:endParaRPr lang="en-US" sz="16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263352" y="5589240"/>
            <a:ext cx="1084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National Physical Laboratory NPL </a:t>
            </a:r>
          </a:p>
          <a:p>
            <a:r>
              <a:rPr lang="de-DE" sz="1600" dirty="0"/>
              <a:t>Sivan van Aswegen, David R. </a:t>
            </a:r>
            <a:r>
              <a:rPr lang="de-DE" sz="1600" dirty="0" smtClean="0"/>
              <a:t>Worton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3352" y="2197023"/>
            <a:ext cx="1084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Finnish Meteorological Institute </a:t>
            </a:r>
            <a:endParaRPr lang="en-US" sz="1600" b="1" dirty="0" smtClean="0"/>
          </a:p>
          <a:p>
            <a:r>
              <a:rPr lang="de-DE" sz="1600" dirty="0" err="1"/>
              <a:t>Karri</a:t>
            </a:r>
            <a:r>
              <a:rPr lang="de-DE" sz="1600" dirty="0"/>
              <a:t> </a:t>
            </a:r>
            <a:r>
              <a:rPr lang="de-DE" sz="1600" dirty="0" err="1"/>
              <a:t>Saarnio</a:t>
            </a:r>
            <a:endParaRPr lang="en-US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3352" y="2762392"/>
            <a:ext cx="1084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University of </a:t>
            </a:r>
            <a:r>
              <a:rPr lang="de-DE" sz="1600" b="1" dirty="0" err="1" smtClean="0"/>
              <a:t>Aarhus</a:t>
            </a:r>
            <a:endParaRPr lang="en-US" sz="1600" b="1" dirty="0" smtClean="0"/>
          </a:p>
          <a:p>
            <a:r>
              <a:rPr lang="de-DE" sz="1600" dirty="0"/>
              <a:t>Claus </a:t>
            </a:r>
            <a:r>
              <a:rPr lang="de-DE" sz="1600" dirty="0" err="1"/>
              <a:t>Nordstroem</a:t>
            </a:r>
            <a:r>
              <a:rPr lang="de-DE" sz="1600" dirty="0"/>
              <a:t>, Jesper Nygaard, Tom Jensen</a:t>
            </a:r>
            <a:endParaRPr lang="en-US" sz="16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263352" y="3327761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University of York</a:t>
            </a:r>
            <a:endParaRPr lang="en-US" sz="1600" b="1" dirty="0" smtClean="0"/>
          </a:p>
          <a:p>
            <a:r>
              <a:rPr lang="de-DE" sz="1600" dirty="0"/>
              <a:t>Naomi Farren, Simone Andersen, Will </a:t>
            </a:r>
            <a:r>
              <a:rPr lang="de-DE" sz="1600" dirty="0" err="1"/>
              <a:t>Drysdale</a:t>
            </a:r>
            <a:endParaRPr lang="en-US" sz="1600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263352" y="4458499"/>
            <a:ext cx="691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b="1" dirty="0"/>
              <a:t>National Institute of Meteorological Sciences (South Korea)</a:t>
            </a:r>
          </a:p>
          <a:p>
            <a:r>
              <a:rPr lang="de-DE" sz="1600" dirty="0" err="1"/>
              <a:t>Sumin</a:t>
            </a:r>
            <a:r>
              <a:rPr lang="de-DE" sz="1600" dirty="0"/>
              <a:t> Kim, </a:t>
            </a:r>
            <a:r>
              <a:rPr lang="de-DE" sz="1600" dirty="0" err="1"/>
              <a:t>Sepyo</a:t>
            </a:r>
            <a:r>
              <a:rPr lang="de-DE" sz="1600" dirty="0"/>
              <a:t> Lee</a:t>
            </a:r>
            <a:endParaRPr lang="en-US" sz="1600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263352" y="5023868"/>
            <a:ext cx="691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n-US" sz="1600" b="1" dirty="0"/>
              <a:t>Federal Institute of Metrology </a:t>
            </a:r>
            <a:r>
              <a:rPr lang="en-US" sz="1600" b="1" dirty="0" smtClean="0"/>
              <a:t>METAS</a:t>
            </a:r>
            <a:endParaRPr lang="en-US" sz="1600" b="1" dirty="0"/>
          </a:p>
          <a:p>
            <a:r>
              <a:rPr lang="de-DE" sz="1600" dirty="0" err="1" smtClean="0"/>
              <a:t>Maitane</a:t>
            </a:r>
            <a:r>
              <a:rPr lang="de-DE" sz="1600" dirty="0" smtClean="0"/>
              <a:t> </a:t>
            </a:r>
            <a:r>
              <a:rPr lang="de-DE" sz="1600" dirty="0" err="1"/>
              <a:t>Iturrate</a:t>
            </a:r>
            <a:r>
              <a:rPr lang="de-DE" sz="1600" dirty="0"/>
              <a:t>-Garcia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604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Intercomparison SETUP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Instruments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17440"/>
              </p:ext>
            </p:extLst>
          </p:nvPr>
        </p:nvGraphicFramePr>
        <p:xfrm>
          <a:off x="386358" y="1412776"/>
          <a:ext cx="9649071" cy="1419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2008"/>
                <a:gridCol w="66967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 dirty="0" smtClean="0">
                          <a:effectLst/>
                        </a:rPr>
                        <a:t>Chemiluminescence Detectors (CLD)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Photolytical converters </a:t>
                      </a:r>
                      <a:endParaRPr lang="en-US" sz="16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Molybdenum converters</a:t>
                      </a:r>
                      <a:endParaRPr lang="en-US" sz="1600" b="1" i="1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err="1" smtClean="0">
                          <a:effectLst/>
                        </a:rPr>
                        <a:t>Univ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 of York (UK), </a:t>
                      </a:r>
                    </a:p>
                    <a:p>
                      <a:pPr algn="l" fontAlgn="b"/>
                      <a:r>
                        <a:rPr lang="en-US" sz="1600" u="none" strike="noStrike" noProof="0" dirty="0" err="1" smtClean="0">
                          <a:effectLst/>
                        </a:rPr>
                        <a:t>Univ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 of Aarhus (DK), 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German Weather Service (GER), 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National Institute of Meteorological Sciences (South Korea)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FZ Jülich (GER) 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249712"/>
              </p:ext>
            </p:extLst>
          </p:nvPr>
        </p:nvGraphicFramePr>
        <p:xfrm>
          <a:off x="386358" y="2852936"/>
          <a:ext cx="9649071" cy="1275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2008"/>
                <a:gridCol w="6696743"/>
              </a:tblGrid>
              <a:tr h="10847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 dirty="0" smtClean="0">
                          <a:effectLst/>
                        </a:rPr>
                        <a:t>Cavity attenuated phase shift spectroscopy (CAPS)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Finnish Meteorological Institute (FI), 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German Weather Service (GER), </a:t>
                      </a:r>
                    </a:p>
                    <a:p>
                      <a:pPr algn="l" fontAlgn="b"/>
                      <a:r>
                        <a:rPr lang="en-US" sz="1600" u="none" strike="noStrike" noProof="0" dirty="0" err="1" smtClean="0">
                          <a:effectLst/>
                        </a:rPr>
                        <a:t>Univ</a:t>
                      </a:r>
                      <a:r>
                        <a:rPr lang="en-US" sz="1600" u="none" strike="noStrike" noProof="0" dirty="0" smtClean="0">
                          <a:effectLst/>
                        </a:rPr>
                        <a:t> of York (UK), </a:t>
                      </a:r>
                    </a:p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</a:rPr>
                        <a:t>FZ Jülich (GER) 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93538"/>
              </p:ext>
            </p:extLst>
          </p:nvPr>
        </p:nvGraphicFramePr>
        <p:xfrm>
          <a:off x="386358" y="4005064"/>
          <a:ext cx="9649071" cy="1275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2008"/>
                <a:gridCol w="6696743"/>
              </a:tblGrid>
              <a:tr h="108470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</a:rPr>
                        <a:t>Quantum </a:t>
                      </a:r>
                      <a:r>
                        <a:rPr lang="de-DE" sz="1600" b="1" u="none" strike="noStrike" dirty="0" err="1" smtClean="0">
                          <a:effectLst/>
                        </a:rPr>
                        <a:t>Cascade</a:t>
                      </a:r>
                      <a:r>
                        <a:rPr lang="de-DE" sz="1600" b="1" u="none" strike="noStrike" dirty="0" smtClean="0">
                          <a:effectLst/>
                        </a:rPr>
                        <a:t> Laser (QCL)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Eidgenössische Materialprüfungs- und Forschungsanstalt (SUI)</a:t>
                      </a:r>
                    </a:p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FZ Jülich (GER)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90718"/>
              </p:ext>
            </p:extLst>
          </p:nvPr>
        </p:nvGraphicFramePr>
        <p:xfrm>
          <a:off x="386358" y="5085184"/>
          <a:ext cx="9649071" cy="687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2008"/>
                <a:gridCol w="6696743"/>
              </a:tblGrid>
              <a:tr h="44502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</a:rPr>
                        <a:t>Iterative</a:t>
                      </a:r>
                      <a:r>
                        <a:rPr lang="de-DE" sz="1600" b="1" u="none" strike="noStrike" baseline="0" dirty="0" smtClean="0">
                          <a:effectLst/>
                        </a:rPr>
                        <a:t> cavity-enhanced DOAS </a:t>
                      </a:r>
                      <a:r>
                        <a:rPr lang="de-DE" sz="1600" b="1" u="none" strike="noStrike" dirty="0" smtClean="0">
                          <a:effectLst/>
                        </a:rPr>
                        <a:t>(ICAD)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effectLst/>
                        </a:rPr>
                        <a:t>FZ Jülich (GER)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904312" y="1633784"/>
            <a:ext cx="311335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sz="1200" dirty="0" err="1" smtClean="0"/>
              <a:t>Fontijn</a:t>
            </a:r>
            <a:r>
              <a:rPr lang="de-DE" sz="1200" dirty="0"/>
              <a:t>, A. </a:t>
            </a:r>
            <a:r>
              <a:rPr lang="de-DE" sz="1200" dirty="0" smtClean="0"/>
              <a:t>1971</a:t>
            </a:r>
            <a:r>
              <a:rPr lang="de-DE" sz="1200" i="1" dirty="0" smtClean="0"/>
              <a:t>Journal </a:t>
            </a:r>
            <a:r>
              <a:rPr lang="de-DE" sz="1200" i="1" dirty="0"/>
              <a:t>of </a:t>
            </a:r>
            <a:r>
              <a:rPr lang="de-DE" sz="1200" i="1" dirty="0" err="1"/>
              <a:t>the</a:t>
            </a:r>
            <a:r>
              <a:rPr lang="de-DE" sz="1200" i="1" dirty="0"/>
              <a:t> Air Pollution Control </a:t>
            </a:r>
            <a:r>
              <a:rPr lang="de-DE" sz="1200" i="1" dirty="0" err="1"/>
              <a:t>Association</a:t>
            </a:r>
            <a:r>
              <a:rPr lang="de-DE" sz="1200" dirty="0"/>
              <a:t>, 21: 428-&amp;.</a:t>
            </a:r>
            <a:r>
              <a:rPr lang="en-US" sz="1200" dirty="0" smtClean="0"/>
              <a:t>., </a:t>
            </a:r>
            <a:r>
              <a:rPr lang="en-US" sz="1200" dirty="0"/>
              <a:t>1970)</a:t>
            </a:r>
            <a:endParaRPr lang="de-DE" sz="1200" dirty="0" err="1" smtClean="0"/>
          </a:p>
        </p:txBody>
      </p:sp>
      <p:sp>
        <p:nvSpPr>
          <p:cNvPr id="12" name="Textfeld 11"/>
          <p:cNvSpPr txBox="1"/>
          <p:nvPr/>
        </p:nvSpPr>
        <p:spPr>
          <a:xfrm>
            <a:off x="8884046" y="2924944"/>
            <a:ext cx="311335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sz="1200" dirty="0" err="1" smtClean="0"/>
              <a:t>Kebabian</a:t>
            </a:r>
            <a:r>
              <a:rPr lang="de-DE" sz="1200" dirty="0" smtClean="0"/>
              <a:t> </a:t>
            </a:r>
            <a:r>
              <a:rPr lang="de-DE" sz="1200" dirty="0" err="1" smtClean="0"/>
              <a:t>etg</a:t>
            </a:r>
            <a:r>
              <a:rPr lang="de-DE" sz="1200" dirty="0" smtClean="0"/>
              <a:t> al., 2008</a:t>
            </a:r>
            <a:r>
              <a:rPr lang="de-DE" sz="1200" dirty="0"/>
              <a:t>. </a:t>
            </a:r>
            <a:r>
              <a:rPr lang="de-DE" sz="1200" dirty="0" smtClean="0"/>
              <a:t>, </a:t>
            </a:r>
            <a:r>
              <a:rPr lang="de-DE" sz="1200" i="1" dirty="0"/>
              <a:t>Environmental Science &amp; Technology</a:t>
            </a:r>
            <a:r>
              <a:rPr lang="de-DE" sz="1200" dirty="0"/>
              <a:t>, 42: 6040-45.</a:t>
            </a:r>
            <a:endParaRPr lang="de-DE" sz="1200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9120336" y="4005064"/>
            <a:ext cx="289733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sz="1200" dirty="0" err="1" smtClean="0"/>
              <a:t>Tuzson</a:t>
            </a:r>
            <a:r>
              <a:rPr lang="de-DE" sz="1200" dirty="0" smtClean="0"/>
              <a:t> et al., 2013. </a:t>
            </a:r>
            <a:r>
              <a:rPr lang="de-DE" sz="1200" i="1" dirty="0" err="1"/>
              <a:t>Atmospheric</a:t>
            </a:r>
            <a:r>
              <a:rPr lang="de-DE" sz="1200" i="1" dirty="0"/>
              <a:t> Measurement </a:t>
            </a:r>
            <a:r>
              <a:rPr lang="de-DE" sz="1200" i="1" dirty="0" err="1"/>
              <a:t>Techniques</a:t>
            </a:r>
            <a:r>
              <a:rPr lang="de-DE" sz="1200" dirty="0"/>
              <a:t>, 6: 927-36.</a:t>
            </a:r>
            <a:endParaRPr lang="de-DE" sz="1200" dirty="0" smtClean="0"/>
          </a:p>
        </p:txBody>
      </p:sp>
      <p:sp>
        <p:nvSpPr>
          <p:cNvPr id="7" name="Rechteck 6"/>
          <p:cNvSpPr/>
          <p:nvPr/>
        </p:nvSpPr>
        <p:spPr>
          <a:xfrm>
            <a:off x="8904312" y="5013176"/>
            <a:ext cx="3113359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sz="1200" dirty="0" err="1"/>
              <a:t>Horbanski</a:t>
            </a:r>
            <a:r>
              <a:rPr lang="de-DE" sz="1200" dirty="0"/>
              <a:t>, </a:t>
            </a:r>
            <a:r>
              <a:rPr lang="de-DE" sz="1200" dirty="0" smtClean="0"/>
              <a:t>et al., 2019. </a:t>
            </a:r>
            <a:r>
              <a:rPr lang="de-DE" sz="1200" dirty="0" err="1"/>
              <a:t>Atmospheric</a:t>
            </a:r>
            <a:r>
              <a:rPr lang="de-DE" sz="1200" dirty="0"/>
              <a:t> Measurement </a:t>
            </a:r>
            <a:r>
              <a:rPr lang="de-DE" sz="1200" dirty="0" err="1"/>
              <a:t>Techniques</a:t>
            </a:r>
            <a:r>
              <a:rPr lang="de-DE" sz="1200" dirty="0"/>
              <a:t>, 12: 3365-81.</a:t>
            </a:r>
          </a:p>
        </p:txBody>
      </p:sp>
    </p:spTree>
    <p:extLst>
      <p:ext uri="{BB962C8B-B14F-4D97-AF65-F5344CB8AC3E}">
        <p14:creationId xmlns:p14="http://schemas.microsoft.com/office/powerpoint/2010/main" val="8514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Instruments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278713" y="295722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VS</a:t>
            </a:r>
            <a:endParaRPr lang="de-DE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7" y="453028"/>
            <a:ext cx="3834027" cy="52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6566366" y="5334747"/>
            <a:ext cx="1059180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SAPHIR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7357781" y="1041348"/>
            <a:ext cx="886282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JULIAC</a:t>
            </a:r>
            <a:endParaRPr lang="de-DE" sz="1400" dirty="0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8148601" y="2458148"/>
            <a:ext cx="0" cy="538293"/>
          </a:xfrm>
          <a:prstGeom prst="line">
            <a:avLst/>
          </a:prstGeom>
          <a:ln w="2603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V="1">
            <a:off x="8862921" y="2576753"/>
            <a:ext cx="0" cy="538293"/>
          </a:xfrm>
          <a:prstGeom prst="line">
            <a:avLst/>
          </a:prstGeom>
          <a:ln w="2603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/>
          <p:cNvSpPr txBox="1"/>
          <p:nvPr/>
        </p:nvSpPr>
        <p:spPr>
          <a:xfrm>
            <a:off x="353987" y="4653135"/>
            <a:ext cx="451798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Instruments were set up in containers under the SAPHIR chamber and connected with a ½‘ PFA line.</a:t>
            </a:r>
          </a:p>
          <a:p>
            <a:pPr algn="l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08" name="Textfeld 107"/>
          <p:cNvSpPr txBox="1"/>
          <p:nvPr/>
        </p:nvSpPr>
        <p:spPr>
          <a:xfrm>
            <a:off x="371897" y="1821050"/>
            <a:ext cx="4517983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Ambient air was provides from the tip of the JULIAC tower at 50 m height above a forest. </a:t>
            </a:r>
          </a:p>
          <a:p>
            <a:pPr algn="l">
              <a:lnSpc>
                <a:spcPct val="95000"/>
              </a:lnSpc>
            </a:pPr>
            <a:endParaRPr lang="de-DE" sz="2400" dirty="0" err="1" smtClean="0"/>
          </a:p>
        </p:txBody>
      </p:sp>
      <p:sp>
        <p:nvSpPr>
          <p:cNvPr id="109" name="Textfeld 108"/>
          <p:cNvSpPr txBox="1"/>
          <p:nvPr/>
        </p:nvSpPr>
        <p:spPr>
          <a:xfrm>
            <a:off x="353988" y="3501008"/>
            <a:ext cx="4517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Photochemical experiments were conducted in the SAPHIR environmental chamber with a size of 270m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36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Instruments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40828" y="1264490"/>
            <a:ext cx="11449050" cy="4190666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Pfeil nach oben 8"/>
          <p:cNvSpPr/>
          <p:nvPr/>
        </p:nvSpPr>
        <p:spPr>
          <a:xfrm>
            <a:off x="623529" y="2081136"/>
            <a:ext cx="166650" cy="37484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0" name="Textfeld 9"/>
          <p:cNvSpPr txBox="1"/>
          <p:nvPr/>
        </p:nvSpPr>
        <p:spPr>
          <a:xfrm>
            <a:off x="8278713" y="295722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VS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3710134" y="4014162"/>
            <a:ext cx="86409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2" name="Freihandform 11"/>
          <p:cNvSpPr/>
          <p:nvPr/>
        </p:nvSpPr>
        <p:spPr>
          <a:xfrm>
            <a:off x="4099304" y="4519591"/>
            <a:ext cx="563655" cy="209813"/>
          </a:xfrm>
          <a:custGeom>
            <a:avLst/>
            <a:gdLst>
              <a:gd name="connsiteX0" fmla="*/ 0 w 826770"/>
              <a:gd name="connsiteY0" fmla="*/ 563880 h 563880"/>
              <a:gd name="connsiteX1" fmla="*/ 533400 w 826770"/>
              <a:gd name="connsiteY1" fmla="*/ 563880 h 563880"/>
              <a:gd name="connsiteX2" fmla="*/ 533400 w 826770"/>
              <a:gd name="connsiteY2" fmla="*/ 0 h 563880"/>
              <a:gd name="connsiteX3" fmla="*/ 826770 w 826770"/>
              <a:gd name="connsiteY3" fmla="*/ 0 h 563880"/>
              <a:gd name="connsiteX4" fmla="*/ 826770 w 826770"/>
              <a:gd name="connsiteY4" fmla="*/ 259080 h 563880"/>
              <a:gd name="connsiteX5" fmla="*/ 803910 w 826770"/>
              <a:gd name="connsiteY5" fmla="*/ 403860 h 563880"/>
              <a:gd name="connsiteX0" fmla="*/ 0 w 826770"/>
              <a:gd name="connsiteY0" fmla="*/ 563880 h 563880"/>
              <a:gd name="connsiteX1" fmla="*/ 533400 w 826770"/>
              <a:gd name="connsiteY1" fmla="*/ 563880 h 563880"/>
              <a:gd name="connsiteX2" fmla="*/ 533400 w 826770"/>
              <a:gd name="connsiteY2" fmla="*/ 0 h 563880"/>
              <a:gd name="connsiteX3" fmla="*/ 826770 w 826770"/>
              <a:gd name="connsiteY3" fmla="*/ 0 h 563880"/>
              <a:gd name="connsiteX4" fmla="*/ 826770 w 826770"/>
              <a:gd name="connsiteY4" fmla="*/ 259080 h 563880"/>
              <a:gd name="connsiteX5" fmla="*/ 803910 w 826770"/>
              <a:gd name="connsiteY5" fmla="*/ 369570 h 563880"/>
              <a:gd name="connsiteX6" fmla="*/ 803910 w 826770"/>
              <a:gd name="connsiteY6" fmla="*/ 403860 h 563880"/>
              <a:gd name="connsiteX0" fmla="*/ 0 w 826770"/>
              <a:gd name="connsiteY0" fmla="*/ 563880 h 563880"/>
              <a:gd name="connsiteX1" fmla="*/ 533400 w 826770"/>
              <a:gd name="connsiteY1" fmla="*/ 563880 h 563880"/>
              <a:gd name="connsiteX2" fmla="*/ 533400 w 826770"/>
              <a:gd name="connsiteY2" fmla="*/ 0 h 563880"/>
              <a:gd name="connsiteX3" fmla="*/ 826770 w 826770"/>
              <a:gd name="connsiteY3" fmla="*/ 0 h 563880"/>
              <a:gd name="connsiteX4" fmla="*/ 826770 w 826770"/>
              <a:gd name="connsiteY4" fmla="*/ 259080 h 563880"/>
              <a:gd name="connsiteX5" fmla="*/ 803910 w 826770"/>
              <a:gd name="connsiteY5" fmla="*/ 403860 h 563880"/>
              <a:gd name="connsiteX0" fmla="*/ 0 w 826770"/>
              <a:gd name="connsiteY0" fmla="*/ 563880 h 563880"/>
              <a:gd name="connsiteX1" fmla="*/ 533400 w 826770"/>
              <a:gd name="connsiteY1" fmla="*/ 563880 h 563880"/>
              <a:gd name="connsiteX2" fmla="*/ 533400 w 826770"/>
              <a:gd name="connsiteY2" fmla="*/ 0 h 563880"/>
              <a:gd name="connsiteX3" fmla="*/ 826770 w 826770"/>
              <a:gd name="connsiteY3" fmla="*/ 0 h 563880"/>
              <a:gd name="connsiteX4" fmla="*/ 826770 w 826770"/>
              <a:gd name="connsiteY4" fmla="*/ 259080 h 563880"/>
              <a:gd name="connsiteX0" fmla="*/ 0 w 830580"/>
              <a:gd name="connsiteY0" fmla="*/ 582930 h 582930"/>
              <a:gd name="connsiteX1" fmla="*/ 537210 w 830580"/>
              <a:gd name="connsiteY1" fmla="*/ 563880 h 582930"/>
              <a:gd name="connsiteX2" fmla="*/ 537210 w 830580"/>
              <a:gd name="connsiteY2" fmla="*/ 0 h 582930"/>
              <a:gd name="connsiteX3" fmla="*/ 830580 w 830580"/>
              <a:gd name="connsiteY3" fmla="*/ 0 h 582930"/>
              <a:gd name="connsiteX4" fmla="*/ 830580 w 830580"/>
              <a:gd name="connsiteY4" fmla="*/ 259080 h 582930"/>
              <a:gd name="connsiteX0" fmla="*/ 0 w 830580"/>
              <a:gd name="connsiteY0" fmla="*/ 582930 h 590550"/>
              <a:gd name="connsiteX1" fmla="*/ 541020 w 830580"/>
              <a:gd name="connsiteY1" fmla="*/ 590550 h 590550"/>
              <a:gd name="connsiteX2" fmla="*/ 537210 w 830580"/>
              <a:gd name="connsiteY2" fmla="*/ 0 h 590550"/>
              <a:gd name="connsiteX3" fmla="*/ 830580 w 830580"/>
              <a:gd name="connsiteY3" fmla="*/ 0 h 590550"/>
              <a:gd name="connsiteX4" fmla="*/ 830580 w 830580"/>
              <a:gd name="connsiteY4" fmla="*/ 259080 h 590550"/>
              <a:gd name="connsiteX0" fmla="*/ 0 w 830580"/>
              <a:gd name="connsiteY0" fmla="*/ 571500 h 590550"/>
              <a:gd name="connsiteX1" fmla="*/ 541020 w 830580"/>
              <a:gd name="connsiteY1" fmla="*/ 590550 h 590550"/>
              <a:gd name="connsiteX2" fmla="*/ 537210 w 830580"/>
              <a:gd name="connsiteY2" fmla="*/ 0 h 590550"/>
              <a:gd name="connsiteX3" fmla="*/ 830580 w 830580"/>
              <a:gd name="connsiteY3" fmla="*/ 0 h 590550"/>
              <a:gd name="connsiteX4" fmla="*/ 830580 w 830580"/>
              <a:gd name="connsiteY4" fmla="*/ 259080 h 590550"/>
              <a:gd name="connsiteX0" fmla="*/ 0 w 830580"/>
              <a:gd name="connsiteY0" fmla="*/ 571500 h 571500"/>
              <a:gd name="connsiteX1" fmla="*/ 552450 w 830580"/>
              <a:gd name="connsiteY1" fmla="*/ 567690 h 571500"/>
              <a:gd name="connsiteX2" fmla="*/ 537210 w 830580"/>
              <a:gd name="connsiteY2" fmla="*/ 0 h 571500"/>
              <a:gd name="connsiteX3" fmla="*/ 830580 w 830580"/>
              <a:gd name="connsiteY3" fmla="*/ 0 h 571500"/>
              <a:gd name="connsiteX4" fmla="*/ 830580 w 830580"/>
              <a:gd name="connsiteY4" fmla="*/ 259080 h 571500"/>
              <a:gd name="connsiteX0" fmla="*/ 0 w 830580"/>
              <a:gd name="connsiteY0" fmla="*/ 575310 h 575310"/>
              <a:gd name="connsiteX1" fmla="*/ 552450 w 830580"/>
              <a:gd name="connsiteY1" fmla="*/ 571500 h 575310"/>
              <a:gd name="connsiteX2" fmla="*/ 548640 w 830580"/>
              <a:gd name="connsiteY2" fmla="*/ 0 h 575310"/>
              <a:gd name="connsiteX3" fmla="*/ 830580 w 830580"/>
              <a:gd name="connsiteY3" fmla="*/ 3810 h 575310"/>
              <a:gd name="connsiteX4" fmla="*/ 830580 w 830580"/>
              <a:gd name="connsiteY4" fmla="*/ 262890 h 575310"/>
              <a:gd name="connsiteX0" fmla="*/ 0 w 830580"/>
              <a:gd name="connsiteY0" fmla="*/ 575310 h 575310"/>
              <a:gd name="connsiteX1" fmla="*/ 552450 w 830580"/>
              <a:gd name="connsiteY1" fmla="*/ 571500 h 575310"/>
              <a:gd name="connsiteX2" fmla="*/ 560070 w 830580"/>
              <a:gd name="connsiteY2" fmla="*/ 0 h 575310"/>
              <a:gd name="connsiteX3" fmla="*/ 830580 w 830580"/>
              <a:gd name="connsiteY3" fmla="*/ 3810 h 575310"/>
              <a:gd name="connsiteX4" fmla="*/ 830580 w 830580"/>
              <a:gd name="connsiteY4" fmla="*/ 262890 h 575310"/>
              <a:gd name="connsiteX0" fmla="*/ 0 w 830580"/>
              <a:gd name="connsiteY0" fmla="*/ 575310 h 575310"/>
              <a:gd name="connsiteX1" fmla="*/ 552450 w 830580"/>
              <a:gd name="connsiteY1" fmla="*/ 571500 h 575310"/>
              <a:gd name="connsiteX2" fmla="*/ 544830 w 830580"/>
              <a:gd name="connsiteY2" fmla="*/ 0 h 575310"/>
              <a:gd name="connsiteX3" fmla="*/ 830580 w 830580"/>
              <a:gd name="connsiteY3" fmla="*/ 3810 h 575310"/>
              <a:gd name="connsiteX4" fmla="*/ 830580 w 830580"/>
              <a:gd name="connsiteY4" fmla="*/ 262890 h 575310"/>
              <a:gd name="connsiteX0" fmla="*/ 0 w 830580"/>
              <a:gd name="connsiteY0" fmla="*/ 575310 h 575310"/>
              <a:gd name="connsiteX1" fmla="*/ 541020 w 830580"/>
              <a:gd name="connsiteY1" fmla="*/ 569595 h 575310"/>
              <a:gd name="connsiteX2" fmla="*/ 544830 w 830580"/>
              <a:gd name="connsiteY2" fmla="*/ 0 h 575310"/>
              <a:gd name="connsiteX3" fmla="*/ 830580 w 830580"/>
              <a:gd name="connsiteY3" fmla="*/ 3810 h 575310"/>
              <a:gd name="connsiteX4" fmla="*/ 830580 w 830580"/>
              <a:gd name="connsiteY4" fmla="*/ 262890 h 575310"/>
              <a:gd name="connsiteX0" fmla="*/ 0 w 830580"/>
              <a:gd name="connsiteY0" fmla="*/ 575310 h 575310"/>
              <a:gd name="connsiteX1" fmla="*/ 546735 w 830580"/>
              <a:gd name="connsiteY1" fmla="*/ 571500 h 575310"/>
              <a:gd name="connsiteX2" fmla="*/ 544830 w 830580"/>
              <a:gd name="connsiteY2" fmla="*/ 0 h 575310"/>
              <a:gd name="connsiteX3" fmla="*/ 830580 w 830580"/>
              <a:gd name="connsiteY3" fmla="*/ 3810 h 575310"/>
              <a:gd name="connsiteX4" fmla="*/ 830580 w 830580"/>
              <a:gd name="connsiteY4" fmla="*/ 262890 h 575310"/>
              <a:gd name="connsiteX0" fmla="*/ 0 w 998220"/>
              <a:gd name="connsiteY0" fmla="*/ 567690 h 571500"/>
              <a:gd name="connsiteX1" fmla="*/ 714375 w 998220"/>
              <a:gd name="connsiteY1" fmla="*/ 571500 h 571500"/>
              <a:gd name="connsiteX2" fmla="*/ 712470 w 998220"/>
              <a:gd name="connsiteY2" fmla="*/ 0 h 571500"/>
              <a:gd name="connsiteX3" fmla="*/ 998220 w 998220"/>
              <a:gd name="connsiteY3" fmla="*/ 3810 h 571500"/>
              <a:gd name="connsiteX4" fmla="*/ 998220 w 998220"/>
              <a:gd name="connsiteY4" fmla="*/ 262890 h 571500"/>
              <a:gd name="connsiteX0" fmla="*/ 0 w 1019175"/>
              <a:gd name="connsiteY0" fmla="*/ 565785 h 571500"/>
              <a:gd name="connsiteX1" fmla="*/ 735330 w 1019175"/>
              <a:gd name="connsiteY1" fmla="*/ 571500 h 571500"/>
              <a:gd name="connsiteX2" fmla="*/ 733425 w 1019175"/>
              <a:gd name="connsiteY2" fmla="*/ 0 h 571500"/>
              <a:gd name="connsiteX3" fmla="*/ 1019175 w 1019175"/>
              <a:gd name="connsiteY3" fmla="*/ 3810 h 571500"/>
              <a:gd name="connsiteX4" fmla="*/ 1019175 w 1019175"/>
              <a:gd name="connsiteY4" fmla="*/ 262890 h 571500"/>
              <a:gd name="connsiteX0" fmla="*/ 0 w 1017270"/>
              <a:gd name="connsiteY0" fmla="*/ 577215 h 577215"/>
              <a:gd name="connsiteX1" fmla="*/ 733425 w 1017270"/>
              <a:gd name="connsiteY1" fmla="*/ 571500 h 577215"/>
              <a:gd name="connsiteX2" fmla="*/ 731520 w 1017270"/>
              <a:gd name="connsiteY2" fmla="*/ 0 h 577215"/>
              <a:gd name="connsiteX3" fmla="*/ 1017270 w 1017270"/>
              <a:gd name="connsiteY3" fmla="*/ 3810 h 577215"/>
              <a:gd name="connsiteX4" fmla="*/ 1017270 w 1017270"/>
              <a:gd name="connsiteY4" fmla="*/ 262890 h 577215"/>
              <a:gd name="connsiteX0" fmla="*/ 0 w 1017270"/>
              <a:gd name="connsiteY0" fmla="*/ 577215 h 577215"/>
              <a:gd name="connsiteX1" fmla="*/ 384810 w 1017270"/>
              <a:gd name="connsiteY1" fmla="*/ 573405 h 577215"/>
              <a:gd name="connsiteX2" fmla="*/ 731520 w 1017270"/>
              <a:gd name="connsiteY2" fmla="*/ 0 h 577215"/>
              <a:gd name="connsiteX3" fmla="*/ 1017270 w 1017270"/>
              <a:gd name="connsiteY3" fmla="*/ 3810 h 577215"/>
              <a:gd name="connsiteX4" fmla="*/ 1017270 w 1017270"/>
              <a:gd name="connsiteY4" fmla="*/ 262890 h 577215"/>
              <a:gd name="connsiteX0" fmla="*/ 0 w 1017270"/>
              <a:gd name="connsiteY0" fmla="*/ 573405 h 573405"/>
              <a:gd name="connsiteX1" fmla="*/ 384810 w 1017270"/>
              <a:gd name="connsiteY1" fmla="*/ 569595 h 573405"/>
              <a:gd name="connsiteX2" fmla="*/ 390525 w 1017270"/>
              <a:gd name="connsiteY2" fmla="*/ 32385 h 573405"/>
              <a:gd name="connsiteX3" fmla="*/ 1017270 w 1017270"/>
              <a:gd name="connsiteY3" fmla="*/ 0 h 573405"/>
              <a:gd name="connsiteX4" fmla="*/ 1017270 w 1017270"/>
              <a:gd name="connsiteY4" fmla="*/ 259080 h 573405"/>
              <a:gd name="connsiteX0" fmla="*/ 0 w 1017270"/>
              <a:gd name="connsiteY0" fmla="*/ 573405 h 573405"/>
              <a:gd name="connsiteX1" fmla="*/ 384810 w 1017270"/>
              <a:gd name="connsiteY1" fmla="*/ 569595 h 573405"/>
              <a:gd name="connsiteX2" fmla="*/ 390525 w 1017270"/>
              <a:gd name="connsiteY2" fmla="*/ 5715 h 573405"/>
              <a:gd name="connsiteX3" fmla="*/ 1017270 w 1017270"/>
              <a:gd name="connsiteY3" fmla="*/ 0 h 573405"/>
              <a:gd name="connsiteX4" fmla="*/ 1017270 w 1017270"/>
              <a:gd name="connsiteY4" fmla="*/ 259080 h 573405"/>
              <a:gd name="connsiteX0" fmla="*/ 0 w 1017270"/>
              <a:gd name="connsiteY0" fmla="*/ 571500 h 571500"/>
              <a:gd name="connsiteX1" fmla="*/ 384810 w 1017270"/>
              <a:gd name="connsiteY1" fmla="*/ 567690 h 571500"/>
              <a:gd name="connsiteX2" fmla="*/ 390525 w 1017270"/>
              <a:gd name="connsiteY2" fmla="*/ 3810 h 571500"/>
              <a:gd name="connsiteX3" fmla="*/ 718185 w 1017270"/>
              <a:gd name="connsiteY3" fmla="*/ 0 h 571500"/>
              <a:gd name="connsiteX4" fmla="*/ 1017270 w 1017270"/>
              <a:gd name="connsiteY4" fmla="*/ 257175 h 571500"/>
              <a:gd name="connsiteX0" fmla="*/ 0 w 718185"/>
              <a:gd name="connsiteY0" fmla="*/ 571500 h 571500"/>
              <a:gd name="connsiteX1" fmla="*/ 384810 w 718185"/>
              <a:gd name="connsiteY1" fmla="*/ 567690 h 571500"/>
              <a:gd name="connsiteX2" fmla="*/ 390525 w 718185"/>
              <a:gd name="connsiteY2" fmla="*/ 3810 h 571500"/>
              <a:gd name="connsiteX3" fmla="*/ 718185 w 718185"/>
              <a:gd name="connsiteY3" fmla="*/ 0 h 571500"/>
              <a:gd name="connsiteX4" fmla="*/ 712470 w 718185"/>
              <a:gd name="connsiteY4" fmla="*/ 295275 h 571500"/>
              <a:gd name="connsiteX0" fmla="*/ 0 w 718185"/>
              <a:gd name="connsiteY0" fmla="*/ 571500 h 571500"/>
              <a:gd name="connsiteX1" fmla="*/ 384810 w 718185"/>
              <a:gd name="connsiteY1" fmla="*/ 567690 h 571500"/>
              <a:gd name="connsiteX2" fmla="*/ 410400 w 718185"/>
              <a:gd name="connsiteY2" fmla="*/ 321205 h 571500"/>
              <a:gd name="connsiteX3" fmla="*/ 718185 w 718185"/>
              <a:gd name="connsiteY3" fmla="*/ 0 h 571500"/>
              <a:gd name="connsiteX4" fmla="*/ 712470 w 718185"/>
              <a:gd name="connsiteY4" fmla="*/ 295275 h 571500"/>
              <a:gd name="connsiteX0" fmla="*/ 0 w 718185"/>
              <a:gd name="connsiteY0" fmla="*/ 571500 h 571500"/>
              <a:gd name="connsiteX1" fmla="*/ 384810 w 718185"/>
              <a:gd name="connsiteY1" fmla="*/ 567690 h 571500"/>
              <a:gd name="connsiteX2" fmla="*/ 410400 w 718185"/>
              <a:gd name="connsiteY2" fmla="*/ 321205 h 571500"/>
              <a:gd name="connsiteX3" fmla="*/ 718185 w 718185"/>
              <a:gd name="connsiteY3" fmla="*/ 0 h 571500"/>
              <a:gd name="connsiteX4" fmla="*/ 707688 w 718185"/>
              <a:gd name="connsiteY4" fmla="*/ 408535 h 571500"/>
              <a:gd name="connsiteX5" fmla="*/ 712470 w 718185"/>
              <a:gd name="connsiteY5" fmla="*/ 295275 h 571500"/>
              <a:gd name="connsiteX0" fmla="*/ 0 w 738059"/>
              <a:gd name="connsiteY0" fmla="*/ 276225 h 276225"/>
              <a:gd name="connsiteX1" fmla="*/ 384810 w 738059"/>
              <a:gd name="connsiteY1" fmla="*/ 272415 h 276225"/>
              <a:gd name="connsiteX2" fmla="*/ 410400 w 738059"/>
              <a:gd name="connsiteY2" fmla="*/ 25930 h 276225"/>
              <a:gd name="connsiteX3" fmla="*/ 738059 w 738059"/>
              <a:gd name="connsiteY3" fmla="*/ 7006 h 276225"/>
              <a:gd name="connsiteX4" fmla="*/ 707688 w 738059"/>
              <a:gd name="connsiteY4" fmla="*/ 113260 h 276225"/>
              <a:gd name="connsiteX5" fmla="*/ 712470 w 738059"/>
              <a:gd name="connsiteY5" fmla="*/ 0 h 276225"/>
              <a:gd name="connsiteX0" fmla="*/ 0 w 738059"/>
              <a:gd name="connsiteY0" fmla="*/ 276225 h 276225"/>
              <a:gd name="connsiteX1" fmla="*/ 384810 w 738059"/>
              <a:gd name="connsiteY1" fmla="*/ 272415 h 276225"/>
              <a:gd name="connsiteX2" fmla="*/ 410400 w 738059"/>
              <a:gd name="connsiteY2" fmla="*/ 25930 h 276225"/>
              <a:gd name="connsiteX3" fmla="*/ 738059 w 738059"/>
              <a:gd name="connsiteY3" fmla="*/ 7006 h 276225"/>
              <a:gd name="connsiteX4" fmla="*/ 727563 w 738059"/>
              <a:gd name="connsiteY4" fmla="*/ 196387 h 276225"/>
              <a:gd name="connsiteX5" fmla="*/ 712470 w 738059"/>
              <a:gd name="connsiteY5" fmla="*/ 0 h 276225"/>
              <a:gd name="connsiteX0" fmla="*/ 0 w 727652"/>
              <a:gd name="connsiteY0" fmla="*/ 276225 h 376670"/>
              <a:gd name="connsiteX1" fmla="*/ 384810 w 727652"/>
              <a:gd name="connsiteY1" fmla="*/ 272415 h 376670"/>
              <a:gd name="connsiteX2" fmla="*/ 410400 w 727652"/>
              <a:gd name="connsiteY2" fmla="*/ 25930 h 376670"/>
              <a:gd name="connsiteX3" fmla="*/ 634727 w 727652"/>
              <a:gd name="connsiteY3" fmla="*/ 376100 h 376670"/>
              <a:gd name="connsiteX4" fmla="*/ 727563 w 727652"/>
              <a:gd name="connsiteY4" fmla="*/ 196387 h 376670"/>
              <a:gd name="connsiteX5" fmla="*/ 712470 w 727652"/>
              <a:gd name="connsiteY5" fmla="*/ 0 h 376670"/>
              <a:gd name="connsiteX0" fmla="*/ 0 w 727652"/>
              <a:gd name="connsiteY0" fmla="*/ 250295 h 350740"/>
              <a:gd name="connsiteX1" fmla="*/ 384810 w 727652"/>
              <a:gd name="connsiteY1" fmla="*/ 246485 h 350740"/>
              <a:gd name="connsiteX2" fmla="*/ 410400 w 727652"/>
              <a:gd name="connsiteY2" fmla="*/ 0 h 350740"/>
              <a:gd name="connsiteX3" fmla="*/ 634727 w 727652"/>
              <a:gd name="connsiteY3" fmla="*/ 350170 h 350740"/>
              <a:gd name="connsiteX4" fmla="*/ 727563 w 727652"/>
              <a:gd name="connsiteY4" fmla="*/ 170457 h 350740"/>
              <a:gd name="connsiteX0" fmla="*/ 0 w 634727"/>
              <a:gd name="connsiteY0" fmla="*/ 250295 h 350170"/>
              <a:gd name="connsiteX1" fmla="*/ 384810 w 634727"/>
              <a:gd name="connsiteY1" fmla="*/ 246485 h 350170"/>
              <a:gd name="connsiteX2" fmla="*/ 410400 w 634727"/>
              <a:gd name="connsiteY2" fmla="*/ 0 h 350170"/>
              <a:gd name="connsiteX3" fmla="*/ 634727 w 634727"/>
              <a:gd name="connsiteY3" fmla="*/ 350170 h 350170"/>
              <a:gd name="connsiteX0" fmla="*/ 0 w 738059"/>
              <a:gd name="connsiteY0" fmla="*/ 250295 h 250295"/>
              <a:gd name="connsiteX1" fmla="*/ 384810 w 738059"/>
              <a:gd name="connsiteY1" fmla="*/ 246485 h 250295"/>
              <a:gd name="connsiteX2" fmla="*/ 410400 w 738059"/>
              <a:gd name="connsiteY2" fmla="*/ 0 h 250295"/>
              <a:gd name="connsiteX3" fmla="*/ 738059 w 738059"/>
              <a:gd name="connsiteY3" fmla="*/ 19176 h 250295"/>
              <a:gd name="connsiteX0" fmla="*/ 0 w 738059"/>
              <a:gd name="connsiteY0" fmla="*/ 231119 h 231119"/>
              <a:gd name="connsiteX1" fmla="*/ 384810 w 738059"/>
              <a:gd name="connsiteY1" fmla="*/ 227309 h 231119"/>
              <a:gd name="connsiteX2" fmla="*/ 372825 w 738059"/>
              <a:gd name="connsiteY2" fmla="*/ 21306 h 231119"/>
              <a:gd name="connsiteX3" fmla="*/ 738059 w 738059"/>
              <a:gd name="connsiteY3" fmla="*/ 0 h 231119"/>
              <a:gd name="connsiteX0" fmla="*/ 0 w 741190"/>
              <a:gd name="connsiteY0" fmla="*/ 209813 h 209813"/>
              <a:gd name="connsiteX1" fmla="*/ 384810 w 741190"/>
              <a:gd name="connsiteY1" fmla="*/ 206003 h 209813"/>
              <a:gd name="connsiteX2" fmla="*/ 372825 w 741190"/>
              <a:gd name="connsiteY2" fmla="*/ 0 h 209813"/>
              <a:gd name="connsiteX3" fmla="*/ 741190 w 741190"/>
              <a:gd name="connsiteY3" fmla="*/ 16794 h 209813"/>
              <a:gd name="connsiteX0" fmla="*/ 0 w 741190"/>
              <a:gd name="connsiteY0" fmla="*/ 209813 h 209813"/>
              <a:gd name="connsiteX1" fmla="*/ 384810 w 741190"/>
              <a:gd name="connsiteY1" fmla="*/ 206003 h 209813"/>
              <a:gd name="connsiteX2" fmla="*/ 372825 w 741190"/>
              <a:gd name="connsiteY2" fmla="*/ 0 h 209813"/>
              <a:gd name="connsiteX3" fmla="*/ 741190 w 741190"/>
              <a:gd name="connsiteY3" fmla="*/ 125 h 20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190" h="209813">
                <a:moveTo>
                  <a:pt x="0" y="209813"/>
                </a:moveTo>
                <a:lnTo>
                  <a:pt x="384810" y="206003"/>
                </a:lnTo>
                <a:lnTo>
                  <a:pt x="372825" y="0"/>
                </a:lnTo>
                <a:lnTo>
                  <a:pt x="741190" y="125"/>
                </a:ln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3" name="Rechteck 12"/>
          <p:cNvSpPr/>
          <p:nvPr/>
        </p:nvSpPr>
        <p:spPr>
          <a:xfrm>
            <a:off x="2807624" y="1630360"/>
            <a:ext cx="86409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4" name="Freihandform 13"/>
          <p:cNvSpPr/>
          <p:nvPr/>
        </p:nvSpPr>
        <p:spPr>
          <a:xfrm>
            <a:off x="3483764" y="2754241"/>
            <a:ext cx="45719" cy="817245"/>
          </a:xfrm>
          <a:custGeom>
            <a:avLst/>
            <a:gdLst>
              <a:gd name="connsiteX0" fmla="*/ 0 w 601980"/>
              <a:gd name="connsiteY0" fmla="*/ 817245 h 817245"/>
              <a:gd name="connsiteX1" fmla="*/ 0 w 601980"/>
              <a:gd name="connsiteY1" fmla="*/ 0 h 817245"/>
              <a:gd name="connsiteX2" fmla="*/ 601980 w 601980"/>
              <a:gd name="connsiteY2" fmla="*/ 0 h 817245"/>
              <a:gd name="connsiteX3" fmla="*/ 601980 w 601980"/>
              <a:gd name="connsiteY3" fmla="*/ 26670 h 817245"/>
              <a:gd name="connsiteX0" fmla="*/ 0 w 601980"/>
              <a:gd name="connsiteY0" fmla="*/ 817245 h 817245"/>
              <a:gd name="connsiteX1" fmla="*/ 0 w 601980"/>
              <a:gd name="connsiteY1" fmla="*/ 0 h 817245"/>
              <a:gd name="connsiteX2" fmla="*/ 601980 w 601980"/>
              <a:gd name="connsiteY2" fmla="*/ 0 h 81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980" h="817245">
                <a:moveTo>
                  <a:pt x="0" y="817245"/>
                </a:moveTo>
                <a:lnTo>
                  <a:pt x="0" y="0"/>
                </a:lnTo>
                <a:lnTo>
                  <a:pt x="601980" y="0"/>
                </a:ln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67" y="453028"/>
            <a:ext cx="3834027" cy="528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ihandform 15"/>
          <p:cNvSpPr/>
          <p:nvPr/>
        </p:nvSpPr>
        <p:spPr>
          <a:xfrm flipV="1">
            <a:off x="4796552" y="4495747"/>
            <a:ext cx="1915030" cy="295443"/>
          </a:xfrm>
          <a:custGeom>
            <a:avLst/>
            <a:gdLst>
              <a:gd name="connsiteX0" fmla="*/ 0 w 2247900"/>
              <a:gd name="connsiteY0" fmla="*/ 1112520 h 1112520"/>
              <a:gd name="connsiteX1" fmla="*/ 0 w 2247900"/>
              <a:gd name="connsiteY1" fmla="*/ 899160 h 1112520"/>
              <a:gd name="connsiteX2" fmla="*/ 2247900 w 2247900"/>
              <a:gd name="connsiteY2" fmla="*/ 899160 h 1112520"/>
              <a:gd name="connsiteX3" fmla="*/ 2247900 w 2247900"/>
              <a:gd name="connsiteY3" fmla="*/ 0 h 1112520"/>
              <a:gd name="connsiteX4" fmla="*/ 2247900 w 2247900"/>
              <a:gd name="connsiteY4" fmla="*/ 0 h 1112520"/>
              <a:gd name="connsiteX0" fmla="*/ 0 w 2247900"/>
              <a:gd name="connsiteY0" fmla="*/ 1112520 h 1112520"/>
              <a:gd name="connsiteX1" fmla="*/ 20955 w 2247900"/>
              <a:gd name="connsiteY1" fmla="*/ 904875 h 1112520"/>
              <a:gd name="connsiteX2" fmla="*/ 2247900 w 2247900"/>
              <a:gd name="connsiteY2" fmla="*/ 899160 h 1112520"/>
              <a:gd name="connsiteX3" fmla="*/ 2247900 w 2247900"/>
              <a:gd name="connsiteY3" fmla="*/ 0 h 1112520"/>
              <a:gd name="connsiteX4" fmla="*/ 2247900 w 2247900"/>
              <a:gd name="connsiteY4" fmla="*/ 0 h 1112520"/>
              <a:gd name="connsiteX0" fmla="*/ 0 w 2247900"/>
              <a:gd name="connsiteY0" fmla="*/ 1112520 h 1112520"/>
              <a:gd name="connsiteX1" fmla="*/ 20955 w 2247900"/>
              <a:gd name="connsiteY1" fmla="*/ 889635 h 1112520"/>
              <a:gd name="connsiteX2" fmla="*/ 2247900 w 2247900"/>
              <a:gd name="connsiteY2" fmla="*/ 899160 h 1112520"/>
              <a:gd name="connsiteX3" fmla="*/ 2247900 w 2247900"/>
              <a:gd name="connsiteY3" fmla="*/ 0 h 1112520"/>
              <a:gd name="connsiteX4" fmla="*/ 2247900 w 2247900"/>
              <a:gd name="connsiteY4" fmla="*/ 0 h 1112520"/>
              <a:gd name="connsiteX0" fmla="*/ 0 w 2247900"/>
              <a:gd name="connsiteY0" fmla="*/ 1112520 h 1112520"/>
              <a:gd name="connsiteX1" fmla="*/ 24765 w 2247900"/>
              <a:gd name="connsiteY1" fmla="*/ 895350 h 1112520"/>
              <a:gd name="connsiteX2" fmla="*/ 2247900 w 2247900"/>
              <a:gd name="connsiteY2" fmla="*/ 899160 h 1112520"/>
              <a:gd name="connsiteX3" fmla="*/ 2247900 w 2247900"/>
              <a:gd name="connsiteY3" fmla="*/ 0 h 1112520"/>
              <a:gd name="connsiteX4" fmla="*/ 2247900 w 2247900"/>
              <a:gd name="connsiteY4" fmla="*/ 0 h 1112520"/>
              <a:gd name="connsiteX0" fmla="*/ 0 w 2223135"/>
              <a:gd name="connsiteY0" fmla="*/ 1108710 h 1108710"/>
              <a:gd name="connsiteX1" fmla="*/ 0 w 2223135"/>
              <a:gd name="connsiteY1" fmla="*/ 895350 h 1108710"/>
              <a:gd name="connsiteX2" fmla="*/ 2223135 w 2223135"/>
              <a:gd name="connsiteY2" fmla="*/ 899160 h 1108710"/>
              <a:gd name="connsiteX3" fmla="*/ 2223135 w 2223135"/>
              <a:gd name="connsiteY3" fmla="*/ 0 h 1108710"/>
              <a:gd name="connsiteX4" fmla="*/ 2223135 w 2223135"/>
              <a:gd name="connsiteY4" fmla="*/ 0 h 1108710"/>
              <a:gd name="connsiteX0" fmla="*/ 0 w 3968537"/>
              <a:gd name="connsiteY0" fmla="*/ 1108710 h 1108710"/>
              <a:gd name="connsiteX1" fmla="*/ 0 w 3968537"/>
              <a:gd name="connsiteY1" fmla="*/ 895350 h 1108710"/>
              <a:gd name="connsiteX2" fmla="*/ 2223135 w 3968537"/>
              <a:gd name="connsiteY2" fmla="*/ 899160 h 1108710"/>
              <a:gd name="connsiteX3" fmla="*/ 2223135 w 3968537"/>
              <a:gd name="connsiteY3" fmla="*/ 0 h 1108710"/>
              <a:gd name="connsiteX4" fmla="*/ 3968537 w 3968537"/>
              <a:gd name="connsiteY4" fmla="*/ 514066 h 1108710"/>
              <a:gd name="connsiteX0" fmla="*/ 0 w 3968537"/>
              <a:gd name="connsiteY0" fmla="*/ 594644 h 1133585"/>
              <a:gd name="connsiteX1" fmla="*/ 0 w 3968537"/>
              <a:gd name="connsiteY1" fmla="*/ 381284 h 1133585"/>
              <a:gd name="connsiteX2" fmla="*/ 2223135 w 3968537"/>
              <a:gd name="connsiteY2" fmla="*/ 385094 h 1133585"/>
              <a:gd name="connsiteX3" fmla="*/ 2205295 w 3968537"/>
              <a:gd name="connsiteY3" fmla="*/ 1133585 h 1133585"/>
              <a:gd name="connsiteX4" fmla="*/ 3968537 w 3968537"/>
              <a:gd name="connsiteY4" fmla="*/ 0 h 1133585"/>
              <a:gd name="connsiteX0" fmla="*/ 0 w 2229078"/>
              <a:gd name="connsiteY0" fmla="*/ 213360 h 752301"/>
              <a:gd name="connsiteX1" fmla="*/ 0 w 2229078"/>
              <a:gd name="connsiteY1" fmla="*/ 0 h 752301"/>
              <a:gd name="connsiteX2" fmla="*/ 2223135 w 2229078"/>
              <a:gd name="connsiteY2" fmla="*/ 3810 h 752301"/>
              <a:gd name="connsiteX3" fmla="*/ 2205295 w 2229078"/>
              <a:gd name="connsiteY3" fmla="*/ 752301 h 752301"/>
              <a:gd name="connsiteX4" fmla="*/ 2229078 w 2229078"/>
              <a:gd name="connsiteY4" fmla="*/ 725937 h 752301"/>
              <a:gd name="connsiteX0" fmla="*/ 0 w 2223135"/>
              <a:gd name="connsiteY0" fmla="*/ 213360 h 752301"/>
              <a:gd name="connsiteX1" fmla="*/ 0 w 2223135"/>
              <a:gd name="connsiteY1" fmla="*/ 0 h 752301"/>
              <a:gd name="connsiteX2" fmla="*/ 2223135 w 2223135"/>
              <a:gd name="connsiteY2" fmla="*/ 3810 h 752301"/>
              <a:gd name="connsiteX3" fmla="*/ 2205295 w 2223135"/>
              <a:gd name="connsiteY3" fmla="*/ 752301 h 75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3135" h="752301">
                <a:moveTo>
                  <a:pt x="0" y="213360"/>
                </a:moveTo>
                <a:lnTo>
                  <a:pt x="0" y="0"/>
                </a:lnTo>
                <a:lnTo>
                  <a:pt x="2223135" y="3810"/>
                </a:lnTo>
                <a:lnTo>
                  <a:pt x="2205295" y="752301"/>
                </a:ln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7" name="Rechteck 16"/>
          <p:cNvSpPr/>
          <p:nvPr/>
        </p:nvSpPr>
        <p:spPr>
          <a:xfrm>
            <a:off x="1542067" y="4014582"/>
            <a:ext cx="86409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8" name="Freihandform 17"/>
          <p:cNvSpPr/>
          <p:nvPr/>
        </p:nvSpPr>
        <p:spPr>
          <a:xfrm>
            <a:off x="670043" y="3142638"/>
            <a:ext cx="4150001" cy="2219994"/>
          </a:xfrm>
          <a:custGeom>
            <a:avLst/>
            <a:gdLst>
              <a:gd name="connsiteX0" fmla="*/ 0 w 6515100"/>
              <a:gd name="connsiteY0" fmla="*/ 53340 h 662940"/>
              <a:gd name="connsiteX1" fmla="*/ 1798320 w 6515100"/>
              <a:gd name="connsiteY1" fmla="*/ 5334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106680 h 662940"/>
              <a:gd name="connsiteX7" fmla="*/ 6515100 w 6515100"/>
              <a:gd name="connsiteY7" fmla="*/ 662940 h 662940"/>
              <a:gd name="connsiteX8" fmla="*/ 5768340 w 6515100"/>
              <a:gd name="connsiteY8" fmla="*/ 662940 h 662940"/>
              <a:gd name="connsiteX9" fmla="*/ 5768340 w 6515100"/>
              <a:gd name="connsiteY9" fmla="*/ 129540 h 662940"/>
              <a:gd name="connsiteX10" fmla="*/ 5844540 w 6515100"/>
              <a:gd name="connsiteY10" fmla="*/ 129540 h 662940"/>
              <a:gd name="connsiteX11" fmla="*/ 5943600 w 6515100"/>
              <a:gd name="connsiteY11" fmla="*/ 190500 h 662940"/>
              <a:gd name="connsiteX0" fmla="*/ 0 w 6515100"/>
              <a:gd name="connsiteY0" fmla="*/ 53340 h 662940"/>
              <a:gd name="connsiteX1" fmla="*/ 1798320 w 6515100"/>
              <a:gd name="connsiteY1" fmla="*/ 5334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106680 h 662940"/>
              <a:gd name="connsiteX7" fmla="*/ 6515100 w 6515100"/>
              <a:gd name="connsiteY7" fmla="*/ 662940 h 662940"/>
              <a:gd name="connsiteX8" fmla="*/ 5768340 w 6515100"/>
              <a:gd name="connsiteY8" fmla="*/ 662940 h 662940"/>
              <a:gd name="connsiteX9" fmla="*/ 5768340 w 6515100"/>
              <a:gd name="connsiteY9" fmla="*/ 129540 h 662940"/>
              <a:gd name="connsiteX10" fmla="*/ 5844540 w 6515100"/>
              <a:gd name="connsiteY10" fmla="*/ 129540 h 662940"/>
              <a:gd name="connsiteX0" fmla="*/ 0 w 6515100"/>
              <a:gd name="connsiteY0" fmla="*/ 53340 h 662940"/>
              <a:gd name="connsiteX1" fmla="*/ 1798320 w 6515100"/>
              <a:gd name="connsiteY1" fmla="*/ 5334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106680 h 662940"/>
              <a:gd name="connsiteX7" fmla="*/ 6515100 w 6515100"/>
              <a:gd name="connsiteY7" fmla="*/ 662940 h 662940"/>
              <a:gd name="connsiteX8" fmla="*/ 5768340 w 6515100"/>
              <a:gd name="connsiteY8" fmla="*/ 662940 h 662940"/>
              <a:gd name="connsiteX9" fmla="*/ 5768340 w 6515100"/>
              <a:gd name="connsiteY9" fmla="*/ 129540 h 662940"/>
              <a:gd name="connsiteX10" fmla="*/ 5844540 w 6515100"/>
              <a:gd name="connsiteY10" fmla="*/ 129540 h 662940"/>
              <a:gd name="connsiteX0" fmla="*/ 0 w 6515100"/>
              <a:gd name="connsiteY0" fmla="*/ 53340 h 662940"/>
              <a:gd name="connsiteX1" fmla="*/ 1798320 w 6515100"/>
              <a:gd name="connsiteY1" fmla="*/ 5334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106680 h 662940"/>
              <a:gd name="connsiteX7" fmla="*/ 6515100 w 6515100"/>
              <a:gd name="connsiteY7" fmla="*/ 662940 h 662940"/>
              <a:gd name="connsiteX8" fmla="*/ 5768340 w 6515100"/>
              <a:gd name="connsiteY8" fmla="*/ 662940 h 662940"/>
              <a:gd name="connsiteX9" fmla="*/ 5768340 w 6515100"/>
              <a:gd name="connsiteY9" fmla="*/ 129540 h 662940"/>
              <a:gd name="connsiteX0" fmla="*/ 0 w 6515100"/>
              <a:gd name="connsiteY0" fmla="*/ 53340 h 662940"/>
              <a:gd name="connsiteX1" fmla="*/ 1798320 w 6515100"/>
              <a:gd name="connsiteY1" fmla="*/ 5334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662940 h 662940"/>
              <a:gd name="connsiteX7" fmla="*/ 5768340 w 6515100"/>
              <a:gd name="connsiteY7" fmla="*/ 662940 h 662940"/>
              <a:gd name="connsiteX8" fmla="*/ 5768340 w 6515100"/>
              <a:gd name="connsiteY8" fmla="*/ 129540 h 662940"/>
              <a:gd name="connsiteX0" fmla="*/ 0 w 6515100"/>
              <a:gd name="connsiteY0" fmla="*/ 53340 h 662940"/>
              <a:gd name="connsiteX1" fmla="*/ 1760220 w 6515100"/>
              <a:gd name="connsiteY1" fmla="*/ 60960 h 662940"/>
              <a:gd name="connsiteX2" fmla="*/ 1798320 w 6515100"/>
              <a:gd name="connsiteY2" fmla="*/ 548640 h 662940"/>
              <a:gd name="connsiteX3" fmla="*/ 2461260 w 6515100"/>
              <a:gd name="connsiteY3" fmla="*/ 548640 h 662940"/>
              <a:gd name="connsiteX4" fmla="*/ 2461260 w 6515100"/>
              <a:gd name="connsiteY4" fmla="*/ 0 h 662940"/>
              <a:gd name="connsiteX5" fmla="*/ 6515100 w 6515100"/>
              <a:gd name="connsiteY5" fmla="*/ 0 h 662940"/>
              <a:gd name="connsiteX6" fmla="*/ 6515100 w 6515100"/>
              <a:gd name="connsiteY6" fmla="*/ 662940 h 662940"/>
              <a:gd name="connsiteX7" fmla="*/ 5768340 w 6515100"/>
              <a:gd name="connsiteY7" fmla="*/ 662940 h 662940"/>
              <a:gd name="connsiteX8" fmla="*/ 5768340 w 6515100"/>
              <a:gd name="connsiteY8" fmla="*/ 129540 h 662940"/>
              <a:gd name="connsiteX0" fmla="*/ 0 w 6515100"/>
              <a:gd name="connsiteY0" fmla="*/ 53340 h 1371600"/>
              <a:gd name="connsiteX1" fmla="*/ 1760220 w 6515100"/>
              <a:gd name="connsiteY1" fmla="*/ 60960 h 1371600"/>
              <a:gd name="connsiteX2" fmla="*/ 1760220 w 6515100"/>
              <a:gd name="connsiteY2" fmla="*/ 1371600 h 1371600"/>
              <a:gd name="connsiteX3" fmla="*/ 2461260 w 6515100"/>
              <a:gd name="connsiteY3" fmla="*/ 548640 h 1371600"/>
              <a:gd name="connsiteX4" fmla="*/ 2461260 w 6515100"/>
              <a:gd name="connsiteY4" fmla="*/ 0 h 1371600"/>
              <a:gd name="connsiteX5" fmla="*/ 6515100 w 6515100"/>
              <a:gd name="connsiteY5" fmla="*/ 0 h 1371600"/>
              <a:gd name="connsiteX6" fmla="*/ 6515100 w 6515100"/>
              <a:gd name="connsiteY6" fmla="*/ 662940 h 1371600"/>
              <a:gd name="connsiteX7" fmla="*/ 5768340 w 6515100"/>
              <a:gd name="connsiteY7" fmla="*/ 662940 h 1371600"/>
              <a:gd name="connsiteX8" fmla="*/ 5768340 w 6515100"/>
              <a:gd name="connsiteY8" fmla="*/ 129540 h 1371600"/>
              <a:gd name="connsiteX0" fmla="*/ 0 w 6515100"/>
              <a:gd name="connsiteY0" fmla="*/ 53340 h 1371600"/>
              <a:gd name="connsiteX1" fmla="*/ 1760220 w 6515100"/>
              <a:gd name="connsiteY1" fmla="*/ 60960 h 1371600"/>
              <a:gd name="connsiteX2" fmla="*/ 1760220 w 6515100"/>
              <a:gd name="connsiteY2" fmla="*/ 1371600 h 1371600"/>
              <a:gd name="connsiteX3" fmla="*/ 2346960 w 6515100"/>
              <a:gd name="connsiteY3" fmla="*/ 1363980 h 1371600"/>
              <a:gd name="connsiteX4" fmla="*/ 2461260 w 6515100"/>
              <a:gd name="connsiteY4" fmla="*/ 0 h 1371600"/>
              <a:gd name="connsiteX5" fmla="*/ 6515100 w 6515100"/>
              <a:gd name="connsiteY5" fmla="*/ 0 h 1371600"/>
              <a:gd name="connsiteX6" fmla="*/ 6515100 w 6515100"/>
              <a:gd name="connsiteY6" fmla="*/ 662940 h 1371600"/>
              <a:gd name="connsiteX7" fmla="*/ 5768340 w 6515100"/>
              <a:gd name="connsiteY7" fmla="*/ 662940 h 1371600"/>
              <a:gd name="connsiteX8" fmla="*/ 5768340 w 6515100"/>
              <a:gd name="connsiteY8" fmla="*/ 129540 h 1371600"/>
              <a:gd name="connsiteX0" fmla="*/ 0 w 6515100"/>
              <a:gd name="connsiteY0" fmla="*/ 53340 h 1363980"/>
              <a:gd name="connsiteX1" fmla="*/ 1760220 w 6515100"/>
              <a:gd name="connsiteY1" fmla="*/ 60960 h 1363980"/>
              <a:gd name="connsiteX2" fmla="*/ 1775460 w 6515100"/>
              <a:gd name="connsiteY2" fmla="*/ 1363980 h 1363980"/>
              <a:gd name="connsiteX3" fmla="*/ 2346960 w 6515100"/>
              <a:gd name="connsiteY3" fmla="*/ 1363980 h 1363980"/>
              <a:gd name="connsiteX4" fmla="*/ 2461260 w 6515100"/>
              <a:gd name="connsiteY4" fmla="*/ 0 h 1363980"/>
              <a:gd name="connsiteX5" fmla="*/ 6515100 w 6515100"/>
              <a:gd name="connsiteY5" fmla="*/ 0 h 1363980"/>
              <a:gd name="connsiteX6" fmla="*/ 6515100 w 6515100"/>
              <a:gd name="connsiteY6" fmla="*/ 662940 h 1363980"/>
              <a:gd name="connsiteX7" fmla="*/ 5768340 w 6515100"/>
              <a:gd name="connsiteY7" fmla="*/ 662940 h 1363980"/>
              <a:gd name="connsiteX8" fmla="*/ 5768340 w 6515100"/>
              <a:gd name="connsiteY8" fmla="*/ 129540 h 1363980"/>
              <a:gd name="connsiteX0" fmla="*/ 0 w 6515100"/>
              <a:gd name="connsiteY0" fmla="*/ 53340 h 1363980"/>
              <a:gd name="connsiteX1" fmla="*/ 1760220 w 6515100"/>
              <a:gd name="connsiteY1" fmla="*/ 60960 h 1363980"/>
              <a:gd name="connsiteX2" fmla="*/ 1775460 w 6515100"/>
              <a:gd name="connsiteY2" fmla="*/ 1363980 h 1363980"/>
              <a:gd name="connsiteX3" fmla="*/ 2346960 w 6515100"/>
              <a:gd name="connsiteY3" fmla="*/ 1363980 h 1363980"/>
              <a:gd name="connsiteX4" fmla="*/ 2346960 w 6515100"/>
              <a:gd name="connsiteY4" fmla="*/ 76200 h 1363980"/>
              <a:gd name="connsiteX5" fmla="*/ 6515100 w 6515100"/>
              <a:gd name="connsiteY5" fmla="*/ 0 h 1363980"/>
              <a:gd name="connsiteX6" fmla="*/ 6515100 w 6515100"/>
              <a:gd name="connsiteY6" fmla="*/ 662940 h 1363980"/>
              <a:gd name="connsiteX7" fmla="*/ 5768340 w 6515100"/>
              <a:gd name="connsiteY7" fmla="*/ 662940 h 1363980"/>
              <a:gd name="connsiteX8" fmla="*/ 5768340 w 6515100"/>
              <a:gd name="connsiteY8" fmla="*/ 129540 h 1363980"/>
              <a:gd name="connsiteX0" fmla="*/ 0 w 6515100"/>
              <a:gd name="connsiteY0" fmla="*/ 0 h 1310640"/>
              <a:gd name="connsiteX1" fmla="*/ 1760220 w 6515100"/>
              <a:gd name="connsiteY1" fmla="*/ 7620 h 1310640"/>
              <a:gd name="connsiteX2" fmla="*/ 1775460 w 6515100"/>
              <a:gd name="connsiteY2" fmla="*/ 1310640 h 1310640"/>
              <a:gd name="connsiteX3" fmla="*/ 2346960 w 6515100"/>
              <a:gd name="connsiteY3" fmla="*/ 1310640 h 1310640"/>
              <a:gd name="connsiteX4" fmla="*/ 2346960 w 6515100"/>
              <a:gd name="connsiteY4" fmla="*/ 22860 h 1310640"/>
              <a:gd name="connsiteX5" fmla="*/ 6362700 w 6515100"/>
              <a:gd name="connsiteY5" fmla="*/ 0 h 1310640"/>
              <a:gd name="connsiteX6" fmla="*/ 6515100 w 6515100"/>
              <a:gd name="connsiteY6" fmla="*/ 609600 h 1310640"/>
              <a:gd name="connsiteX7" fmla="*/ 5768340 w 6515100"/>
              <a:gd name="connsiteY7" fmla="*/ 609600 h 1310640"/>
              <a:gd name="connsiteX8" fmla="*/ 5768340 w 6515100"/>
              <a:gd name="connsiteY8" fmla="*/ 76200 h 1310640"/>
              <a:gd name="connsiteX0" fmla="*/ 0 w 6377940"/>
              <a:gd name="connsiteY0" fmla="*/ 0 h 1676400"/>
              <a:gd name="connsiteX1" fmla="*/ 1760220 w 6377940"/>
              <a:gd name="connsiteY1" fmla="*/ 7620 h 1676400"/>
              <a:gd name="connsiteX2" fmla="*/ 1775460 w 6377940"/>
              <a:gd name="connsiteY2" fmla="*/ 1310640 h 1676400"/>
              <a:gd name="connsiteX3" fmla="*/ 2346960 w 6377940"/>
              <a:gd name="connsiteY3" fmla="*/ 1310640 h 1676400"/>
              <a:gd name="connsiteX4" fmla="*/ 2346960 w 6377940"/>
              <a:gd name="connsiteY4" fmla="*/ 22860 h 1676400"/>
              <a:gd name="connsiteX5" fmla="*/ 6362700 w 6377940"/>
              <a:gd name="connsiteY5" fmla="*/ 0 h 1676400"/>
              <a:gd name="connsiteX6" fmla="*/ 6377940 w 6377940"/>
              <a:gd name="connsiteY6" fmla="*/ 1676400 h 1676400"/>
              <a:gd name="connsiteX7" fmla="*/ 5768340 w 6377940"/>
              <a:gd name="connsiteY7" fmla="*/ 609600 h 1676400"/>
              <a:gd name="connsiteX8" fmla="*/ 5768340 w 6377940"/>
              <a:gd name="connsiteY8" fmla="*/ 76200 h 167640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6960 w 6377940"/>
              <a:gd name="connsiteY4" fmla="*/ 2286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68340 w 6377940"/>
              <a:gd name="connsiteY8" fmla="*/ 7620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6960 w 6377940"/>
              <a:gd name="connsiteY4" fmla="*/ 2286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15000 w 6377940"/>
              <a:gd name="connsiteY8" fmla="*/ 86868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6960 w 6377940"/>
              <a:gd name="connsiteY4" fmla="*/ 2286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7860 w 6377940"/>
              <a:gd name="connsiteY8" fmla="*/ 86868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6960 w 6377940"/>
              <a:gd name="connsiteY4" fmla="*/ 2286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0240 w 6377940"/>
              <a:gd name="connsiteY8" fmla="*/ 85344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31720 w 6377940"/>
              <a:gd name="connsiteY4" fmla="*/ 1524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0240 w 6377940"/>
              <a:gd name="connsiteY8" fmla="*/ 85344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24100 w 6377940"/>
              <a:gd name="connsiteY4" fmla="*/ 762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0240 w 6377940"/>
              <a:gd name="connsiteY8" fmla="*/ 85344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3150 w 6377940"/>
              <a:gd name="connsiteY4" fmla="*/ 3810 h 1691640"/>
              <a:gd name="connsiteX5" fmla="*/ 6362700 w 6377940"/>
              <a:gd name="connsiteY5" fmla="*/ 0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0240 w 6377940"/>
              <a:gd name="connsiteY8" fmla="*/ 853440 h 1691640"/>
              <a:gd name="connsiteX0" fmla="*/ 0 w 6379845"/>
              <a:gd name="connsiteY0" fmla="*/ 0 h 1691640"/>
              <a:gd name="connsiteX1" fmla="*/ 1760220 w 6379845"/>
              <a:gd name="connsiteY1" fmla="*/ 7620 h 1691640"/>
              <a:gd name="connsiteX2" fmla="*/ 1775460 w 6379845"/>
              <a:gd name="connsiteY2" fmla="*/ 1310640 h 1691640"/>
              <a:gd name="connsiteX3" fmla="*/ 2346960 w 6379845"/>
              <a:gd name="connsiteY3" fmla="*/ 1310640 h 1691640"/>
              <a:gd name="connsiteX4" fmla="*/ 2343150 w 6379845"/>
              <a:gd name="connsiteY4" fmla="*/ 3810 h 1691640"/>
              <a:gd name="connsiteX5" fmla="*/ 6379845 w 6379845"/>
              <a:gd name="connsiteY5" fmla="*/ 7620 h 1691640"/>
              <a:gd name="connsiteX6" fmla="*/ 6377940 w 6379845"/>
              <a:gd name="connsiteY6" fmla="*/ 1676400 h 1691640"/>
              <a:gd name="connsiteX7" fmla="*/ 5730240 w 6379845"/>
              <a:gd name="connsiteY7" fmla="*/ 1691640 h 1691640"/>
              <a:gd name="connsiteX8" fmla="*/ 5730240 w 6379845"/>
              <a:gd name="connsiteY8" fmla="*/ 853440 h 1691640"/>
              <a:gd name="connsiteX0" fmla="*/ 0 w 6377940"/>
              <a:gd name="connsiteY0" fmla="*/ 0 h 1691640"/>
              <a:gd name="connsiteX1" fmla="*/ 1760220 w 6377940"/>
              <a:gd name="connsiteY1" fmla="*/ 7620 h 1691640"/>
              <a:gd name="connsiteX2" fmla="*/ 1775460 w 6377940"/>
              <a:gd name="connsiteY2" fmla="*/ 1310640 h 1691640"/>
              <a:gd name="connsiteX3" fmla="*/ 2346960 w 6377940"/>
              <a:gd name="connsiteY3" fmla="*/ 1310640 h 1691640"/>
              <a:gd name="connsiteX4" fmla="*/ 2343150 w 6377940"/>
              <a:gd name="connsiteY4" fmla="*/ 3810 h 1691640"/>
              <a:gd name="connsiteX5" fmla="*/ 6374130 w 6377940"/>
              <a:gd name="connsiteY5" fmla="*/ 5715 h 1691640"/>
              <a:gd name="connsiteX6" fmla="*/ 6377940 w 6377940"/>
              <a:gd name="connsiteY6" fmla="*/ 1676400 h 1691640"/>
              <a:gd name="connsiteX7" fmla="*/ 5730240 w 6377940"/>
              <a:gd name="connsiteY7" fmla="*/ 1691640 h 1691640"/>
              <a:gd name="connsiteX8" fmla="*/ 5730240 w 6377940"/>
              <a:gd name="connsiteY8" fmla="*/ 853440 h 1691640"/>
              <a:gd name="connsiteX0" fmla="*/ 0 w 6376035"/>
              <a:gd name="connsiteY0" fmla="*/ 0 h 1691640"/>
              <a:gd name="connsiteX1" fmla="*/ 1760220 w 6376035"/>
              <a:gd name="connsiteY1" fmla="*/ 7620 h 1691640"/>
              <a:gd name="connsiteX2" fmla="*/ 1775460 w 6376035"/>
              <a:gd name="connsiteY2" fmla="*/ 1310640 h 1691640"/>
              <a:gd name="connsiteX3" fmla="*/ 2346960 w 6376035"/>
              <a:gd name="connsiteY3" fmla="*/ 1310640 h 1691640"/>
              <a:gd name="connsiteX4" fmla="*/ 2343150 w 6376035"/>
              <a:gd name="connsiteY4" fmla="*/ 3810 h 1691640"/>
              <a:gd name="connsiteX5" fmla="*/ 6374130 w 6376035"/>
              <a:gd name="connsiteY5" fmla="*/ 5715 h 1691640"/>
              <a:gd name="connsiteX6" fmla="*/ 6376035 w 6376035"/>
              <a:gd name="connsiteY6" fmla="*/ 1659255 h 1691640"/>
              <a:gd name="connsiteX7" fmla="*/ 5730240 w 6376035"/>
              <a:gd name="connsiteY7" fmla="*/ 1691640 h 1691640"/>
              <a:gd name="connsiteX8" fmla="*/ 5730240 w 6376035"/>
              <a:gd name="connsiteY8" fmla="*/ 853440 h 1691640"/>
              <a:gd name="connsiteX0" fmla="*/ 0 w 6379845"/>
              <a:gd name="connsiteY0" fmla="*/ 0 h 1691640"/>
              <a:gd name="connsiteX1" fmla="*/ 1760220 w 6379845"/>
              <a:gd name="connsiteY1" fmla="*/ 7620 h 1691640"/>
              <a:gd name="connsiteX2" fmla="*/ 1775460 w 6379845"/>
              <a:gd name="connsiteY2" fmla="*/ 1310640 h 1691640"/>
              <a:gd name="connsiteX3" fmla="*/ 2346960 w 6379845"/>
              <a:gd name="connsiteY3" fmla="*/ 1310640 h 1691640"/>
              <a:gd name="connsiteX4" fmla="*/ 2343150 w 6379845"/>
              <a:gd name="connsiteY4" fmla="*/ 3810 h 1691640"/>
              <a:gd name="connsiteX5" fmla="*/ 6374130 w 6379845"/>
              <a:gd name="connsiteY5" fmla="*/ 5715 h 1691640"/>
              <a:gd name="connsiteX6" fmla="*/ 6379845 w 6379845"/>
              <a:gd name="connsiteY6" fmla="*/ 1668780 h 1691640"/>
              <a:gd name="connsiteX7" fmla="*/ 5730240 w 6379845"/>
              <a:gd name="connsiteY7" fmla="*/ 1691640 h 1691640"/>
              <a:gd name="connsiteX8" fmla="*/ 5730240 w 6379845"/>
              <a:gd name="connsiteY8" fmla="*/ 853440 h 1691640"/>
              <a:gd name="connsiteX0" fmla="*/ 0 w 6374130"/>
              <a:gd name="connsiteY0" fmla="*/ 0 h 1691640"/>
              <a:gd name="connsiteX1" fmla="*/ 1760220 w 6374130"/>
              <a:gd name="connsiteY1" fmla="*/ 7620 h 1691640"/>
              <a:gd name="connsiteX2" fmla="*/ 1775460 w 6374130"/>
              <a:gd name="connsiteY2" fmla="*/ 1310640 h 1691640"/>
              <a:gd name="connsiteX3" fmla="*/ 2346960 w 6374130"/>
              <a:gd name="connsiteY3" fmla="*/ 1310640 h 1691640"/>
              <a:gd name="connsiteX4" fmla="*/ 2343150 w 6374130"/>
              <a:gd name="connsiteY4" fmla="*/ 3810 h 1691640"/>
              <a:gd name="connsiteX5" fmla="*/ 6374130 w 6374130"/>
              <a:gd name="connsiteY5" fmla="*/ 5715 h 1691640"/>
              <a:gd name="connsiteX6" fmla="*/ 6370320 w 6374130"/>
              <a:gd name="connsiteY6" fmla="*/ 1664970 h 1691640"/>
              <a:gd name="connsiteX7" fmla="*/ 5730240 w 6374130"/>
              <a:gd name="connsiteY7" fmla="*/ 1691640 h 1691640"/>
              <a:gd name="connsiteX8" fmla="*/ 5730240 w 6374130"/>
              <a:gd name="connsiteY8" fmla="*/ 853440 h 1691640"/>
              <a:gd name="connsiteX0" fmla="*/ 0 w 6381750"/>
              <a:gd name="connsiteY0" fmla="*/ 0 h 1691640"/>
              <a:gd name="connsiteX1" fmla="*/ 1760220 w 6381750"/>
              <a:gd name="connsiteY1" fmla="*/ 7620 h 1691640"/>
              <a:gd name="connsiteX2" fmla="*/ 1775460 w 6381750"/>
              <a:gd name="connsiteY2" fmla="*/ 1310640 h 1691640"/>
              <a:gd name="connsiteX3" fmla="*/ 2346960 w 6381750"/>
              <a:gd name="connsiteY3" fmla="*/ 1310640 h 1691640"/>
              <a:gd name="connsiteX4" fmla="*/ 2343150 w 6381750"/>
              <a:gd name="connsiteY4" fmla="*/ 3810 h 1691640"/>
              <a:gd name="connsiteX5" fmla="*/ 6374130 w 6381750"/>
              <a:gd name="connsiteY5" fmla="*/ 5715 h 1691640"/>
              <a:gd name="connsiteX6" fmla="*/ 6381750 w 6381750"/>
              <a:gd name="connsiteY6" fmla="*/ 1661160 h 1691640"/>
              <a:gd name="connsiteX7" fmla="*/ 5730240 w 6381750"/>
              <a:gd name="connsiteY7" fmla="*/ 1691640 h 1691640"/>
              <a:gd name="connsiteX8" fmla="*/ 5730240 w 6381750"/>
              <a:gd name="connsiteY8" fmla="*/ 853440 h 1691640"/>
              <a:gd name="connsiteX0" fmla="*/ 0 w 6374130"/>
              <a:gd name="connsiteY0" fmla="*/ 0 h 1691640"/>
              <a:gd name="connsiteX1" fmla="*/ 1760220 w 6374130"/>
              <a:gd name="connsiteY1" fmla="*/ 7620 h 1691640"/>
              <a:gd name="connsiteX2" fmla="*/ 1775460 w 6374130"/>
              <a:gd name="connsiteY2" fmla="*/ 1310640 h 1691640"/>
              <a:gd name="connsiteX3" fmla="*/ 2346960 w 6374130"/>
              <a:gd name="connsiteY3" fmla="*/ 1310640 h 1691640"/>
              <a:gd name="connsiteX4" fmla="*/ 2343150 w 6374130"/>
              <a:gd name="connsiteY4" fmla="*/ 3810 h 1691640"/>
              <a:gd name="connsiteX5" fmla="*/ 6374130 w 6374130"/>
              <a:gd name="connsiteY5" fmla="*/ 5715 h 1691640"/>
              <a:gd name="connsiteX6" fmla="*/ 6374130 w 6374130"/>
              <a:gd name="connsiteY6" fmla="*/ 1661160 h 1691640"/>
              <a:gd name="connsiteX7" fmla="*/ 5730240 w 6374130"/>
              <a:gd name="connsiteY7" fmla="*/ 1691640 h 1691640"/>
              <a:gd name="connsiteX8" fmla="*/ 5730240 w 6374130"/>
              <a:gd name="connsiteY8" fmla="*/ 853440 h 1691640"/>
              <a:gd name="connsiteX0" fmla="*/ 0 w 6374130"/>
              <a:gd name="connsiteY0" fmla="*/ 0 h 1672590"/>
              <a:gd name="connsiteX1" fmla="*/ 1760220 w 6374130"/>
              <a:gd name="connsiteY1" fmla="*/ 7620 h 1672590"/>
              <a:gd name="connsiteX2" fmla="*/ 1775460 w 6374130"/>
              <a:gd name="connsiteY2" fmla="*/ 1310640 h 1672590"/>
              <a:gd name="connsiteX3" fmla="*/ 2346960 w 6374130"/>
              <a:gd name="connsiteY3" fmla="*/ 1310640 h 1672590"/>
              <a:gd name="connsiteX4" fmla="*/ 2343150 w 6374130"/>
              <a:gd name="connsiteY4" fmla="*/ 3810 h 1672590"/>
              <a:gd name="connsiteX5" fmla="*/ 6374130 w 6374130"/>
              <a:gd name="connsiteY5" fmla="*/ 5715 h 1672590"/>
              <a:gd name="connsiteX6" fmla="*/ 6374130 w 6374130"/>
              <a:gd name="connsiteY6" fmla="*/ 1661160 h 1672590"/>
              <a:gd name="connsiteX7" fmla="*/ 5726430 w 6374130"/>
              <a:gd name="connsiteY7" fmla="*/ 1672590 h 1672590"/>
              <a:gd name="connsiteX8" fmla="*/ 5730240 w 6374130"/>
              <a:gd name="connsiteY8" fmla="*/ 853440 h 1672590"/>
              <a:gd name="connsiteX0" fmla="*/ 0 w 6374130"/>
              <a:gd name="connsiteY0" fmla="*/ 0 h 1672590"/>
              <a:gd name="connsiteX1" fmla="*/ 1760220 w 6374130"/>
              <a:gd name="connsiteY1" fmla="*/ 7620 h 1672590"/>
              <a:gd name="connsiteX2" fmla="*/ 1775460 w 6374130"/>
              <a:gd name="connsiteY2" fmla="*/ 1310640 h 1672590"/>
              <a:gd name="connsiteX3" fmla="*/ 2346960 w 6374130"/>
              <a:gd name="connsiteY3" fmla="*/ 1310640 h 1672590"/>
              <a:gd name="connsiteX4" fmla="*/ 2343150 w 6374130"/>
              <a:gd name="connsiteY4" fmla="*/ 3810 h 1672590"/>
              <a:gd name="connsiteX5" fmla="*/ 6374130 w 6374130"/>
              <a:gd name="connsiteY5" fmla="*/ 5715 h 1672590"/>
              <a:gd name="connsiteX6" fmla="*/ 6374130 w 6374130"/>
              <a:gd name="connsiteY6" fmla="*/ 1661160 h 1672590"/>
              <a:gd name="connsiteX7" fmla="*/ 5726430 w 6374130"/>
              <a:gd name="connsiteY7" fmla="*/ 1672590 h 1672590"/>
              <a:gd name="connsiteX8" fmla="*/ 5716905 w 6374130"/>
              <a:gd name="connsiteY8" fmla="*/ 859155 h 1672590"/>
              <a:gd name="connsiteX0" fmla="*/ 0 w 6374130"/>
              <a:gd name="connsiteY0" fmla="*/ 0 h 1672590"/>
              <a:gd name="connsiteX1" fmla="*/ 1760220 w 6374130"/>
              <a:gd name="connsiteY1" fmla="*/ 7620 h 1672590"/>
              <a:gd name="connsiteX2" fmla="*/ 1775460 w 6374130"/>
              <a:gd name="connsiteY2" fmla="*/ 1310640 h 1672590"/>
              <a:gd name="connsiteX3" fmla="*/ 2346960 w 6374130"/>
              <a:gd name="connsiteY3" fmla="*/ 1310640 h 1672590"/>
              <a:gd name="connsiteX4" fmla="*/ 2343150 w 6374130"/>
              <a:gd name="connsiteY4" fmla="*/ 3810 h 1672590"/>
              <a:gd name="connsiteX5" fmla="*/ 6374130 w 6374130"/>
              <a:gd name="connsiteY5" fmla="*/ 5715 h 1672590"/>
              <a:gd name="connsiteX6" fmla="*/ 6374130 w 6374130"/>
              <a:gd name="connsiteY6" fmla="*/ 1661160 h 1672590"/>
              <a:gd name="connsiteX7" fmla="*/ 5726430 w 6374130"/>
              <a:gd name="connsiteY7" fmla="*/ 1672590 h 1672590"/>
              <a:gd name="connsiteX8" fmla="*/ 5724525 w 6374130"/>
              <a:gd name="connsiteY8" fmla="*/ 859155 h 1672590"/>
              <a:gd name="connsiteX0" fmla="*/ 0 w 6800850"/>
              <a:gd name="connsiteY0" fmla="*/ 1905 h 1674495"/>
              <a:gd name="connsiteX1" fmla="*/ 1760220 w 6800850"/>
              <a:gd name="connsiteY1" fmla="*/ 9525 h 1674495"/>
              <a:gd name="connsiteX2" fmla="*/ 1775460 w 6800850"/>
              <a:gd name="connsiteY2" fmla="*/ 1312545 h 1674495"/>
              <a:gd name="connsiteX3" fmla="*/ 2346960 w 6800850"/>
              <a:gd name="connsiteY3" fmla="*/ 1312545 h 1674495"/>
              <a:gd name="connsiteX4" fmla="*/ 2343150 w 6800850"/>
              <a:gd name="connsiteY4" fmla="*/ 5715 h 1674495"/>
              <a:gd name="connsiteX5" fmla="*/ 6800850 w 6800850"/>
              <a:gd name="connsiteY5" fmla="*/ 0 h 1674495"/>
              <a:gd name="connsiteX6" fmla="*/ 6374130 w 6800850"/>
              <a:gd name="connsiteY6" fmla="*/ 1663065 h 1674495"/>
              <a:gd name="connsiteX7" fmla="*/ 5726430 w 6800850"/>
              <a:gd name="connsiteY7" fmla="*/ 1674495 h 1674495"/>
              <a:gd name="connsiteX8" fmla="*/ 5724525 w 6800850"/>
              <a:gd name="connsiteY8" fmla="*/ 861060 h 1674495"/>
              <a:gd name="connsiteX0" fmla="*/ 0 w 6800850"/>
              <a:gd name="connsiteY0" fmla="*/ 1905 h 1674495"/>
              <a:gd name="connsiteX1" fmla="*/ 1760220 w 6800850"/>
              <a:gd name="connsiteY1" fmla="*/ 9525 h 1674495"/>
              <a:gd name="connsiteX2" fmla="*/ 1775460 w 6800850"/>
              <a:gd name="connsiteY2" fmla="*/ 1312545 h 1674495"/>
              <a:gd name="connsiteX3" fmla="*/ 2346960 w 6800850"/>
              <a:gd name="connsiteY3" fmla="*/ 1312545 h 1674495"/>
              <a:gd name="connsiteX4" fmla="*/ 2343150 w 6800850"/>
              <a:gd name="connsiteY4" fmla="*/ 5715 h 1674495"/>
              <a:gd name="connsiteX5" fmla="*/ 6800850 w 6800850"/>
              <a:gd name="connsiteY5" fmla="*/ 0 h 1674495"/>
              <a:gd name="connsiteX6" fmla="*/ 6793230 w 6800850"/>
              <a:gd name="connsiteY6" fmla="*/ 1663065 h 1674495"/>
              <a:gd name="connsiteX7" fmla="*/ 5726430 w 6800850"/>
              <a:gd name="connsiteY7" fmla="*/ 1674495 h 1674495"/>
              <a:gd name="connsiteX8" fmla="*/ 5724525 w 6800850"/>
              <a:gd name="connsiteY8" fmla="*/ 861060 h 1674495"/>
              <a:gd name="connsiteX0" fmla="*/ 0 w 6800850"/>
              <a:gd name="connsiteY0" fmla="*/ 1905 h 1674495"/>
              <a:gd name="connsiteX1" fmla="*/ 1760220 w 6800850"/>
              <a:gd name="connsiteY1" fmla="*/ 9525 h 1674495"/>
              <a:gd name="connsiteX2" fmla="*/ 1775460 w 6800850"/>
              <a:gd name="connsiteY2" fmla="*/ 1312545 h 1674495"/>
              <a:gd name="connsiteX3" fmla="*/ 2346960 w 6800850"/>
              <a:gd name="connsiteY3" fmla="*/ 1312545 h 1674495"/>
              <a:gd name="connsiteX4" fmla="*/ 2343150 w 6800850"/>
              <a:gd name="connsiteY4" fmla="*/ 5715 h 1674495"/>
              <a:gd name="connsiteX5" fmla="*/ 6800850 w 6800850"/>
              <a:gd name="connsiteY5" fmla="*/ 0 h 1674495"/>
              <a:gd name="connsiteX6" fmla="*/ 6762750 w 6800850"/>
              <a:gd name="connsiteY6" fmla="*/ 1655445 h 1674495"/>
              <a:gd name="connsiteX7" fmla="*/ 5726430 w 6800850"/>
              <a:gd name="connsiteY7" fmla="*/ 1674495 h 1674495"/>
              <a:gd name="connsiteX8" fmla="*/ 5724525 w 6800850"/>
              <a:gd name="connsiteY8" fmla="*/ 861060 h 1674495"/>
              <a:gd name="connsiteX0" fmla="*/ 0 w 6800850"/>
              <a:gd name="connsiteY0" fmla="*/ 1905 h 1666875"/>
              <a:gd name="connsiteX1" fmla="*/ 1760220 w 6800850"/>
              <a:gd name="connsiteY1" fmla="*/ 9525 h 1666875"/>
              <a:gd name="connsiteX2" fmla="*/ 1775460 w 6800850"/>
              <a:gd name="connsiteY2" fmla="*/ 1312545 h 1666875"/>
              <a:gd name="connsiteX3" fmla="*/ 2346960 w 6800850"/>
              <a:gd name="connsiteY3" fmla="*/ 1312545 h 1666875"/>
              <a:gd name="connsiteX4" fmla="*/ 2343150 w 6800850"/>
              <a:gd name="connsiteY4" fmla="*/ 5715 h 1666875"/>
              <a:gd name="connsiteX5" fmla="*/ 6800850 w 6800850"/>
              <a:gd name="connsiteY5" fmla="*/ 0 h 1666875"/>
              <a:gd name="connsiteX6" fmla="*/ 6762750 w 6800850"/>
              <a:gd name="connsiteY6" fmla="*/ 1655445 h 1666875"/>
              <a:gd name="connsiteX7" fmla="*/ 5535930 w 6800850"/>
              <a:gd name="connsiteY7" fmla="*/ 1666875 h 1666875"/>
              <a:gd name="connsiteX8" fmla="*/ 5724525 w 6800850"/>
              <a:gd name="connsiteY8" fmla="*/ 861060 h 1666875"/>
              <a:gd name="connsiteX0" fmla="*/ 0 w 6800850"/>
              <a:gd name="connsiteY0" fmla="*/ 1905 h 1666875"/>
              <a:gd name="connsiteX1" fmla="*/ 1760220 w 6800850"/>
              <a:gd name="connsiteY1" fmla="*/ 9525 h 1666875"/>
              <a:gd name="connsiteX2" fmla="*/ 1775460 w 6800850"/>
              <a:gd name="connsiteY2" fmla="*/ 1312545 h 1666875"/>
              <a:gd name="connsiteX3" fmla="*/ 2346960 w 6800850"/>
              <a:gd name="connsiteY3" fmla="*/ 1312545 h 1666875"/>
              <a:gd name="connsiteX4" fmla="*/ 2343150 w 6800850"/>
              <a:gd name="connsiteY4" fmla="*/ 5715 h 1666875"/>
              <a:gd name="connsiteX5" fmla="*/ 6800850 w 6800850"/>
              <a:gd name="connsiteY5" fmla="*/ 0 h 1666875"/>
              <a:gd name="connsiteX6" fmla="*/ 6762750 w 6800850"/>
              <a:gd name="connsiteY6" fmla="*/ 1655445 h 1666875"/>
              <a:gd name="connsiteX7" fmla="*/ 5535930 w 6800850"/>
              <a:gd name="connsiteY7" fmla="*/ 1666875 h 1666875"/>
              <a:gd name="connsiteX8" fmla="*/ 5534025 w 6800850"/>
              <a:gd name="connsiteY8" fmla="*/ 868680 h 1666875"/>
              <a:gd name="connsiteX0" fmla="*/ 0 w 6800850"/>
              <a:gd name="connsiteY0" fmla="*/ 1905 h 1666875"/>
              <a:gd name="connsiteX1" fmla="*/ 1760220 w 6800850"/>
              <a:gd name="connsiteY1" fmla="*/ 9525 h 1666875"/>
              <a:gd name="connsiteX2" fmla="*/ 1775460 w 6800850"/>
              <a:gd name="connsiteY2" fmla="*/ 1617345 h 1666875"/>
              <a:gd name="connsiteX3" fmla="*/ 2346960 w 6800850"/>
              <a:gd name="connsiteY3" fmla="*/ 1312545 h 1666875"/>
              <a:gd name="connsiteX4" fmla="*/ 2343150 w 6800850"/>
              <a:gd name="connsiteY4" fmla="*/ 5715 h 1666875"/>
              <a:gd name="connsiteX5" fmla="*/ 6800850 w 6800850"/>
              <a:gd name="connsiteY5" fmla="*/ 0 h 1666875"/>
              <a:gd name="connsiteX6" fmla="*/ 6762750 w 6800850"/>
              <a:gd name="connsiteY6" fmla="*/ 1655445 h 1666875"/>
              <a:gd name="connsiteX7" fmla="*/ 5535930 w 6800850"/>
              <a:gd name="connsiteY7" fmla="*/ 1666875 h 1666875"/>
              <a:gd name="connsiteX8" fmla="*/ 5534025 w 6800850"/>
              <a:gd name="connsiteY8" fmla="*/ 868680 h 1666875"/>
              <a:gd name="connsiteX0" fmla="*/ 0 w 6800850"/>
              <a:gd name="connsiteY0" fmla="*/ 1905 h 1666875"/>
              <a:gd name="connsiteX1" fmla="*/ 1760220 w 6800850"/>
              <a:gd name="connsiteY1" fmla="*/ 9525 h 1666875"/>
              <a:gd name="connsiteX2" fmla="*/ 1775460 w 6800850"/>
              <a:gd name="connsiteY2" fmla="*/ 1617345 h 1666875"/>
              <a:gd name="connsiteX3" fmla="*/ 2339340 w 6800850"/>
              <a:gd name="connsiteY3" fmla="*/ 1586865 h 1666875"/>
              <a:gd name="connsiteX4" fmla="*/ 2343150 w 6800850"/>
              <a:gd name="connsiteY4" fmla="*/ 5715 h 1666875"/>
              <a:gd name="connsiteX5" fmla="*/ 6800850 w 6800850"/>
              <a:gd name="connsiteY5" fmla="*/ 0 h 1666875"/>
              <a:gd name="connsiteX6" fmla="*/ 6762750 w 6800850"/>
              <a:gd name="connsiteY6" fmla="*/ 1655445 h 1666875"/>
              <a:gd name="connsiteX7" fmla="*/ 5535930 w 6800850"/>
              <a:gd name="connsiteY7" fmla="*/ 1666875 h 1666875"/>
              <a:gd name="connsiteX8" fmla="*/ 5534025 w 6800850"/>
              <a:gd name="connsiteY8" fmla="*/ 868680 h 1666875"/>
              <a:gd name="connsiteX0" fmla="*/ 0 w 6800850"/>
              <a:gd name="connsiteY0" fmla="*/ 1905 h 1666875"/>
              <a:gd name="connsiteX1" fmla="*/ 1760220 w 6800850"/>
              <a:gd name="connsiteY1" fmla="*/ 9525 h 1666875"/>
              <a:gd name="connsiteX2" fmla="*/ 1775460 w 6800850"/>
              <a:gd name="connsiteY2" fmla="*/ 1617345 h 1666875"/>
              <a:gd name="connsiteX3" fmla="*/ 2331720 w 6800850"/>
              <a:gd name="connsiteY3" fmla="*/ 1609725 h 1666875"/>
              <a:gd name="connsiteX4" fmla="*/ 2343150 w 6800850"/>
              <a:gd name="connsiteY4" fmla="*/ 5715 h 1666875"/>
              <a:gd name="connsiteX5" fmla="*/ 6800850 w 6800850"/>
              <a:gd name="connsiteY5" fmla="*/ 0 h 1666875"/>
              <a:gd name="connsiteX6" fmla="*/ 6762750 w 6800850"/>
              <a:gd name="connsiteY6" fmla="*/ 1655445 h 1666875"/>
              <a:gd name="connsiteX7" fmla="*/ 5535930 w 6800850"/>
              <a:gd name="connsiteY7" fmla="*/ 1666875 h 1666875"/>
              <a:gd name="connsiteX8" fmla="*/ 5534025 w 6800850"/>
              <a:gd name="connsiteY8" fmla="*/ 868680 h 1666875"/>
              <a:gd name="connsiteX0" fmla="*/ 0 w 6800850"/>
              <a:gd name="connsiteY0" fmla="*/ 1905 h 1739265"/>
              <a:gd name="connsiteX1" fmla="*/ 1760220 w 6800850"/>
              <a:gd name="connsiteY1" fmla="*/ 9525 h 1739265"/>
              <a:gd name="connsiteX2" fmla="*/ 1760220 w 6800850"/>
              <a:gd name="connsiteY2" fmla="*/ 1739265 h 1739265"/>
              <a:gd name="connsiteX3" fmla="*/ 2331720 w 6800850"/>
              <a:gd name="connsiteY3" fmla="*/ 1609725 h 1739265"/>
              <a:gd name="connsiteX4" fmla="*/ 2343150 w 6800850"/>
              <a:gd name="connsiteY4" fmla="*/ 5715 h 1739265"/>
              <a:gd name="connsiteX5" fmla="*/ 6800850 w 6800850"/>
              <a:gd name="connsiteY5" fmla="*/ 0 h 1739265"/>
              <a:gd name="connsiteX6" fmla="*/ 6762750 w 6800850"/>
              <a:gd name="connsiteY6" fmla="*/ 1655445 h 1739265"/>
              <a:gd name="connsiteX7" fmla="*/ 5535930 w 6800850"/>
              <a:gd name="connsiteY7" fmla="*/ 1666875 h 1739265"/>
              <a:gd name="connsiteX8" fmla="*/ 5534025 w 6800850"/>
              <a:gd name="connsiteY8" fmla="*/ 868680 h 1739265"/>
              <a:gd name="connsiteX0" fmla="*/ 0 w 6800850"/>
              <a:gd name="connsiteY0" fmla="*/ 1905 h 1739265"/>
              <a:gd name="connsiteX1" fmla="*/ 1760220 w 6800850"/>
              <a:gd name="connsiteY1" fmla="*/ 9525 h 1739265"/>
              <a:gd name="connsiteX2" fmla="*/ 1760220 w 6800850"/>
              <a:gd name="connsiteY2" fmla="*/ 1739265 h 1739265"/>
              <a:gd name="connsiteX3" fmla="*/ 2308860 w 6800850"/>
              <a:gd name="connsiteY3" fmla="*/ 1739265 h 1739265"/>
              <a:gd name="connsiteX4" fmla="*/ 2343150 w 6800850"/>
              <a:gd name="connsiteY4" fmla="*/ 5715 h 1739265"/>
              <a:gd name="connsiteX5" fmla="*/ 6800850 w 6800850"/>
              <a:gd name="connsiteY5" fmla="*/ 0 h 1739265"/>
              <a:gd name="connsiteX6" fmla="*/ 6762750 w 6800850"/>
              <a:gd name="connsiteY6" fmla="*/ 1655445 h 1739265"/>
              <a:gd name="connsiteX7" fmla="*/ 5535930 w 6800850"/>
              <a:gd name="connsiteY7" fmla="*/ 1666875 h 1739265"/>
              <a:gd name="connsiteX8" fmla="*/ 5534025 w 6800850"/>
              <a:gd name="connsiteY8" fmla="*/ 868680 h 1739265"/>
              <a:gd name="connsiteX0" fmla="*/ 0 w 6958965"/>
              <a:gd name="connsiteY0" fmla="*/ 3810 h 1739265"/>
              <a:gd name="connsiteX1" fmla="*/ 1918335 w 6958965"/>
              <a:gd name="connsiteY1" fmla="*/ 9525 h 1739265"/>
              <a:gd name="connsiteX2" fmla="*/ 1918335 w 6958965"/>
              <a:gd name="connsiteY2" fmla="*/ 1739265 h 1739265"/>
              <a:gd name="connsiteX3" fmla="*/ 2466975 w 6958965"/>
              <a:gd name="connsiteY3" fmla="*/ 1739265 h 1739265"/>
              <a:gd name="connsiteX4" fmla="*/ 2501265 w 6958965"/>
              <a:gd name="connsiteY4" fmla="*/ 5715 h 1739265"/>
              <a:gd name="connsiteX5" fmla="*/ 6958965 w 6958965"/>
              <a:gd name="connsiteY5" fmla="*/ 0 h 1739265"/>
              <a:gd name="connsiteX6" fmla="*/ 6920865 w 6958965"/>
              <a:gd name="connsiteY6" fmla="*/ 1655445 h 1739265"/>
              <a:gd name="connsiteX7" fmla="*/ 5694045 w 6958965"/>
              <a:gd name="connsiteY7" fmla="*/ 1666875 h 1739265"/>
              <a:gd name="connsiteX8" fmla="*/ 5692140 w 6958965"/>
              <a:gd name="connsiteY8" fmla="*/ 868680 h 1739265"/>
              <a:gd name="connsiteX0" fmla="*/ 0 w 6958965"/>
              <a:gd name="connsiteY0" fmla="*/ 9653 h 1745108"/>
              <a:gd name="connsiteX1" fmla="*/ 1604982 w 6958965"/>
              <a:gd name="connsiteY1" fmla="*/ 0 h 1745108"/>
              <a:gd name="connsiteX2" fmla="*/ 1918335 w 6958965"/>
              <a:gd name="connsiteY2" fmla="*/ 1745108 h 1745108"/>
              <a:gd name="connsiteX3" fmla="*/ 2466975 w 6958965"/>
              <a:gd name="connsiteY3" fmla="*/ 1745108 h 1745108"/>
              <a:gd name="connsiteX4" fmla="*/ 2501265 w 6958965"/>
              <a:gd name="connsiteY4" fmla="*/ 11558 h 1745108"/>
              <a:gd name="connsiteX5" fmla="*/ 6958965 w 6958965"/>
              <a:gd name="connsiteY5" fmla="*/ 5843 h 1745108"/>
              <a:gd name="connsiteX6" fmla="*/ 6920865 w 6958965"/>
              <a:gd name="connsiteY6" fmla="*/ 1661288 h 1745108"/>
              <a:gd name="connsiteX7" fmla="*/ 5694045 w 6958965"/>
              <a:gd name="connsiteY7" fmla="*/ 1672718 h 1745108"/>
              <a:gd name="connsiteX8" fmla="*/ 5692140 w 6958965"/>
              <a:gd name="connsiteY8" fmla="*/ 874523 h 1745108"/>
              <a:gd name="connsiteX0" fmla="*/ 0 w 6958965"/>
              <a:gd name="connsiteY0" fmla="*/ 9653 h 1798896"/>
              <a:gd name="connsiteX1" fmla="*/ 1604982 w 6958965"/>
              <a:gd name="connsiteY1" fmla="*/ 0 h 1798896"/>
              <a:gd name="connsiteX2" fmla="*/ 1644151 w 6958965"/>
              <a:gd name="connsiteY2" fmla="*/ 1798896 h 1798896"/>
              <a:gd name="connsiteX3" fmla="*/ 2466975 w 6958965"/>
              <a:gd name="connsiteY3" fmla="*/ 1745108 h 1798896"/>
              <a:gd name="connsiteX4" fmla="*/ 2501265 w 6958965"/>
              <a:gd name="connsiteY4" fmla="*/ 11558 h 1798896"/>
              <a:gd name="connsiteX5" fmla="*/ 6958965 w 6958965"/>
              <a:gd name="connsiteY5" fmla="*/ 5843 h 1798896"/>
              <a:gd name="connsiteX6" fmla="*/ 6920865 w 6958965"/>
              <a:gd name="connsiteY6" fmla="*/ 1661288 h 1798896"/>
              <a:gd name="connsiteX7" fmla="*/ 5694045 w 6958965"/>
              <a:gd name="connsiteY7" fmla="*/ 1672718 h 1798896"/>
              <a:gd name="connsiteX8" fmla="*/ 5692140 w 6958965"/>
              <a:gd name="connsiteY8" fmla="*/ 874523 h 1798896"/>
              <a:gd name="connsiteX0" fmla="*/ 0 w 6958965"/>
              <a:gd name="connsiteY0" fmla="*/ 9653 h 1798896"/>
              <a:gd name="connsiteX1" fmla="*/ 1604982 w 6958965"/>
              <a:gd name="connsiteY1" fmla="*/ 0 h 1798896"/>
              <a:gd name="connsiteX2" fmla="*/ 1644151 w 6958965"/>
              <a:gd name="connsiteY2" fmla="*/ 1798896 h 1798896"/>
              <a:gd name="connsiteX3" fmla="*/ 2623652 w 6958965"/>
              <a:gd name="connsiteY3" fmla="*/ 1783528 h 1798896"/>
              <a:gd name="connsiteX4" fmla="*/ 2501265 w 6958965"/>
              <a:gd name="connsiteY4" fmla="*/ 11558 h 1798896"/>
              <a:gd name="connsiteX5" fmla="*/ 6958965 w 6958965"/>
              <a:gd name="connsiteY5" fmla="*/ 5843 h 1798896"/>
              <a:gd name="connsiteX6" fmla="*/ 6920865 w 6958965"/>
              <a:gd name="connsiteY6" fmla="*/ 1661288 h 1798896"/>
              <a:gd name="connsiteX7" fmla="*/ 5694045 w 6958965"/>
              <a:gd name="connsiteY7" fmla="*/ 1672718 h 1798896"/>
              <a:gd name="connsiteX8" fmla="*/ 5692140 w 6958965"/>
              <a:gd name="connsiteY8" fmla="*/ 874523 h 1798896"/>
              <a:gd name="connsiteX0" fmla="*/ 0 w 6958965"/>
              <a:gd name="connsiteY0" fmla="*/ 9653 h 1798896"/>
              <a:gd name="connsiteX1" fmla="*/ 1604982 w 6958965"/>
              <a:gd name="connsiteY1" fmla="*/ 0 h 1798896"/>
              <a:gd name="connsiteX2" fmla="*/ 1644151 w 6958965"/>
              <a:gd name="connsiteY2" fmla="*/ 1798896 h 1798896"/>
              <a:gd name="connsiteX3" fmla="*/ 2623652 w 6958965"/>
              <a:gd name="connsiteY3" fmla="*/ 1783528 h 1798896"/>
              <a:gd name="connsiteX4" fmla="*/ 2579605 w 6958965"/>
              <a:gd name="connsiteY4" fmla="*/ 11558 h 1798896"/>
              <a:gd name="connsiteX5" fmla="*/ 6958965 w 6958965"/>
              <a:gd name="connsiteY5" fmla="*/ 5843 h 1798896"/>
              <a:gd name="connsiteX6" fmla="*/ 6920865 w 6958965"/>
              <a:gd name="connsiteY6" fmla="*/ 1661288 h 1798896"/>
              <a:gd name="connsiteX7" fmla="*/ 5694045 w 6958965"/>
              <a:gd name="connsiteY7" fmla="*/ 1672718 h 1798896"/>
              <a:gd name="connsiteX8" fmla="*/ 5692140 w 6958965"/>
              <a:gd name="connsiteY8" fmla="*/ 874523 h 1798896"/>
              <a:gd name="connsiteX0" fmla="*/ 0 w 7023169"/>
              <a:gd name="connsiteY0" fmla="*/ 9653 h 1798896"/>
              <a:gd name="connsiteX1" fmla="*/ 1669186 w 7023169"/>
              <a:gd name="connsiteY1" fmla="*/ 0 h 1798896"/>
              <a:gd name="connsiteX2" fmla="*/ 1708355 w 7023169"/>
              <a:gd name="connsiteY2" fmla="*/ 1798896 h 1798896"/>
              <a:gd name="connsiteX3" fmla="*/ 2687856 w 7023169"/>
              <a:gd name="connsiteY3" fmla="*/ 1783528 h 1798896"/>
              <a:gd name="connsiteX4" fmla="*/ 2643809 w 7023169"/>
              <a:gd name="connsiteY4" fmla="*/ 11558 h 1798896"/>
              <a:gd name="connsiteX5" fmla="*/ 7023169 w 7023169"/>
              <a:gd name="connsiteY5" fmla="*/ 5843 h 1798896"/>
              <a:gd name="connsiteX6" fmla="*/ 6985069 w 7023169"/>
              <a:gd name="connsiteY6" fmla="*/ 1661288 h 1798896"/>
              <a:gd name="connsiteX7" fmla="*/ 5758249 w 7023169"/>
              <a:gd name="connsiteY7" fmla="*/ 1672718 h 1798896"/>
              <a:gd name="connsiteX8" fmla="*/ 5756344 w 7023169"/>
              <a:gd name="connsiteY8" fmla="*/ 874523 h 1798896"/>
              <a:gd name="connsiteX0" fmla="*/ 0 w 7036010"/>
              <a:gd name="connsiteY0" fmla="*/ 2096 h 1798896"/>
              <a:gd name="connsiteX1" fmla="*/ 1682027 w 7036010"/>
              <a:gd name="connsiteY1" fmla="*/ 0 h 1798896"/>
              <a:gd name="connsiteX2" fmla="*/ 1721196 w 7036010"/>
              <a:gd name="connsiteY2" fmla="*/ 1798896 h 1798896"/>
              <a:gd name="connsiteX3" fmla="*/ 2700697 w 7036010"/>
              <a:gd name="connsiteY3" fmla="*/ 1783528 h 1798896"/>
              <a:gd name="connsiteX4" fmla="*/ 2656650 w 7036010"/>
              <a:gd name="connsiteY4" fmla="*/ 11558 h 1798896"/>
              <a:gd name="connsiteX5" fmla="*/ 7036010 w 7036010"/>
              <a:gd name="connsiteY5" fmla="*/ 5843 h 1798896"/>
              <a:gd name="connsiteX6" fmla="*/ 6997910 w 7036010"/>
              <a:gd name="connsiteY6" fmla="*/ 1661288 h 1798896"/>
              <a:gd name="connsiteX7" fmla="*/ 5771090 w 7036010"/>
              <a:gd name="connsiteY7" fmla="*/ 1672718 h 1798896"/>
              <a:gd name="connsiteX8" fmla="*/ 5769185 w 7036010"/>
              <a:gd name="connsiteY8" fmla="*/ 874523 h 1798896"/>
              <a:gd name="connsiteX0" fmla="*/ 0 w 7036010"/>
              <a:gd name="connsiteY0" fmla="*/ 2096 h 1798896"/>
              <a:gd name="connsiteX1" fmla="*/ 1682027 w 7036010"/>
              <a:gd name="connsiteY1" fmla="*/ 0 h 1798896"/>
              <a:gd name="connsiteX2" fmla="*/ 1721196 w 7036010"/>
              <a:gd name="connsiteY2" fmla="*/ 1798896 h 1798896"/>
              <a:gd name="connsiteX3" fmla="*/ 2700697 w 7036010"/>
              <a:gd name="connsiteY3" fmla="*/ 1783528 h 1798896"/>
              <a:gd name="connsiteX4" fmla="*/ 2656650 w 7036010"/>
              <a:gd name="connsiteY4" fmla="*/ 11558 h 1798896"/>
              <a:gd name="connsiteX5" fmla="*/ 7036010 w 7036010"/>
              <a:gd name="connsiteY5" fmla="*/ 5843 h 1798896"/>
              <a:gd name="connsiteX6" fmla="*/ 6997910 w 7036010"/>
              <a:gd name="connsiteY6" fmla="*/ 1661288 h 1798896"/>
              <a:gd name="connsiteX7" fmla="*/ 5771090 w 7036010"/>
              <a:gd name="connsiteY7" fmla="*/ 1672718 h 1798896"/>
              <a:gd name="connsiteX8" fmla="*/ 5769185 w 7036010"/>
              <a:gd name="connsiteY8" fmla="*/ 874523 h 1798896"/>
              <a:gd name="connsiteX0" fmla="*/ 15496 w 7051506"/>
              <a:gd name="connsiteY0" fmla="*/ 27149 h 1823949"/>
              <a:gd name="connsiteX1" fmla="*/ 0 w 7051506"/>
              <a:gd name="connsiteY1" fmla="*/ 0 h 1823949"/>
              <a:gd name="connsiteX2" fmla="*/ 1697523 w 7051506"/>
              <a:gd name="connsiteY2" fmla="*/ 25053 h 1823949"/>
              <a:gd name="connsiteX3" fmla="*/ 1736692 w 7051506"/>
              <a:gd name="connsiteY3" fmla="*/ 1823949 h 1823949"/>
              <a:gd name="connsiteX4" fmla="*/ 2716193 w 7051506"/>
              <a:gd name="connsiteY4" fmla="*/ 1808581 h 1823949"/>
              <a:gd name="connsiteX5" fmla="*/ 2672146 w 7051506"/>
              <a:gd name="connsiteY5" fmla="*/ 36611 h 1823949"/>
              <a:gd name="connsiteX6" fmla="*/ 7051506 w 7051506"/>
              <a:gd name="connsiteY6" fmla="*/ 30896 h 1823949"/>
              <a:gd name="connsiteX7" fmla="*/ 7013406 w 7051506"/>
              <a:gd name="connsiteY7" fmla="*/ 1686341 h 1823949"/>
              <a:gd name="connsiteX8" fmla="*/ 5786586 w 7051506"/>
              <a:gd name="connsiteY8" fmla="*/ 1697771 h 1823949"/>
              <a:gd name="connsiteX9" fmla="*/ 5784681 w 7051506"/>
              <a:gd name="connsiteY9" fmla="*/ 899576 h 1823949"/>
              <a:gd name="connsiteX0" fmla="*/ 15496 w 7051506"/>
              <a:gd name="connsiteY0" fmla="*/ 412558 h 2209358"/>
              <a:gd name="connsiteX1" fmla="*/ 0 w 7051506"/>
              <a:gd name="connsiteY1" fmla="*/ 0 h 2209358"/>
              <a:gd name="connsiteX2" fmla="*/ 1697523 w 7051506"/>
              <a:gd name="connsiteY2" fmla="*/ 410462 h 2209358"/>
              <a:gd name="connsiteX3" fmla="*/ 1736692 w 7051506"/>
              <a:gd name="connsiteY3" fmla="*/ 2209358 h 2209358"/>
              <a:gd name="connsiteX4" fmla="*/ 2716193 w 7051506"/>
              <a:gd name="connsiteY4" fmla="*/ 2193990 h 2209358"/>
              <a:gd name="connsiteX5" fmla="*/ 2672146 w 7051506"/>
              <a:gd name="connsiteY5" fmla="*/ 422020 h 2209358"/>
              <a:gd name="connsiteX6" fmla="*/ 7051506 w 7051506"/>
              <a:gd name="connsiteY6" fmla="*/ 416305 h 2209358"/>
              <a:gd name="connsiteX7" fmla="*/ 7013406 w 7051506"/>
              <a:gd name="connsiteY7" fmla="*/ 2071750 h 2209358"/>
              <a:gd name="connsiteX8" fmla="*/ 5786586 w 7051506"/>
              <a:gd name="connsiteY8" fmla="*/ 2083180 h 2209358"/>
              <a:gd name="connsiteX9" fmla="*/ 5784681 w 7051506"/>
              <a:gd name="connsiteY9" fmla="*/ 1284985 h 2209358"/>
              <a:gd name="connsiteX0" fmla="*/ 15496 w 7051506"/>
              <a:gd name="connsiteY0" fmla="*/ 2096 h 1798896"/>
              <a:gd name="connsiteX1" fmla="*/ 0 w 7051506"/>
              <a:gd name="connsiteY1" fmla="*/ 50517 h 1798896"/>
              <a:gd name="connsiteX2" fmla="*/ 1697523 w 7051506"/>
              <a:gd name="connsiteY2" fmla="*/ 0 h 1798896"/>
              <a:gd name="connsiteX3" fmla="*/ 1736692 w 7051506"/>
              <a:gd name="connsiteY3" fmla="*/ 1798896 h 1798896"/>
              <a:gd name="connsiteX4" fmla="*/ 2716193 w 7051506"/>
              <a:gd name="connsiteY4" fmla="*/ 1783528 h 1798896"/>
              <a:gd name="connsiteX5" fmla="*/ 2672146 w 7051506"/>
              <a:gd name="connsiteY5" fmla="*/ 11558 h 1798896"/>
              <a:gd name="connsiteX6" fmla="*/ 7051506 w 7051506"/>
              <a:gd name="connsiteY6" fmla="*/ 5843 h 1798896"/>
              <a:gd name="connsiteX7" fmla="*/ 7013406 w 7051506"/>
              <a:gd name="connsiteY7" fmla="*/ 1661288 h 1798896"/>
              <a:gd name="connsiteX8" fmla="*/ 5786586 w 7051506"/>
              <a:gd name="connsiteY8" fmla="*/ 1672718 h 1798896"/>
              <a:gd name="connsiteX9" fmla="*/ 5784681 w 7051506"/>
              <a:gd name="connsiteY9" fmla="*/ 874523 h 1798896"/>
              <a:gd name="connsiteX0" fmla="*/ 15496 w 7051506"/>
              <a:gd name="connsiteY0" fmla="*/ 0 h 2219994"/>
              <a:gd name="connsiteX1" fmla="*/ 0 w 7051506"/>
              <a:gd name="connsiteY1" fmla="*/ 471615 h 2219994"/>
              <a:gd name="connsiteX2" fmla="*/ 1697523 w 7051506"/>
              <a:gd name="connsiteY2" fmla="*/ 421098 h 2219994"/>
              <a:gd name="connsiteX3" fmla="*/ 1736692 w 7051506"/>
              <a:gd name="connsiteY3" fmla="*/ 2219994 h 2219994"/>
              <a:gd name="connsiteX4" fmla="*/ 2716193 w 7051506"/>
              <a:gd name="connsiteY4" fmla="*/ 2204626 h 2219994"/>
              <a:gd name="connsiteX5" fmla="*/ 2672146 w 7051506"/>
              <a:gd name="connsiteY5" fmla="*/ 432656 h 2219994"/>
              <a:gd name="connsiteX6" fmla="*/ 7051506 w 7051506"/>
              <a:gd name="connsiteY6" fmla="*/ 426941 h 2219994"/>
              <a:gd name="connsiteX7" fmla="*/ 7013406 w 7051506"/>
              <a:gd name="connsiteY7" fmla="*/ 2082386 h 2219994"/>
              <a:gd name="connsiteX8" fmla="*/ 5786586 w 7051506"/>
              <a:gd name="connsiteY8" fmla="*/ 2093816 h 2219994"/>
              <a:gd name="connsiteX9" fmla="*/ 5784681 w 7051506"/>
              <a:gd name="connsiteY9" fmla="*/ 1295621 h 2219994"/>
              <a:gd name="connsiteX0" fmla="*/ 15496 w 7051506"/>
              <a:gd name="connsiteY0" fmla="*/ 0 h 2219994"/>
              <a:gd name="connsiteX1" fmla="*/ 0 w 7051506"/>
              <a:gd name="connsiteY1" fmla="*/ 441387 h 2219994"/>
              <a:gd name="connsiteX2" fmla="*/ 1697523 w 7051506"/>
              <a:gd name="connsiteY2" fmla="*/ 421098 h 2219994"/>
              <a:gd name="connsiteX3" fmla="*/ 1736692 w 7051506"/>
              <a:gd name="connsiteY3" fmla="*/ 2219994 h 2219994"/>
              <a:gd name="connsiteX4" fmla="*/ 2716193 w 7051506"/>
              <a:gd name="connsiteY4" fmla="*/ 2204626 h 2219994"/>
              <a:gd name="connsiteX5" fmla="*/ 2672146 w 7051506"/>
              <a:gd name="connsiteY5" fmla="*/ 432656 h 2219994"/>
              <a:gd name="connsiteX6" fmla="*/ 7051506 w 7051506"/>
              <a:gd name="connsiteY6" fmla="*/ 426941 h 2219994"/>
              <a:gd name="connsiteX7" fmla="*/ 7013406 w 7051506"/>
              <a:gd name="connsiteY7" fmla="*/ 2082386 h 2219994"/>
              <a:gd name="connsiteX8" fmla="*/ 5786586 w 7051506"/>
              <a:gd name="connsiteY8" fmla="*/ 2093816 h 2219994"/>
              <a:gd name="connsiteX9" fmla="*/ 5784681 w 7051506"/>
              <a:gd name="connsiteY9" fmla="*/ 1295621 h 221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1506" h="2219994">
                <a:moveTo>
                  <a:pt x="15496" y="0"/>
                </a:moveTo>
                <a:lnTo>
                  <a:pt x="0" y="441387"/>
                </a:lnTo>
                <a:lnTo>
                  <a:pt x="1697523" y="421098"/>
                </a:lnTo>
                <a:lnTo>
                  <a:pt x="1736692" y="2219994"/>
                </a:lnTo>
                <a:lnTo>
                  <a:pt x="2716193" y="2204626"/>
                </a:lnTo>
                <a:lnTo>
                  <a:pt x="2672146" y="432656"/>
                </a:lnTo>
                <a:lnTo>
                  <a:pt x="7051506" y="426941"/>
                </a:lnTo>
                <a:lnTo>
                  <a:pt x="7013406" y="2082386"/>
                </a:lnTo>
                <a:lnTo>
                  <a:pt x="5786586" y="2093816"/>
                </a:lnTo>
                <a:lnTo>
                  <a:pt x="5784681" y="1295621"/>
                </a:ln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19" name="Rechteck 18"/>
          <p:cNvSpPr/>
          <p:nvPr/>
        </p:nvSpPr>
        <p:spPr>
          <a:xfrm>
            <a:off x="1314488" y="1658127"/>
            <a:ext cx="864096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1458504" y="2862454"/>
            <a:ext cx="0" cy="720080"/>
          </a:xfrm>
          <a:prstGeom prst="line">
            <a:avLst/>
          </a:prstGeom>
          <a:ln w="76200" cap="sq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/>
          <p:cNvGrpSpPr/>
          <p:nvPr/>
        </p:nvGrpSpPr>
        <p:grpSpPr>
          <a:xfrm>
            <a:off x="321656" y="2322193"/>
            <a:ext cx="805701" cy="432048"/>
            <a:chOff x="206961" y="3953962"/>
            <a:chExt cx="509384" cy="864096"/>
          </a:xfrm>
        </p:grpSpPr>
        <p:sp>
          <p:nvSpPr>
            <p:cNvPr id="22" name="Rechteck 21"/>
            <p:cNvSpPr/>
            <p:nvPr/>
          </p:nvSpPr>
          <p:spPr>
            <a:xfrm>
              <a:off x="251520" y="3953962"/>
              <a:ext cx="400174" cy="8640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06961" y="4082464"/>
              <a:ext cx="509384" cy="54373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de-DE" sz="1400" dirty="0" smtClean="0"/>
                <a:t>pump</a:t>
              </a:r>
              <a:endParaRPr lang="de-DE" sz="1400" dirty="0"/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1422500" y="1515207"/>
            <a:ext cx="648072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NOx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2836468" y="1555650"/>
            <a:ext cx="784111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PTRMS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1650079" y="5403639"/>
            <a:ext cx="648072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Guest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3620579" y="5363586"/>
            <a:ext cx="1084851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Calibration</a:t>
            </a:r>
            <a:endParaRPr lang="de-DE" sz="1400" dirty="0"/>
          </a:p>
        </p:txBody>
      </p:sp>
      <p:grpSp>
        <p:nvGrpSpPr>
          <p:cNvPr id="28" name="Gruppieren 27"/>
          <p:cNvGrpSpPr>
            <a:grpSpLocks noChangeAspect="1"/>
          </p:cNvGrpSpPr>
          <p:nvPr/>
        </p:nvGrpSpPr>
        <p:grpSpPr>
          <a:xfrm rot="10800000">
            <a:off x="1322800" y="3445080"/>
            <a:ext cx="273630" cy="187221"/>
            <a:chOff x="2699792" y="2420888"/>
            <a:chExt cx="1368152" cy="936104"/>
          </a:xfrm>
        </p:grpSpPr>
        <p:sp>
          <p:nvSpPr>
            <p:cNvPr id="29" name="Rechteck 28"/>
            <p:cNvSpPr/>
            <p:nvPr/>
          </p:nvSpPr>
          <p:spPr>
            <a:xfrm>
              <a:off x="2699792" y="2420888"/>
              <a:ext cx="1368152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3131840" y="2420888"/>
              <a:ext cx="504056" cy="9361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3874876" y="4269889"/>
            <a:ext cx="446142" cy="21544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CAL</a:t>
            </a:r>
            <a:endParaRPr lang="de-DE" sz="1400" dirty="0"/>
          </a:p>
        </p:txBody>
      </p:sp>
      <p:grpSp>
        <p:nvGrpSpPr>
          <p:cNvPr id="32" name="Gruppieren 31"/>
          <p:cNvGrpSpPr>
            <a:grpSpLocks noChangeAspect="1"/>
          </p:cNvGrpSpPr>
          <p:nvPr/>
        </p:nvGrpSpPr>
        <p:grpSpPr>
          <a:xfrm rot="16200000">
            <a:off x="3976102" y="4621411"/>
            <a:ext cx="273630" cy="187716"/>
            <a:chOff x="2699795" y="2461235"/>
            <a:chExt cx="1368152" cy="938580"/>
          </a:xfrm>
        </p:grpSpPr>
        <p:sp>
          <p:nvSpPr>
            <p:cNvPr id="33" name="Rechteck 32"/>
            <p:cNvSpPr/>
            <p:nvPr/>
          </p:nvSpPr>
          <p:spPr>
            <a:xfrm>
              <a:off x="2699795" y="2461235"/>
              <a:ext cx="1368152" cy="50405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3069163" y="2463709"/>
              <a:ext cx="504056" cy="9361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35" name="Freihandform 34"/>
          <p:cNvSpPr/>
          <p:nvPr/>
        </p:nvSpPr>
        <p:spPr>
          <a:xfrm>
            <a:off x="4821532" y="548680"/>
            <a:ext cx="3539628" cy="4674070"/>
          </a:xfrm>
          <a:custGeom>
            <a:avLst/>
            <a:gdLst>
              <a:gd name="connsiteX0" fmla="*/ 0 w 1485900"/>
              <a:gd name="connsiteY0" fmla="*/ 4602480 h 4602480"/>
              <a:gd name="connsiteX1" fmla="*/ 1440180 w 1485900"/>
              <a:gd name="connsiteY1" fmla="*/ 4602480 h 4602480"/>
              <a:gd name="connsiteX2" fmla="*/ 1485900 w 1485900"/>
              <a:gd name="connsiteY2" fmla="*/ 0 h 4602480"/>
              <a:gd name="connsiteX0" fmla="*/ 0 w 1584960"/>
              <a:gd name="connsiteY0" fmla="*/ 4610100 h 4610100"/>
              <a:gd name="connsiteX1" fmla="*/ 1440180 w 1584960"/>
              <a:gd name="connsiteY1" fmla="*/ 4610100 h 4610100"/>
              <a:gd name="connsiteX2" fmla="*/ 1584960 w 1584960"/>
              <a:gd name="connsiteY2" fmla="*/ 0 h 4610100"/>
              <a:gd name="connsiteX0" fmla="*/ 0 w 1584960"/>
              <a:gd name="connsiteY0" fmla="*/ 4610100 h 4610100"/>
              <a:gd name="connsiteX1" fmla="*/ 1516380 w 1584960"/>
              <a:gd name="connsiteY1" fmla="*/ 4602480 h 4610100"/>
              <a:gd name="connsiteX2" fmla="*/ 1584960 w 1584960"/>
              <a:gd name="connsiteY2" fmla="*/ 0 h 4610100"/>
              <a:gd name="connsiteX0" fmla="*/ 0 w 1592580"/>
              <a:gd name="connsiteY0" fmla="*/ 4671060 h 4671060"/>
              <a:gd name="connsiteX1" fmla="*/ 1516380 w 1592580"/>
              <a:gd name="connsiteY1" fmla="*/ 4663440 h 4671060"/>
              <a:gd name="connsiteX2" fmla="*/ 1592580 w 1592580"/>
              <a:gd name="connsiteY2" fmla="*/ 0 h 4671060"/>
              <a:gd name="connsiteX0" fmla="*/ 0 w 1592580"/>
              <a:gd name="connsiteY0" fmla="*/ 4671060 h 4671060"/>
              <a:gd name="connsiteX1" fmla="*/ 1546860 w 1592580"/>
              <a:gd name="connsiteY1" fmla="*/ 4661535 h 4671060"/>
              <a:gd name="connsiteX2" fmla="*/ 1592580 w 1592580"/>
              <a:gd name="connsiteY2" fmla="*/ 0 h 4671060"/>
              <a:gd name="connsiteX0" fmla="*/ 0 w 1592580"/>
              <a:gd name="connsiteY0" fmla="*/ 4671060 h 4671060"/>
              <a:gd name="connsiteX1" fmla="*/ 1573530 w 1592580"/>
              <a:gd name="connsiteY1" fmla="*/ 4661535 h 4671060"/>
              <a:gd name="connsiteX2" fmla="*/ 1592580 w 1592580"/>
              <a:gd name="connsiteY2" fmla="*/ 0 h 4671060"/>
              <a:gd name="connsiteX0" fmla="*/ 0 w 1202055"/>
              <a:gd name="connsiteY0" fmla="*/ 4669155 h 4669155"/>
              <a:gd name="connsiteX1" fmla="*/ 1183005 w 1202055"/>
              <a:gd name="connsiteY1" fmla="*/ 4661535 h 4669155"/>
              <a:gd name="connsiteX2" fmla="*/ 1202055 w 1202055"/>
              <a:gd name="connsiteY2" fmla="*/ 0 h 4669155"/>
              <a:gd name="connsiteX0" fmla="*/ 0 w 1199451"/>
              <a:gd name="connsiteY0" fmla="*/ 4662052 h 4662052"/>
              <a:gd name="connsiteX1" fmla="*/ 1180401 w 1199451"/>
              <a:gd name="connsiteY1" fmla="*/ 4661535 h 4662052"/>
              <a:gd name="connsiteX2" fmla="*/ 1199451 w 1199451"/>
              <a:gd name="connsiteY2" fmla="*/ 0 h 4662052"/>
              <a:gd name="connsiteX0" fmla="*/ 0 w 1199451"/>
              <a:gd name="connsiteY0" fmla="*/ 4484479 h 4661535"/>
              <a:gd name="connsiteX1" fmla="*/ 1180401 w 1199451"/>
              <a:gd name="connsiteY1" fmla="*/ 4661535 h 4661535"/>
              <a:gd name="connsiteX2" fmla="*/ 1199451 w 1199451"/>
              <a:gd name="connsiteY2" fmla="*/ 0 h 4661535"/>
              <a:gd name="connsiteX0" fmla="*/ 0 w 1199451"/>
              <a:gd name="connsiteY0" fmla="*/ 4484479 h 4484479"/>
              <a:gd name="connsiteX1" fmla="*/ 1175193 w 1199451"/>
              <a:gd name="connsiteY1" fmla="*/ 4483963 h 4484479"/>
              <a:gd name="connsiteX2" fmla="*/ 1199451 w 1199451"/>
              <a:gd name="connsiteY2" fmla="*/ 0 h 44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9451" h="4484479">
                <a:moveTo>
                  <a:pt x="0" y="4484479"/>
                </a:moveTo>
                <a:lnTo>
                  <a:pt x="1175193" y="4483963"/>
                </a:lnTo>
                <a:lnTo>
                  <a:pt x="1199451" y="0"/>
                </a:lnTo>
              </a:path>
            </a:pathLst>
          </a:custGeom>
          <a:noFill/>
          <a:ln w="762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>
            <a:grpSpLocks noChangeAspect="1"/>
          </p:cNvGrpSpPr>
          <p:nvPr/>
        </p:nvGrpSpPr>
        <p:grpSpPr>
          <a:xfrm rot="16200000">
            <a:off x="4711907" y="4715586"/>
            <a:ext cx="273630" cy="187221"/>
            <a:chOff x="2699792" y="2420888"/>
            <a:chExt cx="1368152" cy="936104"/>
          </a:xfrm>
        </p:grpSpPr>
        <p:sp>
          <p:nvSpPr>
            <p:cNvPr id="37" name="Rechteck 36"/>
            <p:cNvSpPr/>
            <p:nvPr/>
          </p:nvSpPr>
          <p:spPr>
            <a:xfrm>
              <a:off x="2699792" y="2420888"/>
              <a:ext cx="1368152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3131840" y="2420888"/>
              <a:ext cx="504056" cy="9361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6566366" y="5334747"/>
            <a:ext cx="1059180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SAPHIR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7357781" y="1041348"/>
            <a:ext cx="886282" cy="2154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JULIAC</a:t>
            </a:r>
            <a:endParaRPr lang="de-DE" sz="1400" dirty="0"/>
          </a:p>
        </p:txBody>
      </p:sp>
      <p:grpSp>
        <p:nvGrpSpPr>
          <p:cNvPr id="41" name="Gruppieren 40"/>
          <p:cNvGrpSpPr/>
          <p:nvPr/>
        </p:nvGrpSpPr>
        <p:grpSpPr>
          <a:xfrm>
            <a:off x="4410935" y="4099802"/>
            <a:ext cx="145375" cy="411142"/>
            <a:chOff x="6841966" y="4818058"/>
            <a:chExt cx="145375" cy="411142"/>
          </a:xfrm>
        </p:grpSpPr>
        <p:sp>
          <p:nvSpPr>
            <p:cNvPr id="42" name="Rechteck 41"/>
            <p:cNvSpPr/>
            <p:nvPr/>
          </p:nvSpPr>
          <p:spPr>
            <a:xfrm>
              <a:off x="6841966" y="4818058"/>
              <a:ext cx="145375" cy="411142"/>
            </a:xfrm>
            <a:prstGeom prst="rect">
              <a:avLst/>
            </a:prstGeom>
            <a:noFill/>
            <a:ln w="127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43" name="Gleichschenkliges Dreieck 42"/>
            <p:cNvSpPr/>
            <p:nvPr/>
          </p:nvSpPr>
          <p:spPr>
            <a:xfrm rot="10800000">
              <a:off x="6880363" y="5023485"/>
              <a:ext cx="68581" cy="1504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627892" y="4068215"/>
            <a:ext cx="187221" cy="1145787"/>
            <a:chOff x="2377788" y="4659477"/>
            <a:chExt cx="187221" cy="1145787"/>
          </a:xfrm>
        </p:grpSpPr>
        <p:grpSp>
          <p:nvGrpSpPr>
            <p:cNvPr id="45" name="Gruppieren 44"/>
            <p:cNvGrpSpPr>
              <a:grpSpLocks noChangeAspect="1"/>
            </p:cNvGrpSpPr>
            <p:nvPr/>
          </p:nvGrpSpPr>
          <p:grpSpPr>
            <a:xfrm rot="16200000">
              <a:off x="2334584" y="4702681"/>
              <a:ext cx="273630" cy="187221"/>
              <a:chOff x="2699792" y="2420888"/>
              <a:chExt cx="1368152" cy="936104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56" name="Rechteck 55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46" name="Gruppieren 45"/>
            <p:cNvGrpSpPr>
              <a:grpSpLocks noChangeAspect="1"/>
            </p:cNvGrpSpPr>
            <p:nvPr/>
          </p:nvGrpSpPr>
          <p:grpSpPr>
            <a:xfrm rot="16200000">
              <a:off x="2334584" y="4993400"/>
              <a:ext cx="273630" cy="187221"/>
              <a:chOff x="2699792" y="2420888"/>
              <a:chExt cx="1368152" cy="936104"/>
            </a:xfrm>
          </p:grpSpPr>
          <p:sp>
            <p:nvSpPr>
              <p:cNvPr id="53" name="Rechteck 52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47" name="Gruppieren 46"/>
            <p:cNvGrpSpPr>
              <a:grpSpLocks noChangeAspect="1"/>
            </p:cNvGrpSpPr>
            <p:nvPr/>
          </p:nvGrpSpPr>
          <p:grpSpPr>
            <a:xfrm rot="16200000">
              <a:off x="2334584" y="5284119"/>
              <a:ext cx="273630" cy="187221"/>
              <a:chOff x="2699792" y="2420888"/>
              <a:chExt cx="1368152" cy="936104"/>
            </a:xfrm>
          </p:grpSpPr>
          <p:sp>
            <p:nvSpPr>
              <p:cNvPr id="51" name="Rechteck 50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52" name="Rechteck 51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48" name="Gruppieren 47"/>
            <p:cNvGrpSpPr>
              <a:grpSpLocks noChangeAspect="1"/>
            </p:cNvGrpSpPr>
            <p:nvPr/>
          </p:nvGrpSpPr>
          <p:grpSpPr>
            <a:xfrm rot="16200000">
              <a:off x="2334584" y="5574838"/>
              <a:ext cx="273630" cy="187221"/>
              <a:chOff x="2699792" y="2420888"/>
              <a:chExt cx="1368152" cy="936104"/>
            </a:xfrm>
          </p:grpSpPr>
          <p:sp>
            <p:nvSpPr>
              <p:cNvPr id="49" name="Rechteck 48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grpSp>
        <p:nvGrpSpPr>
          <p:cNvPr id="57" name="Gruppieren 56"/>
          <p:cNvGrpSpPr/>
          <p:nvPr/>
        </p:nvGrpSpPr>
        <p:grpSpPr>
          <a:xfrm>
            <a:off x="2112962" y="4235855"/>
            <a:ext cx="187221" cy="849371"/>
            <a:chOff x="2944618" y="4811877"/>
            <a:chExt cx="187221" cy="849371"/>
          </a:xfrm>
        </p:grpSpPr>
        <p:grpSp>
          <p:nvGrpSpPr>
            <p:cNvPr id="58" name="Gruppieren 57"/>
            <p:cNvGrpSpPr>
              <a:grpSpLocks noChangeAspect="1"/>
            </p:cNvGrpSpPr>
            <p:nvPr/>
          </p:nvGrpSpPr>
          <p:grpSpPr>
            <a:xfrm rot="5400000">
              <a:off x="2901414" y="4855081"/>
              <a:ext cx="273630" cy="187221"/>
              <a:chOff x="2699792" y="2420888"/>
              <a:chExt cx="1368152" cy="936104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  <p:grpSp>
          <p:nvGrpSpPr>
            <p:cNvPr id="59" name="Gruppieren 58"/>
            <p:cNvGrpSpPr>
              <a:grpSpLocks noChangeAspect="1"/>
            </p:cNvGrpSpPr>
            <p:nvPr/>
          </p:nvGrpSpPr>
          <p:grpSpPr>
            <a:xfrm rot="5400000">
              <a:off x="2901414" y="5430822"/>
              <a:ext cx="273630" cy="187221"/>
              <a:chOff x="2699792" y="2420888"/>
              <a:chExt cx="1368152" cy="936104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2699792" y="2420888"/>
                <a:ext cx="1368152" cy="5040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3131840" y="2420888"/>
                <a:ext cx="504056" cy="9361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/>
              </a:p>
            </p:txBody>
          </p:sp>
        </p:grpSp>
      </p:grpSp>
      <p:sp>
        <p:nvSpPr>
          <p:cNvPr id="64" name="Textfeld 63"/>
          <p:cNvSpPr txBox="1"/>
          <p:nvPr/>
        </p:nvSpPr>
        <p:spPr>
          <a:xfrm>
            <a:off x="1400603" y="2343649"/>
            <a:ext cx="627477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Instruments</a:t>
            </a:r>
            <a:endParaRPr lang="de-DE" sz="1400" dirty="0"/>
          </a:p>
        </p:txBody>
      </p:sp>
      <p:sp>
        <p:nvSpPr>
          <p:cNvPr id="65" name="Textfeld 64"/>
          <p:cNvSpPr txBox="1"/>
          <p:nvPr/>
        </p:nvSpPr>
        <p:spPr>
          <a:xfrm>
            <a:off x="1865863" y="4080155"/>
            <a:ext cx="288147" cy="125864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vert="vert"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Instruments</a:t>
            </a:r>
            <a:endParaRPr lang="de-DE" sz="1400" dirty="0"/>
          </a:p>
        </p:txBody>
      </p:sp>
      <p:sp>
        <p:nvSpPr>
          <p:cNvPr id="67" name="Rechteck 66"/>
          <p:cNvSpPr/>
          <p:nvPr/>
        </p:nvSpPr>
        <p:spPr>
          <a:xfrm>
            <a:off x="2321241" y="3524235"/>
            <a:ext cx="273630" cy="1008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68" name="Rechteck 67"/>
          <p:cNvSpPr/>
          <p:nvPr/>
        </p:nvSpPr>
        <p:spPr>
          <a:xfrm>
            <a:off x="966704" y="3524235"/>
            <a:ext cx="273630" cy="1008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cxnSp>
        <p:nvCxnSpPr>
          <p:cNvPr id="69" name="Gerade Verbindung 68"/>
          <p:cNvCxnSpPr/>
          <p:nvPr/>
        </p:nvCxnSpPr>
        <p:spPr>
          <a:xfrm flipV="1">
            <a:off x="8148601" y="2458148"/>
            <a:ext cx="0" cy="538293"/>
          </a:xfrm>
          <a:prstGeom prst="line">
            <a:avLst/>
          </a:prstGeom>
          <a:ln w="2603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V="1">
            <a:off x="8862921" y="2576753"/>
            <a:ext cx="0" cy="538293"/>
          </a:xfrm>
          <a:prstGeom prst="line">
            <a:avLst/>
          </a:prstGeom>
          <a:ln w="2603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hteck 70"/>
          <p:cNvSpPr/>
          <p:nvPr/>
        </p:nvSpPr>
        <p:spPr>
          <a:xfrm>
            <a:off x="392137" y="2778238"/>
            <a:ext cx="632961" cy="36429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72" name="Textfeld 71"/>
          <p:cNvSpPr txBox="1"/>
          <p:nvPr/>
        </p:nvSpPr>
        <p:spPr>
          <a:xfrm>
            <a:off x="415364" y="2824782"/>
            <a:ext cx="60973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de-DE" sz="1400" dirty="0" smtClean="0"/>
              <a:t>MFC</a:t>
            </a:r>
            <a:endParaRPr lang="de-DE" sz="1400" dirty="0"/>
          </a:p>
        </p:txBody>
      </p:sp>
      <p:grpSp>
        <p:nvGrpSpPr>
          <p:cNvPr id="73" name="Gruppieren 72"/>
          <p:cNvGrpSpPr>
            <a:grpSpLocks noChangeAspect="1"/>
          </p:cNvGrpSpPr>
          <p:nvPr/>
        </p:nvGrpSpPr>
        <p:grpSpPr>
          <a:xfrm rot="10800000">
            <a:off x="4659737" y="5085934"/>
            <a:ext cx="273630" cy="187221"/>
            <a:chOff x="2699792" y="2420888"/>
            <a:chExt cx="1368152" cy="936104"/>
          </a:xfrm>
        </p:grpSpPr>
        <p:sp>
          <p:nvSpPr>
            <p:cNvPr id="74" name="Rechteck 73"/>
            <p:cNvSpPr/>
            <p:nvPr/>
          </p:nvSpPr>
          <p:spPr>
            <a:xfrm>
              <a:off x="2699792" y="2420888"/>
              <a:ext cx="1368152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3131840" y="2420888"/>
              <a:ext cx="504056" cy="9361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sp>
        <p:nvSpPr>
          <p:cNvPr id="76" name="Textfeld 75"/>
          <p:cNvSpPr txBox="1"/>
          <p:nvPr/>
        </p:nvSpPr>
        <p:spPr>
          <a:xfrm>
            <a:off x="2957252" y="2313447"/>
            <a:ext cx="627477" cy="43088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de-DE" sz="1400" dirty="0" smtClean="0"/>
              <a:t>Instruments</a:t>
            </a:r>
            <a:endParaRPr lang="de-DE" sz="1400" dirty="0"/>
          </a:p>
        </p:txBody>
      </p:sp>
      <p:grpSp>
        <p:nvGrpSpPr>
          <p:cNvPr id="77" name="Gruppieren 76"/>
          <p:cNvGrpSpPr>
            <a:grpSpLocks noChangeAspect="1"/>
          </p:cNvGrpSpPr>
          <p:nvPr/>
        </p:nvGrpSpPr>
        <p:grpSpPr>
          <a:xfrm rot="10800000">
            <a:off x="3346949" y="3430624"/>
            <a:ext cx="273630" cy="187221"/>
            <a:chOff x="2699792" y="2420888"/>
            <a:chExt cx="1368152" cy="936104"/>
          </a:xfrm>
        </p:grpSpPr>
        <p:sp>
          <p:nvSpPr>
            <p:cNvPr id="78" name="Rechteck 77"/>
            <p:cNvSpPr/>
            <p:nvPr/>
          </p:nvSpPr>
          <p:spPr>
            <a:xfrm>
              <a:off x="2699792" y="2420888"/>
              <a:ext cx="1368152" cy="5040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79" name="Rechteck 78"/>
            <p:cNvSpPr/>
            <p:nvPr/>
          </p:nvSpPr>
          <p:spPr>
            <a:xfrm>
              <a:off x="3131840" y="2420888"/>
              <a:ext cx="504056" cy="9361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661985" y="1069454"/>
            <a:ext cx="10959458" cy="3859677"/>
            <a:chOff x="681157" y="1383274"/>
            <a:chExt cx="10959458" cy="3859677"/>
          </a:xfrm>
        </p:grpSpPr>
        <p:sp>
          <p:nvSpPr>
            <p:cNvPr id="80" name="Textfeld 79"/>
            <p:cNvSpPr txBox="1"/>
            <p:nvPr/>
          </p:nvSpPr>
          <p:spPr>
            <a:xfrm>
              <a:off x="8882092" y="1383274"/>
              <a:ext cx="2758523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Sample air was provided via a common sample line either:</a:t>
              </a:r>
            </a:p>
            <a:p>
              <a:pPr algn="l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4" name="Pfeil nach rechts 3"/>
            <p:cNvSpPr/>
            <p:nvPr/>
          </p:nvSpPr>
          <p:spPr>
            <a:xfrm rot="10800000">
              <a:off x="4083461" y="3563694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4" name="Pfeil nach rechts 83"/>
            <p:cNvSpPr/>
            <p:nvPr/>
          </p:nvSpPr>
          <p:spPr>
            <a:xfrm rot="10800000">
              <a:off x="2711301" y="3601328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5" name="Pfeil nach rechts 84"/>
            <p:cNvSpPr/>
            <p:nvPr/>
          </p:nvSpPr>
          <p:spPr>
            <a:xfrm rot="10800000">
              <a:off x="681157" y="3599949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6" name="Pfeil nach rechts 85"/>
            <p:cNvSpPr/>
            <p:nvPr/>
          </p:nvSpPr>
          <p:spPr>
            <a:xfrm rot="5400000">
              <a:off x="2106979" y="4729309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7" name="Pfeil nach rechts 86"/>
            <p:cNvSpPr/>
            <p:nvPr/>
          </p:nvSpPr>
          <p:spPr>
            <a:xfrm rot="16043809">
              <a:off x="1144765" y="4735156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88" name="Pfeil nach rechts 87"/>
            <p:cNvSpPr/>
            <p:nvPr/>
          </p:nvSpPr>
          <p:spPr>
            <a:xfrm rot="16200000">
              <a:off x="4629071" y="4164948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  <p:grpSp>
        <p:nvGrpSpPr>
          <p:cNvPr id="102" name="Gruppieren 101"/>
          <p:cNvGrpSpPr/>
          <p:nvPr/>
        </p:nvGrpSpPr>
        <p:grpSpPr>
          <a:xfrm>
            <a:off x="4125769" y="2276479"/>
            <a:ext cx="7495674" cy="2943894"/>
            <a:chOff x="4144941" y="2590299"/>
            <a:chExt cx="7495674" cy="2943894"/>
          </a:xfrm>
        </p:grpSpPr>
        <p:sp>
          <p:nvSpPr>
            <p:cNvPr id="81" name="Textfeld 80"/>
            <p:cNvSpPr txBox="1"/>
            <p:nvPr/>
          </p:nvSpPr>
          <p:spPr>
            <a:xfrm>
              <a:off x="8882092" y="2590299"/>
              <a:ext cx="2758523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a calibration unit</a:t>
              </a:r>
            </a:p>
            <a:p>
              <a:pPr algn="l">
                <a:lnSpc>
                  <a:spcPct val="95000"/>
                </a:lnSpc>
              </a:pPr>
              <a:endParaRPr lang="en-US" sz="2400" dirty="0" smtClean="0"/>
            </a:p>
          </p:txBody>
        </p:sp>
        <p:sp>
          <p:nvSpPr>
            <p:cNvPr id="100" name="Pfeil nach rechts 99"/>
            <p:cNvSpPr/>
            <p:nvPr/>
          </p:nvSpPr>
          <p:spPr>
            <a:xfrm>
              <a:off x="4144941" y="5259832"/>
              <a:ext cx="406591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  <p:grpSp>
        <p:nvGrpSpPr>
          <p:cNvPr id="104" name="Gruppieren 103"/>
          <p:cNvGrpSpPr/>
          <p:nvPr/>
        </p:nvGrpSpPr>
        <p:grpSpPr>
          <a:xfrm>
            <a:off x="4125769" y="2929506"/>
            <a:ext cx="7495674" cy="2290866"/>
            <a:chOff x="4144941" y="3243326"/>
            <a:chExt cx="7495674" cy="2290866"/>
          </a:xfrm>
        </p:grpSpPr>
        <p:sp>
          <p:nvSpPr>
            <p:cNvPr id="82" name="Textfeld 81"/>
            <p:cNvSpPr txBox="1"/>
            <p:nvPr/>
          </p:nvSpPr>
          <p:spPr>
            <a:xfrm>
              <a:off x="8882092" y="3243326"/>
              <a:ext cx="2758523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SAPHIR</a:t>
              </a:r>
            </a:p>
            <a:p>
              <a:pPr algn="l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01" name="Pfeil nach rechts 100"/>
            <p:cNvSpPr/>
            <p:nvPr/>
          </p:nvSpPr>
          <p:spPr>
            <a:xfrm>
              <a:off x="4144941" y="5259831"/>
              <a:ext cx="406591" cy="274361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03" name="Pfeil nach rechts 102"/>
            <p:cNvSpPr/>
            <p:nvPr/>
          </p:nvSpPr>
          <p:spPr>
            <a:xfrm rot="10800000">
              <a:off x="4999685" y="4807599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  <p:grpSp>
        <p:nvGrpSpPr>
          <p:cNvPr id="106" name="Gruppieren 105"/>
          <p:cNvGrpSpPr/>
          <p:nvPr/>
        </p:nvGrpSpPr>
        <p:grpSpPr>
          <a:xfrm>
            <a:off x="4929946" y="3582534"/>
            <a:ext cx="6691497" cy="1581427"/>
            <a:chOff x="4949118" y="3896354"/>
            <a:chExt cx="6691497" cy="1581427"/>
          </a:xfrm>
        </p:grpSpPr>
        <p:sp>
          <p:nvSpPr>
            <p:cNvPr id="83" name="Textfeld 82"/>
            <p:cNvSpPr txBox="1"/>
            <p:nvPr/>
          </p:nvSpPr>
          <p:spPr>
            <a:xfrm>
              <a:off x="8882092" y="3896354"/>
              <a:ext cx="2758523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from the JULIAC tower</a:t>
              </a:r>
            </a:p>
            <a:p>
              <a:pPr algn="l">
                <a:lnSpc>
                  <a:spcPct val="95000"/>
                </a:lnSpc>
              </a:pPr>
              <a:endParaRPr lang="en-US" sz="2400" dirty="0" smtClean="0"/>
            </a:p>
          </p:txBody>
        </p:sp>
        <p:sp>
          <p:nvSpPr>
            <p:cNvPr id="97" name="Pfeil nach rechts 96"/>
            <p:cNvSpPr/>
            <p:nvPr/>
          </p:nvSpPr>
          <p:spPr>
            <a:xfrm rot="10800000">
              <a:off x="4949118" y="5203420"/>
              <a:ext cx="741228" cy="2743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  <p:sp>
          <p:nvSpPr>
            <p:cNvPr id="105" name="Pfeil nach rechts 104"/>
            <p:cNvSpPr/>
            <p:nvPr/>
          </p:nvSpPr>
          <p:spPr>
            <a:xfrm rot="10800000">
              <a:off x="4999685" y="4811733"/>
              <a:ext cx="741228" cy="274361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6788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948219"/>
            <a:ext cx="5018470" cy="312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Intercomparison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5106" y="2459421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data were discussed daily.</a:t>
            </a:r>
            <a:endParaRPr lang="en-US" sz="2400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235106" y="1259443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Instruments were calibrated by the participants prior or after the campaign of two weeks</a:t>
            </a:r>
            <a:r>
              <a:rPr lang="de-DE" dirty="0" smtClean="0"/>
              <a:t>. </a:t>
            </a:r>
            <a:endParaRPr lang="de-DE" sz="24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235106" y="1559438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campaign, </a:t>
            </a:r>
            <a:r>
              <a:rPr lang="en-US" b="1" dirty="0" smtClean="0"/>
              <a:t>daily</a:t>
            </a:r>
            <a:r>
              <a:rPr lang="en-US" dirty="0" smtClean="0"/>
              <a:t> calibrations were performed via the common sampling line.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35106" y="1859433"/>
            <a:ext cx="1133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Calibration included a blank </a:t>
            </a:r>
            <a:r>
              <a:rPr lang="en-US" dirty="0" smtClean="0"/>
              <a:t>phase, an NO phase  and an NO</a:t>
            </a:r>
            <a:r>
              <a:rPr lang="en-US" baseline="-25000" dirty="0" smtClean="0"/>
              <a:t>2</a:t>
            </a:r>
            <a:r>
              <a:rPr lang="en-US" dirty="0" smtClean="0"/>
              <a:t> phase both under dry and humid conditions.</a:t>
            </a:r>
            <a:endParaRPr lang="en-US" sz="2400" dirty="0" smtClean="0"/>
          </a:p>
        </p:txBody>
      </p:sp>
      <p:sp>
        <p:nvSpPr>
          <p:cNvPr id="46" name="Textfeld 45"/>
          <p:cNvSpPr txBox="1"/>
          <p:nvPr/>
        </p:nvSpPr>
        <p:spPr>
          <a:xfrm>
            <a:off x="11568608" y="-2532525"/>
            <a:ext cx="5885159" cy="24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de-DE" sz="1050" b="1" dirty="0" smtClean="0"/>
              <a:t>blank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42" y="2818259"/>
            <a:ext cx="4957502" cy="323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2018250" y="2922643"/>
            <a:ext cx="2499904" cy="630235"/>
            <a:chOff x="2018250" y="2922643"/>
            <a:chExt cx="2499904" cy="630235"/>
          </a:xfrm>
        </p:grpSpPr>
        <p:sp>
          <p:nvSpPr>
            <p:cNvPr id="49" name="Rechteck 48"/>
            <p:cNvSpPr/>
            <p:nvPr/>
          </p:nvSpPr>
          <p:spPr>
            <a:xfrm>
              <a:off x="2018250" y="3270178"/>
              <a:ext cx="1060321" cy="28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105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9" name="Gruppieren 58"/>
            <p:cNvGrpSpPr/>
            <p:nvPr/>
          </p:nvGrpSpPr>
          <p:grpSpPr>
            <a:xfrm>
              <a:off x="2123828" y="2922643"/>
              <a:ext cx="1251679" cy="566698"/>
              <a:chOff x="3594603" y="-237"/>
              <a:chExt cx="1251679" cy="566698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3594604" y="283761"/>
                <a:ext cx="1196474" cy="234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 smtClean="0"/>
              </a:p>
            </p:txBody>
          </p:sp>
          <p:sp>
            <p:nvSpPr>
              <p:cNvPr id="61" name="Rechteck 60"/>
              <p:cNvSpPr/>
              <p:nvPr/>
            </p:nvSpPr>
            <p:spPr>
              <a:xfrm>
                <a:off x="3671696" y="-237"/>
                <a:ext cx="1117346" cy="2827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Dry</a:t>
                </a:r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4048699" y="282286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4394016" y="283761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  <a:r>
                  <a:rPr lang="de-DE" sz="105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3594603" y="282286"/>
                <a:ext cx="578744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blank</a:t>
                </a:r>
                <a:endParaRPr lang="de-DE" sz="105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3266475" y="2923292"/>
              <a:ext cx="1251679" cy="566698"/>
              <a:chOff x="3594603" y="-237"/>
              <a:chExt cx="1251679" cy="566698"/>
            </a:xfrm>
          </p:grpSpPr>
          <p:sp>
            <p:nvSpPr>
              <p:cNvPr id="66" name="Rechteck 65"/>
              <p:cNvSpPr/>
              <p:nvPr/>
            </p:nvSpPr>
            <p:spPr>
              <a:xfrm>
                <a:off x="3594604" y="283761"/>
                <a:ext cx="1196474" cy="234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 smtClean="0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3671696" y="-237"/>
                <a:ext cx="1117346" cy="2827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Humid</a:t>
                </a:r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4048699" y="282286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4394016" y="283761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  <a:r>
                  <a:rPr lang="de-DE" sz="105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3594603" y="282286"/>
                <a:ext cx="578744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blank</a:t>
                </a:r>
                <a:endParaRPr lang="de-DE" sz="105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" name="Gruppieren 72"/>
          <p:cNvGrpSpPr/>
          <p:nvPr/>
        </p:nvGrpSpPr>
        <p:grpSpPr>
          <a:xfrm>
            <a:off x="7074057" y="2923292"/>
            <a:ext cx="2499904" cy="630235"/>
            <a:chOff x="2018250" y="2922643"/>
            <a:chExt cx="2499904" cy="630235"/>
          </a:xfrm>
        </p:grpSpPr>
        <p:sp>
          <p:nvSpPr>
            <p:cNvPr id="74" name="Rechteck 73"/>
            <p:cNvSpPr/>
            <p:nvPr/>
          </p:nvSpPr>
          <p:spPr>
            <a:xfrm>
              <a:off x="2018250" y="3270178"/>
              <a:ext cx="1060321" cy="28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1050" b="1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2123828" y="2922643"/>
              <a:ext cx="1251679" cy="566698"/>
              <a:chOff x="3594603" y="-237"/>
              <a:chExt cx="1251679" cy="566698"/>
            </a:xfrm>
          </p:grpSpPr>
          <p:sp>
            <p:nvSpPr>
              <p:cNvPr id="82" name="Rechteck 81"/>
              <p:cNvSpPr/>
              <p:nvPr/>
            </p:nvSpPr>
            <p:spPr>
              <a:xfrm>
                <a:off x="3594604" y="283761"/>
                <a:ext cx="1196474" cy="234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 smtClean="0"/>
              </a:p>
            </p:txBody>
          </p:sp>
          <p:sp>
            <p:nvSpPr>
              <p:cNvPr id="83" name="Rechteck 82"/>
              <p:cNvSpPr/>
              <p:nvPr/>
            </p:nvSpPr>
            <p:spPr>
              <a:xfrm>
                <a:off x="3671696" y="-237"/>
                <a:ext cx="1117346" cy="2827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Dry</a:t>
                </a:r>
              </a:p>
            </p:txBody>
          </p:sp>
          <p:sp>
            <p:nvSpPr>
              <p:cNvPr id="84" name="Rechteck 83"/>
              <p:cNvSpPr/>
              <p:nvPr/>
            </p:nvSpPr>
            <p:spPr>
              <a:xfrm>
                <a:off x="4048699" y="282286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</a:p>
            </p:txBody>
          </p:sp>
          <p:sp>
            <p:nvSpPr>
              <p:cNvPr id="85" name="Rechteck 84"/>
              <p:cNvSpPr/>
              <p:nvPr/>
            </p:nvSpPr>
            <p:spPr>
              <a:xfrm>
                <a:off x="4394016" y="283761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  <a:r>
                  <a:rPr lang="de-DE" sz="105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6" name="Rechteck 85"/>
              <p:cNvSpPr/>
              <p:nvPr/>
            </p:nvSpPr>
            <p:spPr>
              <a:xfrm>
                <a:off x="3594603" y="282286"/>
                <a:ext cx="578744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blank</a:t>
                </a:r>
                <a:endParaRPr lang="de-DE" sz="105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uppieren 75"/>
            <p:cNvGrpSpPr/>
            <p:nvPr/>
          </p:nvGrpSpPr>
          <p:grpSpPr>
            <a:xfrm>
              <a:off x="3266475" y="2923292"/>
              <a:ext cx="1251679" cy="566698"/>
              <a:chOff x="3594603" y="-237"/>
              <a:chExt cx="1251679" cy="566698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3594604" y="283761"/>
                <a:ext cx="1196474" cy="2343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endParaRPr lang="de-DE" sz="2400" dirty="0" err="1" smtClean="0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3671696" y="-237"/>
                <a:ext cx="1117346" cy="2827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Humid</a:t>
                </a:r>
              </a:p>
            </p:txBody>
          </p:sp>
          <p:sp>
            <p:nvSpPr>
              <p:cNvPr id="79" name="Rechteck 78"/>
              <p:cNvSpPr/>
              <p:nvPr/>
            </p:nvSpPr>
            <p:spPr>
              <a:xfrm>
                <a:off x="4048699" y="282286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4394016" y="283761"/>
                <a:ext cx="452266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NO</a:t>
                </a:r>
                <a:r>
                  <a:rPr lang="de-DE" sz="1050" b="1" baseline="-25000" dirty="0" smtClean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81" name="Rechteck 80"/>
              <p:cNvSpPr/>
              <p:nvPr/>
            </p:nvSpPr>
            <p:spPr>
              <a:xfrm>
                <a:off x="3594603" y="282286"/>
                <a:ext cx="578744" cy="282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5000"/>
                  </a:lnSpc>
                </a:pPr>
                <a:r>
                  <a:rPr lang="de-DE" sz="1050" b="1" dirty="0" smtClean="0">
                    <a:solidFill>
                      <a:schemeClr val="tx1"/>
                    </a:solidFill>
                  </a:rPr>
                  <a:t>blank</a:t>
                </a:r>
                <a:endParaRPr lang="de-DE" sz="1050" b="1" baseline="-250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Textfeld 39"/>
          <p:cNvSpPr txBox="1"/>
          <p:nvPr/>
        </p:nvSpPr>
        <p:spPr>
          <a:xfrm>
            <a:off x="235106" y="2159428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Instruments were compared to a reference instrument calibrated with a traceable gas standard.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0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3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Instrument </a:t>
            </a:r>
            <a:r>
              <a:rPr lang="de-DE" dirty="0" err="1" smtClean="0"/>
              <a:t>sensitivities</a:t>
            </a:r>
            <a:r>
              <a:rPr lang="de-DE" dirty="0" smtClean="0"/>
              <a:t> for NO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63352" y="1248326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campaign instruments measured from the same standard with a mixing ratio of 14.8 ppb NO</a:t>
            </a:r>
            <a:r>
              <a:rPr lang="de-DE" dirty="0" smtClean="0"/>
              <a:t>. </a:t>
            </a:r>
            <a:endParaRPr lang="de-DE" sz="24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263352" y="1924005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QCL and some CLDs underestimated the concentration of the standard. </a:t>
            </a:r>
            <a:endParaRPr lang="en-US" sz="24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983432" y="5427064"/>
            <a:ext cx="372082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Time series of NO for the daily calibration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474787" y="5324728"/>
            <a:ext cx="5896166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Average NO concentration measured during daily calibration</a:t>
            </a:r>
          </a:p>
          <a:p>
            <a:pPr>
              <a:lnSpc>
                <a:spcPct val="95000"/>
              </a:lnSpc>
            </a:pPr>
            <a:r>
              <a:rPr lang="en-US" sz="1400" b="1" dirty="0"/>
              <a:t>The mixing ratio </a:t>
            </a:r>
            <a:r>
              <a:rPr lang="en-US" sz="1400" b="1" dirty="0" smtClean="0"/>
              <a:t>of the standard is </a:t>
            </a:r>
            <a:r>
              <a:rPr lang="en-US" sz="1400" b="1" dirty="0"/>
              <a:t>expressed with the dashed </a:t>
            </a:r>
            <a:r>
              <a:rPr lang="en-US" sz="1400" b="1" dirty="0" smtClean="0"/>
              <a:t>line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3352" y="1617658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instruments showed changes in the NO values.</a:t>
            </a:r>
            <a:endParaRPr lang="en-US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93337"/>
            <a:ext cx="4980365" cy="320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3057"/>
          <a:stretch/>
        </p:blipFill>
        <p:spPr bwMode="auto">
          <a:xfrm>
            <a:off x="6398209" y="2371726"/>
            <a:ext cx="4972744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8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Instrument sensitivities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50454" y="1259443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for NO, also measured NO</a:t>
            </a:r>
            <a:r>
              <a:rPr lang="en-US" baseline="-25000" dirty="0" smtClean="0"/>
              <a:t>2</a:t>
            </a:r>
            <a:r>
              <a:rPr lang="en-US" dirty="0" smtClean="0"/>
              <a:t> mixing ratios changed over the 14 days.</a:t>
            </a:r>
            <a:endParaRPr lang="en-US" sz="24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250454" y="1600841"/>
            <a:ext cx="1105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ICAD, QCLs and one CAPS agreed well with the reference instrument.</a:t>
            </a:r>
            <a:endParaRPr lang="en-US" sz="2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127447" y="5430444"/>
            <a:ext cx="3820213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Time series of the daily calibration for NO</a:t>
            </a:r>
            <a:r>
              <a:rPr lang="en-US" sz="1400" b="1" baseline="-25000" dirty="0" smtClean="0"/>
              <a:t>2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65506" y="5430444"/>
            <a:ext cx="543745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b="1" dirty="0" smtClean="0"/>
              <a:t>Average NO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 concentration measured during daily calibration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9" y="2276872"/>
            <a:ext cx="4953691" cy="29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30" y="1988840"/>
            <a:ext cx="4763165" cy="31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7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RESULTS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Instrument </a:t>
            </a:r>
            <a:r>
              <a:rPr lang="de-DE" dirty="0" err="1" smtClean="0"/>
              <a:t>zero</a:t>
            </a:r>
            <a:endParaRPr lang="de-DE" baseline="-25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dirty="0" smtClean="0"/>
              <a:t>Slide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263352" y="1300544"/>
            <a:ext cx="1105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blank values in the NO channel of the CLDs were zero, some CLD showed a significant offset in the NO</a:t>
            </a:r>
            <a:r>
              <a:rPr lang="en-US" baseline="-25000" dirty="0" smtClean="0"/>
              <a:t>2</a:t>
            </a:r>
            <a:r>
              <a:rPr lang="en-US" dirty="0" smtClean="0"/>
              <a:t> channel </a:t>
            </a:r>
            <a:endParaRPr lang="en-US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672064" y="5283136"/>
            <a:ext cx="382322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/>
              <a:t>Average NO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offset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during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daily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calibration</a:t>
            </a:r>
            <a:endParaRPr lang="de-DE" sz="1400" b="1" dirty="0" smtClean="0"/>
          </a:p>
        </p:txBody>
      </p:sp>
      <p:sp>
        <p:nvSpPr>
          <p:cNvPr id="13" name="Textfeld 12"/>
          <p:cNvSpPr txBox="1"/>
          <p:nvPr/>
        </p:nvSpPr>
        <p:spPr>
          <a:xfrm>
            <a:off x="1559496" y="5287034"/>
            <a:ext cx="3823226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b="1" dirty="0" smtClean="0"/>
              <a:t>Average NO </a:t>
            </a:r>
            <a:r>
              <a:rPr lang="de-DE" sz="1400" b="1" dirty="0" err="1" smtClean="0"/>
              <a:t>offset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during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daily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calibration</a:t>
            </a:r>
            <a:endParaRPr lang="de-DE" sz="14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3" y="1945882"/>
            <a:ext cx="4923207" cy="331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27" y="1961361"/>
            <a:ext cx="4713628" cy="314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5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0</TotalTime>
  <Words>1687</Words>
  <Application>Microsoft Office PowerPoint</Application>
  <PresentationFormat>Benutzerdefiniert</PresentationFormat>
  <Paragraphs>234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Jülich</vt:lpstr>
      <vt:lpstr>Intercomparison of nitrogen monoxide and nitrogen dioxide measurements in the atmosphere simulation chamber SAPHIR during the MetNO2 campaign</vt:lpstr>
      <vt:lpstr>Motivation</vt:lpstr>
      <vt:lpstr>Intercomparison SETUP</vt:lpstr>
      <vt:lpstr>SETUP</vt:lpstr>
      <vt:lpstr>SETUP</vt:lpstr>
      <vt:lpstr>SETUP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admin.reisen</dc:creator>
  <cp:lastModifiedBy>Robert Wegener</cp:lastModifiedBy>
  <cp:revision>95</cp:revision>
  <dcterms:created xsi:type="dcterms:W3CDTF">2019-11-11T12:51:38Z</dcterms:created>
  <dcterms:modified xsi:type="dcterms:W3CDTF">2020-04-29T07:35:51Z</dcterms:modified>
</cp:coreProperties>
</file>