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82" r:id="rId8"/>
    <p:sldId id="264" r:id="rId9"/>
    <p:sldId id="265" r:id="rId10"/>
    <p:sldId id="274" r:id="rId11"/>
    <p:sldId id="275" r:id="rId12"/>
    <p:sldId id="276" r:id="rId13"/>
    <p:sldId id="268" r:id="rId14"/>
    <p:sldId id="269" r:id="rId15"/>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E01"/>
    <a:srgbClr val="7C7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5094107-8B44-4077-A7A0-C1A4F206BE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8BB3F3E-F318-4A54-BCBA-AA6ADE67C4C0}">
      <dgm:prSet custT="1"/>
      <dgm:spPr/>
      <dgm:t>
        <a:bodyPr/>
        <a:lstStyle/>
        <a:p>
          <a:r>
            <a:rPr lang="en-US" sz="1800" dirty="0"/>
            <a:t>The Western Mediterranean is a hotspot for climate change. Climate simulations point to a future accelerated warming at all depths (Soto-Navarro </a:t>
          </a:r>
          <a:r>
            <a:rPr lang="en-US" sz="1800" i="1" dirty="0"/>
            <a:t>et al</a:t>
          </a:r>
          <a:r>
            <a:rPr lang="en-US" sz="1800" dirty="0"/>
            <a:t>., 2020).</a:t>
          </a:r>
        </a:p>
      </dgm:t>
    </dgm:pt>
    <dgm:pt modelId="{4C6CCA8C-7823-4231-AFC6-8F1F2B60A248}" type="parTrans" cxnId="{E99DE5FD-260C-44D0-9FF1-6D191780373A}">
      <dgm:prSet/>
      <dgm:spPr/>
      <dgm:t>
        <a:bodyPr/>
        <a:lstStyle/>
        <a:p>
          <a:endParaRPr lang="en-US"/>
        </a:p>
      </dgm:t>
    </dgm:pt>
    <dgm:pt modelId="{062117A5-807A-41A4-BD79-B572D8F79F35}" type="sibTrans" cxnId="{E99DE5FD-260C-44D0-9FF1-6D191780373A}">
      <dgm:prSet/>
      <dgm:spPr/>
      <dgm:t>
        <a:bodyPr/>
        <a:lstStyle/>
        <a:p>
          <a:endParaRPr lang="en-US"/>
        </a:p>
      </dgm:t>
    </dgm:pt>
    <dgm:pt modelId="{7E7C15AB-1B0F-4E83-B0BB-F4904878BC86}">
      <dgm:prSet custT="1"/>
      <dgm:spPr/>
      <dgm:t>
        <a:bodyPr/>
        <a:lstStyle/>
        <a:p>
          <a:r>
            <a:rPr lang="en-US" sz="1800" dirty="0"/>
            <a:t>Temperature rise could be a key driver of the geographic distribution of demersal species in the Western Mediterranean (Puerta </a:t>
          </a:r>
          <a:r>
            <a:rPr lang="en-US" sz="1800" i="1" dirty="0"/>
            <a:t>et al</a:t>
          </a:r>
          <a:r>
            <a:rPr lang="en-US" sz="1800" i="0" dirty="0"/>
            <a:t>., 2014)</a:t>
          </a:r>
          <a:r>
            <a:rPr lang="en-US" sz="1800" dirty="0"/>
            <a:t>.</a:t>
          </a:r>
        </a:p>
      </dgm:t>
    </dgm:pt>
    <dgm:pt modelId="{33DC4A2C-93CD-403F-805C-5DC0C376884E}" type="parTrans" cxnId="{647584AF-BAD8-4BF1-9F84-C70CB837E07E}">
      <dgm:prSet/>
      <dgm:spPr/>
      <dgm:t>
        <a:bodyPr/>
        <a:lstStyle/>
        <a:p>
          <a:endParaRPr lang="en-US"/>
        </a:p>
      </dgm:t>
    </dgm:pt>
    <dgm:pt modelId="{53690A42-319D-4D8B-BA01-EED35C766F41}" type="sibTrans" cxnId="{647584AF-BAD8-4BF1-9F84-C70CB837E07E}">
      <dgm:prSet/>
      <dgm:spPr/>
      <dgm:t>
        <a:bodyPr/>
        <a:lstStyle/>
        <a:p>
          <a:endParaRPr lang="en-US"/>
        </a:p>
      </dgm:t>
    </dgm:pt>
    <dgm:pt modelId="{804BA171-ACE8-42D8-9709-D66968E816ED}">
      <dgm:prSet custT="1"/>
      <dgm:spPr/>
      <dgm:t>
        <a:bodyPr/>
        <a:lstStyle/>
        <a:p>
          <a:r>
            <a:rPr lang="en-US" sz="1800" dirty="0"/>
            <a:t>The effects of the Mediterranean warming might have an impact on demersal species. Knowing it is of paramount importance for fisheries management. </a:t>
          </a:r>
        </a:p>
      </dgm:t>
    </dgm:pt>
    <dgm:pt modelId="{C7707ECF-FBE4-4C72-AC5E-ED42AFB9AAA6}" type="parTrans" cxnId="{5F65AC65-EA32-4511-AEF0-20A2F033EBA5}">
      <dgm:prSet/>
      <dgm:spPr/>
      <dgm:t>
        <a:bodyPr/>
        <a:lstStyle/>
        <a:p>
          <a:endParaRPr lang="en-US"/>
        </a:p>
      </dgm:t>
    </dgm:pt>
    <dgm:pt modelId="{D7B13F8E-FAE4-458C-9360-2850332EFB68}" type="sibTrans" cxnId="{5F65AC65-EA32-4511-AEF0-20A2F033EBA5}">
      <dgm:prSet/>
      <dgm:spPr/>
      <dgm:t>
        <a:bodyPr/>
        <a:lstStyle/>
        <a:p>
          <a:endParaRPr lang="en-US"/>
        </a:p>
      </dgm:t>
    </dgm:pt>
    <dgm:pt modelId="{8D145F24-224E-4A3B-BB98-F08A08304F1B}">
      <dgm:prSet custT="1"/>
      <dgm:spPr/>
      <dgm:t>
        <a:bodyPr/>
        <a:lstStyle/>
        <a:p>
          <a:r>
            <a:rPr lang="en-US" sz="1800" dirty="0"/>
            <a:t>Information about thermal tolerance of demersal species is scarce, due to: </a:t>
          </a:r>
        </a:p>
      </dgm:t>
    </dgm:pt>
    <dgm:pt modelId="{23573ECD-8118-40C3-AF77-6A0443FADA91}" type="parTrans" cxnId="{D10F4A3F-713D-4E44-8B35-17973374F14D}">
      <dgm:prSet/>
      <dgm:spPr/>
      <dgm:t>
        <a:bodyPr/>
        <a:lstStyle/>
        <a:p>
          <a:endParaRPr lang="en-US"/>
        </a:p>
      </dgm:t>
    </dgm:pt>
    <dgm:pt modelId="{97F3276A-A138-47F6-A6AF-682BBACCEDD2}" type="sibTrans" cxnId="{D10F4A3F-713D-4E44-8B35-17973374F14D}">
      <dgm:prSet/>
      <dgm:spPr/>
      <dgm:t>
        <a:bodyPr/>
        <a:lstStyle/>
        <a:p>
          <a:endParaRPr lang="en-US"/>
        </a:p>
      </dgm:t>
    </dgm:pt>
    <dgm:pt modelId="{5E68F551-4577-4AA5-92B2-37A74056B8DC}">
      <dgm:prSet/>
      <dgm:spPr/>
      <dgm:t>
        <a:bodyPr/>
        <a:lstStyle/>
        <a:p>
          <a:pPr>
            <a:buFont typeface="Arial" panose="020B0604020202020204" pitchFamily="34" charset="0"/>
            <a:buChar char="•"/>
          </a:pPr>
          <a:r>
            <a:rPr lang="en-US" dirty="0"/>
            <a:t>- Little relevance of temperature information in fisheries management.</a:t>
          </a:r>
        </a:p>
      </dgm:t>
    </dgm:pt>
    <dgm:pt modelId="{92541737-1159-46DF-A24D-60006AFD598C}" type="parTrans" cxnId="{E07022AE-72B5-468B-8AA9-45CF0462FC6A}">
      <dgm:prSet/>
      <dgm:spPr/>
      <dgm:t>
        <a:bodyPr/>
        <a:lstStyle/>
        <a:p>
          <a:endParaRPr lang="en-US"/>
        </a:p>
      </dgm:t>
    </dgm:pt>
    <dgm:pt modelId="{2ACC38BF-779B-4CF9-92DB-A0A66A59E5B3}" type="sibTrans" cxnId="{E07022AE-72B5-468B-8AA9-45CF0462FC6A}">
      <dgm:prSet/>
      <dgm:spPr/>
      <dgm:t>
        <a:bodyPr/>
        <a:lstStyle/>
        <a:p>
          <a:endParaRPr lang="en-US"/>
        </a:p>
      </dgm:t>
    </dgm:pt>
    <dgm:pt modelId="{7AD3EDB6-4557-4BE8-8103-6B8F27CB4836}">
      <dgm:prSet/>
      <dgm:spPr/>
      <dgm:t>
        <a:bodyPr/>
        <a:lstStyle/>
        <a:p>
          <a:pPr>
            <a:buNone/>
          </a:pPr>
          <a:r>
            <a:rPr lang="en-US" dirty="0"/>
            <a:t>- Relative long-term thermal stability of W. Mediterranean Deep Waters.</a:t>
          </a:r>
        </a:p>
      </dgm:t>
    </dgm:pt>
    <dgm:pt modelId="{8CC8A6A9-8E0D-48A9-8E07-8BBAAF3468D1}" type="parTrans" cxnId="{475A55E8-0D00-41A9-82EE-43014E9451AF}">
      <dgm:prSet/>
      <dgm:spPr/>
      <dgm:t>
        <a:bodyPr/>
        <a:lstStyle/>
        <a:p>
          <a:endParaRPr lang="en-US"/>
        </a:p>
      </dgm:t>
    </dgm:pt>
    <dgm:pt modelId="{21CCCE19-2B9E-4530-AC84-833EFD3B1FD4}" type="sibTrans" cxnId="{475A55E8-0D00-41A9-82EE-43014E9451AF}">
      <dgm:prSet/>
      <dgm:spPr/>
      <dgm:t>
        <a:bodyPr/>
        <a:lstStyle/>
        <a:p>
          <a:endParaRPr lang="en-US"/>
        </a:p>
      </dgm:t>
    </dgm:pt>
    <dgm:pt modelId="{47689A1F-1ED4-455A-96F7-043BAF95EC62}" type="pres">
      <dgm:prSet presAssocID="{95094107-8B44-4077-A7A0-C1A4F206BE5B}" presName="root" presStyleCnt="0">
        <dgm:presLayoutVars>
          <dgm:dir/>
          <dgm:resizeHandles val="exact"/>
        </dgm:presLayoutVars>
      </dgm:prSet>
      <dgm:spPr/>
    </dgm:pt>
    <dgm:pt modelId="{FB6978EA-F431-4F42-9AA9-E9EB4FF37D17}" type="pres">
      <dgm:prSet presAssocID="{18BB3F3E-F318-4A54-BCBA-AA6ADE67C4C0}" presName="compNode" presStyleCnt="0"/>
      <dgm:spPr/>
    </dgm:pt>
    <dgm:pt modelId="{FD8056F4-3560-4F86-91C6-21BF26580E61}" type="pres">
      <dgm:prSet presAssocID="{18BB3F3E-F318-4A54-BCBA-AA6ADE67C4C0}" presName="bgRect" presStyleLbl="bgShp" presStyleIdx="0" presStyleCnt="4"/>
      <dgm:spPr>
        <a:solidFill>
          <a:srgbClr val="00B050"/>
        </a:solidFill>
      </dgm:spPr>
    </dgm:pt>
    <dgm:pt modelId="{7BD04674-461B-41DD-BC21-8D051D0A789C}" type="pres">
      <dgm:prSet presAssocID="{18BB3F3E-F318-4A54-BCBA-AA6ADE67C4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cador"/>
        </a:ext>
      </dgm:extLst>
    </dgm:pt>
    <dgm:pt modelId="{9D87B400-583B-41BD-ADA7-EA3903AD8EA2}" type="pres">
      <dgm:prSet presAssocID="{18BB3F3E-F318-4A54-BCBA-AA6ADE67C4C0}" presName="spaceRect" presStyleCnt="0"/>
      <dgm:spPr/>
    </dgm:pt>
    <dgm:pt modelId="{AD5390A0-D6FC-456A-A7C9-80CD6C78BA25}" type="pres">
      <dgm:prSet presAssocID="{18BB3F3E-F318-4A54-BCBA-AA6ADE67C4C0}" presName="parTx" presStyleLbl="revTx" presStyleIdx="0" presStyleCnt="5">
        <dgm:presLayoutVars>
          <dgm:chMax val="0"/>
          <dgm:chPref val="0"/>
        </dgm:presLayoutVars>
      </dgm:prSet>
      <dgm:spPr/>
    </dgm:pt>
    <dgm:pt modelId="{11B35FE3-0593-4F4E-B4A5-9ABA88A1A80C}" type="pres">
      <dgm:prSet presAssocID="{062117A5-807A-41A4-BD79-B572D8F79F35}" presName="sibTrans" presStyleCnt="0"/>
      <dgm:spPr/>
    </dgm:pt>
    <dgm:pt modelId="{A248056C-9106-479D-AD28-EB08C18BA191}" type="pres">
      <dgm:prSet presAssocID="{7E7C15AB-1B0F-4E83-B0BB-F4904878BC86}" presName="compNode" presStyleCnt="0"/>
      <dgm:spPr/>
    </dgm:pt>
    <dgm:pt modelId="{250C8484-8792-481F-B081-B00455AFEF84}" type="pres">
      <dgm:prSet presAssocID="{7E7C15AB-1B0F-4E83-B0BB-F4904878BC86}" presName="bgRect" presStyleLbl="bgShp" presStyleIdx="1" presStyleCnt="4"/>
      <dgm:spPr>
        <a:solidFill>
          <a:srgbClr val="92D050"/>
        </a:solidFill>
      </dgm:spPr>
    </dgm:pt>
    <dgm:pt modelId="{D882EBC0-2F07-48EC-B4F5-16BC0C9129FC}" type="pres">
      <dgm:prSet presAssocID="{7E7C15AB-1B0F-4E83-B0BB-F4904878BC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uropa y África en el globo terráqueo"/>
        </a:ext>
      </dgm:extLst>
    </dgm:pt>
    <dgm:pt modelId="{769CF56B-7BFE-4BD4-A0FF-A09C8947D0CD}" type="pres">
      <dgm:prSet presAssocID="{7E7C15AB-1B0F-4E83-B0BB-F4904878BC86}" presName="spaceRect" presStyleCnt="0"/>
      <dgm:spPr/>
    </dgm:pt>
    <dgm:pt modelId="{264FEFC0-B973-40F6-8075-A270FA11CC00}" type="pres">
      <dgm:prSet presAssocID="{7E7C15AB-1B0F-4E83-B0BB-F4904878BC86}" presName="parTx" presStyleLbl="revTx" presStyleIdx="1" presStyleCnt="5">
        <dgm:presLayoutVars>
          <dgm:chMax val="0"/>
          <dgm:chPref val="0"/>
        </dgm:presLayoutVars>
      </dgm:prSet>
      <dgm:spPr/>
    </dgm:pt>
    <dgm:pt modelId="{47654B30-3B38-4A62-8357-279197BA9313}" type="pres">
      <dgm:prSet presAssocID="{53690A42-319D-4D8B-BA01-EED35C766F41}" presName="sibTrans" presStyleCnt="0"/>
      <dgm:spPr/>
    </dgm:pt>
    <dgm:pt modelId="{D6575894-CB51-410A-A6A4-245B908B1B2A}" type="pres">
      <dgm:prSet presAssocID="{804BA171-ACE8-42D8-9709-D66968E816ED}" presName="compNode" presStyleCnt="0"/>
      <dgm:spPr/>
    </dgm:pt>
    <dgm:pt modelId="{D9567D1D-49AA-4203-946C-6197E529EB9B}" type="pres">
      <dgm:prSet presAssocID="{804BA171-ACE8-42D8-9709-D66968E816ED}" presName="bgRect" presStyleLbl="bgShp" presStyleIdx="2" presStyleCnt="4"/>
      <dgm:spPr>
        <a:solidFill>
          <a:schemeClr val="accent5"/>
        </a:solidFill>
      </dgm:spPr>
    </dgm:pt>
    <dgm:pt modelId="{045B8BAB-8CCB-48A8-AEF2-E7BDCDB9CE9A}" type="pres">
      <dgm:prSet presAssocID="{804BA171-ACE8-42D8-9709-D66968E816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rmómetro"/>
        </a:ext>
      </dgm:extLst>
    </dgm:pt>
    <dgm:pt modelId="{D8305957-F1B8-4FCB-987A-F837EBB407C6}" type="pres">
      <dgm:prSet presAssocID="{804BA171-ACE8-42D8-9709-D66968E816ED}" presName="spaceRect" presStyleCnt="0"/>
      <dgm:spPr/>
    </dgm:pt>
    <dgm:pt modelId="{CD032F97-A4AA-48F6-B78F-2C7B753B5CD0}" type="pres">
      <dgm:prSet presAssocID="{804BA171-ACE8-42D8-9709-D66968E816ED}" presName="parTx" presStyleLbl="revTx" presStyleIdx="2" presStyleCnt="5">
        <dgm:presLayoutVars>
          <dgm:chMax val="0"/>
          <dgm:chPref val="0"/>
        </dgm:presLayoutVars>
      </dgm:prSet>
      <dgm:spPr/>
    </dgm:pt>
    <dgm:pt modelId="{4779FEA0-7CFD-47F1-B13F-088DA668E6CB}" type="pres">
      <dgm:prSet presAssocID="{D7B13F8E-FAE4-458C-9360-2850332EFB68}" presName="sibTrans" presStyleCnt="0"/>
      <dgm:spPr/>
    </dgm:pt>
    <dgm:pt modelId="{A440C5BD-0007-4B2B-AAEC-CA20F163FF5E}" type="pres">
      <dgm:prSet presAssocID="{8D145F24-224E-4A3B-BB98-F08A08304F1B}" presName="compNode" presStyleCnt="0"/>
      <dgm:spPr/>
    </dgm:pt>
    <dgm:pt modelId="{FFC5F598-CA2E-4830-A521-A3D5CA63E38B}" type="pres">
      <dgm:prSet presAssocID="{8D145F24-224E-4A3B-BB98-F08A08304F1B}" presName="bgRect" presStyleLbl="bgShp" presStyleIdx="3" presStyleCnt="4"/>
      <dgm:spPr>
        <a:solidFill>
          <a:schemeClr val="accent1"/>
        </a:solidFill>
      </dgm:spPr>
    </dgm:pt>
    <dgm:pt modelId="{4B841687-7C6D-4D91-A683-8C090DB573D8}" type="pres">
      <dgm:prSet presAssocID="{8D145F24-224E-4A3B-BB98-F08A08304F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upa"/>
        </a:ext>
      </dgm:extLst>
    </dgm:pt>
    <dgm:pt modelId="{4E0DBBE4-BF91-46D0-B7E7-84B8453909BA}" type="pres">
      <dgm:prSet presAssocID="{8D145F24-224E-4A3B-BB98-F08A08304F1B}" presName="spaceRect" presStyleCnt="0"/>
      <dgm:spPr/>
    </dgm:pt>
    <dgm:pt modelId="{D09E3BD2-71EF-4F98-9E6A-041A86C4A602}" type="pres">
      <dgm:prSet presAssocID="{8D145F24-224E-4A3B-BB98-F08A08304F1B}" presName="parTx" presStyleLbl="revTx" presStyleIdx="3" presStyleCnt="5">
        <dgm:presLayoutVars>
          <dgm:chMax val="0"/>
          <dgm:chPref val="0"/>
        </dgm:presLayoutVars>
      </dgm:prSet>
      <dgm:spPr/>
    </dgm:pt>
    <dgm:pt modelId="{192723AC-EA6B-4E93-892C-7AC4DDA44EB8}" type="pres">
      <dgm:prSet presAssocID="{8D145F24-224E-4A3B-BB98-F08A08304F1B}" presName="desTx" presStyleLbl="revTx" presStyleIdx="4" presStyleCnt="5">
        <dgm:presLayoutVars/>
      </dgm:prSet>
      <dgm:spPr/>
    </dgm:pt>
  </dgm:ptLst>
  <dgm:cxnLst>
    <dgm:cxn modelId="{7C477C31-77F6-41E8-B185-89A83EB12D2F}" type="presOf" srcId="{95094107-8B44-4077-A7A0-C1A4F206BE5B}" destId="{47689A1F-1ED4-455A-96F7-043BAF95EC62}" srcOrd="0" destOrd="0" presId="urn:microsoft.com/office/officeart/2018/2/layout/IconVerticalSolidList"/>
    <dgm:cxn modelId="{469F073D-358C-462A-8990-FF2CB07AFB25}" type="presOf" srcId="{5E68F551-4577-4AA5-92B2-37A74056B8DC}" destId="{192723AC-EA6B-4E93-892C-7AC4DDA44EB8}" srcOrd="0" destOrd="0" presId="urn:microsoft.com/office/officeart/2018/2/layout/IconVerticalSolidList"/>
    <dgm:cxn modelId="{D10F4A3F-713D-4E44-8B35-17973374F14D}" srcId="{95094107-8B44-4077-A7A0-C1A4F206BE5B}" destId="{8D145F24-224E-4A3B-BB98-F08A08304F1B}" srcOrd="3" destOrd="0" parTransId="{23573ECD-8118-40C3-AF77-6A0443FADA91}" sibTransId="{97F3276A-A138-47F6-A6AF-682BBACCEDD2}"/>
    <dgm:cxn modelId="{5F65AC65-EA32-4511-AEF0-20A2F033EBA5}" srcId="{95094107-8B44-4077-A7A0-C1A4F206BE5B}" destId="{804BA171-ACE8-42D8-9709-D66968E816ED}" srcOrd="2" destOrd="0" parTransId="{C7707ECF-FBE4-4C72-AC5E-ED42AFB9AAA6}" sibTransId="{D7B13F8E-FAE4-458C-9360-2850332EFB68}"/>
    <dgm:cxn modelId="{8E24276D-6D7E-42EB-8C8B-3497B9DA5502}" type="presOf" srcId="{8D145F24-224E-4A3B-BB98-F08A08304F1B}" destId="{D09E3BD2-71EF-4F98-9E6A-041A86C4A602}" srcOrd="0" destOrd="0" presId="urn:microsoft.com/office/officeart/2018/2/layout/IconVerticalSolidList"/>
    <dgm:cxn modelId="{8BC7A45A-2466-40A7-8D05-3B29F1747D83}" type="presOf" srcId="{18BB3F3E-F318-4A54-BCBA-AA6ADE67C4C0}" destId="{AD5390A0-D6FC-456A-A7C9-80CD6C78BA25}" srcOrd="0" destOrd="0" presId="urn:microsoft.com/office/officeart/2018/2/layout/IconVerticalSolidList"/>
    <dgm:cxn modelId="{EED5A6AD-A3DA-4F30-95F6-965EA1F73711}" type="presOf" srcId="{7AD3EDB6-4557-4BE8-8103-6B8F27CB4836}" destId="{192723AC-EA6B-4E93-892C-7AC4DDA44EB8}" srcOrd="0" destOrd="1" presId="urn:microsoft.com/office/officeart/2018/2/layout/IconVerticalSolidList"/>
    <dgm:cxn modelId="{E07022AE-72B5-468B-8AA9-45CF0462FC6A}" srcId="{8D145F24-224E-4A3B-BB98-F08A08304F1B}" destId="{5E68F551-4577-4AA5-92B2-37A74056B8DC}" srcOrd="0" destOrd="0" parTransId="{92541737-1159-46DF-A24D-60006AFD598C}" sibTransId="{2ACC38BF-779B-4CF9-92DB-A0A66A59E5B3}"/>
    <dgm:cxn modelId="{647584AF-BAD8-4BF1-9F84-C70CB837E07E}" srcId="{95094107-8B44-4077-A7A0-C1A4F206BE5B}" destId="{7E7C15AB-1B0F-4E83-B0BB-F4904878BC86}" srcOrd="1" destOrd="0" parTransId="{33DC4A2C-93CD-403F-805C-5DC0C376884E}" sibTransId="{53690A42-319D-4D8B-BA01-EED35C766F41}"/>
    <dgm:cxn modelId="{E0D5A3D9-ACC6-40CF-AFA2-55808C81EC20}" type="presOf" srcId="{804BA171-ACE8-42D8-9709-D66968E816ED}" destId="{CD032F97-A4AA-48F6-B78F-2C7B753B5CD0}" srcOrd="0" destOrd="0" presId="urn:microsoft.com/office/officeart/2018/2/layout/IconVerticalSolidList"/>
    <dgm:cxn modelId="{475A55E8-0D00-41A9-82EE-43014E9451AF}" srcId="{8D145F24-224E-4A3B-BB98-F08A08304F1B}" destId="{7AD3EDB6-4557-4BE8-8103-6B8F27CB4836}" srcOrd="1" destOrd="0" parTransId="{8CC8A6A9-8E0D-48A9-8E07-8BBAAF3468D1}" sibTransId="{21CCCE19-2B9E-4530-AC84-833EFD3B1FD4}"/>
    <dgm:cxn modelId="{590DD6EB-2076-464D-920E-CC0D14FE5EFD}" type="presOf" srcId="{7E7C15AB-1B0F-4E83-B0BB-F4904878BC86}" destId="{264FEFC0-B973-40F6-8075-A270FA11CC00}" srcOrd="0" destOrd="0" presId="urn:microsoft.com/office/officeart/2018/2/layout/IconVerticalSolidList"/>
    <dgm:cxn modelId="{E99DE5FD-260C-44D0-9FF1-6D191780373A}" srcId="{95094107-8B44-4077-A7A0-C1A4F206BE5B}" destId="{18BB3F3E-F318-4A54-BCBA-AA6ADE67C4C0}" srcOrd="0" destOrd="0" parTransId="{4C6CCA8C-7823-4231-AFC6-8F1F2B60A248}" sibTransId="{062117A5-807A-41A4-BD79-B572D8F79F35}"/>
    <dgm:cxn modelId="{E2675020-6F42-4AFE-B708-23E23E7D5277}" type="presParOf" srcId="{47689A1F-1ED4-455A-96F7-043BAF95EC62}" destId="{FB6978EA-F431-4F42-9AA9-E9EB4FF37D17}" srcOrd="0" destOrd="0" presId="urn:microsoft.com/office/officeart/2018/2/layout/IconVerticalSolidList"/>
    <dgm:cxn modelId="{914F0AB9-1EA6-46F5-B4E0-B49D76AC601E}" type="presParOf" srcId="{FB6978EA-F431-4F42-9AA9-E9EB4FF37D17}" destId="{FD8056F4-3560-4F86-91C6-21BF26580E61}" srcOrd="0" destOrd="0" presId="urn:microsoft.com/office/officeart/2018/2/layout/IconVerticalSolidList"/>
    <dgm:cxn modelId="{5A684BC4-97DE-49B0-8057-0F230B404EAF}" type="presParOf" srcId="{FB6978EA-F431-4F42-9AA9-E9EB4FF37D17}" destId="{7BD04674-461B-41DD-BC21-8D051D0A789C}" srcOrd="1" destOrd="0" presId="urn:microsoft.com/office/officeart/2018/2/layout/IconVerticalSolidList"/>
    <dgm:cxn modelId="{F136ED46-FA2B-43EA-979F-AE717ECB87F2}" type="presParOf" srcId="{FB6978EA-F431-4F42-9AA9-E9EB4FF37D17}" destId="{9D87B400-583B-41BD-ADA7-EA3903AD8EA2}" srcOrd="2" destOrd="0" presId="urn:microsoft.com/office/officeart/2018/2/layout/IconVerticalSolidList"/>
    <dgm:cxn modelId="{F8DBB68D-8D7D-414C-9FD9-5C32D0ACCA28}" type="presParOf" srcId="{FB6978EA-F431-4F42-9AA9-E9EB4FF37D17}" destId="{AD5390A0-D6FC-456A-A7C9-80CD6C78BA25}" srcOrd="3" destOrd="0" presId="urn:microsoft.com/office/officeart/2018/2/layout/IconVerticalSolidList"/>
    <dgm:cxn modelId="{9511DAB3-52D7-45EF-9E1A-2A106B43508D}" type="presParOf" srcId="{47689A1F-1ED4-455A-96F7-043BAF95EC62}" destId="{11B35FE3-0593-4F4E-B4A5-9ABA88A1A80C}" srcOrd="1" destOrd="0" presId="urn:microsoft.com/office/officeart/2018/2/layout/IconVerticalSolidList"/>
    <dgm:cxn modelId="{A086381C-B686-4DB1-8A88-57B1A5AA7116}" type="presParOf" srcId="{47689A1F-1ED4-455A-96F7-043BAF95EC62}" destId="{A248056C-9106-479D-AD28-EB08C18BA191}" srcOrd="2" destOrd="0" presId="urn:microsoft.com/office/officeart/2018/2/layout/IconVerticalSolidList"/>
    <dgm:cxn modelId="{BD3059E1-4068-4AD2-8280-3270354ECA99}" type="presParOf" srcId="{A248056C-9106-479D-AD28-EB08C18BA191}" destId="{250C8484-8792-481F-B081-B00455AFEF84}" srcOrd="0" destOrd="0" presId="urn:microsoft.com/office/officeart/2018/2/layout/IconVerticalSolidList"/>
    <dgm:cxn modelId="{5F4E6F32-8BA0-41A5-9347-5AE76B0453AD}" type="presParOf" srcId="{A248056C-9106-479D-AD28-EB08C18BA191}" destId="{D882EBC0-2F07-48EC-B4F5-16BC0C9129FC}" srcOrd="1" destOrd="0" presId="urn:microsoft.com/office/officeart/2018/2/layout/IconVerticalSolidList"/>
    <dgm:cxn modelId="{B3AE74D9-BAEF-4A3A-8C5B-DE696A349353}" type="presParOf" srcId="{A248056C-9106-479D-AD28-EB08C18BA191}" destId="{769CF56B-7BFE-4BD4-A0FF-A09C8947D0CD}" srcOrd="2" destOrd="0" presId="urn:microsoft.com/office/officeart/2018/2/layout/IconVerticalSolidList"/>
    <dgm:cxn modelId="{2ACEB807-FA85-4952-8FC1-A8D6BAAFA8EF}" type="presParOf" srcId="{A248056C-9106-479D-AD28-EB08C18BA191}" destId="{264FEFC0-B973-40F6-8075-A270FA11CC00}" srcOrd="3" destOrd="0" presId="urn:microsoft.com/office/officeart/2018/2/layout/IconVerticalSolidList"/>
    <dgm:cxn modelId="{1CE6B03F-D754-4CA2-B01D-44889851D984}" type="presParOf" srcId="{47689A1F-1ED4-455A-96F7-043BAF95EC62}" destId="{47654B30-3B38-4A62-8357-279197BA9313}" srcOrd="3" destOrd="0" presId="urn:microsoft.com/office/officeart/2018/2/layout/IconVerticalSolidList"/>
    <dgm:cxn modelId="{459663A0-CF5B-41F9-BE60-80A5ED49675A}" type="presParOf" srcId="{47689A1F-1ED4-455A-96F7-043BAF95EC62}" destId="{D6575894-CB51-410A-A6A4-245B908B1B2A}" srcOrd="4" destOrd="0" presId="urn:microsoft.com/office/officeart/2018/2/layout/IconVerticalSolidList"/>
    <dgm:cxn modelId="{FF7C3EF2-9227-407A-8B51-3C16CE6C3179}" type="presParOf" srcId="{D6575894-CB51-410A-A6A4-245B908B1B2A}" destId="{D9567D1D-49AA-4203-946C-6197E529EB9B}" srcOrd="0" destOrd="0" presId="urn:microsoft.com/office/officeart/2018/2/layout/IconVerticalSolidList"/>
    <dgm:cxn modelId="{9B7F78DD-D953-48E6-8FC8-79E648DE7B75}" type="presParOf" srcId="{D6575894-CB51-410A-A6A4-245B908B1B2A}" destId="{045B8BAB-8CCB-48A8-AEF2-E7BDCDB9CE9A}" srcOrd="1" destOrd="0" presId="urn:microsoft.com/office/officeart/2018/2/layout/IconVerticalSolidList"/>
    <dgm:cxn modelId="{421186CE-990D-4AD5-8222-06687115F9E1}" type="presParOf" srcId="{D6575894-CB51-410A-A6A4-245B908B1B2A}" destId="{D8305957-F1B8-4FCB-987A-F837EBB407C6}" srcOrd="2" destOrd="0" presId="urn:microsoft.com/office/officeart/2018/2/layout/IconVerticalSolidList"/>
    <dgm:cxn modelId="{660D34BE-D70F-45C0-8F2E-A7A0159110C8}" type="presParOf" srcId="{D6575894-CB51-410A-A6A4-245B908B1B2A}" destId="{CD032F97-A4AA-48F6-B78F-2C7B753B5CD0}" srcOrd="3" destOrd="0" presId="urn:microsoft.com/office/officeart/2018/2/layout/IconVerticalSolidList"/>
    <dgm:cxn modelId="{D47B23EA-8CBB-479C-A952-95F7139CEB96}" type="presParOf" srcId="{47689A1F-1ED4-455A-96F7-043BAF95EC62}" destId="{4779FEA0-7CFD-47F1-B13F-088DA668E6CB}" srcOrd="5" destOrd="0" presId="urn:microsoft.com/office/officeart/2018/2/layout/IconVerticalSolidList"/>
    <dgm:cxn modelId="{5CC042D4-3300-4DA1-B39F-D28DF953A4D5}" type="presParOf" srcId="{47689A1F-1ED4-455A-96F7-043BAF95EC62}" destId="{A440C5BD-0007-4B2B-AAEC-CA20F163FF5E}" srcOrd="6" destOrd="0" presId="urn:microsoft.com/office/officeart/2018/2/layout/IconVerticalSolidList"/>
    <dgm:cxn modelId="{195719D2-90A9-4C62-B513-0F353796BD87}" type="presParOf" srcId="{A440C5BD-0007-4B2B-AAEC-CA20F163FF5E}" destId="{FFC5F598-CA2E-4830-A521-A3D5CA63E38B}" srcOrd="0" destOrd="0" presId="urn:microsoft.com/office/officeart/2018/2/layout/IconVerticalSolidList"/>
    <dgm:cxn modelId="{12B1313C-D187-4550-BC21-146D6954EE6A}" type="presParOf" srcId="{A440C5BD-0007-4B2B-AAEC-CA20F163FF5E}" destId="{4B841687-7C6D-4D91-A683-8C090DB573D8}" srcOrd="1" destOrd="0" presId="urn:microsoft.com/office/officeart/2018/2/layout/IconVerticalSolidList"/>
    <dgm:cxn modelId="{80DE549F-25F7-4560-A0B9-C4D5DC5AD417}" type="presParOf" srcId="{A440C5BD-0007-4B2B-AAEC-CA20F163FF5E}" destId="{4E0DBBE4-BF91-46D0-B7E7-84B8453909BA}" srcOrd="2" destOrd="0" presId="urn:microsoft.com/office/officeart/2018/2/layout/IconVerticalSolidList"/>
    <dgm:cxn modelId="{D26ABEB7-2B85-4E45-B002-43996882BB64}" type="presParOf" srcId="{A440C5BD-0007-4B2B-AAEC-CA20F163FF5E}" destId="{D09E3BD2-71EF-4F98-9E6A-041A86C4A602}" srcOrd="3" destOrd="0" presId="urn:microsoft.com/office/officeart/2018/2/layout/IconVerticalSolidList"/>
    <dgm:cxn modelId="{94854923-AFE0-4E04-9C0F-7E8278DF8521}" type="presParOf" srcId="{A440C5BD-0007-4B2B-AAEC-CA20F163FF5E}" destId="{192723AC-EA6B-4E93-892C-7AC4DDA44EB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8C18C-A7F7-450B-8E05-EBF7D96707C4}"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D234AB82-D9F9-4CF4-9A6D-F0D683A653BE}">
      <dgm:prSet custT="1"/>
      <dgm:spPr/>
      <dgm:t>
        <a:bodyPr/>
        <a:lstStyle/>
        <a:p>
          <a:r>
            <a:rPr lang="en-US" sz="1800" dirty="0"/>
            <a:t>In the Mediterranean Sea, most of the studied species are already living at the warmest end of their thermal ranges, future projections of temperature suggest WM intermediate waters may be excessively warm for them. </a:t>
          </a:r>
          <a:br>
            <a:rPr lang="en-US" sz="1500" dirty="0"/>
          </a:br>
          <a:endParaRPr lang="en-US" sz="1500" dirty="0"/>
        </a:p>
      </dgm:t>
    </dgm:pt>
    <dgm:pt modelId="{FBF13D26-2F99-411D-B66C-1CA157CA9193}" type="parTrans" cxnId="{025C68FE-65BC-48EE-B6E7-9B0A5F77051F}">
      <dgm:prSet/>
      <dgm:spPr/>
      <dgm:t>
        <a:bodyPr/>
        <a:lstStyle/>
        <a:p>
          <a:endParaRPr lang="en-US"/>
        </a:p>
      </dgm:t>
    </dgm:pt>
    <dgm:pt modelId="{D455BB48-D315-4483-B43F-7DE0931C9ED6}" type="sibTrans" cxnId="{025C68FE-65BC-48EE-B6E7-9B0A5F77051F}">
      <dgm:prSet/>
      <dgm:spPr/>
      <dgm:t>
        <a:bodyPr/>
        <a:lstStyle/>
        <a:p>
          <a:endParaRPr lang="en-US"/>
        </a:p>
      </dgm:t>
    </dgm:pt>
    <dgm:pt modelId="{E8C047B7-CE91-41A1-B0C6-B7EB1124F6D0}">
      <dgm:prSet custT="1"/>
      <dgm:spPr/>
      <dgm:t>
        <a:bodyPr/>
        <a:lstStyle/>
        <a:p>
          <a:r>
            <a:rPr lang="en-US" sz="1800" dirty="0"/>
            <a:t>Literature-based and FB/SLB-based thermal ranges show noticeable discrepancies in certain </a:t>
          </a:r>
          <a:r>
            <a:rPr lang="en-GB" sz="1800" dirty="0"/>
            <a:t>analysed</a:t>
          </a:r>
          <a:r>
            <a:rPr lang="en-US" sz="1800" dirty="0"/>
            <a:t> species.</a:t>
          </a:r>
          <a:br>
            <a:rPr lang="en-US" sz="2000" dirty="0"/>
          </a:br>
          <a:endParaRPr lang="en-US" sz="2000" dirty="0"/>
        </a:p>
      </dgm:t>
    </dgm:pt>
    <dgm:pt modelId="{549E2BA8-87BC-41BD-AACB-23E128A81AB8}" type="parTrans" cxnId="{E6AE2617-3272-4CEE-AF7D-83552A243460}">
      <dgm:prSet/>
      <dgm:spPr/>
      <dgm:t>
        <a:bodyPr/>
        <a:lstStyle/>
        <a:p>
          <a:endParaRPr lang="en-US"/>
        </a:p>
      </dgm:t>
    </dgm:pt>
    <dgm:pt modelId="{B42575FF-983E-4F53-BA8B-85EAEA66BE33}" type="sibTrans" cxnId="{E6AE2617-3272-4CEE-AF7D-83552A243460}">
      <dgm:prSet/>
      <dgm:spPr/>
      <dgm:t>
        <a:bodyPr/>
        <a:lstStyle/>
        <a:p>
          <a:endParaRPr lang="en-US"/>
        </a:p>
      </dgm:t>
    </dgm:pt>
    <dgm:pt modelId="{373A091B-4F6A-441A-BAB2-FC8CC6B84A86}">
      <dgm:prSet custT="1"/>
      <dgm:spPr/>
      <dgm:t>
        <a:bodyPr/>
        <a:lstStyle/>
        <a:p>
          <a:r>
            <a:rPr lang="en-US" sz="1800" dirty="0"/>
            <a:t>Literature is an important source to consider when setting thermal ranges, but the information is still being scarce. </a:t>
          </a:r>
          <a:br>
            <a:rPr lang="en-US" sz="2000" dirty="0"/>
          </a:br>
          <a:r>
            <a:rPr lang="en-US" sz="2000" dirty="0"/>
            <a:t> </a:t>
          </a:r>
        </a:p>
      </dgm:t>
    </dgm:pt>
    <dgm:pt modelId="{B1AE3317-D65F-4B1E-9904-6574229E08D2}" type="parTrans" cxnId="{73899075-15BF-4036-BCEF-77B9A82972CC}">
      <dgm:prSet/>
      <dgm:spPr/>
      <dgm:t>
        <a:bodyPr/>
        <a:lstStyle/>
        <a:p>
          <a:endParaRPr lang="en-US"/>
        </a:p>
      </dgm:t>
    </dgm:pt>
    <dgm:pt modelId="{24AAA405-9DFD-4016-82FF-36B538439E7F}" type="sibTrans" cxnId="{73899075-15BF-4036-BCEF-77B9A82972CC}">
      <dgm:prSet/>
      <dgm:spPr/>
      <dgm:t>
        <a:bodyPr/>
        <a:lstStyle/>
        <a:p>
          <a:endParaRPr lang="en-US"/>
        </a:p>
      </dgm:t>
    </dgm:pt>
    <dgm:pt modelId="{CE343AD8-FABB-49CA-95DE-87EDF8740BFA}">
      <dgm:prSet custT="1"/>
      <dgm:spPr/>
      <dgm:t>
        <a:bodyPr/>
        <a:lstStyle/>
        <a:p>
          <a:r>
            <a:rPr lang="en-US" sz="1800" dirty="0"/>
            <a:t>This study considers only the effect of temperature on the geographical distribution of the species. Further steps would imply considering other environmental and biological factors. The rate of the increase of temperature and the ability of each species to adapt to it should also be considered.</a:t>
          </a:r>
        </a:p>
      </dgm:t>
    </dgm:pt>
    <dgm:pt modelId="{41BE27D7-A975-4D83-A804-0FDBF94759B3}" type="parTrans" cxnId="{4268A336-2D1F-466F-ABB5-2E34D6DDB16A}">
      <dgm:prSet/>
      <dgm:spPr/>
      <dgm:t>
        <a:bodyPr/>
        <a:lstStyle/>
        <a:p>
          <a:endParaRPr lang="en-US"/>
        </a:p>
      </dgm:t>
    </dgm:pt>
    <dgm:pt modelId="{0408B9F3-3D9F-4328-BDD9-ED568B67D20D}" type="sibTrans" cxnId="{4268A336-2D1F-466F-ABB5-2E34D6DDB16A}">
      <dgm:prSet/>
      <dgm:spPr/>
      <dgm:t>
        <a:bodyPr/>
        <a:lstStyle/>
        <a:p>
          <a:endParaRPr lang="en-US"/>
        </a:p>
      </dgm:t>
    </dgm:pt>
    <dgm:pt modelId="{2944D9A3-11FA-4955-894C-720F34E7AC60}" type="pres">
      <dgm:prSet presAssocID="{9528C18C-A7F7-450B-8E05-EBF7D96707C4}" presName="root" presStyleCnt="0">
        <dgm:presLayoutVars>
          <dgm:dir/>
          <dgm:resizeHandles val="exact"/>
        </dgm:presLayoutVars>
      </dgm:prSet>
      <dgm:spPr/>
    </dgm:pt>
    <dgm:pt modelId="{BA421692-222B-410D-99F9-749337793101}" type="pres">
      <dgm:prSet presAssocID="{D234AB82-D9F9-4CF4-9A6D-F0D683A653BE}" presName="compNode" presStyleCnt="0"/>
      <dgm:spPr/>
    </dgm:pt>
    <dgm:pt modelId="{2EA6E239-EE00-4348-806C-745EC5834CE0}" type="pres">
      <dgm:prSet presAssocID="{D234AB82-D9F9-4CF4-9A6D-F0D683A653BE}" presName="bgRect" presStyleLbl="bgShp" presStyleIdx="0" presStyleCnt="4"/>
      <dgm:spPr>
        <a:solidFill>
          <a:schemeClr val="accent6"/>
        </a:solidFill>
      </dgm:spPr>
    </dgm:pt>
    <dgm:pt modelId="{3088322B-E15F-4510-A866-EB1A487548FB}" type="pres">
      <dgm:prSet presAssocID="{D234AB82-D9F9-4CF4-9A6D-F0D683A653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ndencia alcista"/>
        </a:ext>
      </dgm:extLst>
    </dgm:pt>
    <dgm:pt modelId="{E69F3FF4-F0C8-4CF1-A56C-E20A5C7FC3EF}" type="pres">
      <dgm:prSet presAssocID="{D234AB82-D9F9-4CF4-9A6D-F0D683A653BE}" presName="spaceRect" presStyleCnt="0"/>
      <dgm:spPr/>
    </dgm:pt>
    <dgm:pt modelId="{C90F8FFD-B5E0-4CE0-A4F3-069F0A6387F6}" type="pres">
      <dgm:prSet presAssocID="{D234AB82-D9F9-4CF4-9A6D-F0D683A653BE}" presName="parTx" presStyleLbl="revTx" presStyleIdx="0" presStyleCnt="4">
        <dgm:presLayoutVars>
          <dgm:chMax val="0"/>
          <dgm:chPref val="0"/>
        </dgm:presLayoutVars>
      </dgm:prSet>
      <dgm:spPr/>
    </dgm:pt>
    <dgm:pt modelId="{283D677A-1F66-4EF3-9B24-157EB00790F0}" type="pres">
      <dgm:prSet presAssocID="{D455BB48-D315-4483-B43F-7DE0931C9ED6}" presName="sibTrans" presStyleCnt="0"/>
      <dgm:spPr/>
    </dgm:pt>
    <dgm:pt modelId="{181A2698-45A6-47AA-A323-C3EA554FF120}" type="pres">
      <dgm:prSet presAssocID="{E8C047B7-CE91-41A1-B0C6-B7EB1124F6D0}" presName="compNode" presStyleCnt="0"/>
      <dgm:spPr/>
    </dgm:pt>
    <dgm:pt modelId="{262DE418-A108-410C-B2AF-8DAF4C5EBD98}" type="pres">
      <dgm:prSet presAssocID="{E8C047B7-CE91-41A1-B0C6-B7EB1124F6D0}" presName="bgRect" presStyleLbl="bgShp" presStyleIdx="1" presStyleCnt="4"/>
      <dgm:spPr>
        <a:solidFill>
          <a:srgbClr val="92D050"/>
        </a:solidFill>
      </dgm:spPr>
    </dgm:pt>
    <dgm:pt modelId="{4E7C0345-9B72-4D17-BEC9-C6FBFCD49ACC}" type="pres">
      <dgm:prSet presAssocID="{E8C047B7-CE91-41A1-B0C6-B7EB1124F6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encia"/>
        </a:ext>
      </dgm:extLst>
    </dgm:pt>
    <dgm:pt modelId="{117FF38E-185F-4A31-8AD3-C6F6457A2DCB}" type="pres">
      <dgm:prSet presAssocID="{E8C047B7-CE91-41A1-B0C6-B7EB1124F6D0}" presName="spaceRect" presStyleCnt="0"/>
      <dgm:spPr/>
    </dgm:pt>
    <dgm:pt modelId="{215FDE1B-366F-4C0B-98ED-38B7C2958866}" type="pres">
      <dgm:prSet presAssocID="{E8C047B7-CE91-41A1-B0C6-B7EB1124F6D0}" presName="parTx" presStyleLbl="revTx" presStyleIdx="1" presStyleCnt="4">
        <dgm:presLayoutVars>
          <dgm:chMax val="0"/>
          <dgm:chPref val="0"/>
        </dgm:presLayoutVars>
      </dgm:prSet>
      <dgm:spPr/>
    </dgm:pt>
    <dgm:pt modelId="{ECBF6F00-8FC3-4CB0-BA03-E8487452E8C0}" type="pres">
      <dgm:prSet presAssocID="{B42575FF-983E-4F53-BA8B-85EAEA66BE33}" presName="sibTrans" presStyleCnt="0"/>
      <dgm:spPr/>
    </dgm:pt>
    <dgm:pt modelId="{8EFC7909-7733-4FA9-A8D9-7F47E40DCF0C}" type="pres">
      <dgm:prSet presAssocID="{373A091B-4F6A-441A-BAB2-FC8CC6B84A86}" presName="compNode" presStyleCnt="0"/>
      <dgm:spPr/>
    </dgm:pt>
    <dgm:pt modelId="{89E3A1CD-E10A-4687-9ECC-E0FF5FEDC797}" type="pres">
      <dgm:prSet presAssocID="{373A091B-4F6A-441A-BAB2-FC8CC6B84A86}" presName="bgRect" presStyleLbl="bgShp" presStyleIdx="2" presStyleCnt="4"/>
      <dgm:spPr>
        <a:solidFill>
          <a:schemeClr val="accent5"/>
        </a:solidFill>
      </dgm:spPr>
    </dgm:pt>
    <dgm:pt modelId="{B63A526A-3AA2-494D-BA13-F2D48BB50A6B}" type="pres">
      <dgm:prSet presAssocID="{373A091B-4F6A-441A-BAB2-FC8CC6B84A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cercar"/>
        </a:ext>
      </dgm:extLst>
    </dgm:pt>
    <dgm:pt modelId="{A3447A57-7A5B-4A5A-AB14-706B06AC54EE}" type="pres">
      <dgm:prSet presAssocID="{373A091B-4F6A-441A-BAB2-FC8CC6B84A86}" presName="spaceRect" presStyleCnt="0"/>
      <dgm:spPr/>
    </dgm:pt>
    <dgm:pt modelId="{4BDC3C0F-D675-4D60-93B3-52C6D38F5E46}" type="pres">
      <dgm:prSet presAssocID="{373A091B-4F6A-441A-BAB2-FC8CC6B84A86}" presName="parTx" presStyleLbl="revTx" presStyleIdx="2" presStyleCnt="4">
        <dgm:presLayoutVars>
          <dgm:chMax val="0"/>
          <dgm:chPref val="0"/>
        </dgm:presLayoutVars>
      </dgm:prSet>
      <dgm:spPr/>
    </dgm:pt>
    <dgm:pt modelId="{E77A7A14-6554-49CF-B325-6657978D16DF}" type="pres">
      <dgm:prSet presAssocID="{24AAA405-9DFD-4016-82FF-36B538439E7F}" presName="sibTrans" presStyleCnt="0"/>
      <dgm:spPr/>
    </dgm:pt>
    <dgm:pt modelId="{1629C1F3-CBCB-4DCA-9DC5-486B54040F63}" type="pres">
      <dgm:prSet presAssocID="{CE343AD8-FABB-49CA-95DE-87EDF8740BFA}" presName="compNode" presStyleCnt="0"/>
      <dgm:spPr/>
    </dgm:pt>
    <dgm:pt modelId="{9BFCB772-0805-440D-912D-154BE64F6434}" type="pres">
      <dgm:prSet presAssocID="{CE343AD8-FABB-49CA-95DE-87EDF8740BFA}" presName="bgRect" presStyleLbl="bgShp" presStyleIdx="3" presStyleCnt="4"/>
      <dgm:spPr>
        <a:solidFill>
          <a:schemeClr val="accent1"/>
        </a:solidFill>
      </dgm:spPr>
    </dgm:pt>
    <dgm:pt modelId="{961E7197-1D63-4998-950E-814E3F6345A3}" type="pres">
      <dgm:prSet presAssocID="{CE343AD8-FABB-49CA-95DE-87EDF8740B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lechas de cheurón"/>
        </a:ext>
      </dgm:extLst>
    </dgm:pt>
    <dgm:pt modelId="{07F9C088-A6B9-4106-9DBD-97B03570ECDA}" type="pres">
      <dgm:prSet presAssocID="{CE343AD8-FABB-49CA-95DE-87EDF8740BFA}" presName="spaceRect" presStyleCnt="0"/>
      <dgm:spPr/>
    </dgm:pt>
    <dgm:pt modelId="{675BADB5-6A9F-4BC1-A6BB-F3F7080E5C62}" type="pres">
      <dgm:prSet presAssocID="{CE343AD8-FABB-49CA-95DE-87EDF8740BFA}" presName="parTx" presStyleLbl="revTx" presStyleIdx="3" presStyleCnt="4">
        <dgm:presLayoutVars>
          <dgm:chMax val="0"/>
          <dgm:chPref val="0"/>
        </dgm:presLayoutVars>
      </dgm:prSet>
      <dgm:spPr/>
    </dgm:pt>
  </dgm:ptLst>
  <dgm:cxnLst>
    <dgm:cxn modelId="{0FA46403-999D-4397-B2C0-7B8824FCE89E}" type="presOf" srcId="{9528C18C-A7F7-450B-8E05-EBF7D96707C4}" destId="{2944D9A3-11FA-4955-894C-720F34E7AC60}" srcOrd="0" destOrd="0" presId="urn:microsoft.com/office/officeart/2018/2/layout/IconVerticalSolidList"/>
    <dgm:cxn modelId="{0A086715-6759-4D6C-AEDD-1ACC4B900475}" type="presOf" srcId="{373A091B-4F6A-441A-BAB2-FC8CC6B84A86}" destId="{4BDC3C0F-D675-4D60-93B3-52C6D38F5E46}" srcOrd="0" destOrd="0" presId="urn:microsoft.com/office/officeart/2018/2/layout/IconVerticalSolidList"/>
    <dgm:cxn modelId="{E6AE2617-3272-4CEE-AF7D-83552A243460}" srcId="{9528C18C-A7F7-450B-8E05-EBF7D96707C4}" destId="{E8C047B7-CE91-41A1-B0C6-B7EB1124F6D0}" srcOrd="1" destOrd="0" parTransId="{549E2BA8-87BC-41BD-AACB-23E128A81AB8}" sibTransId="{B42575FF-983E-4F53-BA8B-85EAEA66BE33}"/>
    <dgm:cxn modelId="{56EAE332-083B-4ECB-ABDE-542DD1E40C23}" type="presOf" srcId="{E8C047B7-CE91-41A1-B0C6-B7EB1124F6D0}" destId="{215FDE1B-366F-4C0B-98ED-38B7C2958866}" srcOrd="0" destOrd="0" presId="urn:microsoft.com/office/officeart/2018/2/layout/IconVerticalSolidList"/>
    <dgm:cxn modelId="{4268A336-2D1F-466F-ABB5-2E34D6DDB16A}" srcId="{9528C18C-A7F7-450B-8E05-EBF7D96707C4}" destId="{CE343AD8-FABB-49CA-95DE-87EDF8740BFA}" srcOrd="3" destOrd="0" parTransId="{41BE27D7-A975-4D83-A804-0FDBF94759B3}" sibTransId="{0408B9F3-3D9F-4328-BDD9-ED568B67D20D}"/>
    <dgm:cxn modelId="{73899075-15BF-4036-BCEF-77B9A82972CC}" srcId="{9528C18C-A7F7-450B-8E05-EBF7D96707C4}" destId="{373A091B-4F6A-441A-BAB2-FC8CC6B84A86}" srcOrd="2" destOrd="0" parTransId="{B1AE3317-D65F-4B1E-9904-6574229E08D2}" sibTransId="{24AAA405-9DFD-4016-82FF-36B538439E7F}"/>
    <dgm:cxn modelId="{A78B6DF1-437C-405E-AA26-BB4B09E3CD86}" type="presOf" srcId="{CE343AD8-FABB-49CA-95DE-87EDF8740BFA}" destId="{675BADB5-6A9F-4BC1-A6BB-F3F7080E5C62}" srcOrd="0" destOrd="0" presId="urn:microsoft.com/office/officeart/2018/2/layout/IconVerticalSolidList"/>
    <dgm:cxn modelId="{70A4AAF5-4031-4102-95BF-D9AE86B35BDC}" type="presOf" srcId="{D234AB82-D9F9-4CF4-9A6D-F0D683A653BE}" destId="{C90F8FFD-B5E0-4CE0-A4F3-069F0A6387F6}" srcOrd="0" destOrd="0" presId="urn:microsoft.com/office/officeart/2018/2/layout/IconVerticalSolidList"/>
    <dgm:cxn modelId="{025C68FE-65BC-48EE-B6E7-9B0A5F77051F}" srcId="{9528C18C-A7F7-450B-8E05-EBF7D96707C4}" destId="{D234AB82-D9F9-4CF4-9A6D-F0D683A653BE}" srcOrd="0" destOrd="0" parTransId="{FBF13D26-2F99-411D-B66C-1CA157CA9193}" sibTransId="{D455BB48-D315-4483-B43F-7DE0931C9ED6}"/>
    <dgm:cxn modelId="{DF5C6AEA-D8E5-407B-801D-CAC5001D95D4}" type="presParOf" srcId="{2944D9A3-11FA-4955-894C-720F34E7AC60}" destId="{BA421692-222B-410D-99F9-749337793101}" srcOrd="0" destOrd="0" presId="urn:microsoft.com/office/officeart/2018/2/layout/IconVerticalSolidList"/>
    <dgm:cxn modelId="{254F2EA8-319D-4A5E-A5F4-0A06AC791BA2}" type="presParOf" srcId="{BA421692-222B-410D-99F9-749337793101}" destId="{2EA6E239-EE00-4348-806C-745EC5834CE0}" srcOrd="0" destOrd="0" presId="urn:microsoft.com/office/officeart/2018/2/layout/IconVerticalSolidList"/>
    <dgm:cxn modelId="{6D8B44CA-F051-48C6-8E71-8C96B41DF30E}" type="presParOf" srcId="{BA421692-222B-410D-99F9-749337793101}" destId="{3088322B-E15F-4510-A866-EB1A487548FB}" srcOrd="1" destOrd="0" presId="urn:microsoft.com/office/officeart/2018/2/layout/IconVerticalSolidList"/>
    <dgm:cxn modelId="{14595B7F-53C1-45CE-9D50-D07DBBC04262}" type="presParOf" srcId="{BA421692-222B-410D-99F9-749337793101}" destId="{E69F3FF4-F0C8-4CF1-A56C-E20A5C7FC3EF}" srcOrd="2" destOrd="0" presId="urn:microsoft.com/office/officeart/2018/2/layout/IconVerticalSolidList"/>
    <dgm:cxn modelId="{34EC7DA1-E4C2-4081-B65D-E6DC56462532}" type="presParOf" srcId="{BA421692-222B-410D-99F9-749337793101}" destId="{C90F8FFD-B5E0-4CE0-A4F3-069F0A6387F6}" srcOrd="3" destOrd="0" presId="urn:microsoft.com/office/officeart/2018/2/layout/IconVerticalSolidList"/>
    <dgm:cxn modelId="{823C4E4F-C9A9-4470-AA35-8B03878E89CC}" type="presParOf" srcId="{2944D9A3-11FA-4955-894C-720F34E7AC60}" destId="{283D677A-1F66-4EF3-9B24-157EB00790F0}" srcOrd="1" destOrd="0" presId="urn:microsoft.com/office/officeart/2018/2/layout/IconVerticalSolidList"/>
    <dgm:cxn modelId="{39F9621C-3CC0-4962-97AB-A36B4B566F1F}" type="presParOf" srcId="{2944D9A3-11FA-4955-894C-720F34E7AC60}" destId="{181A2698-45A6-47AA-A323-C3EA554FF120}" srcOrd="2" destOrd="0" presId="urn:microsoft.com/office/officeart/2018/2/layout/IconVerticalSolidList"/>
    <dgm:cxn modelId="{4D843CD3-30B0-4F44-8861-822F9FC8B92A}" type="presParOf" srcId="{181A2698-45A6-47AA-A323-C3EA554FF120}" destId="{262DE418-A108-410C-B2AF-8DAF4C5EBD98}" srcOrd="0" destOrd="0" presId="urn:microsoft.com/office/officeart/2018/2/layout/IconVerticalSolidList"/>
    <dgm:cxn modelId="{F5D7CE10-6ED0-4AC7-9B7F-D3D54EC574CB}" type="presParOf" srcId="{181A2698-45A6-47AA-A323-C3EA554FF120}" destId="{4E7C0345-9B72-4D17-BEC9-C6FBFCD49ACC}" srcOrd="1" destOrd="0" presId="urn:microsoft.com/office/officeart/2018/2/layout/IconVerticalSolidList"/>
    <dgm:cxn modelId="{6D891691-5859-4499-8395-743D08C4A0A3}" type="presParOf" srcId="{181A2698-45A6-47AA-A323-C3EA554FF120}" destId="{117FF38E-185F-4A31-8AD3-C6F6457A2DCB}" srcOrd="2" destOrd="0" presId="urn:microsoft.com/office/officeart/2018/2/layout/IconVerticalSolidList"/>
    <dgm:cxn modelId="{B553B6AD-D108-4825-B06F-6C73808FE461}" type="presParOf" srcId="{181A2698-45A6-47AA-A323-C3EA554FF120}" destId="{215FDE1B-366F-4C0B-98ED-38B7C2958866}" srcOrd="3" destOrd="0" presId="urn:microsoft.com/office/officeart/2018/2/layout/IconVerticalSolidList"/>
    <dgm:cxn modelId="{1449AFF5-D36F-4224-8971-C21E8E11B118}" type="presParOf" srcId="{2944D9A3-11FA-4955-894C-720F34E7AC60}" destId="{ECBF6F00-8FC3-4CB0-BA03-E8487452E8C0}" srcOrd="3" destOrd="0" presId="urn:microsoft.com/office/officeart/2018/2/layout/IconVerticalSolidList"/>
    <dgm:cxn modelId="{AE681EF6-B6D4-4061-9EC0-B7785E62ADBC}" type="presParOf" srcId="{2944D9A3-11FA-4955-894C-720F34E7AC60}" destId="{8EFC7909-7733-4FA9-A8D9-7F47E40DCF0C}" srcOrd="4" destOrd="0" presId="urn:microsoft.com/office/officeart/2018/2/layout/IconVerticalSolidList"/>
    <dgm:cxn modelId="{7F3BF278-6202-46CB-BC67-21A5B3A8426A}" type="presParOf" srcId="{8EFC7909-7733-4FA9-A8D9-7F47E40DCF0C}" destId="{89E3A1CD-E10A-4687-9ECC-E0FF5FEDC797}" srcOrd="0" destOrd="0" presId="urn:microsoft.com/office/officeart/2018/2/layout/IconVerticalSolidList"/>
    <dgm:cxn modelId="{FE4F8F7D-C2E9-44DC-A16F-6D627043D682}" type="presParOf" srcId="{8EFC7909-7733-4FA9-A8D9-7F47E40DCF0C}" destId="{B63A526A-3AA2-494D-BA13-F2D48BB50A6B}" srcOrd="1" destOrd="0" presId="urn:microsoft.com/office/officeart/2018/2/layout/IconVerticalSolidList"/>
    <dgm:cxn modelId="{B3A23987-FA3E-4641-BEDE-B68F5BAFA388}" type="presParOf" srcId="{8EFC7909-7733-4FA9-A8D9-7F47E40DCF0C}" destId="{A3447A57-7A5B-4A5A-AB14-706B06AC54EE}" srcOrd="2" destOrd="0" presId="urn:microsoft.com/office/officeart/2018/2/layout/IconVerticalSolidList"/>
    <dgm:cxn modelId="{DFFE3CC1-A868-4434-8B77-EB87A8BDDEEC}" type="presParOf" srcId="{8EFC7909-7733-4FA9-A8D9-7F47E40DCF0C}" destId="{4BDC3C0F-D675-4D60-93B3-52C6D38F5E46}" srcOrd="3" destOrd="0" presId="urn:microsoft.com/office/officeart/2018/2/layout/IconVerticalSolidList"/>
    <dgm:cxn modelId="{FBB5A9C5-3B2F-4A29-A997-25F95E112C63}" type="presParOf" srcId="{2944D9A3-11FA-4955-894C-720F34E7AC60}" destId="{E77A7A14-6554-49CF-B325-6657978D16DF}" srcOrd="5" destOrd="0" presId="urn:microsoft.com/office/officeart/2018/2/layout/IconVerticalSolidList"/>
    <dgm:cxn modelId="{DE6CD8AF-0A31-4637-A2B6-BCB82FCB135E}" type="presParOf" srcId="{2944D9A3-11FA-4955-894C-720F34E7AC60}" destId="{1629C1F3-CBCB-4DCA-9DC5-486B54040F63}" srcOrd="6" destOrd="0" presId="urn:microsoft.com/office/officeart/2018/2/layout/IconVerticalSolidList"/>
    <dgm:cxn modelId="{337E442E-8C21-4340-B8FB-13044CC32C7D}" type="presParOf" srcId="{1629C1F3-CBCB-4DCA-9DC5-486B54040F63}" destId="{9BFCB772-0805-440D-912D-154BE64F6434}" srcOrd="0" destOrd="0" presId="urn:microsoft.com/office/officeart/2018/2/layout/IconVerticalSolidList"/>
    <dgm:cxn modelId="{A89EB896-0442-4B3B-9449-1162247995AE}" type="presParOf" srcId="{1629C1F3-CBCB-4DCA-9DC5-486B54040F63}" destId="{961E7197-1D63-4998-950E-814E3F6345A3}" srcOrd="1" destOrd="0" presId="urn:microsoft.com/office/officeart/2018/2/layout/IconVerticalSolidList"/>
    <dgm:cxn modelId="{4D9DB5E3-0FCE-419D-8D50-DE72F5110F6E}" type="presParOf" srcId="{1629C1F3-CBCB-4DCA-9DC5-486B54040F63}" destId="{07F9C088-A6B9-4106-9DBD-97B03570ECDA}" srcOrd="2" destOrd="0" presId="urn:microsoft.com/office/officeart/2018/2/layout/IconVerticalSolidList"/>
    <dgm:cxn modelId="{5C96F3B1-2AF6-4DBA-8C1A-FFEC7BD7FF0E}" type="presParOf" srcId="{1629C1F3-CBCB-4DCA-9DC5-486B54040F63}" destId="{675BADB5-6A9F-4BC1-A6BB-F3F7080E5C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056F4-3560-4F86-91C6-21BF26580E61}">
      <dsp:nvSpPr>
        <dsp:cNvPr id="0" name=""/>
        <dsp:cNvSpPr/>
      </dsp:nvSpPr>
      <dsp:spPr>
        <a:xfrm>
          <a:off x="0" y="1806"/>
          <a:ext cx="10515600" cy="915564"/>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7BD04674-461B-41DD-BC21-8D051D0A789C}">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390A0-D6FC-456A-A7C9-80CD6C78BA25}">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The Western Mediterranean is a hotspot for climate change. Climate simulations point to a future accelerated warming at all depths (Soto-Navarro </a:t>
          </a:r>
          <a:r>
            <a:rPr lang="en-US" sz="1800" i="1" kern="1200" dirty="0"/>
            <a:t>et al</a:t>
          </a:r>
          <a:r>
            <a:rPr lang="en-US" sz="1800" kern="1200" dirty="0"/>
            <a:t>., 2020).</a:t>
          </a:r>
        </a:p>
      </dsp:txBody>
      <dsp:txXfrm>
        <a:off x="1057476" y="1806"/>
        <a:ext cx="9458123" cy="915564"/>
      </dsp:txXfrm>
    </dsp:sp>
    <dsp:sp modelId="{250C8484-8792-481F-B081-B00455AFEF84}">
      <dsp:nvSpPr>
        <dsp:cNvPr id="0" name=""/>
        <dsp:cNvSpPr/>
      </dsp:nvSpPr>
      <dsp:spPr>
        <a:xfrm>
          <a:off x="0" y="1146262"/>
          <a:ext cx="10515600" cy="91556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D882EBC0-2F07-48EC-B4F5-16BC0C9129FC}">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4FEFC0-B973-40F6-8075-A270FA11CC00}">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Temperature rise could be a key driver of the geographic distribution of demersal species in the Western Mediterranean (Puerta </a:t>
          </a:r>
          <a:r>
            <a:rPr lang="en-US" sz="1800" i="1" kern="1200" dirty="0"/>
            <a:t>et al</a:t>
          </a:r>
          <a:r>
            <a:rPr lang="en-US" sz="1800" i="0" kern="1200" dirty="0"/>
            <a:t>., 2014)</a:t>
          </a:r>
          <a:r>
            <a:rPr lang="en-US" sz="1800" kern="1200" dirty="0"/>
            <a:t>.</a:t>
          </a:r>
        </a:p>
      </dsp:txBody>
      <dsp:txXfrm>
        <a:off x="1057476" y="1146262"/>
        <a:ext cx="9458123" cy="915564"/>
      </dsp:txXfrm>
    </dsp:sp>
    <dsp:sp modelId="{D9567D1D-49AA-4203-946C-6197E529EB9B}">
      <dsp:nvSpPr>
        <dsp:cNvPr id="0" name=""/>
        <dsp:cNvSpPr/>
      </dsp:nvSpPr>
      <dsp:spPr>
        <a:xfrm>
          <a:off x="0" y="2290717"/>
          <a:ext cx="10515600" cy="915564"/>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045B8BAB-8CCB-48A8-AEF2-E7BDCDB9CE9A}">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32F97-A4AA-48F6-B78F-2C7B753B5CD0}">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The effects of the Mediterranean warming might have an impact on demersal species. Knowing it is of paramount importance for fisheries management. </a:t>
          </a:r>
        </a:p>
      </dsp:txBody>
      <dsp:txXfrm>
        <a:off x="1057476" y="2290717"/>
        <a:ext cx="9458123" cy="915564"/>
      </dsp:txXfrm>
    </dsp:sp>
    <dsp:sp modelId="{FFC5F598-CA2E-4830-A521-A3D5CA63E38B}">
      <dsp:nvSpPr>
        <dsp:cNvPr id="0" name=""/>
        <dsp:cNvSpPr/>
      </dsp:nvSpPr>
      <dsp:spPr>
        <a:xfrm>
          <a:off x="0" y="3435173"/>
          <a:ext cx="10515600" cy="91556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4B841687-7C6D-4D91-A683-8C090DB573D8}">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E3BD2-71EF-4F98-9E6A-041A86C4A602}">
      <dsp:nvSpPr>
        <dsp:cNvPr id="0" name=""/>
        <dsp:cNvSpPr/>
      </dsp:nvSpPr>
      <dsp:spPr>
        <a:xfrm>
          <a:off x="1057476" y="3435173"/>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Information about thermal tolerance of demersal species is scarce, due to: </a:t>
          </a:r>
        </a:p>
      </dsp:txBody>
      <dsp:txXfrm>
        <a:off x="1057476" y="3435173"/>
        <a:ext cx="4732020" cy="915564"/>
      </dsp:txXfrm>
    </dsp:sp>
    <dsp:sp modelId="{192723AC-EA6B-4E93-892C-7AC4DDA44EB8}">
      <dsp:nvSpPr>
        <dsp:cNvPr id="0" name=""/>
        <dsp:cNvSpPr/>
      </dsp:nvSpPr>
      <dsp:spPr>
        <a:xfrm>
          <a:off x="5789496" y="3435173"/>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 Little relevance of temperature information in fisheries management.</a:t>
          </a:r>
        </a:p>
        <a:p>
          <a:pPr marL="0" lvl="0" indent="0" algn="l" defTabSz="533400">
            <a:lnSpc>
              <a:spcPct val="90000"/>
            </a:lnSpc>
            <a:spcBef>
              <a:spcPct val="0"/>
            </a:spcBef>
            <a:spcAft>
              <a:spcPct val="35000"/>
            </a:spcAft>
            <a:buNone/>
          </a:pPr>
          <a:r>
            <a:rPr lang="en-US" sz="1200" kern="1200" dirty="0"/>
            <a:t>- Relative long-term thermal stability of W. Mediterranean Deep Waters.</a:t>
          </a:r>
        </a:p>
      </dsp:txBody>
      <dsp:txXfrm>
        <a:off x="5789496" y="3435173"/>
        <a:ext cx="4726103" cy="915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6E239-EE00-4348-806C-745EC5834CE0}">
      <dsp:nvSpPr>
        <dsp:cNvPr id="0" name=""/>
        <dsp:cNvSpPr/>
      </dsp:nvSpPr>
      <dsp:spPr>
        <a:xfrm>
          <a:off x="0" y="4585"/>
          <a:ext cx="10515600" cy="923060"/>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3088322B-E15F-4510-A866-EB1A487548FB}">
      <dsp:nvSpPr>
        <dsp:cNvPr id="0" name=""/>
        <dsp:cNvSpPr/>
      </dsp:nvSpPr>
      <dsp:spPr>
        <a:xfrm>
          <a:off x="279225" y="212274"/>
          <a:ext cx="508179" cy="507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0F8FFD-B5E0-4CE0-A4F3-069F0A6387F6}">
      <dsp:nvSpPr>
        <dsp:cNvPr id="0" name=""/>
        <dsp:cNvSpPr/>
      </dsp:nvSpPr>
      <dsp:spPr>
        <a:xfrm>
          <a:off x="1066631" y="4585"/>
          <a:ext cx="9369019" cy="106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55" tIns="112955" rIns="112955" bIns="112955" numCol="1" spcCol="1270" anchor="ctr" anchorCtr="0">
          <a:noAutofit/>
        </a:bodyPr>
        <a:lstStyle/>
        <a:p>
          <a:pPr marL="0" lvl="0" indent="0" algn="l" defTabSz="800100">
            <a:lnSpc>
              <a:spcPct val="90000"/>
            </a:lnSpc>
            <a:spcBef>
              <a:spcPct val="0"/>
            </a:spcBef>
            <a:spcAft>
              <a:spcPct val="35000"/>
            </a:spcAft>
            <a:buNone/>
          </a:pPr>
          <a:r>
            <a:rPr lang="en-US" sz="1800" kern="1200" dirty="0"/>
            <a:t>In the Mediterranean Sea, most of the studied species are already living at the warmest end of their thermal ranges, future projections of temperature suggest WM intermediate waters may be excessively warm for them. </a:t>
          </a:r>
          <a:br>
            <a:rPr lang="en-US" sz="1500" kern="1200" dirty="0"/>
          </a:br>
          <a:endParaRPr lang="en-US" sz="1500" kern="1200" dirty="0"/>
        </a:p>
      </dsp:txBody>
      <dsp:txXfrm>
        <a:off x="1066631" y="4585"/>
        <a:ext cx="9369019" cy="1067288"/>
      </dsp:txXfrm>
    </dsp:sp>
    <dsp:sp modelId="{262DE418-A108-410C-B2AF-8DAF4C5EBD98}">
      <dsp:nvSpPr>
        <dsp:cNvPr id="0" name=""/>
        <dsp:cNvSpPr/>
      </dsp:nvSpPr>
      <dsp:spPr>
        <a:xfrm>
          <a:off x="0" y="1338696"/>
          <a:ext cx="10515600" cy="923060"/>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4E7C0345-9B72-4D17-BEC9-C6FBFCD49ACC}">
      <dsp:nvSpPr>
        <dsp:cNvPr id="0" name=""/>
        <dsp:cNvSpPr/>
      </dsp:nvSpPr>
      <dsp:spPr>
        <a:xfrm>
          <a:off x="279225" y="1546385"/>
          <a:ext cx="508179" cy="507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FDE1B-366F-4C0B-98ED-38B7C2958866}">
      <dsp:nvSpPr>
        <dsp:cNvPr id="0" name=""/>
        <dsp:cNvSpPr/>
      </dsp:nvSpPr>
      <dsp:spPr>
        <a:xfrm>
          <a:off x="1066631" y="1338696"/>
          <a:ext cx="9369019" cy="106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55" tIns="112955" rIns="112955" bIns="112955" numCol="1" spcCol="1270" anchor="ctr" anchorCtr="0">
          <a:noAutofit/>
        </a:bodyPr>
        <a:lstStyle/>
        <a:p>
          <a:pPr marL="0" lvl="0" indent="0" algn="l" defTabSz="800100">
            <a:lnSpc>
              <a:spcPct val="90000"/>
            </a:lnSpc>
            <a:spcBef>
              <a:spcPct val="0"/>
            </a:spcBef>
            <a:spcAft>
              <a:spcPct val="35000"/>
            </a:spcAft>
            <a:buNone/>
          </a:pPr>
          <a:r>
            <a:rPr lang="en-US" sz="1800" kern="1200" dirty="0"/>
            <a:t>Literature-based and FB/SLB-based thermal ranges show noticeable discrepancies in certain </a:t>
          </a:r>
          <a:r>
            <a:rPr lang="en-GB" sz="1800" kern="1200" dirty="0"/>
            <a:t>analysed</a:t>
          </a:r>
          <a:r>
            <a:rPr lang="en-US" sz="1800" kern="1200" dirty="0"/>
            <a:t> species.</a:t>
          </a:r>
          <a:br>
            <a:rPr lang="en-US" sz="2000" kern="1200" dirty="0"/>
          </a:br>
          <a:endParaRPr lang="en-US" sz="2000" kern="1200" dirty="0"/>
        </a:p>
      </dsp:txBody>
      <dsp:txXfrm>
        <a:off x="1066631" y="1338696"/>
        <a:ext cx="9369019" cy="1067288"/>
      </dsp:txXfrm>
    </dsp:sp>
    <dsp:sp modelId="{89E3A1CD-E10A-4687-9ECC-E0FF5FEDC797}">
      <dsp:nvSpPr>
        <dsp:cNvPr id="0" name=""/>
        <dsp:cNvSpPr/>
      </dsp:nvSpPr>
      <dsp:spPr>
        <a:xfrm>
          <a:off x="0" y="2672808"/>
          <a:ext cx="10515600" cy="92306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B63A526A-3AA2-494D-BA13-F2D48BB50A6B}">
      <dsp:nvSpPr>
        <dsp:cNvPr id="0" name=""/>
        <dsp:cNvSpPr/>
      </dsp:nvSpPr>
      <dsp:spPr>
        <a:xfrm>
          <a:off x="279225" y="2880496"/>
          <a:ext cx="508179" cy="507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C3C0F-D675-4D60-93B3-52C6D38F5E46}">
      <dsp:nvSpPr>
        <dsp:cNvPr id="0" name=""/>
        <dsp:cNvSpPr/>
      </dsp:nvSpPr>
      <dsp:spPr>
        <a:xfrm>
          <a:off x="1066631" y="2672808"/>
          <a:ext cx="9369019" cy="106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55" tIns="112955" rIns="112955" bIns="112955" numCol="1" spcCol="1270" anchor="ctr" anchorCtr="0">
          <a:noAutofit/>
        </a:bodyPr>
        <a:lstStyle/>
        <a:p>
          <a:pPr marL="0" lvl="0" indent="0" algn="l" defTabSz="800100">
            <a:lnSpc>
              <a:spcPct val="90000"/>
            </a:lnSpc>
            <a:spcBef>
              <a:spcPct val="0"/>
            </a:spcBef>
            <a:spcAft>
              <a:spcPct val="35000"/>
            </a:spcAft>
            <a:buNone/>
          </a:pPr>
          <a:r>
            <a:rPr lang="en-US" sz="1800" kern="1200" dirty="0"/>
            <a:t>Literature is an important source to consider when setting thermal ranges, but the information is still being scarce. </a:t>
          </a:r>
          <a:br>
            <a:rPr lang="en-US" sz="2000" kern="1200" dirty="0"/>
          </a:br>
          <a:r>
            <a:rPr lang="en-US" sz="2000" kern="1200" dirty="0"/>
            <a:t> </a:t>
          </a:r>
        </a:p>
      </dsp:txBody>
      <dsp:txXfrm>
        <a:off x="1066631" y="2672808"/>
        <a:ext cx="9369019" cy="1067288"/>
      </dsp:txXfrm>
    </dsp:sp>
    <dsp:sp modelId="{9BFCB772-0805-440D-912D-154BE64F6434}">
      <dsp:nvSpPr>
        <dsp:cNvPr id="0" name=""/>
        <dsp:cNvSpPr/>
      </dsp:nvSpPr>
      <dsp:spPr>
        <a:xfrm>
          <a:off x="0" y="4006919"/>
          <a:ext cx="10515600" cy="923060"/>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61E7197-1D63-4998-950E-814E3F6345A3}">
      <dsp:nvSpPr>
        <dsp:cNvPr id="0" name=""/>
        <dsp:cNvSpPr/>
      </dsp:nvSpPr>
      <dsp:spPr>
        <a:xfrm>
          <a:off x="279225" y="4214607"/>
          <a:ext cx="508179" cy="507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5BADB5-6A9F-4BC1-A6BB-F3F7080E5C62}">
      <dsp:nvSpPr>
        <dsp:cNvPr id="0" name=""/>
        <dsp:cNvSpPr/>
      </dsp:nvSpPr>
      <dsp:spPr>
        <a:xfrm>
          <a:off x="1066631" y="4006919"/>
          <a:ext cx="9369019" cy="106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55" tIns="112955" rIns="112955" bIns="112955" numCol="1" spcCol="1270" anchor="ctr" anchorCtr="0">
          <a:noAutofit/>
        </a:bodyPr>
        <a:lstStyle/>
        <a:p>
          <a:pPr marL="0" lvl="0" indent="0" algn="l" defTabSz="800100">
            <a:lnSpc>
              <a:spcPct val="90000"/>
            </a:lnSpc>
            <a:spcBef>
              <a:spcPct val="0"/>
            </a:spcBef>
            <a:spcAft>
              <a:spcPct val="35000"/>
            </a:spcAft>
            <a:buNone/>
          </a:pPr>
          <a:r>
            <a:rPr lang="en-US" sz="1800" kern="1200" dirty="0"/>
            <a:t>This study considers only the effect of temperature on the geographical distribution of the species. Further steps would imply considering other environmental and biological factors. The rate of the increase of temperature and the ability of each species to adapt to it should also be considered.</a:t>
          </a:r>
        </a:p>
      </dsp:txBody>
      <dsp:txXfrm>
        <a:off x="1066631" y="4006919"/>
        <a:ext cx="9369019" cy="10672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34B63-785D-4CD3-A136-908BCF2421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E045D58B-AB5E-4D15-A109-9A097E6EE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F70B889A-FDE8-4F31-B3F0-19DA822838CA}"/>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4B06696F-C601-4503-8FED-891E3F9AAD0E}"/>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DE8B182-C01C-454E-B344-4395F6903C7A}"/>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247613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8C122-7F43-4F4B-82E6-6A67D13A213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EDF10575-C5ED-49AF-A9AB-51CCF6BDFB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C705A0CA-804F-443F-96CC-4BBB85E12C3B}"/>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F5068829-061F-4889-A322-E03EA6FE084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A04007B4-49F6-4FA8-BA1D-0B3F1B4E8983}"/>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364748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1E7673-B22E-4FDE-A6DC-7DF9A4BC83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467C147E-22C9-4AA3-82D7-C8C0F3B720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E09AC191-E028-4695-84BD-D2DB534297B1}"/>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1BCB55A8-F753-4D59-A6BB-388424C138C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A21A3067-9AC0-426D-8A20-37BEAE8477C3}"/>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38171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E8E03-0063-4E95-9D55-0805824EF9F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269074A-9546-43B0-BEC3-8AE5E44FD2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FFF5DAF-F7E9-4685-8658-D9C412CCDD25}"/>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30ACF961-CFC1-496F-8F54-2EEF1ACE8F86}"/>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E5B074A-5A55-4417-AFA6-BED71E378A72}"/>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11109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215A3-17A4-452E-80AE-28FB59F15E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B3ABBC4-2C07-4132-BE6D-44751DE48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B4EC90-DD59-4CD8-8883-362F28CCF8DC}"/>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7E2E8869-803B-4455-AA0B-A1AD350EE7B4}"/>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F2DC4B2-76B9-4F8E-96C2-5A31554442BE}"/>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198210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4F462-DA25-4095-A41D-BD31BF0A9A8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572B7B3B-8B5D-4938-BC1B-B1D21195AF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6F7C306D-2EA2-4E27-8DB0-FC331DCACC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B1731BE4-A30A-49A4-A6F7-918E5A359DE2}"/>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6" name="Marcador de pie de página 5">
            <a:extLst>
              <a:ext uri="{FF2B5EF4-FFF2-40B4-BE49-F238E27FC236}">
                <a16:creationId xmlns:a16="http://schemas.microsoft.com/office/drawing/2014/main" id="{1D226401-2426-490D-995F-EA2DD66CF2A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A41057-7135-405E-B5E3-C008CC64E8C6}"/>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80321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CF773-DA12-4942-8C97-CF7C50CAE76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44DF1BDA-B8F2-4B5E-B658-1AE95CE3B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DB7C5B-59E6-4E34-BEB8-68C1D0A8E1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F9F3F55E-BE8D-46E0-8A30-F17544C86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2E53F44-E361-4BCA-85B3-2A732E6A2F1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C42F6CF1-43B2-4857-9BD9-DA7746B24B76}"/>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8" name="Marcador de pie de página 7">
            <a:extLst>
              <a:ext uri="{FF2B5EF4-FFF2-40B4-BE49-F238E27FC236}">
                <a16:creationId xmlns:a16="http://schemas.microsoft.com/office/drawing/2014/main" id="{58FA2A4A-E01E-4B91-B2D5-C4F47C800AC5}"/>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A89DD214-71AB-49C2-8B14-979D2D40451B}"/>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143325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88795-19F5-402C-913D-D02546F8DF1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78E361E5-53B9-456E-87F3-FA5BC269E00A}"/>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4" name="Marcador de pie de página 3">
            <a:extLst>
              <a:ext uri="{FF2B5EF4-FFF2-40B4-BE49-F238E27FC236}">
                <a16:creationId xmlns:a16="http://schemas.microsoft.com/office/drawing/2014/main" id="{E88CFCC1-DF6D-415A-82D8-F940C3431B1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5990AE59-1ACF-4EE4-B235-785ECF651406}"/>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176779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BA3CA7-205F-46D4-B5BB-46850FB57247}"/>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3" name="Marcador de pie de página 2">
            <a:extLst>
              <a:ext uri="{FF2B5EF4-FFF2-40B4-BE49-F238E27FC236}">
                <a16:creationId xmlns:a16="http://schemas.microsoft.com/office/drawing/2014/main" id="{3C03E0DE-7B5C-4F0F-A7D4-5C88B533B2B7}"/>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3C9E1A56-805C-4D62-AAEE-880597CF35A2}"/>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83449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12A1F-7ECE-414C-9D14-885A0B0D50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8F480E5F-0DB0-41C0-A0B4-8DB193469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39D49589-4E63-4E38-9610-94260FE3D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8C63ED-B55B-4633-99A8-F27DB7D699B3}"/>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6" name="Marcador de pie de página 5">
            <a:extLst>
              <a:ext uri="{FF2B5EF4-FFF2-40B4-BE49-F238E27FC236}">
                <a16:creationId xmlns:a16="http://schemas.microsoft.com/office/drawing/2014/main" id="{43DF277C-E7B2-4A14-AF2B-DA656E894BC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45A9C1DA-BA19-4513-BCBB-968DA4AA4584}"/>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113025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E6A1A-30FD-4159-B7AB-79CB396BE1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BC472EEB-51B1-4DB3-9F4C-4F41A741C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3983F8EA-ADDC-4CA5-B1CC-105AF0B6B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48E6D5-84D1-4DF4-AB49-E9C67F2C5AF6}"/>
              </a:ext>
            </a:extLst>
          </p:cNvPr>
          <p:cNvSpPr>
            <a:spLocks noGrp="1"/>
          </p:cNvSpPr>
          <p:nvPr>
            <p:ph type="dt" sz="half" idx="10"/>
          </p:nvPr>
        </p:nvSpPr>
        <p:spPr/>
        <p:txBody>
          <a:bodyPr/>
          <a:lstStyle/>
          <a:p>
            <a:fld id="{2D74B172-1B95-497E-919C-EC517D87AAB4}" type="datetimeFigureOut">
              <a:rPr lang="en-GB" smtClean="0"/>
              <a:t>05/05/2020</a:t>
            </a:fld>
            <a:endParaRPr lang="en-GB"/>
          </a:p>
        </p:txBody>
      </p:sp>
      <p:sp>
        <p:nvSpPr>
          <p:cNvPr id="6" name="Marcador de pie de página 5">
            <a:extLst>
              <a:ext uri="{FF2B5EF4-FFF2-40B4-BE49-F238E27FC236}">
                <a16:creationId xmlns:a16="http://schemas.microsoft.com/office/drawing/2014/main" id="{D0F5C13B-D2EA-4E3F-9F67-729D793D7EE9}"/>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7D2BCE6-A737-46EC-844D-9427EB8A98F9}"/>
              </a:ext>
            </a:extLst>
          </p:cNvPr>
          <p:cNvSpPr>
            <a:spLocks noGrp="1"/>
          </p:cNvSpPr>
          <p:nvPr>
            <p:ph type="sldNum" sz="quarter" idx="12"/>
          </p:nvPr>
        </p:nvSpPr>
        <p:spPr/>
        <p:txBody>
          <a:bodyPr/>
          <a:lstStyle/>
          <a:p>
            <a:fld id="{A069E890-F59A-4981-90F1-4773BFF72FC0}" type="slidenum">
              <a:rPr lang="en-GB" smtClean="0"/>
              <a:t>‹Nº›</a:t>
            </a:fld>
            <a:endParaRPr lang="en-GB"/>
          </a:p>
        </p:txBody>
      </p:sp>
    </p:spTree>
    <p:extLst>
      <p:ext uri="{BB962C8B-B14F-4D97-AF65-F5344CB8AC3E}">
        <p14:creationId xmlns:p14="http://schemas.microsoft.com/office/powerpoint/2010/main" val="9144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BB98C2-968E-4FBB-B77D-A5B680DAE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7ADFCC9-4959-4CB1-BB49-B8B1131CA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900D0382-AB6B-45B6-A4CB-95AFC81BE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4B172-1B95-497E-919C-EC517D87AAB4}" type="datetimeFigureOut">
              <a:rPr lang="en-GB" smtClean="0"/>
              <a:t>05/05/2020</a:t>
            </a:fld>
            <a:endParaRPr lang="en-GB"/>
          </a:p>
        </p:txBody>
      </p:sp>
      <p:sp>
        <p:nvSpPr>
          <p:cNvPr id="5" name="Marcador de pie de página 4">
            <a:extLst>
              <a:ext uri="{FF2B5EF4-FFF2-40B4-BE49-F238E27FC236}">
                <a16:creationId xmlns:a16="http://schemas.microsoft.com/office/drawing/2014/main" id="{AA2AAB24-0F33-4FEF-AB3F-1B1EA652B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E83505C-EC38-484A-9574-A8AEAE9FC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9E890-F59A-4981-90F1-4773BFF72FC0}" type="slidenum">
              <a:rPr lang="en-GB" smtClean="0"/>
              <a:t>‹Nº›</a:t>
            </a:fld>
            <a:endParaRPr lang="en-GB"/>
          </a:p>
        </p:txBody>
      </p:sp>
    </p:spTree>
    <p:extLst>
      <p:ext uri="{BB962C8B-B14F-4D97-AF65-F5344CB8AC3E}">
        <p14:creationId xmlns:p14="http://schemas.microsoft.com/office/powerpoint/2010/main" val="241235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1AED7061-9483-4619-A3B8-17BE76F2B302}"/>
              </a:ext>
            </a:extLst>
          </p:cNvPr>
          <p:cNvSpPr>
            <a:spLocks noGrp="1"/>
          </p:cNvSpPr>
          <p:nvPr>
            <p:ph type="ctrTitle"/>
          </p:nvPr>
        </p:nvSpPr>
        <p:spPr>
          <a:xfrm>
            <a:off x="864510" y="2103161"/>
            <a:ext cx="4948428" cy="2651200"/>
          </a:xfrm>
        </p:spPr>
        <p:txBody>
          <a:bodyPr anchor="t">
            <a:noAutofit/>
          </a:bodyPr>
          <a:lstStyle/>
          <a:p>
            <a:pPr algn="l"/>
            <a:r>
              <a:rPr lang="en-GB" sz="4000" b="1" dirty="0">
                <a:latin typeface="+mn-lt"/>
              </a:rPr>
              <a:t>Potential vulnerability of demersal fisheries to Western Mediterranean warming</a:t>
            </a:r>
          </a:p>
        </p:txBody>
      </p:sp>
      <p:sp>
        <p:nvSpPr>
          <p:cNvPr id="3" name="Subtítulo 2">
            <a:extLst>
              <a:ext uri="{FF2B5EF4-FFF2-40B4-BE49-F238E27FC236}">
                <a16:creationId xmlns:a16="http://schemas.microsoft.com/office/drawing/2014/main" id="{6DA1AE13-D93E-49B5-9AFA-02322139FB91}"/>
              </a:ext>
            </a:extLst>
          </p:cNvPr>
          <p:cNvSpPr>
            <a:spLocks noGrp="1"/>
          </p:cNvSpPr>
          <p:nvPr>
            <p:ph type="subTitle" idx="1"/>
          </p:nvPr>
        </p:nvSpPr>
        <p:spPr>
          <a:xfrm>
            <a:off x="864509" y="4650655"/>
            <a:ext cx="4586380" cy="1155525"/>
          </a:xfrm>
        </p:spPr>
        <p:txBody>
          <a:bodyPr anchor="b">
            <a:normAutofit/>
          </a:bodyPr>
          <a:lstStyle/>
          <a:p>
            <a:pPr algn="l"/>
            <a:r>
              <a:rPr lang="es-ES" sz="2000" dirty="0"/>
              <a:t>J. Tomàs-Ferrer, M. Sanz-Martín, G. </a:t>
            </a:r>
            <a:r>
              <a:rPr lang="es-ES" sz="2000" dirty="0" err="1"/>
              <a:t>Jordà</a:t>
            </a:r>
            <a:r>
              <a:rPr lang="es-ES" sz="2000" dirty="0"/>
              <a:t>, M. P. </a:t>
            </a:r>
            <a:r>
              <a:rPr lang="es-ES" sz="2000" dirty="0" err="1"/>
              <a:t>Tugores</a:t>
            </a:r>
            <a:r>
              <a:rPr lang="es-ES" sz="2000" dirty="0"/>
              <a:t> and E. Massutí</a:t>
            </a:r>
            <a:endParaRPr lang="en-GB" sz="2000" dirty="0"/>
          </a:p>
        </p:txBody>
      </p:sp>
      <p:pic>
        <p:nvPicPr>
          <p:cNvPr id="4" name="7 Imagen" descr="logo_ministerio.jpg">
            <a:extLst>
              <a:ext uri="{FF2B5EF4-FFF2-40B4-BE49-F238E27FC236}">
                <a16:creationId xmlns:a16="http://schemas.microsoft.com/office/drawing/2014/main" id="{7848CD45-D871-4D88-8801-B4D3584D0BF3}"/>
              </a:ext>
            </a:extLst>
          </p:cNvPr>
          <p:cNvPicPr>
            <a:picLocks noChangeAspect="1"/>
          </p:cNvPicPr>
          <p:nvPr/>
        </p:nvPicPr>
        <p:blipFill>
          <a:blip r:embed="rId2" cstate="print"/>
          <a:stretch>
            <a:fillRect/>
          </a:stretch>
        </p:blipFill>
        <p:spPr>
          <a:xfrm>
            <a:off x="7248711" y="432252"/>
            <a:ext cx="4621557" cy="1166944"/>
          </a:xfrm>
          <a:prstGeom prst="rect">
            <a:avLst/>
          </a:prstGeom>
        </p:spPr>
      </p:pic>
      <p:pic>
        <p:nvPicPr>
          <p:cNvPr id="5" name="8 Imagen" descr="CLIFISH.jpg">
            <a:extLst>
              <a:ext uri="{FF2B5EF4-FFF2-40B4-BE49-F238E27FC236}">
                <a16:creationId xmlns:a16="http://schemas.microsoft.com/office/drawing/2014/main" id="{1B90C67C-6477-45CD-AC3B-503CA7F4E966}"/>
              </a:ext>
            </a:extLst>
          </p:cNvPr>
          <p:cNvPicPr>
            <a:picLocks noChangeAspect="1"/>
          </p:cNvPicPr>
          <p:nvPr/>
        </p:nvPicPr>
        <p:blipFill>
          <a:blip r:embed="rId3" cstate="print"/>
          <a:stretch>
            <a:fillRect/>
          </a:stretch>
        </p:blipFill>
        <p:spPr>
          <a:xfrm>
            <a:off x="7955086" y="2076989"/>
            <a:ext cx="3787195" cy="975202"/>
          </a:xfrm>
          <a:prstGeom prst="rect">
            <a:avLst/>
          </a:prstGeom>
        </p:spPr>
      </p:pic>
      <p:pic>
        <p:nvPicPr>
          <p:cNvPr id="7" name="Imagen 6">
            <a:extLst>
              <a:ext uri="{FF2B5EF4-FFF2-40B4-BE49-F238E27FC236}">
                <a16:creationId xmlns:a16="http://schemas.microsoft.com/office/drawing/2014/main" id="{E22EC865-BB52-430C-9443-E63666C77514}"/>
              </a:ext>
            </a:extLst>
          </p:cNvPr>
          <p:cNvPicPr>
            <a:picLocks noChangeAspect="1"/>
          </p:cNvPicPr>
          <p:nvPr/>
        </p:nvPicPr>
        <p:blipFill>
          <a:blip r:embed="rId4"/>
          <a:stretch>
            <a:fillRect/>
          </a:stretch>
        </p:blipFill>
        <p:spPr>
          <a:xfrm>
            <a:off x="8687653" y="3635111"/>
            <a:ext cx="3182616" cy="956698"/>
          </a:xfrm>
          <a:prstGeom prst="rect">
            <a:avLst/>
          </a:prstGeom>
        </p:spPr>
      </p:pic>
      <p:pic>
        <p:nvPicPr>
          <p:cNvPr id="6" name="6 Imagen" descr="05.cman.jpg">
            <a:extLst>
              <a:ext uri="{FF2B5EF4-FFF2-40B4-BE49-F238E27FC236}">
                <a16:creationId xmlns:a16="http://schemas.microsoft.com/office/drawing/2014/main" id="{6BB57A8F-0973-4748-AC71-0F6A2219905C}"/>
              </a:ext>
            </a:extLst>
          </p:cNvPr>
          <p:cNvPicPr>
            <a:picLocks noChangeAspect="1"/>
          </p:cNvPicPr>
          <p:nvPr/>
        </p:nvPicPr>
        <p:blipFill>
          <a:blip r:embed="rId5" cstate="print"/>
          <a:stretch>
            <a:fillRect/>
          </a:stretch>
        </p:blipFill>
        <p:spPr>
          <a:xfrm>
            <a:off x="9920415" y="4968316"/>
            <a:ext cx="1438346" cy="1388004"/>
          </a:xfrm>
          <a:prstGeom prst="rect">
            <a:avLst/>
          </a:prstGeom>
        </p:spPr>
      </p:pic>
    </p:spTree>
    <p:extLst>
      <p:ext uri="{BB962C8B-B14F-4D97-AF65-F5344CB8AC3E}">
        <p14:creationId xmlns:p14="http://schemas.microsoft.com/office/powerpoint/2010/main" val="4370211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A234149-9041-4E88-A957-34F5FF36C031}"/>
              </a:ext>
            </a:extLst>
          </p:cNvPr>
          <p:cNvPicPr>
            <a:picLocks noGrp="1" noChangeAspect="1"/>
          </p:cNvPicPr>
          <p:nvPr>
            <p:ph sz="half" idx="2"/>
          </p:nvPr>
        </p:nvPicPr>
        <p:blipFill>
          <a:blip r:embed="rId2"/>
          <a:stretch>
            <a:fillRect/>
          </a:stretch>
        </p:blipFill>
        <p:spPr>
          <a:xfrm>
            <a:off x="6822780" y="1690688"/>
            <a:ext cx="3880439" cy="4351338"/>
          </a:xfrm>
          <a:prstGeom prst="rect">
            <a:avLst/>
          </a:prstGeom>
        </p:spPr>
      </p:pic>
      <p:sp>
        <p:nvSpPr>
          <p:cNvPr id="7" name="Rectángulo 6">
            <a:extLst>
              <a:ext uri="{FF2B5EF4-FFF2-40B4-BE49-F238E27FC236}">
                <a16:creationId xmlns:a16="http://schemas.microsoft.com/office/drawing/2014/main" id="{F45BFF24-6F86-4A38-826F-A7E5D086F37C}"/>
              </a:ext>
            </a:extLst>
          </p:cNvPr>
          <p:cNvSpPr/>
          <p:nvPr/>
        </p:nvSpPr>
        <p:spPr>
          <a:xfrm>
            <a:off x="8439150" y="2045970"/>
            <a:ext cx="760997"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7">
            <a:extLst>
              <a:ext uri="{FF2B5EF4-FFF2-40B4-BE49-F238E27FC236}">
                <a16:creationId xmlns:a16="http://schemas.microsoft.com/office/drawing/2014/main" id="{CC8896E1-7CA6-41DE-A599-24CDFCA33DD2}"/>
              </a:ext>
            </a:extLst>
          </p:cNvPr>
          <p:cNvSpPr txBox="1"/>
          <p:nvPr/>
        </p:nvSpPr>
        <p:spPr>
          <a:xfrm>
            <a:off x="8511540" y="2022085"/>
            <a:ext cx="834390" cy="350673"/>
          </a:xfrm>
          <a:prstGeom prst="rect">
            <a:avLst/>
          </a:prstGeom>
          <a:noFill/>
        </p:spPr>
        <p:txBody>
          <a:bodyPr wrap="square" rtlCol="0">
            <a:spAutoFit/>
          </a:bodyPr>
          <a:lstStyle/>
          <a:p>
            <a:pPr>
              <a:lnSpc>
                <a:spcPct val="150000"/>
              </a:lnSpc>
            </a:pPr>
            <a:r>
              <a:rPr lang="en-GB" sz="600" b="1" dirty="0">
                <a:solidFill>
                  <a:schemeClr val="tx1">
                    <a:lumMod val="65000"/>
                    <a:lumOff val="35000"/>
                  </a:schemeClr>
                </a:solidFill>
                <a:latin typeface="Verdana" panose="020B0604030504040204" pitchFamily="34" charset="0"/>
                <a:ea typeface="Verdana" panose="020B0604030504040204" pitchFamily="34" charset="0"/>
              </a:rPr>
              <a:t>1980 - 2005</a:t>
            </a:r>
          </a:p>
          <a:p>
            <a:pPr>
              <a:lnSpc>
                <a:spcPct val="150000"/>
              </a:lnSpc>
            </a:pPr>
            <a:r>
              <a:rPr lang="en-GB" sz="600" b="1" dirty="0">
                <a:solidFill>
                  <a:schemeClr val="tx1">
                    <a:lumMod val="65000"/>
                    <a:lumOff val="35000"/>
                  </a:schemeClr>
                </a:solidFill>
                <a:latin typeface="Verdana" panose="020B0604030504040204" pitchFamily="34" charset="0"/>
                <a:ea typeface="Verdana" panose="020B0604030504040204" pitchFamily="34" charset="0"/>
              </a:rPr>
              <a:t>2075 - 2100</a:t>
            </a:r>
          </a:p>
        </p:txBody>
      </p:sp>
      <p:sp>
        <p:nvSpPr>
          <p:cNvPr id="3" name="Marcador de contenido 2">
            <a:extLst>
              <a:ext uri="{FF2B5EF4-FFF2-40B4-BE49-F238E27FC236}">
                <a16:creationId xmlns:a16="http://schemas.microsoft.com/office/drawing/2014/main" id="{670279A8-19F5-46D3-B8E4-AE546689BF73}"/>
              </a:ext>
            </a:extLst>
          </p:cNvPr>
          <p:cNvSpPr>
            <a:spLocks noGrp="1"/>
          </p:cNvSpPr>
          <p:nvPr>
            <p:ph sz="half" idx="1"/>
          </p:nvPr>
        </p:nvSpPr>
        <p:spPr/>
        <p:txBody>
          <a:bodyPr/>
          <a:lstStyle/>
          <a:p>
            <a:r>
              <a:rPr lang="en-GB" sz="2400" dirty="0"/>
              <a:t>All analysed species occur (not exclusively) between 150-600 m depth.</a:t>
            </a:r>
          </a:p>
          <a:p>
            <a:endParaRPr lang="en-GB" sz="2400" dirty="0"/>
          </a:p>
          <a:p>
            <a:r>
              <a:rPr lang="en-GB" sz="2400" dirty="0"/>
              <a:t>This intermediate layer of water presents a relatively stable temperature all year round between 12 and 14ºC.</a:t>
            </a:r>
          </a:p>
          <a:p>
            <a:endParaRPr lang="en-GB" sz="2400" dirty="0"/>
          </a:p>
          <a:p>
            <a:r>
              <a:rPr lang="en-GB" sz="2400" dirty="0"/>
              <a:t>A </a:t>
            </a:r>
            <a:r>
              <a:rPr lang="en-GB" sz="2400" baseline="-5000" dirty="0"/>
              <a:t>~</a:t>
            </a:r>
            <a:r>
              <a:rPr lang="en-GB" sz="2400" dirty="0"/>
              <a:t>2ºC warming is projected in this layer by the end of the century.</a:t>
            </a:r>
          </a:p>
          <a:p>
            <a:endParaRPr lang="en-GB" dirty="0"/>
          </a:p>
          <a:p>
            <a:endParaRPr lang="en-GB" dirty="0"/>
          </a:p>
        </p:txBody>
      </p:sp>
      <p:sp>
        <p:nvSpPr>
          <p:cNvPr id="6" name="CuadroTexto 5">
            <a:extLst>
              <a:ext uri="{FF2B5EF4-FFF2-40B4-BE49-F238E27FC236}">
                <a16:creationId xmlns:a16="http://schemas.microsoft.com/office/drawing/2014/main" id="{C527ED09-2CA0-417C-A34A-5C99F7F1AD62}"/>
              </a:ext>
            </a:extLst>
          </p:cNvPr>
          <p:cNvSpPr txBox="1"/>
          <p:nvPr/>
        </p:nvSpPr>
        <p:spPr>
          <a:xfrm>
            <a:off x="6819900" y="6010275"/>
            <a:ext cx="3880439" cy="615553"/>
          </a:xfrm>
          <a:prstGeom prst="rect">
            <a:avLst/>
          </a:prstGeom>
          <a:noFill/>
        </p:spPr>
        <p:txBody>
          <a:bodyPr wrap="square" rtlCol="0">
            <a:spAutoFit/>
          </a:bodyPr>
          <a:lstStyle/>
          <a:p>
            <a:pPr algn="ctr"/>
            <a:r>
              <a:rPr lang="en-GB" dirty="0"/>
              <a:t>TS diagram of the RCP 8.5 scenario </a:t>
            </a:r>
            <a:r>
              <a:rPr lang="en-GB" sz="1600" dirty="0"/>
              <a:t>(Soto-Navarro </a:t>
            </a:r>
            <a:r>
              <a:rPr lang="en-GB" sz="1600" i="1" dirty="0"/>
              <a:t>et al</a:t>
            </a:r>
            <a:r>
              <a:rPr lang="en-GB" sz="1600" dirty="0"/>
              <a:t>., 2020)</a:t>
            </a:r>
            <a:endParaRPr lang="en-GB" dirty="0"/>
          </a:p>
        </p:txBody>
      </p:sp>
      <p:sp>
        <p:nvSpPr>
          <p:cNvPr id="9" name="Rectángulo 8">
            <a:extLst>
              <a:ext uri="{FF2B5EF4-FFF2-40B4-BE49-F238E27FC236}">
                <a16:creationId xmlns:a16="http://schemas.microsoft.com/office/drawing/2014/main" id="{564344B6-F205-46E3-A852-DE6D9ECD0885}"/>
              </a:ext>
            </a:extLst>
          </p:cNvPr>
          <p:cNvSpPr/>
          <p:nvPr/>
        </p:nvSpPr>
        <p:spPr>
          <a:xfrm>
            <a:off x="7407442" y="2045970"/>
            <a:ext cx="1792705" cy="3077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adroTexto 9">
            <a:extLst>
              <a:ext uri="{FF2B5EF4-FFF2-40B4-BE49-F238E27FC236}">
                <a16:creationId xmlns:a16="http://schemas.microsoft.com/office/drawing/2014/main" id="{40B0AB0F-C9BC-4AB4-8EAD-E3B1C92271F6}"/>
              </a:ext>
            </a:extLst>
          </p:cNvPr>
          <p:cNvSpPr txBox="1"/>
          <p:nvPr/>
        </p:nvSpPr>
        <p:spPr>
          <a:xfrm>
            <a:off x="10591800" y="1841500"/>
            <a:ext cx="1600200" cy="3554819"/>
          </a:xfrm>
          <a:prstGeom prst="rect">
            <a:avLst/>
          </a:prstGeom>
          <a:noFill/>
        </p:spPr>
        <p:txBody>
          <a:bodyPr wrap="square" rtlCol="0">
            <a:spAutoFit/>
          </a:bodyPr>
          <a:lstStyle/>
          <a:p>
            <a:pPr>
              <a:lnSpc>
                <a:spcPct val="150000"/>
              </a:lnSpc>
            </a:pPr>
            <a:r>
              <a:rPr lang="en-GB" dirty="0"/>
              <a:t>Depth layer:</a:t>
            </a:r>
          </a:p>
          <a:p>
            <a:pPr>
              <a:lnSpc>
                <a:spcPct val="150000"/>
              </a:lnSpc>
            </a:pPr>
            <a:endParaRPr lang="en-GB" dirty="0"/>
          </a:p>
          <a:p>
            <a:pPr>
              <a:lnSpc>
                <a:spcPct val="150000"/>
              </a:lnSpc>
            </a:pPr>
            <a:r>
              <a:rPr lang="en-GB" dirty="0"/>
              <a:t>0-150m</a:t>
            </a:r>
          </a:p>
          <a:p>
            <a:pPr>
              <a:lnSpc>
                <a:spcPct val="150000"/>
              </a:lnSpc>
            </a:pPr>
            <a:endParaRPr lang="en-GB" dirty="0"/>
          </a:p>
          <a:p>
            <a:pPr>
              <a:lnSpc>
                <a:spcPct val="150000"/>
              </a:lnSpc>
            </a:pPr>
            <a:r>
              <a:rPr lang="en-GB" dirty="0"/>
              <a:t>150-600m</a:t>
            </a:r>
          </a:p>
          <a:p>
            <a:pPr>
              <a:lnSpc>
                <a:spcPct val="150000"/>
              </a:lnSpc>
            </a:pPr>
            <a:endParaRPr lang="en-GB" dirty="0"/>
          </a:p>
          <a:p>
            <a:pPr>
              <a:lnSpc>
                <a:spcPct val="150000"/>
              </a:lnSpc>
            </a:pPr>
            <a:r>
              <a:rPr lang="en-GB" dirty="0"/>
              <a:t>&gt;600m</a:t>
            </a:r>
          </a:p>
          <a:p>
            <a:endParaRPr lang="en-GB" dirty="0"/>
          </a:p>
          <a:p>
            <a:endParaRPr lang="en-GB" dirty="0"/>
          </a:p>
        </p:txBody>
      </p:sp>
      <p:cxnSp>
        <p:nvCxnSpPr>
          <p:cNvPr id="12" name="Conector recto de flecha 11">
            <a:extLst>
              <a:ext uri="{FF2B5EF4-FFF2-40B4-BE49-F238E27FC236}">
                <a16:creationId xmlns:a16="http://schemas.microsoft.com/office/drawing/2014/main" id="{89F8C07B-304B-49FC-B7F5-F00A5C55E5FF}"/>
              </a:ext>
            </a:extLst>
          </p:cNvPr>
          <p:cNvCxnSpPr/>
          <p:nvPr/>
        </p:nvCxnSpPr>
        <p:spPr>
          <a:xfrm flipH="1">
            <a:off x="8100060" y="2956560"/>
            <a:ext cx="2491740" cy="617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AE2EB3D6-3F08-4048-BAA9-F5AA48D7B636}"/>
              </a:ext>
            </a:extLst>
          </p:cNvPr>
          <p:cNvCxnSpPr>
            <a:cxnSpLocks/>
          </p:cNvCxnSpPr>
          <p:nvPr/>
        </p:nvCxnSpPr>
        <p:spPr>
          <a:xfrm flipH="1" flipV="1">
            <a:off x="7886700" y="2913600"/>
            <a:ext cx="2705100" cy="428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Conector recto de flecha 14">
            <a:extLst>
              <a:ext uri="{FF2B5EF4-FFF2-40B4-BE49-F238E27FC236}">
                <a16:creationId xmlns:a16="http://schemas.microsoft.com/office/drawing/2014/main" id="{634F5A50-04BE-479C-9C74-924E10273C2E}"/>
              </a:ext>
            </a:extLst>
          </p:cNvPr>
          <p:cNvCxnSpPr>
            <a:cxnSpLocks/>
          </p:cNvCxnSpPr>
          <p:nvPr/>
        </p:nvCxnSpPr>
        <p:spPr>
          <a:xfrm flipH="1">
            <a:off x="9006840" y="3722270"/>
            <a:ext cx="1584960" cy="2790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Conector recto de flecha 17">
            <a:extLst>
              <a:ext uri="{FF2B5EF4-FFF2-40B4-BE49-F238E27FC236}">
                <a16:creationId xmlns:a16="http://schemas.microsoft.com/office/drawing/2014/main" id="{01D72DDF-2D1D-43FE-A213-4527C4523FB2}"/>
              </a:ext>
            </a:extLst>
          </p:cNvPr>
          <p:cNvCxnSpPr>
            <a:cxnSpLocks/>
          </p:cNvCxnSpPr>
          <p:nvPr/>
        </p:nvCxnSpPr>
        <p:spPr>
          <a:xfrm flipH="1">
            <a:off x="8760119" y="3726796"/>
            <a:ext cx="1831681" cy="8769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id="{D3CADAB6-5B7C-4FFB-961A-6F160960A477}"/>
              </a:ext>
            </a:extLst>
          </p:cNvPr>
          <p:cNvCxnSpPr>
            <a:cxnSpLocks/>
          </p:cNvCxnSpPr>
          <p:nvPr/>
        </p:nvCxnSpPr>
        <p:spPr>
          <a:xfrm flipH="1">
            <a:off x="8945880" y="4615250"/>
            <a:ext cx="1645920" cy="480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466CABE2-C85A-48C0-8DC2-668957869DD5}"/>
              </a:ext>
            </a:extLst>
          </p:cNvPr>
          <p:cNvCxnSpPr>
            <a:cxnSpLocks/>
          </p:cNvCxnSpPr>
          <p:nvPr/>
        </p:nvCxnSpPr>
        <p:spPr>
          <a:xfrm flipH="1" flipV="1">
            <a:off x="9006840" y="4549140"/>
            <a:ext cx="1584960" cy="6611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Título 1">
            <a:extLst>
              <a:ext uri="{FF2B5EF4-FFF2-40B4-BE49-F238E27FC236}">
                <a16:creationId xmlns:a16="http://schemas.microsoft.com/office/drawing/2014/main" id="{A2160343-772F-4059-9A23-A1976C411D8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Results</a:t>
            </a:r>
          </a:p>
        </p:txBody>
      </p:sp>
    </p:spTree>
    <p:extLst>
      <p:ext uri="{BB962C8B-B14F-4D97-AF65-F5344CB8AC3E}">
        <p14:creationId xmlns:p14="http://schemas.microsoft.com/office/powerpoint/2010/main" val="168081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4D5ADB-5AE8-4BC8-BA08-8644565AE130}"/>
              </a:ext>
            </a:extLst>
          </p:cNvPr>
          <p:cNvSpPr>
            <a:spLocks noGrp="1"/>
          </p:cNvSpPr>
          <p:nvPr>
            <p:ph sz="half" idx="1"/>
          </p:nvPr>
        </p:nvSpPr>
        <p:spPr>
          <a:xfrm>
            <a:off x="838200" y="1825625"/>
            <a:ext cx="4488376" cy="4351338"/>
          </a:xfrm>
        </p:spPr>
        <p:txBody>
          <a:bodyPr anchor="ctr"/>
          <a:lstStyle/>
          <a:p>
            <a:r>
              <a:rPr lang="en-GB" dirty="0"/>
              <a:t>Most Mediterranean populations of the analysed species are already living at temperatures near the upper limits of their suggested thermal tolerance.</a:t>
            </a:r>
          </a:p>
        </p:txBody>
      </p:sp>
      <p:pic>
        <p:nvPicPr>
          <p:cNvPr id="5" name="Marcador de contenido 4">
            <a:extLst>
              <a:ext uri="{FF2B5EF4-FFF2-40B4-BE49-F238E27FC236}">
                <a16:creationId xmlns:a16="http://schemas.microsoft.com/office/drawing/2014/main" id="{844F1AA9-49C7-4DDA-AB81-638D877F05EB}"/>
              </a:ext>
            </a:extLst>
          </p:cNvPr>
          <p:cNvPicPr>
            <a:picLocks noGrp="1" noChangeAspect="1"/>
          </p:cNvPicPr>
          <p:nvPr>
            <p:ph sz="half" idx="2"/>
          </p:nvPr>
        </p:nvPicPr>
        <p:blipFill>
          <a:blip r:embed="rId2"/>
          <a:stretch>
            <a:fillRect/>
          </a:stretch>
        </p:blipFill>
        <p:spPr>
          <a:xfrm>
            <a:off x="5741775" y="944874"/>
            <a:ext cx="5459625" cy="5773239"/>
          </a:xfrm>
          <a:prstGeom prst="rect">
            <a:avLst/>
          </a:prstGeom>
        </p:spPr>
      </p:pic>
      <p:sp>
        <p:nvSpPr>
          <p:cNvPr id="9" name="Rectángulo 8">
            <a:extLst>
              <a:ext uri="{FF2B5EF4-FFF2-40B4-BE49-F238E27FC236}">
                <a16:creationId xmlns:a16="http://schemas.microsoft.com/office/drawing/2014/main" id="{D51975C0-9DCC-4FEF-BCF4-1A5090EAE33C}"/>
              </a:ext>
            </a:extLst>
          </p:cNvPr>
          <p:cNvSpPr/>
          <p:nvPr/>
        </p:nvSpPr>
        <p:spPr>
          <a:xfrm flipV="1">
            <a:off x="8828656" y="1407885"/>
            <a:ext cx="268446" cy="4769078"/>
          </a:xfrm>
          <a:prstGeom prst="rect">
            <a:avLst/>
          </a:prstGeom>
          <a:solidFill>
            <a:schemeClr val="accent2">
              <a:lumMod val="60000"/>
              <a:lumOff val="40000"/>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7131FE5D-27CE-41CC-9205-DE93C465CA97}"/>
              </a:ext>
            </a:extLst>
          </p:cNvPr>
          <p:cNvSpPr/>
          <p:nvPr/>
        </p:nvSpPr>
        <p:spPr>
          <a:xfrm flipV="1">
            <a:off x="8552196" y="1407884"/>
            <a:ext cx="276459" cy="4769077"/>
          </a:xfrm>
          <a:prstGeom prst="rect">
            <a:avLst/>
          </a:prstGeom>
          <a:solidFill>
            <a:schemeClr val="accent1">
              <a:lumMod val="60000"/>
              <a:lumOff val="40000"/>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áfico 10" descr="Advertencia">
            <a:extLst>
              <a:ext uri="{FF2B5EF4-FFF2-40B4-BE49-F238E27FC236}">
                <a16:creationId xmlns:a16="http://schemas.microsoft.com/office/drawing/2014/main" id="{15CC4CD8-104E-48BB-8859-3D9DEAAA93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8816" y="1407886"/>
            <a:ext cx="306000" cy="306000"/>
          </a:xfrm>
          <a:prstGeom prst="rect">
            <a:avLst/>
          </a:prstGeom>
        </p:spPr>
      </p:pic>
      <p:pic>
        <p:nvPicPr>
          <p:cNvPr id="12" name="Gráfico 11" descr="Advertencia">
            <a:extLst>
              <a:ext uri="{FF2B5EF4-FFF2-40B4-BE49-F238E27FC236}">
                <a16:creationId xmlns:a16="http://schemas.microsoft.com/office/drawing/2014/main" id="{43ADCF57-E6E4-4ABC-BA3E-A2C8D8DDD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3709" y="1769089"/>
            <a:ext cx="306000" cy="306000"/>
          </a:xfrm>
          <a:prstGeom prst="rect">
            <a:avLst/>
          </a:prstGeom>
        </p:spPr>
      </p:pic>
      <p:pic>
        <p:nvPicPr>
          <p:cNvPr id="13" name="Gráfico 12" descr="Advertencia">
            <a:extLst>
              <a:ext uri="{FF2B5EF4-FFF2-40B4-BE49-F238E27FC236}">
                <a16:creationId xmlns:a16="http://schemas.microsoft.com/office/drawing/2014/main" id="{6FE05C22-EEA8-47A7-8E16-4D9B192BFB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639" y="2141271"/>
            <a:ext cx="306000" cy="306000"/>
          </a:xfrm>
          <a:prstGeom prst="rect">
            <a:avLst/>
          </a:prstGeom>
        </p:spPr>
      </p:pic>
      <p:pic>
        <p:nvPicPr>
          <p:cNvPr id="14" name="Gráfico 13" descr="Advertencia">
            <a:extLst>
              <a:ext uri="{FF2B5EF4-FFF2-40B4-BE49-F238E27FC236}">
                <a16:creationId xmlns:a16="http://schemas.microsoft.com/office/drawing/2014/main" id="{31417EE2-88F3-45D3-998E-385DF7276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228" y="2501838"/>
            <a:ext cx="306000" cy="306000"/>
          </a:xfrm>
          <a:prstGeom prst="rect">
            <a:avLst/>
          </a:prstGeom>
        </p:spPr>
      </p:pic>
      <p:pic>
        <p:nvPicPr>
          <p:cNvPr id="15" name="Gráfico 14" descr="Advertencia">
            <a:extLst>
              <a:ext uri="{FF2B5EF4-FFF2-40B4-BE49-F238E27FC236}">
                <a16:creationId xmlns:a16="http://schemas.microsoft.com/office/drawing/2014/main" id="{6F433F0A-6D22-4BAB-942C-B8409BDF35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4639" y="2874020"/>
            <a:ext cx="306000" cy="306000"/>
          </a:xfrm>
          <a:prstGeom prst="rect">
            <a:avLst/>
          </a:prstGeom>
        </p:spPr>
      </p:pic>
      <p:pic>
        <p:nvPicPr>
          <p:cNvPr id="16" name="Gráfico 15" descr="Advertencia">
            <a:extLst>
              <a:ext uri="{FF2B5EF4-FFF2-40B4-BE49-F238E27FC236}">
                <a16:creationId xmlns:a16="http://schemas.microsoft.com/office/drawing/2014/main" id="{C67A0617-2EAA-4D38-ABB3-568336F2C7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2248" y="3978951"/>
            <a:ext cx="306000" cy="306000"/>
          </a:xfrm>
          <a:prstGeom prst="rect">
            <a:avLst/>
          </a:prstGeom>
        </p:spPr>
      </p:pic>
      <p:pic>
        <p:nvPicPr>
          <p:cNvPr id="17" name="Gráfico 16" descr="Advertencia">
            <a:extLst>
              <a:ext uri="{FF2B5EF4-FFF2-40B4-BE49-F238E27FC236}">
                <a16:creationId xmlns:a16="http://schemas.microsoft.com/office/drawing/2014/main" id="{8FE61DBC-47A2-4AD5-88D4-6A2C2958C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1866" y="4711700"/>
            <a:ext cx="306000" cy="306000"/>
          </a:xfrm>
          <a:prstGeom prst="rect">
            <a:avLst/>
          </a:prstGeom>
        </p:spPr>
      </p:pic>
      <p:pic>
        <p:nvPicPr>
          <p:cNvPr id="18" name="Gráfico 17" descr="Advertencia">
            <a:extLst>
              <a:ext uri="{FF2B5EF4-FFF2-40B4-BE49-F238E27FC236}">
                <a16:creationId xmlns:a16="http://schemas.microsoft.com/office/drawing/2014/main" id="{FA47A22D-E9DC-486D-AEFA-F5C8B68FE9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3135" y="3246202"/>
            <a:ext cx="306000" cy="306000"/>
          </a:xfrm>
          <a:prstGeom prst="rect">
            <a:avLst/>
          </a:prstGeom>
        </p:spPr>
      </p:pic>
      <p:pic>
        <p:nvPicPr>
          <p:cNvPr id="19" name="Gráfico 18" descr="Advertencia">
            <a:extLst>
              <a:ext uri="{FF2B5EF4-FFF2-40B4-BE49-F238E27FC236}">
                <a16:creationId xmlns:a16="http://schemas.microsoft.com/office/drawing/2014/main" id="{9EE51810-0B53-4405-95F6-9CD33B370E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1049" y="3601383"/>
            <a:ext cx="306000" cy="306000"/>
          </a:xfrm>
          <a:prstGeom prst="rect">
            <a:avLst/>
          </a:prstGeom>
        </p:spPr>
      </p:pic>
      <p:sp>
        <p:nvSpPr>
          <p:cNvPr id="22" name="Rectángulo: esquinas redondeadas 21">
            <a:extLst>
              <a:ext uri="{FF2B5EF4-FFF2-40B4-BE49-F238E27FC236}">
                <a16:creationId xmlns:a16="http://schemas.microsoft.com/office/drawing/2014/main" id="{03AF4DA6-0084-4CD1-8168-7AB57468DEDB}"/>
              </a:ext>
            </a:extLst>
          </p:cNvPr>
          <p:cNvSpPr/>
          <p:nvPr/>
        </p:nvSpPr>
        <p:spPr>
          <a:xfrm>
            <a:off x="7182035" y="626449"/>
            <a:ext cx="1247590" cy="240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Present T</a:t>
            </a:r>
          </a:p>
        </p:txBody>
      </p:sp>
      <p:sp>
        <p:nvSpPr>
          <p:cNvPr id="25" name="Rectángulo: esquinas redondeadas 24">
            <a:extLst>
              <a:ext uri="{FF2B5EF4-FFF2-40B4-BE49-F238E27FC236}">
                <a16:creationId xmlns:a16="http://schemas.microsoft.com/office/drawing/2014/main" id="{25B7AE9D-1450-4722-9F3B-6E302CC4B0A2}"/>
              </a:ext>
            </a:extLst>
          </p:cNvPr>
          <p:cNvSpPr/>
          <p:nvPr/>
        </p:nvSpPr>
        <p:spPr>
          <a:xfrm>
            <a:off x="8558892" y="626449"/>
            <a:ext cx="2452007" cy="2400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Future – pessimistic scenario</a:t>
            </a:r>
          </a:p>
        </p:txBody>
      </p:sp>
      <p:sp>
        <p:nvSpPr>
          <p:cNvPr id="20" name="Título 1">
            <a:extLst>
              <a:ext uri="{FF2B5EF4-FFF2-40B4-BE49-F238E27FC236}">
                <a16:creationId xmlns:a16="http://schemas.microsoft.com/office/drawing/2014/main" id="{2E435725-9245-4580-86C0-87398A925455}"/>
              </a:ext>
            </a:extLst>
          </p:cNvPr>
          <p:cNvSpPr txBox="1">
            <a:spLocks/>
          </p:cNvSpPr>
          <p:nvPr/>
        </p:nvSpPr>
        <p:spPr>
          <a:xfrm>
            <a:off x="643467" y="321734"/>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2060"/>
                </a:solidFill>
              </a:rPr>
              <a:t>Results</a:t>
            </a:r>
          </a:p>
        </p:txBody>
      </p:sp>
    </p:spTree>
    <p:extLst>
      <p:ext uri="{BB962C8B-B14F-4D97-AF65-F5344CB8AC3E}">
        <p14:creationId xmlns:p14="http://schemas.microsoft.com/office/powerpoint/2010/main" val="387729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0A4E50-EC66-4F8B-82D2-21054E0C22FD}"/>
              </a:ext>
            </a:extLst>
          </p:cNvPr>
          <p:cNvSpPr>
            <a:spLocks noGrp="1"/>
          </p:cNvSpPr>
          <p:nvPr>
            <p:ph sz="half" idx="1"/>
          </p:nvPr>
        </p:nvSpPr>
        <p:spPr>
          <a:xfrm>
            <a:off x="838200" y="1825625"/>
            <a:ext cx="4568911" cy="4351338"/>
          </a:xfrm>
        </p:spPr>
        <p:txBody>
          <a:bodyPr>
            <a:normAutofit lnSpcReduction="10000"/>
          </a:bodyPr>
          <a:lstStyle/>
          <a:p>
            <a:r>
              <a:rPr lang="en-GB" dirty="0"/>
              <a:t>Most cephalopod species present great tolerances towards warmer temperatures.</a:t>
            </a:r>
          </a:p>
          <a:p>
            <a:endParaRPr lang="en-GB" dirty="0"/>
          </a:p>
          <a:p>
            <a:endParaRPr lang="en-GB" dirty="0"/>
          </a:p>
          <a:p>
            <a:endParaRPr lang="en-GB" dirty="0"/>
          </a:p>
          <a:p>
            <a:endParaRPr lang="en-GB" dirty="0"/>
          </a:p>
          <a:p>
            <a:r>
              <a:rPr lang="en-GB" dirty="0"/>
              <a:t>Most decapod species do not occur at warm waters.</a:t>
            </a:r>
          </a:p>
        </p:txBody>
      </p:sp>
      <p:pic>
        <p:nvPicPr>
          <p:cNvPr id="33" name="Marcador de contenido 5">
            <a:extLst>
              <a:ext uri="{FF2B5EF4-FFF2-40B4-BE49-F238E27FC236}">
                <a16:creationId xmlns:a16="http://schemas.microsoft.com/office/drawing/2014/main" id="{5D8EDBBF-4F9D-46F1-89D0-6DA103EE96C6}"/>
              </a:ext>
            </a:extLst>
          </p:cNvPr>
          <p:cNvPicPr>
            <a:picLocks noChangeAspect="1"/>
          </p:cNvPicPr>
          <p:nvPr/>
        </p:nvPicPr>
        <p:blipFill>
          <a:blip r:embed="rId2"/>
          <a:stretch>
            <a:fillRect/>
          </a:stretch>
        </p:blipFill>
        <p:spPr>
          <a:xfrm>
            <a:off x="5664740" y="944875"/>
            <a:ext cx="5536660" cy="5773238"/>
          </a:xfrm>
          <a:prstGeom prst="rect">
            <a:avLst/>
          </a:prstGeom>
        </p:spPr>
      </p:pic>
      <p:pic>
        <p:nvPicPr>
          <p:cNvPr id="7" name="Gráfico 6" descr="Advertencia">
            <a:extLst>
              <a:ext uri="{FF2B5EF4-FFF2-40B4-BE49-F238E27FC236}">
                <a16:creationId xmlns:a16="http://schemas.microsoft.com/office/drawing/2014/main" id="{F37C1651-C7B4-4786-9F5C-A50E8F975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829" y="1384688"/>
            <a:ext cx="306000" cy="306000"/>
          </a:xfrm>
          <a:prstGeom prst="rect">
            <a:avLst/>
          </a:prstGeom>
        </p:spPr>
      </p:pic>
      <p:pic>
        <p:nvPicPr>
          <p:cNvPr id="8" name="Gráfico 7" descr="Advertencia">
            <a:extLst>
              <a:ext uri="{FF2B5EF4-FFF2-40B4-BE49-F238E27FC236}">
                <a16:creationId xmlns:a16="http://schemas.microsoft.com/office/drawing/2014/main" id="{781FAFAA-73A2-4D78-A0AA-B75D72EC94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8756" y="1735208"/>
            <a:ext cx="306000" cy="306000"/>
          </a:xfrm>
          <a:prstGeom prst="rect">
            <a:avLst/>
          </a:prstGeom>
        </p:spPr>
      </p:pic>
      <p:pic>
        <p:nvPicPr>
          <p:cNvPr id="10" name="Gráfico 9" descr="Advertencia">
            <a:extLst>
              <a:ext uri="{FF2B5EF4-FFF2-40B4-BE49-F238E27FC236}">
                <a16:creationId xmlns:a16="http://schemas.microsoft.com/office/drawing/2014/main" id="{3CC008E9-D4DE-4419-B606-E6BA9B9B0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874" y="3513182"/>
            <a:ext cx="306000" cy="306000"/>
          </a:xfrm>
          <a:prstGeom prst="rect">
            <a:avLst/>
          </a:prstGeom>
        </p:spPr>
      </p:pic>
      <p:pic>
        <p:nvPicPr>
          <p:cNvPr id="11" name="Gráfico 10" descr="Advertencia">
            <a:extLst>
              <a:ext uri="{FF2B5EF4-FFF2-40B4-BE49-F238E27FC236}">
                <a16:creationId xmlns:a16="http://schemas.microsoft.com/office/drawing/2014/main" id="{2B413509-302B-4DC2-A2C2-320437215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938" y="4774087"/>
            <a:ext cx="306000" cy="306000"/>
          </a:xfrm>
          <a:prstGeom prst="rect">
            <a:avLst/>
          </a:prstGeom>
        </p:spPr>
      </p:pic>
      <p:pic>
        <p:nvPicPr>
          <p:cNvPr id="12" name="Gráfico 11" descr="Advertencia">
            <a:extLst>
              <a:ext uri="{FF2B5EF4-FFF2-40B4-BE49-F238E27FC236}">
                <a16:creationId xmlns:a16="http://schemas.microsoft.com/office/drawing/2014/main" id="{58E8CB77-4728-4E71-B1EF-F7DB5D967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3198" y="5138156"/>
            <a:ext cx="306000" cy="306000"/>
          </a:xfrm>
          <a:prstGeom prst="rect">
            <a:avLst/>
          </a:prstGeom>
        </p:spPr>
      </p:pic>
      <p:pic>
        <p:nvPicPr>
          <p:cNvPr id="13" name="Gráfico 12" descr="Advertencia">
            <a:extLst>
              <a:ext uri="{FF2B5EF4-FFF2-40B4-BE49-F238E27FC236}">
                <a16:creationId xmlns:a16="http://schemas.microsoft.com/office/drawing/2014/main" id="{9202220F-5370-4C75-96FC-6C041C5C3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3670" y="5488676"/>
            <a:ext cx="306000" cy="306000"/>
          </a:xfrm>
          <a:prstGeom prst="rect">
            <a:avLst/>
          </a:prstGeom>
        </p:spPr>
      </p:pic>
      <p:sp>
        <p:nvSpPr>
          <p:cNvPr id="15" name="Rectángulo 14">
            <a:extLst>
              <a:ext uri="{FF2B5EF4-FFF2-40B4-BE49-F238E27FC236}">
                <a16:creationId xmlns:a16="http://schemas.microsoft.com/office/drawing/2014/main" id="{5E83A0B1-04E2-404A-B304-9CF3A5FC704C}"/>
              </a:ext>
            </a:extLst>
          </p:cNvPr>
          <p:cNvSpPr/>
          <p:nvPr/>
        </p:nvSpPr>
        <p:spPr>
          <a:xfrm flipV="1">
            <a:off x="8873356" y="1384688"/>
            <a:ext cx="257629" cy="2446806"/>
          </a:xfrm>
          <a:prstGeom prst="rect">
            <a:avLst/>
          </a:prstGeom>
          <a:solidFill>
            <a:schemeClr val="accent2">
              <a:lumMod val="60000"/>
              <a:lumOff val="40000"/>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15">
            <a:extLst>
              <a:ext uri="{FF2B5EF4-FFF2-40B4-BE49-F238E27FC236}">
                <a16:creationId xmlns:a16="http://schemas.microsoft.com/office/drawing/2014/main" id="{8DD6C425-E23D-4B92-9E8C-5FC53D596AAD}"/>
              </a:ext>
            </a:extLst>
          </p:cNvPr>
          <p:cNvSpPr/>
          <p:nvPr/>
        </p:nvSpPr>
        <p:spPr>
          <a:xfrm flipV="1">
            <a:off x="8873355" y="4774086"/>
            <a:ext cx="257629" cy="1436506"/>
          </a:xfrm>
          <a:prstGeom prst="rect">
            <a:avLst/>
          </a:prstGeom>
          <a:solidFill>
            <a:schemeClr val="accent2">
              <a:lumMod val="60000"/>
              <a:lumOff val="40000"/>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9ECF6D60-2634-4CAD-875F-61CC2E9F4CAE}"/>
              </a:ext>
            </a:extLst>
          </p:cNvPr>
          <p:cNvSpPr/>
          <p:nvPr/>
        </p:nvSpPr>
        <p:spPr>
          <a:xfrm flipV="1">
            <a:off x="8615727" y="1384688"/>
            <a:ext cx="257629" cy="2446806"/>
          </a:xfrm>
          <a:prstGeom prst="rect">
            <a:avLst/>
          </a:prstGeom>
          <a:solidFill>
            <a:schemeClr val="accent1">
              <a:lumMod val="60000"/>
              <a:lumOff val="40000"/>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ángulo 16">
            <a:extLst>
              <a:ext uri="{FF2B5EF4-FFF2-40B4-BE49-F238E27FC236}">
                <a16:creationId xmlns:a16="http://schemas.microsoft.com/office/drawing/2014/main" id="{A971FAEB-D87B-47BB-8093-8E6E86D37E00}"/>
              </a:ext>
            </a:extLst>
          </p:cNvPr>
          <p:cNvSpPr/>
          <p:nvPr/>
        </p:nvSpPr>
        <p:spPr>
          <a:xfrm flipV="1">
            <a:off x="8615726" y="4774086"/>
            <a:ext cx="257629" cy="1436505"/>
          </a:xfrm>
          <a:prstGeom prst="rect">
            <a:avLst/>
          </a:prstGeom>
          <a:solidFill>
            <a:schemeClr val="accent1">
              <a:lumMod val="60000"/>
              <a:lumOff val="40000"/>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ítulo 1">
            <a:extLst>
              <a:ext uri="{FF2B5EF4-FFF2-40B4-BE49-F238E27FC236}">
                <a16:creationId xmlns:a16="http://schemas.microsoft.com/office/drawing/2014/main" id="{B7C21740-9182-4897-9B1B-F458C716BD13}"/>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Results</a:t>
            </a:r>
          </a:p>
        </p:txBody>
      </p:sp>
      <p:sp>
        <p:nvSpPr>
          <p:cNvPr id="21" name="Rectángulo: esquinas redondeadas 20">
            <a:extLst>
              <a:ext uri="{FF2B5EF4-FFF2-40B4-BE49-F238E27FC236}">
                <a16:creationId xmlns:a16="http://schemas.microsoft.com/office/drawing/2014/main" id="{4ECDB481-E13E-404F-8F67-B5567816B2EF}"/>
              </a:ext>
            </a:extLst>
          </p:cNvPr>
          <p:cNvSpPr/>
          <p:nvPr/>
        </p:nvSpPr>
        <p:spPr>
          <a:xfrm>
            <a:off x="7182035" y="626449"/>
            <a:ext cx="1247590" cy="240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Present T</a:t>
            </a:r>
          </a:p>
        </p:txBody>
      </p:sp>
      <p:sp>
        <p:nvSpPr>
          <p:cNvPr id="22" name="Rectángulo: esquinas redondeadas 21">
            <a:extLst>
              <a:ext uri="{FF2B5EF4-FFF2-40B4-BE49-F238E27FC236}">
                <a16:creationId xmlns:a16="http://schemas.microsoft.com/office/drawing/2014/main" id="{562F0A43-D026-4F15-99CB-874B6FD515D8}"/>
              </a:ext>
            </a:extLst>
          </p:cNvPr>
          <p:cNvSpPr/>
          <p:nvPr/>
        </p:nvSpPr>
        <p:spPr>
          <a:xfrm>
            <a:off x="8558892" y="626449"/>
            <a:ext cx="2452007" cy="2400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Future – pessimistic scenario</a:t>
            </a:r>
          </a:p>
        </p:txBody>
      </p:sp>
    </p:spTree>
    <p:extLst>
      <p:ext uri="{BB962C8B-B14F-4D97-AF65-F5344CB8AC3E}">
        <p14:creationId xmlns:p14="http://schemas.microsoft.com/office/powerpoint/2010/main" val="345688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B0A6AF-6AEE-48BF-AB2A-E169EAA779E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Results</a:t>
            </a:r>
          </a:p>
        </p:txBody>
      </p:sp>
      <p:sp>
        <p:nvSpPr>
          <p:cNvPr id="3" name="Marcador de contenido 2">
            <a:extLst>
              <a:ext uri="{FF2B5EF4-FFF2-40B4-BE49-F238E27FC236}">
                <a16:creationId xmlns:a16="http://schemas.microsoft.com/office/drawing/2014/main" id="{E2307ECC-6ADD-4A0B-B8D4-C6D124D3AF1A}"/>
              </a:ext>
            </a:extLst>
          </p:cNvPr>
          <p:cNvSpPr>
            <a:spLocks noGrp="1"/>
          </p:cNvSpPr>
          <p:nvPr>
            <p:ph sz="half" idx="1"/>
          </p:nvPr>
        </p:nvSpPr>
        <p:spPr>
          <a:xfrm>
            <a:off x="643467" y="1782981"/>
            <a:ext cx="10275501" cy="4393982"/>
          </a:xfrm>
        </p:spPr>
        <p:txBody>
          <a:bodyPr vert="horz" lIns="91440" tIns="45720" rIns="91440" bIns="45720" rtlCol="0">
            <a:normAutofit/>
          </a:bodyPr>
          <a:lstStyle/>
          <a:p>
            <a:r>
              <a:rPr lang="en-US" sz="2400" dirty="0"/>
              <a:t>Under a business-as-usual scenario, at the end of the XXI Century:</a:t>
            </a:r>
          </a:p>
          <a:p>
            <a:endParaRPr lang="en-US" sz="2400" dirty="0"/>
          </a:p>
          <a:p>
            <a:pPr lvl="1"/>
            <a:r>
              <a:rPr lang="en-US" b="1" dirty="0"/>
              <a:t>12</a:t>
            </a:r>
            <a:r>
              <a:rPr lang="en-US" dirty="0"/>
              <a:t> species will have their potential habitats </a:t>
            </a:r>
            <a:r>
              <a:rPr lang="en-US" dirty="0">
                <a:solidFill>
                  <a:srgbClr val="C00000"/>
                </a:solidFill>
              </a:rPr>
              <a:t>greatly reduced </a:t>
            </a:r>
            <a:r>
              <a:rPr lang="en-US" dirty="0"/>
              <a:t>(54% of fishes, 29% of cephalopods and 75% of decapods).</a:t>
            </a:r>
          </a:p>
          <a:p>
            <a:pPr lvl="1"/>
            <a:endParaRPr lang="en-US" dirty="0"/>
          </a:p>
          <a:p>
            <a:pPr lvl="1"/>
            <a:r>
              <a:rPr lang="en-US" b="1" dirty="0"/>
              <a:t>3</a:t>
            </a:r>
            <a:r>
              <a:rPr lang="en-US" dirty="0"/>
              <a:t> species will have their potential habitats </a:t>
            </a:r>
            <a:r>
              <a:rPr lang="en-US" dirty="0">
                <a:solidFill>
                  <a:schemeClr val="accent2"/>
                </a:solidFill>
              </a:rPr>
              <a:t>moderately reduced </a:t>
            </a:r>
            <a:r>
              <a:rPr lang="en-US" dirty="0"/>
              <a:t>(15% of fishes and 14% of cephalopods).</a:t>
            </a:r>
          </a:p>
          <a:p>
            <a:pPr lvl="1"/>
            <a:endParaRPr lang="en-US" dirty="0"/>
          </a:p>
          <a:p>
            <a:pPr lvl="1"/>
            <a:r>
              <a:rPr lang="en-US" b="1" dirty="0"/>
              <a:t>9</a:t>
            </a:r>
            <a:r>
              <a:rPr lang="en-US" dirty="0"/>
              <a:t> species will not have noticeable variations on their potential habitats (31% of fishes, 57% of cephalopods and 25% of decapods).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447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Marcador de contenido 2">
            <a:extLst>
              <a:ext uri="{FF2B5EF4-FFF2-40B4-BE49-F238E27FC236}">
                <a16:creationId xmlns:a16="http://schemas.microsoft.com/office/drawing/2014/main" id="{9368AE92-D6B0-47CA-ACB6-66D63876F16B}"/>
              </a:ext>
            </a:extLst>
          </p:cNvPr>
          <p:cNvGraphicFramePr>
            <a:graphicFrameLocks noGrp="1"/>
          </p:cNvGraphicFramePr>
          <p:nvPr>
            <p:ph sz="half" idx="1"/>
            <p:extLst>
              <p:ext uri="{D42A27DB-BD31-4B8C-83A1-F6EECF244321}">
                <p14:modId xmlns:p14="http://schemas.microsoft.com/office/powerpoint/2010/main" val="1608029516"/>
              </p:ext>
            </p:extLst>
          </p:nvPr>
        </p:nvGraphicFramePr>
        <p:xfrm>
          <a:off x="838200" y="1457471"/>
          <a:ext cx="10515600" cy="5078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id="{5B898CE3-2EE5-44FB-9619-4EB3D5F3863F}"/>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Conclusions</a:t>
            </a:r>
          </a:p>
        </p:txBody>
      </p:sp>
    </p:spTree>
    <p:extLst>
      <p:ext uri="{BB962C8B-B14F-4D97-AF65-F5344CB8AC3E}">
        <p14:creationId xmlns:p14="http://schemas.microsoft.com/office/powerpoint/2010/main" val="283351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Marcador de contenido 2">
            <a:extLst>
              <a:ext uri="{FF2B5EF4-FFF2-40B4-BE49-F238E27FC236}">
                <a16:creationId xmlns:a16="http://schemas.microsoft.com/office/drawing/2014/main" id="{D90CC22B-1631-4A47-8AAB-9282E9943088}"/>
              </a:ext>
            </a:extLst>
          </p:cNvPr>
          <p:cNvGraphicFramePr>
            <a:graphicFrameLocks noGrp="1"/>
          </p:cNvGraphicFramePr>
          <p:nvPr>
            <p:ph sz="half" idx="1"/>
            <p:extLst>
              <p:ext uri="{D42A27DB-BD31-4B8C-83A1-F6EECF244321}">
                <p14:modId xmlns:p14="http://schemas.microsoft.com/office/powerpoint/2010/main" val="38561684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97D1FD62-C89C-4D79-9652-1A4346ED18D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Introduction</a:t>
            </a:r>
          </a:p>
        </p:txBody>
      </p:sp>
    </p:spTree>
    <p:extLst>
      <p:ext uri="{BB962C8B-B14F-4D97-AF65-F5344CB8AC3E}">
        <p14:creationId xmlns:p14="http://schemas.microsoft.com/office/powerpoint/2010/main" val="15249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CED88CD-F4FC-4AA3-B2E6-D264A884B23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a:t>Objectives</a:t>
            </a:r>
          </a:p>
        </p:txBody>
      </p:sp>
      <p:sp>
        <p:nvSpPr>
          <p:cNvPr id="3" name="Marcador de contenido 2">
            <a:extLst>
              <a:ext uri="{FF2B5EF4-FFF2-40B4-BE49-F238E27FC236}">
                <a16:creationId xmlns:a16="http://schemas.microsoft.com/office/drawing/2014/main" id="{B3EEB1ED-6599-4E28-BA15-5AC606C8850B}"/>
              </a:ext>
            </a:extLst>
          </p:cNvPr>
          <p:cNvSpPr>
            <a:spLocks noGrp="1"/>
          </p:cNvSpPr>
          <p:nvPr>
            <p:ph sz="half" idx="1"/>
          </p:nvPr>
        </p:nvSpPr>
        <p:spPr>
          <a:xfrm>
            <a:off x="643468" y="1782981"/>
            <a:ext cx="7133926" cy="4393982"/>
          </a:xfrm>
        </p:spPr>
        <p:txBody>
          <a:bodyPr vert="horz" lIns="91440" tIns="45720" rIns="91440" bIns="45720" rtlCol="0">
            <a:normAutofit/>
          </a:bodyPr>
          <a:lstStyle/>
          <a:p>
            <a:r>
              <a:rPr lang="en-US" dirty="0"/>
              <a:t>To establish thermal limits of tolerance of 24 demersal and benthopelagic species of commercial interest species in the Western Mediterranean.</a:t>
            </a:r>
          </a:p>
          <a:p>
            <a:endParaRPr lang="en-US" dirty="0"/>
          </a:p>
          <a:p>
            <a:r>
              <a:rPr lang="en-US" dirty="0"/>
              <a:t>To determine the potential effects of sea warming on the geographical distributions of these species in the Western Mediterranean.</a:t>
            </a:r>
          </a:p>
          <a:p>
            <a:pPr lvl="1"/>
            <a:endParaRPr lang="en-US" sz="2800" dirty="0"/>
          </a:p>
          <a:p>
            <a:pPr lvl="1"/>
            <a:endParaRPr lang="en-US" sz="2000" dirty="0"/>
          </a:p>
          <a:p>
            <a:pPr lvl="1"/>
            <a:endParaRPr lang="en-US" sz="2000" dirty="0"/>
          </a:p>
          <a:p>
            <a:pPr marL="457200" lvl="1"/>
            <a:endParaRPr lang="en-US" sz="2000" dirty="0"/>
          </a:p>
        </p:txBody>
      </p:sp>
      <p:pic>
        <p:nvPicPr>
          <p:cNvPr id="5" name="Imagen 4">
            <a:extLst>
              <a:ext uri="{FF2B5EF4-FFF2-40B4-BE49-F238E27FC236}">
                <a16:creationId xmlns:a16="http://schemas.microsoft.com/office/drawing/2014/main" id="{96D7BE54-FFFD-488B-8DD1-FF2E9143B15F}"/>
              </a:ext>
            </a:extLst>
          </p:cNvPr>
          <p:cNvPicPr>
            <a:picLocks noChangeAspect="1"/>
          </p:cNvPicPr>
          <p:nvPr/>
        </p:nvPicPr>
        <p:blipFill rotWithShape="1">
          <a:blip r:embed="rId2"/>
          <a:srcRect l="17309" t="-207" r="22100" b="205"/>
          <a:stretch/>
        </p:blipFill>
        <p:spPr>
          <a:xfrm>
            <a:off x="7777395"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36" name="Rectangle 3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44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CED88CD-F4FC-4AA3-B2E6-D264A884B23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Selected species</a:t>
            </a:r>
          </a:p>
        </p:txBody>
      </p:sp>
      <p:sp>
        <p:nvSpPr>
          <p:cNvPr id="3" name="Marcador de contenido 2">
            <a:extLst>
              <a:ext uri="{FF2B5EF4-FFF2-40B4-BE49-F238E27FC236}">
                <a16:creationId xmlns:a16="http://schemas.microsoft.com/office/drawing/2014/main" id="{B3EEB1ED-6599-4E28-BA15-5AC606C8850B}"/>
              </a:ext>
            </a:extLst>
          </p:cNvPr>
          <p:cNvSpPr>
            <a:spLocks noGrp="1"/>
          </p:cNvSpPr>
          <p:nvPr>
            <p:ph sz="half" idx="1"/>
          </p:nvPr>
        </p:nvSpPr>
        <p:spPr>
          <a:xfrm>
            <a:off x="643467" y="1782981"/>
            <a:ext cx="7328958" cy="4393982"/>
          </a:xfrm>
        </p:spPr>
        <p:txBody>
          <a:bodyPr vert="horz" lIns="91440" tIns="45720" rIns="91440" bIns="45720" rtlCol="0">
            <a:normAutofit/>
          </a:bodyPr>
          <a:lstStyle/>
          <a:p>
            <a:pPr lvl="1"/>
            <a:endParaRPr lang="en-US" sz="2000" dirty="0"/>
          </a:p>
          <a:p>
            <a:pPr lvl="1"/>
            <a:endParaRPr lang="en-US" sz="2000" dirty="0"/>
          </a:p>
          <a:p>
            <a:pPr lvl="1"/>
            <a:endParaRPr lang="en-US" sz="2000" dirty="0"/>
          </a:p>
          <a:p>
            <a:pPr marL="457200" lvl="1"/>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Tabla 7">
            <a:extLst>
              <a:ext uri="{FF2B5EF4-FFF2-40B4-BE49-F238E27FC236}">
                <a16:creationId xmlns:a16="http://schemas.microsoft.com/office/drawing/2014/main" id="{CC856120-DA5B-404C-A485-B20210688447}"/>
              </a:ext>
            </a:extLst>
          </p:cNvPr>
          <p:cNvGraphicFramePr>
            <a:graphicFrameLocks/>
          </p:cNvGraphicFramePr>
          <p:nvPr>
            <p:extLst>
              <p:ext uri="{D42A27DB-BD31-4B8C-83A1-F6EECF244321}">
                <p14:modId xmlns:p14="http://schemas.microsoft.com/office/powerpoint/2010/main" val="1982045982"/>
              </p:ext>
            </p:extLst>
          </p:nvPr>
        </p:nvGraphicFramePr>
        <p:xfrm>
          <a:off x="1260475" y="1779205"/>
          <a:ext cx="4794250" cy="4183440"/>
        </p:xfrm>
        <a:graphic>
          <a:graphicData uri="http://schemas.openxmlformats.org/drawingml/2006/table">
            <a:tbl>
              <a:tblPr firstRow="1">
                <a:tableStyleId>{5C22544A-7EE6-4342-B048-85BDC9FD1C3A}</a:tableStyleId>
              </a:tblPr>
              <a:tblGrid>
                <a:gridCol w="2397125">
                  <a:extLst>
                    <a:ext uri="{9D8B030D-6E8A-4147-A177-3AD203B41FA5}">
                      <a16:colId xmlns:a16="http://schemas.microsoft.com/office/drawing/2014/main" val="2599454617"/>
                    </a:ext>
                  </a:extLst>
                </a:gridCol>
                <a:gridCol w="2397125">
                  <a:extLst>
                    <a:ext uri="{9D8B030D-6E8A-4147-A177-3AD203B41FA5}">
                      <a16:colId xmlns:a16="http://schemas.microsoft.com/office/drawing/2014/main" val="2873828559"/>
                    </a:ext>
                  </a:extLst>
                </a:gridCol>
              </a:tblGrid>
              <a:tr h="522930">
                <a:tc gridSpan="2">
                  <a:txBody>
                    <a:bodyPr/>
                    <a:lstStyle/>
                    <a:p>
                      <a:pPr algn="ctr"/>
                      <a:r>
                        <a:rPr lang="en-GB" sz="1600" dirty="0"/>
                        <a:t>Bony fishes (13)</a:t>
                      </a:r>
                    </a:p>
                  </a:txBody>
                  <a:tcPr marL="74138" marR="74138" marT="37069" marB="37069" anchor="ctr"/>
                </a:tc>
                <a:tc hMerge="1">
                  <a:txBody>
                    <a:bodyPr/>
                    <a:lstStyle/>
                    <a:p>
                      <a:endParaRPr lang="en-GB"/>
                    </a:p>
                  </a:txBody>
                  <a:tcPr/>
                </a:tc>
                <a:extLst>
                  <a:ext uri="{0D108BD9-81ED-4DB2-BD59-A6C34878D82A}">
                    <a16:rowId xmlns:a16="http://schemas.microsoft.com/office/drawing/2014/main" val="1901106942"/>
                  </a:ext>
                </a:extLst>
              </a:tr>
              <a:tr h="522930">
                <a:tc>
                  <a:txBody>
                    <a:bodyPr/>
                    <a:lstStyle/>
                    <a:p>
                      <a:r>
                        <a:rPr lang="en-GB" sz="1500" i="1"/>
                        <a:t>Helicolenus dactylopterus</a:t>
                      </a:r>
                    </a:p>
                  </a:txBody>
                  <a:tcPr marL="74138" marR="74138" marT="37069" marB="3706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i="1"/>
                        <a:t>Pagellus bogaraveo</a:t>
                      </a:r>
                    </a:p>
                  </a:txBody>
                  <a:tcPr marL="74138" marR="74138" marT="37069" marB="37069" anchor="ctr"/>
                </a:tc>
                <a:extLst>
                  <a:ext uri="{0D108BD9-81ED-4DB2-BD59-A6C34878D82A}">
                    <a16:rowId xmlns:a16="http://schemas.microsoft.com/office/drawing/2014/main" val="1238444810"/>
                  </a:ext>
                </a:extLst>
              </a:tr>
              <a:tr h="522930">
                <a:tc>
                  <a:txBody>
                    <a:bodyPr/>
                    <a:lstStyle/>
                    <a:p>
                      <a:r>
                        <a:rPr lang="en-GB" sz="1500" i="1"/>
                        <a:t>Lepidorhombus boscii</a:t>
                      </a:r>
                    </a:p>
                  </a:txBody>
                  <a:tcPr marL="74138" marR="74138" marT="37069" marB="37069" anchor="ctr"/>
                </a:tc>
                <a:tc>
                  <a:txBody>
                    <a:bodyPr/>
                    <a:lstStyle/>
                    <a:p>
                      <a:r>
                        <a:rPr lang="en-GB" sz="1500" i="1"/>
                        <a:t>Pagellus erythrinus</a:t>
                      </a:r>
                    </a:p>
                  </a:txBody>
                  <a:tcPr marL="74138" marR="74138" marT="37069" marB="37069" anchor="ctr"/>
                </a:tc>
                <a:extLst>
                  <a:ext uri="{0D108BD9-81ED-4DB2-BD59-A6C34878D82A}">
                    <a16:rowId xmlns:a16="http://schemas.microsoft.com/office/drawing/2014/main" val="3069320616"/>
                  </a:ext>
                </a:extLst>
              </a:tr>
              <a:tr h="522930">
                <a:tc>
                  <a:txBody>
                    <a:bodyPr/>
                    <a:lstStyle/>
                    <a:p>
                      <a:r>
                        <a:rPr lang="en-GB" sz="1500" i="1"/>
                        <a:t>Lophius budegassa</a:t>
                      </a:r>
                    </a:p>
                  </a:txBody>
                  <a:tcPr marL="74138" marR="74138" marT="37069" marB="37069" anchor="ctr"/>
                </a:tc>
                <a:tc>
                  <a:txBody>
                    <a:bodyPr/>
                    <a:lstStyle/>
                    <a:p>
                      <a:r>
                        <a:rPr lang="en-GB" sz="1500" i="1"/>
                        <a:t>Phycis blennoides</a:t>
                      </a:r>
                    </a:p>
                  </a:txBody>
                  <a:tcPr marL="74138" marR="74138" marT="37069" marB="37069" anchor="ctr"/>
                </a:tc>
                <a:extLst>
                  <a:ext uri="{0D108BD9-81ED-4DB2-BD59-A6C34878D82A}">
                    <a16:rowId xmlns:a16="http://schemas.microsoft.com/office/drawing/2014/main" val="406772101"/>
                  </a:ext>
                </a:extLst>
              </a:tr>
              <a:tr h="522930">
                <a:tc>
                  <a:txBody>
                    <a:bodyPr/>
                    <a:lstStyle/>
                    <a:p>
                      <a:r>
                        <a:rPr lang="en-GB" sz="1500" i="1"/>
                        <a:t>Lophius piscatorius</a:t>
                      </a:r>
                    </a:p>
                  </a:txBody>
                  <a:tcPr marL="74138" marR="74138" marT="37069" marB="37069" anchor="ctr"/>
                </a:tc>
                <a:tc>
                  <a:txBody>
                    <a:bodyPr/>
                    <a:lstStyle/>
                    <a:p>
                      <a:r>
                        <a:rPr lang="en-GB" sz="1500" i="1"/>
                        <a:t>Solea solea</a:t>
                      </a:r>
                    </a:p>
                  </a:txBody>
                  <a:tcPr marL="74138" marR="74138" marT="37069" marB="37069" anchor="ctr"/>
                </a:tc>
                <a:extLst>
                  <a:ext uri="{0D108BD9-81ED-4DB2-BD59-A6C34878D82A}">
                    <a16:rowId xmlns:a16="http://schemas.microsoft.com/office/drawing/2014/main" val="2961181876"/>
                  </a:ext>
                </a:extLst>
              </a:tr>
              <a:tr h="522930">
                <a:tc>
                  <a:txBody>
                    <a:bodyPr/>
                    <a:lstStyle/>
                    <a:p>
                      <a:r>
                        <a:rPr lang="en-GB" sz="1500" i="1"/>
                        <a:t>Merluccius merluccius</a:t>
                      </a:r>
                    </a:p>
                  </a:txBody>
                  <a:tcPr marL="74138" marR="74138" marT="37069" marB="37069" anchor="ctr"/>
                </a:tc>
                <a:tc>
                  <a:txBody>
                    <a:bodyPr/>
                    <a:lstStyle/>
                    <a:p>
                      <a:r>
                        <a:rPr lang="en-GB" sz="1500" i="1"/>
                        <a:t>Trachurus mediterraneus</a:t>
                      </a:r>
                    </a:p>
                  </a:txBody>
                  <a:tcPr marL="74138" marR="74138" marT="37069" marB="37069" anchor="ctr"/>
                </a:tc>
                <a:extLst>
                  <a:ext uri="{0D108BD9-81ED-4DB2-BD59-A6C34878D82A}">
                    <a16:rowId xmlns:a16="http://schemas.microsoft.com/office/drawing/2014/main" val="1845354274"/>
                  </a:ext>
                </a:extLst>
              </a:tr>
              <a:tr h="522930">
                <a:tc>
                  <a:txBody>
                    <a:bodyPr/>
                    <a:lstStyle/>
                    <a:p>
                      <a:r>
                        <a:rPr lang="en-GB" sz="1500" i="1"/>
                        <a:t>Mullus barbatus</a:t>
                      </a:r>
                    </a:p>
                  </a:txBody>
                  <a:tcPr marL="74138" marR="74138" marT="37069" marB="37069" anchor="ctr"/>
                </a:tc>
                <a:tc>
                  <a:txBody>
                    <a:bodyPr/>
                    <a:lstStyle/>
                    <a:p>
                      <a:r>
                        <a:rPr lang="en-GB" sz="1500" i="1"/>
                        <a:t>Trachurus trachurus</a:t>
                      </a:r>
                    </a:p>
                  </a:txBody>
                  <a:tcPr marL="74138" marR="74138" marT="37069" marB="37069" anchor="ctr"/>
                </a:tc>
                <a:extLst>
                  <a:ext uri="{0D108BD9-81ED-4DB2-BD59-A6C34878D82A}">
                    <a16:rowId xmlns:a16="http://schemas.microsoft.com/office/drawing/2014/main" val="3275668778"/>
                  </a:ext>
                </a:extLst>
              </a:tr>
              <a:tr h="522930">
                <a:tc>
                  <a:txBody>
                    <a:bodyPr/>
                    <a:lstStyle/>
                    <a:p>
                      <a:r>
                        <a:rPr lang="en-GB" sz="1500" i="1"/>
                        <a:t>Mullus surmuletus</a:t>
                      </a:r>
                    </a:p>
                  </a:txBody>
                  <a:tcPr marL="74138" marR="74138" marT="37069" marB="37069" anchor="ctr"/>
                </a:tc>
                <a:tc>
                  <a:txBody>
                    <a:bodyPr/>
                    <a:lstStyle/>
                    <a:p>
                      <a:endParaRPr lang="en-GB" sz="1500" i="1" dirty="0"/>
                    </a:p>
                  </a:txBody>
                  <a:tcPr marL="74138" marR="74138" marT="37069" marB="37069" anchor="ctr"/>
                </a:tc>
                <a:extLst>
                  <a:ext uri="{0D108BD9-81ED-4DB2-BD59-A6C34878D82A}">
                    <a16:rowId xmlns:a16="http://schemas.microsoft.com/office/drawing/2014/main" val="1101082563"/>
                  </a:ext>
                </a:extLst>
              </a:tr>
            </a:tbl>
          </a:graphicData>
        </a:graphic>
      </p:graphicFrame>
      <p:graphicFrame>
        <p:nvGraphicFramePr>
          <p:cNvPr id="11" name="Tabla 9">
            <a:extLst>
              <a:ext uri="{FF2B5EF4-FFF2-40B4-BE49-F238E27FC236}">
                <a16:creationId xmlns:a16="http://schemas.microsoft.com/office/drawing/2014/main" id="{EC33F7E5-F5BD-4A0D-992E-7E0156E4E585}"/>
              </a:ext>
            </a:extLst>
          </p:cNvPr>
          <p:cNvGraphicFramePr>
            <a:graphicFrameLocks noGrp="1"/>
          </p:cNvGraphicFramePr>
          <p:nvPr>
            <p:ph sz="half" idx="2"/>
            <p:extLst>
              <p:ext uri="{D42A27DB-BD31-4B8C-83A1-F6EECF244321}">
                <p14:modId xmlns:p14="http://schemas.microsoft.com/office/powerpoint/2010/main" val="150046500"/>
              </p:ext>
            </p:extLst>
          </p:nvPr>
        </p:nvGraphicFramePr>
        <p:xfrm>
          <a:off x="6137275" y="1779205"/>
          <a:ext cx="4794250" cy="4183440"/>
        </p:xfrm>
        <a:graphic>
          <a:graphicData uri="http://schemas.openxmlformats.org/drawingml/2006/table">
            <a:tbl>
              <a:tblPr firstRow="1">
                <a:tableStyleId>{5C22544A-7EE6-4342-B048-85BDC9FD1C3A}</a:tableStyleId>
              </a:tblPr>
              <a:tblGrid>
                <a:gridCol w="2397125">
                  <a:extLst>
                    <a:ext uri="{9D8B030D-6E8A-4147-A177-3AD203B41FA5}">
                      <a16:colId xmlns:a16="http://schemas.microsoft.com/office/drawing/2014/main" val="3006613860"/>
                    </a:ext>
                  </a:extLst>
                </a:gridCol>
                <a:gridCol w="2397125">
                  <a:extLst>
                    <a:ext uri="{9D8B030D-6E8A-4147-A177-3AD203B41FA5}">
                      <a16:colId xmlns:a16="http://schemas.microsoft.com/office/drawing/2014/main" val="3420990573"/>
                    </a:ext>
                  </a:extLst>
                </a:gridCol>
              </a:tblGrid>
              <a:tr h="522930">
                <a:tc>
                  <a:txBody>
                    <a:bodyPr/>
                    <a:lstStyle/>
                    <a:p>
                      <a:pPr algn="ctr"/>
                      <a:r>
                        <a:rPr lang="en-GB" sz="1600" dirty="0"/>
                        <a:t>Cephalopods (7)</a:t>
                      </a:r>
                    </a:p>
                  </a:txBody>
                  <a:tcPr marL="74138" marR="74138" marT="37069" marB="37069" anchor="ctr"/>
                </a:tc>
                <a:tc>
                  <a:txBody>
                    <a:bodyPr/>
                    <a:lstStyle/>
                    <a:p>
                      <a:pPr algn="ctr"/>
                      <a:r>
                        <a:rPr lang="en-GB" sz="1600" dirty="0"/>
                        <a:t>Crustaceans (4)</a:t>
                      </a:r>
                    </a:p>
                  </a:txBody>
                  <a:tcPr marL="74138" marR="74138" marT="37069" marB="37069" anchor="ctr"/>
                </a:tc>
                <a:extLst>
                  <a:ext uri="{0D108BD9-81ED-4DB2-BD59-A6C34878D82A}">
                    <a16:rowId xmlns:a16="http://schemas.microsoft.com/office/drawing/2014/main" val="3424044232"/>
                  </a:ext>
                </a:extLst>
              </a:tr>
              <a:tr h="522930">
                <a:tc>
                  <a:txBody>
                    <a:bodyPr/>
                    <a:lstStyle/>
                    <a:p>
                      <a:pPr algn="l"/>
                      <a:r>
                        <a:rPr lang="en-GB" sz="1500" i="1"/>
                        <a:t>Eledone cirrhosa</a:t>
                      </a:r>
                    </a:p>
                  </a:txBody>
                  <a:tcPr marL="74138" marR="74138" marT="37069" marB="37069" anchor="ctr"/>
                </a:tc>
                <a:tc>
                  <a:txBody>
                    <a:bodyPr/>
                    <a:lstStyle/>
                    <a:p>
                      <a:pPr algn="l"/>
                      <a:r>
                        <a:rPr lang="en-GB" sz="1500" i="1"/>
                        <a:t>Aristaeomorpha foliacea</a:t>
                      </a:r>
                    </a:p>
                  </a:txBody>
                  <a:tcPr marL="74138" marR="74138" marT="37069" marB="37069" anchor="ctr"/>
                </a:tc>
                <a:extLst>
                  <a:ext uri="{0D108BD9-81ED-4DB2-BD59-A6C34878D82A}">
                    <a16:rowId xmlns:a16="http://schemas.microsoft.com/office/drawing/2014/main" val="2681686905"/>
                  </a:ext>
                </a:extLst>
              </a:tr>
              <a:tr h="522930">
                <a:tc>
                  <a:txBody>
                    <a:bodyPr/>
                    <a:lstStyle/>
                    <a:p>
                      <a:pPr algn="l"/>
                      <a:r>
                        <a:rPr lang="en-GB" sz="1500" i="1"/>
                        <a:t>Eledone moschata</a:t>
                      </a:r>
                    </a:p>
                  </a:txBody>
                  <a:tcPr marL="74138" marR="74138" marT="37069" marB="37069" anchor="ctr"/>
                </a:tc>
                <a:tc>
                  <a:txBody>
                    <a:bodyPr/>
                    <a:lstStyle/>
                    <a:p>
                      <a:pPr algn="l"/>
                      <a:r>
                        <a:rPr lang="en-GB" sz="1500" i="1"/>
                        <a:t>Aristeus antennatus</a:t>
                      </a:r>
                    </a:p>
                  </a:txBody>
                  <a:tcPr marL="74138" marR="74138" marT="37069" marB="37069" anchor="ctr"/>
                </a:tc>
                <a:extLst>
                  <a:ext uri="{0D108BD9-81ED-4DB2-BD59-A6C34878D82A}">
                    <a16:rowId xmlns:a16="http://schemas.microsoft.com/office/drawing/2014/main" val="3981158362"/>
                  </a:ext>
                </a:extLst>
              </a:tr>
              <a:tr h="522930">
                <a:tc>
                  <a:txBody>
                    <a:bodyPr/>
                    <a:lstStyle/>
                    <a:p>
                      <a:pPr algn="l"/>
                      <a:r>
                        <a:rPr lang="en-GB" sz="1500" i="1"/>
                        <a:t>Illex coindetii</a:t>
                      </a:r>
                    </a:p>
                  </a:txBody>
                  <a:tcPr marL="74138" marR="74138" marT="37069" marB="37069" anchor="ctr"/>
                </a:tc>
                <a:tc>
                  <a:txBody>
                    <a:bodyPr/>
                    <a:lstStyle/>
                    <a:p>
                      <a:pPr algn="l"/>
                      <a:r>
                        <a:rPr lang="en-GB" sz="1500" i="1"/>
                        <a:t>Nephrops norvegicus</a:t>
                      </a:r>
                    </a:p>
                  </a:txBody>
                  <a:tcPr marL="74138" marR="74138" marT="37069" marB="37069" anchor="ctr"/>
                </a:tc>
                <a:extLst>
                  <a:ext uri="{0D108BD9-81ED-4DB2-BD59-A6C34878D82A}">
                    <a16:rowId xmlns:a16="http://schemas.microsoft.com/office/drawing/2014/main" val="50012109"/>
                  </a:ext>
                </a:extLst>
              </a:tr>
              <a:tr h="522930">
                <a:tc>
                  <a:txBody>
                    <a:bodyPr/>
                    <a:lstStyle/>
                    <a:p>
                      <a:pPr algn="l"/>
                      <a:r>
                        <a:rPr lang="en-GB" sz="1500" i="1"/>
                        <a:t>Loligo vulgaris</a:t>
                      </a:r>
                    </a:p>
                  </a:txBody>
                  <a:tcPr marL="74138" marR="74138" marT="37069" marB="37069" anchor="ctr"/>
                </a:tc>
                <a:tc>
                  <a:txBody>
                    <a:bodyPr/>
                    <a:lstStyle/>
                    <a:p>
                      <a:pPr algn="l"/>
                      <a:r>
                        <a:rPr lang="en-GB" sz="1500" i="1"/>
                        <a:t>Parapenaeus longirostris</a:t>
                      </a:r>
                    </a:p>
                  </a:txBody>
                  <a:tcPr marL="74138" marR="74138" marT="37069" marB="37069" anchor="ctr"/>
                </a:tc>
                <a:extLst>
                  <a:ext uri="{0D108BD9-81ED-4DB2-BD59-A6C34878D82A}">
                    <a16:rowId xmlns:a16="http://schemas.microsoft.com/office/drawing/2014/main" val="343510479"/>
                  </a:ext>
                </a:extLst>
              </a:tr>
              <a:tr h="522930">
                <a:tc>
                  <a:txBody>
                    <a:bodyPr/>
                    <a:lstStyle/>
                    <a:p>
                      <a:pPr algn="l"/>
                      <a:r>
                        <a:rPr lang="en-GB" sz="1500" i="1"/>
                        <a:t>Octopus vulgaris</a:t>
                      </a:r>
                    </a:p>
                  </a:txBody>
                  <a:tcPr marL="74138" marR="74138" marT="37069" marB="37069" anchor="ctr"/>
                </a:tc>
                <a:tc>
                  <a:txBody>
                    <a:bodyPr/>
                    <a:lstStyle/>
                    <a:p>
                      <a:pPr algn="l"/>
                      <a:endParaRPr lang="en-GB" sz="1500" i="1"/>
                    </a:p>
                  </a:txBody>
                  <a:tcPr marL="74138" marR="74138" marT="37069" marB="37069" anchor="ctr"/>
                </a:tc>
                <a:extLst>
                  <a:ext uri="{0D108BD9-81ED-4DB2-BD59-A6C34878D82A}">
                    <a16:rowId xmlns:a16="http://schemas.microsoft.com/office/drawing/2014/main" val="3701704129"/>
                  </a:ext>
                </a:extLst>
              </a:tr>
              <a:tr h="522930">
                <a:tc>
                  <a:txBody>
                    <a:bodyPr/>
                    <a:lstStyle/>
                    <a:p>
                      <a:pPr algn="l"/>
                      <a:r>
                        <a:rPr lang="en-GB" sz="1500" i="1"/>
                        <a:t>Sepia officinalis</a:t>
                      </a:r>
                    </a:p>
                  </a:txBody>
                  <a:tcPr marL="74138" marR="74138" marT="37069" marB="37069" anchor="ctr"/>
                </a:tc>
                <a:tc>
                  <a:txBody>
                    <a:bodyPr/>
                    <a:lstStyle/>
                    <a:p>
                      <a:pPr algn="l"/>
                      <a:endParaRPr lang="en-GB" sz="1500" i="1"/>
                    </a:p>
                  </a:txBody>
                  <a:tcPr marL="74138" marR="74138" marT="37069" marB="37069" anchor="ctr"/>
                </a:tc>
                <a:extLst>
                  <a:ext uri="{0D108BD9-81ED-4DB2-BD59-A6C34878D82A}">
                    <a16:rowId xmlns:a16="http://schemas.microsoft.com/office/drawing/2014/main" val="1672483637"/>
                  </a:ext>
                </a:extLst>
              </a:tr>
              <a:tr h="522930">
                <a:tc>
                  <a:txBody>
                    <a:bodyPr/>
                    <a:lstStyle/>
                    <a:p>
                      <a:pPr algn="l"/>
                      <a:r>
                        <a:rPr lang="en-GB" sz="1500" i="1"/>
                        <a:t>Todarodes sagittatus</a:t>
                      </a:r>
                    </a:p>
                  </a:txBody>
                  <a:tcPr marL="74138" marR="74138" marT="37069" marB="37069" anchor="ctr"/>
                </a:tc>
                <a:tc>
                  <a:txBody>
                    <a:bodyPr/>
                    <a:lstStyle/>
                    <a:p>
                      <a:pPr algn="l"/>
                      <a:endParaRPr lang="en-GB" sz="1500" i="1" dirty="0"/>
                    </a:p>
                  </a:txBody>
                  <a:tcPr marL="74138" marR="74138" marT="37069" marB="37069" anchor="ctr"/>
                </a:tc>
                <a:extLst>
                  <a:ext uri="{0D108BD9-81ED-4DB2-BD59-A6C34878D82A}">
                    <a16:rowId xmlns:a16="http://schemas.microsoft.com/office/drawing/2014/main" val="2122425416"/>
                  </a:ext>
                </a:extLst>
              </a:tr>
            </a:tbl>
          </a:graphicData>
        </a:graphic>
      </p:graphicFrame>
    </p:spTree>
    <p:extLst>
      <p:ext uri="{BB962C8B-B14F-4D97-AF65-F5344CB8AC3E}">
        <p14:creationId xmlns:p14="http://schemas.microsoft.com/office/powerpoint/2010/main" val="381720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CED88CD-F4FC-4AA3-B2E6-D264A884B23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Methodology</a:t>
            </a:r>
          </a:p>
        </p:txBody>
      </p:sp>
      <p:sp>
        <p:nvSpPr>
          <p:cNvPr id="3" name="Marcador de contenido 2">
            <a:extLst>
              <a:ext uri="{FF2B5EF4-FFF2-40B4-BE49-F238E27FC236}">
                <a16:creationId xmlns:a16="http://schemas.microsoft.com/office/drawing/2014/main" id="{B3EEB1ED-6599-4E28-BA15-5AC606C8850B}"/>
              </a:ext>
            </a:extLst>
          </p:cNvPr>
          <p:cNvSpPr>
            <a:spLocks noGrp="1"/>
          </p:cNvSpPr>
          <p:nvPr>
            <p:ph sz="half" idx="1"/>
          </p:nvPr>
        </p:nvSpPr>
        <p:spPr>
          <a:xfrm>
            <a:off x="643467" y="1986363"/>
            <a:ext cx="7328958" cy="4190600"/>
          </a:xfrm>
        </p:spPr>
        <p:txBody>
          <a:bodyPr vert="horz" lIns="91440" tIns="45720" rIns="91440" bIns="45720" rtlCol="0">
            <a:normAutofit fontScale="85000" lnSpcReduction="20000"/>
          </a:bodyPr>
          <a:lstStyle/>
          <a:p>
            <a:r>
              <a:rPr lang="en-GB" u="sng" dirty="0"/>
              <a:t>Literature review</a:t>
            </a:r>
            <a:r>
              <a:rPr lang="en-GB" dirty="0"/>
              <a:t>:</a:t>
            </a:r>
          </a:p>
          <a:p>
            <a:pPr lvl="1"/>
            <a:r>
              <a:rPr lang="en-GB" dirty="0"/>
              <a:t>Selection of 89 papers with information about the target species and temperature-related information, at least 3 papers mentioning each species.</a:t>
            </a:r>
          </a:p>
          <a:p>
            <a:pPr lvl="1"/>
            <a:r>
              <a:rPr lang="en-GB" dirty="0"/>
              <a:t>73 of them contained data collected in the Mediterranean Sea.</a:t>
            </a:r>
          </a:p>
          <a:p>
            <a:pPr lvl="1"/>
            <a:endParaRPr lang="en-GB" dirty="0"/>
          </a:p>
          <a:p>
            <a:pPr lvl="1"/>
            <a:r>
              <a:rPr lang="en-GB" dirty="0"/>
              <a:t> 51 of these papers were actually useful to frame the thermal tolerance ranges of the 24 species.</a:t>
            </a:r>
          </a:p>
          <a:p>
            <a:pPr lvl="1"/>
            <a:r>
              <a:rPr lang="en-GB" dirty="0"/>
              <a:t> 38 papers were discarded as they mentioned temperature variables not in the depths where the species inhabit (e.g. SST).</a:t>
            </a:r>
          </a:p>
          <a:p>
            <a:endParaRPr lang="en-GB" dirty="0"/>
          </a:p>
          <a:p>
            <a:r>
              <a:rPr lang="en-GB" u="sng" dirty="0"/>
              <a:t>Consultations with experts of each species:</a:t>
            </a:r>
          </a:p>
          <a:p>
            <a:pPr marL="457200" lvl="1" indent="0">
              <a:buNone/>
            </a:pPr>
            <a:r>
              <a:rPr lang="en-GB" dirty="0"/>
              <a:t>Are the literature-based TR consistent and realistic?</a:t>
            </a:r>
          </a:p>
          <a:p>
            <a:pPr lvl="1"/>
            <a:endParaRPr lang="en-US" sz="2000" dirty="0"/>
          </a:p>
          <a:p>
            <a:pPr lvl="1"/>
            <a:endParaRPr lang="en-US" sz="2000" dirty="0"/>
          </a:p>
          <a:p>
            <a:pPr lvl="1"/>
            <a:endParaRPr lang="en-US" sz="2000" dirty="0"/>
          </a:p>
          <a:p>
            <a:pPr marL="457200" lvl="1"/>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Marcador de texto 4">
            <a:extLst>
              <a:ext uri="{FF2B5EF4-FFF2-40B4-BE49-F238E27FC236}">
                <a16:creationId xmlns:a16="http://schemas.microsoft.com/office/drawing/2014/main" id="{D7E6D490-6FB8-4FA8-986B-A123CE213912}"/>
              </a:ext>
            </a:extLst>
          </p:cNvPr>
          <p:cNvSpPr txBox="1">
            <a:spLocks/>
          </p:cNvSpPr>
          <p:nvPr/>
        </p:nvSpPr>
        <p:spPr>
          <a:xfrm>
            <a:off x="839788" y="1369338"/>
            <a:ext cx="10512424" cy="1135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Establishment of the species thermal ranges (TR)</a:t>
            </a:r>
          </a:p>
        </p:txBody>
      </p:sp>
      <p:pic>
        <p:nvPicPr>
          <p:cNvPr id="20" name="Gráfico 19" descr="Catedrático">
            <a:extLst>
              <a:ext uri="{FF2B5EF4-FFF2-40B4-BE49-F238E27FC236}">
                <a16:creationId xmlns:a16="http://schemas.microsoft.com/office/drawing/2014/main" id="{7989C1ED-4C2A-4A7A-A1AA-0FD38872A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7906" y="4474684"/>
            <a:ext cx="1828800" cy="1828800"/>
          </a:xfrm>
          <a:prstGeom prst="rect">
            <a:avLst/>
          </a:prstGeom>
        </p:spPr>
      </p:pic>
      <p:pic>
        <p:nvPicPr>
          <p:cNvPr id="22" name="Gráfico 21" descr="Periódico">
            <a:extLst>
              <a:ext uri="{FF2B5EF4-FFF2-40B4-BE49-F238E27FC236}">
                <a16:creationId xmlns:a16="http://schemas.microsoft.com/office/drawing/2014/main" id="{F2D2C5CB-16D8-4AC9-96C0-E327469A1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7906" y="2332414"/>
            <a:ext cx="1827090" cy="1827090"/>
          </a:xfrm>
          <a:prstGeom prst="rect">
            <a:avLst/>
          </a:prstGeom>
        </p:spPr>
      </p:pic>
    </p:spTree>
    <p:extLst>
      <p:ext uri="{BB962C8B-B14F-4D97-AF65-F5344CB8AC3E}">
        <p14:creationId xmlns:p14="http://schemas.microsoft.com/office/powerpoint/2010/main" val="187694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CED88CD-F4FC-4AA3-B2E6-D264A884B23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Methodology</a:t>
            </a:r>
          </a:p>
        </p:txBody>
      </p:sp>
      <p:sp>
        <p:nvSpPr>
          <p:cNvPr id="3" name="Marcador de contenido 2">
            <a:extLst>
              <a:ext uri="{FF2B5EF4-FFF2-40B4-BE49-F238E27FC236}">
                <a16:creationId xmlns:a16="http://schemas.microsoft.com/office/drawing/2014/main" id="{B3EEB1ED-6599-4E28-BA15-5AC606C8850B}"/>
              </a:ext>
            </a:extLst>
          </p:cNvPr>
          <p:cNvSpPr>
            <a:spLocks noGrp="1"/>
          </p:cNvSpPr>
          <p:nvPr>
            <p:ph sz="half" idx="1"/>
          </p:nvPr>
        </p:nvSpPr>
        <p:spPr>
          <a:xfrm>
            <a:off x="643466" y="1986363"/>
            <a:ext cx="7559501" cy="4190600"/>
          </a:xfrm>
        </p:spPr>
        <p:txBody>
          <a:bodyPr vert="horz" lIns="91440" tIns="45720" rIns="91440" bIns="45720" rtlCol="0">
            <a:normAutofit/>
          </a:bodyPr>
          <a:lstStyle/>
          <a:p>
            <a:r>
              <a:rPr lang="en-GB" sz="2400" u="sng" dirty="0"/>
              <a:t>FishBase (fishes) and </a:t>
            </a:r>
            <a:r>
              <a:rPr lang="en-GB" sz="2400" u="sng" dirty="0" err="1"/>
              <a:t>SeaLifeBase</a:t>
            </a:r>
            <a:r>
              <a:rPr lang="en-GB" sz="2400" u="sng" dirty="0"/>
              <a:t> (cephalopods and crustaceans) data</a:t>
            </a:r>
            <a:r>
              <a:rPr lang="en-GB" sz="2400" dirty="0"/>
              <a:t>:</a:t>
            </a:r>
          </a:p>
          <a:p>
            <a:endParaRPr lang="en-GB" sz="2400" dirty="0"/>
          </a:p>
          <a:p>
            <a:pPr lvl="1"/>
            <a:r>
              <a:rPr lang="en-GB" dirty="0"/>
              <a:t>Analysis of maps of geographical distribution of each species containing probability of occurrence.</a:t>
            </a:r>
          </a:p>
          <a:p>
            <a:pPr lvl="1"/>
            <a:r>
              <a:rPr lang="en-GB" dirty="0"/>
              <a:t>Obtaining bottom temperatures of their locations from climatic databases. </a:t>
            </a:r>
          </a:p>
          <a:p>
            <a:pPr lvl="1"/>
            <a:r>
              <a:rPr lang="en-GB" dirty="0"/>
              <a:t>Conservative TR were set by taking the percentiles P</a:t>
            </a:r>
            <a:r>
              <a:rPr lang="en-GB" baseline="-25000" dirty="0"/>
              <a:t>10</a:t>
            </a:r>
            <a:r>
              <a:rPr lang="en-GB" dirty="0"/>
              <a:t>-P</a:t>
            </a:r>
            <a:r>
              <a:rPr lang="en-GB" baseline="-25000" dirty="0"/>
              <a:t>90 </a:t>
            </a:r>
            <a:r>
              <a:rPr lang="en-GB" dirty="0"/>
              <a:t>of the obtained temperatures.</a:t>
            </a:r>
          </a:p>
          <a:p>
            <a:pPr lvl="1"/>
            <a:endParaRPr lang="en-US" sz="2000" dirty="0"/>
          </a:p>
          <a:p>
            <a:pPr lvl="1"/>
            <a:endParaRPr lang="en-US" sz="2000" dirty="0"/>
          </a:p>
          <a:p>
            <a:pPr lvl="1"/>
            <a:endParaRPr lang="en-US" sz="2000" dirty="0"/>
          </a:p>
          <a:p>
            <a:pPr marL="457200" lvl="1"/>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Marcador de texto 4">
            <a:extLst>
              <a:ext uri="{FF2B5EF4-FFF2-40B4-BE49-F238E27FC236}">
                <a16:creationId xmlns:a16="http://schemas.microsoft.com/office/drawing/2014/main" id="{D7E6D490-6FB8-4FA8-986B-A123CE213912}"/>
              </a:ext>
            </a:extLst>
          </p:cNvPr>
          <p:cNvSpPr txBox="1">
            <a:spLocks/>
          </p:cNvSpPr>
          <p:nvPr/>
        </p:nvSpPr>
        <p:spPr>
          <a:xfrm>
            <a:off x="839788" y="1369338"/>
            <a:ext cx="10512424" cy="1135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Establishment of the species thermal ranges (TR)</a:t>
            </a:r>
          </a:p>
        </p:txBody>
      </p:sp>
      <p:pic>
        <p:nvPicPr>
          <p:cNvPr id="13" name="Imagen 12">
            <a:extLst>
              <a:ext uri="{FF2B5EF4-FFF2-40B4-BE49-F238E27FC236}">
                <a16:creationId xmlns:a16="http://schemas.microsoft.com/office/drawing/2014/main" id="{D6FD7044-D5CF-4F09-AF26-FF2BBDE4BFF4}"/>
              </a:ext>
            </a:extLst>
          </p:cNvPr>
          <p:cNvPicPr>
            <a:picLocks noChangeAspect="1"/>
          </p:cNvPicPr>
          <p:nvPr/>
        </p:nvPicPr>
        <p:blipFill>
          <a:blip r:embed="rId2"/>
          <a:stretch>
            <a:fillRect/>
          </a:stretch>
        </p:blipFill>
        <p:spPr>
          <a:xfrm>
            <a:off x="8168746" y="1973410"/>
            <a:ext cx="2227115" cy="2227115"/>
          </a:xfrm>
          <a:prstGeom prst="rect">
            <a:avLst/>
          </a:prstGeom>
        </p:spPr>
      </p:pic>
      <p:pic>
        <p:nvPicPr>
          <p:cNvPr id="15" name="Imagen 14">
            <a:extLst>
              <a:ext uri="{FF2B5EF4-FFF2-40B4-BE49-F238E27FC236}">
                <a16:creationId xmlns:a16="http://schemas.microsoft.com/office/drawing/2014/main" id="{FA2C2DE1-2ADC-47E9-807D-46F9A1B1C311}"/>
              </a:ext>
            </a:extLst>
          </p:cNvPr>
          <p:cNvPicPr>
            <a:picLocks noChangeAspect="1"/>
          </p:cNvPicPr>
          <p:nvPr/>
        </p:nvPicPr>
        <p:blipFill>
          <a:blip r:embed="rId3"/>
          <a:stretch>
            <a:fillRect/>
          </a:stretch>
        </p:blipFill>
        <p:spPr>
          <a:xfrm>
            <a:off x="8396113" y="4200525"/>
            <a:ext cx="1915758" cy="1976438"/>
          </a:xfrm>
          <a:prstGeom prst="rect">
            <a:avLst/>
          </a:prstGeom>
        </p:spPr>
      </p:pic>
    </p:spTree>
    <p:extLst>
      <p:ext uri="{BB962C8B-B14F-4D97-AF65-F5344CB8AC3E}">
        <p14:creationId xmlns:p14="http://schemas.microsoft.com/office/powerpoint/2010/main" val="175481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CED88CD-F4FC-4AA3-B2E6-D264A884B239}"/>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Methodology</a:t>
            </a:r>
          </a:p>
        </p:txBody>
      </p:sp>
      <p:sp>
        <p:nvSpPr>
          <p:cNvPr id="3" name="Marcador de contenido 2">
            <a:extLst>
              <a:ext uri="{FF2B5EF4-FFF2-40B4-BE49-F238E27FC236}">
                <a16:creationId xmlns:a16="http://schemas.microsoft.com/office/drawing/2014/main" id="{B3EEB1ED-6599-4E28-BA15-5AC606C8850B}"/>
              </a:ext>
            </a:extLst>
          </p:cNvPr>
          <p:cNvSpPr>
            <a:spLocks noGrp="1"/>
          </p:cNvSpPr>
          <p:nvPr>
            <p:ph sz="half" idx="1"/>
          </p:nvPr>
        </p:nvSpPr>
        <p:spPr>
          <a:xfrm>
            <a:off x="643466" y="1986363"/>
            <a:ext cx="10275501" cy="4176312"/>
          </a:xfrm>
        </p:spPr>
        <p:txBody>
          <a:bodyPr vert="horz" lIns="91440" tIns="45720" rIns="91440" bIns="45720" rtlCol="0">
            <a:normAutofit/>
          </a:bodyPr>
          <a:lstStyle/>
          <a:p>
            <a:r>
              <a:rPr lang="en-GB" sz="2400" u="sng" dirty="0"/>
              <a:t>FishBase (fishes) and </a:t>
            </a:r>
            <a:r>
              <a:rPr lang="en-GB" sz="2400" u="sng" dirty="0" err="1"/>
              <a:t>SeaLifeBase</a:t>
            </a:r>
            <a:r>
              <a:rPr lang="en-GB" sz="2400" u="sng" dirty="0"/>
              <a:t> (cephalopods and crustaceans) data</a:t>
            </a:r>
            <a:r>
              <a:rPr lang="en-GB" sz="2400" dirty="0"/>
              <a:t>:</a:t>
            </a:r>
          </a:p>
          <a:p>
            <a:pPr lvl="1"/>
            <a:r>
              <a:rPr lang="en-GB" sz="2000" dirty="0"/>
              <a:t>Present bottom temperatures from hydrographic databases.</a:t>
            </a:r>
          </a:p>
          <a:p>
            <a:pPr lvl="1"/>
            <a:r>
              <a:rPr lang="en-GB" sz="2000" dirty="0"/>
              <a:t>Projections of bottom temperature </a:t>
            </a:r>
            <a:r>
              <a:rPr lang="en-GB" sz="1800" dirty="0"/>
              <a:t>(Soto-Navarro </a:t>
            </a:r>
            <a:r>
              <a:rPr lang="en-GB" sz="1800" i="1" dirty="0"/>
              <a:t>et al</a:t>
            </a:r>
            <a:r>
              <a:rPr lang="en-GB" sz="1800" dirty="0"/>
              <a:t>., 2020)</a:t>
            </a:r>
            <a:r>
              <a:rPr lang="en-GB" sz="2000" dirty="0"/>
              <a:t>.</a:t>
            </a:r>
          </a:p>
          <a:p>
            <a:pPr lvl="1"/>
            <a:endParaRPr lang="en-US" sz="2000" dirty="0"/>
          </a:p>
          <a:p>
            <a:pPr lvl="1"/>
            <a:endParaRPr lang="en-US" sz="2000" dirty="0"/>
          </a:p>
          <a:p>
            <a:pPr lvl="1"/>
            <a:endParaRPr lang="en-US" sz="2000" dirty="0"/>
          </a:p>
          <a:p>
            <a:pPr marL="457200" lvl="1"/>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Marcador de texto 4">
            <a:extLst>
              <a:ext uri="{FF2B5EF4-FFF2-40B4-BE49-F238E27FC236}">
                <a16:creationId xmlns:a16="http://schemas.microsoft.com/office/drawing/2014/main" id="{D7E6D490-6FB8-4FA8-986B-A123CE213912}"/>
              </a:ext>
            </a:extLst>
          </p:cNvPr>
          <p:cNvSpPr txBox="1">
            <a:spLocks/>
          </p:cNvSpPr>
          <p:nvPr/>
        </p:nvSpPr>
        <p:spPr>
          <a:xfrm>
            <a:off x="839788" y="1369338"/>
            <a:ext cx="10512424" cy="1135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Establishment of the species thermal ranges (TR)</a:t>
            </a:r>
          </a:p>
        </p:txBody>
      </p:sp>
      <p:pic>
        <p:nvPicPr>
          <p:cNvPr id="13" name="Imagen 12">
            <a:extLst>
              <a:ext uri="{FF2B5EF4-FFF2-40B4-BE49-F238E27FC236}">
                <a16:creationId xmlns:a16="http://schemas.microsoft.com/office/drawing/2014/main" id="{ED2BF65E-DAAE-4153-ADA3-96710B7946FC}"/>
              </a:ext>
            </a:extLst>
          </p:cNvPr>
          <p:cNvPicPr>
            <a:picLocks noChangeAspect="1"/>
          </p:cNvPicPr>
          <p:nvPr/>
        </p:nvPicPr>
        <p:blipFill>
          <a:blip r:embed="rId2"/>
          <a:stretch>
            <a:fillRect/>
          </a:stretch>
        </p:blipFill>
        <p:spPr>
          <a:xfrm>
            <a:off x="1039813" y="3470104"/>
            <a:ext cx="3922002" cy="2941501"/>
          </a:xfrm>
          <a:prstGeom prst="rect">
            <a:avLst/>
          </a:prstGeom>
        </p:spPr>
      </p:pic>
      <p:pic>
        <p:nvPicPr>
          <p:cNvPr id="15" name="Picture 2" descr="F:\Dropbox\COL_LABORACIONS\Marina_Sanz\helicolenus_dactylopterus_distrib_bottom_temp.jpg">
            <a:extLst>
              <a:ext uri="{FF2B5EF4-FFF2-40B4-BE49-F238E27FC236}">
                <a16:creationId xmlns:a16="http://schemas.microsoft.com/office/drawing/2014/main" id="{6836673D-C170-4754-8FBD-E4D99BC63732}"/>
              </a:ext>
            </a:extLst>
          </p:cNvPr>
          <p:cNvPicPr>
            <a:picLocks noChangeAspect="1" noChangeArrowheads="1"/>
          </p:cNvPicPr>
          <p:nvPr/>
        </p:nvPicPr>
        <p:blipFill>
          <a:blip r:embed="rId3"/>
          <a:srcRect/>
          <a:stretch>
            <a:fillRect/>
          </a:stretch>
        </p:blipFill>
        <p:spPr bwMode="auto">
          <a:xfrm>
            <a:off x="6295278" y="3470105"/>
            <a:ext cx="3923495" cy="2941500"/>
          </a:xfrm>
          <a:prstGeom prst="rect">
            <a:avLst/>
          </a:prstGeom>
          <a:noFill/>
        </p:spPr>
      </p:pic>
      <p:sp>
        <p:nvSpPr>
          <p:cNvPr id="17" name="CuadroTexto 16">
            <a:extLst>
              <a:ext uri="{FF2B5EF4-FFF2-40B4-BE49-F238E27FC236}">
                <a16:creationId xmlns:a16="http://schemas.microsoft.com/office/drawing/2014/main" id="{AED68C03-1DF3-4ECE-9529-9836869AEA52}"/>
              </a:ext>
            </a:extLst>
          </p:cNvPr>
          <p:cNvSpPr txBox="1"/>
          <p:nvPr/>
        </p:nvSpPr>
        <p:spPr>
          <a:xfrm>
            <a:off x="4961814" y="3650942"/>
            <a:ext cx="1333464" cy="1477328"/>
          </a:xfrm>
          <a:prstGeom prst="rect">
            <a:avLst/>
          </a:prstGeom>
          <a:noFill/>
        </p:spPr>
        <p:txBody>
          <a:bodyPr wrap="square" rtlCol="0">
            <a:spAutoFit/>
          </a:bodyPr>
          <a:lstStyle/>
          <a:p>
            <a:r>
              <a:rPr lang="en-GB" dirty="0"/>
              <a:t>FishBase probability of occurrence map</a:t>
            </a:r>
          </a:p>
        </p:txBody>
      </p:sp>
      <p:sp>
        <p:nvSpPr>
          <p:cNvPr id="18" name="CuadroTexto 17">
            <a:extLst>
              <a:ext uri="{FF2B5EF4-FFF2-40B4-BE49-F238E27FC236}">
                <a16:creationId xmlns:a16="http://schemas.microsoft.com/office/drawing/2014/main" id="{CE29D6E8-7D4F-44AA-8D57-4AA4F663A51D}"/>
              </a:ext>
            </a:extLst>
          </p:cNvPr>
          <p:cNvSpPr txBox="1"/>
          <p:nvPr/>
        </p:nvSpPr>
        <p:spPr>
          <a:xfrm>
            <a:off x="10281017" y="3650941"/>
            <a:ext cx="1477733" cy="923330"/>
          </a:xfrm>
          <a:prstGeom prst="rect">
            <a:avLst/>
          </a:prstGeom>
          <a:noFill/>
        </p:spPr>
        <p:txBody>
          <a:bodyPr wrap="square" rtlCol="0">
            <a:spAutoFit/>
          </a:bodyPr>
          <a:lstStyle/>
          <a:p>
            <a:r>
              <a:rPr lang="en-GB" dirty="0"/>
              <a:t>Bottom temperature data map</a:t>
            </a:r>
          </a:p>
        </p:txBody>
      </p:sp>
    </p:spTree>
    <p:extLst>
      <p:ext uri="{BB962C8B-B14F-4D97-AF65-F5344CB8AC3E}">
        <p14:creationId xmlns:p14="http://schemas.microsoft.com/office/powerpoint/2010/main" val="291411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4D5ADB-5AE8-4BC8-BA08-8644565AE130}"/>
              </a:ext>
            </a:extLst>
          </p:cNvPr>
          <p:cNvSpPr>
            <a:spLocks noGrp="1"/>
          </p:cNvSpPr>
          <p:nvPr>
            <p:ph sz="half" idx="1"/>
          </p:nvPr>
        </p:nvSpPr>
        <p:spPr>
          <a:xfrm>
            <a:off x="838200" y="1825625"/>
            <a:ext cx="4834467" cy="4351338"/>
          </a:xfrm>
        </p:spPr>
        <p:txBody>
          <a:bodyPr anchor="ctr"/>
          <a:lstStyle/>
          <a:p>
            <a:r>
              <a:rPr lang="en-GB" dirty="0"/>
              <a:t>Literature-based TR are usually warmer than FB-based ones.</a:t>
            </a:r>
          </a:p>
          <a:p>
            <a:endParaRPr lang="en-GB" dirty="0"/>
          </a:p>
          <a:p>
            <a:r>
              <a:rPr lang="en-GB" dirty="0"/>
              <a:t>Huge discrepancies in some species.</a:t>
            </a:r>
          </a:p>
          <a:p>
            <a:endParaRPr lang="en-GB" dirty="0"/>
          </a:p>
        </p:txBody>
      </p:sp>
      <p:pic>
        <p:nvPicPr>
          <p:cNvPr id="5" name="Marcador de contenido 4">
            <a:extLst>
              <a:ext uri="{FF2B5EF4-FFF2-40B4-BE49-F238E27FC236}">
                <a16:creationId xmlns:a16="http://schemas.microsoft.com/office/drawing/2014/main" id="{844F1AA9-49C7-4DDA-AB81-638D877F05EB}"/>
              </a:ext>
            </a:extLst>
          </p:cNvPr>
          <p:cNvPicPr>
            <a:picLocks noGrp="1" noChangeAspect="1"/>
          </p:cNvPicPr>
          <p:nvPr>
            <p:ph sz="half" idx="2"/>
          </p:nvPr>
        </p:nvPicPr>
        <p:blipFill>
          <a:blip r:embed="rId2"/>
          <a:stretch>
            <a:fillRect/>
          </a:stretch>
        </p:blipFill>
        <p:spPr>
          <a:xfrm>
            <a:off x="6019800" y="944874"/>
            <a:ext cx="5181600" cy="5773239"/>
          </a:xfrm>
          <a:prstGeom prst="rect">
            <a:avLst/>
          </a:prstGeom>
        </p:spPr>
      </p:pic>
      <p:sp>
        <p:nvSpPr>
          <p:cNvPr id="4" name="Elipse 3">
            <a:extLst>
              <a:ext uri="{FF2B5EF4-FFF2-40B4-BE49-F238E27FC236}">
                <a16:creationId xmlns:a16="http://schemas.microsoft.com/office/drawing/2014/main" id="{A418713C-31AD-44E9-BC8D-E765D25E4B8B}"/>
              </a:ext>
            </a:extLst>
          </p:cNvPr>
          <p:cNvSpPr/>
          <p:nvPr/>
        </p:nvSpPr>
        <p:spPr>
          <a:xfrm>
            <a:off x="8679401" y="2149917"/>
            <a:ext cx="366944" cy="346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ipse 5">
            <a:extLst>
              <a:ext uri="{FF2B5EF4-FFF2-40B4-BE49-F238E27FC236}">
                <a16:creationId xmlns:a16="http://schemas.microsoft.com/office/drawing/2014/main" id="{B6CA2AFF-C073-43D4-A0A4-B2B770A2178A}"/>
              </a:ext>
            </a:extLst>
          </p:cNvPr>
          <p:cNvSpPr/>
          <p:nvPr/>
        </p:nvSpPr>
        <p:spPr>
          <a:xfrm>
            <a:off x="8711734" y="3990719"/>
            <a:ext cx="418819" cy="3462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ipse 6">
            <a:extLst>
              <a:ext uri="{FF2B5EF4-FFF2-40B4-BE49-F238E27FC236}">
                <a16:creationId xmlns:a16="http://schemas.microsoft.com/office/drawing/2014/main" id="{5611663E-71D8-438F-BEEB-73CCFB4D2942}"/>
              </a:ext>
            </a:extLst>
          </p:cNvPr>
          <p:cNvSpPr/>
          <p:nvPr/>
        </p:nvSpPr>
        <p:spPr>
          <a:xfrm>
            <a:off x="8582025" y="3628556"/>
            <a:ext cx="742950" cy="3462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ítulo 1">
            <a:extLst>
              <a:ext uri="{FF2B5EF4-FFF2-40B4-BE49-F238E27FC236}">
                <a16:creationId xmlns:a16="http://schemas.microsoft.com/office/drawing/2014/main" id="{EBCAF32C-4B8B-44E5-A762-8CDCEED66CB3}"/>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Results</a:t>
            </a:r>
          </a:p>
        </p:txBody>
      </p:sp>
      <p:sp>
        <p:nvSpPr>
          <p:cNvPr id="14" name="CuadroTexto 13">
            <a:extLst>
              <a:ext uri="{FF2B5EF4-FFF2-40B4-BE49-F238E27FC236}">
                <a16:creationId xmlns:a16="http://schemas.microsoft.com/office/drawing/2014/main" id="{E2BCF293-B032-4DAB-9F52-019D8AA90512}"/>
              </a:ext>
            </a:extLst>
          </p:cNvPr>
          <p:cNvSpPr txBox="1"/>
          <p:nvPr/>
        </p:nvSpPr>
        <p:spPr>
          <a:xfrm>
            <a:off x="9114038" y="365125"/>
            <a:ext cx="1682042" cy="646331"/>
          </a:xfrm>
          <a:prstGeom prst="rect">
            <a:avLst/>
          </a:prstGeom>
          <a:noFill/>
        </p:spPr>
        <p:txBody>
          <a:bodyPr wrap="square" rtlCol="0">
            <a:spAutoFit/>
          </a:bodyPr>
          <a:lstStyle/>
          <a:p>
            <a:r>
              <a:rPr lang="en-GB" dirty="0"/>
              <a:t>Literature TR</a:t>
            </a:r>
          </a:p>
          <a:p>
            <a:r>
              <a:rPr lang="en-GB" dirty="0"/>
              <a:t>FishBase TR</a:t>
            </a:r>
          </a:p>
        </p:txBody>
      </p:sp>
      <p:sp>
        <p:nvSpPr>
          <p:cNvPr id="15" name="Rectángulo 14">
            <a:extLst>
              <a:ext uri="{FF2B5EF4-FFF2-40B4-BE49-F238E27FC236}">
                <a16:creationId xmlns:a16="http://schemas.microsoft.com/office/drawing/2014/main" id="{224CD280-90E0-416F-8EC2-A1BABEF9F1CE}"/>
              </a:ext>
            </a:extLst>
          </p:cNvPr>
          <p:cNvSpPr/>
          <p:nvPr/>
        </p:nvSpPr>
        <p:spPr>
          <a:xfrm>
            <a:off x="10664000" y="480203"/>
            <a:ext cx="132080" cy="126377"/>
          </a:xfrm>
          <a:prstGeom prst="rect">
            <a:avLst/>
          </a:prstGeom>
          <a:solidFill>
            <a:srgbClr val="7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15">
            <a:extLst>
              <a:ext uri="{FF2B5EF4-FFF2-40B4-BE49-F238E27FC236}">
                <a16:creationId xmlns:a16="http://schemas.microsoft.com/office/drawing/2014/main" id="{20CF7F25-64FB-4F7A-B9E2-235B6B9A8E59}"/>
              </a:ext>
            </a:extLst>
          </p:cNvPr>
          <p:cNvSpPr/>
          <p:nvPr/>
        </p:nvSpPr>
        <p:spPr>
          <a:xfrm>
            <a:off x="10664000" y="773966"/>
            <a:ext cx="132080" cy="126377"/>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ángulo 16">
            <a:extLst>
              <a:ext uri="{FF2B5EF4-FFF2-40B4-BE49-F238E27FC236}">
                <a16:creationId xmlns:a16="http://schemas.microsoft.com/office/drawing/2014/main" id="{DD5B8D75-A9FB-41C7-950A-3D6ED9F888BF}"/>
              </a:ext>
            </a:extLst>
          </p:cNvPr>
          <p:cNvSpPr/>
          <p:nvPr/>
        </p:nvSpPr>
        <p:spPr>
          <a:xfrm>
            <a:off x="9114038" y="366266"/>
            <a:ext cx="1840637" cy="689722"/>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4079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0A4E50-EC66-4F8B-82D2-21054E0C22FD}"/>
              </a:ext>
            </a:extLst>
          </p:cNvPr>
          <p:cNvSpPr>
            <a:spLocks noGrp="1"/>
          </p:cNvSpPr>
          <p:nvPr>
            <p:ph sz="half" idx="1"/>
          </p:nvPr>
        </p:nvSpPr>
        <p:spPr>
          <a:xfrm>
            <a:off x="838200" y="1825625"/>
            <a:ext cx="4978940" cy="4351338"/>
          </a:xfrm>
        </p:spPr>
        <p:txBody>
          <a:bodyPr>
            <a:normAutofit fontScale="92500" lnSpcReduction="10000"/>
          </a:bodyPr>
          <a:lstStyle/>
          <a:p>
            <a:r>
              <a:rPr lang="en-GB" dirty="0"/>
              <a:t>Great overlapping between TR of both methods in Cephalopods.</a:t>
            </a:r>
          </a:p>
          <a:p>
            <a:r>
              <a:rPr lang="en-GB" dirty="0"/>
              <a:t>Literature-based TR tend to be wider than </a:t>
            </a:r>
            <a:r>
              <a:rPr lang="en-GB" dirty="0" err="1"/>
              <a:t>SeaLifeBase</a:t>
            </a:r>
            <a:r>
              <a:rPr lang="en-GB" dirty="0"/>
              <a:t>-based ones.</a:t>
            </a:r>
          </a:p>
          <a:p>
            <a:endParaRPr lang="en-GB" dirty="0"/>
          </a:p>
          <a:p>
            <a:endParaRPr lang="en-GB" dirty="0"/>
          </a:p>
          <a:p>
            <a:r>
              <a:rPr lang="en-GB" dirty="0"/>
              <a:t>Literature-based TR for Decapods are extremely narrow.</a:t>
            </a:r>
          </a:p>
          <a:p>
            <a:r>
              <a:rPr lang="en-GB" dirty="0" err="1"/>
              <a:t>SeaLifeBase</a:t>
            </a:r>
            <a:r>
              <a:rPr lang="en-GB" dirty="0"/>
              <a:t>-based TR show far colder lower limits.</a:t>
            </a:r>
          </a:p>
        </p:txBody>
      </p:sp>
      <p:pic>
        <p:nvPicPr>
          <p:cNvPr id="33" name="Marcador de contenido 5">
            <a:extLst>
              <a:ext uri="{FF2B5EF4-FFF2-40B4-BE49-F238E27FC236}">
                <a16:creationId xmlns:a16="http://schemas.microsoft.com/office/drawing/2014/main" id="{5D8EDBBF-4F9D-46F1-89D0-6DA103EE96C6}"/>
              </a:ext>
            </a:extLst>
          </p:cNvPr>
          <p:cNvPicPr>
            <a:picLocks noChangeAspect="1"/>
          </p:cNvPicPr>
          <p:nvPr/>
        </p:nvPicPr>
        <p:blipFill>
          <a:blip r:embed="rId2"/>
          <a:stretch>
            <a:fillRect/>
          </a:stretch>
        </p:blipFill>
        <p:spPr>
          <a:xfrm>
            <a:off x="5817140" y="944875"/>
            <a:ext cx="5384260" cy="5773238"/>
          </a:xfrm>
          <a:prstGeom prst="rect">
            <a:avLst/>
          </a:prstGeom>
        </p:spPr>
      </p:pic>
      <p:cxnSp>
        <p:nvCxnSpPr>
          <p:cNvPr id="5" name="Conector recto 4">
            <a:extLst>
              <a:ext uri="{FF2B5EF4-FFF2-40B4-BE49-F238E27FC236}">
                <a16:creationId xmlns:a16="http://schemas.microsoft.com/office/drawing/2014/main" id="{40BEB511-D82D-4297-A99E-1E1C98E91050}"/>
              </a:ext>
            </a:extLst>
          </p:cNvPr>
          <p:cNvCxnSpPr>
            <a:cxnSpLocks/>
          </p:cNvCxnSpPr>
          <p:nvPr/>
        </p:nvCxnSpPr>
        <p:spPr>
          <a:xfrm flipV="1">
            <a:off x="8980713" y="4827814"/>
            <a:ext cx="0" cy="10341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AD8B535-2300-4313-BA83-762C78A83D28}"/>
              </a:ext>
            </a:extLst>
          </p:cNvPr>
          <p:cNvCxnSpPr>
            <a:cxnSpLocks/>
          </p:cNvCxnSpPr>
          <p:nvPr/>
        </p:nvCxnSpPr>
        <p:spPr>
          <a:xfrm flipV="1">
            <a:off x="8654141" y="4827814"/>
            <a:ext cx="0" cy="10341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563D214-AC39-407E-875D-3DDB8357339F}"/>
              </a:ext>
            </a:extLst>
          </p:cNvPr>
          <p:cNvSpPr txBox="1"/>
          <p:nvPr/>
        </p:nvSpPr>
        <p:spPr>
          <a:xfrm>
            <a:off x="9114038" y="365125"/>
            <a:ext cx="1682042" cy="646331"/>
          </a:xfrm>
          <a:prstGeom prst="rect">
            <a:avLst/>
          </a:prstGeom>
          <a:noFill/>
        </p:spPr>
        <p:txBody>
          <a:bodyPr wrap="square" rtlCol="0">
            <a:spAutoFit/>
          </a:bodyPr>
          <a:lstStyle/>
          <a:p>
            <a:r>
              <a:rPr lang="en-GB" dirty="0"/>
              <a:t>Literature TR</a:t>
            </a:r>
          </a:p>
          <a:p>
            <a:r>
              <a:rPr lang="en-GB" dirty="0" err="1"/>
              <a:t>SeaLifeBase</a:t>
            </a:r>
            <a:r>
              <a:rPr lang="en-GB" dirty="0"/>
              <a:t> TR</a:t>
            </a:r>
          </a:p>
        </p:txBody>
      </p:sp>
      <p:sp>
        <p:nvSpPr>
          <p:cNvPr id="11" name="Rectángulo 10">
            <a:extLst>
              <a:ext uri="{FF2B5EF4-FFF2-40B4-BE49-F238E27FC236}">
                <a16:creationId xmlns:a16="http://schemas.microsoft.com/office/drawing/2014/main" id="{208AFB7A-C906-407A-88EF-99B681DC3006}"/>
              </a:ext>
            </a:extLst>
          </p:cNvPr>
          <p:cNvSpPr/>
          <p:nvPr/>
        </p:nvSpPr>
        <p:spPr>
          <a:xfrm>
            <a:off x="10664000" y="480203"/>
            <a:ext cx="132080" cy="126377"/>
          </a:xfrm>
          <a:prstGeom prst="rect">
            <a:avLst/>
          </a:prstGeom>
          <a:solidFill>
            <a:srgbClr val="7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6C6D863E-3241-4CA6-9699-F88A3CB88AD5}"/>
              </a:ext>
            </a:extLst>
          </p:cNvPr>
          <p:cNvSpPr/>
          <p:nvPr/>
        </p:nvSpPr>
        <p:spPr>
          <a:xfrm>
            <a:off x="10664000" y="773966"/>
            <a:ext cx="132080" cy="126377"/>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ítulo 1">
            <a:extLst>
              <a:ext uri="{FF2B5EF4-FFF2-40B4-BE49-F238E27FC236}">
                <a16:creationId xmlns:a16="http://schemas.microsoft.com/office/drawing/2014/main" id="{2D3BEA1C-BC98-47B2-A1D1-A538F325E780}"/>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rgbClr val="002060"/>
                </a:solidFill>
                <a:latin typeface="+mj-lt"/>
                <a:ea typeface="+mj-ea"/>
                <a:cs typeface="+mj-cs"/>
              </a:rPr>
              <a:t>Results</a:t>
            </a:r>
          </a:p>
        </p:txBody>
      </p:sp>
      <p:sp>
        <p:nvSpPr>
          <p:cNvPr id="7" name="Rectángulo 6">
            <a:extLst>
              <a:ext uri="{FF2B5EF4-FFF2-40B4-BE49-F238E27FC236}">
                <a16:creationId xmlns:a16="http://schemas.microsoft.com/office/drawing/2014/main" id="{73BC3253-B3E0-4A34-8ECC-3E13AB4F6E9C}"/>
              </a:ext>
            </a:extLst>
          </p:cNvPr>
          <p:cNvSpPr/>
          <p:nvPr/>
        </p:nvSpPr>
        <p:spPr>
          <a:xfrm>
            <a:off x="9114038" y="366266"/>
            <a:ext cx="1840637" cy="689722"/>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962137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864</Words>
  <Application>Microsoft Office PowerPoint</Application>
  <PresentationFormat>Panorámica</PresentationFormat>
  <Paragraphs>133</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Verdana</vt:lpstr>
      <vt:lpstr>Tema de Office</vt:lpstr>
      <vt:lpstr>Potential vulnerability of demersal fisheries to Western Mediterranean warming</vt:lpstr>
      <vt:lpstr>Introduction</vt:lpstr>
      <vt:lpstr>Objectives</vt:lpstr>
      <vt:lpstr>Selected species</vt:lpstr>
      <vt:lpstr>Methodology</vt:lpstr>
      <vt:lpstr>Methodology</vt:lpstr>
      <vt:lpstr>Methodology</vt:lpstr>
      <vt:lpstr>Results</vt:lpstr>
      <vt:lpstr>Results</vt:lpstr>
      <vt:lpstr>Results</vt:lpstr>
      <vt:lpstr>Presentación de PowerPoint</vt:lpstr>
      <vt:lpstr>Results</vt:lpstr>
      <vt:lpstr>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Vulnerability of demersal fisheries to Western Mediterranean warming</dc:title>
  <dc:creator>Joaquim Tomás Ferrer</dc:creator>
  <cp:lastModifiedBy>Joaquim Tomás Ferrer</cp:lastModifiedBy>
  <cp:revision>18</cp:revision>
  <dcterms:created xsi:type="dcterms:W3CDTF">2020-05-02T17:43:24Z</dcterms:created>
  <dcterms:modified xsi:type="dcterms:W3CDTF">2020-05-05T22:14:08Z</dcterms:modified>
</cp:coreProperties>
</file>