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6"/>
  </p:notesMasterIdLst>
  <p:sldIdLst>
    <p:sldId id="695" r:id="rId2"/>
    <p:sldId id="262" r:id="rId3"/>
    <p:sldId id="587" r:id="rId4"/>
    <p:sldId id="574" r:id="rId5"/>
    <p:sldId id="15792" r:id="rId6"/>
    <p:sldId id="593" r:id="rId7"/>
    <p:sldId id="679" r:id="rId8"/>
    <p:sldId id="589" r:id="rId9"/>
    <p:sldId id="15798" r:id="rId10"/>
    <p:sldId id="636" r:id="rId11"/>
    <p:sldId id="15803" r:id="rId12"/>
    <p:sldId id="627" r:id="rId13"/>
    <p:sldId id="691" r:id="rId14"/>
    <p:sldId id="15797" r:id="rId15"/>
    <p:sldId id="529" r:id="rId16"/>
    <p:sldId id="540" r:id="rId17"/>
    <p:sldId id="690" r:id="rId18"/>
    <p:sldId id="15799" r:id="rId19"/>
    <p:sldId id="505" r:id="rId20"/>
    <p:sldId id="315" r:id="rId21"/>
    <p:sldId id="596" r:id="rId22"/>
    <p:sldId id="15800" r:id="rId23"/>
    <p:sldId id="15801" r:id="rId24"/>
    <p:sldId id="541"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4779"/>
    <a:srgbClr val="00163A"/>
    <a:srgbClr val="222A35"/>
    <a:srgbClr val="181717"/>
    <a:srgbClr val="0D0D0D"/>
    <a:srgbClr val="E4F1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31"/>
    <p:restoredTop sz="95768"/>
  </p:normalViewPr>
  <p:slideViewPr>
    <p:cSldViewPr snapToGrid="0" snapToObjects="1">
      <p:cViewPr varScale="1">
        <p:scale>
          <a:sx n="105" d="100"/>
          <a:sy n="105" d="100"/>
        </p:scale>
        <p:origin x="1416" y="19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47043D-6F3A-CA45-AA03-FBD1D582FDE4}" type="datetimeFigureOut">
              <a:rPr lang="en-US" smtClean="0"/>
              <a:t>5/4/20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B1C4C6-7AAE-D245-B186-B03ECBB886E3}" type="slidenum">
              <a:rPr lang="en-US" smtClean="0"/>
              <a:t>‹#›</a:t>
            </a:fld>
            <a:endParaRPr lang="en-US" dirty="0"/>
          </a:p>
        </p:txBody>
      </p:sp>
    </p:spTree>
    <p:extLst>
      <p:ext uri="{BB962C8B-B14F-4D97-AF65-F5344CB8AC3E}">
        <p14:creationId xmlns:p14="http://schemas.microsoft.com/office/powerpoint/2010/main" val="4230313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1</a:t>
            </a:fld>
            <a:endParaRPr lang="en-US" dirty="0"/>
          </a:p>
        </p:txBody>
      </p:sp>
    </p:spTree>
    <p:extLst>
      <p:ext uri="{BB962C8B-B14F-4D97-AF65-F5344CB8AC3E}">
        <p14:creationId xmlns:p14="http://schemas.microsoft.com/office/powerpoint/2010/main" val="2901594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81A7A4-0386-9244-9A06-67B4BADCDED6}" type="slidenum">
              <a:rPr lang="en-US" smtClean="0"/>
              <a:t>3</a:t>
            </a:fld>
            <a:endParaRPr lang="en-US" dirty="0"/>
          </a:p>
        </p:txBody>
      </p:sp>
    </p:spTree>
    <p:extLst>
      <p:ext uri="{BB962C8B-B14F-4D97-AF65-F5344CB8AC3E}">
        <p14:creationId xmlns:p14="http://schemas.microsoft.com/office/powerpoint/2010/main" val="3941335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Our Sun carves out a magnetic bubble as it plows through the LISM – the galactic space between the stars. This “Heliosphere” (or Astrosphere) harbors all of our planets and most of the Kuiper Belt. Its solar magnetic field shields the inner planets from the so-called Galactic Cosmic Rays that are well known to affect atmospheric chemical evolution.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Eurostile" panose="020B0504020202050204" pitchFamily="34" charset="77"/>
              </a:rPr>
              <a:t>Of all the other “astrospheres” observed, none is like our own with a range of very different galactic environments: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Mira: </a:t>
            </a:r>
            <a:r>
              <a:rPr lang="en-US" b="0" dirty="0"/>
              <a:t>A red giant traveling at 130 km/s with one of the longest tails ever observed stretching about 13 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LL Orionis:</a:t>
            </a:r>
            <a:r>
              <a:rPr lang="en-US" b="0" dirty="0"/>
              <a:t> A distinct bow shock formed in the strong interactions within the Orion nebula.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BZ “Cam” Camelopardalis: </a:t>
            </a:r>
            <a:r>
              <a:rPr lang="en-US" b="0" dirty="0"/>
              <a:t>Binary system consisting of white dwarf and small main-sequence star. Traveling at 125 km/s forming a clear bowshock. Densities are estimated up to 35/cm3(!).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Eurostile" panose="020B0504020202050204" pitchFamily="34" charset="77"/>
              </a:rPr>
              <a:t>Zeta Ophiuchi:</a:t>
            </a:r>
            <a:r>
              <a:rPr lang="en-US" sz="1200" b="0" dirty="0">
                <a:solidFill>
                  <a:schemeClr val="bg1"/>
                </a:solidFill>
                <a:latin typeface="Eurostile" panose="020B0504020202050204" pitchFamily="34" charset="77"/>
              </a:rPr>
              <a:t> Run-away star at 24 km/s forming bow shock in a dust and gas nebula.</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IRC+10216:</a:t>
            </a:r>
            <a:r>
              <a:rPr lang="en-US" b="0" dirty="0"/>
              <a:t> The carbon rich star with a molecular wind expands an enormous circular astrosphere</a:t>
            </a:r>
            <a:r>
              <a:rPr lang="en-US" dirty="0"/>
              <a:t> with turbulent interactions clearly seen on the down tail flanks. Its speed through the ISM has been estimated to 91 km/s.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Eurostile" panose="020B05040202020502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Eurostile" panose="020B0504020202050204" pitchFamily="34" charset="77"/>
              </a:rPr>
              <a:t>The once we have observed are from more extreme systems than our own including run-away stars at high speeds, red giants, strong interactions with dust and molecular clouds in nebulae etc. A heliosphere like our own has never been observed due to its relatively faint UV intensities.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Eurostile" panose="020B05040202020502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Eurostile" panose="020B05040202020502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latin typeface="Eurostile" panose="020B05040202020502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Eurostile" panose="020B05040202020502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692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a:p>
            <a:r>
              <a:rPr lang="en-US" sz="1200" b="1" kern="1200" dirty="0">
                <a:solidFill>
                  <a:schemeClr val="tx1"/>
                </a:solidFill>
                <a:effectLst/>
                <a:latin typeface="+mn-lt"/>
                <a:ea typeface="+mn-ea"/>
                <a:cs typeface="+mn-cs"/>
              </a:rPr>
              <a:t>Dwarf Planets and KBOs: </a:t>
            </a:r>
            <a:r>
              <a:rPr lang="en-US" sz="1200" kern="1200" dirty="0">
                <a:solidFill>
                  <a:schemeClr val="tx1"/>
                </a:solidFill>
                <a:effectLst/>
                <a:latin typeface="+mn-lt"/>
                <a:ea typeface="+mn-ea"/>
                <a:cs typeface="+mn-cs"/>
              </a:rPr>
              <a:t>Kuiper Belt dwarf planets number over 120 and yet represent the least explored class of planet. Small KBOs are fossils of solar system formation and composition, and are in the thousands in the outer solar system</a:t>
            </a:r>
          </a:p>
          <a:p>
            <a:r>
              <a:rPr lang="en-US" sz="1200" kern="1200" dirty="0">
                <a:solidFill>
                  <a:schemeClr val="tx1"/>
                </a:solidFill>
                <a:effectLst/>
                <a:latin typeface="+mn-lt"/>
                <a:ea typeface="+mn-ea"/>
                <a:cs typeface="+mn-cs"/>
              </a:rPr>
              <a:t>Before New Horizons Pluto was considered a barren body with little to no activity. Today we are talking about convecting nitrogen ice glaciers, giant migrating sand dunes, towering ice mountains and exotic geomorphology, potentially habitable sub-surface liquid water oceans, atmosphere, haze, and even clouds. Comparative planetology in the Kuiper Belt is in its infancy.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Only half the size of pluto is Quaoar, which conveniently lines up for a flyby in the 2040’s where the ribbon crosses the ecliptic. Observations indicate presence of fresh crystalline water and methane ices pointing toward cryovolcanism, and possibly a methane atmosphere, perhaps in its last stages of loss. One moonlet has been detected, weywot, whose orbital dynamics will provide insight in to how this pair formed.</a:t>
            </a:r>
          </a:p>
          <a:p>
            <a:r>
              <a:rPr lang="en-US" sz="1200" kern="1200" dirty="0">
                <a:solidFill>
                  <a:schemeClr val="tx1"/>
                </a:solidFill>
                <a:effectLst/>
                <a:latin typeface="+mn-lt"/>
                <a:ea typeface="+mn-ea"/>
                <a:cs typeface="+mn-cs"/>
              </a:rPr>
              <a:t>Flyby observations in visible and near IR of one or more smaller KBO will compliment New Horizons’ exploration to provide leaps in our understanding of the diversity among these worlds,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Debris disks </a:t>
            </a:r>
            <a:r>
              <a:rPr lang="en-US" sz="1200" b="0" i="0" u="none" strike="noStrike" kern="1200" dirty="0">
                <a:solidFill>
                  <a:schemeClr val="tx1"/>
                </a:solidFill>
                <a:effectLst/>
                <a:latin typeface="+mn-lt"/>
                <a:ea typeface="+mn-ea"/>
                <a:cs typeface="+mn-cs"/>
              </a:rPr>
              <a:t>are the signposts of terrestrial planet formation and evolution. They are the remains from planet accretion and the constant collisions and grinding of between bodies. In particular, large impacts associated with the terrestrial planet accretion produce a dust remnant that prominent spectral features observable in the mid-infrared. Although a wide range of disks have been observed around other stars, the large-scale structure of our own is unknown because we are sitting inside of it. The IR emissions from the inner Zodiacal cloud completely drowns the emissions from the outer parts – </a:t>
            </a:r>
            <a:r>
              <a:rPr lang="en-US" dirty="0"/>
              <a:t>It is like sitting inside a cloud trying to guess its shape.</a:t>
            </a:r>
          </a:p>
          <a:p>
            <a:r>
              <a:rPr lang="en-US" dirty="0"/>
              <a:t>So again, location, location, location: With a relatively modest IR detector, line-of-sight observations on an outward trajectory beyond the zodiacal cloud would enable the first retrievals of the large-scale structure.</a:t>
            </a:r>
          </a:p>
          <a:p>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HL Tauri:</a:t>
            </a:r>
            <a:r>
              <a:rPr lang="en-US" sz="1200" b="0" i="0" u="none" strike="noStrike" kern="1200" dirty="0">
                <a:solidFill>
                  <a:schemeClr val="tx1"/>
                </a:solidFill>
                <a:effectLst/>
                <a:latin typeface="+mn-lt"/>
                <a:ea typeface="+mn-ea"/>
                <a:cs typeface="+mn-cs"/>
              </a:rPr>
              <a:t> This surprisingly structured and evolved disk indicating planetary formation around a very young star.</a:t>
            </a:r>
            <a:endParaRPr lang="en-US" sz="1200" b="1"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sz="1200" b="1" dirty="0">
                <a:solidFill>
                  <a:schemeClr val="bg1"/>
                </a:solidFill>
                <a:latin typeface="Eurostile" panose="020B0504020202050204" pitchFamily="34" charset="77"/>
              </a:rPr>
              <a:t>The extragalactic background light (EBL) </a:t>
            </a:r>
            <a:r>
              <a:rPr lang="en-US" sz="1200" dirty="0">
                <a:solidFill>
                  <a:schemeClr val="bg1"/>
                </a:solidFill>
                <a:latin typeface="Eurostile" panose="020B0504020202050204" pitchFamily="34" charset="77"/>
              </a:rPr>
              <a:t>is the net one steradian of extragalactic (where milky way is not in the way) </a:t>
            </a:r>
            <a:r>
              <a:rPr lang="en-US" sz="1200" u="sng" dirty="0">
                <a:solidFill>
                  <a:schemeClr val="bg1"/>
                </a:solidFill>
                <a:latin typeface="Eurostile" panose="020B0504020202050204" pitchFamily="34" charset="77"/>
              </a:rPr>
              <a:t>diffuse</a:t>
            </a:r>
            <a:r>
              <a:rPr lang="en-US" sz="1200" dirty="0">
                <a:solidFill>
                  <a:schemeClr val="bg1"/>
                </a:solidFill>
                <a:latin typeface="Eurostile" panose="020B0504020202050204" pitchFamily="34" charset="77"/>
              </a:rPr>
              <a:t> light in the sky, built up by the non-resolved </a:t>
            </a:r>
            <a:r>
              <a:rPr lang="en-US" sz="1200" b="1" dirty="0">
                <a:solidFill>
                  <a:schemeClr val="bg1"/>
                </a:solidFill>
                <a:latin typeface="Eurostile" panose="020B0504020202050204" pitchFamily="34" charset="77"/>
              </a:rPr>
              <a:t>light from all the galaxies and stars that have ever shined</a:t>
            </a:r>
            <a:r>
              <a:rPr lang="en-US" sz="1200" dirty="0">
                <a:solidFill>
                  <a:schemeClr val="bg1"/>
                </a:solidFill>
                <a:latin typeface="Eurostile" panose="020B0504020202050204" pitchFamily="34" charset="77"/>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Eurostile" panose="020B05040202020502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Eurostile" panose="020B0504020202050204" pitchFamily="34" charset="77"/>
              </a:rPr>
              <a:t>EBL consists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1"/>
                </a:solidFill>
                <a:latin typeface="Eurostile" panose="020B0504020202050204" pitchFamily="34" charset="77"/>
              </a:rPr>
              <a:t>Red shifted starlight (0.5-2 mm) in galaxies  (z=2-5) and appearing at 1-10 µm (nearIR-CIB)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1"/>
                </a:solidFill>
                <a:latin typeface="Eurostile" panose="020B0504020202050204" pitchFamily="34" charset="77"/>
              </a:rPr>
              <a:t>Red shifted stellar energy  in galaxies  (z=2-5) which has been absorbed by dust and re-emitted in the far-IR (30-100 µm) and which appears at 60-300 µm (farIR-CIB)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1"/>
                </a:solidFill>
                <a:latin typeface="Eurostile" panose="020B0504020202050204" pitchFamily="34" charset="77"/>
              </a:rPr>
              <a:t>Light from early formation in the lesser-known “Reionization epoch” (“Reionization”: when the radiated energy from early objects reionized hydrogen in the universe).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chemeClr val="bg1"/>
              </a:solidFill>
              <a:latin typeface="Eurostile" panose="020B0504020202050204" pitchFamily="34" charset="7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bg1"/>
                </a:solidFill>
                <a:latin typeface="Eurostile" panose="020B0504020202050204" pitchFamily="34" charset="77"/>
              </a:rPr>
              <a:t>Therefore, the EBL holds the </a:t>
            </a:r>
            <a:r>
              <a:rPr lang="en-US" sz="1200" b="1" dirty="0">
                <a:solidFill>
                  <a:schemeClr val="bg1"/>
                </a:solidFill>
                <a:latin typeface="Eurostile" panose="020B0504020202050204" pitchFamily="34" charset="77"/>
              </a:rPr>
              <a:t>collective knowledge of when and how galaxies and stars were formed</a:t>
            </a:r>
            <a:r>
              <a:rPr lang="en-US" sz="1200" dirty="0">
                <a:solidFill>
                  <a:schemeClr val="bg1"/>
                </a:solidFill>
                <a:latin typeface="Eurostile" panose="020B0504020202050204" pitchFamily="34" charset="77"/>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chemeClr val="bg1"/>
              </a:solidFill>
              <a:latin typeface="Eurostile" panose="020B0504020202050204" pitchFamily="34" charset="7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bg1"/>
                </a:solidFill>
                <a:latin typeface="Eurostile" panose="020B0504020202050204" pitchFamily="34" charset="77"/>
              </a:rPr>
              <a:t>Because of the redshift, the IR emissions originating from roughly 200 million years after the big bang are obscured by our own zodiacal cloud.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Eurostile" panose="020B05040202020502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Eurostile" panose="020B0504020202050204" pitchFamily="34" charset="77"/>
              </a:rPr>
              <a:t>Early galaxy formation is a an outstanding decadal question that several large astrophysics missions target. JWST finds and studies </a:t>
            </a:r>
            <a:r>
              <a:rPr lang="en-US" u="sng" dirty="0">
                <a:solidFill>
                  <a:schemeClr val="bg1"/>
                </a:solidFill>
                <a:latin typeface="Eurostile" panose="020B0504020202050204" pitchFamily="34" charset="77"/>
              </a:rPr>
              <a:t>individual galaxies</a:t>
            </a:r>
            <a:r>
              <a:rPr lang="en-US" u="none" dirty="0">
                <a:solidFill>
                  <a:schemeClr val="bg1"/>
                </a:solidFill>
                <a:latin typeface="Eurostile" panose="020B0504020202050204" pitchFamily="34" charset="77"/>
              </a:rPr>
              <a:t>, but the diffuse EBL is impossible to detect from 1 AU since </a:t>
            </a:r>
            <a:r>
              <a:rPr lang="en-US" dirty="0">
                <a:solidFill>
                  <a:schemeClr val="bg1"/>
                </a:solidFill>
                <a:latin typeface="Eurostile" panose="020B0504020202050204" pitchFamily="34" charset="77"/>
              </a:rPr>
              <a:t>the Zodiacal Cloud completely masks the EBL in this important wavelength range. With modest measurements an Interstellar Probe </a:t>
            </a:r>
            <a:r>
              <a:rPr lang="en-US" b="1" dirty="0">
                <a:solidFill>
                  <a:schemeClr val="bg1"/>
                </a:solidFill>
                <a:latin typeface="Eurostile" panose="020B0504020202050204" pitchFamily="34" charset="77"/>
              </a:rPr>
              <a:t>uncovers the diffuse EBL </a:t>
            </a:r>
            <a:r>
              <a:rPr lang="en-US" dirty="0">
                <a:solidFill>
                  <a:schemeClr val="bg1"/>
                </a:solidFill>
                <a:latin typeface="Eurostile" panose="020B0504020202050204" pitchFamily="34" charset="77"/>
              </a:rPr>
              <a:t>on its outward trajectory with measurements starting already at 10’s 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Eurostile" panose="020B05040202020502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Eurostile" panose="020B0504020202050204" pitchFamily="34" charset="77"/>
              </a:rPr>
              <a:t>So, again this is </a:t>
            </a:r>
            <a:r>
              <a:rPr lang="en-US" b="1" dirty="0">
                <a:solidFill>
                  <a:schemeClr val="bg1"/>
                </a:solidFill>
                <a:latin typeface="Eurostile" panose="020B0504020202050204" pitchFamily="34" charset="77"/>
              </a:rPr>
              <a:t>critical science enabled by location</a:t>
            </a:r>
            <a:r>
              <a:rPr lang="en-US" dirty="0">
                <a:solidFill>
                  <a:schemeClr val="bg1"/>
                </a:solidFill>
                <a:latin typeface="Eurostile" panose="020B0504020202050204" pitchFamily="34" charset="77"/>
              </a:rPr>
              <a:t>. Interstellar Probe would make pointed observations with the same </a:t>
            </a:r>
            <a:r>
              <a:rPr lang="en-US" b="1" dirty="0">
                <a:solidFill>
                  <a:schemeClr val="bg1"/>
                </a:solidFill>
                <a:latin typeface="Eurostile" panose="020B0504020202050204" pitchFamily="34" charset="77"/>
              </a:rPr>
              <a:t>dual-purpose</a:t>
            </a:r>
            <a:r>
              <a:rPr lang="en-US" dirty="0">
                <a:solidFill>
                  <a:schemeClr val="bg1"/>
                </a:solidFill>
                <a:latin typeface="Eurostile" panose="020B0504020202050204" pitchFamily="34" charset="77"/>
              </a:rPr>
              <a:t> IR detector as for the Debris Disk, supplemented with existing catalogs to remove contribution of galaxies and point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Eurostile" panose="020B05040202020502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Eurostile" panose="020B05040202020502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Eurostile" panose="020B0504020202050204" pitchFamily="34" charset="77"/>
            </a:endParaRPr>
          </a:p>
          <a:p>
            <a:endParaRPr lang="en-US"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474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B1C4C6-7AAE-D245-B186-B03ECBB886E3}" type="slidenum">
              <a:rPr lang="en-US" smtClean="0"/>
              <a:t>12</a:t>
            </a:fld>
            <a:endParaRPr lang="en-US" dirty="0"/>
          </a:p>
        </p:txBody>
      </p:sp>
    </p:spTree>
    <p:extLst>
      <p:ext uri="{BB962C8B-B14F-4D97-AF65-F5344CB8AC3E}">
        <p14:creationId xmlns:p14="http://schemas.microsoft.com/office/powerpoint/2010/main" val="233490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Analogies for masses</a:t>
            </a:r>
          </a:p>
          <a:p>
            <a:endParaRPr lang="en-US" dirty="0"/>
          </a:p>
          <a:p>
            <a:r>
              <a:rPr lang="en-US" dirty="0"/>
              <a:t>NH, Cassini?, Voyager:ish</a:t>
            </a:r>
          </a:p>
        </p:txBody>
      </p:sp>
      <p:sp>
        <p:nvSpPr>
          <p:cNvPr id="4" name="Slide Number Placeholder 3"/>
          <p:cNvSpPr>
            <a:spLocks noGrp="1"/>
          </p:cNvSpPr>
          <p:nvPr>
            <p:ph type="sldNum" sz="quarter" idx="5"/>
          </p:nvPr>
        </p:nvSpPr>
        <p:spPr/>
        <p:txBody>
          <a:bodyPr/>
          <a:lstStyle/>
          <a:p>
            <a:fld id="{A2B1C4C6-7AAE-D245-B186-B03ECBB886E3}" type="slidenum">
              <a:rPr lang="en-US" smtClean="0"/>
              <a:t>17</a:t>
            </a:fld>
            <a:endParaRPr lang="en-US" dirty="0"/>
          </a:p>
        </p:txBody>
      </p:sp>
    </p:spTree>
    <p:extLst>
      <p:ext uri="{BB962C8B-B14F-4D97-AF65-F5344CB8AC3E}">
        <p14:creationId xmlns:p14="http://schemas.microsoft.com/office/powerpoint/2010/main" val="3992325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20</a:t>
            </a:fld>
            <a:endParaRPr lang="en-US" dirty="0"/>
          </a:p>
        </p:txBody>
      </p:sp>
    </p:spTree>
    <p:extLst>
      <p:ext uri="{BB962C8B-B14F-4D97-AF65-F5344CB8AC3E}">
        <p14:creationId xmlns:p14="http://schemas.microsoft.com/office/powerpoint/2010/main" val="3739617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Dark">
    <p:spTree>
      <p:nvGrpSpPr>
        <p:cNvPr id="1" name=""/>
        <p:cNvGrpSpPr/>
        <p:nvPr/>
      </p:nvGrpSpPr>
      <p:grpSpPr>
        <a:xfrm>
          <a:off x="0" y="0"/>
          <a:ext cx="0" cy="0"/>
          <a:chOff x="0" y="0"/>
          <a:chExt cx="0" cy="0"/>
        </a:xfrm>
      </p:grpSpPr>
      <p:sp>
        <p:nvSpPr>
          <p:cNvPr id="17" name="Date Placeholder 16"/>
          <p:cNvSpPr>
            <a:spLocks noGrp="1"/>
          </p:cNvSpPr>
          <p:nvPr>
            <p:ph type="dt" sz="half" idx="14"/>
          </p:nvPr>
        </p:nvSpPr>
        <p:spPr/>
        <p:txBody>
          <a:bodyPr/>
          <a:lstStyle/>
          <a:p>
            <a:r>
              <a:rPr lang="en-US"/>
              <a:t>6 May 2020</a:t>
            </a:r>
            <a:endParaRPr lang="en-US" dirty="0"/>
          </a:p>
        </p:txBody>
      </p:sp>
      <p:pic>
        <p:nvPicPr>
          <p:cNvPr id="15" name="Picture 14">
            <a:extLst>
              <a:ext uri="{FF2B5EF4-FFF2-40B4-BE49-F238E27FC236}">
                <a16:creationId xmlns:a16="http://schemas.microsoft.com/office/drawing/2014/main" id="{B2F2A4CF-23B8-EB47-BF2D-78484161DC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98881" y="32911"/>
            <a:ext cx="5545119" cy="4636553"/>
          </a:xfrm>
          <a:prstGeom prst="rect">
            <a:avLst/>
          </a:prstGeom>
          <a:ln>
            <a:noFill/>
          </a:ln>
        </p:spPr>
      </p:pic>
      <p:sp>
        <p:nvSpPr>
          <p:cNvPr id="18" name="Footer Placeholder 17"/>
          <p:cNvSpPr>
            <a:spLocks noGrp="1"/>
          </p:cNvSpPr>
          <p:nvPr>
            <p:ph type="ftr" sz="quarter" idx="15"/>
          </p:nvPr>
        </p:nvSpPr>
        <p:spPr>
          <a:xfrm>
            <a:off x="556816" y="6500814"/>
            <a:ext cx="3042065" cy="355600"/>
          </a:xfrm>
        </p:spPr>
        <p:txBody>
          <a:bodyPr/>
          <a:lstStyle/>
          <a:p>
            <a:r>
              <a:rPr lang="en-US" dirty="0"/>
              <a:t>EGU2020: Sharing Geoscience Online – Chat time Wednesday 08:30 – 10:15 CEST</a:t>
            </a:r>
          </a:p>
        </p:txBody>
      </p:sp>
      <p:sp>
        <p:nvSpPr>
          <p:cNvPr id="19" name="Slide Number Placeholder 18"/>
          <p:cNvSpPr>
            <a:spLocks noGrp="1"/>
          </p:cNvSpPr>
          <p:nvPr>
            <p:ph type="sldNum" sz="quarter" idx="16"/>
          </p:nvPr>
        </p:nvSpPr>
        <p:spPr/>
        <p:txBody>
          <a:bodyPr/>
          <a:lstStyle/>
          <a:p>
            <a:fld id="{4EBCDCBD-78E1-0D41-A999-31B5EBF8E02C}" type="slidenum">
              <a:rPr lang="en-US" smtClean="0"/>
              <a:pPr/>
              <a:t>‹#›</a:t>
            </a:fld>
            <a:endParaRPr lang="en-US" dirty="0"/>
          </a:p>
        </p:txBody>
      </p:sp>
      <p:sp>
        <p:nvSpPr>
          <p:cNvPr id="2" name="Title 1"/>
          <p:cNvSpPr>
            <a:spLocks noGrp="1"/>
          </p:cNvSpPr>
          <p:nvPr>
            <p:ph type="ctrTitle" hasCustomPrompt="1"/>
          </p:nvPr>
        </p:nvSpPr>
        <p:spPr>
          <a:xfrm>
            <a:off x="514350" y="2324109"/>
            <a:ext cx="6858000" cy="1572399"/>
          </a:xfrm>
        </p:spPr>
        <p:txBody>
          <a:bodyPr anchor="b">
            <a:normAutofit/>
          </a:bodyPr>
          <a:lstStyle>
            <a:lvl1pPr algn="l">
              <a:defRPr sz="3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514350" y="4038600"/>
            <a:ext cx="6858000" cy="837532"/>
          </a:xfrm>
        </p:spPr>
        <p:txBody>
          <a:bodyPr lIns="0" tIns="0" rIns="0" bIns="0"/>
          <a:lstStyle>
            <a:lvl1pPr marL="0" indent="0" algn="l">
              <a:buNone/>
              <a:defRPr sz="1800" b="1">
                <a:solidFill>
                  <a:schemeClr val="accent2">
                    <a:lumMod val="60000"/>
                    <a:lumOff val="40000"/>
                  </a:schemeClr>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add subtitle </a:t>
            </a:r>
          </a:p>
        </p:txBody>
      </p:sp>
      <p:sp>
        <p:nvSpPr>
          <p:cNvPr id="12" name="Text Placeholder 11"/>
          <p:cNvSpPr>
            <a:spLocks noGrp="1"/>
          </p:cNvSpPr>
          <p:nvPr>
            <p:ph type="body" sz="quarter" idx="13" hasCustomPrompt="1"/>
          </p:nvPr>
        </p:nvSpPr>
        <p:spPr>
          <a:xfrm>
            <a:off x="514350" y="4876800"/>
            <a:ext cx="4057650" cy="1333500"/>
          </a:xfrm>
        </p:spPr>
        <p:txBody>
          <a:bodyPr lIns="0" tIns="0" rIns="0" bIns="0">
            <a:normAutofit/>
          </a:bodyPr>
          <a:lstStyle>
            <a:lvl1pPr marL="0" indent="0">
              <a:lnSpc>
                <a:spcPct val="100000"/>
              </a:lnSpc>
              <a:spcBef>
                <a:spcPts val="0"/>
              </a:spcBef>
              <a:buNone/>
              <a:defRPr sz="1050">
                <a:solidFill>
                  <a:schemeClr val="accent2">
                    <a:lumMod val="60000"/>
                    <a:lumOff val="40000"/>
                  </a:schemeClr>
                </a:solidFill>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Name</a:t>
            </a:r>
            <a:br>
              <a:rPr lang="en-US" dirty="0"/>
            </a:br>
            <a:r>
              <a:rPr lang="en-US" dirty="0"/>
              <a:t>Title</a:t>
            </a:r>
            <a:br>
              <a:rPr lang="en-US" dirty="0"/>
            </a:br>
            <a:r>
              <a:rPr lang="en-US" dirty="0"/>
              <a:t>Contact information</a:t>
            </a:r>
          </a:p>
        </p:txBody>
      </p:sp>
      <p:pic>
        <p:nvPicPr>
          <p:cNvPr id="16" name="Picture 15">
            <a:extLst>
              <a:ext uri="{FF2B5EF4-FFF2-40B4-BE49-F238E27FC236}">
                <a16:creationId xmlns:a16="http://schemas.microsoft.com/office/drawing/2014/main" id="{E5EEE8C3-CE40-D54B-9C45-C45A0B6C946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3165"/>
            <a:ext cx="3178301" cy="1309907"/>
          </a:xfrm>
          <a:prstGeom prst="rect">
            <a:avLst/>
          </a:prstGeom>
        </p:spPr>
      </p:pic>
      <p:pic>
        <p:nvPicPr>
          <p:cNvPr id="20" name="Picture 19">
            <a:extLst>
              <a:ext uri="{FF2B5EF4-FFF2-40B4-BE49-F238E27FC236}">
                <a16:creationId xmlns:a16="http://schemas.microsoft.com/office/drawing/2014/main" id="{175BF0E4-F009-1C4E-AF23-DC82CC93417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535535" y="151106"/>
            <a:ext cx="2447693" cy="682421"/>
          </a:xfrm>
          <a:prstGeom prst="rect">
            <a:avLst/>
          </a:prstGeom>
        </p:spPr>
      </p:pic>
    </p:spTree>
    <p:extLst>
      <p:ext uri="{BB962C8B-B14F-4D97-AF65-F5344CB8AC3E}">
        <p14:creationId xmlns:p14="http://schemas.microsoft.com/office/powerpoint/2010/main" val="3000743025"/>
      </p:ext>
    </p:extLst>
  </p:cSld>
  <p:clrMapOvr>
    <a:masterClrMapping/>
  </p:clrMapOvr>
  <p:extLst mod="1">
    <p:ext uri="{DCECCB84-F9BA-43D5-87BE-67443E8EF086}">
      <p15:sldGuideLst xmlns:p15="http://schemas.microsoft.com/office/powerpoint/2012/main">
        <p15:guide id="2" pos="3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714409" y="4128521"/>
            <a:ext cx="1726016" cy="1243142"/>
          </a:xfrm>
        </p:spPr>
        <p:txBody>
          <a:bodyPr>
            <a:normAutofit/>
          </a:bodyPr>
          <a:lstStyle>
            <a:lvl1pPr marL="0" indent="0">
              <a:spcBef>
                <a:spcPts val="450"/>
              </a:spcBef>
              <a:spcAft>
                <a:spcPts val="0"/>
              </a:spcAft>
              <a:buNone/>
              <a:defRPr sz="1050"/>
            </a:lvl1pPr>
            <a:lvl2pPr marL="342875" indent="0">
              <a:buNone/>
              <a:defRPr/>
            </a:lvl2pPr>
            <a:lvl3pPr marL="685749" indent="0">
              <a:buNone/>
              <a:defRPr/>
            </a:lvl3pPr>
            <a:lvl4pPr marL="1028624" indent="0">
              <a:buNone/>
              <a:defRPr/>
            </a:lvl4pPr>
            <a:lvl5pPr marL="1371498"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714376" y="3823720"/>
            <a:ext cx="1726040" cy="304800"/>
          </a:xfrm>
        </p:spPr>
        <p:txBody>
          <a:bodyPr anchor="t">
            <a:noAutofit/>
          </a:bodyPr>
          <a:lstStyle>
            <a:lvl1pPr marL="0" indent="0">
              <a:buNone/>
              <a:defRPr sz="1200" b="1"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2694029" y="4128521"/>
            <a:ext cx="1749180" cy="1243142"/>
          </a:xfrm>
        </p:spPr>
        <p:txBody>
          <a:bodyPr>
            <a:normAutofit/>
          </a:bodyPr>
          <a:lstStyle>
            <a:lvl1pPr marL="0" indent="0">
              <a:spcBef>
                <a:spcPts val="450"/>
              </a:spcBef>
              <a:buNone/>
              <a:defRPr sz="1050"/>
            </a:lvl1pPr>
            <a:lvl2pPr marL="342875" indent="0">
              <a:buNone/>
              <a:defRPr/>
            </a:lvl2pPr>
            <a:lvl3pPr marL="685749" indent="0">
              <a:buNone/>
              <a:defRPr/>
            </a:lvl3pPr>
            <a:lvl4pPr marL="1028624" indent="0">
              <a:buNone/>
              <a:defRPr/>
            </a:lvl4pPr>
            <a:lvl5pPr marL="1371498"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2693985" y="3823720"/>
            <a:ext cx="1749204" cy="304800"/>
          </a:xfrm>
        </p:spPr>
        <p:txBody>
          <a:bodyPr anchor="t">
            <a:noAutofit/>
          </a:bodyPr>
          <a:lstStyle>
            <a:lvl1pPr marL="0" indent="0">
              <a:buNone/>
              <a:defRPr sz="1200" b="1"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4695158" y="4128521"/>
            <a:ext cx="1726779" cy="1243142"/>
          </a:xfrm>
        </p:spPr>
        <p:txBody>
          <a:bodyPr>
            <a:normAutofit/>
          </a:bodyPr>
          <a:lstStyle>
            <a:lvl1pPr marL="0" indent="0">
              <a:spcBef>
                <a:spcPts val="450"/>
              </a:spcBef>
              <a:buNone/>
              <a:defRPr sz="1050"/>
            </a:lvl1pPr>
            <a:lvl2pPr marL="342875" indent="0">
              <a:buNone/>
              <a:defRPr/>
            </a:lvl2pPr>
            <a:lvl3pPr marL="685749" indent="0">
              <a:buNone/>
              <a:defRPr/>
            </a:lvl3pPr>
            <a:lvl4pPr marL="1028624" indent="0">
              <a:buNone/>
              <a:defRPr/>
            </a:lvl4pPr>
            <a:lvl5pPr marL="1371498"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4696759" y="3823720"/>
            <a:ext cx="1726040" cy="304800"/>
          </a:xfrm>
        </p:spPr>
        <p:txBody>
          <a:bodyPr anchor="t">
            <a:noAutofit/>
          </a:bodyPr>
          <a:lstStyle>
            <a:lvl1pPr marL="0" indent="0">
              <a:buNone/>
              <a:defRPr sz="1200" b="1"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714375" y="1375621"/>
            <a:ext cx="1726042"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2693983" y="1375621"/>
            <a:ext cx="1749206"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4696752" y="1375621"/>
            <a:ext cx="1726042"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8" name="Title 1"/>
          <p:cNvSpPr>
            <a:spLocks noGrp="1"/>
          </p:cNvSpPr>
          <p:nvPr>
            <p:ph type="title" hasCustomPrompt="1"/>
          </p:nvPr>
        </p:nvSpPr>
        <p:spPr>
          <a:xfrm>
            <a:off x="342900" y="571500"/>
            <a:ext cx="8458200" cy="804112"/>
          </a:xfrm>
        </p:spPr>
        <p:txBody>
          <a:bodyPr/>
          <a:lstStyle/>
          <a:p>
            <a:r>
              <a:rPr lang="en-US" dirty="0"/>
              <a:t>Click to add title</a:t>
            </a:r>
          </a:p>
        </p:txBody>
      </p:sp>
      <p:sp>
        <p:nvSpPr>
          <p:cNvPr id="29" name="Content Placeholder 2"/>
          <p:cNvSpPr>
            <a:spLocks noGrp="1"/>
          </p:cNvSpPr>
          <p:nvPr>
            <p:ph idx="27" hasCustomPrompt="1"/>
          </p:nvPr>
        </p:nvSpPr>
        <p:spPr>
          <a:xfrm>
            <a:off x="6674821" y="4128521"/>
            <a:ext cx="1754018" cy="1243142"/>
          </a:xfrm>
        </p:spPr>
        <p:txBody>
          <a:bodyPr>
            <a:normAutofit/>
          </a:bodyPr>
          <a:lstStyle>
            <a:lvl1pPr marL="0" indent="0">
              <a:spcBef>
                <a:spcPts val="450"/>
              </a:spcBef>
              <a:buNone/>
              <a:defRPr sz="1050"/>
            </a:lvl1pPr>
            <a:lvl2pPr marL="342875" indent="0">
              <a:buNone/>
              <a:defRPr/>
            </a:lvl2pPr>
            <a:lvl3pPr marL="685749" indent="0">
              <a:buNone/>
              <a:defRPr/>
            </a:lvl3pPr>
            <a:lvl4pPr marL="1028624" indent="0">
              <a:buNone/>
              <a:defRPr/>
            </a:lvl4pPr>
            <a:lvl5pPr marL="1371498"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6676362" y="3823720"/>
            <a:ext cx="1753266" cy="304800"/>
          </a:xfrm>
        </p:spPr>
        <p:txBody>
          <a:bodyPr anchor="t">
            <a:noAutofit/>
          </a:bodyPr>
          <a:lstStyle>
            <a:lvl1pPr marL="0" indent="0">
              <a:buNone/>
              <a:defRPr sz="1200" b="1"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6676357" y="1375621"/>
            <a:ext cx="1753268"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9" name="Text Placeholder 12"/>
          <p:cNvSpPr>
            <a:spLocks noGrp="1"/>
          </p:cNvSpPr>
          <p:nvPr>
            <p:ph type="body" sz="quarter" idx="14" hasCustomPrompt="1"/>
          </p:nvPr>
        </p:nvSpPr>
        <p:spPr>
          <a:xfrm>
            <a:off x="714380" y="5548312"/>
            <a:ext cx="7715249" cy="661988"/>
          </a:xfrm>
          <a:solidFill>
            <a:schemeClr val="accent2"/>
          </a:solidFill>
          <a:ln w="19050">
            <a:noFill/>
          </a:ln>
        </p:spPr>
        <p:txBody>
          <a:bodyPr anchor="ctr">
            <a:noAutofit/>
          </a:bodyPr>
          <a:lstStyle>
            <a:lvl1pPr marL="0" indent="0" algn="ctr">
              <a:buNone/>
              <a:defRPr sz="1350" b="1">
                <a:solidFill>
                  <a:schemeClr val="bg1"/>
                </a:solidFill>
              </a:defRPr>
            </a:lvl1pPr>
            <a:lvl2pPr marL="342875" indent="0" algn="ctr">
              <a:buNone/>
              <a:defRPr sz="1350"/>
            </a:lvl2pPr>
            <a:lvl3pPr marL="685749" indent="0" algn="ctr">
              <a:buNone/>
              <a:defRPr sz="1350"/>
            </a:lvl3pPr>
            <a:lvl4pPr marL="1028624" indent="0" algn="ctr">
              <a:buNone/>
              <a:defRPr sz="1350"/>
            </a:lvl4pPr>
            <a:lvl5pPr marL="1371498" indent="0" algn="ctr">
              <a:buNone/>
              <a:defRPr sz="1350"/>
            </a:lvl5pPr>
          </a:lstStyle>
          <a:p>
            <a:pPr lvl="0"/>
            <a:r>
              <a:rPr lang="en-US" dirty="0"/>
              <a:t>Click to add callout text</a:t>
            </a:r>
          </a:p>
        </p:txBody>
      </p:sp>
      <p:sp>
        <p:nvSpPr>
          <p:cNvPr id="13" name="Date Placeholder 12"/>
          <p:cNvSpPr>
            <a:spLocks noGrp="1"/>
          </p:cNvSpPr>
          <p:nvPr>
            <p:ph type="dt" sz="half" idx="30"/>
          </p:nvPr>
        </p:nvSpPr>
        <p:spPr/>
        <p:txBody>
          <a:bodyPr/>
          <a:lstStyle/>
          <a:p>
            <a:r>
              <a:rPr lang="en-US"/>
              <a:t>6 May 2020</a:t>
            </a:r>
            <a:endParaRPr lang="en-US" dirty="0"/>
          </a:p>
        </p:txBody>
      </p:sp>
      <p:sp>
        <p:nvSpPr>
          <p:cNvPr id="14" name="Footer Placeholder 13"/>
          <p:cNvSpPr>
            <a:spLocks noGrp="1"/>
          </p:cNvSpPr>
          <p:nvPr>
            <p:ph type="ftr" sz="quarter" idx="31"/>
          </p:nvPr>
        </p:nvSpPr>
        <p:spPr/>
        <p:txBody>
          <a:bodyPr/>
          <a:lstStyle/>
          <a:p>
            <a:r>
              <a:rPr lang="en-US" dirty="0"/>
              <a:t>EGU2020: Sharing Geoscience Online – Chat time Wednesday 08:30 – 10:15 CEST</a:t>
            </a:r>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
        <p:nvSpPr>
          <p:cNvPr id="20" name="Text Placeholder 4"/>
          <p:cNvSpPr>
            <a:spLocks noGrp="1"/>
          </p:cNvSpPr>
          <p:nvPr>
            <p:ph type="body" sz="quarter" idx="33" hasCustomPrompt="1"/>
          </p:nvPr>
        </p:nvSpPr>
        <p:spPr>
          <a:xfrm>
            <a:off x="0" y="-8228"/>
            <a:ext cx="9144000" cy="264260"/>
          </a:xfrm>
          <a:solidFill>
            <a:srgbClr val="B80014"/>
          </a:solidFill>
        </p:spPr>
        <p:txBody>
          <a:bodyPr tIns="73152" bIns="45720" anchor="ctr" anchorCtr="0">
            <a:noAutofit/>
          </a:bodyPr>
          <a:lstStyle>
            <a:lvl1pPr marL="0" indent="0" algn="ctr">
              <a:buNone/>
              <a:defRPr sz="1050" b="1" spc="38" baseline="0">
                <a:solidFill>
                  <a:schemeClr val="bg1"/>
                </a:solidFill>
              </a:defRPr>
            </a:lvl1pPr>
          </a:lstStyle>
          <a:p>
            <a:pPr lvl="0"/>
            <a:r>
              <a:rPr lang="en-US" dirty="0"/>
              <a:t>CLICK TO ADD CLASSIFIED MARKING</a:t>
            </a:r>
          </a:p>
        </p:txBody>
      </p:sp>
      <p:sp>
        <p:nvSpPr>
          <p:cNvPr id="21" name="Text Placeholder 4"/>
          <p:cNvSpPr>
            <a:spLocks noGrp="1"/>
          </p:cNvSpPr>
          <p:nvPr>
            <p:ph type="body" sz="quarter" idx="34" hasCustomPrompt="1"/>
          </p:nvPr>
        </p:nvSpPr>
        <p:spPr>
          <a:xfrm>
            <a:off x="3028385" y="6500822"/>
            <a:ext cx="3087231" cy="356616"/>
          </a:xfrm>
          <a:noFill/>
        </p:spPr>
        <p:txBody>
          <a:bodyPr tIns="45720" bIns="45720" anchor="ctr" anchorCtr="0">
            <a:noAutofit/>
          </a:bodyPr>
          <a:lstStyle>
            <a:lvl1pPr marL="0" indent="0" algn="ctr">
              <a:buNone/>
              <a:defRPr sz="1050" b="1" spc="38" baseline="0">
                <a:solidFill>
                  <a:srgbClr val="B80014"/>
                </a:solidFill>
              </a:defRPr>
            </a:lvl1pPr>
          </a:lstStyle>
          <a:p>
            <a:pPr lvl="0"/>
            <a:r>
              <a:rPr lang="en-US" dirty="0"/>
              <a:t>CLICK TO ADD CLASSIFIED MARKING</a:t>
            </a:r>
          </a:p>
        </p:txBody>
      </p:sp>
    </p:spTree>
    <p:extLst>
      <p:ext uri="{BB962C8B-B14F-4D97-AF65-F5344CB8AC3E}">
        <p14:creationId xmlns:p14="http://schemas.microsoft.com/office/powerpoint/2010/main" val="1669169540"/>
      </p:ext>
    </p:extLst>
  </p:cSld>
  <p:clrMapOvr>
    <a:masterClrMapping/>
  </p:clrMapOvr>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714409" y="4406731"/>
            <a:ext cx="1726016" cy="965370"/>
          </a:xfrm>
        </p:spPr>
        <p:txBody>
          <a:bodyPr>
            <a:normAutofit/>
          </a:bodyPr>
          <a:lstStyle>
            <a:lvl1pPr marL="0" indent="0">
              <a:spcBef>
                <a:spcPts val="450"/>
              </a:spcBef>
              <a:spcAft>
                <a:spcPts val="0"/>
              </a:spcAft>
              <a:buNone/>
              <a:defRPr sz="1050"/>
            </a:lvl1pPr>
            <a:lvl2pPr marL="342875" indent="0">
              <a:buNone/>
              <a:defRPr/>
            </a:lvl2pPr>
            <a:lvl3pPr marL="685749" indent="0">
              <a:buNone/>
              <a:defRPr/>
            </a:lvl3pPr>
            <a:lvl4pPr marL="1028624" indent="0">
              <a:buNone/>
              <a:defRPr/>
            </a:lvl4pPr>
            <a:lvl5pPr marL="1371498"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714376" y="4101930"/>
            <a:ext cx="1726040" cy="304800"/>
          </a:xfrm>
        </p:spPr>
        <p:txBody>
          <a:bodyPr anchor="t">
            <a:noAutofit/>
          </a:bodyPr>
          <a:lstStyle>
            <a:lvl1pPr marL="0" indent="0">
              <a:buNone/>
              <a:defRPr sz="1200" b="1"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2694029" y="4406731"/>
            <a:ext cx="1749180" cy="965370"/>
          </a:xfrm>
        </p:spPr>
        <p:txBody>
          <a:bodyPr>
            <a:normAutofit/>
          </a:bodyPr>
          <a:lstStyle>
            <a:lvl1pPr marL="0" indent="0">
              <a:spcBef>
                <a:spcPts val="450"/>
              </a:spcBef>
              <a:buNone/>
              <a:defRPr sz="1050"/>
            </a:lvl1pPr>
            <a:lvl2pPr marL="342875" indent="0">
              <a:buNone/>
              <a:defRPr/>
            </a:lvl2pPr>
            <a:lvl3pPr marL="685749" indent="0">
              <a:buNone/>
              <a:defRPr/>
            </a:lvl3pPr>
            <a:lvl4pPr marL="1028624" indent="0">
              <a:buNone/>
              <a:defRPr/>
            </a:lvl4pPr>
            <a:lvl5pPr marL="1371498"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2693985" y="4101930"/>
            <a:ext cx="1749204" cy="304800"/>
          </a:xfrm>
        </p:spPr>
        <p:txBody>
          <a:bodyPr anchor="t">
            <a:noAutofit/>
          </a:bodyPr>
          <a:lstStyle>
            <a:lvl1pPr marL="0" indent="0">
              <a:buNone/>
              <a:defRPr sz="1200" b="1"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4695158" y="4406731"/>
            <a:ext cx="1726779" cy="965370"/>
          </a:xfrm>
        </p:spPr>
        <p:txBody>
          <a:bodyPr>
            <a:normAutofit/>
          </a:bodyPr>
          <a:lstStyle>
            <a:lvl1pPr marL="0" indent="0">
              <a:spcBef>
                <a:spcPts val="450"/>
              </a:spcBef>
              <a:buNone/>
              <a:defRPr sz="1050"/>
            </a:lvl1pPr>
            <a:lvl2pPr marL="342875" indent="0">
              <a:buNone/>
              <a:defRPr/>
            </a:lvl2pPr>
            <a:lvl3pPr marL="685749" indent="0">
              <a:buNone/>
              <a:defRPr/>
            </a:lvl3pPr>
            <a:lvl4pPr marL="1028624" indent="0">
              <a:buNone/>
              <a:defRPr/>
            </a:lvl4pPr>
            <a:lvl5pPr marL="1371498"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4696759" y="4101930"/>
            <a:ext cx="1726040" cy="304800"/>
          </a:xfrm>
        </p:spPr>
        <p:txBody>
          <a:bodyPr anchor="t">
            <a:noAutofit/>
          </a:bodyPr>
          <a:lstStyle>
            <a:lvl1pPr marL="0" indent="0">
              <a:buNone/>
              <a:defRPr sz="1200" b="1"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714375" y="1676409"/>
            <a:ext cx="1726042"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2693983" y="1676409"/>
            <a:ext cx="1749206"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4696752" y="1676409"/>
            <a:ext cx="1726042"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9" name="Content Placeholder 2"/>
          <p:cNvSpPr>
            <a:spLocks noGrp="1"/>
          </p:cNvSpPr>
          <p:nvPr>
            <p:ph idx="27" hasCustomPrompt="1"/>
          </p:nvPr>
        </p:nvSpPr>
        <p:spPr>
          <a:xfrm>
            <a:off x="6674821" y="4406731"/>
            <a:ext cx="1754018" cy="965370"/>
          </a:xfrm>
        </p:spPr>
        <p:txBody>
          <a:bodyPr>
            <a:normAutofit/>
          </a:bodyPr>
          <a:lstStyle>
            <a:lvl1pPr marL="0" indent="0">
              <a:spcBef>
                <a:spcPts val="450"/>
              </a:spcBef>
              <a:buNone/>
              <a:defRPr sz="1050"/>
            </a:lvl1pPr>
            <a:lvl2pPr marL="342875" indent="0">
              <a:buNone/>
              <a:defRPr/>
            </a:lvl2pPr>
            <a:lvl3pPr marL="685749" indent="0">
              <a:buNone/>
              <a:defRPr/>
            </a:lvl3pPr>
            <a:lvl4pPr marL="1028624" indent="0">
              <a:buNone/>
              <a:defRPr/>
            </a:lvl4pPr>
            <a:lvl5pPr marL="1371498"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6676362" y="4101930"/>
            <a:ext cx="1753266" cy="304800"/>
          </a:xfrm>
        </p:spPr>
        <p:txBody>
          <a:bodyPr anchor="t">
            <a:noAutofit/>
          </a:bodyPr>
          <a:lstStyle>
            <a:lvl1pPr marL="0" indent="0">
              <a:buNone/>
              <a:defRPr sz="1200" b="1"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6676357" y="1676409"/>
            <a:ext cx="1753268"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9" name="Title 1"/>
          <p:cNvSpPr>
            <a:spLocks noGrp="1"/>
          </p:cNvSpPr>
          <p:nvPr>
            <p:ph type="title" hasCustomPrompt="1"/>
          </p:nvPr>
        </p:nvSpPr>
        <p:spPr>
          <a:xfrm>
            <a:off x="342900" y="571509"/>
            <a:ext cx="8458200" cy="342899"/>
          </a:xfrm>
        </p:spPr>
        <p:txBody>
          <a:bodyPr>
            <a:noAutofit/>
          </a:bodyPr>
          <a:lstStyle>
            <a:lvl1pPr>
              <a:defRPr sz="2100"/>
            </a:lvl1pPr>
          </a:lstStyle>
          <a:p>
            <a:r>
              <a:rPr lang="en-US" dirty="0"/>
              <a:t>Click to add title </a:t>
            </a:r>
          </a:p>
        </p:txBody>
      </p:sp>
      <p:sp>
        <p:nvSpPr>
          <p:cNvPr id="20" name="Text Placeholder 8"/>
          <p:cNvSpPr>
            <a:spLocks noGrp="1"/>
          </p:cNvSpPr>
          <p:nvPr>
            <p:ph type="body" sz="quarter" idx="13" hasCustomPrompt="1"/>
          </p:nvPr>
        </p:nvSpPr>
        <p:spPr>
          <a:xfrm>
            <a:off x="342900" y="953780"/>
            <a:ext cx="8458200" cy="417820"/>
          </a:xfrm>
        </p:spPr>
        <p:txBody>
          <a:bodyPr>
            <a:normAutofit/>
          </a:bodyPr>
          <a:lstStyle>
            <a:lvl1pPr marL="0" indent="0">
              <a:buNone/>
              <a:defRPr sz="1500" baseline="0">
                <a:solidFill>
                  <a:schemeClr val="tx2">
                    <a:lumMod val="60000"/>
                    <a:lumOff val="40000"/>
                  </a:schemeClr>
                </a:solidFill>
              </a:defRPr>
            </a:lvl1pPr>
          </a:lstStyle>
          <a:p>
            <a:r>
              <a:rPr lang="en-US" sz="1500" b="0" dirty="0"/>
              <a:t>Click to add subtitle</a:t>
            </a:r>
            <a:endParaRPr lang="en-US" sz="1200" b="0" dirty="0"/>
          </a:p>
        </p:txBody>
      </p:sp>
      <p:sp>
        <p:nvSpPr>
          <p:cNvPr id="21" name="Text Placeholder 12"/>
          <p:cNvSpPr>
            <a:spLocks noGrp="1"/>
          </p:cNvSpPr>
          <p:nvPr>
            <p:ph type="body" sz="quarter" idx="14" hasCustomPrompt="1"/>
          </p:nvPr>
        </p:nvSpPr>
        <p:spPr>
          <a:xfrm>
            <a:off x="714380" y="5548312"/>
            <a:ext cx="7715249" cy="661988"/>
          </a:xfrm>
          <a:solidFill>
            <a:schemeClr val="accent2"/>
          </a:solidFill>
          <a:ln w="19050">
            <a:noFill/>
          </a:ln>
        </p:spPr>
        <p:txBody>
          <a:bodyPr anchor="ctr">
            <a:noAutofit/>
          </a:bodyPr>
          <a:lstStyle>
            <a:lvl1pPr marL="0" indent="0" algn="ctr">
              <a:buNone/>
              <a:defRPr sz="1350" b="1">
                <a:solidFill>
                  <a:schemeClr val="bg1"/>
                </a:solidFill>
              </a:defRPr>
            </a:lvl1pPr>
            <a:lvl2pPr marL="342875" indent="0" algn="ctr">
              <a:buNone/>
              <a:defRPr sz="1350"/>
            </a:lvl2pPr>
            <a:lvl3pPr marL="685749" indent="0" algn="ctr">
              <a:buNone/>
              <a:defRPr sz="1350"/>
            </a:lvl3pPr>
            <a:lvl4pPr marL="1028624" indent="0" algn="ctr">
              <a:buNone/>
              <a:defRPr sz="1350"/>
            </a:lvl4pPr>
            <a:lvl5pPr marL="1371498" indent="0" algn="ctr">
              <a:buNone/>
              <a:defRPr sz="1350"/>
            </a:lvl5pPr>
          </a:lstStyle>
          <a:p>
            <a:pPr lvl="0"/>
            <a:r>
              <a:rPr lang="en-US" dirty="0"/>
              <a:t>Click to add callout text</a:t>
            </a:r>
          </a:p>
        </p:txBody>
      </p:sp>
      <p:sp>
        <p:nvSpPr>
          <p:cNvPr id="6" name="Date Placeholder 5"/>
          <p:cNvSpPr>
            <a:spLocks noGrp="1"/>
          </p:cNvSpPr>
          <p:nvPr>
            <p:ph type="dt" sz="half" idx="30"/>
          </p:nvPr>
        </p:nvSpPr>
        <p:spPr/>
        <p:txBody>
          <a:bodyPr/>
          <a:lstStyle/>
          <a:p>
            <a:r>
              <a:rPr lang="en-US"/>
              <a:t>6 May 2020</a:t>
            </a:r>
            <a:endParaRPr lang="en-US" dirty="0"/>
          </a:p>
        </p:txBody>
      </p:sp>
      <p:sp>
        <p:nvSpPr>
          <p:cNvPr id="10" name="Footer Placeholder 9"/>
          <p:cNvSpPr>
            <a:spLocks noGrp="1"/>
          </p:cNvSpPr>
          <p:nvPr>
            <p:ph type="ftr" sz="quarter" idx="31"/>
          </p:nvPr>
        </p:nvSpPr>
        <p:spPr/>
        <p:txBody>
          <a:bodyPr/>
          <a:lstStyle/>
          <a:p>
            <a:r>
              <a:rPr lang="en-US" dirty="0"/>
              <a:t>EGU2020: Sharing Geoscience Online – Chat time Wednesday 08:30 – 10:15 CEST</a:t>
            </a:r>
          </a:p>
        </p:txBody>
      </p:sp>
      <p:sp>
        <p:nvSpPr>
          <p:cNvPr id="12" name="Slide Number Placeholder 11"/>
          <p:cNvSpPr>
            <a:spLocks noGrp="1"/>
          </p:cNvSpPr>
          <p:nvPr>
            <p:ph type="sldNum" sz="quarter" idx="32"/>
          </p:nvPr>
        </p:nvSpPr>
        <p:spPr/>
        <p:txBody>
          <a:bodyPr/>
          <a:lstStyle/>
          <a:p>
            <a:fld id="{4EBCDCBD-78E1-0D41-A999-31B5EBF8E02C}" type="slidenum">
              <a:rPr lang="en-US" smtClean="0"/>
              <a:pPr/>
              <a:t>‹#›</a:t>
            </a:fld>
            <a:endParaRPr lang="en-US" dirty="0"/>
          </a:p>
        </p:txBody>
      </p:sp>
      <p:sp>
        <p:nvSpPr>
          <p:cNvPr id="26" name="Text Placeholder 4"/>
          <p:cNvSpPr>
            <a:spLocks noGrp="1"/>
          </p:cNvSpPr>
          <p:nvPr>
            <p:ph type="body" sz="quarter" idx="33" hasCustomPrompt="1"/>
          </p:nvPr>
        </p:nvSpPr>
        <p:spPr>
          <a:xfrm>
            <a:off x="0" y="-8228"/>
            <a:ext cx="9144000" cy="264260"/>
          </a:xfrm>
          <a:solidFill>
            <a:srgbClr val="B80014"/>
          </a:solidFill>
        </p:spPr>
        <p:txBody>
          <a:bodyPr tIns="73152" bIns="45720" anchor="ctr" anchorCtr="0">
            <a:noAutofit/>
          </a:bodyPr>
          <a:lstStyle>
            <a:lvl1pPr marL="0" indent="0" algn="ctr">
              <a:buNone/>
              <a:defRPr sz="1050" b="1" spc="38" baseline="0">
                <a:solidFill>
                  <a:schemeClr val="bg1"/>
                </a:solidFill>
              </a:defRPr>
            </a:lvl1pPr>
          </a:lstStyle>
          <a:p>
            <a:pPr lvl="0"/>
            <a:r>
              <a:rPr lang="en-US" dirty="0"/>
              <a:t>CLICK TO ADD CLASSIFIED MARKING</a:t>
            </a:r>
          </a:p>
        </p:txBody>
      </p:sp>
      <p:sp>
        <p:nvSpPr>
          <p:cNvPr id="32" name="Text Placeholder 4"/>
          <p:cNvSpPr>
            <a:spLocks noGrp="1"/>
          </p:cNvSpPr>
          <p:nvPr>
            <p:ph type="body" sz="quarter" idx="34" hasCustomPrompt="1"/>
          </p:nvPr>
        </p:nvSpPr>
        <p:spPr>
          <a:xfrm>
            <a:off x="3028385" y="6500822"/>
            <a:ext cx="3087231" cy="356616"/>
          </a:xfrm>
          <a:noFill/>
        </p:spPr>
        <p:txBody>
          <a:bodyPr tIns="45720" bIns="45720" anchor="ctr" anchorCtr="0">
            <a:noAutofit/>
          </a:bodyPr>
          <a:lstStyle>
            <a:lvl1pPr marL="0" indent="0" algn="ctr">
              <a:buNone/>
              <a:defRPr sz="1050" b="1" spc="38" baseline="0">
                <a:solidFill>
                  <a:srgbClr val="B80014"/>
                </a:solidFill>
              </a:defRPr>
            </a:lvl1pPr>
          </a:lstStyle>
          <a:p>
            <a:pPr lvl="0"/>
            <a:r>
              <a:rPr lang="en-US" dirty="0"/>
              <a:t>CLICK TO ADD CLASSIFIED MARKING</a:t>
            </a:r>
          </a:p>
        </p:txBody>
      </p:sp>
    </p:spTree>
    <p:extLst>
      <p:ext uri="{BB962C8B-B14F-4D97-AF65-F5344CB8AC3E}">
        <p14:creationId xmlns:p14="http://schemas.microsoft.com/office/powerpoint/2010/main" val="3871157883"/>
      </p:ext>
    </p:extLst>
  </p:cSld>
  <p:clrMapOvr>
    <a:masterClrMapping/>
  </p:clrMapOvr>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714375" y="3020436"/>
            <a:ext cx="1842694" cy="258345"/>
          </a:xfrm>
        </p:spPr>
        <p:txBody>
          <a:bodyPr anchor="t">
            <a:noAutofit/>
          </a:bodyPr>
          <a:lstStyle>
            <a:lvl1pPr marL="0" indent="0">
              <a:buNone/>
              <a:defRPr sz="900" b="0"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714375" y="1371600"/>
            <a:ext cx="1842694"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9" name="Text Placeholder 9"/>
          <p:cNvSpPr>
            <a:spLocks noGrp="1"/>
          </p:cNvSpPr>
          <p:nvPr>
            <p:ph type="body" sz="quarter" idx="22" hasCustomPrompt="1"/>
          </p:nvPr>
        </p:nvSpPr>
        <p:spPr>
          <a:xfrm>
            <a:off x="2686054" y="3020436"/>
            <a:ext cx="1834753" cy="258345"/>
          </a:xfrm>
        </p:spPr>
        <p:txBody>
          <a:bodyPr anchor="t">
            <a:noAutofit/>
          </a:bodyPr>
          <a:lstStyle>
            <a:lvl1pPr marL="0" indent="0">
              <a:buNone/>
              <a:defRPr sz="900" b="0"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2683276" y="1371600"/>
            <a:ext cx="1834753"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1" name="Text Placeholder 9"/>
          <p:cNvSpPr>
            <a:spLocks noGrp="1"/>
          </p:cNvSpPr>
          <p:nvPr>
            <p:ph type="body" sz="quarter" idx="24" hasCustomPrompt="1"/>
          </p:nvPr>
        </p:nvSpPr>
        <p:spPr>
          <a:xfrm>
            <a:off x="4636299" y="3020436"/>
            <a:ext cx="1834753" cy="258345"/>
          </a:xfrm>
        </p:spPr>
        <p:txBody>
          <a:bodyPr anchor="t">
            <a:noAutofit/>
          </a:bodyPr>
          <a:lstStyle>
            <a:lvl1pPr marL="0" indent="0">
              <a:buNone/>
              <a:defRPr sz="900" b="0"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4639076" y="1371600"/>
            <a:ext cx="1834753"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0" name="Text Placeholder 9"/>
          <p:cNvSpPr>
            <a:spLocks noGrp="1"/>
          </p:cNvSpPr>
          <p:nvPr>
            <p:ph type="body" sz="quarter" idx="26" hasCustomPrompt="1"/>
          </p:nvPr>
        </p:nvSpPr>
        <p:spPr>
          <a:xfrm>
            <a:off x="6594877" y="3020436"/>
            <a:ext cx="1834753" cy="258345"/>
          </a:xfrm>
        </p:spPr>
        <p:txBody>
          <a:bodyPr anchor="t">
            <a:noAutofit/>
          </a:bodyPr>
          <a:lstStyle>
            <a:lvl1pPr marL="0" indent="0">
              <a:buNone/>
              <a:defRPr sz="900" b="0"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6594877" y="1371600"/>
            <a:ext cx="1834753"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2" name="Text Placeholder 9"/>
          <p:cNvSpPr>
            <a:spLocks noGrp="1"/>
          </p:cNvSpPr>
          <p:nvPr>
            <p:ph type="body" sz="quarter" idx="28" hasCustomPrompt="1"/>
          </p:nvPr>
        </p:nvSpPr>
        <p:spPr>
          <a:xfrm>
            <a:off x="714375" y="5374280"/>
            <a:ext cx="1842694" cy="258345"/>
          </a:xfrm>
        </p:spPr>
        <p:txBody>
          <a:bodyPr anchor="t">
            <a:noAutofit/>
          </a:bodyPr>
          <a:lstStyle>
            <a:lvl1pPr marL="0" indent="0">
              <a:buNone/>
              <a:defRPr sz="900" b="0"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714375" y="3733800"/>
            <a:ext cx="1842694"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4" name="Text Placeholder 9"/>
          <p:cNvSpPr>
            <a:spLocks noGrp="1"/>
          </p:cNvSpPr>
          <p:nvPr>
            <p:ph type="body" sz="quarter" idx="30" hasCustomPrompt="1"/>
          </p:nvPr>
        </p:nvSpPr>
        <p:spPr>
          <a:xfrm>
            <a:off x="2686054" y="5374280"/>
            <a:ext cx="1834753" cy="258345"/>
          </a:xfrm>
        </p:spPr>
        <p:txBody>
          <a:bodyPr anchor="t">
            <a:noAutofit/>
          </a:bodyPr>
          <a:lstStyle>
            <a:lvl1pPr marL="0" indent="0">
              <a:buNone/>
              <a:defRPr sz="900" b="0"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2683276" y="3733800"/>
            <a:ext cx="1834753"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6" name="Text Placeholder 9"/>
          <p:cNvSpPr>
            <a:spLocks noGrp="1"/>
          </p:cNvSpPr>
          <p:nvPr>
            <p:ph type="body" sz="quarter" idx="32" hasCustomPrompt="1"/>
          </p:nvPr>
        </p:nvSpPr>
        <p:spPr>
          <a:xfrm>
            <a:off x="4636299" y="5374280"/>
            <a:ext cx="1834753" cy="258345"/>
          </a:xfrm>
        </p:spPr>
        <p:txBody>
          <a:bodyPr anchor="t">
            <a:noAutofit/>
          </a:bodyPr>
          <a:lstStyle>
            <a:lvl1pPr marL="0" indent="0">
              <a:buNone/>
              <a:defRPr sz="900" b="0"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4639076" y="3733800"/>
            <a:ext cx="1834753"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8" name="Text Placeholder 9"/>
          <p:cNvSpPr>
            <a:spLocks noGrp="1"/>
          </p:cNvSpPr>
          <p:nvPr>
            <p:ph type="body" sz="quarter" idx="34" hasCustomPrompt="1"/>
          </p:nvPr>
        </p:nvSpPr>
        <p:spPr>
          <a:xfrm>
            <a:off x="6594877" y="5374280"/>
            <a:ext cx="1834753" cy="258345"/>
          </a:xfrm>
        </p:spPr>
        <p:txBody>
          <a:bodyPr anchor="t">
            <a:noAutofit/>
          </a:bodyPr>
          <a:lstStyle>
            <a:lvl1pPr marL="0" indent="0">
              <a:buNone/>
              <a:defRPr sz="900" b="0"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6594877" y="3733800"/>
            <a:ext cx="1834753"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3" name="Title 1"/>
          <p:cNvSpPr>
            <a:spLocks noGrp="1"/>
          </p:cNvSpPr>
          <p:nvPr>
            <p:ph type="title" hasCustomPrompt="1"/>
          </p:nvPr>
        </p:nvSpPr>
        <p:spPr>
          <a:xfrm>
            <a:off x="342900" y="571938"/>
            <a:ext cx="8458200" cy="799662"/>
          </a:xfrm>
        </p:spPr>
        <p:txBody>
          <a:bodyPr/>
          <a:lstStyle/>
          <a:p>
            <a:r>
              <a:rPr lang="en-US" dirty="0"/>
              <a:t>Click to add title</a:t>
            </a:r>
          </a:p>
        </p:txBody>
      </p:sp>
      <p:sp>
        <p:nvSpPr>
          <p:cNvPr id="8" name="Date Placeholder 7"/>
          <p:cNvSpPr>
            <a:spLocks noGrp="1"/>
          </p:cNvSpPr>
          <p:nvPr>
            <p:ph type="dt" sz="half" idx="36"/>
          </p:nvPr>
        </p:nvSpPr>
        <p:spPr/>
        <p:txBody>
          <a:bodyPr/>
          <a:lstStyle/>
          <a:p>
            <a:r>
              <a:rPr lang="en-US"/>
              <a:t>6 May 2020</a:t>
            </a:r>
            <a:endParaRPr lang="en-US" dirty="0"/>
          </a:p>
        </p:txBody>
      </p:sp>
      <p:sp>
        <p:nvSpPr>
          <p:cNvPr id="10" name="Footer Placeholder 9"/>
          <p:cNvSpPr>
            <a:spLocks noGrp="1"/>
          </p:cNvSpPr>
          <p:nvPr>
            <p:ph type="ftr" sz="quarter" idx="37"/>
          </p:nvPr>
        </p:nvSpPr>
        <p:spPr/>
        <p:txBody>
          <a:bodyPr/>
          <a:lstStyle/>
          <a:p>
            <a:r>
              <a:rPr lang="en-US" dirty="0"/>
              <a:t>EGU2020: Sharing Geoscience Online – Chat time Wednesday 08:30 – 10:15 CEST</a:t>
            </a:r>
          </a:p>
        </p:txBody>
      </p:sp>
      <p:sp>
        <p:nvSpPr>
          <p:cNvPr id="11" name="Slide Number Placeholder 10"/>
          <p:cNvSpPr>
            <a:spLocks noGrp="1"/>
          </p:cNvSpPr>
          <p:nvPr>
            <p:ph type="sldNum" sz="quarter" idx="38"/>
          </p:nvPr>
        </p:nvSpPr>
        <p:spPr/>
        <p:txBody>
          <a:bodyPr/>
          <a:lstStyle/>
          <a:p>
            <a:fld id="{4EBCDCBD-78E1-0D41-A999-31B5EBF8E02C}" type="slidenum">
              <a:rPr lang="en-US" smtClean="0"/>
              <a:pPr/>
              <a:t>‹#›</a:t>
            </a:fld>
            <a:endParaRPr lang="en-US" dirty="0"/>
          </a:p>
        </p:txBody>
      </p:sp>
      <p:sp>
        <p:nvSpPr>
          <p:cNvPr id="22" name="Text Placeholder 4"/>
          <p:cNvSpPr>
            <a:spLocks noGrp="1"/>
          </p:cNvSpPr>
          <p:nvPr>
            <p:ph type="body" sz="quarter" idx="19" hasCustomPrompt="1"/>
          </p:nvPr>
        </p:nvSpPr>
        <p:spPr>
          <a:xfrm>
            <a:off x="0" y="-8228"/>
            <a:ext cx="9144000" cy="264260"/>
          </a:xfrm>
          <a:solidFill>
            <a:srgbClr val="B80014"/>
          </a:solidFill>
        </p:spPr>
        <p:txBody>
          <a:bodyPr tIns="73152" bIns="45720" anchor="ctr" anchorCtr="0">
            <a:noAutofit/>
          </a:bodyPr>
          <a:lstStyle>
            <a:lvl1pPr marL="0" indent="0" algn="ctr">
              <a:buNone/>
              <a:defRPr sz="1050" b="1" spc="38" baseline="0">
                <a:solidFill>
                  <a:schemeClr val="bg1"/>
                </a:solidFill>
              </a:defRPr>
            </a:lvl1pPr>
          </a:lstStyle>
          <a:p>
            <a:pPr lvl="0"/>
            <a:r>
              <a:rPr lang="en-US" dirty="0"/>
              <a:t>CLICK TO ADD CLASSIFIED MARKING</a:t>
            </a:r>
          </a:p>
        </p:txBody>
      </p:sp>
      <p:sp>
        <p:nvSpPr>
          <p:cNvPr id="24" name="Text Placeholder 4"/>
          <p:cNvSpPr>
            <a:spLocks noGrp="1"/>
          </p:cNvSpPr>
          <p:nvPr>
            <p:ph type="body" sz="quarter" idx="20" hasCustomPrompt="1"/>
          </p:nvPr>
        </p:nvSpPr>
        <p:spPr>
          <a:xfrm>
            <a:off x="3028385" y="6500822"/>
            <a:ext cx="3087231" cy="356616"/>
          </a:xfrm>
          <a:noFill/>
        </p:spPr>
        <p:txBody>
          <a:bodyPr tIns="45720" bIns="45720" anchor="ctr" anchorCtr="0">
            <a:noAutofit/>
          </a:bodyPr>
          <a:lstStyle>
            <a:lvl1pPr marL="0" indent="0" algn="ctr">
              <a:buNone/>
              <a:defRPr sz="1050" b="1" spc="38" baseline="0">
                <a:solidFill>
                  <a:srgbClr val="B80014"/>
                </a:solidFill>
              </a:defRPr>
            </a:lvl1pPr>
          </a:lstStyle>
          <a:p>
            <a:pPr lvl="0"/>
            <a:r>
              <a:rPr lang="en-US" dirty="0"/>
              <a:t>CLICK TO ADD CLASSIFIED MARKING</a:t>
            </a:r>
          </a:p>
        </p:txBody>
      </p:sp>
    </p:spTree>
    <p:extLst>
      <p:ext uri="{BB962C8B-B14F-4D97-AF65-F5344CB8AC3E}">
        <p14:creationId xmlns:p14="http://schemas.microsoft.com/office/powerpoint/2010/main" val="2068646099"/>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714375" y="3325227"/>
            <a:ext cx="1842694" cy="258345"/>
          </a:xfrm>
        </p:spPr>
        <p:txBody>
          <a:bodyPr anchor="t">
            <a:noAutofit/>
          </a:bodyPr>
          <a:lstStyle>
            <a:lvl1pPr marL="0" indent="0">
              <a:buNone/>
              <a:defRPr sz="900" b="0"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714375" y="1676400"/>
            <a:ext cx="1842694"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9" name="Text Placeholder 9"/>
          <p:cNvSpPr>
            <a:spLocks noGrp="1"/>
          </p:cNvSpPr>
          <p:nvPr>
            <p:ph type="body" sz="quarter" idx="22" hasCustomPrompt="1"/>
          </p:nvPr>
        </p:nvSpPr>
        <p:spPr>
          <a:xfrm>
            <a:off x="2686054" y="3325227"/>
            <a:ext cx="1834753" cy="258345"/>
          </a:xfrm>
        </p:spPr>
        <p:txBody>
          <a:bodyPr anchor="t">
            <a:noAutofit/>
          </a:bodyPr>
          <a:lstStyle>
            <a:lvl1pPr marL="0" indent="0">
              <a:buNone/>
              <a:defRPr sz="900" b="0"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2683276" y="1676400"/>
            <a:ext cx="1834753"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1" name="Text Placeholder 9"/>
          <p:cNvSpPr>
            <a:spLocks noGrp="1"/>
          </p:cNvSpPr>
          <p:nvPr>
            <p:ph type="body" sz="quarter" idx="24" hasCustomPrompt="1"/>
          </p:nvPr>
        </p:nvSpPr>
        <p:spPr>
          <a:xfrm>
            <a:off x="4636299" y="3325227"/>
            <a:ext cx="1834753" cy="258345"/>
          </a:xfrm>
        </p:spPr>
        <p:txBody>
          <a:bodyPr anchor="t">
            <a:noAutofit/>
          </a:bodyPr>
          <a:lstStyle>
            <a:lvl1pPr marL="0" indent="0">
              <a:buNone/>
              <a:defRPr sz="900" b="0"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4639076" y="1676400"/>
            <a:ext cx="1834753"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0" name="Text Placeholder 9"/>
          <p:cNvSpPr>
            <a:spLocks noGrp="1"/>
          </p:cNvSpPr>
          <p:nvPr>
            <p:ph type="body" sz="quarter" idx="26" hasCustomPrompt="1"/>
          </p:nvPr>
        </p:nvSpPr>
        <p:spPr>
          <a:xfrm>
            <a:off x="6594877" y="3325227"/>
            <a:ext cx="1834753" cy="258345"/>
          </a:xfrm>
        </p:spPr>
        <p:txBody>
          <a:bodyPr anchor="t">
            <a:noAutofit/>
          </a:bodyPr>
          <a:lstStyle>
            <a:lvl1pPr marL="0" indent="0">
              <a:buNone/>
              <a:defRPr sz="900" b="0"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6594877" y="1676400"/>
            <a:ext cx="1834753"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2" name="Text Placeholder 9"/>
          <p:cNvSpPr>
            <a:spLocks noGrp="1"/>
          </p:cNvSpPr>
          <p:nvPr>
            <p:ph type="body" sz="quarter" idx="28" hasCustomPrompt="1"/>
          </p:nvPr>
        </p:nvSpPr>
        <p:spPr>
          <a:xfrm>
            <a:off x="714375" y="5679080"/>
            <a:ext cx="1842694" cy="258345"/>
          </a:xfrm>
        </p:spPr>
        <p:txBody>
          <a:bodyPr anchor="t">
            <a:noAutofit/>
          </a:bodyPr>
          <a:lstStyle>
            <a:lvl1pPr marL="0" indent="0">
              <a:buNone/>
              <a:defRPr sz="900" b="0"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714375" y="4038600"/>
            <a:ext cx="1842694"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4" name="Text Placeholder 9"/>
          <p:cNvSpPr>
            <a:spLocks noGrp="1"/>
          </p:cNvSpPr>
          <p:nvPr>
            <p:ph type="body" sz="quarter" idx="30" hasCustomPrompt="1"/>
          </p:nvPr>
        </p:nvSpPr>
        <p:spPr>
          <a:xfrm>
            <a:off x="2686054" y="5679080"/>
            <a:ext cx="1834753" cy="258345"/>
          </a:xfrm>
        </p:spPr>
        <p:txBody>
          <a:bodyPr anchor="t">
            <a:noAutofit/>
          </a:bodyPr>
          <a:lstStyle>
            <a:lvl1pPr marL="0" indent="0">
              <a:buNone/>
              <a:defRPr sz="900" b="0"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2683276" y="4038600"/>
            <a:ext cx="1834753"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6" name="Text Placeholder 9"/>
          <p:cNvSpPr>
            <a:spLocks noGrp="1"/>
          </p:cNvSpPr>
          <p:nvPr>
            <p:ph type="body" sz="quarter" idx="32" hasCustomPrompt="1"/>
          </p:nvPr>
        </p:nvSpPr>
        <p:spPr>
          <a:xfrm>
            <a:off x="4636299" y="5679080"/>
            <a:ext cx="1834753" cy="258345"/>
          </a:xfrm>
        </p:spPr>
        <p:txBody>
          <a:bodyPr anchor="t">
            <a:noAutofit/>
          </a:bodyPr>
          <a:lstStyle>
            <a:lvl1pPr marL="0" indent="0">
              <a:buNone/>
              <a:defRPr sz="900" b="0"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4639076" y="4038600"/>
            <a:ext cx="1834753"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8" name="Text Placeholder 9"/>
          <p:cNvSpPr>
            <a:spLocks noGrp="1"/>
          </p:cNvSpPr>
          <p:nvPr>
            <p:ph type="body" sz="quarter" idx="34" hasCustomPrompt="1"/>
          </p:nvPr>
        </p:nvSpPr>
        <p:spPr>
          <a:xfrm>
            <a:off x="6594877" y="5679080"/>
            <a:ext cx="1834753" cy="258345"/>
          </a:xfrm>
        </p:spPr>
        <p:txBody>
          <a:bodyPr anchor="t">
            <a:noAutofit/>
          </a:bodyPr>
          <a:lstStyle>
            <a:lvl1pPr marL="0" indent="0">
              <a:buNone/>
              <a:defRPr sz="900" b="0"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6594877" y="4038600"/>
            <a:ext cx="1834753"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2" name="Title 1"/>
          <p:cNvSpPr>
            <a:spLocks noGrp="1"/>
          </p:cNvSpPr>
          <p:nvPr>
            <p:ph type="title" hasCustomPrompt="1"/>
          </p:nvPr>
        </p:nvSpPr>
        <p:spPr>
          <a:xfrm>
            <a:off x="342900" y="571509"/>
            <a:ext cx="8458200" cy="342899"/>
          </a:xfrm>
        </p:spPr>
        <p:txBody>
          <a:bodyPr>
            <a:noAutofit/>
          </a:bodyPr>
          <a:lstStyle>
            <a:lvl1pPr>
              <a:defRPr sz="2100"/>
            </a:lvl1pPr>
          </a:lstStyle>
          <a:p>
            <a:r>
              <a:rPr lang="en-US" dirty="0"/>
              <a:t>Click to add title </a:t>
            </a:r>
          </a:p>
        </p:txBody>
      </p:sp>
      <p:sp>
        <p:nvSpPr>
          <p:cNvPr id="24" name="Text Placeholder 8"/>
          <p:cNvSpPr>
            <a:spLocks noGrp="1"/>
          </p:cNvSpPr>
          <p:nvPr>
            <p:ph type="body" sz="quarter" idx="13" hasCustomPrompt="1"/>
          </p:nvPr>
        </p:nvSpPr>
        <p:spPr>
          <a:xfrm>
            <a:off x="342900" y="953780"/>
            <a:ext cx="8458200" cy="417820"/>
          </a:xfrm>
        </p:spPr>
        <p:txBody>
          <a:bodyPr>
            <a:normAutofit/>
          </a:bodyPr>
          <a:lstStyle>
            <a:lvl1pPr marL="0" indent="0">
              <a:buNone/>
              <a:defRPr sz="1500" baseline="0">
                <a:solidFill>
                  <a:schemeClr val="tx2">
                    <a:lumMod val="60000"/>
                    <a:lumOff val="40000"/>
                  </a:schemeClr>
                </a:solidFill>
              </a:defRPr>
            </a:lvl1pPr>
          </a:lstStyle>
          <a:p>
            <a:r>
              <a:rPr lang="en-US" sz="1500" b="0" dirty="0"/>
              <a:t>Click to add subtitle</a:t>
            </a:r>
            <a:endParaRPr lang="en-US" sz="1200" b="0" dirty="0"/>
          </a:p>
        </p:txBody>
      </p:sp>
      <p:sp>
        <p:nvSpPr>
          <p:cNvPr id="8" name="Date Placeholder 7"/>
          <p:cNvSpPr>
            <a:spLocks noGrp="1"/>
          </p:cNvSpPr>
          <p:nvPr>
            <p:ph type="dt" sz="half" idx="36"/>
          </p:nvPr>
        </p:nvSpPr>
        <p:spPr/>
        <p:txBody>
          <a:bodyPr/>
          <a:lstStyle/>
          <a:p>
            <a:r>
              <a:rPr lang="en-US"/>
              <a:t>6 May 2020</a:t>
            </a:r>
            <a:endParaRPr lang="en-US" dirty="0"/>
          </a:p>
        </p:txBody>
      </p:sp>
      <p:sp>
        <p:nvSpPr>
          <p:cNvPr id="10" name="Footer Placeholder 9"/>
          <p:cNvSpPr>
            <a:spLocks noGrp="1"/>
          </p:cNvSpPr>
          <p:nvPr>
            <p:ph type="ftr" sz="quarter" idx="37"/>
          </p:nvPr>
        </p:nvSpPr>
        <p:spPr/>
        <p:txBody>
          <a:bodyPr/>
          <a:lstStyle/>
          <a:p>
            <a:r>
              <a:rPr lang="en-US" dirty="0"/>
              <a:t>EGU2020: Sharing Geoscience Online – Chat time Wednesday 08:30 – 10:15 CEST</a:t>
            </a:r>
          </a:p>
        </p:txBody>
      </p:sp>
      <p:sp>
        <p:nvSpPr>
          <p:cNvPr id="11" name="Slide Number Placeholder 10"/>
          <p:cNvSpPr>
            <a:spLocks noGrp="1"/>
          </p:cNvSpPr>
          <p:nvPr>
            <p:ph type="sldNum" sz="quarter" idx="38"/>
          </p:nvPr>
        </p:nvSpPr>
        <p:spPr/>
        <p:txBody>
          <a:bodyPr/>
          <a:lstStyle/>
          <a:p>
            <a:fld id="{4EBCDCBD-78E1-0D41-A999-31B5EBF8E02C}" type="slidenum">
              <a:rPr lang="en-US" smtClean="0"/>
              <a:pPr/>
              <a:t>‹#›</a:t>
            </a:fld>
            <a:endParaRPr lang="en-US" dirty="0"/>
          </a:p>
        </p:txBody>
      </p:sp>
      <p:sp>
        <p:nvSpPr>
          <p:cNvPr id="23" name="Text Placeholder 4"/>
          <p:cNvSpPr>
            <a:spLocks noGrp="1"/>
          </p:cNvSpPr>
          <p:nvPr>
            <p:ph type="body" sz="quarter" idx="19" hasCustomPrompt="1"/>
          </p:nvPr>
        </p:nvSpPr>
        <p:spPr>
          <a:xfrm>
            <a:off x="0" y="-8228"/>
            <a:ext cx="9144000" cy="264260"/>
          </a:xfrm>
          <a:solidFill>
            <a:srgbClr val="B80014"/>
          </a:solidFill>
        </p:spPr>
        <p:txBody>
          <a:bodyPr tIns="73152" bIns="45720" anchor="ctr" anchorCtr="0">
            <a:noAutofit/>
          </a:bodyPr>
          <a:lstStyle>
            <a:lvl1pPr marL="0" indent="0" algn="ctr">
              <a:buNone/>
              <a:defRPr sz="1050" b="1" spc="38" baseline="0">
                <a:solidFill>
                  <a:schemeClr val="bg1"/>
                </a:solidFill>
              </a:defRPr>
            </a:lvl1pPr>
          </a:lstStyle>
          <a:p>
            <a:pPr lvl="0"/>
            <a:r>
              <a:rPr lang="en-US" dirty="0"/>
              <a:t>CLICK TO ADD CLASSIFIED MARKING</a:t>
            </a:r>
          </a:p>
        </p:txBody>
      </p:sp>
      <p:sp>
        <p:nvSpPr>
          <p:cNvPr id="25" name="Text Placeholder 4"/>
          <p:cNvSpPr>
            <a:spLocks noGrp="1"/>
          </p:cNvSpPr>
          <p:nvPr>
            <p:ph type="body" sz="quarter" idx="20" hasCustomPrompt="1"/>
          </p:nvPr>
        </p:nvSpPr>
        <p:spPr>
          <a:xfrm>
            <a:off x="3028385" y="6500822"/>
            <a:ext cx="3087231" cy="356616"/>
          </a:xfrm>
          <a:noFill/>
        </p:spPr>
        <p:txBody>
          <a:bodyPr tIns="45720" bIns="45720" anchor="ctr" anchorCtr="0">
            <a:noAutofit/>
          </a:bodyPr>
          <a:lstStyle>
            <a:lvl1pPr marL="0" indent="0" algn="ctr">
              <a:buNone/>
              <a:defRPr sz="1050" b="1" spc="38" baseline="0">
                <a:solidFill>
                  <a:srgbClr val="B80014"/>
                </a:solidFill>
              </a:defRPr>
            </a:lvl1pPr>
          </a:lstStyle>
          <a:p>
            <a:pPr lvl="0"/>
            <a:r>
              <a:rPr lang="en-US" dirty="0"/>
              <a:t>CLICK TO ADD CLASSIFIED MARKING</a:t>
            </a:r>
          </a:p>
        </p:txBody>
      </p:sp>
    </p:spTree>
    <p:extLst>
      <p:ext uri="{BB962C8B-B14F-4D97-AF65-F5344CB8AC3E}">
        <p14:creationId xmlns:p14="http://schemas.microsoft.com/office/powerpoint/2010/main" val="4129503227"/>
      </p:ext>
    </p:extLst>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14" y="1468"/>
            <a:ext cx="9140997" cy="6499015"/>
          </a:xfrm>
          <a:prstGeom prst="rect">
            <a:avLst/>
          </a:prstGeom>
        </p:spPr>
      </p:pic>
      <p:sp>
        <p:nvSpPr>
          <p:cNvPr id="2" name="Title 1"/>
          <p:cNvSpPr>
            <a:spLocks noGrp="1"/>
          </p:cNvSpPr>
          <p:nvPr>
            <p:ph type="title" hasCustomPrompt="1"/>
          </p:nvPr>
        </p:nvSpPr>
        <p:spPr>
          <a:xfrm>
            <a:off x="514350" y="1371601"/>
            <a:ext cx="6858000" cy="952499"/>
          </a:xfrm>
        </p:spPr>
        <p:txBody>
          <a:bodyPr anchor="b">
            <a:noAutofit/>
          </a:bodyPr>
          <a:lstStyle>
            <a:lvl1pPr>
              <a:defRPr sz="3000" baseline="0"/>
            </a:lvl1pPr>
          </a:lstStyle>
          <a:p>
            <a:r>
              <a:rPr lang="en-US" dirty="0"/>
              <a:t>Click to add title</a:t>
            </a:r>
          </a:p>
        </p:txBody>
      </p:sp>
      <p:sp>
        <p:nvSpPr>
          <p:cNvPr id="3" name="Text Placeholder 2"/>
          <p:cNvSpPr>
            <a:spLocks noGrp="1"/>
          </p:cNvSpPr>
          <p:nvPr>
            <p:ph type="body" idx="1" hasCustomPrompt="1"/>
          </p:nvPr>
        </p:nvSpPr>
        <p:spPr>
          <a:xfrm>
            <a:off x="514348" y="2437492"/>
            <a:ext cx="6859280" cy="501371"/>
          </a:xfrm>
        </p:spPr>
        <p:txBody>
          <a:bodyPr lIns="0" tIns="0" rIns="0" bIns="0">
            <a:normAutofit/>
          </a:bodyPr>
          <a:lstStyle>
            <a:lvl1pPr marL="0" indent="0">
              <a:buNone/>
              <a:defRPr sz="1800" b="1">
                <a:solidFill>
                  <a:schemeClr val="accent2"/>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dirty="0"/>
              <a:t>Click to add subtitle</a:t>
            </a:r>
          </a:p>
        </p:txBody>
      </p:sp>
      <p:sp>
        <p:nvSpPr>
          <p:cNvPr id="11" name="Date Placeholder 10"/>
          <p:cNvSpPr>
            <a:spLocks noGrp="1"/>
          </p:cNvSpPr>
          <p:nvPr>
            <p:ph type="dt" sz="half" idx="10"/>
          </p:nvPr>
        </p:nvSpPr>
        <p:spPr/>
        <p:txBody>
          <a:bodyPr/>
          <a:lstStyle/>
          <a:p>
            <a:r>
              <a:rPr lang="en-US"/>
              <a:t>6 May 2020</a:t>
            </a:r>
            <a:endParaRPr lang="en-US" dirty="0"/>
          </a:p>
        </p:txBody>
      </p:sp>
      <p:sp>
        <p:nvSpPr>
          <p:cNvPr id="12" name="Footer Placeholder 11"/>
          <p:cNvSpPr>
            <a:spLocks noGrp="1"/>
          </p:cNvSpPr>
          <p:nvPr>
            <p:ph type="ftr" sz="quarter" idx="11"/>
          </p:nvPr>
        </p:nvSpPr>
        <p:spPr/>
        <p:txBody>
          <a:bodyPr/>
          <a:lstStyle/>
          <a:p>
            <a:r>
              <a:rPr lang="en-US" dirty="0"/>
              <a:t>EGU2020: Sharing Geoscience Online – Chat time Wednesday 08:30 – 10:15 CEST</a:t>
            </a:r>
          </a:p>
        </p:txBody>
      </p:sp>
      <p:sp>
        <p:nvSpPr>
          <p:cNvPr id="13" name="Slide Number Placeholder 12"/>
          <p:cNvSpPr>
            <a:spLocks noGrp="1"/>
          </p:cNvSpPr>
          <p:nvPr>
            <p:ph type="sldNum" sz="quarter" idx="12"/>
          </p:nvPr>
        </p:nvSpPr>
        <p:spPr/>
        <p:txBody>
          <a:bodyPr/>
          <a:lstStyle/>
          <a:p>
            <a:fld id="{4EBCDCBD-78E1-0D41-A999-31B5EBF8E02C}" type="slidenum">
              <a:rPr lang="en-US" smtClean="0"/>
              <a:pPr/>
              <a:t>‹#›</a:t>
            </a:fld>
            <a:endParaRPr lang="en-US" dirty="0"/>
          </a:p>
        </p:txBody>
      </p:sp>
      <p:sp>
        <p:nvSpPr>
          <p:cNvPr id="9" name="Text Placeholder 4"/>
          <p:cNvSpPr>
            <a:spLocks noGrp="1"/>
          </p:cNvSpPr>
          <p:nvPr>
            <p:ph type="body" sz="quarter" idx="19" hasCustomPrompt="1"/>
          </p:nvPr>
        </p:nvSpPr>
        <p:spPr>
          <a:xfrm>
            <a:off x="0" y="-8228"/>
            <a:ext cx="9144000" cy="264260"/>
          </a:xfrm>
          <a:solidFill>
            <a:srgbClr val="B80014"/>
          </a:solidFill>
        </p:spPr>
        <p:txBody>
          <a:bodyPr tIns="73152" bIns="45720" anchor="ctr" anchorCtr="0">
            <a:noAutofit/>
          </a:bodyPr>
          <a:lstStyle>
            <a:lvl1pPr marL="0" indent="0" algn="ctr">
              <a:buNone/>
              <a:defRPr sz="1050" b="1" spc="38" baseline="0">
                <a:solidFill>
                  <a:schemeClr val="bg1"/>
                </a:solidFill>
              </a:defRPr>
            </a:lvl1pPr>
          </a:lstStyle>
          <a:p>
            <a:pPr lvl="0"/>
            <a:r>
              <a:rPr lang="en-US" dirty="0"/>
              <a:t>CLICK TO ADD CLASSIFIED MARKING</a:t>
            </a:r>
          </a:p>
        </p:txBody>
      </p:sp>
      <p:sp>
        <p:nvSpPr>
          <p:cNvPr id="10" name="Text Placeholder 4"/>
          <p:cNvSpPr>
            <a:spLocks noGrp="1"/>
          </p:cNvSpPr>
          <p:nvPr>
            <p:ph type="body" sz="quarter" idx="20" hasCustomPrompt="1"/>
          </p:nvPr>
        </p:nvSpPr>
        <p:spPr>
          <a:xfrm>
            <a:off x="3028385" y="6500822"/>
            <a:ext cx="3087231" cy="356616"/>
          </a:xfrm>
          <a:noFill/>
        </p:spPr>
        <p:txBody>
          <a:bodyPr tIns="45720" bIns="45720" anchor="ctr" anchorCtr="0">
            <a:noAutofit/>
          </a:bodyPr>
          <a:lstStyle>
            <a:lvl1pPr marL="0" indent="0" algn="ctr">
              <a:buNone/>
              <a:defRPr sz="1050" b="1" spc="38" baseline="0">
                <a:solidFill>
                  <a:srgbClr val="B80014"/>
                </a:solidFill>
              </a:defRPr>
            </a:lvl1pPr>
          </a:lstStyle>
          <a:p>
            <a:pPr lvl="0"/>
            <a:r>
              <a:rPr lang="en-US" dirty="0"/>
              <a:t>CLICK TO ADD CLASSIFIED MARKING</a:t>
            </a:r>
          </a:p>
        </p:txBody>
      </p:sp>
    </p:spTree>
    <p:extLst>
      <p:ext uri="{BB962C8B-B14F-4D97-AF65-F5344CB8AC3E}">
        <p14:creationId xmlns:p14="http://schemas.microsoft.com/office/powerpoint/2010/main" val="592953957"/>
      </p:ext>
    </p:extLst>
  </p:cSld>
  <p:clrMapOvr>
    <a:masterClrMapping/>
  </p:clrMapOvr>
  <p:extLst mod="1">
    <p:ext uri="{DCECCB84-F9BA-43D5-87BE-67443E8EF086}">
      <p15:sldGuideLst xmlns:p15="http://schemas.microsoft.com/office/powerpoint/2012/main">
        <p15:guide id="3" pos="3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14" y="1468"/>
            <a:ext cx="9140997" cy="6499015"/>
          </a:xfrm>
          <a:prstGeom prst="rect">
            <a:avLst/>
          </a:prstGeom>
        </p:spPr>
      </p:pic>
      <p:sp>
        <p:nvSpPr>
          <p:cNvPr id="2" name="Title 1"/>
          <p:cNvSpPr>
            <a:spLocks noGrp="1"/>
          </p:cNvSpPr>
          <p:nvPr>
            <p:ph type="title" hasCustomPrompt="1"/>
          </p:nvPr>
        </p:nvSpPr>
        <p:spPr>
          <a:xfrm>
            <a:off x="514350" y="3825129"/>
            <a:ext cx="6858000" cy="594360"/>
          </a:xfrm>
        </p:spPr>
        <p:txBody>
          <a:bodyPr anchor="t">
            <a:noAutofit/>
          </a:bodyPr>
          <a:lstStyle>
            <a:lvl1pPr>
              <a:defRPr sz="3000"/>
            </a:lvl1pPr>
          </a:lstStyle>
          <a:p>
            <a:r>
              <a:rPr lang="en-US" dirty="0"/>
              <a:t>Click to add title</a:t>
            </a:r>
          </a:p>
        </p:txBody>
      </p:sp>
      <p:sp>
        <p:nvSpPr>
          <p:cNvPr id="3" name="Text Placeholder 2"/>
          <p:cNvSpPr>
            <a:spLocks noGrp="1"/>
          </p:cNvSpPr>
          <p:nvPr>
            <p:ph type="body" idx="1" hasCustomPrompt="1"/>
          </p:nvPr>
        </p:nvSpPr>
        <p:spPr>
          <a:xfrm>
            <a:off x="514350" y="4415484"/>
            <a:ext cx="6858000" cy="499215"/>
          </a:xfrm>
        </p:spPr>
        <p:txBody>
          <a:bodyPr lIns="0" tIns="0" rIns="0" bIns="0">
            <a:normAutofit/>
          </a:bodyPr>
          <a:lstStyle>
            <a:lvl1pPr marL="0" indent="0">
              <a:buNone/>
              <a:defRPr sz="1800" b="1">
                <a:solidFill>
                  <a:schemeClr val="accent2"/>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9053"/>
            <a:ext cx="9144000" cy="3441700"/>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1" name="Date Placeholder 10"/>
          <p:cNvSpPr>
            <a:spLocks noGrp="1"/>
          </p:cNvSpPr>
          <p:nvPr>
            <p:ph type="dt" sz="half" idx="22"/>
          </p:nvPr>
        </p:nvSpPr>
        <p:spPr/>
        <p:txBody>
          <a:bodyPr/>
          <a:lstStyle/>
          <a:p>
            <a:r>
              <a:rPr lang="en-US"/>
              <a:t>6 May 2020</a:t>
            </a:r>
            <a:endParaRPr lang="en-US" dirty="0"/>
          </a:p>
        </p:txBody>
      </p:sp>
      <p:sp>
        <p:nvSpPr>
          <p:cNvPr id="12" name="Footer Placeholder 11"/>
          <p:cNvSpPr>
            <a:spLocks noGrp="1"/>
          </p:cNvSpPr>
          <p:nvPr>
            <p:ph type="ftr" sz="quarter" idx="23"/>
          </p:nvPr>
        </p:nvSpPr>
        <p:spPr/>
        <p:txBody>
          <a:bodyPr/>
          <a:lstStyle/>
          <a:p>
            <a:r>
              <a:rPr lang="en-US" dirty="0"/>
              <a:t>EGU2020: Sharing Geoscience Online – Chat time Wednesday 08:30 – 10:15 CEST</a:t>
            </a:r>
          </a:p>
        </p:txBody>
      </p:sp>
      <p:sp>
        <p:nvSpPr>
          <p:cNvPr id="13" name="Slide Number Placeholder 12"/>
          <p:cNvSpPr>
            <a:spLocks noGrp="1"/>
          </p:cNvSpPr>
          <p:nvPr>
            <p:ph type="sldNum" sz="quarter" idx="24"/>
          </p:nvPr>
        </p:nvSpPr>
        <p:spPr/>
        <p:txBody>
          <a:bodyPr/>
          <a:lstStyle/>
          <a:p>
            <a:fld id="{4EBCDCBD-78E1-0D41-A999-31B5EBF8E02C}" type="slidenum">
              <a:rPr lang="en-US" smtClean="0"/>
              <a:pPr/>
              <a:t>‹#›</a:t>
            </a:fld>
            <a:endParaRPr lang="en-US" dirty="0"/>
          </a:p>
        </p:txBody>
      </p:sp>
      <p:sp>
        <p:nvSpPr>
          <p:cNvPr id="9" name="Text Placeholder 4"/>
          <p:cNvSpPr>
            <a:spLocks noGrp="1"/>
          </p:cNvSpPr>
          <p:nvPr>
            <p:ph type="body" sz="quarter" idx="19" hasCustomPrompt="1"/>
          </p:nvPr>
        </p:nvSpPr>
        <p:spPr>
          <a:xfrm>
            <a:off x="0" y="-8228"/>
            <a:ext cx="9144000" cy="264260"/>
          </a:xfrm>
          <a:solidFill>
            <a:srgbClr val="B80014"/>
          </a:solidFill>
        </p:spPr>
        <p:txBody>
          <a:bodyPr tIns="73152" bIns="45720" anchor="ctr" anchorCtr="0">
            <a:noAutofit/>
          </a:bodyPr>
          <a:lstStyle>
            <a:lvl1pPr marL="0" indent="0" algn="ctr">
              <a:buNone/>
              <a:defRPr sz="1050" b="1" spc="38" baseline="0">
                <a:solidFill>
                  <a:schemeClr val="bg1"/>
                </a:solidFill>
              </a:defRPr>
            </a:lvl1pPr>
          </a:lstStyle>
          <a:p>
            <a:pPr lvl="0"/>
            <a:r>
              <a:rPr lang="en-US" dirty="0"/>
              <a:t>CLICK TO ADD CLASSIFIED MARKING</a:t>
            </a:r>
          </a:p>
        </p:txBody>
      </p:sp>
      <p:sp>
        <p:nvSpPr>
          <p:cNvPr id="14" name="Text Placeholder 4"/>
          <p:cNvSpPr>
            <a:spLocks noGrp="1"/>
          </p:cNvSpPr>
          <p:nvPr>
            <p:ph type="body" sz="quarter" idx="20" hasCustomPrompt="1"/>
          </p:nvPr>
        </p:nvSpPr>
        <p:spPr>
          <a:xfrm>
            <a:off x="3028385" y="6500822"/>
            <a:ext cx="3087231" cy="356616"/>
          </a:xfrm>
          <a:noFill/>
        </p:spPr>
        <p:txBody>
          <a:bodyPr tIns="45720" bIns="45720" anchor="ctr" anchorCtr="0">
            <a:noAutofit/>
          </a:bodyPr>
          <a:lstStyle>
            <a:lvl1pPr marL="0" indent="0" algn="ctr">
              <a:buNone/>
              <a:defRPr sz="1050" b="1" spc="38" baseline="0">
                <a:solidFill>
                  <a:srgbClr val="B80014"/>
                </a:solidFill>
              </a:defRPr>
            </a:lvl1pPr>
          </a:lstStyle>
          <a:p>
            <a:pPr lvl="0"/>
            <a:r>
              <a:rPr lang="en-US" dirty="0"/>
              <a:t>CLICK TO ADD CLASSIFIED MARKING</a:t>
            </a:r>
          </a:p>
        </p:txBody>
      </p:sp>
    </p:spTree>
    <p:extLst>
      <p:ext uri="{BB962C8B-B14F-4D97-AF65-F5344CB8AC3E}">
        <p14:creationId xmlns:p14="http://schemas.microsoft.com/office/powerpoint/2010/main" val="2439435838"/>
      </p:ext>
    </p:extLst>
  </p:cSld>
  <p:clrMapOvr>
    <a:masterClrMapping/>
  </p:clrMapOvr>
  <p:extLst mod="1">
    <p:ext uri="{DCECCB84-F9BA-43D5-87BE-67443E8EF086}">
      <p15:sldGuideLst xmlns:p15="http://schemas.microsoft.com/office/powerpoint/2012/main">
        <p15:guide id="1" pos="3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3171827" y="0"/>
            <a:ext cx="5972175" cy="6500474"/>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8" name="Text Placeholder 7"/>
          <p:cNvSpPr>
            <a:spLocks noGrp="1"/>
          </p:cNvSpPr>
          <p:nvPr>
            <p:ph type="body" sz="quarter" idx="22" hasCustomPrompt="1"/>
          </p:nvPr>
        </p:nvSpPr>
        <p:spPr>
          <a:xfrm>
            <a:off x="342900" y="2705100"/>
            <a:ext cx="2419350" cy="2844800"/>
          </a:xfrm>
        </p:spPr>
        <p:txBody>
          <a:bodyPr/>
          <a:lstStyle>
            <a:lvl1pPr marL="0" indent="0">
              <a:lnSpc>
                <a:spcPct val="100000"/>
              </a:lnSpc>
              <a:buNone/>
              <a:defRPr baseline="0"/>
            </a:lvl1pPr>
            <a:lvl2pPr marL="342875" indent="0">
              <a:buNone/>
              <a:defRPr/>
            </a:lvl2pPr>
            <a:lvl3pPr marL="685749" indent="0">
              <a:buNone/>
              <a:defRPr/>
            </a:lvl3pPr>
            <a:lvl4pPr marL="1028624" indent="0">
              <a:buNone/>
              <a:defRPr/>
            </a:lvl4pPr>
            <a:lvl5pPr marL="1371498"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342900" y="571500"/>
            <a:ext cx="2419350" cy="1752600"/>
          </a:xfrm>
        </p:spPr>
        <p:txBody>
          <a:bodyPr anchor="b">
            <a:normAutofit/>
          </a:bodyPr>
          <a:lstStyle>
            <a:lvl1pPr marL="0" indent="0">
              <a:buNone/>
              <a:defRPr sz="2400" baseline="0">
                <a:solidFill>
                  <a:schemeClr val="accent2"/>
                </a:solidFill>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Click to add quote or interesting fact</a:t>
            </a:r>
          </a:p>
        </p:txBody>
      </p:sp>
      <p:sp>
        <p:nvSpPr>
          <p:cNvPr id="11" name="Date Placeholder 10"/>
          <p:cNvSpPr>
            <a:spLocks noGrp="1"/>
          </p:cNvSpPr>
          <p:nvPr>
            <p:ph type="dt" sz="half" idx="24"/>
          </p:nvPr>
        </p:nvSpPr>
        <p:spPr/>
        <p:txBody>
          <a:bodyPr/>
          <a:lstStyle/>
          <a:p>
            <a:r>
              <a:rPr lang="en-US"/>
              <a:t>6 May 2020</a:t>
            </a:r>
            <a:endParaRPr lang="en-US" dirty="0"/>
          </a:p>
        </p:txBody>
      </p:sp>
      <p:sp>
        <p:nvSpPr>
          <p:cNvPr id="12" name="Footer Placeholder 11"/>
          <p:cNvSpPr>
            <a:spLocks noGrp="1"/>
          </p:cNvSpPr>
          <p:nvPr>
            <p:ph type="ftr" sz="quarter" idx="25"/>
          </p:nvPr>
        </p:nvSpPr>
        <p:spPr/>
        <p:txBody>
          <a:bodyPr/>
          <a:lstStyle/>
          <a:p>
            <a:r>
              <a:rPr lang="en-US" dirty="0"/>
              <a:t>EGU2020: Sharing Geoscience Online – Chat time Wednesday 08:30 – 10:15 CEST</a:t>
            </a:r>
          </a:p>
        </p:txBody>
      </p:sp>
      <p:sp>
        <p:nvSpPr>
          <p:cNvPr id="13" name="Slide Number Placeholder 12"/>
          <p:cNvSpPr>
            <a:spLocks noGrp="1"/>
          </p:cNvSpPr>
          <p:nvPr>
            <p:ph type="sldNum" sz="quarter" idx="26"/>
          </p:nvPr>
        </p:nvSpPr>
        <p:spPr/>
        <p:txBody>
          <a:bodyPr/>
          <a:lstStyle/>
          <a:p>
            <a:fld id="{4EBCDCBD-78E1-0D41-A999-31B5EBF8E02C}" type="slidenum">
              <a:rPr lang="en-US" smtClean="0"/>
              <a:pPr/>
              <a:t>‹#›</a:t>
            </a:fld>
            <a:endParaRPr lang="en-US" dirty="0"/>
          </a:p>
        </p:txBody>
      </p:sp>
      <p:sp>
        <p:nvSpPr>
          <p:cNvPr id="10" name="Text Placeholder 4"/>
          <p:cNvSpPr>
            <a:spLocks noGrp="1"/>
          </p:cNvSpPr>
          <p:nvPr>
            <p:ph type="body" sz="quarter" idx="19" hasCustomPrompt="1"/>
          </p:nvPr>
        </p:nvSpPr>
        <p:spPr>
          <a:xfrm>
            <a:off x="0" y="-8228"/>
            <a:ext cx="9144000" cy="264260"/>
          </a:xfrm>
          <a:solidFill>
            <a:srgbClr val="B80014"/>
          </a:solidFill>
        </p:spPr>
        <p:txBody>
          <a:bodyPr tIns="73152" bIns="45720" anchor="ctr" anchorCtr="0">
            <a:noAutofit/>
          </a:bodyPr>
          <a:lstStyle>
            <a:lvl1pPr marL="0" indent="0" algn="ctr">
              <a:buNone/>
              <a:defRPr sz="1050" b="1" spc="38" baseline="0">
                <a:solidFill>
                  <a:schemeClr val="bg1"/>
                </a:solidFill>
              </a:defRPr>
            </a:lvl1pPr>
          </a:lstStyle>
          <a:p>
            <a:pPr lvl="0"/>
            <a:r>
              <a:rPr lang="en-US" dirty="0"/>
              <a:t>CLICK TO ADD CLASSIFIED MARKING</a:t>
            </a:r>
          </a:p>
        </p:txBody>
      </p:sp>
      <p:sp>
        <p:nvSpPr>
          <p:cNvPr id="14" name="Text Placeholder 4"/>
          <p:cNvSpPr>
            <a:spLocks noGrp="1"/>
          </p:cNvSpPr>
          <p:nvPr>
            <p:ph type="body" sz="quarter" idx="20" hasCustomPrompt="1"/>
          </p:nvPr>
        </p:nvSpPr>
        <p:spPr>
          <a:xfrm>
            <a:off x="3028385" y="6500822"/>
            <a:ext cx="3087231" cy="356616"/>
          </a:xfrm>
          <a:noFill/>
        </p:spPr>
        <p:txBody>
          <a:bodyPr tIns="45720" bIns="45720" anchor="ctr" anchorCtr="0">
            <a:noAutofit/>
          </a:bodyPr>
          <a:lstStyle>
            <a:lvl1pPr marL="0" indent="0" algn="ctr">
              <a:buNone/>
              <a:defRPr sz="1050" b="1" spc="38" baseline="0">
                <a:solidFill>
                  <a:srgbClr val="B80014"/>
                </a:solidFill>
              </a:defRPr>
            </a:lvl1pPr>
          </a:lstStyle>
          <a:p>
            <a:pPr lvl="0"/>
            <a:r>
              <a:rPr lang="en-US" dirty="0"/>
              <a:t>CLICK TO ADD CLASSIFIED MARKING</a:t>
            </a:r>
          </a:p>
        </p:txBody>
      </p:sp>
    </p:spTree>
    <p:extLst>
      <p:ext uri="{BB962C8B-B14F-4D97-AF65-F5344CB8AC3E}">
        <p14:creationId xmlns:p14="http://schemas.microsoft.com/office/powerpoint/2010/main" val="2718585780"/>
      </p:ext>
    </p:extLst>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3171827" y="0"/>
            <a:ext cx="5972175" cy="6500474"/>
          </a:xfrm>
          <a:noFill/>
          <a:ln>
            <a:noFill/>
          </a:ln>
        </p:spPr>
        <p:txBody>
          <a:bodyPr anchor="ctr"/>
          <a:lstStyle>
            <a:lvl1pPr marL="0" indent="0" algn="ctr">
              <a:buNone/>
              <a:defRPr/>
            </a:lvl1pPr>
          </a:lstStyle>
          <a:p>
            <a:r>
              <a:rPr lang="en-US" dirty="0"/>
              <a:t>Click to add image</a:t>
            </a:r>
          </a:p>
        </p:txBody>
      </p:sp>
      <p:sp>
        <p:nvSpPr>
          <p:cNvPr id="8" name="Text Placeholder 7"/>
          <p:cNvSpPr>
            <a:spLocks noGrp="1"/>
          </p:cNvSpPr>
          <p:nvPr>
            <p:ph type="body" sz="quarter" idx="22" hasCustomPrompt="1"/>
          </p:nvPr>
        </p:nvSpPr>
        <p:spPr>
          <a:xfrm>
            <a:off x="342900" y="2705100"/>
            <a:ext cx="2419350" cy="2844800"/>
          </a:xfrm>
        </p:spPr>
        <p:txBody>
          <a:bodyPr/>
          <a:lstStyle>
            <a:lvl1pPr marL="0" indent="0">
              <a:lnSpc>
                <a:spcPct val="100000"/>
              </a:lnSpc>
              <a:buNone/>
              <a:defRPr baseline="0"/>
            </a:lvl1pPr>
            <a:lvl2pPr marL="342875" indent="0">
              <a:buNone/>
              <a:defRPr/>
            </a:lvl2pPr>
            <a:lvl3pPr marL="685749" indent="0">
              <a:buNone/>
              <a:defRPr/>
            </a:lvl3pPr>
            <a:lvl4pPr marL="1028624" indent="0">
              <a:buNone/>
              <a:defRPr/>
            </a:lvl4pPr>
            <a:lvl5pPr marL="1371498"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342900" y="571500"/>
            <a:ext cx="2419350" cy="1752600"/>
          </a:xfrm>
        </p:spPr>
        <p:txBody>
          <a:bodyPr anchor="b">
            <a:normAutofit/>
          </a:bodyPr>
          <a:lstStyle>
            <a:lvl1pPr marL="0" indent="0">
              <a:buNone/>
              <a:defRPr sz="2400" baseline="0">
                <a:solidFill>
                  <a:schemeClr val="accent2"/>
                </a:solidFill>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Click to add quote or interesting fact</a:t>
            </a:r>
          </a:p>
        </p:txBody>
      </p:sp>
      <p:cxnSp>
        <p:nvCxnSpPr>
          <p:cNvPr id="10" name="Straight Connector 9"/>
          <p:cNvCxnSpPr/>
          <p:nvPr userDrawn="1"/>
        </p:nvCxnSpPr>
        <p:spPr>
          <a:xfrm flipV="1">
            <a:off x="3171825" y="10"/>
            <a:ext cx="0" cy="65004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24"/>
          </p:nvPr>
        </p:nvSpPr>
        <p:spPr/>
        <p:txBody>
          <a:bodyPr/>
          <a:lstStyle/>
          <a:p>
            <a:r>
              <a:rPr lang="en-US"/>
              <a:t>6 May 2020</a:t>
            </a:r>
            <a:endParaRPr lang="en-US" dirty="0"/>
          </a:p>
        </p:txBody>
      </p:sp>
      <p:sp>
        <p:nvSpPr>
          <p:cNvPr id="13" name="Footer Placeholder 12"/>
          <p:cNvSpPr>
            <a:spLocks noGrp="1"/>
          </p:cNvSpPr>
          <p:nvPr>
            <p:ph type="ftr" sz="quarter" idx="25"/>
          </p:nvPr>
        </p:nvSpPr>
        <p:spPr/>
        <p:txBody>
          <a:bodyPr/>
          <a:lstStyle/>
          <a:p>
            <a:r>
              <a:rPr lang="en-US" dirty="0"/>
              <a:t>EGU2020: Sharing Geoscience Online – Chat time Wednesday 08:30 – 10:15 CEST</a:t>
            </a:r>
          </a:p>
        </p:txBody>
      </p:sp>
      <p:sp>
        <p:nvSpPr>
          <p:cNvPr id="14" name="Slide Number Placeholder 13"/>
          <p:cNvSpPr>
            <a:spLocks noGrp="1"/>
          </p:cNvSpPr>
          <p:nvPr>
            <p:ph type="sldNum" sz="quarter" idx="26"/>
          </p:nvPr>
        </p:nvSpPr>
        <p:spPr/>
        <p:txBody>
          <a:bodyPr/>
          <a:lstStyle/>
          <a:p>
            <a:fld id="{4EBCDCBD-78E1-0D41-A999-31B5EBF8E02C}" type="slidenum">
              <a:rPr lang="en-US" smtClean="0"/>
              <a:pPr/>
              <a:t>‹#›</a:t>
            </a:fld>
            <a:endParaRPr lang="en-US" dirty="0"/>
          </a:p>
        </p:txBody>
      </p:sp>
      <p:sp>
        <p:nvSpPr>
          <p:cNvPr id="11" name="Text Placeholder 4"/>
          <p:cNvSpPr>
            <a:spLocks noGrp="1"/>
          </p:cNvSpPr>
          <p:nvPr>
            <p:ph type="body" sz="quarter" idx="19" hasCustomPrompt="1"/>
          </p:nvPr>
        </p:nvSpPr>
        <p:spPr>
          <a:xfrm>
            <a:off x="0" y="-8228"/>
            <a:ext cx="9144000" cy="264260"/>
          </a:xfrm>
          <a:solidFill>
            <a:srgbClr val="B80014"/>
          </a:solidFill>
        </p:spPr>
        <p:txBody>
          <a:bodyPr tIns="73152" bIns="45720" anchor="ctr" anchorCtr="0">
            <a:noAutofit/>
          </a:bodyPr>
          <a:lstStyle>
            <a:lvl1pPr marL="0" indent="0" algn="ctr">
              <a:buNone/>
              <a:defRPr sz="1050" b="1" spc="38" baseline="0">
                <a:solidFill>
                  <a:schemeClr val="bg1"/>
                </a:solidFill>
              </a:defRPr>
            </a:lvl1pPr>
          </a:lstStyle>
          <a:p>
            <a:pPr lvl="0"/>
            <a:r>
              <a:rPr lang="en-US" dirty="0"/>
              <a:t>CLICK TO ADD CLASSIFIED MARKING</a:t>
            </a:r>
          </a:p>
        </p:txBody>
      </p:sp>
      <p:sp>
        <p:nvSpPr>
          <p:cNvPr id="15" name="Text Placeholder 4"/>
          <p:cNvSpPr>
            <a:spLocks noGrp="1"/>
          </p:cNvSpPr>
          <p:nvPr>
            <p:ph type="body" sz="quarter" idx="20" hasCustomPrompt="1"/>
          </p:nvPr>
        </p:nvSpPr>
        <p:spPr>
          <a:xfrm>
            <a:off x="3028385" y="6500822"/>
            <a:ext cx="3087231" cy="356616"/>
          </a:xfrm>
          <a:noFill/>
        </p:spPr>
        <p:txBody>
          <a:bodyPr tIns="45720" bIns="45720" anchor="ctr" anchorCtr="0">
            <a:noAutofit/>
          </a:bodyPr>
          <a:lstStyle>
            <a:lvl1pPr marL="0" indent="0" algn="ctr">
              <a:buNone/>
              <a:defRPr sz="1050" b="1" spc="38" baseline="0">
                <a:solidFill>
                  <a:srgbClr val="B80014"/>
                </a:solidFill>
              </a:defRPr>
            </a:lvl1pPr>
          </a:lstStyle>
          <a:p>
            <a:pPr lvl="0"/>
            <a:r>
              <a:rPr lang="en-US" dirty="0"/>
              <a:t>CLICK TO ADD CLASSIFIED MARKING</a:t>
            </a:r>
          </a:p>
        </p:txBody>
      </p:sp>
    </p:spTree>
    <p:extLst>
      <p:ext uri="{BB962C8B-B14F-4D97-AF65-F5344CB8AC3E}">
        <p14:creationId xmlns:p14="http://schemas.microsoft.com/office/powerpoint/2010/main" val="1337822859"/>
      </p:ext>
    </p:extLst>
  </p:cSld>
  <p:clrMapOvr>
    <a:masterClrMapping/>
  </p:clrMapOvr>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10"/>
            <a:ext cx="9144000" cy="6500473"/>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2" name="Text Placeholder 11"/>
          <p:cNvSpPr>
            <a:spLocks noGrp="1"/>
          </p:cNvSpPr>
          <p:nvPr>
            <p:ph type="body" sz="quarter" idx="22" hasCustomPrompt="1"/>
          </p:nvPr>
        </p:nvSpPr>
        <p:spPr>
          <a:xfrm>
            <a:off x="6067427" y="5462407"/>
            <a:ext cx="2733675" cy="692497"/>
          </a:xfrm>
          <a:solidFill>
            <a:schemeClr val="bg1"/>
          </a:solidFill>
        </p:spPr>
        <p:txBody>
          <a:bodyPr lIns="365760" tIns="274320" rIns="365760" bIns="274320" anchor="t" anchorCtr="0">
            <a:spAutoFit/>
          </a:bodyPr>
          <a:lstStyle>
            <a:lvl1pPr marL="0" indent="0">
              <a:buNone/>
              <a:defRPr sz="900" baseline="0"/>
            </a:lvl1pPr>
            <a:lvl2pPr marL="342875" indent="0">
              <a:buNone/>
              <a:defRPr/>
            </a:lvl2pPr>
            <a:lvl3pPr marL="685749" indent="0">
              <a:buNone/>
              <a:defRPr/>
            </a:lvl3pPr>
            <a:lvl4pPr marL="1028624" indent="0">
              <a:buNone/>
              <a:defRPr/>
            </a:lvl4pPr>
            <a:lvl5pPr marL="1371498" indent="0">
              <a:buNone/>
              <a:defRPr/>
            </a:lvl5pPr>
          </a:lstStyle>
          <a:p>
            <a:pPr lvl="0"/>
            <a:r>
              <a:rPr lang="en-US" dirty="0"/>
              <a:t>Click to add image caption</a:t>
            </a:r>
          </a:p>
        </p:txBody>
      </p:sp>
      <p:sp>
        <p:nvSpPr>
          <p:cNvPr id="9" name="Date Placeholder 8"/>
          <p:cNvSpPr>
            <a:spLocks noGrp="1"/>
          </p:cNvSpPr>
          <p:nvPr>
            <p:ph type="dt" sz="half" idx="23"/>
          </p:nvPr>
        </p:nvSpPr>
        <p:spPr/>
        <p:txBody>
          <a:bodyPr/>
          <a:lstStyle/>
          <a:p>
            <a:r>
              <a:rPr lang="en-US"/>
              <a:t>6 May 2020</a:t>
            </a:r>
            <a:endParaRPr lang="en-US" dirty="0"/>
          </a:p>
        </p:txBody>
      </p:sp>
      <p:sp>
        <p:nvSpPr>
          <p:cNvPr id="10" name="Footer Placeholder 9"/>
          <p:cNvSpPr>
            <a:spLocks noGrp="1"/>
          </p:cNvSpPr>
          <p:nvPr>
            <p:ph type="ftr" sz="quarter" idx="24"/>
          </p:nvPr>
        </p:nvSpPr>
        <p:spPr/>
        <p:txBody>
          <a:bodyPr/>
          <a:lstStyle/>
          <a:p>
            <a:r>
              <a:rPr lang="en-US" dirty="0"/>
              <a:t>EGU2020: Sharing Geoscience Online – Chat time Wednesday 08:30 – 10:15 CEST</a:t>
            </a:r>
          </a:p>
        </p:txBody>
      </p:sp>
      <p:sp>
        <p:nvSpPr>
          <p:cNvPr id="11" name="Slide Number Placeholder 10"/>
          <p:cNvSpPr>
            <a:spLocks noGrp="1"/>
          </p:cNvSpPr>
          <p:nvPr>
            <p:ph type="sldNum" sz="quarter" idx="25"/>
          </p:nvPr>
        </p:nvSpPr>
        <p:spPr/>
        <p:txBody>
          <a:bodyPr/>
          <a:lstStyle/>
          <a:p>
            <a:fld id="{4EBCDCBD-78E1-0D41-A999-31B5EBF8E02C}" type="slidenum">
              <a:rPr lang="en-US" smtClean="0"/>
              <a:pPr/>
              <a:t>‹#›</a:t>
            </a:fld>
            <a:endParaRPr lang="en-US" dirty="0"/>
          </a:p>
        </p:txBody>
      </p:sp>
      <p:sp>
        <p:nvSpPr>
          <p:cNvPr id="7" name="Text Placeholder 4"/>
          <p:cNvSpPr>
            <a:spLocks noGrp="1"/>
          </p:cNvSpPr>
          <p:nvPr>
            <p:ph type="body" sz="quarter" idx="19" hasCustomPrompt="1"/>
          </p:nvPr>
        </p:nvSpPr>
        <p:spPr>
          <a:xfrm>
            <a:off x="0" y="-8228"/>
            <a:ext cx="9144000" cy="264260"/>
          </a:xfrm>
          <a:solidFill>
            <a:srgbClr val="B80014"/>
          </a:solidFill>
        </p:spPr>
        <p:txBody>
          <a:bodyPr tIns="73152" bIns="45720" anchor="ctr" anchorCtr="0">
            <a:noAutofit/>
          </a:bodyPr>
          <a:lstStyle>
            <a:lvl1pPr marL="0" indent="0" algn="ctr">
              <a:buNone/>
              <a:defRPr sz="1050" b="1" spc="38" baseline="0">
                <a:solidFill>
                  <a:schemeClr val="bg1"/>
                </a:solidFill>
              </a:defRPr>
            </a:lvl1pPr>
          </a:lstStyle>
          <a:p>
            <a:pPr lvl="0"/>
            <a:r>
              <a:rPr lang="en-US" dirty="0"/>
              <a:t>CLICK TO ADD CLASSIFIED MARKING</a:t>
            </a:r>
          </a:p>
        </p:txBody>
      </p:sp>
      <p:sp>
        <p:nvSpPr>
          <p:cNvPr id="8" name="Text Placeholder 4"/>
          <p:cNvSpPr>
            <a:spLocks noGrp="1"/>
          </p:cNvSpPr>
          <p:nvPr>
            <p:ph type="body" sz="quarter" idx="20" hasCustomPrompt="1"/>
          </p:nvPr>
        </p:nvSpPr>
        <p:spPr>
          <a:xfrm>
            <a:off x="3028385" y="6500822"/>
            <a:ext cx="3087231" cy="356616"/>
          </a:xfrm>
          <a:noFill/>
        </p:spPr>
        <p:txBody>
          <a:bodyPr tIns="45720" bIns="45720" anchor="ctr" anchorCtr="0">
            <a:noAutofit/>
          </a:bodyPr>
          <a:lstStyle>
            <a:lvl1pPr marL="0" indent="0" algn="ctr">
              <a:buNone/>
              <a:defRPr sz="1050" b="1" spc="38" baseline="0">
                <a:solidFill>
                  <a:srgbClr val="B80014"/>
                </a:solidFill>
              </a:defRPr>
            </a:lvl1pPr>
          </a:lstStyle>
          <a:p>
            <a:pPr lvl="0"/>
            <a:r>
              <a:rPr lang="en-US" dirty="0"/>
              <a:t>CLICK TO ADD CLASSIFIED MARKING</a:t>
            </a:r>
          </a:p>
        </p:txBody>
      </p:sp>
    </p:spTree>
    <p:extLst>
      <p:ext uri="{BB962C8B-B14F-4D97-AF65-F5344CB8AC3E}">
        <p14:creationId xmlns:p14="http://schemas.microsoft.com/office/powerpoint/2010/main" val="1738381047"/>
      </p:ext>
    </p:extLst>
  </p:cSld>
  <p:clrMapOvr>
    <a:masterClrMapping/>
  </p:clrMapOvr>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9" name="Date Placeholder 8"/>
          <p:cNvSpPr>
            <a:spLocks noGrp="1"/>
          </p:cNvSpPr>
          <p:nvPr>
            <p:ph type="dt" sz="half" idx="10"/>
          </p:nvPr>
        </p:nvSpPr>
        <p:spPr/>
        <p:txBody>
          <a:bodyPr/>
          <a:lstStyle/>
          <a:p>
            <a:r>
              <a:rPr lang="en-US"/>
              <a:t>6 May 2020</a:t>
            </a:r>
            <a:endParaRPr lang="en-US" dirty="0"/>
          </a:p>
        </p:txBody>
      </p:sp>
      <p:sp>
        <p:nvSpPr>
          <p:cNvPr id="10" name="Footer Placeholder 9"/>
          <p:cNvSpPr>
            <a:spLocks noGrp="1"/>
          </p:cNvSpPr>
          <p:nvPr>
            <p:ph type="ftr" sz="quarter" idx="11"/>
          </p:nvPr>
        </p:nvSpPr>
        <p:spPr/>
        <p:txBody>
          <a:bodyPr/>
          <a:lstStyle/>
          <a:p>
            <a:r>
              <a:rPr lang="en-US" dirty="0"/>
              <a:t>EGU2020: Sharing Geoscience Online – Chat time Wednesday 08:30 – 10:15 CEST</a:t>
            </a:r>
          </a:p>
        </p:txBody>
      </p:sp>
      <p:sp>
        <p:nvSpPr>
          <p:cNvPr id="11" name="Slide Number Placeholder 10"/>
          <p:cNvSpPr>
            <a:spLocks noGrp="1"/>
          </p:cNvSpPr>
          <p:nvPr>
            <p:ph type="sldNum" sz="quarter" idx="12"/>
          </p:nvPr>
        </p:nvSpPr>
        <p:spPr/>
        <p:txBody>
          <a:bodyPr/>
          <a:lstStyle/>
          <a:p>
            <a:fld id="{4EBCDCBD-78E1-0D41-A999-31B5EBF8E02C}" type="slidenum">
              <a:rPr lang="en-US" smtClean="0"/>
              <a:pPr/>
              <a:t>‹#›</a:t>
            </a:fld>
            <a:endParaRPr lang="en-US" dirty="0"/>
          </a:p>
        </p:txBody>
      </p:sp>
      <p:sp>
        <p:nvSpPr>
          <p:cNvPr id="7" name="Text Placeholder 4"/>
          <p:cNvSpPr>
            <a:spLocks noGrp="1"/>
          </p:cNvSpPr>
          <p:nvPr>
            <p:ph type="body" sz="quarter" idx="19" hasCustomPrompt="1"/>
          </p:nvPr>
        </p:nvSpPr>
        <p:spPr>
          <a:xfrm>
            <a:off x="0" y="-8228"/>
            <a:ext cx="9144000" cy="264260"/>
          </a:xfrm>
          <a:solidFill>
            <a:srgbClr val="B80014"/>
          </a:solidFill>
        </p:spPr>
        <p:txBody>
          <a:bodyPr tIns="73152" bIns="45720" anchor="ctr" anchorCtr="0">
            <a:noAutofit/>
          </a:bodyPr>
          <a:lstStyle>
            <a:lvl1pPr marL="0" indent="0" algn="ctr">
              <a:buNone/>
              <a:defRPr sz="1050" b="1" spc="38" baseline="0">
                <a:solidFill>
                  <a:schemeClr val="bg1"/>
                </a:solidFill>
              </a:defRPr>
            </a:lvl1pPr>
          </a:lstStyle>
          <a:p>
            <a:pPr lvl="0"/>
            <a:r>
              <a:rPr lang="en-US" dirty="0"/>
              <a:t>CLICK TO ADD CLASSIFIED MARKING</a:t>
            </a:r>
          </a:p>
        </p:txBody>
      </p:sp>
      <p:sp>
        <p:nvSpPr>
          <p:cNvPr id="8" name="Text Placeholder 4"/>
          <p:cNvSpPr>
            <a:spLocks noGrp="1"/>
          </p:cNvSpPr>
          <p:nvPr>
            <p:ph type="body" sz="quarter" idx="20" hasCustomPrompt="1"/>
          </p:nvPr>
        </p:nvSpPr>
        <p:spPr>
          <a:xfrm>
            <a:off x="3028385" y="6500822"/>
            <a:ext cx="3087231" cy="356616"/>
          </a:xfrm>
          <a:noFill/>
        </p:spPr>
        <p:txBody>
          <a:bodyPr tIns="45720" bIns="45720" anchor="ctr" anchorCtr="0">
            <a:noAutofit/>
          </a:bodyPr>
          <a:lstStyle>
            <a:lvl1pPr marL="0" indent="0" algn="ctr">
              <a:buNone/>
              <a:defRPr sz="1050" b="1" spc="38" baseline="0">
                <a:solidFill>
                  <a:srgbClr val="B80014"/>
                </a:solidFill>
              </a:defRPr>
            </a:lvl1pPr>
          </a:lstStyle>
          <a:p>
            <a:pPr lvl="0"/>
            <a:r>
              <a:rPr lang="en-US" dirty="0"/>
              <a:t>CLICK TO ADD CLASSIFIED MARKING</a:t>
            </a:r>
          </a:p>
        </p:txBody>
      </p:sp>
    </p:spTree>
    <p:extLst>
      <p:ext uri="{BB962C8B-B14F-4D97-AF65-F5344CB8AC3E}">
        <p14:creationId xmlns:p14="http://schemas.microsoft.com/office/powerpoint/2010/main" val="3835805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a:t>Click to add title</a:t>
            </a:r>
          </a:p>
        </p:txBody>
      </p:sp>
      <p:sp>
        <p:nvSpPr>
          <p:cNvPr id="9" name="Content Placeholder 8"/>
          <p:cNvSpPr>
            <a:spLocks noGrp="1"/>
          </p:cNvSpPr>
          <p:nvPr>
            <p:ph sz="quarter" idx="13" hasCustomPrompt="1"/>
          </p:nvPr>
        </p:nvSpPr>
        <p:spPr>
          <a:xfrm>
            <a:off x="714375" y="1376901"/>
            <a:ext cx="7715250" cy="483340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11"/>
          <p:cNvSpPr>
            <a:spLocks noGrp="1"/>
          </p:cNvSpPr>
          <p:nvPr>
            <p:ph type="dt" sz="half" idx="14"/>
          </p:nvPr>
        </p:nvSpPr>
        <p:spPr/>
        <p:txBody>
          <a:bodyPr/>
          <a:lstStyle/>
          <a:p>
            <a:r>
              <a:rPr lang="en-US"/>
              <a:t>6 May 2020</a:t>
            </a:r>
            <a:endParaRPr lang="en-US" dirty="0"/>
          </a:p>
        </p:txBody>
      </p:sp>
      <p:sp>
        <p:nvSpPr>
          <p:cNvPr id="14" name="Footer Placeholder 13"/>
          <p:cNvSpPr>
            <a:spLocks noGrp="1"/>
          </p:cNvSpPr>
          <p:nvPr>
            <p:ph type="ftr" sz="quarter" idx="15"/>
          </p:nvPr>
        </p:nvSpPr>
        <p:spPr/>
        <p:txBody>
          <a:bodyPr/>
          <a:lstStyle/>
          <a:p>
            <a:r>
              <a:rPr lang="en-US" dirty="0"/>
              <a:t>EGU2020: Sharing Geoscience Online – Chat time Wednesday 08:30 – 10:15 CEST</a:t>
            </a:r>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740578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42900" y="571509"/>
            <a:ext cx="8458200" cy="342899"/>
          </a:xfrm>
        </p:spPr>
        <p:txBody>
          <a:bodyPr>
            <a:noAutofit/>
          </a:bodyPr>
          <a:lstStyle>
            <a:lvl1pPr>
              <a:defRPr sz="2100"/>
            </a:lvl1pPr>
          </a:lstStyle>
          <a:p>
            <a:r>
              <a:rPr lang="en-US" dirty="0"/>
              <a:t>Click to add title </a:t>
            </a:r>
          </a:p>
        </p:txBody>
      </p:sp>
      <p:sp>
        <p:nvSpPr>
          <p:cNvPr id="9" name="Text Placeholder 8"/>
          <p:cNvSpPr>
            <a:spLocks noGrp="1"/>
          </p:cNvSpPr>
          <p:nvPr>
            <p:ph type="body" sz="quarter" idx="13" hasCustomPrompt="1"/>
          </p:nvPr>
        </p:nvSpPr>
        <p:spPr>
          <a:xfrm>
            <a:off x="342900" y="953780"/>
            <a:ext cx="8458200" cy="417820"/>
          </a:xfrm>
        </p:spPr>
        <p:txBody>
          <a:bodyPr>
            <a:normAutofit/>
          </a:bodyPr>
          <a:lstStyle>
            <a:lvl1pPr marL="0" indent="0">
              <a:buNone/>
              <a:defRPr sz="1500" baseline="0">
                <a:solidFill>
                  <a:schemeClr val="tx2">
                    <a:lumMod val="60000"/>
                    <a:lumOff val="40000"/>
                  </a:schemeClr>
                </a:solidFill>
              </a:defRPr>
            </a:lvl1pPr>
          </a:lstStyle>
          <a:p>
            <a:r>
              <a:rPr lang="en-US" sz="1500" b="0" dirty="0"/>
              <a:t>Click to add subtitle</a:t>
            </a:r>
            <a:endParaRPr lang="en-US" sz="1200" b="0" dirty="0"/>
          </a:p>
        </p:txBody>
      </p:sp>
      <p:sp>
        <p:nvSpPr>
          <p:cNvPr id="10" name="Date Placeholder 9"/>
          <p:cNvSpPr>
            <a:spLocks noGrp="1"/>
          </p:cNvSpPr>
          <p:nvPr>
            <p:ph type="dt" sz="half" idx="14"/>
          </p:nvPr>
        </p:nvSpPr>
        <p:spPr/>
        <p:txBody>
          <a:bodyPr/>
          <a:lstStyle/>
          <a:p>
            <a:r>
              <a:rPr lang="en-US"/>
              <a:t>6 May 2020</a:t>
            </a:r>
            <a:endParaRPr lang="en-US" dirty="0"/>
          </a:p>
        </p:txBody>
      </p:sp>
      <p:sp>
        <p:nvSpPr>
          <p:cNvPr id="11" name="Footer Placeholder 10"/>
          <p:cNvSpPr>
            <a:spLocks noGrp="1"/>
          </p:cNvSpPr>
          <p:nvPr>
            <p:ph type="ftr" sz="quarter" idx="15"/>
          </p:nvPr>
        </p:nvSpPr>
        <p:spPr/>
        <p:txBody>
          <a:bodyPr/>
          <a:lstStyle/>
          <a:p>
            <a:r>
              <a:rPr lang="en-US" dirty="0"/>
              <a:t>EGU2020: Sharing Geoscience Online – Chat time Wednesday 08:30 – 10:15 CEST</a:t>
            </a:r>
          </a:p>
        </p:txBody>
      </p:sp>
      <p:sp>
        <p:nvSpPr>
          <p:cNvPr id="12" name="Slide Number Placeholder 11"/>
          <p:cNvSpPr>
            <a:spLocks noGrp="1"/>
          </p:cNvSpPr>
          <p:nvPr>
            <p:ph type="sldNum" sz="quarter" idx="16"/>
          </p:nvPr>
        </p:nvSpPr>
        <p:spPr/>
        <p:txBody>
          <a:bodyPr/>
          <a:lstStyle/>
          <a:p>
            <a:fld id="{4EBCDCBD-78E1-0D41-A999-31B5EBF8E02C}" type="slidenum">
              <a:rPr lang="en-US" smtClean="0"/>
              <a:pPr/>
              <a:t>‹#›</a:t>
            </a:fld>
            <a:endParaRPr lang="en-US" dirty="0"/>
          </a:p>
        </p:txBody>
      </p:sp>
      <p:sp>
        <p:nvSpPr>
          <p:cNvPr id="8" name="Text Placeholder 4"/>
          <p:cNvSpPr>
            <a:spLocks noGrp="1"/>
          </p:cNvSpPr>
          <p:nvPr>
            <p:ph type="body" sz="quarter" idx="19" hasCustomPrompt="1"/>
          </p:nvPr>
        </p:nvSpPr>
        <p:spPr>
          <a:xfrm>
            <a:off x="0" y="-8228"/>
            <a:ext cx="9144000" cy="264260"/>
          </a:xfrm>
          <a:solidFill>
            <a:srgbClr val="B80014"/>
          </a:solidFill>
        </p:spPr>
        <p:txBody>
          <a:bodyPr tIns="73152" bIns="45720" anchor="ctr" anchorCtr="0">
            <a:noAutofit/>
          </a:bodyPr>
          <a:lstStyle>
            <a:lvl1pPr marL="0" indent="0" algn="ctr">
              <a:buNone/>
              <a:defRPr sz="1050" b="1" spc="38" baseline="0">
                <a:solidFill>
                  <a:schemeClr val="bg1"/>
                </a:solidFill>
              </a:defRPr>
            </a:lvl1pPr>
          </a:lstStyle>
          <a:p>
            <a:pPr lvl="0"/>
            <a:r>
              <a:rPr lang="en-US" dirty="0"/>
              <a:t>CLICK TO ADD CLASSIFIED MARKING</a:t>
            </a:r>
          </a:p>
        </p:txBody>
      </p:sp>
      <p:sp>
        <p:nvSpPr>
          <p:cNvPr id="13" name="Text Placeholder 4"/>
          <p:cNvSpPr>
            <a:spLocks noGrp="1"/>
          </p:cNvSpPr>
          <p:nvPr>
            <p:ph type="body" sz="quarter" idx="20" hasCustomPrompt="1"/>
          </p:nvPr>
        </p:nvSpPr>
        <p:spPr>
          <a:xfrm>
            <a:off x="3028385" y="6500822"/>
            <a:ext cx="3087231" cy="356616"/>
          </a:xfrm>
          <a:noFill/>
        </p:spPr>
        <p:txBody>
          <a:bodyPr tIns="45720" bIns="45720" anchor="ctr" anchorCtr="0">
            <a:noAutofit/>
          </a:bodyPr>
          <a:lstStyle>
            <a:lvl1pPr marL="0" indent="0" algn="ctr">
              <a:buNone/>
              <a:defRPr sz="1050" b="1" spc="38" baseline="0">
                <a:solidFill>
                  <a:srgbClr val="B80014"/>
                </a:solidFill>
              </a:defRPr>
            </a:lvl1pPr>
          </a:lstStyle>
          <a:p>
            <a:pPr lvl="0"/>
            <a:r>
              <a:rPr lang="en-US" dirty="0"/>
              <a:t>CLICK TO ADD CLASSIFIED MARKING</a:t>
            </a:r>
          </a:p>
        </p:txBody>
      </p:sp>
    </p:spTree>
    <p:extLst>
      <p:ext uri="{BB962C8B-B14F-4D97-AF65-F5344CB8AC3E}">
        <p14:creationId xmlns:p14="http://schemas.microsoft.com/office/powerpoint/2010/main" val="3793019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Black">
    <p:bg>
      <p:bgPr>
        <a:solidFill>
          <a:schemeClr val="tx1"/>
        </a:solidFill>
        <a:effectLst/>
      </p:bgPr>
    </p:bg>
    <p:spTree>
      <p:nvGrpSpPr>
        <p:cNvPr id="1" name=""/>
        <p:cNvGrpSpPr/>
        <p:nvPr/>
      </p:nvGrpSpPr>
      <p:grpSpPr>
        <a:xfrm>
          <a:off x="0" y="0"/>
          <a:ext cx="0" cy="0"/>
          <a:chOff x="0" y="0"/>
          <a:chExt cx="0" cy="0"/>
        </a:xfrm>
      </p:grpSpPr>
      <p:sp>
        <p:nvSpPr>
          <p:cNvPr id="6" name="Rectangle 5"/>
          <p:cNvSpPr/>
          <p:nvPr userDrawn="1"/>
        </p:nvSpPr>
        <p:spPr>
          <a:xfrm>
            <a:off x="0" y="6500488"/>
            <a:ext cx="9144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7" name="Straight Connector 6"/>
          <p:cNvCxnSpPr/>
          <p:nvPr userDrawn="1"/>
        </p:nvCxnSpPr>
        <p:spPr>
          <a:xfrm>
            <a:off x="0" y="6500488"/>
            <a:ext cx="9144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8571381" y="6604009"/>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4777" y="6565216"/>
            <a:ext cx="159150" cy="228116"/>
          </a:xfrm>
          <a:prstGeom prst="rect">
            <a:avLst/>
          </a:prstGeom>
        </p:spPr>
      </p:pic>
      <p:sp>
        <p:nvSpPr>
          <p:cNvPr id="13" name="Date Placeholder 12"/>
          <p:cNvSpPr>
            <a:spLocks noGrp="1"/>
          </p:cNvSpPr>
          <p:nvPr>
            <p:ph type="dt" sz="half" idx="14"/>
          </p:nvPr>
        </p:nvSpPr>
        <p:spPr/>
        <p:txBody>
          <a:bodyPr/>
          <a:lstStyle/>
          <a:p>
            <a:r>
              <a:rPr lang="en-US"/>
              <a:t>6 May 2020</a:t>
            </a:r>
            <a:endParaRPr lang="en-US" dirty="0"/>
          </a:p>
        </p:txBody>
      </p:sp>
      <p:sp>
        <p:nvSpPr>
          <p:cNvPr id="14" name="Footer Placeholder 13"/>
          <p:cNvSpPr>
            <a:spLocks noGrp="1"/>
          </p:cNvSpPr>
          <p:nvPr>
            <p:ph type="ftr" sz="quarter" idx="15"/>
          </p:nvPr>
        </p:nvSpPr>
        <p:spPr/>
        <p:txBody>
          <a:bodyPr/>
          <a:lstStyle/>
          <a:p>
            <a:r>
              <a:rPr lang="en-US" dirty="0"/>
              <a:t>EGU2020: Sharing Geoscience Online – Chat time Wednesday 08:30 – 10:15 CEST</a:t>
            </a:r>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sp>
        <p:nvSpPr>
          <p:cNvPr id="11" name="Media Placeholder 10"/>
          <p:cNvSpPr>
            <a:spLocks noGrp="1" noChangeAspect="1"/>
          </p:cNvSpPr>
          <p:nvPr>
            <p:ph type="media" sz="quarter" idx="13" hasCustomPrompt="1"/>
          </p:nvPr>
        </p:nvSpPr>
        <p:spPr>
          <a:xfrm>
            <a:off x="0" y="0"/>
            <a:ext cx="9144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
        <p:nvSpPr>
          <p:cNvPr id="10" name="Text Placeholder 4"/>
          <p:cNvSpPr>
            <a:spLocks noGrp="1"/>
          </p:cNvSpPr>
          <p:nvPr>
            <p:ph type="body" sz="quarter" idx="19" hasCustomPrompt="1"/>
          </p:nvPr>
        </p:nvSpPr>
        <p:spPr>
          <a:xfrm>
            <a:off x="0" y="-8228"/>
            <a:ext cx="9144000" cy="264260"/>
          </a:xfrm>
          <a:solidFill>
            <a:srgbClr val="B80014"/>
          </a:solidFill>
        </p:spPr>
        <p:txBody>
          <a:bodyPr tIns="73152" bIns="45720" anchor="ctr" anchorCtr="0">
            <a:noAutofit/>
          </a:bodyPr>
          <a:lstStyle>
            <a:lvl1pPr marL="0" indent="0" algn="ctr">
              <a:buNone/>
              <a:defRPr sz="1050" b="1" spc="38" baseline="0">
                <a:solidFill>
                  <a:schemeClr val="bg1"/>
                </a:solidFill>
              </a:defRPr>
            </a:lvl1pPr>
          </a:lstStyle>
          <a:p>
            <a:pPr lvl="0"/>
            <a:r>
              <a:rPr lang="en-US" dirty="0"/>
              <a:t>CLICK TO ADD CLASSIFIED MARKING</a:t>
            </a:r>
          </a:p>
        </p:txBody>
      </p:sp>
      <p:sp>
        <p:nvSpPr>
          <p:cNvPr id="12" name="Text Placeholder 4"/>
          <p:cNvSpPr>
            <a:spLocks noGrp="1"/>
          </p:cNvSpPr>
          <p:nvPr>
            <p:ph type="body" sz="quarter" idx="20" hasCustomPrompt="1"/>
          </p:nvPr>
        </p:nvSpPr>
        <p:spPr>
          <a:xfrm>
            <a:off x="3028385" y="6500822"/>
            <a:ext cx="3087231" cy="356616"/>
          </a:xfrm>
          <a:noFill/>
        </p:spPr>
        <p:txBody>
          <a:bodyPr tIns="45720" bIns="45720" anchor="ctr" anchorCtr="0">
            <a:noAutofit/>
          </a:bodyPr>
          <a:lstStyle>
            <a:lvl1pPr marL="0" indent="0" algn="ctr">
              <a:buNone/>
              <a:defRPr sz="1050" b="1" spc="38" baseline="0">
                <a:solidFill>
                  <a:srgbClr val="B80014"/>
                </a:solidFill>
              </a:defRPr>
            </a:lvl1pPr>
          </a:lstStyle>
          <a:p>
            <a:pPr lvl="0"/>
            <a:r>
              <a:rPr lang="en-US" dirty="0"/>
              <a:t>CLICK TO ADD CLASSIFIED MARKING</a:t>
            </a:r>
          </a:p>
        </p:txBody>
      </p:sp>
    </p:spTree>
    <p:extLst>
      <p:ext uri="{BB962C8B-B14F-4D97-AF65-F5344CB8AC3E}">
        <p14:creationId xmlns:p14="http://schemas.microsoft.com/office/powerpoint/2010/main" val="410598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r>
              <a:rPr lang="en-US"/>
              <a:t>6 May 2020</a:t>
            </a:r>
            <a:endParaRPr lang="en-US" dirty="0"/>
          </a:p>
        </p:txBody>
      </p:sp>
      <p:sp>
        <p:nvSpPr>
          <p:cNvPr id="9" name="Footer Placeholder 8"/>
          <p:cNvSpPr>
            <a:spLocks noGrp="1"/>
          </p:cNvSpPr>
          <p:nvPr>
            <p:ph type="ftr" sz="quarter" idx="11"/>
          </p:nvPr>
        </p:nvSpPr>
        <p:spPr/>
        <p:txBody>
          <a:bodyPr/>
          <a:lstStyle/>
          <a:p>
            <a:r>
              <a:rPr lang="en-US" dirty="0"/>
              <a:t>EGU2020: Sharing Geoscience Online – Chat time Wednesday 08:30 – 10:15 CEST</a:t>
            </a:r>
          </a:p>
        </p:txBody>
      </p:sp>
      <p:sp>
        <p:nvSpPr>
          <p:cNvPr id="10" name="Slide Number Placeholder 9"/>
          <p:cNvSpPr>
            <a:spLocks noGrp="1"/>
          </p:cNvSpPr>
          <p:nvPr>
            <p:ph type="sldNum" sz="quarter" idx="12"/>
          </p:nvPr>
        </p:nvSpPr>
        <p:spPr/>
        <p:txBody>
          <a:bodyPr/>
          <a:lstStyle/>
          <a:p>
            <a:fld id="{4EBCDCBD-78E1-0D41-A999-31B5EBF8E02C}" type="slidenum">
              <a:rPr lang="en-US" smtClean="0"/>
              <a:pPr/>
              <a:t>‹#›</a:t>
            </a:fld>
            <a:endParaRPr lang="en-US" dirty="0"/>
          </a:p>
        </p:txBody>
      </p:sp>
      <p:sp>
        <p:nvSpPr>
          <p:cNvPr id="5" name="Text Placeholder 4"/>
          <p:cNvSpPr>
            <a:spLocks noGrp="1"/>
          </p:cNvSpPr>
          <p:nvPr>
            <p:ph type="body" sz="quarter" idx="19" hasCustomPrompt="1"/>
          </p:nvPr>
        </p:nvSpPr>
        <p:spPr>
          <a:xfrm>
            <a:off x="0" y="-8228"/>
            <a:ext cx="9144000" cy="264260"/>
          </a:xfrm>
          <a:solidFill>
            <a:srgbClr val="B80014"/>
          </a:solidFill>
        </p:spPr>
        <p:txBody>
          <a:bodyPr tIns="73152" bIns="45720" anchor="ctr" anchorCtr="0">
            <a:noAutofit/>
          </a:bodyPr>
          <a:lstStyle>
            <a:lvl1pPr marL="0" indent="0" algn="ctr">
              <a:buNone/>
              <a:defRPr sz="1050" b="1" spc="38" baseline="0">
                <a:solidFill>
                  <a:schemeClr val="bg1"/>
                </a:solidFill>
              </a:defRPr>
            </a:lvl1pPr>
          </a:lstStyle>
          <a:p>
            <a:pPr lvl="0"/>
            <a:r>
              <a:rPr lang="en-US" dirty="0"/>
              <a:t>CLICK TO ADD CLASSIFIED MARKING</a:t>
            </a:r>
          </a:p>
        </p:txBody>
      </p:sp>
      <p:sp>
        <p:nvSpPr>
          <p:cNvPr id="6" name="Text Placeholder 4"/>
          <p:cNvSpPr>
            <a:spLocks noGrp="1"/>
          </p:cNvSpPr>
          <p:nvPr>
            <p:ph type="body" sz="quarter" idx="20" hasCustomPrompt="1"/>
          </p:nvPr>
        </p:nvSpPr>
        <p:spPr>
          <a:xfrm>
            <a:off x="3028385" y="6500822"/>
            <a:ext cx="3087231" cy="356616"/>
          </a:xfrm>
          <a:noFill/>
        </p:spPr>
        <p:txBody>
          <a:bodyPr tIns="45720" bIns="45720" anchor="ctr" anchorCtr="0">
            <a:noAutofit/>
          </a:bodyPr>
          <a:lstStyle>
            <a:lvl1pPr marL="0" indent="0" algn="ctr">
              <a:buNone/>
              <a:defRPr sz="1050" b="1" spc="38" baseline="0">
                <a:solidFill>
                  <a:srgbClr val="B80014"/>
                </a:solidFill>
              </a:defRPr>
            </a:lvl1pPr>
          </a:lstStyle>
          <a:p>
            <a:pPr lvl="0"/>
            <a:r>
              <a:rPr lang="en-US" dirty="0"/>
              <a:t>CLICK TO ADD CLASSIFIED MARKING</a:t>
            </a:r>
          </a:p>
        </p:txBody>
      </p:sp>
    </p:spTree>
    <p:extLst>
      <p:ext uri="{BB962C8B-B14F-4D97-AF65-F5344CB8AC3E}">
        <p14:creationId xmlns:p14="http://schemas.microsoft.com/office/powerpoint/2010/main" val="4223500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ad Chart with Title 2">
    <p:spTree>
      <p:nvGrpSpPr>
        <p:cNvPr id="1" name=""/>
        <p:cNvGrpSpPr/>
        <p:nvPr/>
      </p:nvGrpSpPr>
      <p:grpSpPr>
        <a:xfrm>
          <a:off x="0" y="0"/>
          <a:ext cx="0" cy="0"/>
          <a:chOff x="0" y="0"/>
          <a:chExt cx="0" cy="0"/>
        </a:xfrm>
      </p:grpSpPr>
      <p:sp>
        <p:nvSpPr>
          <p:cNvPr id="28" name="Title 27"/>
          <p:cNvSpPr>
            <a:spLocks noGrp="1"/>
          </p:cNvSpPr>
          <p:nvPr userDrawn="1">
            <p:ph type="title" hasCustomPrompt="1"/>
          </p:nvPr>
        </p:nvSpPr>
        <p:spPr>
          <a:xfrm>
            <a:off x="342900" y="571509"/>
            <a:ext cx="8458200" cy="389709"/>
          </a:xfrm>
        </p:spPr>
        <p:txBody>
          <a:bodyPr>
            <a:noAutofit/>
          </a:bodyPr>
          <a:lstStyle>
            <a:lvl1pPr>
              <a:defRPr sz="1650"/>
            </a:lvl1pPr>
          </a:lstStyle>
          <a:p>
            <a:r>
              <a:rPr lang="en-US" dirty="0"/>
              <a:t>Click to add title</a:t>
            </a:r>
          </a:p>
        </p:txBody>
      </p:sp>
      <p:cxnSp>
        <p:nvCxnSpPr>
          <p:cNvPr id="49" name="Straight Connector 48"/>
          <p:cNvCxnSpPr/>
          <p:nvPr/>
        </p:nvCxnSpPr>
        <p:spPr>
          <a:xfrm>
            <a:off x="4572000" y="1074921"/>
            <a:ext cx="0" cy="54251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0" y="3886500"/>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0" y="1074921"/>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userDrawn="1">
            <p:ph type="body" sz="quarter" idx="18" hasCustomPrompt="1"/>
          </p:nvPr>
        </p:nvSpPr>
        <p:spPr>
          <a:xfrm>
            <a:off x="342902" y="1638376"/>
            <a:ext cx="3971925" cy="1210588"/>
          </a:xfrm>
        </p:spPr>
        <p:txBody>
          <a:bodyPr wrap="square" lIns="0" tIns="0" rIns="0" bIns="0">
            <a:normAutofit/>
          </a:bodyPr>
          <a:lstStyle>
            <a:lvl1pPr marL="102863" indent="-102863">
              <a:lnSpc>
                <a:spcPct val="100000"/>
              </a:lnSpc>
              <a:spcBef>
                <a:spcPts val="375"/>
              </a:spcBef>
              <a:defRPr sz="1050">
                <a:solidFill>
                  <a:schemeClr val="tx2">
                    <a:lumMod val="75000"/>
                  </a:schemeClr>
                </a:solidFill>
              </a:defRPr>
            </a:lvl1pPr>
            <a:lvl2pPr marL="240012" indent="-102863">
              <a:spcBef>
                <a:spcPts val="375"/>
              </a:spcBef>
              <a:defRPr sz="900">
                <a:solidFill>
                  <a:schemeClr val="tx2">
                    <a:lumMod val="75000"/>
                  </a:schemeClr>
                </a:solidFill>
              </a:defRPr>
            </a:lvl2pPr>
            <a:lvl3pPr marL="445737" indent="-102863">
              <a:spcBef>
                <a:spcPts val="375"/>
              </a:spcBef>
              <a:defRPr sz="900">
                <a:solidFill>
                  <a:schemeClr val="tx2">
                    <a:lumMod val="75000"/>
                  </a:schemeClr>
                </a:solidFill>
              </a:defRPr>
            </a:lvl3pPr>
            <a:lvl4pPr marL="651462" indent="-102863">
              <a:spcBef>
                <a:spcPts val="375"/>
              </a:spcBef>
              <a:defRPr sz="900">
                <a:solidFill>
                  <a:schemeClr val="tx2">
                    <a:lumMod val="75000"/>
                  </a:schemeClr>
                </a:solidFill>
              </a:defRPr>
            </a:lvl4pPr>
            <a:lvl5pPr marL="857186" indent="-102863">
              <a:spcBef>
                <a:spcPts val="375"/>
              </a:spcBef>
              <a:defRPr sz="900">
                <a:solidFill>
                  <a:schemeClr val="tx2">
                    <a:lumMod val="75000"/>
                  </a:schemeClr>
                </a:solidFill>
              </a:defRPr>
            </a:lvl5pPr>
          </a:lstStyle>
          <a:p>
            <a:pPr lvl="0"/>
            <a:r>
              <a:rPr lang="en-US"/>
              <a:t>Click to add text </a:t>
            </a:r>
          </a:p>
          <a:p>
            <a:pPr lvl="1"/>
            <a:r>
              <a:rPr lang="en-US"/>
              <a:t>Second </a:t>
            </a:r>
            <a:r>
              <a:rPr lang="en-US" dirty="0"/>
              <a:t>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userDrawn="1">
            <p:ph type="body" sz="quarter" idx="24" hasCustomPrompt="1"/>
          </p:nvPr>
        </p:nvSpPr>
        <p:spPr>
          <a:xfrm>
            <a:off x="342902" y="1344894"/>
            <a:ext cx="3971925" cy="221599"/>
          </a:xfrm>
        </p:spPr>
        <p:txBody>
          <a:bodyPr wrap="square" lIns="0" tIns="0" rIns="0" bIns="0">
            <a:normAutofit/>
          </a:bodyPr>
          <a:lstStyle>
            <a:lvl1pPr marL="0" indent="0">
              <a:buNone/>
              <a:defRPr sz="1200" b="1" baseline="0">
                <a:solidFill>
                  <a:schemeClr val="accent2"/>
                </a:solidFill>
              </a:defRPr>
            </a:lvl1pPr>
            <a:lvl2pPr marL="342875" indent="0">
              <a:buNone/>
              <a:defRPr>
                <a:solidFill>
                  <a:schemeClr val="accent3"/>
                </a:solidFill>
              </a:defRPr>
            </a:lvl2pPr>
            <a:lvl3pPr marL="685749" indent="0">
              <a:buNone/>
              <a:defRPr>
                <a:solidFill>
                  <a:schemeClr val="accent3"/>
                </a:solidFill>
              </a:defRPr>
            </a:lvl3pPr>
            <a:lvl4pPr marL="1028624" indent="0">
              <a:buNone/>
              <a:defRPr>
                <a:solidFill>
                  <a:schemeClr val="accent3"/>
                </a:solidFill>
              </a:defRPr>
            </a:lvl4pPr>
            <a:lvl5pPr marL="1371498" indent="0">
              <a:buNone/>
              <a:defRPr>
                <a:solidFill>
                  <a:schemeClr val="accent3"/>
                </a:solidFill>
              </a:defRPr>
            </a:lvl5pPr>
          </a:lstStyle>
          <a:p>
            <a:pPr lvl="0"/>
            <a:r>
              <a:rPr lang="en-US" dirty="0"/>
              <a:t>Click to add quad title</a:t>
            </a:r>
          </a:p>
        </p:txBody>
      </p:sp>
      <p:sp>
        <p:nvSpPr>
          <p:cNvPr id="55" name="Text Placeholder 14"/>
          <p:cNvSpPr>
            <a:spLocks noGrp="1"/>
          </p:cNvSpPr>
          <p:nvPr userDrawn="1">
            <p:ph type="body" sz="quarter" idx="27" hasCustomPrompt="1"/>
          </p:nvPr>
        </p:nvSpPr>
        <p:spPr>
          <a:xfrm>
            <a:off x="342901" y="4485897"/>
            <a:ext cx="3971924" cy="1210588"/>
          </a:xfrm>
        </p:spPr>
        <p:txBody>
          <a:bodyPr wrap="square" lIns="0" tIns="0" rIns="0" bIns="0">
            <a:normAutofit/>
          </a:bodyPr>
          <a:lstStyle>
            <a:lvl1pPr marL="102863" indent="-102863">
              <a:lnSpc>
                <a:spcPct val="100000"/>
              </a:lnSpc>
              <a:spcBef>
                <a:spcPts val="375"/>
              </a:spcBef>
              <a:defRPr sz="1050">
                <a:solidFill>
                  <a:schemeClr val="tx2">
                    <a:lumMod val="75000"/>
                  </a:schemeClr>
                </a:solidFill>
              </a:defRPr>
            </a:lvl1pPr>
            <a:lvl2pPr marL="240012" indent="-102863">
              <a:spcBef>
                <a:spcPts val="375"/>
              </a:spcBef>
              <a:defRPr sz="900">
                <a:solidFill>
                  <a:schemeClr val="tx2">
                    <a:lumMod val="75000"/>
                  </a:schemeClr>
                </a:solidFill>
              </a:defRPr>
            </a:lvl2pPr>
            <a:lvl3pPr marL="445737" indent="-102863">
              <a:spcBef>
                <a:spcPts val="375"/>
              </a:spcBef>
              <a:defRPr sz="900">
                <a:solidFill>
                  <a:schemeClr val="tx2">
                    <a:lumMod val="75000"/>
                  </a:schemeClr>
                </a:solidFill>
              </a:defRPr>
            </a:lvl3pPr>
            <a:lvl4pPr marL="651462" indent="-102863">
              <a:spcBef>
                <a:spcPts val="375"/>
              </a:spcBef>
              <a:defRPr sz="900">
                <a:solidFill>
                  <a:schemeClr val="tx2">
                    <a:lumMod val="75000"/>
                  </a:schemeClr>
                </a:solidFill>
              </a:defRPr>
            </a:lvl4pPr>
            <a:lvl5pPr marL="857186" indent="-102863">
              <a:spcBef>
                <a:spcPts val="375"/>
              </a:spcBef>
              <a:defRPr sz="900">
                <a:solidFill>
                  <a:schemeClr val="tx2">
                    <a:lumMod val="75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userDrawn="1">
            <p:ph type="body" sz="quarter" idx="28" hasCustomPrompt="1"/>
          </p:nvPr>
        </p:nvSpPr>
        <p:spPr>
          <a:xfrm>
            <a:off x="342902" y="4192415"/>
            <a:ext cx="3971925" cy="221599"/>
          </a:xfrm>
        </p:spPr>
        <p:txBody>
          <a:bodyPr wrap="square" lIns="0" tIns="0" rIns="0" bIns="0">
            <a:normAutofit/>
          </a:bodyPr>
          <a:lstStyle>
            <a:lvl1pPr marL="0" indent="0">
              <a:buNone/>
              <a:defRPr sz="1200" b="1" baseline="0">
                <a:solidFill>
                  <a:schemeClr val="accent2"/>
                </a:solidFill>
              </a:defRPr>
            </a:lvl1pPr>
            <a:lvl2pPr marL="342875" indent="0">
              <a:buNone/>
              <a:defRPr>
                <a:solidFill>
                  <a:schemeClr val="accent3"/>
                </a:solidFill>
              </a:defRPr>
            </a:lvl2pPr>
            <a:lvl3pPr marL="685749" indent="0">
              <a:buNone/>
              <a:defRPr>
                <a:solidFill>
                  <a:schemeClr val="accent3"/>
                </a:solidFill>
              </a:defRPr>
            </a:lvl3pPr>
            <a:lvl4pPr marL="1028624" indent="0">
              <a:buNone/>
              <a:defRPr>
                <a:solidFill>
                  <a:schemeClr val="accent3"/>
                </a:solidFill>
              </a:defRPr>
            </a:lvl4pPr>
            <a:lvl5pPr marL="1371498" indent="0">
              <a:buNone/>
              <a:defRPr>
                <a:solidFill>
                  <a:schemeClr val="accent3"/>
                </a:solidFill>
              </a:defRPr>
            </a:lvl5pPr>
          </a:lstStyle>
          <a:p>
            <a:pPr lvl="0"/>
            <a:r>
              <a:rPr lang="en-US" dirty="0"/>
              <a:t>Click to add quad title</a:t>
            </a:r>
          </a:p>
        </p:txBody>
      </p:sp>
      <p:sp>
        <p:nvSpPr>
          <p:cNvPr id="59" name="Text Placeholder 14"/>
          <p:cNvSpPr>
            <a:spLocks noGrp="1"/>
          </p:cNvSpPr>
          <p:nvPr userDrawn="1">
            <p:ph type="body" sz="quarter" idx="31" hasCustomPrompt="1"/>
          </p:nvPr>
        </p:nvSpPr>
        <p:spPr>
          <a:xfrm>
            <a:off x="4831967" y="1634659"/>
            <a:ext cx="3969137" cy="1210588"/>
          </a:xfrm>
        </p:spPr>
        <p:txBody>
          <a:bodyPr wrap="square" lIns="0" tIns="0" rIns="0" bIns="0">
            <a:normAutofit/>
          </a:bodyPr>
          <a:lstStyle>
            <a:lvl1pPr marL="102863" indent="-102863">
              <a:lnSpc>
                <a:spcPct val="100000"/>
              </a:lnSpc>
              <a:spcBef>
                <a:spcPts val="375"/>
              </a:spcBef>
              <a:defRPr sz="1050">
                <a:solidFill>
                  <a:schemeClr val="tx2">
                    <a:lumMod val="75000"/>
                  </a:schemeClr>
                </a:solidFill>
              </a:defRPr>
            </a:lvl1pPr>
            <a:lvl2pPr marL="240012" indent="-102863">
              <a:spcBef>
                <a:spcPts val="375"/>
              </a:spcBef>
              <a:defRPr sz="900">
                <a:solidFill>
                  <a:schemeClr val="tx2">
                    <a:lumMod val="75000"/>
                  </a:schemeClr>
                </a:solidFill>
              </a:defRPr>
            </a:lvl2pPr>
            <a:lvl3pPr marL="445737" indent="-102863">
              <a:spcBef>
                <a:spcPts val="375"/>
              </a:spcBef>
              <a:defRPr sz="900">
                <a:solidFill>
                  <a:schemeClr val="tx2">
                    <a:lumMod val="75000"/>
                  </a:schemeClr>
                </a:solidFill>
              </a:defRPr>
            </a:lvl3pPr>
            <a:lvl4pPr marL="651462" indent="-102863">
              <a:spcBef>
                <a:spcPts val="375"/>
              </a:spcBef>
              <a:defRPr sz="900">
                <a:solidFill>
                  <a:schemeClr val="tx2">
                    <a:lumMod val="75000"/>
                  </a:schemeClr>
                </a:solidFill>
              </a:defRPr>
            </a:lvl4pPr>
            <a:lvl5pPr marL="857186" indent="-102863">
              <a:spcBef>
                <a:spcPts val="375"/>
              </a:spcBef>
              <a:defRPr sz="900">
                <a:solidFill>
                  <a:schemeClr val="tx2">
                    <a:lumMod val="75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userDrawn="1">
            <p:ph type="body" sz="quarter" idx="32" hasCustomPrompt="1"/>
          </p:nvPr>
        </p:nvSpPr>
        <p:spPr>
          <a:xfrm>
            <a:off x="4831967" y="1341177"/>
            <a:ext cx="3969137" cy="221599"/>
          </a:xfrm>
        </p:spPr>
        <p:txBody>
          <a:bodyPr wrap="square" lIns="0" tIns="0" rIns="0" bIns="0">
            <a:normAutofit/>
          </a:bodyPr>
          <a:lstStyle>
            <a:lvl1pPr marL="0" indent="0">
              <a:buNone/>
              <a:defRPr sz="1200" b="1" baseline="0">
                <a:solidFill>
                  <a:schemeClr val="accent2"/>
                </a:solidFill>
              </a:defRPr>
            </a:lvl1pPr>
            <a:lvl2pPr marL="342875" indent="0">
              <a:buNone/>
              <a:defRPr>
                <a:solidFill>
                  <a:schemeClr val="accent3"/>
                </a:solidFill>
              </a:defRPr>
            </a:lvl2pPr>
            <a:lvl3pPr marL="685749" indent="0">
              <a:buNone/>
              <a:defRPr>
                <a:solidFill>
                  <a:schemeClr val="accent3"/>
                </a:solidFill>
              </a:defRPr>
            </a:lvl3pPr>
            <a:lvl4pPr marL="1028624" indent="0">
              <a:buNone/>
              <a:defRPr>
                <a:solidFill>
                  <a:schemeClr val="accent3"/>
                </a:solidFill>
              </a:defRPr>
            </a:lvl4pPr>
            <a:lvl5pPr marL="1371498" indent="0">
              <a:buNone/>
              <a:defRPr>
                <a:solidFill>
                  <a:schemeClr val="accent3"/>
                </a:solidFill>
              </a:defRPr>
            </a:lvl5pPr>
          </a:lstStyle>
          <a:p>
            <a:pPr lvl="0"/>
            <a:r>
              <a:rPr lang="en-US" dirty="0"/>
              <a:t>Click to add quad title</a:t>
            </a:r>
          </a:p>
        </p:txBody>
      </p:sp>
      <p:sp>
        <p:nvSpPr>
          <p:cNvPr id="62" name="Text Placeholder 14"/>
          <p:cNvSpPr>
            <a:spLocks noGrp="1"/>
          </p:cNvSpPr>
          <p:nvPr userDrawn="1">
            <p:ph type="body" sz="quarter" idx="35" hasCustomPrompt="1"/>
          </p:nvPr>
        </p:nvSpPr>
        <p:spPr>
          <a:xfrm>
            <a:off x="4829176" y="4482180"/>
            <a:ext cx="3971925" cy="1210588"/>
          </a:xfrm>
        </p:spPr>
        <p:txBody>
          <a:bodyPr wrap="square" lIns="0" tIns="0" rIns="0" bIns="0">
            <a:normAutofit/>
          </a:bodyPr>
          <a:lstStyle>
            <a:lvl1pPr marL="102863" indent="-102863">
              <a:lnSpc>
                <a:spcPct val="100000"/>
              </a:lnSpc>
              <a:spcBef>
                <a:spcPts val="375"/>
              </a:spcBef>
              <a:defRPr sz="1050">
                <a:solidFill>
                  <a:schemeClr val="tx2">
                    <a:lumMod val="75000"/>
                  </a:schemeClr>
                </a:solidFill>
              </a:defRPr>
            </a:lvl1pPr>
            <a:lvl2pPr marL="240012" indent="-102863">
              <a:spcBef>
                <a:spcPts val="375"/>
              </a:spcBef>
              <a:defRPr sz="900">
                <a:solidFill>
                  <a:schemeClr val="tx2">
                    <a:lumMod val="75000"/>
                  </a:schemeClr>
                </a:solidFill>
              </a:defRPr>
            </a:lvl2pPr>
            <a:lvl3pPr marL="445737" indent="-102863">
              <a:spcBef>
                <a:spcPts val="375"/>
              </a:spcBef>
              <a:defRPr sz="900">
                <a:solidFill>
                  <a:schemeClr val="tx2">
                    <a:lumMod val="75000"/>
                  </a:schemeClr>
                </a:solidFill>
              </a:defRPr>
            </a:lvl3pPr>
            <a:lvl4pPr marL="651462" indent="-102863">
              <a:spcBef>
                <a:spcPts val="375"/>
              </a:spcBef>
              <a:defRPr sz="900">
                <a:solidFill>
                  <a:schemeClr val="tx2">
                    <a:lumMod val="75000"/>
                  </a:schemeClr>
                </a:solidFill>
              </a:defRPr>
            </a:lvl4pPr>
            <a:lvl5pPr marL="857186" indent="-102863">
              <a:spcBef>
                <a:spcPts val="375"/>
              </a:spcBef>
              <a:defRPr sz="900">
                <a:solidFill>
                  <a:schemeClr val="tx2">
                    <a:lumMod val="75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userDrawn="1">
            <p:ph type="body" sz="quarter" idx="36" hasCustomPrompt="1"/>
          </p:nvPr>
        </p:nvSpPr>
        <p:spPr>
          <a:xfrm>
            <a:off x="4829176" y="4188698"/>
            <a:ext cx="3971925" cy="221599"/>
          </a:xfrm>
        </p:spPr>
        <p:txBody>
          <a:bodyPr wrap="square" lIns="0" tIns="0" rIns="0" bIns="0">
            <a:normAutofit/>
          </a:bodyPr>
          <a:lstStyle>
            <a:lvl1pPr marL="0" indent="0">
              <a:buNone/>
              <a:defRPr sz="1200" b="1" baseline="0">
                <a:solidFill>
                  <a:schemeClr val="accent2"/>
                </a:solidFill>
              </a:defRPr>
            </a:lvl1pPr>
            <a:lvl2pPr marL="342875" indent="0">
              <a:buNone/>
              <a:defRPr>
                <a:solidFill>
                  <a:schemeClr val="accent3"/>
                </a:solidFill>
              </a:defRPr>
            </a:lvl2pPr>
            <a:lvl3pPr marL="685749" indent="0">
              <a:buNone/>
              <a:defRPr>
                <a:solidFill>
                  <a:schemeClr val="accent3"/>
                </a:solidFill>
              </a:defRPr>
            </a:lvl3pPr>
            <a:lvl4pPr marL="1028624" indent="0">
              <a:buNone/>
              <a:defRPr>
                <a:solidFill>
                  <a:schemeClr val="accent3"/>
                </a:solidFill>
              </a:defRPr>
            </a:lvl4pPr>
            <a:lvl5pPr marL="1371498" indent="0">
              <a:buNone/>
              <a:defRPr>
                <a:solidFill>
                  <a:schemeClr val="accent3"/>
                </a:solidFill>
              </a:defRPr>
            </a:lvl5pPr>
          </a:lstStyle>
          <a:p>
            <a:pPr lvl="0"/>
            <a:r>
              <a:rPr lang="en-US" dirty="0"/>
              <a:t>Click to add quad title</a:t>
            </a:r>
          </a:p>
        </p:txBody>
      </p:sp>
      <p:sp>
        <p:nvSpPr>
          <p:cNvPr id="8" name="Date Placeholder 7"/>
          <p:cNvSpPr>
            <a:spLocks noGrp="1"/>
          </p:cNvSpPr>
          <p:nvPr>
            <p:ph type="dt" sz="half" idx="37"/>
          </p:nvPr>
        </p:nvSpPr>
        <p:spPr/>
        <p:txBody>
          <a:bodyPr/>
          <a:lstStyle/>
          <a:p>
            <a:r>
              <a:rPr lang="en-US"/>
              <a:t>6 May 2020</a:t>
            </a:r>
            <a:endParaRPr lang="en-US" dirty="0"/>
          </a:p>
        </p:txBody>
      </p:sp>
      <p:sp>
        <p:nvSpPr>
          <p:cNvPr id="9" name="Footer Placeholder 8"/>
          <p:cNvSpPr>
            <a:spLocks noGrp="1"/>
          </p:cNvSpPr>
          <p:nvPr>
            <p:ph type="ftr" sz="quarter" idx="38"/>
          </p:nvPr>
        </p:nvSpPr>
        <p:spPr/>
        <p:txBody>
          <a:bodyPr/>
          <a:lstStyle/>
          <a:p>
            <a:r>
              <a:rPr lang="en-US" dirty="0"/>
              <a:t>EGU2020: Sharing Geoscience Online – Chat time Wednesday 08:30 – 10:15 CEST</a:t>
            </a:r>
          </a:p>
        </p:txBody>
      </p:sp>
      <p:sp>
        <p:nvSpPr>
          <p:cNvPr id="10" name="Slide Number Placeholder 9"/>
          <p:cNvSpPr>
            <a:spLocks noGrp="1"/>
          </p:cNvSpPr>
          <p:nvPr>
            <p:ph type="sldNum" sz="quarter" idx="39"/>
          </p:nvPr>
        </p:nvSpPr>
        <p:spPr/>
        <p:txBody>
          <a:bodyPr/>
          <a:lstStyle/>
          <a:p>
            <a:fld id="{4EBCDCBD-78E1-0D41-A999-31B5EBF8E02C}" type="slidenum">
              <a:rPr lang="en-US" smtClean="0"/>
              <a:pPr/>
              <a:t>‹#›</a:t>
            </a:fld>
            <a:endParaRPr lang="en-US" dirty="0"/>
          </a:p>
        </p:txBody>
      </p:sp>
      <p:sp>
        <p:nvSpPr>
          <p:cNvPr id="17" name="Text Placeholder 4"/>
          <p:cNvSpPr>
            <a:spLocks noGrp="1"/>
          </p:cNvSpPr>
          <p:nvPr>
            <p:ph type="body" sz="quarter" idx="19" hasCustomPrompt="1"/>
          </p:nvPr>
        </p:nvSpPr>
        <p:spPr>
          <a:xfrm>
            <a:off x="0" y="-8228"/>
            <a:ext cx="9144000" cy="264260"/>
          </a:xfrm>
          <a:solidFill>
            <a:srgbClr val="B80014"/>
          </a:solidFill>
        </p:spPr>
        <p:txBody>
          <a:bodyPr tIns="73152" bIns="45720" anchor="ctr" anchorCtr="0">
            <a:noAutofit/>
          </a:bodyPr>
          <a:lstStyle>
            <a:lvl1pPr marL="0" indent="0" algn="ctr">
              <a:buNone/>
              <a:defRPr sz="1050" b="1" spc="38" baseline="0">
                <a:solidFill>
                  <a:schemeClr val="bg1"/>
                </a:solidFill>
              </a:defRPr>
            </a:lvl1pPr>
          </a:lstStyle>
          <a:p>
            <a:pPr lvl="0"/>
            <a:r>
              <a:rPr lang="en-US" dirty="0"/>
              <a:t>CLICK TO ADD CLASSIFIED MARKING</a:t>
            </a:r>
          </a:p>
        </p:txBody>
      </p:sp>
      <p:sp>
        <p:nvSpPr>
          <p:cNvPr id="18" name="Text Placeholder 4"/>
          <p:cNvSpPr>
            <a:spLocks noGrp="1"/>
          </p:cNvSpPr>
          <p:nvPr>
            <p:ph type="body" sz="quarter" idx="20" hasCustomPrompt="1"/>
          </p:nvPr>
        </p:nvSpPr>
        <p:spPr>
          <a:xfrm>
            <a:off x="3028385" y="6500822"/>
            <a:ext cx="3087231" cy="356616"/>
          </a:xfrm>
          <a:noFill/>
        </p:spPr>
        <p:txBody>
          <a:bodyPr tIns="45720" bIns="45720" anchor="ctr" anchorCtr="0">
            <a:noAutofit/>
          </a:bodyPr>
          <a:lstStyle>
            <a:lvl1pPr marL="0" indent="0" algn="ctr">
              <a:buNone/>
              <a:defRPr sz="1050" b="1" spc="38" baseline="0">
                <a:solidFill>
                  <a:srgbClr val="B80014"/>
                </a:solidFill>
              </a:defRPr>
            </a:lvl1pPr>
          </a:lstStyle>
          <a:p>
            <a:pPr lvl="0"/>
            <a:r>
              <a:rPr lang="en-US" dirty="0"/>
              <a:t>CLICK TO ADD CLASSIFIED MARKING</a:t>
            </a:r>
          </a:p>
        </p:txBody>
      </p:sp>
    </p:spTree>
    <p:extLst>
      <p:ext uri="{BB962C8B-B14F-4D97-AF65-F5344CB8AC3E}">
        <p14:creationId xmlns:p14="http://schemas.microsoft.com/office/powerpoint/2010/main" val="2271499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ad Chart 2">
    <p:spTree>
      <p:nvGrpSpPr>
        <p:cNvPr id="1" name=""/>
        <p:cNvGrpSpPr/>
        <p:nvPr/>
      </p:nvGrpSpPr>
      <p:grpSpPr>
        <a:xfrm>
          <a:off x="0" y="0"/>
          <a:ext cx="0" cy="0"/>
          <a:chOff x="0" y="0"/>
          <a:chExt cx="0" cy="0"/>
        </a:xfrm>
      </p:grpSpPr>
      <p:cxnSp>
        <p:nvCxnSpPr>
          <p:cNvPr id="6" name="Straight Connector 5"/>
          <p:cNvCxnSpPr/>
          <p:nvPr/>
        </p:nvCxnSpPr>
        <p:spPr>
          <a:xfrm>
            <a:off x="4572000" y="9"/>
            <a:ext cx="0" cy="64992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445580"/>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userDrawn="1">
            <p:ph type="body" sz="quarter" idx="18" hasCustomPrompt="1"/>
          </p:nvPr>
        </p:nvSpPr>
        <p:spPr>
          <a:xfrm>
            <a:off x="342902" y="864991"/>
            <a:ext cx="3971925" cy="1210588"/>
          </a:xfrm>
        </p:spPr>
        <p:txBody>
          <a:bodyPr wrap="square" lIns="0" tIns="0" rIns="0" bIns="0">
            <a:normAutofit/>
          </a:bodyPr>
          <a:lstStyle>
            <a:lvl1pPr marL="102863" indent="-102863">
              <a:lnSpc>
                <a:spcPct val="100000"/>
              </a:lnSpc>
              <a:spcBef>
                <a:spcPts val="375"/>
              </a:spcBef>
              <a:defRPr sz="1050">
                <a:solidFill>
                  <a:schemeClr val="tx2">
                    <a:lumMod val="75000"/>
                  </a:schemeClr>
                </a:solidFill>
              </a:defRPr>
            </a:lvl1pPr>
            <a:lvl2pPr marL="240012" indent="-102863">
              <a:spcBef>
                <a:spcPts val="375"/>
              </a:spcBef>
              <a:defRPr sz="900">
                <a:solidFill>
                  <a:schemeClr val="tx2">
                    <a:lumMod val="75000"/>
                  </a:schemeClr>
                </a:solidFill>
              </a:defRPr>
            </a:lvl2pPr>
            <a:lvl3pPr marL="445737" indent="-102863">
              <a:spcBef>
                <a:spcPts val="375"/>
              </a:spcBef>
              <a:defRPr sz="900">
                <a:solidFill>
                  <a:schemeClr val="tx2">
                    <a:lumMod val="75000"/>
                  </a:schemeClr>
                </a:solidFill>
              </a:defRPr>
            </a:lvl3pPr>
            <a:lvl4pPr marL="651462" indent="-102863">
              <a:spcBef>
                <a:spcPts val="375"/>
              </a:spcBef>
              <a:defRPr sz="900">
                <a:solidFill>
                  <a:schemeClr val="tx2">
                    <a:lumMod val="75000"/>
                  </a:schemeClr>
                </a:solidFill>
              </a:defRPr>
            </a:lvl4pPr>
            <a:lvl5pPr marL="857186" indent="-102863">
              <a:spcBef>
                <a:spcPts val="375"/>
              </a:spcBef>
              <a:defRPr sz="900">
                <a:solidFill>
                  <a:schemeClr val="tx2">
                    <a:lumMod val="75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userDrawn="1">
            <p:ph type="body" sz="quarter" idx="19" hasCustomPrompt="1"/>
          </p:nvPr>
        </p:nvSpPr>
        <p:spPr>
          <a:xfrm>
            <a:off x="342900" y="571509"/>
            <a:ext cx="3972616" cy="221599"/>
          </a:xfrm>
        </p:spPr>
        <p:txBody>
          <a:bodyPr wrap="square" lIns="0" tIns="0" rIns="0" bIns="0">
            <a:normAutofit/>
          </a:bodyPr>
          <a:lstStyle>
            <a:lvl1pPr marL="0" indent="0">
              <a:buNone/>
              <a:defRPr sz="1200" b="1" baseline="0">
                <a:solidFill>
                  <a:schemeClr val="accent2"/>
                </a:solidFill>
              </a:defRPr>
            </a:lvl1pPr>
            <a:lvl2pPr marL="342875" indent="0">
              <a:buNone/>
              <a:defRPr>
                <a:solidFill>
                  <a:schemeClr val="accent3"/>
                </a:solidFill>
              </a:defRPr>
            </a:lvl2pPr>
            <a:lvl3pPr marL="685749" indent="0">
              <a:buNone/>
              <a:defRPr>
                <a:solidFill>
                  <a:schemeClr val="accent3"/>
                </a:solidFill>
              </a:defRPr>
            </a:lvl3pPr>
            <a:lvl4pPr marL="1028624" indent="0">
              <a:buNone/>
              <a:defRPr>
                <a:solidFill>
                  <a:schemeClr val="accent3"/>
                </a:solidFill>
              </a:defRPr>
            </a:lvl4pPr>
            <a:lvl5pPr marL="1371498"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342901" y="4070922"/>
            <a:ext cx="3971924" cy="1210588"/>
          </a:xfrm>
        </p:spPr>
        <p:txBody>
          <a:bodyPr wrap="square" lIns="0" tIns="0" rIns="0" bIns="0">
            <a:normAutofit/>
          </a:bodyPr>
          <a:lstStyle>
            <a:lvl1pPr marL="102863" indent="-102863">
              <a:lnSpc>
                <a:spcPct val="100000"/>
              </a:lnSpc>
              <a:spcBef>
                <a:spcPts val="375"/>
              </a:spcBef>
              <a:defRPr sz="1050">
                <a:solidFill>
                  <a:schemeClr val="tx2">
                    <a:lumMod val="75000"/>
                  </a:schemeClr>
                </a:solidFill>
              </a:defRPr>
            </a:lvl1pPr>
            <a:lvl2pPr marL="240012" indent="-102863">
              <a:spcBef>
                <a:spcPts val="375"/>
              </a:spcBef>
              <a:defRPr sz="900">
                <a:solidFill>
                  <a:schemeClr val="tx2">
                    <a:lumMod val="75000"/>
                  </a:schemeClr>
                </a:solidFill>
              </a:defRPr>
            </a:lvl2pPr>
            <a:lvl3pPr marL="445737" indent="-102863">
              <a:spcBef>
                <a:spcPts val="375"/>
              </a:spcBef>
              <a:defRPr sz="900">
                <a:solidFill>
                  <a:schemeClr val="tx2">
                    <a:lumMod val="75000"/>
                  </a:schemeClr>
                </a:solidFill>
              </a:defRPr>
            </a:lvl3pPr>
            <a:lvl4pPr marL="651462" indent="-102863">
              <a:spcBef>
                <a:spcPts val="375"/>
              </a:spcBef>
              <a:defRPr sz="900">
                <a:solidFill>
                  <a:schemeClr val="tx2">
                    <a:lumMod val="75000"/>
                  </a:schemeClr>
                </a:solidFill>
              </a:defRPr>
            </a:lvl4pPr>
            <a:lvl5pPr marL="857186" indent="-102863">
              <a:spcBef>
                <a:spcPts val="375"/>
              </a:spcBef>
              <a:defRPr sz="900">
                <a:solidFill>
                  <a:schemeClr val="tx2">
                    <a:lumMod val="75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342900" y="3777439"/>
            <a:ext cx="3971926" cy="221599"/>
          </a:xfrm>
        </p:spPr>
        <p:txBody>
          <a:bodyPr wrap="square" lIns="0" tIns="0" rIns="0" bIns="0">
            <a:normAutofit/>
          </a:bodyPr>
          <a:lstStyle>
            <a:lvl1pPr marL="0" indent="0">
              <a:buNone/>
              <a:defRPr sz="1200" b="1" baseline="0">
                <a:solidFill>
                  <a:schemeClr val="accent2"/>
                </a:solidFill>
              </a:defRPr>
            </a:lvl1pPr>
            <a:lvl2pPr marL="342875" indent="0">
              <a:buNone/>
              <a:defRPr>
                <a:solidFill>
                  <a:schemeClr val="accent3"/>
                </a:solidFill>
              </a:defRPr>
            </a:lvl2pPr>
            <a:lvl3pPr marL="685749" indent="0">
              <a:buNone/>
              <a:defRPr>
                <a:solidFill>
                  <a:schemeClr val="accent3"/>
                </a:solidFill>
              </a:defRPr>
            </a:lvl3pPr>
            <a:lvl4pPr marL="1028624" indent="0">
              <a:buNone/>
              <a:defRPr>
                <a:solidFill>
                  <a:schemeClr val="accent3"/>
                </a:solidFill>
              </a:defRPr>
            </a:lvl4pPr>
            <a:lvl5pPr marL="1371498"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4829176" y="864991"/>
            <a:ext cx="3971925" cy="1210588"/>
          </a:xfrm>
        </p:spPr>
        <p:txBody>
          <a:bodyPr wrap="square" lIns="0" tIns="0" rIns="0" bIns="0">
            <a:normAutofit/>
          </a:bodyPr>
          <a:lstStyle>
            <a:lvl1pPr marL="102863" indent="-102863">
              <a:lnSpc>
                <a:spcPct val="100000"/>
              </a:lnSpc>
              <a:spcBef>
                <a:spcPts val="375"/>
              </a:spcBef>
              <a:defRPr sz="1050">
                <a:solidFill>
                  <a:schemeClr val="tx2">
                    <a:lumMod val="75000"/>
                  </a:schemeClr>
                </a:solidFill>
              </a:defRPr>
            </a:lvl1pPr>
            <a:lvl2pPr marL="240012" indent="-102863">
              <a:spcBef>
                <a:spcPts val="375"/>
              </a:spcBef>
              <a:defRPr sz="900">
                <a:solidFill>
                  <a:schemeClr val="tx2">
                    <a:lumMod val="75000"/>
                  </a:schemeClr>
                </a:solidFill>
              </a:defRPr>
            </a:lvl2pPr>
            <a:lvl3pPr marL="445737" indent="-102863">
              <a:spcBef>
                <a:spcPts val="375"/>
              </a:spcBef>
              <a:defRPr sz="900">
                <a:solidFill>
                  <a:schemeClr val="tx2">
                    <a:lumMod val="75000"/>
                  </a:schemeClr>
                </a:solidFill>
              </a:defRPr>
            </a:lvl3pPr>
            <a:lvl4pPr marL="651462" indent="-102863">
              <a:spcBef>
                <a:spcPts val="375"/>
              </a:spcBef>
              <a:defRPr sz="900">
                <a:solidFill>
                  <a:schemeClr val="tx2">
                    <a:lumMod val="75000"/>
                  </a:schemeClr>
                </a:solidFill>
              </a:defRPr>
            </a:lvl4pPr>
            <a:lvl5pPr marL="857186" indent="-102863">
              <a:spcBef>
                <a:spcPts val="375"/>
              </a:spcBef>
              <a:defRPr sz="900">
                <a:solidFill>
                  <a:schemeClr val="tx2">
                    <a:lumMod val="75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4829176" y="571509"/>
            <a:ext cx="3969828" cy="221599"/>
          </a:xfrm>
        </p:spPr>
        <p:txBody>
          <a:bodyPr wrap="square" lIns="0" tIns="0" rIns="0" bIns="0">
            <a:normAutofit/>
          </a:bodyPr>
          <a:lstStyle>
            <a:lvl1pPr marL="0" indent="0">
              <a:buNone/>
              <a:defRPr sz="1200" b="1" baseline="0">
                <a:solidFill>
                  <a:schemeClr val="accent2"/>
                </a:solidFill>
              </a:defRPr>
            </a:lvl1pPr>
            <a:lvl2pPr marL="342875" indent="0">
              <a:buNone/>
              <a:defRPr>
                <a:solidFill>
                  <a:schemeClr val="accent3"/>
                </a:solidFill>
              </a:defRPr>
            </a:lvl2pPr>
            <a:lvl3pPr marL="685749" indent="0">
              <a:buNone/>
              <a:defRPr>
                <a:solidFill>
                  <a:schemeClr val="accent3"/>
                </a:solidFill>
              </a:defRPr>
            </a:lvl3pPr>
            <a:lvl4pPr marL="1028624" indent="0">
              <a:buNone/>
              <a:defRPr>
                <a:solidFill>
                  <a:schemeClr val="accent3"/>
                </a:solidFill>
              </a:defRPr>
            </a:lvl4pPr>
            <a:lvl5pPr marL="1371498"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4829176" y="4067205"/>
            <a:ext cx="3971925" cy="1210588"/>
          </a:xfrm>
        </p:spPr>
        <p:txBody>
          <a:bodyPr wrap="square" lIns="0" tIns="0" rIns="0" bIns="0">
            <a:normAutofit/>
          </a:bodyPr>
          <a:lstStyle>
            <a:lvl1pPr marL="102863" indent="-102863">
              <a:lnSpc>
                <a:spcPct val="100000"/>
              </a:lnSpc>
              <a:spcBef>
                <a:spcPts val="375"/>
              </a:spcBef>
              <a:defRPr sz="1050">
                <a:solidFill>
                  <a:schemeClr val="tx2">
                    <a:lumMod val="75000"/>
                  </a:schemeClr>
                </a:solidFill>
              </a:defRPr>
            </a:lvl1pPr>
            <a:lvl2pPr marL="240012" indent="-102863">
              <a:spcBef>
                <a:spcPts val="375"/>
              </a:spcBef>
              <a:defRPr sz="900">
                <a:solidFill>
                  <a:schemeClr val="tx2">
                    <a:lumMod val="75000"/>
                  </a:schemeClr>
                </a:solidFill>
              </a:defRPr>
            </a:lvl2pPr>
            <a:lvl3pPr marL="445737" indent="-102863">
              <a:spcBef>
                <a:spcPts val="375"/>
              </a:spcBef>
              <a:defRPr sz="900">
                <a:solidFill>
                  <a:schemeClr val="tx2">
                    <a:lumMod val="75000"/>
                  </a:schemeClr>
                </a:solidFill>
              </a:defRPr>
            </a:lvl3pPr>
            <a:lvl4pPr marL="651462" indent="-102863">
              <a:spcBef>
                <a:spcPts val="375"/>
              </a:spcBef>
              <a:defRPr sz="900">
                <a:solidFill>
                  <a:schemeClr val="tx2">
                    <a:lumMod val="75000"/>
                  </a:schemeClr>
                </a:solidFill>
              </a:defRPr>
            </a:lvl4pPr>
            <a:lvl5pPr marL="857186" indent="-102863">
              <a:spcBef>
                <a:spcPts val="375"/>
              </a:spcBef>
              <a:defRPr sz="900">
                <a:solidFill>
                  <a:schemeClr val="tx2">
                    <a:lumMod val="75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4829176" y="3773720"/>
            <a:ext cx="3969828" cy="221599"/>
          </a:xfrm>
        </p:spPr>
        <p:txBody>
          <a:bodyPr wrap="square" lIns="0" tIns="0" rIns="0" bIns="0">
            <a:normAutofit/>
          </a:bodyPr>
          <a:lstStyle>
            <a:lvl1pPr marL="0" indent="0">
              <a:buNone/>
              <a:defRPr sz="1200" b="1" baseline="0">
                <a:solidFill>
                  <a:schemeClr val="accent2"/>
                </a:solidFill>
              </a:defRPr>
            </a:lvl1pPr>
            <a:lvl2pPr marL="342875" indent="0">
              <a:buNone/>
              <a:defRPr>
                <a:solidFill>
                  <a:schemeClr val="accent3"/>
                </a:solidFill>
              </a:defRPr>
            </a:lvl2pPr>
            <a:lvl3pPr marL="685749" indent="0">
              <a:buNone/>
              <a:defRPr>
                <a:solidFill>
                  <a:schemeClr val="accent3"/>
                </a:solidFill>
              </a:defRPr>
            </a:lvl3pPr>
            <a:lvl4pPr marL="1028624" indent="0">
              <a:buNone/>
              <a:defRPr>
                <a:solidFill>
                  <a:schemeClr val="accent3"/>
                </a:solidFill>
              </a:defRPr>
            </a:lvl4pPr>
            <a:lvl5pPr marL="1371498" indent="0">
              <a:buNone/>
              <a:defRPr>
                <a:solidFill>
                  <a:schemeClr val="accent3"/>
                </a:solidFill>
              </a:defRPr>
            </a:lvl5pPr>
          </a:lstStyle>
          <a:p>
            <a:pPr lvl="0"/>
            <a:r>
              <a:rPr lang="en-US" dirty="0"/>
              <a:t>Click to add quad title</a:t>
            </a:r>
          </a:p>
        </p:txBody>
      </p:sp>
      <p:sp>
        <p:nvSpPr>
          <p:cNvPr id="10" name="Date Placeholder 9"/>
          <p:cNvSpPr>
            <a:spLocks noGrp="1"/>
          </p:cNvSpPr>
          <p:nvPr>
            <p:ph type="dt" sz="half" idx="37"/>
          </p:nvPr>
        </p:nvSpPr>
        <p:spPr/>
        <p:txBody>
          <a:bodyPr/>
          <a:lstStyle/>
          <a:p>
            <a:r>
              <a:rPr lang="en-US"/>
              <a:t>6 May 2020</a:t>
            </a:r>
            <a:endParaRPr lang="en-US" dirty="0"/>
          </a:p>
        </p:txBody>
      </p:sp>
      <p:sp>
        <p:nvSpPr>
          <p:cNvPr id="11" name="Footer Placeholder 10"/>
          <p:cNvSpPr>
            <a:spLocks noGrp="1"/>
          </p:cNvSpPr>
          <p:nvPr>
            <p:ph type="ftr" sz="quarter" idx="38"/>
          </p:nvPr>
        </p:nvSpPr>
        <p:spPr/>
        <p:txBody>
          <a:bodyPr/>
          <a:lstStyle/>
          <a:p>
            <a:r>
              <a:rPr lang="en-US" dirty="0"/>
              <a:t>EGU2020: Sharing Geoscience Online – Chat time Wednesday 08:30 – 10:15 CEST</a:t>
            </a:r>
          </a:p>
        </p:txBody>
      </p:sp>
      <p:sp>
        <p:nvSpPr>
          <p:cNvPr id="12" name="Slide Number Placeholder 11"/>
          <p:cNvSpPr>
            <a:spLocks noGrp="1"/>
          </p:cNvSpPr>
          <p:nvPr>
            <p:ph type="sldNum" sz="quarter" idx="39"/>
          </p:nvPr>
        </p:nvSpPr>
        <p:spPr/>
        <p:txBody>
          <a:bodyPr/>
          <a:lstStyle/>
          <a:p>
            <a:fld id="{4EBCDCBD-78E1-0D41-A999-31B5EBF8E02C}" type="slidenum">
              <a:rPr lang="en-US" smtClean="0"/>
              <a:pPr/>
              <a:t>‹#›</a:t>
            </a:fld>
            <a:endParaRPr lang="en-US" dirty="0"/>
          </a:p>
        </p:txBody>
      </p:sp>
      <p:sp>
        <p:nvSpPr>
          <p:cNvPr id="16" name="Text Placeholder 4"/>
          <p:cNvSpPr>
            <a:spLocks noGrp="1"/>
          </p:cNvSpPr>
          <p:nvPr>
            <p:ph type="body" sz="quarter" idx="40" hasCustomPrompt="1"/>
          </p:nvPr>
        </p:nvSpPr>
        <p:spPr>
          <a:xfrm>
            <a:off x="0" y="-8228"/>
            <a:ext cx="9144000" cy="264260"/>
          </a:xfrm>
          <a:solidFill>
            <a:srgbClr val="B80014"/>
          </a:solidFill>
        </p:spPr>
        <p:txBody>
          <a:bodyPr tIns="73152" bIns="45720" anchor="ctr" anchorCtr="0">
            <a:noAutofit/>
          </a:bodyPr>
          <a:lstStyle>
            <a:lvl1pPr marL="0" indent="0" algn="ctr">
              <a:buNone/>
              <a:defRPr sz="1050" b="1" spc="38" baseline="0">
                <a:solidFill>
                  <a:schemeClr val="bg1"/>
                </a:solidFill>
              </a:defRPr>
            </a:lvl1pPr>
          </a:lstStyle>
          <a:p>
            <a:pPr lvl="0"/>
            <a:r>
              <a:rPr lang="en-US" dirty="0"/>
              <a:t>CLICK TO ADD CLASSIFIED MARKING</a:t>
            </a:r>
          </a:p>
        </p:txBody>
      </p:sp>
      <p:sp>
        <p:nvSpPr>
          <p:cNvPr id="18" name="Text Placeholder 4"/>
          <p:cNvSpPr>
            <a:spLocks noGrp="1"/>
          </p:cNvSpPr>
          <p:nvPr>
            <p:ph type="body" sz="quarter" idx="20" hasCustomPrompt="1"/>
          </p:nvPr>
        </p:nvSpPr>
        <p:spPr>
          <a:xfrm>
            <a:off x="3028385" y="6500822"/>
            <a:ext cx="3087231" cy="356616"/>
          </a:xfrm>
          <a:noFill/>
        </p:spPr>
        <p:txBody>
          <a:bodyPr tIns="45720" bIns="45720" anchor="ctr" anchorCtr="0">
            <a:noAutofit/>
          </a:bodyPr>
          <a:lstStyle>
            <a:lvl1pPr marL="0" indent="0" algn="ctr">
              <a:buNone/>
              <a:defRPr sz="1050" b="1" spc="38" baseline="0">
                <a:solidFill>
                  <a:srgbClr val="B80014"/>
                </a:solidFill>
              </a:defRPr>
            </a:lvl1pPr>
          </a:lstStyle>
          <a:p>
            <a:pPr lvl="0"/>
            <a:r>
              <a:rPr lang="en-US" dirty="0"/>
              <a:t>CLICK TO ADD CLASSIFIED MARKING</a:t>
            </a:r>
          </a:p>
        </p:txBody>
      </p:sp>
    </p:spTree>
    <p:extLst>
      <p:ext uri="{BB962C8B-B14F-4D97-AF65-F5344CB8AC3E}">
        <p14:creationId xmlns:p14="http://schemas.microsoft.com/office/powerpoint/2010/main" val="3919537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Dark">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r>
              <a:rPr lang="en-US"/>
              <a:t>6 May 2020</a:t>
            </a:r>
            <a:endParaRPr lang="en-US" dirty="0"/>
          </a:p>
        </p:txBody>
      </p:sp>
      <p:sp>
        <p:nvSpPr>
          <p:cNvPr id="12" name="Footer Placeholder 11"/>
          <p:cNvSpPr>
            <a:spLocks noGrp="1"/>
          </p:cNvSpPr>
          <p:nvPr>
            <p:ph type="ftr" sz="quarter" idx="11"/>
          </p:nvPr>
        </p:nvSpPr>
        <p:spPr/>
        <p:txBody>
          <a:bodyPr/>
          <a:lstStyle/>
          <a:p>
            <a:r>
              <a:rPr lang="en-US" dirty="0"/>
              <a:t>EGU2020: Sharing Geoscience Online – Chat time Wednesday 08:30 – 10:15 CEST</a:t>
            </a:r>
          </a:p>
        </p:txBody>
      </p:sp>
      <p:sp>
        <p:nvSpPr>
          <p:cNvPr id="14" name="Slide Number Placeholder 13"/>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9144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17127" y="1371600"/>
            <a:ext cx="4109755" cy="358444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 y="667"/>
            <a:ext cx="9142218" cy="6856664"/>
          </a:xfrm>
          <a:prstGeom prst="rect">
            <a:avLst/>
          </a:prstGeom>
        </p:spPr>
      </p:pic>
      <p:sp>
        <p:nvSpPr>
          <p:cNvPr id="13" name="Rectangle 12"/>
          <p:cNvSpPr/>
          <p:nvPr userDrawn="1"/>
        </p:nvSpPr>
        <p:spPr>
          <a:xfrm>
            <a:off x="-1" y="4358640"/>
            <a:ext cx="9144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17127" y="1371600"/>
            <a:ext cx="4109755" cy="3584448"/>
          </a:xfrm>
          <a:prstGeom prst="rect">
            <a:avLst/>
          </a:prstGeom>
        </p:spPr>
      </p:pic>
      <p:sp>
        <p:nvSpPr>
          <p:cNvPr id="16" name="Text Placeholder 4"/>
          <p:cNvSpPr>
            <a:spLocks noGrp="1"/>
          </p:cNvSpPr>
          <p:nvPr>
            <p:ph type="body" sz="quarter" idx="19" hasCustomPrompt="1"/>
          </p:nvPr>
        </p:nvSpPr>
        <p:spPr>
          <a:xfrm>
            <a:off x="0" y="-8228"/>
            <a:ext cx="9144000" cy="264260"/>
          </a:xfrm>
          <a:solidFill>
            <a:srgbClr val="B80014"/>
          </a:solidFill>
        </p:spPr>
        <p:txBody>
          <a:bodyPr tIns="73152" bIns="45720" anchor="ctr" anchorCtr="0">
            <a:noAutofit/>
          </a:bodyPr>
          <a:lstStyle>
            <a:lvl1pPr marL="0" indent="0" algn="ctr">
              <a:buNone/>
              <a:defRPr sz="1050" b="1" spc="38" baseline="0">
                <a:solidFill>
                  <a:schemeClr val="bg1"/>
                </a:solidFill>
              </a:defRPr>
            </a:lvl1pPr>
          </a:lstStyle>
          <a:p>
            <a:pPr lvl="0"/>
            <a:r>
              <a:rPr lang="en-US" dirty="0"/>
              <a:t>CLICK TO ADD CLASSIFIED MARKING</a:t>
            </a:r>
          </a:p>
        </p:txBody>
      </p:sp>
      <p:sp>
        <p:nvSpPr>
          <p:cNvPr id="17" name="Text Placeholder 4"/>
          <p:cNvSpPr>
            <a:spLocks noGrp="1"/>
          </p:cNvSpPr>
          <p:nvPr>
            <p:ph type="body" sz="quarter" idx="20" hasCustomPrompt="1"/>
          </p:nvPr>
        </p:nvSpPr>
        <p:spPr>
          <a:xfrm>
            <a:off x="3028385" y="6500822"/>
            <a:ext cx="3087231" cy="356616"/>
          </a:xfrm>
          <a:noFill/>
        </p:spPr>
        <p:txBody>
          <a:bodyPr tIns="45720" bIns="45720" anchor="ctr" anchorCtr="0">
            <a:noAutofit/>
          </a:bodyPr>
          <a:lstStyle>
            <a:lvl1pPr marL="0" indent="0" algn="ctr">
              <a:buNone/>
              <a:defRPr sz="1050" b="1" spc="38" baseline="0">
                <a:solidFill>
                  <a:srgbClr val="B80014"/>
                </a:solidFill>
              </a:defRPr>
            </a:lvl1pPr>
          </a:lstStyle>
          <a:p>
            <a:pPr lvl="0"/>
            <a:r>
              <a:rPr lang="en-US" dirty="0"/>
              <a:t>CLICK TO ADD CLASSIFIED MARKING</a:t>
            </a:r>
          </a:p>
        </p:txBody>
      </p:sp>
    </p:spTree>
    <p:extLst>
      <p:ext uri="{BB962C8B-B14F-4D97-AF65-F5344CB8AC3E}">
        <p14:creationId xmlns:p14="http://schemas.microsoft.com/office/powerpoint/2010/main" val="146499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Light">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r>
              <a:rPr lang="en-US"/>
              <a:t>6 May 2020</a:t>
            </a:r>
            <a:endParaRPr lang="en-US" dirty="0"/>
          </a:p>
        </p:txBody>
      </p:sp>
      <p:sp>
        <p:nvSpPr>
          <p:cNvPr id="12" name="Footer Placeholder 11"/>
          <p:cNvSpPr>
            <a:spLocks noGrp="1"/>
          </p:cNvSpPr>
          <p:nvPr>
            <p:ph type="ftr" sz="quarter" idx="11"/>
          </p:nvPr>
        </p:nvSpPr>
        <p:spPr/>
        <p:txBody>
          <a:bodyPr/>
          <a:lstStyle/>
          <a:p>
            <a:r>
              <a:rPr lang="en-US" dirty="0"/>
              <a:t>EGU2020: Sharing Geoscience Online – Chat time Wednesday 08:30 – 10:15 CEST</a:t>
            </a:r>
          </a:p>
        </p:txBody>
      </p:sp>
      <p:sp>
        <p:nvSpPr>
          <p:cNvPr id="13" name="Slide Number Placeholder 12"/>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9144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81" y="667"/>
            <a:ext cx="9142218" cy="685666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7127" y="1371600"/>
            <a:ext cx="4109755" cy="3584448"/>
          </a:xfrm>
          <a:prstGeom prst="rect">
            <a:avLst/>
          </a:prstGeom>
        </p:spPr>
      </p:pic>
      <p:sp>
        <p:nvSpPr>
          <p:cNvPr id="9" name="Text Placeholder 4"/>
          <p:cNvSpPr>
            <a:spLocks noGrp="1"/>
          </p:cNvSpPr>
          <p:nvPr>
            <p:ph type="body" sz="quarter" idx="19" hasCustomPrompt="1"/>
          </p:nvPr>
        </p:nvSpPr>
        <p:spPr>
          <a:xfrm>
            <a:off x="0" y="-8228"/>
            <a:ext cx="9144000" cy="264260"/>
          </a:xfrm>
          <a:solidFill>
            <a:srgbClr val="B80014"/>
          </a:solidFill>
        </p:spPr>
        <p:txBody>
          <a:bodyPr tIns="73152" bIns="45720" anchor="ctr" anchorCtr="0">
            <a:noAutofit/>
          </a:bodyPr>
          <a:lstStyle>
            <a:lvl1pPr marL="0" indent="0" algn="ctr">
              <a:buNone/>
              <a:defRPr sz="1050" b="1" spc="38" baseline="0">
                <a:solidFill>
                  <a:schemeClr val="bg1"/>
                </a:solidFill>
              </a:defRPr>
            </a:lvl1pPr>
          </a:lstStyle>
          <a:p>
            <a:pPr lvl="0"/>
            <a:r>
              <a:rPr lang="en-US" dirty="0"/>
              <a:t>CLICK TO ADD CLASSIFIED MARKING</a:t>
            </a:r>
          </a:p>
        </p:txBody>
      </p:sp>
      <p:sp>
        <p:nvSpPr>
          <p:cNvPr id="10" name="Text Placeholder 4"/>
          <p:cNvSpPr>
            <a:spLocks noGrp="1"/>
          </p:cNvSpPr>
          <p:nvPr>
            <p:ph type="body" sz="quarter" idx="20" hasCustomPrompt="1"/>
          </p:nvPr>
        </p:nvSpPr>
        <p:spPr>
          <a:xfrm>
            <a:off x="3028385" y="6500822"/>
            <a:ext cx="3087231" cy="356616"/>
          </a:xfrm>
          <a:noFill/>
        </p:spPr>
        <p:txBody>
          <a:bodyPr tIns="45720" bIns="45720" anchor="ctr" anchorCtr="0">
            <a:noAutofit/>
          </a:bodyPr>
          <a:lstStyle>
            <a:lvl1pPr marL="0" indent="0" algn="ctr">
              <a:buNone/>
              <a:defRPr sz="1050" b="1" spc="38" baseline="0">
                <a:solidFill>
                  <a:srgbClr val="B80014"/>
                </a:solidFill>
              </a:defRPr>
            </a:lvl1pPr>
          </a:lstStyle>
          <a:p>
            <a:pPr lvl="0"/>
            <a:r>
              <a:rPr lang="en-US" dirty="0"/>
              <a:t>CLICK TO ADD CLASSIFIED MARKING</a:t>
            </a:r>
          </a:p>
        </p:txBody>
      </p:sp>
    </p:spTree>
    <p:extLst>
      <p:ext uri="{BB962C8B-B14F-4D97-AF65-F5344CB8AC3E}">
        <p14:creationId xmlns:p14="http://schemas.microsoft.com/office/powerpoint/2010/main" val="2295908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6 May 2020</a:t>
            </a:r>
            <a:endParaRPr lang="en-US" dirty="0"/>
          </a:p>
        </p:txBody>
      </p:sp>
      <p:sp>
        <p:nvSpPr>
          <p:cNvPr id="5" name="Footer Placeholder 4"/>
          <p:cNvSpPr>
            <a:spLocks noGrp="1"/>
          </p:cNvSpPr>
          <p:nvPr>
            <p:ph type="ftr" sz="quarter" idx="11"/>
          </p:nvPr>
        </p:nvSpPr>
        <p:spPr/>
        <p:txBody>
          <a:bodyPr/>
          <a:lstStyle/>
          <a:p>
            <a:r>
              <a:rPr lang="en-US" dirty="0"/>
              <a:t>EGU2020: Sharing Geoscience Online – Chat time Wednesday 08:30 – 10:15 CEST</a:t>
            </a:r>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sp>
        <p:nvSpPr>
          <p:cNvPr id="2" name="Title 1"/>
          <p:cNvSpPr>
            <a:spLocks noGrp="1"/>
          </p:cNvSpPr>
          <p:nvPr>
            <p:ph type="title" hasCustomPrompt="1"/>
          </p:nvPr>
        </p:nvSpPr>
        <p:spPr>
          <a:xfrm>
            <a:off x="733425" y="356448"/>
            <a:ext cx="5649808" cy="766763"/>
          </a:xfrm>
        </p:spPr>
        <p:txBody>
          <a:bodyPr>
            <a:normAutofit/>
          </a:bodyPr>
          <a:lstStyle>
            <a:lvl1pPr>
              <a:defRPr sz="3000">
                <a:latin typeface="Eurostile" panose="020B0504020202050204" pitchFamily="34" charset="77"/>
              </a:defRPr>
            </a:lvl1pPr>
          </a:lstStyle>
          <a:p>
            <a:r>
              <a:rPr lang="en-US" dirty="0"/>
              <a:t>Click to add title</a:t>
            </a:r>
          </a:p>
        </p:txBody>
      </p:sp>
      <p:sp>
        <p:nvSpPr>
          <p:cNvPr id="3" name="Content Placeholder 2"/>
          <p:cNvSpPr>
            <a:spLocks noGrp="1"/>
          </p:cNvSpPr>
          <p:nvPr>
            <p:ph idx="1" hasCustomPrompt="1"/>
          </p:nvPr>
        </p:nvSpPr>
        <p:spPr/>
        <p:txBody>
          <a:bodyPr lIns="0" tIns="0" rIns="0">
            <a:normAutofit/>
          </a:bodyPr>
          <a:lstStyle>
            <a:lvl1pPr>
              <a:defRPr sz="1800" b="1">
                <a:latin typeface="Eurostile" panose="020B0504020202050204" pitchFamily="34" charset="77"/>
              </a:defRPr>
            </a:lvl1pPr>
            <a:lvl2pPr>
              <a:defRPr sz="1350" b="1">
                <a:latin typeface="Eurostile" panose="020B0504020202050204" pitchFamily="34" charset="77"/>
              </a:defRPr>
            </a:lvl2pPr>
            <a:lvl3pPr>
              <a:defRPr sz="1350" b="1">
                <a:latin typeface="Eurostile" panose="020B0504020202050204" pitchFamily="34" charset="77"/>
              </a:defRPr>
            </a:lvl3pPr>
            <a:lvl4pPr>
              <a:defRPr sz="1350" b="1">
                <a:latin typeface="Eurostile" panose="020B0504020202050204" pitchFamily="34" charset="77"/>
              </a:defRPr>
            </a:lvl4pPr>
            <a:lvl5pPr>
              <a:defRPr sz="1350" b="1">
                <a:latin typeface="Eurostile" panose="020B0504020202050204" pitchFamily="34" charset="77"/>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1683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a:t>Click to add title</a:t>
            </a:r>
          </a:p>
        </p:txBody>
      </p:sp>
      <p:sp>
        <p:nvSpPr>
          <p:cNvPr id="9" name="Content Placeholder 8"/>
          <p:cNvSpPr>
            <a:spLocks noGrp="1"/>
          </p:cNvSpPr>
          <p:nvPr>
            <p:ph sz="quarter" idx="13" hasCustomPrompt="1"/>
          </p:nvPr>
        </p:nvSpPr>
        <p:spPr>
          <a:xfrm>
            <a:off x="714375" y="1376901"/>
            <a:ext cx="7715250" cy="483340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11"/>
          <p:cNvSpPr>
            <a:spLocks noGrp="1"/>
          </p:cNvSpPr>
          <p:nvPr>
            <p:ph type="dt" sz="half" idx="14"/>
          </p:nvPr>
        </p:nvSpPr>
        <p:spPr/>
        <p:txBody>
          <a:bodyPr/>
          <a:lstStyle/>
          <a:p>
            <a:r>
              <a:rPr lang="en-US"/>
              <a:t>6 May 2020</a:t>
            </a:r>
            <a:endParaRPr lang="en-US" dirty="0"/>
          </a:p>
        </p:txBody>
      </p:sp>
      <p:sp>
        <p:nvSpPr>
          <p:cNvPr id="14" name="Footer Placeholder 13"/>
          <p:cNvSpPr>
            <a:spLocks noGrp="1"/>
          </p:cNvSpPr>
          <p:nvPr>
            <p:ph type="ftr" sz="quarter" idx="15"/>
          </p:nvPr>
        </p:nvSpPr>
        <p:spPr/>
        <p:txBody>
          <a:bodyPr/>
          <a:lstStyle/>
          <a:p>
            <a:r>
              <a:rPr lang="en-US" dirty="0"/>
              <a:t>EGU2020: Sharing Geoscience Online – Chat time Wednesday 08:30 – 10:15 CEST</a:t>
            </a:r>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09565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a:t>Click to add title</a:t>
            </a:r>
          </a:p>
        </p:txBody>
      </p:sp>
      <p:sp>
        <p:nvSpPr>
          <p:cNvPr id="9" name="Content Placeholder 8"/>
          <p:cNvSpPr>
            <a:spLocks noGrp="1"/>
          </p:cNvSpPr>
          <p:nvPr>
            <p:ph sz="quarter" idx="13" hasCustomPrompt="1"/>
          </p:nvPr>
        </p:nvSpPr>
        <p:spPr>
          <a:xfrm>
            <a:off x="714375" y="1376901"/>
            <a:ext cx="7715250" cy="483340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11"/>
          <p:cNvSpPr>
            <a:spLocks noGrp="1"/>
          </p:cNvSpPr>
          <p:nvPr>
            <p:ph type="dt" sz="half" idx="14"/>
          </p:nvPr>
        </p:nvSpPr>
        <p:spPr/>
        <p:txBody>
          <a:bodyPr/>
          <a:lstStyle/>
          <a:p>
            <a:r>
              <a:rPr lang="en-US"/>
              <a:t>6 May 2020</a:t>
            </a:r>
            <a:endParaRPr lang="en-US" dirty="0"/>
          </a:p>
        </p:txBody>
      </p:sp>
      <p:sp>
        <p:nvSpPr>
          <p:cNvPr id="14" name="Footer Placeholder 13"/>
          <p:cNvSpPr>
            <a:spLocks noGrp="1"/>
          </p:cNvSpPr>
          <p:nvPr>
            <p:ph type="ftr" sz="quarter" idx="15"/>
          </p:nvPr>
        </p:nvSpPr>
        <p:spPr/>
        <p:txBody>
          <a:bodyPr/>
          <a:lstStyle/>
          <a:p>
            <a:r>
              <a:rPr lang="en-US" dirty="0"/>
              <a:t>EGU2020: Sharing Geoscience Online – Chat time Wednesday 08:30 – 10:15 CEST</a:t>
            </a:r>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616448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00" y="575991"/>
            <a:ext cx="8458200" cy="342899"/>
          </a:xfrm>
        </p:spPr>
        <p:txBody>
          <a:bodyPr>
            <a:noAutofit/>
          </a:bodyPr>
          <a:lstStyle>
            <a:lvl1pPr>
              <a:defRPr sz="2100"/>
            </a:lvl1pPr>
          </a:lstStyle>
          <a:p>
            <a:r>
              <a:rPr lang="en-US" dirty="0"/>
              <a:t>Click to add title </a:t>
            </a:r>
          </a:p>
        </p:txBody>
      </p:sp>
      <p:sp>
        <p:nvSpPr>
          <p:cNvPr id="3" name="Content Placeholder 2"/>
          <p:cNvSpPr>
            <a:spLocks noGrp="1"/>
          </p:cNvSpPr>
          <p:nvPr>
            <p:ph idx="1" hasCustomPrompt="1"/>
          </p:nvPr>
        </p:nvSpPr>
        <p:spPr>
          <a:xfrm>
            <a:off x="714375" y="1680882"/>
            <a:ext cx="7715250" cy="47244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342900" y="958262"/>
            <a:ext cx="8458200" cy="413338"/>
          </a:xfrm>
        </p:spPr>
        <p:txBody>
          <a:bodyPr>
            <a:normAutofit/>
          </a:bodyPr>
          <a:lstStyle>
            <a:lvl1pPr marL="0" indent="0">
              <a:buNone/>
              <a:defRPr sz="1500" baseline="0">
                <a:solidFill>
                  <a:schemeClr val="tx2">
                    <a:lumMod val="60000"/>
                    <a:lumOff val="40000"/>
                  </a:schemeClr>
                </a:solidFill>
              </a:defRPr>
            </a:lvl1pPr>
          </a:lstStyle>
          <a:p>
            <a:r>
              <a:rPr lang="en-US" sz="1500" b="0" dirty="0"/>
              <a:t>Click to add subtitle</a:t>
            </a:r>
            <a:endParaRPr lang="en-US" sz="1200" b="0" dirty="0"/>
          </a:p>
        </p:txBody>
      </p:sp>
      <p:sp>
        <p:nvSpPr>
          <p:cNvPr id="14" name="Date Placeholder 13"/>
          <p:cNvSpPr>
            <a:spLocks noGrp="1"/>
          </p:cNvSpPr>
          <p:nvPr>
            <p:ph type="dt" sz="half" idx="14"/>
          </p:nvPr>
        </p:nvSpPr>
        <p:spPr/>
        <p:txBody>
          <a:bodyPr/>
          <a:lstStyle/>
          <a:p>
            <a:r>
              <a:rPr lang="en-US"/>
              <a:t>6 May 2020</a:t>
            </a:r>
            <a:endParaRPr lang="en-US" dirty="0"/>
          </a:p>
        </p:txBody>
      </p:sp>
      <p:sp>
        <p:nvSpPr>
          <p:cNvPr id="15" name="Footer Placeholder 14"/>
          <p:cNvSpPr>
            <a:spLocks noGrp="1"/>
          </p:cNvSpPr>
          <p:nvPr>
            <p:ph type="ftr" sz="quarter" idx="15"/>
          </p:nvPr>
        </p:nvSpPr>
        <p:spPr/>
        <p:txBody>
          <a:bodyPr/>
          <a:lstStyle/>
          <a:p>
            <a:r>
              <a:rPr lang="en-US" dirty="0"/>
              <a:t>EGU2020: Sharing Geoscience Online – Chat time Wednesday 08:30 – 10:15 CEST</a:t>
            </a:r>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828725765"/>
      </p:ext>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F00B8-2F9F-8248-A7DB-FEE802F8625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0F47F55-F838-FF4C-97E1-30898D5F3C4B}"/>
              </a:ext>
            </a:extLst>
          </p:cNvPr>
          <p:cNvSpPr>
            <a:spLocks noGrp="1"/>
          </p:cNvSpPr>
          <p:nvPr>
            <p:ph type="subTitle" idx="1"/>
          </p:nvPr>
        </p:nvSpPr>
        <p:spPr>
          <a:xfrm>
            <a:off x="1143000" y="3602038"/>
            <a:ext cx="6858000" cy="1655762"/>
          </a:xfrm>
        </p:spPr>
        <p:txBody>
          <a:bodyPr/>
          <a:lstStyle>
            <a:lvl1pPr marL="0" indent="0" algn="ctr">
              <a:buNone/>
              <a:defRPr sz="1800"/>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7E6BF12-2E2C-E04A-BC34-B9A9BF8E05DC}"/>
              </a:ext>
            </a:extLst>
          </p:cNvPr>
          <p:cNvSpPr>
            <a:spLocks noGrp="1"/>
          </p:cNvSpPr>
          <p:nvPr>
            <p:ph type="dt" sz="half" idx="10"/>
          </p:nvPr>
        </p:nvSpPr>
        <p:spPr/>
        <p:txBody>
          <a:bodyPr/>
          <a:lstStyle/>
          <a:p>
            <a:r>
              <a:rPr lang="en-US"/>
              <a:t>6 May 2020</a:t>
            </a:r>
            <a:endParaRPr lang="en-US" dirty="0"/>
          </a:p>
        </p:txBody>
      </p:sp>
      <p:sp>
        <p:nvSpPr>
          <p:cNvPr id="5" name="Footer Placeholder 4">
            <a:extLst>
              <a:ext uri="{FF2B5EF4-FFF2-40B4-BE49-F238E27FC236}">
                <a16:creationId xmlns:a16="http://schemas.microsoft.com/office/drawing/2014/main" id="{CC0A6504-69FD-B54D-A362-2BFA871DCF61}"/>
              </a:ext>
            </a:extLst>
          </p:cNvPr>
          <p:cNvSpPr>
            <a:spLocks noGrp="1"/>
          </p:cNvSpPr>
          <p:nvPr>
            <p:ph type="ftr" sz="quarter" idx="11"/>
          </p:nvPr>
        </p:nvSpPr>
        <p:spPr/>
        <p:txBody>
          <a:bodyPr/>
          <a:lstStyle/>
          <a:p>
            <a:r>
              <a:rPr lang="en-US" dirty="0"/>
              <a:t>EGU2020: Sharing Geoscience Online – Chat time Wednesday 08:30 – 10:15 CEST</a:t>
            </a:r>
          </a:p>
        </p:txBody>
      </p:sp>
      <p:sp>
        <p:nvSpPr>
          <p:cNvPr id="6" name="Slide Number Placeholder 5">
            <a:extLst>
              <a:ext uri="{FF2B5EF4-FFF2-40B4-BE49-F238E27FC236}">
                <a16:creationId xmlns:a16="http://schemas.microsoft.com/office/drawing/2014/main" id="{1C105468-5420-EC4D-AF37-4B45C4A26F6D}"/>
              </a:ext>
            </a:extLst>
          </p:cNvPr>
          <p:cNvSpPr>
            <a:spLocks noGrp="1"/>
          </p:cNvSpPr>
          <p:nvPr>
            <p:ph type="sldNum" sz="quarter" idx="12"/>
          </p:nvPr>
        </p:nvSpPr>
        <p:spPr/>
        <p:txBody>
          <a:bodyPr/>
          <a:lstStyle/>
          <a:p>
            <a:fld id="{B7E084C4-3BB7-8D41-B65A-DB41E7ECDAC1}" type="slidenum">
              <a:rPr lang="en-US" smtClean="0"/>
              <a:t>‹#›</a:t>
            </a:fld>
            <a:endParaRPr lang="en-US" dirty="0"/>
          </a:p>
        </p:txBody>
      </p:sp>
    </p:spTree>
    <p:extLst>
      <p:ext uri="{BB962C8B-B14F-4D97-AF65-F5344CB8AC3E}">
        <p14:creationId xmlns:p14="http://schemas.microsoft.com/office/powerpoint/2010/main" val="2983064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a:t>Click to add title</a:t>
            </a:r>
          </a:p>
        </p:txBody>
      </p:sp>
      <p:sp>
        <p:nvSpPr>
          <p:cNvPr id="9" name="Content Placeholder 8"/>
          <p:cNvSpPr>
            <a:spLocks noGrp="1"/>
          </p:cNvSpPr>
          <p:nvPr>
            <p:ph sz="quarter" idx="13" hasCustomPrompt="1"/>
          </p:nvPr>
        </p:nvSpPr>
        <p:spPr>
          <a:xfrm>
            <a:off x="714375" y="1376897"/>
            <a:ext cx="7715250" cy="483340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11"/>
          <p:cNvSpPr>
            <a:spLocks noGrp="1"/>
          </p:cNvSpPr>
          <p:nvPr>
            <p:ph type="dt" sz="half" idx="14"/>
          </p:nvPr>
        </p:nvSpPr>
        <p:spPr/>
        <p:txBody>
          <a:bodyPr/>
          <a:lstStyle/>
          <a:p>
            <a:r>
              <a:rPr lang="en-US"/>
              <a:t>6 May 2020</a:t>
            </a:r>
            <a:endParaRPr lang="en-US" dirty="0"/>
          </a:p>
        </p:txBody>
      </p:sp>
      <p:sp>
        <p:nvSpPr>
          <p:cNvPr id="14" name="Footer Placeholder 13"/>
          <p:cNvSpPr>
            <a:spLocks noGrp="1"/>
          </p:cNvSpPr>
          <p:nvPr>
            <p:ph type="ftr" sz="quarter" idx="15"/>
          </p:nvPr>
        </p:nvSpPr>
        <p:spPr/>
        <p:txBody>
          <a:bodyPr/>
          <a:lstStyle/>
          <a:p>
            <a:r>
              <a:rPr lang="en-US" dirty="0"/>
              <a:t>EGU2020: Sharing Geoscience Online – Chat time Wednesday 08:30 – 10:15 CEST</a:t>
            </a:r>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764046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714375" y="1371609"/>
            <a:ext cx="3714750" cy="39857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714380" y="5548312"/>
            <a:ext cx="7715249" cy="661988"/>
          </a:xfrm>
          <a:solidFill>
            <a:schemeClr val="accent2"/>
          </a:solidFill>
          <a:ln w="19050">
            <a:noFill/>
          </a:ln>
        </p:spPr>
        <p:txBody>
          <a:bodyPr anchor="ctr">
            <a:noAutofit/>
          </a:bodyPr>
          <a:lstStyle>
            <a:lvl1pPr marL="0" indent="0" algn="ctr">
              <a:buNone/>
              <a:defRPr sz="1350" b="1">
                <a:solidFill>
                  <a:schemeClr val="bg1"/>
                </a:solidFill>
              </a:defRPr>
            </a:lvl1pPr>
            <a:lvl2pPr marL="342875" indent="0" algn="ctr">
              <a:buNone/>
              <a:defRPr sz="1350"/>
            </a:lvl2pPr>
            <a:lvl3pPr marL="685749" indent="0" algn="ctr">
              <a:buNone/>
              <a:defRPr sz="1350"/>
            </a:lvl3pPr>
            <a:lvl4pPr marL="1028624" indent="0" algn="ctr">
              <a:buNone/>
              <a:defRPr sz="1350"/>
            </a:lvl4pPr>
            <a:lvl5pPr marL="1371498" indent="0" algn="ctr">
              <a:buNone/>
              <a:defRPr sz="1350"/>
            </a:lvl5pPr>
          </a:lstStyle>
          <a:p>
            <a:pPr lvl="0"/>
            <a:r>
              <a:rPr lang="en-US" dirty="0"/>
              <a:t>Click to add callout text</a:t>
            </a:r>
          </a:p>
        </p:txBody>
      </p:sp>
      <p:sp>
        <p:nvSpPr>
          <p:cNvPr id="11" name="Content Placeholder 2"/>
          <p:cNvSpPr>
            <a:spLocks noGrp="1"/>
          </p:cNvSpPr>
          <p:nvPr>
            <p:ph idx="13" hasCustomPrompt="1"/>
          </p:nvPr>
        </p:nvSpPr>
        <p:spPr>
          <a:xfrm>
            <a:off x="4714880" y="1371609"/>
            <a:ext cx="3714749" cy="39857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Date Placeholder 17"/>
          <p:cNvSpPr>
            <a:spLocks noGrp="1"/>
          </p:cNvSpPr>
          <p:nvPr>
            <p:ph type="dt" sz="half" idx="15"/>
          </p:nvPr>
        </p:nvSpPr>
        <p:spPr/>
        <p:txBody>
          <a:bodyPr/>
          <a:lstStyle/>
          <a:p>
            <a:r>
              <a:rPr lang="en-US"/>
              <a:t>6 May 2020</a:t>
            </a:r>
            <a:endParaRPr lang="en-US" dirty="0"/>
          </a:p>
        </p:txBody>
      </p:sp>
      <p:sp>
        <p:nvSpPr>
          <p:cNvPr id="19" name="Footer Placeholder 18"/>
          <p:cNvSpPr>
            <a:spLocks noGrp="1"/>
          </p:cNvSpPr>
          <p:nvPr>
            <p:ph type="ftr" sz="quarter" idx="16"/>
          </p:nvPr>
        </p:nvSpPr>
        <p:spPr/>
        <p:txBody>
          <a:bodyPr/>
          <a:lstStyle/>
          <a:p>
            <a:r>
              <a:rPr lang="en-US" dirty="0"/>
              <a:t>EGU2020: Sharing Geoscience Online – Chat time Wednesday 08:30 – 10:15 CEST</a:t>
            </a:r>
          </a:p>
        </p:txBody>
      </p:sp>
      <p:sp>
        <p:nvSpPr>
          <p:cNvPr id="20" name="Slide Number Placeholder 19"/>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Text Placeholder 4"/>
          <p:cNvSpPr>
            <a:spLocks noGrp="1"/>
          </p:cNvSpPr>
          <p:nvPr>
            <p:ph type="body" sz="quarter" idx="19" hasCustomPrompt="1"/>
          </p:nvPr>
        </p:nvSpPr>
        <p:spPr>
          <a:xfrm>
            <a:off x="0" y="-8228"/>
            <a:ext cx="9144000" cy="264260"/>
          </a:xfrm>
          <a:solidFill>
            <a:srgbClr val="B80014"/>
          </a:solidFill>
        </p:spPr>
        <p:txBody>
          <a:bodyPr tIns="73152" bIns="45720" anchor="ctr" anchorCtr="0">
            <a:noAutofit/>
          </a:bodyPr>
          <a:lstStyle>
            <a:lvl1pPr marL="0" indent="0" algn="ctr">
              <a:buNone/>
              <a:defRPr sz="1050" b="1" spc="38" baseline="0">
                <a:solidFill>
                  <a:schemeClr val="bg1"/>
                </a:solidFill>
              </a:defRPr>
            </a:lvl1pPr>
          </a:lstStyle>
          <a:p>
            <a:pPr lvl="0"/>
            <a:r>
              <a:rPr lang="en-US" dirty="0"/>
              <a:t>CLICK TO ADD CLASSIFIED MARKING</a:t>
            </a:r>
          </a:p>
        </p:txBody>
      </p:sp>
      <p:sp>
        <p:nvSpPr>
          <p:cNvPr id="10" name="Text Placeholder 4"/>
          <p:cNvSpPr>
            <a:spLocks noGrp="1"/>
          </p:cNvSpPr>
          <p:nvPr>
            <p:ph type="body" sz="quarter" idx="20" hasCustomPrompt="1"/>
          </p:nvPr>
        </p:nvSpPr>
        <p:spPr>
          <a:xfrm>
            <a:off x="3028385" y="6500822"/>
            <a:ext cx="3087231" cy="356616"/>
          </a:xfrm>
          <a:noFill/>
        </p:spPr>
        <p:txBody>
          <a:bodyPr tIns="45720" bIns="45720" anchor="ctr" anchorCtr="0">
            <a:noAutofit/>
          </a:bodyPr>
          <a:lstStyle>
            <a:lvl1pPr marL="0" indent="0" algn="ctr">
              <a:buNone/>
              <a:defRPr sz="1050" b="1" spc="38" baseline="0">
                <a:solidFill>
                  <a:srgbClr val="B80014"/>
                </a:solidFill>
              </a:defRPr>
            </a:lvl1pPr>
          </a:lstStyle>
          <a:p>
            <a:pPr lvl="0"/>
            <a:r>
              <a:rPr lang="en-US" dirty="0"/>
              <a:t>CLICK TO ADD CLASSIFIED MARKING</a:t>
            </a:r>
          </a:p>
        </p:txBody>
      </p:sp>
    </p:spTree>
    <p:extLst>
      <p:ext uri="{BB962C8B-B14F-4D97-AF65-F5344CB8AC3E}">
        <p14:creationId xmlns:p14="http://schemas.microsoft.com/office/powerpoint/2010/main" val="14801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14375" y="1676400"/>
            <a:ext cx="3714750" cy="36809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714380" y="5548312"/>
            <a:ext cx="7715249" cy="661988"/>
          </a:xfrm>
          <a:solidFill>
            <a:schemeClr val="accent2"/>
          </a:solidFill>
          <a:ln w="19050">
            <a:noFill/>
          </a:ln>
        </p:spPr>
        <p:txBody>
          <a:bodyPr anchor="ctr">
            <a:noAutofit/>
          </a:bodyPr>
          <a:lstStyle>
            <a:lvl1pPr marL="0" indent="0" algn="ctr">
              <a:buNone/>
              <a:defRPr sz="1350" b="1">
                <a:solidFill>
                  <a:schemeClr val="bg1"/>
                </a:solidFill>
              </a:defRPr>
            </a:lvl1pPr>
            <a:lvl2pPr marL="342875" indent="0" algn="ctr">
              <a:buNone/>
              <a:defRPr sz="1350"/>
            </a:lvl2pPr>
            <a:lvl3pPr marL="685749" indent="0" algn="ctr">
              <a:buNone/>
              <a:defRPr sz="1350"/>
            </a:lvl3pPr>
            <a:lvl4pPr marL="1028624" indent="0" algn="ctr">
              <a:buNone/>
              <a:defRPr sz="1350"/>
            </a:lvl4pPr>
            <a:lvl5pPr marL="1371498" indent="0" algn="ctr">
              <a:buNone/>
              <a:defRPr sz="1350"/>
            </a:lvl5pPr>
          </a:lstStyle>
          <a:p>
            <a:pPr lvl="0"/>
            <a:r>
              <a:rPr lang="en-US" dirty="0"/>
              <a:t>Click to add callout text</a:t>
            </a:r>
          </a:p>
        </p:txBody>
      </p:sp>
      <p:sp>
        <p:nvSpPr>
          <p:cNvPr id="11" name="Content Placeholder 2"/>
          <p:cNvSpPr>
            <a:spLocks noGrp="1"/>
          </p:cNvSpPr>
          <p:nvPr>
            <p:ph idx="13" hasCustomPrompt="1"/>
          </p:nvPr>
        </p:nvSpPr>
        <p:spPr>
          <a:xfrm>
            <a:off x="4714880" y="1676400"/>
            <a:ext cx="3714749" cy="36809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342900" y="571509"/>
            <a:ext cx="8458200" cy="357185"/>
          </a:xfrm>
        </p:spPr>
        <p:txBody>
          <a:bodyPr>
            <a:noAutofit/>
          </a:bodyPr>
          <a:lstStyle>
            <a:lvl1pPr>
              <a:defRPr sz="2100"/>
            </a:lvl1pPr>
          </a:lstStyle>
          <a:p>
            <a:r>
              <a:rPr lang="en-US" dirty="0"/>
              <a:t>Click to add title </a:t>
            </a:r>
          </a:p>
        </p:txBody>
      </p:sp>
      <p:sp>
        <p:nvSpPr>
          <p:cNvPr id="12" name="Text Placeholder 8"/>
          <p:cNvSpPr>
            <a:spLocks noGrp="1"/>
          </p:cNvSpPr>
          <p:nvPr>
            <p:ph type="body" sz="quarter" idx="18" hasCustomPrompt="1"/>
          </p:nvPr>
        </p:nvSpPr>
        <p:spPr>
          <a:xfrm>
            <a:off x="342900" y="968066"/>
            <a:ext cx="8458200" cy="403534"/>
          </a:xfrm>
        </p:spPr>
        <p:txBody>
          <a:bodyPr>
            <a:normAutofit/>
          </a:bodyPr>
          <a:lstStyle>
            <a:lvl1pPr marL="0" indent="0">
              <a:buNone/>
              <a:defRPr sz="1500" baseline="0">
                <a:solidFill>
                  <a:schemeClr val="tx2">
                    <a:lumMod val="60000"/>
                    <a:lumOff val="40000"/>
                  </a:schemeClr>
                </a:solidFill>
              </a:defRPr>
            </a:lvl1pPr>
          </a:lstStyle>
          <a:p>
            <a:r>
              <a:rPr lang="en-US" sz="1500" b="0" dirty="0"/>
              <a:t>Click to add subtitle</a:t>
            </a:r>
            <a:endParaRPr lang="en-US" sz="1200" b="0" dirty="0"/>
          </a:p>
        </p:txBody>
      </p:sp>
      <p:sp>
        <p:nvSpPr>
          <p:cNvPr id="16" name="Date Placeholder 15"/>
          <p:cNvSpPr>
            <a:spLocks noGrp="1"/>
          </p:cNvSpPr>
          <p:nvPr>
            <p:ph type="dt" sz="half" idx="19"/>
          </p:nvPr>
        </p:nvSpPr>
        <p:spPr/>
        <p:txBody>
          <a:bodyPr/>
          <a:lstStyle/>
          <a:p>
            <a:r>
              <a:rPr lang="en-US"/>
              <a:t>6 May 2020</a:t>
            </a:r>
            <a:endParaRPr lang="en-US" dirty="0"/>
          </a:p>
        </p:txBody>
      </p:sp>
      <p:sp>
        <p:nvSpPr>
          <p:cNvPr id="17" name="Footer Placeholder 16"/>
          <p:cNvSpPr>
            <a:spLocks noGrp="1"/>
          </p:cNvSpPr>
          <p:nvPr>
            <p:ph type="ftr" sz="quarter" idx="20"/>
          </p:nvPr>
        </p:nvSpPr>
        <p:spPr/>
        <p:txBody>
          <a:bodyPr/>
          <a:lstStyle/>
          <a:p>
            <a:r>
              <a:rPr lang="en-US" dirty="0"/>
              <a:t>EGU2020: Sharing Geoscience Online – Chat time Wednesday 08:30 – 10:15 CEST</a:t>
            </a:r>
          </a:p>
        </p:txBody>
      </p:sp>
      <p:sp>
        <p:nvSpPr>
          <p:cNvPr id="18" name="Slide Number Placeholder 17"/>
          <p:cNvSpPr>
            <a:spLocks noGrp="1"/>
          </p:cNvSpPr>
          <p:nvPr>
            <p:ph type="sldNum" sz="quarter" idx="21"/>
          </p:nvPr>
        </p:nvSpPr>
        <p:spPr/>
        <p:txBody>
          <a:bodyPr/>
          <a:lstStyle/>
          <a:p>
            <a:fld id="{4EBCDCBD-78E1-0D41-A999-31B5EBF8E02C}" type="slidenum">
              <a:rPr lang="en-US" smtClean="0"/>
              <a:pPr/>
              <a:t>‹#›</a:t>
            </a:fld>
            <a:endParaRPr lang="en-US" dirty="0"/>
          </a:p>
        </p:txBody>
      </p:sp>
      <p:sp>
        <p:nvSpPr>
          <p:cNvPr id="14" name="Text Placeholder 4"/>
          <p:cNvSpPr>
            <a:spLocks noGrp="1"/>
          </p:cNvSpPr>
          <p:nvPr>
            <p:ph type="body" sz="quarter" idx="22" hasCustomPrompt="1"/>
          </p:nvPr>
        </p:nvSpPr>
        <p:spPr>
          <a:xfrm>
            <a:off x="0" y="-8228"/>
            <a:ext cx="9144000" cy="264260"/>
          </a:xfrm>
          <a:solidFill>
            <a:srgbClr val="B80014"/>
          </a:solidFill>
        </p:spPr>
        <p:txBody>
          <a:bodyPr tIns="73152" bIns="45720" anchor="ctr" anchorCtr="0">
            <a:noAutofit/>
          </a:bodyPr>
          <a:lstStyle>
            <a:lvl1pPr marL="0" indent="0" algn="ctr">
              <a:buNone/>
              <a:defRPr sz="1050" b="1" spc="38" baseline="0">
                <a:solidFill>
                  <a:schemeClr val="bg1"/>
                </a:solidFill>
              </a:defRPr>
            </a:lvl1pPr>
          </a:lstStyle>
          <a:p>
            <a:pPr lvl="0"/>
            <a:r>
              <a:rPr lang="en-US" dirty="0"/>
              <a:t>CLICK TO ADD CLASSIFIED MARKING</a:t>
            </a:r>
          </a:p>
        </p:txBody>
      </p:sp>
      <p:sp>
        <p:nvSpPr>
          <p:cNvPr id="15" name="Text Placeholder 4"/>
          <p:cNvSpPr>
            <a:spLocks noGrp="1"/>
          </p:cNvSpPr>
          <p:nvPr>
            <p:ph type="body" sz="quarter" idx="23" hasCustomPrompt="1"/>
          </p:nvPr>
        </p:nvSpPr>
        <p:spPr>
          <a:xfrm>
            <a:off x="3028385" y="6500822"/>
            <a:ext cx="3087231" cy="356616"/>
          </a:xfrm>
          <a:noFill/>
        </p:spPr>
        <p:txBody>
          <a:bodyPr tIns="45720" bIns="45720" anchor="ctr" anchorCtr="0">
            <a:noAutofit/>
          </a:bodyPr>
          <a:lstStyle>
            <a:lvl1pPr marL="0" indent="0" algn="ctr">
              <a:buNone/>
              <a:defRPr sz="1050" b="1" spc="38" baseline="0">
                <a:solidFill>
                  <a:srgbClr val="B80014"/>
                </a:solidFill>
              </a:defRPr>
            </a:lvl1pPr>
          </a:lstStyle>
          <a:p>
            <a:pPr lvl="0"/>
            <a:r>
              <a:rPr lang="en-US" dirty="0"/>
              <a:t>CLICK TO ADD CLASSIFIED MARKING</a:t>
            </a:r>
          </a:p>
        </p:txBody>
      </p:sp>
    </p:spTree>
    <p:extLst>
      <p:ext uri="{BB962C8B-B14F-4D97-AF65-F5344CB8AC3E}">
        <p14:creationId xmlns:p14="http://schemas.microsoft.com/office/powerpoint/2010/main" val="2891505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00" y="571501"/>
            <a:ext cx="8458200" cy="805397"/>
          </a:xfrm>
        </p:spPr>
        <p:txBody>
          <a:bodyPr/>
          <a:lstStyle/>
          <a:p>
            <a:r>
              <a:rPr lang="en-US" dirty="0"/>
              <a:t>Click to add title</a:t>
            </a:r>
          </a:p>
        </p:txBody>
      </p:sp>
      <p:sp>
        <p:nvSpPr>
          <p:cNvPr id="9" name="Chart Placeholder 8"/>
          <p:cNvSpPr>
            <a:spLocks noGrp="1"/>
          </p:cNvSpPr>
          <p:nvPr>
            <p:ph type="chart" sz="quarter" idx="16" hasCustomPrompt="1"/>
          </p:nvPr>
        </p:nvSpPr>
        <p:spPr>
          <a:xfrm>
            <a:off x="714375" y="1376897"/>
            <a:ext cx="3714750" cy="3980916"/>
          </a:xfrm>
        </p:spPr>
        <p:txBody>
          <a:bodyPr anchor="ctr"/>
          <a:lstStyle>
            <a:lvl1pPr marL="0" indent="0" algn="ctr">
              <a:buNone/>
              <a:defRPr/>
            </a:lvl1pPr>
          </a:lstStyle>
          <a:p>
            <a:r>
              <a:rPr lang="en-US" dirty="0"/>
              <a:t>Click to add chart</a:t>
            </a:r>
          </a:p>
        </p:txBody>
      </p:sp>
      <p:sp>
        <p:nvSpPr>
          <p:cNvPr id="15" name="Chart Placeholder 8"/>
          <p:cNvSpPr>
            <a:spLocks noGrp="1"/>
          </p:cNvSpPr>
          <p:nvPr>
            <p:ph type="chart" sz="quarter" idx="17" hasCustomPrompt="1"/>
          </p:nvPr>
        </p:nvSpPr>
        <p:spPr>
          <a:xfrm>
            <a:off x="4714876" y="1376897"/>
            <a:ext cx="3714750" cy="3980916"/>
          </a:xfrm>
        </p:spPr>
        <p:txBody>
          <a:bodyPr anchor="ctr"/>
          <a:lstStyle>
            <a:lvl1pPr marL="0" indent="0" algn="ctr">
              <a:buNone/>
              <a:defRPr/>
            </a:lvl1pPr>
          </a:lstStyle>
          <a:p>
            <a:r>
              <a:rPr lang="en-US" dirty="0"/>
              <a:t>Click to add chart</a:t>
            </a:r>
          </a:p>
        </p:txBody>
      </p:sp>
      <p:sp>
        <p:nvSpPr>
          <p:cNvPr id="11" name="Text Placeholder 12"/>
          <p:cNvSpPr>
            <a:spLocks noGrp="1"/>
          </p:cNvSpPr>
          <p:nvPr>
            <p:ph type="body" sz="quarter" idx="14" hasCustomPrompt="1"/>
          </p:nvPr>
        </p:nvSpPr>
        <p:spPr>
          <a:xfrm>
            <a:off x="1201677" y="5548312"/>
            <a:ext cx="2740146" cy="661988"/>
          </a:xfrm>
          <a:solidFill>
            <a:schemeClr val="accent2"/>
          </a:solidFill>
          <a:ln w="19050">
            <a:noFill/>
          </a:ln>
        </p:spPr>
        <p:txBody>
          <a:bodyPr anchor="ctr">
            <a:noAutofit/>
          </a:bodyPr>
          <a:lstStyle>
            <a:lvl1pPr marL="0" indent="0" algn="ctr">
              <a:buNone/>
              <a:defRPr sz="1350" b="1">
                <a:solidFill>
                  <a:schemeClr val="bg1"/>
                </a:solidFill>
              </a:defRPr>
            </a:lvl1pPr>
            <a:lvl2pPr marL="342875" indent="0" algn="ctr">
              <a:buNone/>
              <a:defRPr sz="1350"/>
            </a:lvl2pPr>
            <a:lvl3pPr marL="685749" indent="0" algn="ctr">
              <a:buNone/>
              <a:defRPr sz="1350"/>
            </a:lvl3pPr>
            <a:lvl4pPr marL="1028624" indent="0" algn="ctr">
              <a:buNone/>
              <a:defRPr sz="1350"/>
            </a:lvl4pPr>
            <a:lvl5pPr marL="1371498" indent="0" algn="ctr">
              <a:buNone/>
              <a:defRPr sz="1350"/>
            </a:lvl5pPr>
          </a:lstStyle>
          <a:p>
            <a:pPr lvl="0"/>
            <a:r>
              <a:rPr lang="en-US" dirty="0"/>
              <a:t>Click to add chart label</a:t>
            </a:r>
          </a:p>
        </p:txBody>
      </p:sp>
      <p:sp>
        <p:nvSpPr>
          <p:cNvPr id="12" name="Text Placeholder 12"/>
          <p:cNvSpPr>
            <a:spLocks noGrp="1"/>
          </p:cNvSpPr>
          <p:nvPr>
            <p:ph type="body" sz="quarter" idx="15" hasCustomPrompt="1"/>
          </p:nvPr>
        </p:nvSpPr>
        <p:spPr>
          <a:xfrm>
            <a:off x="5202178" y="5548312"/>
            <a:ext cx="2740146" cy="661988"/>
          </a:xfrm>
          <a:solidFill>
            <a:schemeClr val="accent2"/>
          </a:solidFill>
          <a:ln w="19050">
            <a:noFill/>
          </a:ln>
        </p:spPr>
        <p:txBody>
          <a:bodyPr anchor="ctr">
            <a:noAutofit/>
          </a:bodyPr>
          <a:lstStyle>
            <a:lvl1pPr marL="0" indent="0" algn="ctr">
              <a:buNone/>
              <a:defRPr sz="1350" b="1">
                <a:solidFill>
                  <a:schemeClr val="bg1"/>
                </a:solidFill>
              </a:defRPr>
            </a:lvl1pPr>
            <a:lvl2pPr marL="342875" indent="0" algn="ctr">
              <a:buNone/>
              <a:defRPr sz="1350"/>
            </a:lvl2pPr>
            <a:lvl3pPr marL="685749" indent="0" algn="ctr">
              <a:buNone/>
              <a:defRPr sz="1350"/>
            </a:lvl3pPr>
            <a:lvl4pPr marL="1028624" indent="0" algn="ctr">
              <a:buNone/>
              <a:defRPr sz="1350"/>
            </a:lvl4pPr>
            <a:lvl5pPr marL="1371498" indent="0" algn="ctr">
              <a:buNone/>
              <a:defRPr sz="1350"/>
            </a:lvl5pPr>
          </a:lstStyle>
          <a:p>
            <a:pPr lvl="0"/>
            <a:r>
              <a:rPr lang="en-US" dirty="0"/>
              <a:t>Click to add chart label</a:t>
            </a:r>
          </a:p>
        </p:txBody>
      </p:sp>
      <p:sp>
        <p:nvSpPr>
          <p:cNvPr id="10" name="Date Placeholder 9"/>
          <p:cNvSpPr>
            <a:spLocks noGrp="1"/>
          </p:cNvSpPr>
          <p:nvPr>
            <p:ph type="dt" sz="half" idx="18"/>
          </p:nvPr>
        </p:nvSpPr>
        <p:spPr/>
        <p:txBody>
          <a:bodyPr/>
          <a:lstStyle/>
          <a:p>
            <a:r>
              <a:rPr lang="en-US"/>
              <a:t>6 May 2020</a:t>
            </a:r>
            <a:endParaRPr lang="en-US" dirty="0"/>
          </a:p>
        </p:txBody>
      </p:sp>
      <p:sp>
        <p:nvSpPr>
          <p:cNvPr id="13" name="Footer Placeholder 12"/>
          <p:cNvSpPr>
            <a:spLocks noGrp="1"/>
          </p:cNvSpPr>
          <p:nvPr>
            <p:ph type="ftr" sz="quarter" idx="19"/>
          </p:nvPr>
        </p:nvSpPr>
        <p:spPr/>
        <p:txBody>
          <a:bodyPr/>
          <a:lstStyle/>
          <a:p>
            <a:r>
              <a:rPr lang="en-US" dirty="0"/>
              <a:t>EGU2020: Sharing Geoscience Online – Chat time Wednesday 08:30 – 10:15 CEST</a:t>
            </a:r>
          </a:p>
        </p:txBody>
      </p:sp>
      <p:sp>
        <p:nvSpPr>
          <p:cNvPr id="14" name="Slide Number Placeholder 13"/>
          <p:cNvSpPr>
            <a:spLocks noGrp="1"/>
          </p:cNvSpPr>
          <p:nvPr>
            <p:ph type="sldNum" sz="quarter" idx="20"/>
          </p:nvPr>
        </p:nvSpPr>
        <p:spPr/>
        <p:txBody>
          <a:bodyPr/>
          <a:lstStyle/>
          <a:p>
            <a:fld id="{4EBCDCBD-78E1-0D41-A999-31B5EBF8E02C}" type="slidenum">
              <a:rPr lang="en-US" smtClean="0"/>
              <a:pPr/>
              <a:t>‹#›</a:t>
            </a:fld>
            <a:endParaRPr lang="en-US" dirty="0"/>
          </a:p>
        </p:txBody>
      </p:sp>
      <p:sp>
        <p:nvSpPr>
          <p:cNvPr id="16" name="Text Placeholder 4"/>
          <p:cNvSpPr>
            <a:spLocks noGrp="1"/>
          </p:cNvSpPr>
          <p:nvPr>
            <p:ph type="body" sz="quarter" idx="21" hasCustomPrompt="1"/>
          </p:nvPr>
        </p:nvSpPr>
        <p:spPr>
          <a:xfrm>
            <a:off x="0" y="-8228"/>
            <a:ext cx="9144000" cy="264260"/>
          </a:xfrm>
          <a:solidFill>
            <a:srgbClr val="B80014"/>
          </a:solidFill>
        </p:spPr>
        <p:txBody>
          <a:bodyPr tIns="73152" bIns="45720" anchor="ctr" anchorCtr="0">
            <a:noAutofit/>
          </a:bodyPr>
          <a:lstStyle>
            <a:lvl1pPr marL="0" indent="0" algn="ctr">
              <a:buNone/>
              <a:defRPr sz="1050" b="1" spc="38" baseline="0">
                <a:solidFill>
                  <a:schemeClr val="bg1"/>
                </a:solidFill>
              </a:defRPr>
            </a:lvl1pPr>
          </a:lstStyle>
          <a:p>
            <a:pPr lvl="0"/>
            <a:r>
              <a:rPr lang="en-US" dirty="0"/>
              <a:t>CLICK TO ADD CLASSIFIED MARKING</a:t>
            </a:r>
          </a:p>
        </p:txBody>
      </p:sp>
      <p:sp>
        <p:nvSpPr>
          <p:cNvPr id="17" name="Text Placeholder 4"/>
          <p:cNvSpPr>
            <a:spLocks noGrp="1"/>
          </p:cNvSpPr>
          <p:nvPr>
            <p:ph type="body" sz="quarter" idx="22" hasCustomPrompt="1"/>
          </p:nvPr>
        </p:nvSpPr>
        <p:spPr>
          <a:xfrm>
            <a:off x="3028385" y="6500822"/>
            <a:ext cx="3087231" cy="356616"/>
          </a:xfrm>
          <a:noFill/>
        </p:spPr>
        <p:txBody>
          <a:bodyPr tIns="45720" bIns="45720" anchor="ctr" anchorCtr="0">
            <a:noAutofit/>
          </a:bodyPr>
          <a:lstStyle>
            <a:lvl1pPr marL="0" indent="0" algn="ctr">
              <a:buNone/>
              <a:defRPr sz="1050" b="1" spc="38" baseline="0">
                <a:solidFill>
                  <a:srgbClr val="B80014"/>
                </a:solidFill>
              </a:defRPr>
            </a:lvl1pPr>
          </a:lstStyle>
          <a:p>
            <a:pPr lvl="0"/>
            <a:r>
              <a:rPr lang="en-US" dirty="0"/>
              <a:t>CLICK TO ADD CLASSIFIED MARKING</a:t>
            </a:r>
          </a:p>
        </p:txBody>
      </p:sp>
    </p:spTree>
    <p:extLst>
      <p:ext uri="{BB962C8B-B14F-4D97-AF65-F5344CB8AC3E}">
        <p14:creationId xmlns:p14="http://schemas.microsoft.com/office/powerpoint/2010/main" val="2472100256"/>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714375" y="1676400"/>
            <a:ext cx="3714750" cy="3681413"/>
          </a:xfrm>
        </p:spPr>
        <p:txBody>
          <a:bodyPr anchor="ctr"/>
          <a:lstStyle>
            <a:lvl1pPr marL="0" indent="0" algn="ctr">
              <a:buNone/>
              <a:defRPr/>
            </a:lvl1pPr>
          </a:lstStyle>
          <a:p>
            <a:r>
              <a:rPr lang="en-US" dirty="0"/>
              <a:t>Click to add chart</a:t>
            </a:r>
          </a:p>
        </p:txBody>
      </p:sp>
      <p:sp>
        <p:nvSpPr>
          <p:cNvPr id="15" name="Chart Placeholder 8"/>
          <p:cNvSpPr>
            <a:spLocks noGrp="1"/>
          </p:cNvSpPr>
          <p:nvPr>
            <p:ph type="chart" sz="quarter" idx="17" hasCustomPrompt="1"/>
          </p:nvPr>
        </p:nvSpPr>
        <p:spPr>
          <a:xfrm>
            <a:off x="4714876" y="1676400"/>
            <a:ext cx="3714750" cy="3681413"/>
          </a:xfrm>
        </p:spPr>
        <p:txBody>
          <a:bodyPr anchor="ctr"/>
          <a:lstStyle>
            <a:lvl1pPr marL="0" indent="0" algn="ctr">
              <a:buNone/>
              <a:defRPr/>
            </a:lvl1pPr>
          </a:lstStyle>
          <a:p>
            <a:r>
              <a:rPr lang="en-US" dirty="0"/>
              <a:t>Click to add chart</a:t>
            </a:r>
          </a:p>
        </p:txBody>
      </p:sp>
      <p:sp>
        <p:nvSpPr>
          <p:cNvPr id="11" name="Text Placeholder 12"/>
          <p:cNvSpPr>
            <a:spLocks noGrp="1"/>
          </p:cNvSpPr>
          <p:nvPr>
            <p:ph type="body" sz="quarter" idx="14" hasCustomPrompt="1"/>
          </p:nvPr>
        </p:nvSpPr>
        <p:spPr>
          <a:xfrm>
            <a:off x="1201677" y="5548312"/>
            <a:ext cx="2740146" cy="661988"/>
          </a:xfrm>
          <a:solidFill>
            <a:schemeClr val="accent2"/>
          </a:solidFill>
          <a:ln w="19050">
            <a:noFill/>
          </a:ln>
        </p:spPr>
        <p:txBody>
          <a:bodyPr anchor="ctr">
            <a:noAutofit/>
          </a:bodyPr>
          <a:lstStyle>
            <a:lvl1pPr marL="0" indent="0" algn="ctr">
              <a:buNone/>
              <a:defRPr sz="1350" b="1">
                <a:solidFill>
                  <a:schemeClr val="bg1"/>
                </a:solidFill>
              </a:defRPr>
            </a:lvl1pPr>
            <a:lvl2pPr marL="342875" indent="0" algn="ctr">
              <a:buNone/>
              <a:defRPr sz="1350"/>
            </a:lvl2pPr>
            <a:lvl3pPr marL="685749" indent="0" algn="ctr">
              <a:buNone/>
              <a:defRPr sz="1350"/>
            </a:lvl3pPr>
            <a:lvl4pPr marL="1028624" indent="0" algn="ctr">
              <a:buNone/>
              <a:defRPr sz="1350"/>
            </a:lvl4pPr>
            <a:lvl5pPr marL="1371498" indent="0" algn="ctr">
              <a:buNone/>
              <a:defRPr sz="1350"/>
            </a:lvl5pPr>
          </a:lstStyle>
          <a:p>
            <a:pPr lvl="0"/>
            <a:r>
              <a:rPr lang="en-US" dirty="0"/>
              <a:t>Click to add chart label</a:t>
            </a:r>
          </a:p>
        </p:txBody>
      </p:sp>
      <p:sp>
        <p:nvSpPr>
          <p:cNvPr id="12" name="Text Placeholder 12"/>
          <p:cNvSpPr>
            <a:spLocks noGrp="1"/>
          </p:cNvSpPr>
          <p:nvPr>
            <p:ph type="body" sz="quarter" idx="15" hasCustomPrompt="1"/>
          </p:nvPr>
        </p:nvSpPr>
        <p:spPr>
          <a:xfrm>
            <a:off x="5202178" y="5548312"/>
            <a:ext cx="2740146" cy="661988"/>
          </a:xfrm>
          <a:solidFill>
            <a:schemeClr val="accent2"/>
          </a:solidFill>
          <a:ln w="19050">
            <a:noFill/>
          </a:ln>
        </p:spPr>
        <p:txBody>
          <a:bodyPr anchor="ctr">
            <a:noAutofit/>
          </a:bodyPr>
          <a:lstStyle>
            <a:lvl1pPr marL="0" indent="0" algn="ctr">
              <a:buNone/>
              <a:defRPr sz="1350" b="1">
                <a:solidFill>
                  <a:schemeClr val="bg1"/>
                </a:solidFill>
              </a:defRPr>
            </a:lvl1pPr>
            <a:lvl2pPr marL="342875" indent="0" algn="ctr">
              <a:buNone/>
              <a:defRPr sz="1350"/>
            </a:lvl2pPr>
            <a:lvl3pPr marL="685749" indent="0" algn="ctr">
              <a:buNone/>
              <a:defRPr sz="1350"/>
            </a:lvl3pPr>
            <a:lvl4pPr marL="1028624" indent="0" algn="ctr">
              <a:buNone/>
              <a:defRPr sz="1350"/>
            </a:lvl4pPr>
            <a:lvl5pPr marL="1371498" indent="0" algn="ctr">
              <a:buNone/>
              <a:defRPr sz="1350"/>
            </a:lvl5pPr>
          </a:lstStyle>
          <a:p>
            <a:pPr lvl="0"/>
            <a:r>
              <a:rPr lang="en-US" dirty="0"/>
              <a:t>Click to add chart label</a:t>
            </a:r>
          </a:p>
        </p:txBody>
      </p:sp>
      <p:sp>
        <p:nvSpPr>
          <p:cNvPr id="10" name="Title 1"/>
          <p:cNvSpPr>
            <a:spLocks noGrp="1"/>
          </p:cNvSpPr>
          <p:nvPr>
            <p:ph type="title" hasCustomPrompt="1"/>
          </p:nvPr>
        </p:nvSpPr>
        <p:spPr>
          <a:xfrm>
            <a:off x="342900" y="571509"/>
            <a:ext cx="8458200" cy="342899"/>
          </a:xfrm>
        </p:spPr>
        <p:txBody>
          <a:bodyPr>
            <a:noAutofit/>
          </a:bodyPr>
          <a:lstStyle>
            <a:lvl1pPr>
              <a:defRPr sz="2100"/>
            </a:lvl1pPr>
          </a:lstStyle>
          <a:p>
            <a:r>
              <a:rPr lang="en-US" dirty="0"/>
              <a:t>Click to add title </a:t>
            </a:r>
          </a:p>
        </p:txBody>
      </p:sp>
      <p:sp>
        <p:nvSpPr>
          <p:cNvPr id="13" name="Text Placeholder 8"/>
          <p:cNvSpPr>
            <a:spLocks noGrp="1"/>
          </p:cNvSpPr>
          <p:nvPr>
            <p:ph type="body" sz="quarter" idx="13" hasCustomPrompt="1"/>
          </p:nvPr>
        </p:nvSpPr>
        <p:spPr>
          <a:xfrm>
            <a:off x="342900" y="953780"/>
            <a:ext cx="8458200" cy="417820"/>
          </a:xfrm>
        </p:spPr>
        <p:txBody>
          <a:bodyPr>
            <a:normAutofit/>
          </a:bodyPr>
          <a:lstStyle>
            <a:lvl1pPr marL="0" indent="0">
              <a:buNone/>
              <a:defRPr sz="1500" baseline="0">
                <a:solidFill>
                  <a:schemeClr val="tx2">
                    <a:lumMod val="60000"/>
                    <a:lumOff val="40000"/>
                  </a:schemeClr>
                </a:solidFill>
              </a:defRPr>
            </a:lvl1pPr>
          </a:lstStyle>
          <a:p>
            <a:r>
              <a:rPr lang="en-US" sz="1500" b="0" dirty="0"/>
              <a:t>Click to add subtitle</a:t>
            </a:r>
            <a:endParaRPr lang="en-US" sz="1200" b="0" dirty="0"/>
          </a:p>
        </p:txBody>
      </p:sp>
      <p:sp>
        <p:nvSpPr>
          <p:cNvPr id="6" name="Date Placeholder 5"/>
          <p:cNvSpPr>
            <a:spLocks noGrp="1"/>
          </p:cNvSpPr>
          <p:nvPr>
            <p:ph type="dt" sz="half" idx="18"/>
          </p:nvPr>
        </p:nvSpPr>
        <p:spPr/>
        <p:txBody>
          <a:bodyPr/>
          <a:lstStyle/>
          <a:p>
            <a:r>
              <a:rPr lang="en-US"/>
              <a:t>6 May 2020</a:t>
            </a:r>
            <a:endParaRPr lang="en-US" dirty="0"/>
          </a:p>
        </p:txBody>
      </p:sp>
      <p:sp>
        <p:nvSpPr>
          <p:cNvPr id="14" name="Footer Placeholder 13"/>
          <p:cNvSpPr>
            <a:spLocks noGrp="1"/>
          </p:cNvSpPr>
          <p:nvPr>
            <p:ph type="ftr" sz="quarter" idx="19"/>
          </p:nvPr>
        </p:nvSpPr>
        <p:spPr/>
        <p:txBody>
          <a:bodyPr/>
          <a:lstStyle/>
          <a:p>
            <a:r>
              <a:rPr lang="en-US" dirty="0"/>
              <a:t>EGU2020: Sharing Geoscience Online – Chat time Wednesday 08:30 – 10:15 CEST</a:t>
            </a:r>
          </a:p>
        </p:txBody>
      </p:sp>
      <p:sp>
        <p:nvSpPr>
          <p:cNvPr id="16" name="Slide Number Placeholder 15"/>
          <p:cNvSpPr>
            <a:spLocks noGrp="1"/>
          </p:cNvSpPr>
          <p:nvPr>
            <p:ph type="sldNum" sz="quarter" idx="20"/>
          </p:nvPr>
        </p:nvSpPr>
        <p:spPr/>
        <p:txBody>
          <a:bodyPr/>
          <a:lstStyle/>
          <a:p>
            <a:fld id="{4EBCDCBD-78E1-0D41-A999-31B5EBF8E02C}" type="slidenum">
              <a:rPr lang="en-US" smtClean="0"/>
              <a:pPr/>
              <a:t>‹#›</a:t>
            </a:fld>
            <a:endParaRPr lang="en-US" dirty="0"/>
          </a:p>
        </p:txBody>
      </p:sp>
      <p:sp>
        <p:nvSpPr>
          <p:cNvPr id="17" name="Text Placeholder 4"/>
          <p:cNvSpPr>
            <a:spLocks noGrp="1"/>
          </p:cNvSpPr>
          <p:nvPr>
            <p:ph type="body" sz="quarter" idx="21" hasCustomPrompt="1"/>
          </p:nvPr>
        </p:nvSpPr>
        <p:spPr>
          <a:xfrm>
            <a:off x="0" y="-8228"/>
            <a:ext cx="9144000" cy="264260"/>
          </a:xfrm>
          <a:solidFill>
            <a:srgbClr val="B80014"/>
          </a:solidFill>
        </p:spPr>
        <p:txBody>
          <a:bodyPr tIns="73152" bIns="45720" anchor="ctr" anchorCtr="0">
            <a:noAutofit/>
          </a:bodyPr>
          <a:lstStyle>
            <a:lvl1pPr marL="0" indent="0" algn="ctr">
              <a:buNone/>
              <a:defRPr sz="1050" b="1" spc="38" baseline="0">
                <a:solidFill>
                  <a:schemeClr val="bg1"/>
                </a:solidFill>
              </a:defRPr>
            </a:lvl1pPr>
          </a:lstStyle>
          <a:p>
            <a:pPr lvl="0"/>
            <a:r>
              <a:rPr lang="en-US" dirty="0"/>
              <a:t>CLICK TO ADD CLASSIFIED MARKING</a:t>
            </a:r>
          </a:p>
        </p:txBody>
      </p:sp>
      <p:sp>
        <p:nvSpPr>
          <p:cNvPr id="18" name="Text Placeholder 4"/>
          <p:cNvSpPr>
            <a:spLocks noGrp="1"/>
          </p:cNvSpPr>
          <p:nvPr>
            <p:ph type="body" sz="quarter" idx="22" hasCustomPrompt="1"/>
          </p:nvPr>
        </p:nvSpPr>
        <p:spPr>
          <a:xfrm>
            <a:off x="3028385" y="6500822"/>
            <a:ext cx="3087231" cy="356616"/>
          </a:xfrm>
          <a:noFill/>
        </p:spPr>
        <p:txBody>
          <a:bodyPr tIns="45720" bIns="45720" anchor="ctr" anchorCtr="0">
            <a:noAutofit/>
          </a:bodyPr>
          <a:lstStyle>
            <a:lvl1pPr marL="0" indent="0" algn="ctr">
              <a:buNone/>
              <a:defRPr sz="1050" b="1" spc="38" baseline="0">
                <a:solidFill>
                  <a:srgbClr val="B80014"/>
                </a:solidFill>
              </a:defRPr>
            </a:lvl1pPr>
          </a:lstStyle>
          <a:p>
            <a:pPr lvl="0"/>
            <a:r>
              <a:rPr lang="en-US" dirty="0"/>
              <a:t>CLICK TO ADD CLASSIFIED MARKING</a:t>
            </a:r>
          </a:p>
        </p:txBody>
      </p:sp>
    </p:spTree>
    <p:extLst>
      <p:ext uri="{BB962C8B-B14F-4D97-AF65-F5344CB8AC3E}">
        <p14:creationId xmlns:p14="http://schemas.microsoft.com/office/powerpoint/2010/main" val="3864695809"/>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714410" y="4114363"/>
            <a:ext cx="2241273" cy="1257300"/>
          </a:xfrm>
        </p:spPr>
        <p:txBody>
          <a:bodyPr>
            <a:normAutofit/>
          </a:bodyPr>
          <a:lstStyle>
            <a:lvl1pPr marL="0" indent="0">
              <a:buNone/>
              <a:defRPr sz="1050"/>
            </a:lvl1pPr>
            <a:lvl2pPr marL="342875" indent="0">
              <a:buNone/>
              <a:defRPr/>
            </a:lvl2pPr>
            <a:lvl3pPr marL="685749" indent="0">
              <a:buNone/>
              <a:defRPr/>
            </a:lvl3pPr>
            <a:lvl4pPr marL="1028624" indent="0">
              <a:buNone/>
              <a:defRPr/>
            </a:lvl4pPr>
            <a:lvl5pPr marL="1371498"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714375" y="3809562"/>
            <a:ext cx="2241304" cy="304800"/>
          </a:xfrm>
        </p:spPr>
        <p:txBody>
          <a:bodyPr anchor="t">
            <a:noAutofit/>
          </a:bodyPr>
          <a:lstStyle>
            <a:lvl1pPr marL="0" indent="0">
              <a:buNone/>
              <a:defRPr sz="1200" b="1"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454616" y="4114363"/>
            <a:ext cx="2234769" cy="1257300"/>
          </a:xfrm>
        </p:spPr>
        <p:txBody>
          <a:bodyPr>
            <a:normAutofit/>
          </a:bodyPr>
          <a:lstStyle>
            <a:lvl1pPr marL="0" indent="0">
              <a:buNone/>
              <a:defRPr sz="1050"/>
            </a:lvl1pPr>
            <a:lvl2pPr marL="342875" indent="0">
              <a:buNone/>
              <a:defRPr/>
            </a:lvl2pPr>
            <a:lvl3pPr marL="685749" indent="0">
              <a:buNone/>
              <a:defRPr/>
            </a:lvl3pPr>
            <a:lvl4pPr marL="1028624" indent="0">
              <a:buNone/>
              <a:defRPr/>
            </a:lvl4pPr>
            <a:lvl5pPr marL="1371498"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454584" y="3809562"/>
            <a:ext cx="2234800" cy="304800"/>
          </a:xfrm>
        </p:spPr>
        <p:txBody>
          <a:bodyPr anchor="t">
            <a:noAutofit/>
          </a:bodyPr>
          <a:lstStyle>
            <a:lvl1pPr marL="0" indent="0">
              <a:buNone/>
              <a:defRPr sz="1200" b="1"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192037" y="4114363"/>
            <a:ext cx="2237588" cy="1257300"/>
          </a:xfrm>
        </p:spPr>
        <p:txBody>
          <a:bodyPr>
            <a:normAutofit/>
          </a:bodyPr>
          <a:lstStyle>
            <a:lvl1pPr marL="0" indent="0">
              <a:buNone/>
              <a:defRPr sz="1050"/>
            </a:lvl1pPr>
            <a:lvl2pPr marL="342875" indent="0">
              <a:buNone/>
              <a:defRPr/>
            </a:lvl2pPr>
            <a:lvl3pPr marL="685749" indent="0">
              <a:buNone/>
              <a:defRPr/>
            </a:lvl3pPr>
            <a:lvl4pPr marL="1028624" indent="0">
              <a:buNone/>
              <a:defRPr/>
            </a:lvl4pPr>
            <a:lvl5pPr marL="1371498"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192996" y="3809562"/>
            <a:ext cx="2236630" cy="304800"/>
          </a:xfrm>
        </p:spPr>
        <p:txBody>
          <a:bodyPr anchor="t">
            <a:noAutofit/>
          </a:bodyPr>
          <a:lstStyle>
            <a:lvl1pPr marL="0" indent="0">
              <a:buNone/>
              <a:defRPr sz="1200" b="1"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heading</a:t>
            </a:r>
          </a:p>
        </p:txBody>
      </p:sp>
      <p:cxnSp>
        <p:nvCxnSpPr>
          <p:cNvPr id="3" name="Straight Connector 2"/>
          <p:cNvCxnSpPr/>
          <p:nvPr/>
        </p:nvCxnSpPr>
        <p:spPr>
          <a:xfrm>
            <a:off x="3208445" y="1371162"/>
            <a:ext cx="0" cy="40005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940711" y="1371162"/>
            <a:ext cx="0" cy="40005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21" hasCustomPrompt="1"/>
          </p:nvPr>
        </p:nvSpPr>
        <p:spPr>
          <a:xfrm>
            <a:off x="714379" y="1371171"/>
            <a:ext cx="224130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3454583" y="1371171"/>
            <a:ext cx="2234803"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6192997" y="1371171"/>
            <a:ext cx="2236633"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8" name="Title 1"/>
          <p:cNvSpPr>
            <a:spLocks noGrp="1"/>
          </p:cNvSpPr>
          <p:nvPr>
            <p:ph type="title" hasCustomPrompt="1"/>
          </p:nvPr>
        </p:nvSpPr>
        <p:spPr>
          <a:xfrm>
            <a:off x="342900" y="571500"/>
            <a:ext cx="8458200" cy="804112"/>
          </a:xfrm>
        </p:spPr>
        <p:txBody>
          <a:bodyPr/>
          <a:lstStyle/>
          <a:p>
            <a:r>
              <a:rPr lang="en-US" dirty="0"/>
              <a:t>Click to add title</a:t>
            </a:r>
          </a:p>
        </p:txBody>
      </p:sp>
      <p:sp>
        <p:nvSpPr>
          <p:cNvPr id="17" name="Text Placeholder 12"/>
          <p:cNvSpPr>
            <a:spLocks noGrp="1"/>
          </p:cNvSpPr>
          <p:nvPr>
            <p:ph type="body" sz="quarter" idx="14" hasCustomPrompt="1"/>
          </p:nvPr>
        </p:nvSpPr>
        <p:spPr>
          <a:xfrm>
            <a:off x="714380" y="5548312"/>
            <a:ext cx="7715249" cy="661988"/>
          </a:xfrm>
          <a:solidFill>
            <a:schemeClr val="accent2"/>
          </a:solidFill>
          <a:ln w="19050">
            <a:noFill/>
          </a:ln>
        </p:spPr>
        <p:txBody>
          <a:bodyPr anchor="ctr">
            <a:noAutofit/>
          </a:bodyPr>
          <a:lstStyle>
            <a:lvl1pPr marL="0" indent="0" algn="ctr">
              <a:buNone/>
              <a:defRPr sz="1350" b="1">
                <a:solidFill>
                  <a:schemeClr val="bg1"/>
                </a:solidFill>
              </a:defRPr>
            </a:lvl1pPr>
            <a:lvl2pPr marL="342875" indent="0" algn="ctr">
              <a:buNone/>
              <a:defRPr sz="1350"/>
            </a:lvl2pPr>
            <a:lvl3pPr marL="685749" indent="0" algn="ctr">
              <a:buNone/>
              <a:defRPr sz="1350"/>
            </a:lvl3pPr>
            <a:lvl4pPr marL="1028624" indent="0" algn="ctr">
              <a:buNone/>
              <a:defRPr sz="1350"/>
            </a:lvl4pPr>
            <a:lvl5pPr marL="1371498" indent="0" algn="ctr">
              <a:buNone/>
              <a:defRPr sz="1350"/>
            </a:lvl5pPr>
          </a:lstStyle>
          <a:p>
            <a:pPr lvl="0"/>
            <a:r>
              <a:rPr lang="en-US" dirty="0"/>
              <a:t>Click to add callout text</a:t>
            </a:r>
          </a:p>
        </p:txBody>
      </p:sp>
      <p:sp>
        <p:nvSpPr>
          <p:cNvPr id="10" name="Date Placeholder 9"/>
          <p:cNvSpPr>
            <a:spLocks noGrp="1"/>
          </p:cNvSpPr>
          <p:nvPr>
            <p:ph type="dt" sz="half" idx="24"/>
          </p:nvPr>
        </p:nvSpPr>
        <p:spPr/>
        <p:txBody>
          <a:bodyPr/>
          <a:lstStyle/>
          <a:p>
            <a:r>
              <a:rPr lang="en-US"/>
              <a:t>6 May 2020</a:t>
            </a:r>
            <a:endParaRPr lang="en-US" dirty="0"/>
          </a:p>
        </p:txBody>
      </p:sp>
      <p:sp>
        <p:nvSpPr>
          <p:cNvPr id="12" name="Footer Placeholder 11"/>
          <p:cNvSpPr>
            <a:spLocks noGrp="1"/>
          </p:cNvSpPr>
          <p:nvPr>
            <p:ph type="ftr" sz="quarter" idx="25"/>
          </p:nvPr>
        </p:nvSpPr>
        <p:spPr/>
        <p:txBody>
          <a:bodyPr/>
          <a:lstStyle/>
          <a:p>
            <a:r>
              <a:rPr lang="en-US" dirty="0"/>
              <a:t>EGU2020: Sharing Geoscience Online – Chat time Wednesday 08:30 – 10:15 CEST</a:t>
            </a:r>
          </a:p>
        </p:txBody>
      </p:sp>
      <p:sp>
        <p:nvSpPr>
          <p:cNvPr id="13" name="Slide Number Placeholder 12"/>
          <p:cNvSpPr>
            <a:spLocks noGrp="1"/>
          </p:cNvSpPr>
          <p:nvPr>
            <p:ph type="sldNum" sz="quarter" idx="26"/>
          </p:nvPr>
        </p:nvSpPr>
        <p:spPr/>
        <p:txBody>
          <a:bodyPr/>
          <a:lstStyle/>
          <a:p>
            <a:fld id="{4EBCDCBD-78E1-0D41-A999-31B5EBF8E02C}" type="slidenum">
              <a:rPr lang="en-US" smtClean="0"/>
              <a:pPr/>
              <a:t>‹#›</a:t>
            </a:fld>
            <a:endParaRPr lang="en-US" dirty="0"/>
          </a:p>
        </p:txBody>
      </p:sp>
      <p:sp>
        <p:nvSpPr>
          <p:cNvPr id="19" name="Text Placeholder 4"/>
          <p:cNvSpPr>
            <a:spLocks noGrp="1"/>
          </p:cNvSpPr>
          <p:nvPr>
            <p:ph type="body" sz="quarter" idx="27" hasCustomPrompt="1"/>
          </p:nvPr>
        </p:nvSpPr>
        <p:spPr>
          <a:xfrm>
            <a:off x="0" y="-8228"/>
            <a:ext cx="9144000" cy="264260"/>
          </a:xfrm>
          <a:solidFill>
            <a:srgbClr val="B80014"/>
          </a:solidFill>
        </p:spPr>
        <p:txBody>
          <a:bodyPr tIns="73152" bIns="45720" anchor="ctr" anchorCtr="0">
            <a:noAutofit/>
          </a:bodyPr>
          <a:lstStyle>
            <a:lvl1pPr marL="0" indent="0" algn="ctr">
              <a:buNone/>
              <a:defRPr sz="1050" b="1" spc="38" baseline="0">
                <a:solidFill>
                  <a:schemeClr val="bg1"/>
                </a:solidFill>
              </a:defRPr>
            </a:lvl1pPr>
          </a:lstStyle>
          <a:p>
            <a:pPr lvl="0"/>
            <a:r>
              <a:rPr lang="en-US" dirty="0"/>
              <a:t>CLICK TO ADD CLASSIFIED MARKING</a:t>
            </a:r>
          </a:p>
        </p:txBody>
      </p:sp>
      <p:sp>
        <p:nvSpPr>
          <p:cNvPr id="20" name="Text Placeholder 4"/>
          <p:cNvSpPr>
            <a:spLocks noGrp="1"/>
          </p:cNvSpPr>
          <p:nvPr>
            <p:ph type="body" sz="quarter" idx="28" hasCustomPrompt="1"/>
          </p:nvPr>
        </p:nvSpPr>
        <p:spPr>
          <a:xfrm>
            <a:off x="3028385" y="6500822"/>
            <a:ext cx="3087231" cy="356616"/>
          </a:xfrm>
          <a:noFill/>
        </p:spPr>
        <p:txBody>
          <a:bodyPr tIns="45720" bIns="45720" anchor="ctr" anchorCtr="0">
            <a:noAutofit/>
          </a:bodyPr>
          <a:lstStyle>
            <a:lvl1pPr marL="0" indent="0" algn="ctr">
              <a:buNone/>
              <a:defRPr sz="1050" b="1" spc="38" baseline="0">
                <a:solidFill>
                  <a:srgbClr val="B80014"/>
                </a:solidFill>
              </a:defRPr>
            </a:lvl1pPr>
          </a:lstStyle>
          <a:p>
            <a:pPr lvl="0"/>
            <a:r>
              <a:rPr lang="en-US" dirty="0"/>
              <a:t>CLICK TO ADD CLASSIFIED MARKING</a:t>
            </a:r>
          </a:p>
        </p:txBody>
      </p:sp>
    </p:spTree>
    <p:extLst>
      <p:ext uri="{BB962C8B-B14F-4D97-AF65-F5344CB8AC3E}">
        <p14:creationId xmlns:p14="http://schemas.microsoft.com/office/powerpoint/2010/main" val="2711656360"/>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714410" y="4419601"/>
            <a:ext cx="2241273" cy="952500"/>
          </a:xfrm>
        </p:spPr>
        <p:txBody>
          <a:bodyPr>
            <a:normAutofit/>
          </a:bodyPr>
          <a:lstStyle>
            <a:lvl1pPr marL="0" indent="0">
              <a:buNone/>
              <a:defRPr sz="1050"/>
            </a:lvl1pPr>
            <a:lvl2pPr marL="342875" indent="0">
              <a:buNone/>
              <a:defRPr/>
            </a:lvl2pPr>
            <a:lvl3pPr marL="685749" indent="0">
              <a:buNone/>
              <a:defRPr/>
            </a:lvl3pPr>
            <a:lvl4pPr marL="1028624" indent="0">
              <a:buNone/>
              <a:defRPr/>
            </a:lvl4pPr>
            <a:lvl5pPr marL="1371498"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714375" y="4114800"/>
            <a:ext cx="2241304" cy="304800"/>
          </a:xfrm>
        </p:spPr>
        <p:txBody>
          <a:bodyPr anchor="t">
            <a:noAutofit/>
          </a:bodyPr>
          <a:lstStyle>
            <a:lvl1pPr marL="0" indent="0">
              <a:buNone/>
              <a:defRPr sz="1200" b="1"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454616" y="4419601"/>
            <a:ext cx="2234769" cy="952500"/>
          </a:xfrm>
        </p:spPr>
        <p:txBody>
          <a:bodyPr>
            <a:normAutofit/>
          </a:bodyPr>
          <a:lstStyle>
            <a:lvl1pPr marL="0" indent="0">
              <a:buNone/>
              <a:defRPr sz="1050"/>
            </a:lvl1pPr>
            <a:lvl2pPr marL="342875" indent="0">
              <a:buNone/>
              <a:defRPr/>
            </a:lvl2pPr>
            <a:lvl3pPr marL="685749" indent="0">
              <a:buNone/>
              <a:defRPr/>
            </a:lvl3pPr>
            <a:lvl4pPr marL="1028624" indent="0">
              <a:buNone/>
              <a:defRPr/>
            </a:lvl4pPr>
            <a:lvl5pPr marL="1371498"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454584" y="4114800"/>
            <a:ext cx="2234800" cy="304800"/>
          </a:xfrm>
        </p:spPr>
        <p:txBody>
          <a:bodyPr anchor="t">
            <a:noAutofit/>
          </a:bodyPr>
          <a:lstStyle>
            <a:lvl1pPr marL="0" indent="0">
              <a:buNone/>
              <a:defRPr sz="1200" b="1"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192037" y="4419601"/>
            <a:ext cx="2237588" cy="952500"/>
          </a:xfrm>
        </p:spPr>
        <p:txBody>
          <a:bodyPr>
            <a:normAutofit/>
          </a:bodyPr>
          <a:lstStyle>
            <a:lvl1pPr marL="0" indent="0">
              <a:buNone/>
              <a:defRPr sz="1050"/>
            </a:lvl1pPr>
            <a:lvl2pPr marL="342875" indent="0">
              <a:buNone/>
              <a:defRPr/>
            </a:lvl2pPr>
            <a:lvl3pPr marL="685749" indent="0">
              <a:buNone/>
              <a:defRPr/>
            </a:lvl3pPr>
            <a:lvl4pPr marL="1028624" indent="0">
              <a:buNone/>
              <a:defRPr/>
            </a:lvl4pPr>
            <a:lvl5pPr marL="1371498"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192996" y="4114800"/>
            <a:ext cx="2236630" cy="304800"/>
          </a:xfrm>
        </p:spPr>
        <p:txBody>
          <a:bodyPr anchor="t">
            <a:noAutofit/>
          </a:bodyPr>
          <a:lstStyle>
            <a:lvl1pPr marL="0" indent="0">
              <a:buNone/>
              <a:defRPr sz="1200" b="1" baseline="0">
                <a:solidFill>
                  <a:schemeClr val="accent2"/>
                </a:solidFill>
              </a:defRPr>
            </a:lvl1pPr>
            <a:lvl2pPr marL="342875" indent="0">
              <a:buNone/>
              <a:defRPr sz="1200" b="1">
                <a:solidFill>
                  <a:schemeClr val="accent3"/>
                </a:solidFill>
              </a:defRPr>
            </a:lvl2pPr>
            <a:lvl3pPr marL="685749" indent="0">
              <a:buNone/>
              <a:defRPr sz="1200" b="1">
                <a:solidFill>
                  <a:schemeClr val="accent3"/>
                </a:solidFill>
              </a:defRPr>
            </a:lvl3pPr>
            <a:lvl4pPr marL="1028624" indent="0">
              <a:buNone/>
              <a:defRPr sz="1200" b="1">
                <a:solidFill>
                  <a:schemeClr val="accent3"/>
                </a:solidFill>
              </a:defRPr>
            </a:lvl4pPr>
            <a:lvl5pPr marL="1371498" indent="0">
              <a:buNone/>
              <a:defRPr sz="1200" b="1">
                <a:solidFill>
                  <a:schemeClr val="accent3"/>
                </a:solidFill>
              </a:defRPr>
            </a:lvl5pPr>
          </a:lstStyle>
          <a:p>
            <a:pPr lvl="0"/>
            <a:r>
              <a:rPr lang="en-US" dirty="0"/>
              <a:t>Click to add heading</a:t>
            </a:r>
          </a:p>
        </p:txBody>
      </p:sp>
      <p:cxnSp>
        <p:nvCxnSpPr>
          <p:cNvPr id="3" name="Straight Connector 2"/>
          <p:cNvCxnSpPr/>
          <p:nvPr/>
        </p:nvCxnSpPr>
        <p:spPr>
          <a:xfrm>
            <a:off x="3208445" y="1676400"/>
            <a:ext cx="0" cy="3695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940711" y="1676400"/>
            <a:ext cx="0" cy="3695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21" hasCustomPrompt="1"/>
          </p:nvPr>
        </p:nvSpPr>
        <p:spPr>
          <a:xfrm>
            <a:off x="714379" y="1676399"/>
            <a:ext cx="2241307" cy="2231136"/>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3454583" y="1676409"/>
            <a:ext cx="2234803"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6192997" y="1676409"/>
            <a:ext cx="2236633"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7" name="Title 1"/>
          <p:cNvSpPr>
            <a:spLocks noGrp="1"/>
          </p:cNvSpPr>
          <p:nvPr>
            <p:ph type="title" hasCustomPrompt="1"/>
          </p:nvPr>
        </p:nvSpPr>
        <p:spPr>
          <a:xfrm>
            <a:off x="342900" y="571509"/>
            <a:ext cx="8458200" cy="342899"/>
          </a:xfrm>
        </p:spPr>
        <p:txBody>
          <a:bodyPr>
            <a:noAutofit/>
          </a:bodyPr>
          <a:lstStyle>
            <a:lvl1pPr>
              <a:defRPr sz="2100"/>
            </a:lvl1pPr>
          </a:lstStyle>
          <a:p>
            <a:r>
              <a:rPr lang="en-US" dirty="0"/>
              <a:t>Click to add title </a:t>
            </a:r>
          </a:p>
        </p:txBody>
      </p:sp>
      <p:sp>
        <p:nvSpPr>
          <p:cNvPr id="19" name="Text Placeholder 8"/>
          <p:cNvSpPr>
            <a:spLocks noGrp="1"/>
          </p:cNvSpPr>
          <p:nvPr>
            <p:ph type="body" sz="quarter" idx="13" hasCustomPrompt="1"/>
          </p:nvPr>
        </p:nvSpPr>
        <p:spPr>
          <a:xfrm>
            <a:off x="342900" y="953780"/>
            <a:ext cx="8458200" cy="417820"/>
          </a:xfrm>
        </p:spPr>
        <p:txBody>
          <a:bodyPr>
            <a:normAutofit/>
          </a:bodyPr>
          <a:lstStyle>
            <a:lvl1pPr marL="0" indent="0">
              <a:buNone/>
              <a:defRPr sz="1500" baseline="0">
                <a:solidFill>
                  <a:schemeClr val="tx2">
                    <a:lumMod val="60000"/>
                    <a:lumOff val="40000"/>
                  </a:schemeClr>
                </a:solidFill>
              </a:defRPr>
            </a:lvl1pPr>
          </a:lstStyle>
          <a:p>
            <a:r>
              <a:rPr lang="en-US" sz="1500" b="0" dirty="0"/>
              <a:t>Click to add subtitle</a:t>
            </a:r>
            <a:endParaRPr lang="en-US" sz="1200" b="0" dirty="0"/>
          </a:p>
        </p:txBody>
      </p:sp>
      <p:sp>
        <p:nvSpPr>
          <p:cNvPr id="20" name="Text Placeholder 12"/>
          <p:cNvSpPr>
            <a:spLocks noGrp="1"/>
          </p:cNvSpPr>
          <p:nvPr>
            <p:ph type="body" sz="quarter" idx="14" hasCustomPrompt="1"/>
          </p:nvPr>
        </p:nvSpPr>
        <p:spPr>
          <a:xfrm>
            <a:off x="714380" y="5548314"/>
            <a:ext cx="7715249" cy="661986"/>
          </a:xfrm>
          <a:solidFill>
            <a:schemeClr val="accent2"/>
          </a:solidFill>
          <a:ln w="19050">
            <a:noFill/>
          </a:ln>
        </p:spPr>
        <p:txBody>
          <a:bodyPr anchor="ctr">
            <a:noAutofit/>
          </a:bodyPr>
          <a:lstStyle>
            <a:lvl1pPr marL="0" indent="0" algn="ctr">
              <a:buNone/>
              <a:defRPr sz="1350" b="1">
                <a:solidFill>
                  <a:schemeClr val="bg1"/>
                </a:solidFill>
              </a:defRPr>
            </a:lvl1pPr>
            <a:lvl2pPr marL="342875" indent="0" algn="ctr">
              <a:buNone/>
              <a:defRPr sz="1350"/>
            </a:lvl2pPr>
            <a:lvl3pPr marL="685749" indent="0" algn="ctr">
              <a:buNone/>
              <a:defRPr sz="1350"/>
            </a:lvl3pPr>
            <a:lvl4pPr marL="1028624" indent="0" algn="ctr">
              <a:buNone/>
              <a:defRPr sz="1350"/>
            </a:lvl4pPr>
            <a:lvl5pPr marL="1371498" indent="0" algn="ctr">
              <a:buNone/>
              <a:defRPr sz="1350"/>
            </a:lvl5pPr>
          </a:lstStyle>
          <a:p>
            <a:pPr lvl="0"/>
            <a:r>
              <a:rPr lang="en-US" dirty="0"/>
              <a:t>Click to add callout text</a:t>
            </a:r>
          </a:p>
        </p:txBody>
      </p:sp>
      <p:sp>
        <p:nvSpPr>
          <p:cNvPr id="10" name="Date Placeholder 9"/>
          <p:cNvSpPr>
            <a:spLocks noGrp="1"/>
          </p:cNvSpPr>
          <p:nvPr>
            <p:ph type="dt" sz="half" idx="24"/>
          </p:nvPr>
        </p:nvSpPr>
        <p:spPr/>
        <p:txBody>
          <a:bodyPr/>
          <a:lstStyle/>
          <a:p>
            <a:r>
              <a:rPr lang="en-US"/>
              <a:t>6 May 2020</a:t>
            </a:r>
            <a:endParaRPr lang="en-US" dirty="0"/>
          </a:p>
        </p:txBody>
      </p:sp>
      <p:sp>
        <p:nvSpPr>
          <p:cNvPr id="12" name="Footer Placeholder 11"/>
          <p:cNvSpPr>
            <a:spLocks noGrp="1"/>
          </p:cNvSpPr>
          <p:nvPr>
            <p:ph type="ftr" sz="quarter" idx="25"/>
          </p:nvPr>
        </p:nvSpPr>
        <p:spPr/>
        <p:txBody>
          <a:bodyPr/>
          <a:lstStyle/>
          <a:p>
            <a:r>
              <a:rPr lang="en-US" dirty="0"/>
              <a:t>EGU2020: Sharing Geoscience Online – Chat time Wednesday 08:30 – 10:15 CEST</a:t>
            </a:r>
          </a:p>
        </p:txBody>
      </p:sp>
      <p:sp>
        <p:nvSpPr>
          <p:cNvPr id="13" name="Slide Number Placeholder 12"/>
          <p:cNvSpPr>
            <a:spLocks noGrp="1"/>
          </p:cNvSpPr>
          <p:nvPr>
            <p:ph type="sldNum" sz="quarter" idx="26"/>
          </p:nvPr>
        </p:nvSpPr>
        <p:spPr/>
        <p:txBody>
          <a:bodyPr/>
          <a:lstStyle/>
          <a:p>
            <a:fld id="{4EBCDCBD-78E1-0D41-A999-31B5EBF8E02C}" type="slidenum">
              <a:rPr lang="en-US" smtClean="0"/>
              <a:pPr/>
              <a:t>‹#›</a:t>
            </a:fld>
            <a:endParaRPr lang="en-US" dirty="0"/>
          </a:p>
        </p:txBody>
      </p:sp>
      <p:sp>
        <p:nvSpPr>
          <p:cNvPr id="21" name="Text Placeholder 4"/>
          <p:cNvSpPr>
            <a:spLocks noGrp="1"/>
          </p:cNvSpPr>
          <p:nvPr>
            <p:ph type="body" sz="quarter" idx="27" hasCustomPrompt="1"/>
          </p:nvPr>
        </p:nvSpPr>
        <p:spPr>
          <a:xfrm>
            <a:off x="0" y="-8228"/>
            <a:ext cx="9144000" cy="264260"/>
          </a:xfrm>
          <a:solidFill>
            <a:srgbClr val="B80014"/>
          </a:solidFill>
        </p:spPr>
        <p:txBody>
          <a:bodyPr tIns="73152" bIns="45720" anchor="ctr" anchorCtr="0">
            <a:noAutofit/>
          </a:bodyPr>
          <a:lstStyle>
            <a:lvl1pPr marL="0" indent="0" algn="ctr">
              <a:buNone/>
              <a:defRPr sz="1050" b="1" spc="38" baseline="0">
                <a:solidFill>
                  <a:schemeClr val="bg1"/>
                </a:solidFill>
              </a:defRPr>
            </a:lvl1pPr>
          </a:lstStyle>
          <a:p>
            <a:pPr lvl="0"/>
            <a:r>
              <a:rPr lang="en-US" dirty="0"/>
              <a:t>CLICK TO ADD CLASSIFIED MARKING</a:t>
            </a:r>
          </a:p>
        </p:txBody>
      </p:sp>
      <p:sp>
        <p:nvSpPr>
          <p:cNvPr id="29" name="Text Placeholder 4"/>
          <p:cNvSpPr>
            <a:spLocks noGrp="1"/>
          </p:cNvSpPr>
          <p:nvPr>
            <p:ph type="body" sz="quarter" idx="28" hasCustomPrompt="1"/>
          </p:nvPr>
        </p:nvSpPr>
        <p:spPr>
          <a:xfrm>
            <a:off x="3028385" y="6500822"/>
            <a:ext cx="3087231" cy="356616"/>
          </a:xfrm>
          <a:noFill/>
        </p:spPr>
        <p:txBody>
          <a:bodyPr tIns="45720" bIns="45720" anchor="ctr" anchorCtr="0">
            <a:noAutofit/>
          </a:bodyPr>
          <a:lstStyle>
            <a:lvl1pPr marL="0" indent="0" algn="ctr">
              <a:buNone/>
              <a:defRPr sz="1050" b="1" spc="38" baseline="0">
                <a:solidFill>
                  <a:srgbClr val="B80014"/>
                </a:solidFill>
              </a:defRPr>
            </a:lvl1pPr>
          </a:lstStyle>
          <a:p>
            <a:pPr lvl="0"/>
            <a:r>
              <a:rPr lang="en-US" dirty="0"/>
              <a:t>CLICK TO ADD CLASSIFIED MARKING</a:t>
            </a:r>
          </a:p>
        </p:txBody>
      </p:sp>
    </p:spTree>
    <p:extLst>
      <p:ext uri="{BB962C8B-B14F-4D97-AF65-F5344CB8AC3E}">
        <p14:creationId xmlns:p14="http://schemas.microsoft.com/office/powerpoint/2010/main" val="2900290217"/>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6CE8CC-6A13-854B-9CDB-3D7B64A8FE6D}"/>
              </a:ext>
            </a:extLst>
          </p:cNvPr>
          <p:cNvPicPr>
            <a:picLocks noChangeAspect="1"/>
          </p:cNvPicPr>
          <p:nvPr userDrawn="1"/>
        </p:nvPicPr>
        <p:blipFill>
          <a:blip r:embed="rId33"/>
          <a:stretch>
            <a:fillRect/>
          </a:stretch>
        </p:blipFill>
        <p:spPr>
          <a:xfrm>
            <a:off x="0" y="132334"/>
            <a:ext cx="9135174" cy="6858000"/>
          </a:xfrm>
          <a:prstGeom prst="rect">
            <a:avLst/>
          </a:prstGeom>
        </p:spPr>
      </p:pic>
      <p:cxnSp>
        <p:nvCxnSpPr>
          <p:cNvPr id="15" name="Straight Connector 14"/>
          <p:cNvCxnSpPr/>
          <p:nvPr userDrawn="1"/>
        </p:nvCxnSpPr>
        <p:spPr>
          <a:xfrm>
            <a:off x="0" y="6500474"/>
            <a:ext cx="914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714375" y="1184565"/>
            <a:ext cx="7715250" cy="5025736"/>
          </a:xfrm>
          <a:prstGeom prst="rect">
            <a:avLst/>
          </a:prstGeom>
        </p:spPr>
        <p:txBody>
          <a:bodyPr vert="horz" lIns="0" tIns="0" rIns="0" bIns="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1386" y="6511700"/>
            <a:ext cx="1028700" cy="357186"/>
          </a:xfrm>
          <a:prstGeom prst="rect">
            <a:avLst/>
          </a:prstGeom>
        </p:spPr>
        <p:txBody>
          <a:bodyPr vert="horz" lIns="91440" tIns="0" rIns="91440" bIns="0" rtlCol="0" anchor="ctr"/>
          <a:lstStyle>
            <a:lvl1pPr algn="ctr">
              <a:defRPr sz="750">
                <a:solidFill>
                  <a:schemeClr val="bg1"/>
                </a:solidFill>
              </a:defRPr>
            </a:lvl1pPr>
          </a:lstStyle>
          <a:p>
            <a:r>
              <a:rPr lang="en-US"/>
              <a:t>6 May 2020</a:t>
            </a:r>
            <a:endParaRPr lang="en-US" dirty="0"/>
          </a:p>
        </p:txBody>
      </p:sp>
      <p:sp>
        <p:nvSpPr>
          <p:cNvPr id="5" name="Footer Placeholder 4"/>
          <p:cNvSpPr>
            <a:spLocks noGrp="1"/>
          </p:cNvSpPr>
          <p:nvPr>
            <p:ph type="ftr" sz="quarter" idx="3"/>
          </p:nvPr>
        </p:nvSpPr>
        <p:spPr>
          <a:xfrm>
            <a:off x="2815316" y="6517263"/>
            <a:ext cx="4069613" cy="355600"/>
          </a:xfrm>
          <a:prstGeom prst="rect">
            <a:avLst/>
          </a:prstGeom>
        </p:spPr>
        <p:txBody>
          <a:bodyPr vert="horz" lIns="91440" tIns="0" rIns="91440" bIns="0" rtlCol="0" anchor="ctr"/>
          <a:lstStyle>
            <a:lvl1pPr algn="ctr">
              <a:defRPr sz="750">
                <a:solidFill>
                  <a:schemeClr val="bg1"/>
                </a:solidFill>
              </a:defRPr>
            </a:lvl1pPr>
          </a:lstStyle>
          <a:p>
            <a:r>
              <a:rPr lang="en-US" dirty="0"/>
              <a:t>EGU2020: Sharing Geoscience Online – Chat time Wednesday 08:30 – 10:15 CEST</a:t>
            </a:r>
          </a:p>
        </p:txBody>
      </p:sp>
      <p:sp>
        <p:nvSpPr>
          <p:cNvPr id="6" name="Slide Number Placeholder 5"/>
          <p:cNvSpPr>
            <a:spLocks noGrp="1"/>
          </p:cNvSpPr>
          <p:nvPr>
            <p:ph type="sldNum" sz="quarter" idx="4"/>
          </p:nvPr>
        </p:nvSpPr>
        <p:spPr>
          <a:xfrm>
            <a:off x="8580227" y="6511360"/>
            <a:ext cx="285750" cy="357526"/>
          </a:xfrm>
          <a:prstGeom prst="rect">
            <a:avLst/>
          </a:prstGeom>
        </p:spPr>
        <p:txBody>
          <a:bodyPr vert="horz" lIns="0" tIns="0" rIns="0" bIns="0" rtlCol="0" anchor="ctr"/>
          <a:lstStyle>
            <a:lvl1pPr algn="ctr">
              <a:defRPr sz="750" b="1">
                <a:solidFill>
                  <a:schemeClr val="bg1"/>
                </a:solidFill>
              </a:defRPr>
            </a:lvl1pPr>
          </a:lstStyle>
          <a:p>
            <a:fld id="{4EBCDCBD-78E1-0D41-A999-31B5EBF8E02C}" type="slidenum">
              <a:rPr lang="en-US" smtClean="0"/>
              <a:pPr/>
              <a:t>‹#›</a:t>
            </a:fld>
            <a:endParaRPr lang="en-US" dirty="0"/>
          </a:p>
        </p:txBody>
      </p:sp>
      <p:cxnSp>
        <p:nvCxnSpPr>
          <p:cNvPr id="8" name="Straight Connector 7"/>
          <p:cNvCxnSpPr/>
          <p:nvPr userDrawn="1"/>
        </p:nvCxnSpPr>
        <p:spPr>
          <a:xfrm>
            <a:off x="8568179" y="6604009"/>
            <a:ext cx="0" cy="155141"/>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57EBCC3-3817-3746-A9A4-9F357C477343}"/>
              </a:ext>
            </a:extLst>
          </p:cNvPr>
          <p:cNvPicPr>
            <a:picLocks noChangeAspect="1"/>
          </p:cNvPicPr>
          <p:nvPr userDrawn="1"/>
        </p:nvPicPr>
        <p:blipFill rotWithShape="1">
          <a:blip r:embed="rId34" cstate="screen">
            <a:extLst>
              <a:ext uri="{28A0092B-C50C-407E-A947-70E740481C1C}">
                <a14:useLocalDpi xmlns:a14="http://schemas.microsoft.com/office/drawing/2010/main"/>
              </a:ext>
            </a:extLst>
          </a:blip>
          <a:srcRect/>
          <a:stretch/>
        </p:blipFill>
        <p:spPr>
          <a:xfrm>
            <a:off x="6418284" y="229301"/>
            <a:ext cx="2447693" cy="682421"/>
          </a:xfrm>
          <a:prstGeom prst="rect">
            <a:avLst/>
          </a:prstGeom>
        </p:spPr>
      </p:pic>
      <p:sp>
        <p:nvSpPr>
          <p:cNvPr id="2" name="Title Placeholder 1"/>
          <p:cNvSpPr>
            <a:spLocks noGrp="1"/>
          </p:cNvSpPr>
          <p:nvPr>
            <p:ph type="title"/>
          </p:nvPr>
        </p:nvSpPr>
        <p:spPr>
          <a:xfrm>
            <a:off x="714379" y="132334"/>
            <a:ext cx="5621107" cy="796177"/>
          </a:xfrm>
          <a:prstGeom prst="rect">
            <a:avLst/>
          </a:prstGeom>
        </p:spPr>
        <p:txBody>
          <a:bodyPr vert="horz" lIns="0" tIns="0" rIns="0" bIns="0" rtlCol="0" anchor="t" anchorCtr="0">
            <a:normAutofit/>
          </a:bodyPr>
          <a:lstStyle/>
          <a:p>
            <a:r>
              <a:rPr lang="en-US" dirty="0"/>
              <a:t>Click to add title</a:t>
            </a:r>
          </a:p>
        </p:txBody>
      </p:sp>
    </p:spTree>
    <p:extLst>
      <p:ext uri="{BB962C8B-B14F-4D97-AF65-F5344CB8AC3E}">
        <p14:creationId xmlns:p14="http://schemas.microsoft.com/office/powerpoint/2010/main" val="1535741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hf hdr="0"/>
  <p:txStyles>
    <p:titleStyle>
      <a:lvl1pPr algn="l" defTabSz="685749" rtl="0" eaLnBrk="1" latinLnBrk="0" hangingPunct="1">
        <a:lnSpc>
          <a:spcPct val="90000"/>
        </a:lnSpc>
        <a:spcBef>
          <a:spcPct val="0"/>
        </a:spcBef>
        <a:buNone/>
        <a:defRPr sz="2700" b="1" kern="1200" baseline="0">
          <a:solidFill>
            <a:schemeClr val="bg1"/>
          </a:solidFill>
          <a:latin typeface="Eurostile" panose="020B0504020202050204" pitchFamily="34" charset="77"/>
          <a:ea typeface="+mj-ea"/>
          <a:cs typeface="+mj-cs"/>
        </a:defRPr>
      </a:lvl1pPr>
    </p:titleStyle>
    <p:bodyStyle>
      <a:lvl1pPr marL="171438" indent="-171438" algn="l" defTabSz="685749" rtl="0" eaLnBrk="1" latinLnBrk="0" hangingPunct="1">
        <a:lnSpc>
          <a:spcPct val="100000"/>
        </a:lnSpc>
        <a:spcBef>
          <a:spcPts val="750"/>
        </a:spcBef>
        <a:buFont typeface="Wingdings" pitchFamily="2" charset="2"/>
        <a:buChar char="§"/>
        <a:defRPr sz="1500" kern="1200">
          <a:solidFill>
            <a:schemeClr val="bg1"/>
          </a:solidFill>
          <a:latin typeface="Eurostile" panose="020B0504020202050204" pitchFamily="34" charset="77"/>
          <a:ea typeface="+mn-ea"/>
          <a:cs typeface="+mn-cs"/>
        </a:defRPr>
      </a:lvl1pPr>
      <a:lvl2pPr marL="520265" indent="-184534" algn="l" defTabSz="685749" rtl="0" eaLnBrk="1" latinLnBrk="0" hangingPunct="1">
        <a:lnSpc>
          <a:spcPct val="100000"/>
        </a:lnSpc>
        <a:spcBef>
          <a:spcPts val="300"/>
        </a:spcBef>
        <a:buFont typeface="Wingdings" pitchFamily="2" charset="2"/>
        <a:buChar char="§"/>
        <a:tabLst/>
        <a:defRPr sz="1200" kern="1200">
          <a:solidFill>
            <a:schemeClr val="bg1"/>
          </a:solidFill>
          <a:latin typeface="Eurostile" panose="020B0504020202050204" pitchFamily="34" charset="77"/>
          <a:ea typeface="+mn-ea"/>
          <a:cs typeface="+mn-cs"/>
        </a:defRPr>
      </a:lvl2pPr>
      <a:lvl3pPr marL="863141" indent="-171438" algn="l" defTabSz="685749" rtl="0" eaLnBrk="1" latinLnBrk="0" hangingPunct="1">
        <a:lnSpc>
          <a:spcPct val="100000"/>
        </a:lnSpc>
        <a:spcBef>
          <a:spcPts val="300"/>
        </a:spcBef>
        <a:buSzPct val="80000"/>
        <a:buFont typeface="Wingdings" pitchFamily="2" charset="2"/>
        <a:buChar char="§"/>
        <a:tabLst/>
        <a:defRPr sz="1200" kern="1200">
          <a:solidFill>
            <a:schemeClr val="bg1"/>
          </a:solidFill>
          <a:latin typeface="Eurostile" panose="020B0504020202050204" pitchFamily="34" charset="77"/>
          <a:ea typeface="+mn-ea"/>
          <a:cs typeface="+mn-cs"/>
        </a:defRPr>
      </a:lvl3pPr>
      <a:lvl4pPr marL="1204823" indent="-170248" algn="l" defTabSz="685749" rtl="0" eaLnBrk="1" latinLnBrk="0" hangingPunct="1">
        <a:lnSpc>
          <a:spcPct val="100000"/>
        </a:lnSpc>
        <a:spcBef>
          <a:spcPts val="300"/>
        </a:spcBef>
        <a:buSzPct val="80000"/>
        <a:buFont typeface="Wingdings" pitchFamily="2" charset="2"/>
        <a:buChar char="§"/>
        <a:tabLst/>
        <a:defRPr sz="1200" kern="1200">
          <a:solidFill>
            <a:schemeClr val="bg1"/>
          </a:solidFill>
          <a:latin typeface="Eurostile" panose="020B0504020202050204" pitchFamily="34" charset="77"/>
          <a:ea typeface="+mn-ea"/>
          <a:cs typeface="+mn-cs"/>
        </a:defRPr>
      </a:lvl4pPr>
      <a:lvl5pPr marL="1547696" indent="-171438" algn="l" defTabSz="685749" rtl="0" eaLnBrk="1" latinLnBrk="0" hangingPunct="1">
        <a:lnSpc>
          <a:spcPct val="100000"/>
        </a:lnSpc>
        <a:spcBef>
          <a:spcPts val="300"/>
        </a:spcBef>
        <a:buFont typeface="Wingdings" pitchFamily="2" charset="2"/>
        <a:buChar char="§"/>
        <a:tabLst/>
        <a:defRPr sz="1200" kern="1200" baseline="0">
          <a:solidFill>
            <a:schemeClr val="bg1"/>
          </a:solidFill>
          <a:latin typeface="Eurostile" panose="020B0504020202050204" pitchFamily="34" charset="77"/>
          <a:ea typeface="+mn-ea"/>
          <a:cs typeface="+mn-cs"/>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1" pos="216" userDrawn="1">
          <p15:clr>
            <a:srgbClr val="F26B43"/>
          </p15:clr>
        </p15:guide>
        <p15:guide id="12" pos="5544" userDrawn="1">
          <p15:clr>
            <a:srgbClr val="F26B43"/>
          </p15:clr>
        </p15:guide>
        <p15:guide id="13" orient="horz" pos="3912" userDrawn="1">
          <p15:clr>
            <a:srgbClr val="F26B43"/>
          </p15:clr>
        </p15:guide>
        <p15:guide id="14" pos="2880" userDrawn="1">
          <p15:clr>
            <a:srgbClr val="F26B43"/>
          </p15:clr>
        </p15:guide>
        <p15:guide id="16" orient="horz" pos="1056" userDrawn="1">
          <p15:clr>
            <a:srgbClr val="F26B43"/>
          </p15:clr>
        </p15:guide>
        <p15:guide id="17" pos="450" userDrawn="1">
          <p15:clr>
            <a:srgbClr val="F26B43"/>
          </p15:clr>
        </p15:guide>
        <p15:guide id="18" pos="5310" userDrawn="1">
          <p15:clr>
            <a:srgbClr val="F26B43"/>
          </p15:clr>
        </p15:guide>
        <p15:guide id="19" pos="3042" userDrawn="1">
          <p15:clr>
            <a:srgbClr val="F26B43"/>
          </p15:clr>
        </p15:guide>
        <p15:guide id="20" pos="2718" userDrawn="1">
          <p15:clr>
            <a:srgbClr val="F26B43"/>
          </p15:clr>
        </p15:guide>
        <p15:guide id="22" orient="horz" pos="864" userDrawn="1">
          <p15:clr>
            <a:srgbClr val="F26B43"/>
          </p15:clr>
        </p15:guide>
        <p15:guide id="23" orient="horz" pos="3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gif"/><Relationship Id="rId2" Type="http://schemas.openxmlformats.org/officeDocument/2006/relationships/image" Target="../media/image43.jpeg"/><Relationship Id="rId1" Type="http://schemas.openxmlformats.org/officeDocument/2006/relationships/slideLayout" Target="../slideLayouts/slideLayout2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56.tiff"/><Relationship Id="rId7" Type="http://schemas.openxmlformats.org/officeDocument/2006/relationships/image" Target="../media/image60.jpeg"/><Relationship Id="rId2" Type="http://schemas.openxmlformats.org/officeDocument/2006/relationships/image" Target="../media/image55.tiff"/><Relationship Id="rId1" Type="http://schemas.openxmlformats.org/officeDocument/2006/relationships/slideLayout" Target="../slideLayouts/slideLayout28.xml"/><Relationship Id="rId6" Type="http://schemas.openxmlformats.org/officeDocument/2006/relationships/image" Target="../media/image59.tiff"/><Relationship Id="rId5" Type="http://schemas.openxmlformats.org/officeDocument/2006/relationships/image" Target="../media/image58.tiff"/><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tiff"/><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15.tiff"/><Relationship Id="rId5" Type="http://schemas.openxmlformats.org/officeDocument/2006/relationships/image" Target="../media/image14.jpeg"/><Relationship Id="rId4" Type="http://schemas.openxmlformats.org/officeDocument/2006/relationships/image" Target="../media/image13.tiff"/></Relationships>
</file>

<file path=ppt/slides/_rels/slide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7.xml"/><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image" Target="../media/image24.jpeg"/><Relationship Id="rId7" Type="http://schemas.openxmlformats.org/officeDocument/2006/relationships/image" Target="../media/image28.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emf"/><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38.jpeg"/><Relationship Id="rId5" Type="http://schemas.openxmlformats.org/officeDocument/2006/relationships/image" Target="../media/image37.tiff"/><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tiff"/><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E662435-55AA-394C-A7E0-9DDE2DB702D9}"/>
              </a:ext>
            </a:extLst>
          </p:cNvPr>
          <p:cNvSpPr/>
          <p:nvPr/>
        </p:nvSpPr>
        <p:spPr>
          <a:xfrm>
            <a:off x="214819" y="1079753"/>
            <a:ext cx="8714258" cy="1323439"/>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dirty="0">
                <a:ln w="11430"/>
                <a:solidFill>
                  <a:srgbClr val="FFDC6D"/>
                </a:solidFill>
                <a:effectLst>
                  <a:outerShdw blurRad="80000" dist="40000" dir="5040000" algn="tl">
                    <a:srgbClr val="000000">
                      <a:alpha val="30000"/>
                    </a:srgbClr>
                  </a:outerShdw>
                </a:effectLst>
                <a:cs typeface="Arial"/>
              </a:rPr>
              <a:t>Interstellar Probe:</a:t>
            </a:r>
          </a:p>
          <a:p>
            <a:pPr algn="ctr"/>
            <a:r>
              <a:rPr lang="en-US" sz="4000" b="1" dirty="0">
                <a:ln w="11430"/>
                <a:solidFill>
                  <a:srgbClr val="FFDC6D"/>
                </a:solidFill>
                <a:effectLst>
                  <a:outerShdw blurRad="80000" dist="40000" dir="5040000" algn="tl">
                    <a:srgbClr val="000000">
                      <a:alpha val="30000"/>
                    </a:srgbClr>
                  </a:outerShdw>
                </a:effectLst>
                <a:cs typeface="Arial"/>
              </a:rPr>
              <a:t>The Next Step</a:t>
            </a:r>
          </a:p>
        </p:txBody>
      </p:sp>
      <p:grpSp>
        <p:nvGrpSpPr>
          <p:cNvPr id="3" name="Group 2">
            <a:extLst>
              <a:ext uri="{FF2B5EF4-FFF2-40B4-BE49-F238E27FC236}">
                <a16:creationId xmlns:a16="http://schemas.microsoft.com/office/drawing/2014/main" id="{44C729C1-C70E-8842-BD8F-24BF240A1951}"/>
              </a:ext>
            </a:extLst>
          </p:cNvPr>
          <p:cNvGrpSpPr/>
          <p:nvPr/>
        </p:nvGrpSpPr>
        <p:grpSpPr>
          <a:xfrm>
            <a:off x="55130" y="5008634"/>
            <a:ext cx="9015718" cy="1477328"/>
            <a:chOff x="116090" y="4816604"/>
            <a:chExt cx="9015718" cy="1477328"/>
          </a:xfrm>
        </p:grpSpPr>
        <p:sp>
          <p:nvSpPr>
            <p:cNvPr id="8" name="TextBox 7">
              <a:extLst>
                <a:ext uri="{FF2B5EF4-FFF2-40B4-BE49-F238E27FC236}">
                  <a16:creationId xmlns:a16="http://schemas.microsoft.com/office/drawing/2014/main" id="{38B83802-80BB-3247-BA6E-6AD9B6822AD4}"/>
                </a:ext>
              </a:extLst>
            </p:cNvPr>
            <p:cNvSpPr txBox="1"/>
            <p:nvPr/>
          </p:nvSpPr>
          <p:spPr>
            <a:xfrm>
              <a:off x="116090" y="4816604"/>
              <a:ext cx="2234000" cy="1477328"/>
            </a:xfrm>
            <a:prstGeom prst="rect">
              <a:avLst/>
            </a:prstGeom>
            <a:noFill/>
            <a:ln>
              <a:solidFill>
                <a:schemeClr val="bg1"/>
              </a:solidFill>
            </a:ln>
          </p:spPr>
          <p:txBody>
            <a:bodyPr wrap="square" rtlCol="0">
              <a:spAutoFit/>
            </a:bodyPr>
            <a:lstStyle/>
            <a:p>
              <a:r>
                <a:rPr lang="en-US" sz="1500" b="1" dirty="0">
                  <a:solidFill>
                    <a:schemeClr val="bg1"/>
                  </a:solidFill>
                  <a:latin typeface="Eurostile" panose="020B0504020202050204" pitchFamily="34" charset="77"/>
                </a:rPr>
                <a:t>Session ST1.6</a:t>
              </a:r>
            </a:p>
            <a:p>
              <a:r>
                <a:rPr lang="en-US" sz="1500" b="1" dirty="0">
                  <a:solidFill>
                    <a:schemeClr val="bg1"/>
                  </a:solidFill>
                  <a:latin typeface="Eurostile" panose="020B0504020202050204" pitchFamily="34" charset="77"/>
                </a:rPr>
                <a:t>Exploration of the Heliosphere and the Interstellar Medium with IMAP and Interstellar Probe</a:t>
              </a:r>
              <a:endParaRPr lang="en-US" sz="1200" b="1" dirty="0">
                <a:solidFill>
                  <a:schemeClr val="bg1"/>
                </a:solidFill>
                <a:latin typeface="Eurostile" panose="020B0504020202050204" pitchFamily="34" charset="77"/>
              </a:endParaRPr>
            </a:p>
          </p:txBody>
        </p:sp>
        <p:sp>
          <p:nvSpPr>
            <p:cNvPr id="13" name="TextBox 12">
              <a:extLst>
                <a:ext uri="{FF2B5EF4-FFF2-40B4-BE49-F238E27FC236}">
                  <a16:creationId xmlns:a16="http://schemas.microsoft.com/office/drawing/2014/main" id="{7DCE882D-56BE-5F4E-8793-72B3A2FA5BC2}"/>
                </a:ext>
              </a:extLst>
            </p:cNvPr>
            <p:cNvSpPr txBox="1"/>
            <p:nvPr/>
          </p:nvSpPr>
          <p:spPr>
            <a:xfrm>
              <a:off x="7025178" y="4816604"/>
              <a:ext cx="2106630" cy="1477328"/>
            </a:xfrm>
            <a:prstGeom prst="rect">
              <a:avLst/>
            </a:prstGeom>
            <a:noFill/>
            <a:ln>
              <a:solidFill>
                <a:schemeClr val="bg1"/>
              </a:solidFill>
            </a:ln>
          </p:spPr>
          <p:txBody>
            <a:bodyPr wrap="square" rtlCol="0">
              <a:spAutoFit/>
            </a:bodyPr>
            <a:lstStyle/>
            <a:p>
              <a:r>
                <a:rPr lang="en-US" sz="1500" b="1" dirty="0">
                  <a:solidFill>
                    <a:schemeClr val="bg1"/>
                  </a:solidFill>
                  <a:latin typeface="Eurostile" panose="020B0504020202050204" pitchFamily="34" charset="77"/>
                </a:rPr>
                <a:t>D2818</a:t>
              </a:r>
            </a:p>
            <a:p>
              <a:r>
                <a:rPr lang="en-US" sz="1500" b="1" dirty="0">
                  <a:solidFill>
                    <a:schemeClr val="bg1"/>
                  </a:solidFill>
                  <a:latin typeface="Eurostile" panose="020B0504020202050204" pitchFamily="34" charset="77"/>
                </a:rPr>
                <a:t>EGU2020-6119</a:t>
              </a:r>
            </a:p>
            <a:p>
              <a:r>
                <a:rPr lang="en-US" sz="1500" b="1" dirty="0">
                  <a:solidFill>
                    <a:schemeClr val="bg1"/>
                  </a:solidFill>
                  <a:latin typeface="Eurostile" panose="020B0504020202050204" pitchFamily="34" charset="77"/>
                </a:rPr>
                <a:t>Live Chat</a:t>
              </a:r>
            </a:p>
            <a:p>
              <a:r>
                <a:rPr lang="en-US" sz="1500" b="1" dirty="0">
                  <a:solidFill>
                    <a:schemeClr val="bg1"/>
                  </a:solidFill>
                  <a:latin typeface="Eurostile" panose="020B0504020202050204" pitchFamily="34" charset="77"/>
                </a:rPr>
                <a:t>Wednesday, 06 May, 08:30–10:15 CEST</a:t>
              </a:r>
            </a:p>
            <a:p>
              <a:r>
                <a:rPr lang="en-US" sz="1500" b="1" dirty="0">
                  <a:solidFill>
                    <a:schemeClr val="bg1"/>
                  </a:solidFill>
                  <a:latin typeface="Eurostile" panose="020B0504020202050204" pitchFamily="34" charset="77"/>
                </a:rPr>
                <a:t>(2:30 – 4:15 AM EDT)</a:t>
              </a:r>
              <a:endParaRPr lang="en-US" sz="1200" b="1" dirty="0">
                <a:solidFill>
                  <a:schemeClr val="bg1"/>
                </a:solidFill>
                <a:latin typeface="Eurostile" panose="020B0504020202050204" pitchFamily="34" charset="77"/>
              </a:endParaRPr>
            </a:p>
          </p:txBody>
        </p:sp>
      </p:grpSp>
      <p:sp>
        <p:nvSpPr>
          <p:cNvPr id="10" name="Title 1">
            <a:extLst>
              <a:ext uri="{FF2B5EF4-FFF2-40B4-BE49-F238E27FC236}">
                <a16:creationId xmlns:a16="http://schemas.microsoft.com/office/drawing/2014/main" id="{F96AB81B-36DF-7E45-AA35-232DD041C5F4}"/>
              </a:ext>
            </a:extLst>
          </p:cNvPr>
          <p:cNvSpPr>
            <a:spLocks noGrp="1"/>
          </p:cNvSpPr>
          <p:nvPr>
            <p:ph type="ctrTitle"/>
          </p:nvPr>
        </p:nvSpPr>
        <p:spPr>
          <a:xfrm>
            <a:off x="164858" y="2714116"/>
            <a:ext cx="8764219" cy="2020170"/>
          </a:xfrm>
        </p:spPr>
        <p:txBody>
          <a:bodyPr>
            <a:normAutofit/>
          </a:bodyPr>
          <a:lstStyle/>
          <a:p>
            <a:r>
              <a:rPr lang="en-US" sz="2000" dirty="0">
                <a:solidFill>
                  <a:srgbClr val="FFFFFF"/>
                </a:solidFill>
              </a:rPr>
              <a:t>Ralph L. McNutt, Jr.</a:t>
            </a:r>
            <a:r>
              <a:rPr lang="en-US" sz="2000" baseline="30000" dirty="0">
                <a:solidFill>
                  <a:srgbClr val="FFFFFF"/>
                </a:solidFill>
              </a:rPr>
              <a:t>1</a:t>
            </a:r>
            <a:r>
              <a:rPr lang="en-US" sz="2000" dirty="0">
                <a:solidFill>
                  <a:srgbClr val="FFFF00"/>
                </a:solidFill>
              </a:rPr>
              <a:t>, Mike Gruntman</a:t>
            </a:r>
            <a:r>
              <a:rPr lang="en-US" sz="2000" baseline="30000" dirty="0">
                <a:solidFill>
                  <a:srgbClr val="FFFF00"/>
                </a:solidFill>
              </a:rPr>
              <a:t>2</a:t>
            </a:r>
            <a:r>
              <a:rPr lang="en-US" sz="2000" dirty="0">
                <a:solidFill>
                  <a:srgbClr val="FFFF00"/>
                </a:solidFill>
              </a:rPr>
              <a:t>, Stamatios M. Krimigis</a:t>
            </a:r>
            <a:r>
              <a:rPr lang="en-US" sz="2000" baseline="30000" dirty="0">
                <a:solidFill>
                  <a:srgbClr val="FFFF00"/>
                </a:solidFill>
              </a:rPr>
              <a:t>1,3</a:t>
            </a:r>
            <a:r>
              <a:rPr lang="en-US" sz="2000" dirty="0">
                <a:solidFill>
                  <a:srgbClr val="FFFF00"/>
                </a:solidFill>
              </a:rPr>
              <a:t>,</a:t>
            </a:r>
            <a:br>
              <a:rPr lang="en-US" sz="2000" dirty="0">
                <a:solidFill>
                  <a:srgbClr val="FFFF00"/>
                </a:solidFill>
              </a:rPr>
            </a:br>
            <a:r>
              <a:rPr lang="en-US" sz="2000" dirty="0">
                <a:solidFill>
                  <a:srgbClr val="FFFF00"/>
                </a:solidFill>
              </a:rPr>
              <a:t>Edmond C. Roelof</a:t>
            </a:r>
            <a:r>
              <a:rPr lang="en-US" sz="2000" baseline="30000" dirty="0">
                <a:solidFill>
                  <a:srgbClr val="FFFF00"/>
                </a:solidFill>
              </a:rPr>
              <a:t>1</a:t>
            </a:r>
            <a:r>
              <a:rPr lang="en-US" sz="2000" dirty="0">
                <a:solidFill>
                  <a:srgbClr val="FFFF00"/>
                </a:solidFill>
              </a:rPr>
              <a:t>, Pontus C. Brandt</a:t>
            </a:r>
            <a:r>
              <a:rPr lang="en-US" sz="2000" baseline="30000" dirty="0">
                <a:solidFill>
                  <a:srgbClr val="FFFF00"/>
                </a:solidFill>
              </a:rPr>
              <a:t>1</a:t>
            </a:r>
            <a:r>
              <a:rPr lang="en-US" sz="2000" dirty="0">
                <a:solidFill>
                  <a:srgbClr val="FFFF00"/>
                </a:solidFill>
              </a:rPr>
              <a:t>, Kathleen E. Mandt</a:t>
            </a:r>
            <a:r>
              <a:rPr lang="en-US" sz="2000" baseline="30000" dirty="0">
                <a:solidFill>
                  <a:srgbClr val="FFFF00"/>
                </a:solidFill>
              </a:rPr>
              <a:t>1</a:t>
            </a:r>
            <a:r>
              <a:rPr lang="en-US" sz="2000" dirty="0">
                <a:solidFill>
                  <a:srgbClr val="FFFF00"/>
                </a:solidFill>
              </a:rPr>
              <a:t>, Steven R. Vernon</a:t>
            </a:r>
            <a:r>
              <a:rPr lang="en-US" sz="2000" baseline="30000" dirty="0">
                <a:solidFill>
                  <a:srgbClr val="FFFF00"/>
                </a:solidFill>
              </a:rPr>
              <a:t>1</a:t>
            </a:r>
            <a:r>
              <a:rPr lang="en-US" sz="2000" dirty="0">
                <a:solidFill>
                  <a:srgbClr val="FFFF00"/>
                </a:solidFill>
              </a:rPr>
              <a:t>, Michael V. Paul</a:t>
            </a:r>
            <a:r>
              <a:rPr lang="en-US" sz="2000" baseline="30000" dirty="0">
                <a:solidFill>
                  <a:srgbClr val="FFFF00"/>
                </a:solidFill>
              </a:rPr>
              <a:t>1</a:t>
            </a:r>
            <a:r>
              <a:rPr lang="en-US" sz="2000" dirty="0">
                <a:solidFill>
                  <a:srgbClr val="FFFF00"/>
                </a:solidFill>
              </a:rPr>
              <a:t>, and Robert W. Stough</a:t>
            </a:r>
            <a:r>
              <a:rPr lang="en-US" sz="2000" baseline="30000" dirty="0">
                <a:solidFill>
                  <a:srgbClr val="FFFF00"/>
                </a:solidFill>
              </a:rPr>
              <a:t>4</a:t>
            </a:r>
            <a:br>
              <a:rPr lang="en-US" sz="2400" baseline="30000" dirty="0">
                <a:solidFill>
                  <a:srgbClr val="FFFF00"/>
                </a:solidFill>
              </a:rPr>
            </a:br>
            <a:br>
              <a:rPr lang="en-US" sz="2400" baseline="30000" dirty="0">
                <a:solidFill>
                  <a:srgbClr val="FFFF00"/>
                </a:solidFill>
              </a:rPr>
            </a:br>
            <a:r>
              <a:rPr lang="en-US" sz="1600" i="1" baseline="30000" dirty="0"/>
              <a:t>1</a:t>
            </a:r>
            <a:r>
              <a:rPr lang="en-US" sz="1600" i="1" dirty="0"/>
              <a:t>The John Hopkins University Applied Physics Laboratory, USA</a:t>
            </a:r>
            <a:br>
              <a:rPr lang="en-US" sz="1600" i="1" dirty="0"/>
            </a:br>
            <a:r>
              <a:rPr lang="en-US" sz="1600" i="1" baseline="30000" dirty="0"/>
              <a:t>2</a:t>
            </a:r>
            <a:r>
              <a:rPr lang="en-US" sz="1600" i="1" dirty="0"/>
              <a:t>University of Southern California, USA</a:t>
            </a:r>
            <a:br>
              <a:rPr lang="en-US" sz="1600" dirty="0">
                <a:solidFill>
                  <a:srgbClr val="FFFF00"/>
                </a:solidFill>
              </a:rPr>
            </a:br>
            <a:r>
              <a:rPr lang="en-US" sz="1600" i="1" baseline="30000" dirty="0"/>
              <a:t>3</a:t>
            </a:r>
            <a:r>
              <a:rPr lang="en-US" sz="1600" i="1" dirty="0"/>
              <a:t>Office of Space Research and Technology, Academy of Athens, Greece</a:t>
            </a:r>
            <a:br>
              <a:rPr lang="en-US" sz="1600" i="1" dirty="0"/>
            </a:br>
            <a:r>
              <a:rPr lang="en-US" sz="1600" i="1" baseline="30000" dirty="0"/>
              <a:t>4</a:t>
            </a:r>
            <a:r>
              <a:rPr lang="en-US" sz="1600" i="1" dirty="0"/>
              <a:t>NASA Marshall Space Flight Center, USA</a:t>
            </a:r>
            <a:endParaRPr lang="en-US" dirty="0"/>
          </a:p>
        </p:txBody>
      </p:sp>
      <p:pic>
        <p:nvPicPr>
          <p:cNvPr id="5" name="Picture 4">
            <a:extLst>
              <a:ext uri="{FF2B5EF4-FFF2-40B4-BE49-F238E27FC236}">
                <a16:creationId xmlns:a16="http://schemas.microsoft.com/office/drawing/2014/main" id="{B1BBBB82-8343-F348-AC61-20217D3DAE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9129" y="5008634"/>
            <a:ext cx="4687717" cy="1266951"/>
          </a:xfrm>
          <a:prstGeom prst="rect">
            <a:avLst/>
          </a:prstGeom>
        </p:spPr>
      </p:pic>
    </p:spTree>
    <p:extLst>
      <p:ext uri="{BB962C8B-B14F-4D97-AF65-F5344CB8AC3E}">
        <p14:creationId xmlns:p14="http://schemas.microsoft.com/office/powerpoint/2010/main" val="2407671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68B5-EB3E-684A-99F4-0B8FB4624042}"/>
              </a:ext>
            </a:extLst>
          </p:cNvPr>
          <p:cNvSpPr>
            <a:spLocks noGrp="1"/>
          </p:cNvSpPr>
          <p:nvPr>
            <p:ph type="title"/>
          </p:nvPr>
        </p:nvSpPr>
        <p:spPr>
          <a:xfrm>
            <a:off x="235780" y="132334"/>
            <a:ext cx="6099707" cy="1297073"/>
          </a:xfrm>
        </p:spPr>
        <p:txBody>
          <a:bodyPr>
            <a:normAutofit/>
          </a:bodyPr>
          <a:lstStyle/>
          <a:p>
            <a:r>
              <a:rPr lang="en-US" sz="3200" b="0" dirty="0"/>
              <a:t>Notional Science Traceability Matrix</a:t>
            </a:r>
            <a:br>
              <a:rPr lang="en-US" sz="3200" dirty="0"/>
            </a:br>
            <a:r>
              <a:rPr lang="en-US" sz="2800" dirty="0">
                <a:solidFill>
                  <a:schemeClr val="accent5"/>
                </a:solidFill>
              </a:rPr>
              <a:t>Identifying Requirements for Mission Designs</a:t>
            </a:r>
            <a:endParaRPr lang="en-US" sz="3200" dirty="0">
              <a:solidFill>
                <a:schemeClr val="accent5"/>
              </a:solidFill>
            </a:endParaRPr>
          </a:p>
        </p:txBody>
      </p:sp>
      <p:sp>
        <p:nvSpPr>
          <p:cNvPr id="4" name="Date Placeholder 3">
            <a:extLst>
              <a:ext uri="{FF2B5EF4-FFF2-40B4-BE49-F238E27FC236}">
                <a16:creationId xmlns:a16="http://schemas.microsoft.com/office/drawing/2014/main" id="{85131740-738D-9141-AB62-8E6C032FB1E2}"/>
              </a:ext>
            </a:extLst>
          </p:cNvPr>
          <p:cNvSpPr>
            <a:spLocks noGrp="1"/>
          </p:cNvSpPr>
          <p:nvPr>
            <p:ph type="dt" sz="half" idx="14"/>
          </p:nvPr>
        </p:nvSpPr>
        <p:spPr/>
        <p:txBody>
          <a:bodyPr/>
          <a:lstStyle/>
          <a:p>
            <a:r>
              <a:rPr lang="en-US"/>
              <a:t>6 May 2020</a:t>
            </a:r>
            <a:endParaRPr lang="en-US" dirty="0"/>
          </a:p>
        </p:txBody>
      </p:sp>
      <p:sp>
        <p:nvSpPr>
          <p:cNvPr id="5" name="Footer Placeholder 4">
            <a:extLst>
              <a:ext uri="{FF2B5EF4-FFF2-40B4-BE49-F238E27FC236}">
                <a16:creationId xmlns:a16="http://schemas.microsoft.com/office/drawing/2014/main" id="{7325CD1F-42B9-7144-A737-893FB5BB8D49}"/>
              </a:ext>
            </a:extLst>
          </p:cNvPr>
          <p:cNvSpPr>
            <a:spLocks noGrp="1"/>
          </p:cNvSpPr>
          <p:nvPr>
            <p:ph type="ftr" sz="quarter" idx="15"/>
          </p:nvPr>
        </p:nvSpPr>
        <p:spPr/>
        <p:txBody>
          <a:bodyPr/>
          <a:lstStyle/>
          <a:p>
            <a:r>
              <a:rPr lang="en-US" dirty="0"/>
              <a:t>EGU2020: Sharing Geoscience Online – Chat time Wednesday 08:30 – 10:15 CEST</a:t>
            </a:r>
          </a:p>
        </p:txBody>
      </p:sp>
      <p:sp>
        <p:nvSpPr>
          <p:cNvPr id="6" name="Slide Number Placeholder 5">
            <a:extLst>
              <a:ext uri="{FF2B5EF4-FFF2-40B4-BE49-F238E27FC236}">
                <a16:creationId xmlns:a16="http://schemas.microsoft.com/office/drawing/2014/main" id="{626C5D8E-C61E-A548-BA0C-45085FE8E026}"/>
              </a:ext>
            </a:extLst>
          </p:cNvPr>
          <p:cNvSpPr>
            <a:spLocks noGrp="1"/>
          </p:cNvSpPr>
          <p:nvPr>
            <p:ph type="sldNum" sz="quarter" idx="16"/>
          </p:nvPr>
        </p:nvSpPr>
        <p:spPr/>
        <p:txBody>
          <a:bodyPr/>
          <a:lstStyle/>
          <a:p>
            <a:fld id="{4EBCDCBD-78E1-0D41-A999-31B5EBF8E02C}" type="slidenum">
              <a:rPr lang="en-US" smtClean="0"/>
              <a:pPr/>
              <a:t>10</a:t>
            </a:fld>
            <a:endParaRPr lang="en-US" dirty="0"/>
          </a:p>
        </p:txBody>
      </p:sp>
      <p:graphicFrame>
        <p:nvGraphicFramePr>
          <p:cNvPr id="9" name="Table 8">
            <a:extLst>
              <a:ext uri="{FF2B5EF4-FFF2-40B4-BE49-F238E27FC236}">
                <a16:creationId xmlns:a16="http://schemas.microsoft.com/office/drawing/2014/main" id="{1375FAA8-E223-7D4A-B192-673AE6514BF0}"/>
              </a:ext>
            </a:extLst>
          </p:cNvPr>
          <p:cNvGraphicFramePr>
            <a:graphicFrameLocks noGrp="1"/>
          </p:cNvGraphicFramePr>
          <p:nvPr>
            <p:extLst>
              <p:ext uri="{D42A27DB-BD31-4B8C-83A1-F6EECF244321}">
                <p14:modId xmlns:p14="http://schemas.microsoft.com/office/powerpoint/2010/main" val="2430837199"/>
              </p:ext>
            </p:extLst>
          </p:nvPr>
        </p:nvGraphicFramePr>
        <p:xfrm>
          <a:off x="235780" y="1674245"/>
          <a:ext cx="8745785" cy="3960358"/>
        </p:xfrm>
        <a:graphic>
          <a:graphicData uri="http://schemas.openxmlformats.org/drawingml/2006/table">
            <a:tbl>
              <a:tblPr firstRow="1" bandRow="1">
                <a:tableStyleId>{5C22544A-7EE6-4342-B048-85BDC9FD1C3A}</a:tableStyleId>
              </a:tblPr>
              <a:tblGrid>
                <a:gridCol w="671660">
                  <a:extLst>
                    <a:ext uri="{9D8B030D-6E8A-4147-A177-3AD203B41FA5}">
                      <a16:colId xmlns:a16="http://schemas.microsoft.com/office/drawing/2014/main" val="2031598002"/>
                    </a:ext>
                  </a:extLst>
                </a:gridCol>
                <a:gridCol w="1852367">
                  <a:extLst>
                    <a:ext uri="{9D8B030D-6E8A-4147-A177-3AD203B41FA5}">
                      <a16:colId xmlns:a16="http://schemas.microsoft.com/office/drawing/2014/main" val="58955557"/>
                    </a:ext>
                  </a:extLst>
                </a:gridCol>
                <a:gridCol w="2311924">
                  <a:extLst>
                    <a:ext uri="{9D8B030D-6E8A-4147-A177-3AD203B41FA5}">
                      <a16:colId xmlns:a16="http://schemas.microsoft.com/office/drawing/2014/main" val="3545288830"/>
                    </a:ext>
                  </a:extLst>
                </a:gridCol>
                <a:gridCol w="1767526">
                  <a:extLst>
                    <a:ext uri="{9D8B030D-6E8A-4147-A177-3AD203B41FA5}">
                      <a16:colId xmlns:a16="http://schemas.microsoft.com/office/drawing/2014/main" val="2018712771"/>
                    </a:ext>
                  </a:extLst>
                </a:gridCol>
                <a:gridCol w="2142308">
                  <a:extLst>
                    <a:ext uri="{9D8B030D-6E8A-4147-A177-3AD203B41FA5}">
                      <a16:colId xmlns:a16="http://schemas.microsoft.com/office/drawing/2014/main" val="1138974191"/>
                    </a:ext>
                  </a:extLst>
                </a:gridCol>
              </a:tblGrid>
              <a:tr h="285750">
                <a:tc>
                  <a:txBody>
                    <a:bodyPr/>
                    <a:lstStyle/>
                    <a:p>
                      <a:pPr algn="ctr"/>
                      <a:r>
                        <a:rPr lang="en-US" sz="1400" b="1" dirty="0">
                          <a:solidFill>
                            <a:schemeClr val="accent5"/>
                          </a:solidFill>
                          <a:latin typeface="Eurostile" panose="020B0504020202050204" pitchFamily="34" charset="77"/>
                        </a:rPr>
                        <a:t>Goal</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0D0D">
                        <a:alpha val="50196"/>
                      </a:srgbClr>
                    </a:solidFill>
                  </a:tcPr>
                </a:tc>
                <a:tc>
                  <a:txBody>
                    <a:bodyPr/>
                    <a:lstStyle/>
                    <a:p>
                      <a:pPr algn="ctr"/>
                      <a:r>
                        <a:rPr lang="en-US" sz="1400" b="1" dirty="0">
                          <a:solidFill>
                            <a:schemeClr val="accent5"/>
                          </a:solidFill>
                          <a:latin typeface="Eurostile" panose="020B0504020202050204" pitchFamily="34" charset="77"/>
                        </a:rPr>
                        <a:t>Questions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81717">
                        <a:alpha val="50196"/>
                      </a:srgbClr>
                    </a:solidFill>
                  </a:tcPr>
                </a:tc>
                <a:tc>
                  <a:txBody>
                    <a:bodyPr/>
                    <a:lstStyle/>
                    <a:p>
                      <a:pPr algn="ctr"/>
                      <a:r>
                        <a:rPr lang="en-US" sz="1400" b="1" dirty="0">
                          <a:solidFill>
                            <a:schemeClr val="accent5"/>
                          </a:solidFill>
                          <a:latin typeface="Eurostile" panose="020B0504020202050204" pitchFamily="34" charset="77"/>
                        </a:rPr>
                        <a:t>Objectives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22A35">
                        <a:alpha val="50196"/>
                      </a:srgbClr>
                    </a:solidFill>
                  </a:tcPr>
                </a:tc>
                <a:tc>
                  <a:txBody>
                    <a:bodyPr/>
                    <a:lstStyle/>
                    <a:p>
                      <a:pPr algn="ctr"/>
                      <a:r>
                        <a:rPr lang="en-US" sz="1400" b="1" dirty="0">
                          <a:solidFill>
                            <a:schemeClr val="accent5"/>
                          </a:solidFill>
                          <a:latin typeface="Eurostile" panose="020B0504020202050204" pitchFamily="34" charset="77"/>
                        </a:rPr>
                        <a:t>Measurements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63A">
                        <a:alpha val="50196"/>
                      </a:srgbClr>
                    </a:solidFill>
                  </a:tcPr>
                </a:tc>
                <a:tc>
                  <a:txBody>
                    <a:bodyPr/>
                    <a:lstStyle/>
                    <a:p>
                      <a:pPr algn="ctr"/>
                      <a:r>
                        <a:rPr lang="en-US" sz="1400" b="1" dirty="0">
                          <a:solidFill>
                            <a:schemeClr val="accent5"/>
                          </a:solidFill>
                          <a:latin typeface="Eurostile" panose="020B0504020202050204" pitchFamily="34" charset="77"/>
                        </a:rPr>
                        <a:t>Mission Requirements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54779">
                        <a:alpha val="50196"/>
                      </a:srgbClr>
                    </a:solidFill>
                  </a:tcPr>
                </a:tc>
                <a:extLst>
                  <a:ext uri="{0D108BD9-81ED-4DB2-BD59-A6C34878D82A}">
                    <a16:rowId xmlns:a16="http://schemas.microsoft.com/office/drawing/2014/main" val="3868626476"/>
                  </a:ext>
                </a:extLst>
              </a:tr>
              <a:tr h="262054">
                <a:tc rowSpan="15">
                  <a:txBody>
                    <a:bodyPr/>
                    <a:lstStyle/>
                    <a:p>
                      <a:pPr algn="ctr"/>
                      <a:r>
                        <a:rPr lang="en-US" sz="1200" b="1" dirty="0">
                          <a:solidFill>
                            <a:schemeClr val="bg1"/>
                          </a:solidFill>
                          <a:latin typeface="Eurostile" panose="020B0504020202050204" pitchFamily="34" charset="77"/>
                        </a:rPr>
                        <a:t>Our Habitable Astropshere in Interstellar Space</a:t>
                      </a:r>
                    </a:p>
                  </a:txBody>
                  <a:tcPr marL="68580" marR="68580" marT="34290" marB="3429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0D0D">
                        <a:alpha val="50196"/>
                      </a:srgbClr>
                    </a:solidFill>
                  </a:tcPr>
                </a:tc>
                <a:tc rowSpan="9">
                  <a:txBody>
                    <a:bodyPr/>
                    <a:lstStyle/>
                    <a:p>
                      <a:pPr algn="ctr"/>
                      <a:r>
                        <a:rPr lang="en-US" sz="1200" b="0" dirty="0">
                          <a:solidFill>
                            <a:schemeClr val="bg1"/>
                          </a:solidFill>
                          <a:latin typeface="Eurostile" panose="020B0504020202050204" pitchFamily="34" charset="77"/>
                        </a:rPr>
                        <a:t>What is the Global Dynamical Nature of the Heliosphere as it plows through the ISM?</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81717">
                        <a:alpha val="50196"/>
                      </a:srgbClr>
                    </a:solidFill>
                  </a:tcPr>
                </a:tc>
                <a:tc>
                  <a:txBody>
                    <a:bodyPr/>
                    <a:lstStyle/>
                    <a:p>
                      <a:r>
                        <a:rPr lang="en-US" sz="900" dirty="0">
                          <a:solidFill>
                            <a:schemeClr val="bg1"/>
                          </a:solidFill>
                          <a:latin typeface="Eurostile" panose="020B0504020202050204" pitchFamily="34" charset="77"/>
                        </a:rPr>
                        <a:t>Global Structure</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22A35">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Particles, fields, waves, ENA</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63A">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Spinning, external view, ≥200 AU</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54779">
                        <a:alpha val="50196"/>
                      </a:srgbClr>
                    </a:solidFill>
                  </a:tcPr>
                </a:tc>
                <a:extLst>
                  <a:ext uri="{0D108BD9-81ED-4DB2-BD59-A6C34878D82A}">
                    <a16:rowId xmlns:a16="http://schemas.microsoft.com/office/drawing/2014/main" val="3619178833"/>
                  </a:ext>
                </a:extLst>
              </a:tr>
              <a:tr h="262054">
                <a:tc vMerge="1">
                  <a:txBody>
                    <a:bodyPr/>
                    <a:lstStyle/>
                    <a:p>
                      <a:pPr algn="ctr"/>
                      <a:endParaRPr lang="en-US" sz="1400" b="0" dirty="0">
                        <a:solidFill>
                          <a:schemeClr val="bg1"/>
                        </a:solidFill>
                        <a:latin typeface="Eurostile" panose="020B0504020202050204" pitchFamily="34" charset="77"/>
                      </a:endParaRPr>
                    </a:p>
                  </a:txBody>
                  <a:tcPr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E8EDE">
                        <a:alpha val="50196"/>
                      </a:srgbClr>
                    </a:solidFill>
                  </a:tcPr>
                </a:tc>
                <a:tc vMerge="1">
                  <a:txBody>
                    <a:bodyPr/>
                    <a:lstStyle/>
                    <a:p>
                      <a:pPr algn="ctr"/>
                      <a:endParaRPr lang="en-US" sz="1400" b="0" dirty="0">
                        <a:solidFill>
                          <a:schemeClr val="bg1"/>
                        </a:solidFill>
                        <a:latin typeface="Eurostile" panose="020B0504020202050204" pitchFamily="34"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E8EDE">
                        <a:alpha val="50196"/>
                      </a:srgbClr>
                    </a:solidFill>
                  </a:tcPr>
                </a:tc>
                <a:tc>
                  <a:txBody>
                    <a:bodyPr/>
                    <a:lstStyle/>
                    <a:p>
                      <a:r>
                        <a:rPr lang="en-US" sz="900" dirty="0">
                          <a:solidFill>
                            <a:schemeClr val="bg1"/>
                          </a:solidFill>
                          <a:latin typeface="Eurostile" panose="020B0504020202050204" pitchFamily="34" charset="77"/>
                        </a:rPr>
                        <a:t>Ribbon/Belt</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22A35">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ENA, particles, fields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63A">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Spinning, image, in-situ ribbon, ≥200 AU</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54779">
                        <a:alpha val="50196"/>
                      </a:srgbClr>
                    </a:solidFill>
                  </a:tcPr>
                </a:tc>
                <a:extLst>
                  <a:ext uri="{0D108BD9-81ED-4DB2-BD59-A6C34878D82A}">
                    <a16:rowId xmlns:a16="http://schemas.microsoft.com/office/drawing/2014/main" val="1637066589"/>
                  </a:ext>
                </a:extLst>
              </a:tr>
              <a:tr h="262054">
                <a:tc vMerge="1">
                  <a:txBody>
                    <a:bodyPr/>
                    <a:lstStyle/>
                    <a:p>
                      <a:pPr algn="ctr"/>
                      <a:endParaRPr lang="en-US" sz="1400" b="0" dirty="0">
                        <a:solidFill>
                          <a:schemeClr val="bg1"/>
                        </a:solidFill>
                        <a:latin typeface="Eurostile" panose="020B0504020202050204" pitchFamily="34" charset="77"/>
                      </a:endParaRPr>
                    </a:p>
                  </a:txBody>
                  <a:tcPr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E8EDE">
                        <a:alpha val="50196"/>
                      </a:srgbClr>
                    </a:solidFill>
                  </a:tcPr>
                </a:tc>
                <a:tc vMerge="1">
                  <a:txBody>
                    <a:bodyPr/>
                    <a:lstStyle/>
                    <a:p>
                      <a:pPr algn="ctr"/>
                      <a:endParaRPr lang="en-US" sz="1400" b="0" dirty="0">
                        <a:solidFill>
                          <a:schemeClr val="bg1"/>
                        </a:solidFill>
                        <a:latin typeface="Eurostile" panose="020B0504020202050204" pitchFamily="34"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E8EDE">
                        <a:alpha val="50196"/>
                      </a:srgbClr>
                    </a:solidFill>
                  </a:tcPr>
                </a:tc>
                <a:tc>
                  <a:txBody>
                    <a:bodyPr/>
                    <a:lstStyle/>
                    <a:p>
                      <a:r>
                        <a:rPr lang="en-US" sz="900" dirty="0">
                          <a:solidFill>
                            <a:schemeClr val="bg1"/>
                          </a:solidFill>
                          <a:latin typeface="Eurostile" panose="020B0504020202050204" pitchFamily="34" charset="77"/>
                        </a:rPr>
                        <a:t>Force Balance</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22A35">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Particles, fields, ENA</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63A">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Spinning, 90-300 AU</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54779">
                        <a:alpha val="50196"/>
                      </a:srgbClr>
                    </a:solidFill>
                  </a:tcPr>
                </a:tc>
                <a:extLst>
                  <a:ext uri="{0D108BD9-81ED-4DB2-BD59-A6C34878D82A}">
                    <a16:rowId xmlns:a16="http://schemas.microsoft.com/office/drawing/2014/main" val="632255626"/>
                  </a:ext>
                </a:extLst>
              </a:tr>
              <a:tr h="262054">
                <a:tc vMerge="1">
                  <a:txBody>
                    <a:bodyPr/>
                    <a:lstStyle/>
                    <a:p>
                      <a:pPr algn="ctr"/>
                      <a:endParaRPr lang="en-US" sz="1400" b="0" dirty="0">
                        <a:solidFill>
                          <a:schemeClr val="bg1"/>
                        </a:solidFill>
                        <a:latin typeface="Eurostile" panose="020B0504020202050204" pitchFamily="34" charset="77"/>
                      </a:endParaRPr>
                    </a:p>
                  </a:txBody>
                  <a:tcPr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E8EDE">
                        <a:alpha val="50196"/>
                      </a:srgbClr>
                    </a:solidFill>
                  </a:tcPr>
                </a:tc>
                <a:tc vMerge="1">
                  <a:txBody>
                    <a:bodyPr/>
                    <a:lstStyle/>
                    <a:p>
                      <a:pPr algn="ctr"/>
                      <a:endParaRPr lang="en-US" sz="1400" b="0" dirty="0">
                        <a:solidFill>
                          <a:schemeClr val="bg1"/>
                        </a:solidFill>
                        <a:latin typeface="Eurostile" panose="020B0504020202050204" pitchFamily="34"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E8EDE">
                        <a:alpha val="50196"/>
                      </a:srgbClr>
                    </a:solidFill>
                  </a:tcPr>
                </a:tc>
                <a:tc>
                  <a:txBody>
                    <a:bodyPr/>
                    <a:lstStyle/>
                    <a:p>
                      <a:r>
                        <a:rPr lang="en-US" sz="900" dirty="0">
                          <a:solidFill>
                            <a:schemeClr val="bg1"/>
                          </a:solidFill>
                          <a:latin typeface="Eurostile" panose="020B0504020202050204" pitchFamily="34" charset="77"/>
                        </a:rPr>
                        <a:t>Astrophysical Shock Acceleration</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22A35">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Particles, fields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63A">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Spinning/multiple heads, flanks, ≥90 AU</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54779">
                        <a:alpha val="50196"/>
                      </a:srgbClr>
                    </a:solidFill>
                  </a:tcPr>
                </a:tc>
                <a:extLst>
                  <a:ext uri="{0D108BD9-81ED-4DB2-BD59-A6C34878D82A}">
                    <a16:rowId xmlns:a16="http://schemas.microsoft.com/office/drawing/2014/main" val="2047971121"/>
                  </a:ext>
                </a:extLst>
              </a:tr>
              <a:tr h="262054">
                <a:tc vMerge="1">
                  <a:txBody>
                    <a:bodyPr/>
                    <a:lstStyle/>
                    <a:p>
                      <a:pPr algn="ctr"/>
                      <a:endParaRPr lang="en-US" sz="1400" b="0" dirty="0">
                        <a:solidFill>
                          <a:schemeClr val="bg1"/>
                        </a:solidFill>
                        <a:latin typeface="Eurostile" panose="020B0504020202050204" pitchFamily="34" charset="77"/>
                      </a:endParaRPr>
                    </a:p>
                  </a:txBody>
                  <a:tcPr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E8EDE">
                        <a:alpha val="50196"/>
                      </a:srgbClr>
                    </a:solidFill>
                  </a:tcPr>
                </a:tc>
                <a:tc vMerge="1">
                  <a:txBody>
                    <a:bodyPr/>
                    <a:lstStyle/>
                    <a:p>
                      <a:pPr algn="ctr"/>
                      <a:endParaRPr lang="en-US" sz="1400" b="0" dirty="0">
                        <a:solidFill>
                          <a:schemeClr val="bg1"/>
                        </a:solidFill>
                        <a:latin typeface="Eurostile" panose="020B0504020202050204" pitchFamily="34"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E8EDE">
                        <a:alpha val="50196"/>
                      </a:srgbClr>
                    </a:solidFill>
                  </a:tcPr>
                </a:tc>
                <a:tc>
                  <a:txBody>
                    <a:bodyPr/>
                    <a:lstStyle/>
                    <a:p>
                      <a:r>
                        <a:rPr lang="en-US" sz="900" dirty="0">
                          <a:solidFill>
                            <a:schemeClr val="bg1"/>
                          </a:solidFill>
                          <a:latin typeface="Eurostile" panose="020B0504020202050204" pitchFamily="34" charset="77"/>
                        </a:rPr>
                        <a:t>Nature and dynamics of Heliopause</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22A35">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Particles, fields, waves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63A">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Spinning, wire/rigid, ≥100 AU</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54779">
                        <a:alpha val="50196"/>
                      </a:srgbClr>
                    </a:solidFill>
                  </a:tcPr>
                </a:tc>
                <a:extLst>
                  <a:ext uri="{0D108BD9-81ED-4DB2-BD59-A6C34878D82A}">
                    <a16:rowId xmlns:a16="http://schemas.microsoft.com/office/drawing/2014/main" val="170656406"/>
                  </a:ext>
                </a:extLst>
              </a:tr>
              <a:tr h="262054">
                <a:tc vMerge="1">
                  <a:txBody>
                    <a:bodyPr/>
                    <a:lstStyle/>
                    <a:p>
                      <a:endParaRPr lang="en-US"/>
                    </a:p>
                  </a:txBody>
                  <a:tcPr/>
                </a:tc>
                <a:tc vMerge="1">
                  <a:txBody>
                    <a:bodyPr/>
                    <a:lstStyle/>
                    <a:p>
                      <a:endParaRPr lang="en-US"/>
                    </a:p>
                  </a:txBody>
                  <a:tcPr/>
                </a:tc>
                <a:tc>
                  <a:txBody>
                    <a:bodyPr/>
                    <a:lstStyle/>
                    <a:p>
                      <a:r>
                        <a:rPr lang="en-US" sz="900" dirty="0">
                          <a:solidFill>
                            <a:schemeClr val="bg1"/>
                          </a:solidFill>
                          <a:latin typeface="Eurostile" panose="020B0504020202050204" pitchFamily="34" charset="77"/>
                        </a:rPr>
                        <a:t>GCR Shielding</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22A35">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Particles, fields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63A">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Spinning/multiple heads, ≥100 AU</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54779">
                        <a:alpha val="50196"/>
                      </a:srgbClr>
                    </a:solidFill>
                  </a:tcPr>
                </a:tc>
                <a:extLst>
                  <a:ext uri="{0D108BD9-81ED-4DB2-BD59-A6C34878D82A}">
                    <a16:rowId xmlns:a16="http://schemas.microsoft.com/office/drawing/2014/main" val="3841188576"/>
                  </a:ext>
                </a:extLst>
              </a:tr>
              <a:tr h="262054">
                <a:tc vMerge="1">
                  <a:txBody>
                    <a:bodyPr/>
                    <a:lstStyle/>
                    <a:p>
                      <a:endParaRPr lang="en-US"/>
                    </a:p>
                  </a:txBody>
                  <a:tcPr/>
                </a:tc>
                <a:tc vMerge="1">
                  <a:txBody>
                    <a:bodyPr/>
                    <a:lstStyle/>
                    <a:p>
                      <a:endParaRPr lang="en-US"/>
                    </a:p>
                  </a:txBody>
                  <a:tcPr/>
                </a:tc>
                <a:tc>
                  <a:txBody>
                    <a:bodyPr/>
                    <a:lstStyle/>
                    <a:p>
                      <a:r>
                        <a:rPr lang="en-US" sz="900" dirty="0">
                          <a:solidFill>
                            <a:schemeClr val="bg1"/>
                          </a:solidFill>
                          <a:latin typeface="Eurostile" panose="020B0504020202050204" pitchFamily="34" charset="77"/>
                        </a:rPr>
                        <a:t>Solar perturbations in LISM</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22A35">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Particles, fields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63A">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Spinning/multiple heads, ≥300 AU</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54779">
                        <a:alpha val="50196"/>
                      </a:srgbClr>
                    </a:solidFill>
                  </a:tcPr>
                </a:tc>
                <a:extLst>
                  <a:ext uri="{0D108BD9-81ED-4DB2-BD59-A6C34878D82A}">
                    <a16:rowId xmlns:a16="http://schemas.microsoft.com/office/drawing/2014/main" val="1578302203"/>
                  </a:ext>
                </a:extLst>
              </a:tr>
              <a:tr h="205740">
                <a:tc vMerge="1">
                  <a:txBody>
                    <a:bodyPr/>
                    <a:lstStyle/>
                    <a:p>
                      <a:endParaRPr lang="en-US"/>
                    </a:p>
                  </a:txBody>
                  <a:tcPr/>
                </a:tc>
                <a:tc vMerge="1">
                  <a:txBody>
                    <a:bodyPr/>
                    <a:lstStyle/>
                    <a:p>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Bowshock</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22A35">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Particles, fields, nanodust</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63A">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Spinning, ≥150 AU</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54779">
                        <a:alpha val="50196"/>
                      </a:srgbClr>
                    </a:solidFill>
                  </a:tcPr>
                </a:tc>
                <a:extLst>
                  <a:ext uri="{0D108BD9-81ED-4DB2-BD59-A6C34878D82A}">
                    <a16:rowId xmlns:a16="http://schemas.microsoft.com/office/drawing/2014/main" val="4029229373"/>
                  </a:ext>
                </a:extLst>
              </a:tr>
              <a:tr h="205740">
                <a:tc vMerge="1">
                  <a:txBody>
                    <a:bodyPr/>
                    <a:lstStyle/>
                    <a:p>
                      <a:endParaRPr lang="en-US"/>
                    </a:p>
                  </a:txBody>
                  <a:tcPr>
                    <a:lnT w="12700" cap="flat" cmpd="sng" algn="ctr">
                      <a:solidFill>
                        <a:schemeClr val="bg1"/>
                      </a:solidFill>
                      <a:prstDash val="solid"/>
                      <a:round/>
                      <a:headEnd type="none" w="med" len="med"/>
                      <a:tailEnd type="none" w="med" len="med"/>
                    </a:lnT>
                  </a:tcPr>
                </a:tc>
                <a:tc vMerge="1">
                  <a:txBody>
                    <a:bodyPr/>
                    <a:lstStyle/>
                    <a:p>
                      <a:endParaRPr lang="en-US"/>
                    </a:p>
                  </a:txBody>
                  <a:tcPr>
                    <a:lnT w="12700" cap="flat" cmpd="sng" algn="ctr">
                      <a:solidFill>
                        <a:schemeClr val="bg1"/>
                      </a:solidFill>
                      <a:prstDash val="solid"/>
                      <a:round/>
                      <a:headEnd type="none" w="med" len="med"/>
                      <a:tailEnd type="none" w="med" len="med"/>
                    </a:lnT>
                  </a:tcPr>
                </a:tc>
                <a:tc>
                  <a:txBody>
                    <a:bodyPr/>
                    <a:lstStyle/>
                    <a:p>
                      <a:r>
                        <a:rPr lang="en-US" sz="900" dirty="0">
                          <a:solidFill>
                            <a:schemeClr val="bg1"/>
                          </a:solidFill>
                          <a:latin typeface="Eurostile" panose="020B0504020202050204" pitchFamily="34" charset="77"/>
                        </a:rPr>
                        <a:t>Hydrogen Wall</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22A35">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UV, particles, fields, neutrals</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63A">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Near ram, spinning, ≥300 AU</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54779">
                        <a:alpha val="50196"/>
                      </a:srgbClr>
                    </a:solidFill>
                  </a:tcPr>
                </a:tc>
                <a:extLst>
                  <a:ext uri="{0D108BD9-81ED-4DB2-BD59-A6C34878D82A}">
                    <a16:rowId xmlns:a16="http://schemas.microsoft.com/office/drawing/2014/main" val="1541979021"/>
                  </a:ext>
                </a:extLst>
              </a:tr>
              <a:tr h="205740">
                <a:tc vMerge="1">
                  <a:txBody>
                    <a:bodyPr/>
                    <a:lstStyle/>
                    <a:p>
                      <a:pPr algn="ctr"/>
                      <a:endParaRPr lang="en-US" sz="1400" b="1" dirty="0">
                        <a:solidFill>
                          <a:schemeClr val="tx1"/>
                        </a:solidFill>
                        <a:latin typeface="Eurostile" panose="020B0504020202050204" pitchFamily="34" charset="77"/>
                      </a:endParaRPr>
                    </a:p>
                  </a:txBody>
                  <a:tcPr vert="vert27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50000"/>
                      </a:schemeClr>
                    </a:solidFill>
                  </a:tcPr>
                </a:tc>
                <a:tc rowSpan="6">
                  <a:txBody>
                    <a:bodyPr/>
                    <a:lstStyle/>
                    <a:p>
                      <a:pPr algn="ctr"/>
                      <a:r>
                        <a:rPr lang="en-US" sz="1200" b="0" dirty="0">
                          <a:solidFill>
                            <a:schemeClr val="bg1"/>
                          </a:solidFill>
                          <a:latin typeface="Eurostile" panose="020B0504020202050204" pitchFamily="34" charset="77"/>
                        </a:rPr>
                        <a:t>What are the properties of the Interstellar Cloud surrounding the Heliosphere and what does it teach us about our place in the galaxy?</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81717">
                        <a:alpha val="50196"/>
                      </a:srgbClr>
                    </a:solidFill>
                  </a:tcPr>
                </a:tc>
                <a:tc>
                  <a:txBody>
                    <a:bodyPr/>
                    <a:lstStyle/>
                    <a:p>
                      <a:r>
                        <a:rPr lang="en-US" sz="900" dirty="0">
                          <a:solidFill>
                            <a:schemeClr val="bg1"/>
                          </a:solidFill>
                          <a:latin typeface="Eurostile" panose="020B0504020202050204" pitchFamily="34" charset="77"/>
                        </a:rPr>
                        <a:t>Cloud properties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22A35">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Particles, fields, neutrals</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63A">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Near ram, ≥200 AU</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54779">
                        <a:alpha val="50196"/>
                      </a:srgbClr>
                    </a:solidFill>
                  </a:tcPr>
                </a:tc>
                <a:extLst>
                  <a:ext uri="{0D108BD9-81ED-4DB2-BD59-A6C34878D82A}">
                    <a16:rowId xmlns:a16="http://schemas.microsoft.com/office/drawing/2014/main" val="4271282675"/>
                  </a:ext>
                </a:extLst>
              </a:tr>
              <a:tr h="205740">
                <a:tc vMerge="1">
                  <a:txBody>
                    <a:bodyPr/>
                    <a:lstStyle/>
                    <a:p>
                      <a:endParaRPr lang="en-US"/>
                    </a:p>
                  </a:txBody>
                  <a:tcPr>
                    <a:lnT w="12700" cap="flat" cmpd="sng" algn="ctr">
                      <a:solidFill>
                        <a:schemeClr val="bg1"/>
                      </a:solidFill>
                      <a:prstDash val="solid"/>
                      <a:round/>
                      <a:headEnd type="none" w="med" len="med"/>
                      <a:tailEnd type="none" w="med" len="med"/>
                    </a:lnT>
                  </a:tcPr>
                </a:tc>
                <a:tc vMerge="1">
                  <a:txBody>
                    <a:bodyPr/>
                    <a:lstStyle/>
                    <a:p>
                      <a:endParaRPr lang="en-US"/>
                    </a:p>
                  </a:txBody>
                  <a:tcPr>
                    <a:lnT w="12700" cap="flat" cmpd="sng" algn="ctr">
                      <a:solidFill>
                        <a:schemeClr val="bg1"/>
                      </a:solidFill>
                      <a:prstDash val="solid"/>
                      <a:round/>
                      <a:headEnd type="none" w="med" len="med"/>
                      <a:tailEnd type="none" w="med" len="med"/>
                    </a:lnT>
                  </a:tcPr>
                </a:tc>
                <a:tc>
                  <a:txBody>
                    <a:bodyPr/>
                    <a:lstStyle/>
                    <a:p>
                      <a:r>
                        <a:rPr lang="en-US" sz="900" dirty="0">
                          <a:solidFill>
                            <a:schemeClr val="bg1"/>
                          </a:solidFill>
                          <a:latin typeface="Eurostile" panose="020B0504020202050204" pitchFamily="34" charset="77"/>
                        </a:rPr>
                        <a:t>Gas and dust flows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22A35">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Particles, neutrals, dust</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63A">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Near ram, ≥200 AU</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54779">
                        <a:alpha val="50196"/>
                      </a:srgbClr>
                    </a:solidFill>
                  </a:tcPr>
                </a:tc>
                <a:extLst>
                  <a:ext uri="{0D108BD9-81ED-4DB2-BD59-A6C34878D82A}">
                    <a16:rowId xmlns:a16="http://schemas.microsoft.com/office/drawing/2014/main" val="3345460867"/>
                  </a:ext>
                </a:extLst>
              </a:tr>
              <a:tr h="205740">
                <a:tc vMerge="1">
                  <a:txBody>
                    <a:bodyPr/>
                    <a:lstStyle/>
                    <a:p>
                      <a:endParaRPr lang="en-US"/>
                    </a:p>
                  </a:txBody>
                  <a:tcPr/>
                </a:tc>
                <a:tc vMerge="1">
                  <a:txBody>
                    <a:bodyPr/>
                    <a:lstStyle/>
                    <a:p>
                      <a:endParaRPr lang="en-US"/>
                    </a:p>
                  </a:txBody>
                  <a:tcPr/>
                </a:tc>
                <a:tc>
                  <a:txBody>
                    <a:bodyPr/>
                    <a:lstStyle/>
                    <a:p>
                      <a:r>
                        <a:rPr lang="en-US" sz="900" dirty="0">
                          <a:solidFill>
                            <a:schemeClr val="bg1"/>
                          </a:solidFill>
                          <a:latin typeface="Eurostile" panose="020B0504020202050204" pitchFamily="34" charset="77"/>
                        </a:rPr>
                        <a:t>Boundary region</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22A35">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UV, particles, neutrals</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63A">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Near ram, ≥400 AU</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54779">
                        <a:alpha val="50196"/>
                      </a:srgbClr>
                    </a:solidFill>
                  </a:tcPr>
                </a:tc>
                <a:extLst>
                  <a:ext uri="{0D108BD9-81ED-4DB2-BD59-A6C34878D82A}">
                    <a16:rowId xmlns:a16="http://schemas.microsoft.com/office/drawing/2014/main" val="4135000880"/>
                  </a:ext>
                </a:extLst>
              </a:tr>
              <a:tr h="205740">
                <a:tc vMerge="1">
                  <a:txBody>
                    <a:bodyPr/>
                    <a:lstStyle/>
                    <a:p>
                      <a:endParaRPr lang="en-US"/>
                    </a:p>
                  </a:txBody>
                  <a:tcPr/>
                </a:tc>
                <a:tc vMerge="1">
                  <a:txBody>
                    <a:bodyPr/>
                    <a:lstStyle/>
                    <a:p>
                      <a:endParaRPr lang="en-US"/>
                    </a:p>
                  </a:txBody>
                  <a:tcPr/>
                </a:tc>
                <a:tc>
                  <a:txBody>
                    <a:bodyPr/>
                    <a:lstStyle/>
                    <a:p>
                      <a:r>
                        <a:rPr lang="en-US" sz="900" dirty="0">
                          <a:solidFill>
                            <a:schemeClr val="bg1"/>
                          </a:solidFill>
                          <a:latin typeface="Eurostile" panose="020B0504020202050204" pitchFamily="34" charset="77"/>
                        </a:rPr>
                        <a:t>Governing processes of ionization</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22A35">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UV, particles, neutrals</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63A">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Near ram, ≥200 AU</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54779">
                        <a:alpha val="50196"/>
                      </a:srgbClr>
                    </a:solidFill>
                  </a:tcPr>
                </a:tc>
                <a:extLst>
                  <a:ext uri="{0D108BD9-81ED-4DB2-BD59-A6C34878D82A}">
                    <a16:rowId xmlns:a16="http://schemas.microsoft.com/office/drawing/2014/main" val="711686563"/>
                  </a:ext>
                </a:extLst>
              </a:tr>
              <a:tr h="205740">
                <a:tc vMerge="1">
                  <a:txBody>
                    <a:bodyPr/>
                    <a:lstStyle/>
                    <a:p>
                      <a:endParaRPr lang="en-US"/>
                    </a:p>
                  </a:txBody>
                  <a:tcPr>
                    <a:lnT w="12700" cap="flat" cmpd="sng" algn="ctr">
                      <a:solidFill>
                        <a:schemeClr val="bg1"/>
                      </a:solidFill>
                      <a:prstDash val="solid"/>
                      <a:round/>
                      <a:headEnd type="none" w="med" len="med"/>
                      <a:tailEnd type="none" w="med" len="med"/>
                    </a:lnT>
                  </a:tcPr>
                </a:tc>
                <a:tc vMerge="1">
                  <a:txBody>
                    <a:bodyPr/>
                    <a:lstStyle/>
                    <a:p>
                      <a:endParaRPr lang="en-US"/>
                    </a:p>
                  </a:txBody>
                  <a:tcP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Galactic Evolution and Nucleosynthesis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22A35">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Elements, isotopes, dust</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63A">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Near ram, ≥400 AU</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54779">
                        <a:alpha val="50196"/>
                      </a:srgbClr>
                    </a:solidFill>
                  </a:tcPr>
                </a:tc>
                <a:extLst>
                  <a:ext uri="{0D108BD9-81ED-4DB2-BD59-A6C34878D82A}">
                    <a16:rowId xmlns:a16="http://schemas.microsoft.com/office/drawing/2014/main" val="103253093"/>
                  </a:ext>
                </a:extLst>
              </a:tr>
              <a:tr h="205740">
                <a:tc vMerge="1">
                  <a:txBody>
                    <a:bodyPr/>
                    <a:lstStyle/>
                    <a:p>
                      <a:endParaRPr lang="en-US"/>
                    </a:p>
                  </a:txBody>
                  <a:tcPr>
                    <a:lnT w="12700" cap="flat" cmpd="sng" algn="ctr">
                      <a:solidFill>
                        <a:schemeClr val="bg1"/>
                      </a:solidFill>
                      <a:prstDash val="solid"/>
                      <a:round/>
                      <a:headEnd type="none" w="med" len="med"/>
                      <a:tailEnd type="none" w="med" len="med"/>
                    </a:lnT>
                  </a:tcPr>
                </a:tc>
                <a:tc vMerge="1">
                  <a:txBody>
                    <a:bodyPr/>
                    <a:lstStyle/>
                    <a:p>
                      <a:endParaRPr lang="en-US"/>
                    </a:p>
                  </a:txBody>
                  <a:tcP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Building blocks of planetary systems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22A35">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Dust</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163A">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rPr>
                        <a:t>Near ram, ≥200 AU</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54779">
                        <a:alpha val="50196"/>
                      </a:srgbClr>
                    </a:solidFill>
                  </a:tcPr>
                </a:tc>
                <a:extLst>
                  <a:ext uri="{0D108BD9-81ED-4DB2-BD59-A6C34878D82A}">
                    <a16:rowId xmlns:a16="http://schemas.microsoft.com/office/drawing/2014/main" val="3827962462"/>
                  </a:ext>
                </a:extLst>
              </a:tr>
              <a:tr h="194310">
                <a:tc gridSpan="5">
                  <a:txBody>
                    <a:bodyPr/>
                    <a:lstStyle/>
                    <a:p>
                      <a:pPr algn="r"/>
                      <a:r>
                        <a:rPr lang="en-US" sz="800" b="0" i="1" dirty="0">
                          <a:solidFill>
                            <a:schemeClr val="bg1"/>
                          </a:solidFill>
                          <a:latin typeface="Eurostile" panose="020B0504020202050204" pitchFamily="34" charset="77"/>
                        </a:rPr>
                        <a:t>Version 4.0</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800" b="0" dirty="0">
                        <a:solidFill>
                          <a:schemeClr val="bg1"/>
                        </a:solidFill>
                        <a:latin typeface="Eurostile" panose="020B0504020202050204" pitchFamily="34"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200" dirty="0">
                        <a:solidFill>
                          <a:schemeClr val="bg1"/>
                        </a:solidFill>
                        <a:latin typeface="Eurostile" panose="020B0504020202050204" pitchFamily="34"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200" dirty="0">
                        <a:solidFill>
                          <a:schemeClr val="bg1"/>
                        </a:solidFill>
                        <a:latin typeface="Eurostile" panose="020B0504020202050204" pitchFamily="34"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endParaRPr lang="en-US" sz="1000" b="0" i="1" dirty="0">
                        <a:solidFill>
                          <a:schemeClr val="bg1"/>
                        </a:solidFill>
                        <a:latin typeface="Eurostile" panose="020B0504020202050204" pitchFamily="34" charset="77"/>
                      </a:endParaRPr>
                    </a:p>
                  </a:txBody>
                  <a:tcPr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548453"/>
                  </a:ext>
                </a:extLst>
              </a:tr>
            </a:tbl>
          </a:graphicData>
        </a:graphic>
      </p:graphicFrame>
      <p:sp>
        <p:nvSpPr>
          <p:cNvPr id="7" name="TextBox 6">
            <a:extLst>
              <a:ext uri="{FF2B5EF4-FFF2-40B4-BE49-F238E27FC236}">
                <a16:creationId xmlns:a16="http://schemas.microsoft.com/office/drawing/2014/main" id="{6B7C0E96-4854-6543-8CD7-B4D698133191}"/>
              </a:ext>
            </a:extLst>
          </p:cNvPr>
          <p:cNvSpPr txBox="1"/>
          <p:nvPr/>
        </p:nvSpPr>
        <p:spPr>
          <a:xfrm>
            <a:off x="386766" y="5623159"/>
            <a:ext cx="8332730" cy="461665"/>
          </a:xfrm>
          <a:prstGeom prst="rect">
            <a:avLst/>
          </a:prstGeom>
          <a:noFill/>
          <a:ln w="19050">
            <a:noFill/>
          </a:ln>
        </p:spPr>
        <p:txBody>
          <a:bodyPr wrap="none" rtlCol="0">
            <a:spAutoFit/>
          </a:bodyPr>
          <a:lstStyle/>
          <a:p>
            <a:r>
              <a:rPr lang="en-US" sz="2400" b="1" dirty="0">
                <a:solidFill>
                  <a:srgbClr val="FFFF00"/>
                </a:solidFill>
              </a:rPr>
              <a:t>In Progress – Continuing community input encouraged!</a:t>
            </a:r>
          </a:p>
        </p:txBody>
      </p:sp>
    </p:spTree>
    <p:extLst>
      <p:ext uri="{BB962C8B-B14F-4D97-AF65-F5344CB8AC3E}">
        <p14:creationId xmlns:p14="http://schemas.microsoft.com/office/powerpoint/2010/main" val="97523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90DC7-E9D2-CB44-AB96-F03B91E881FA}"/>
              </a:ext>
            </a:extLst>
          </p:cNvPr>
          <p:cNvSpPr>
            <a:spLocks noGrp="1"/>
          </p:cNvSpPr>
          <p:nvPr>
            <p:ph type="title"/>
          </p:nvPr>
        </p:nvSpPr>
        <p:spPr/>
        <p:txBody>
          <a:bodyPr>
            <a:normAutofit fontScale="90000"/>
          </a:bodyPr>
          <a:lstStyle/>
          <a:p>
            <a:r>
              <a:rPr lang="en-US" b="0" dirty="0"/>
              <a:t>An Instrument Menu (</a:t>
            </a:r>
            <a:r>
              <a:rPr lang="en-US" b="0" u="sng" dirty="0"/>
              <a:t>not</a:t>
            </a:r>
            <a:r>
              <a:rPr lang="en-US" b="0" dirty="0"/>
              <a:t> payload)</a:t>
            </a:r>
            <a:br>
              <a:rPr lang="en-US" dirty="0">
                <a:solidFill>
                  <a:schemeClr val="accent5"/>
                </a:solidFill>
              </a:rPr>
            </a:br>
            <a:r>
              <a:rPr lang="en-US" sz="1800" dirty="0">
                <a:solidFill>
                  <a:schemeClr val="accent5"/>
                </a:solidFill>
              </a:rPr>
              <a:t>Discoveries Enabled by Destination, not by New Measurements</a:t>
            </a:r>
            <a:endParaRPr lang="en-US" dirty="0">
              <a:solidFill>
                <a:schemeClr val="accent5"/>
              </a:solidFill>
            </a:endParaRPr>
          </a:p>
        </p:txBody>
      </p:sp>
      <p:sp>
        <p:nvSpPr>
          <p:cNvPr id="6" name="Slide Number Placeholder 5">
            <a:extLst>
              <a:ext uri="{FF2B5EF4-FFF2-40B4-BE49-F238E27FC236}">
                <a16:creationId xmlns:a16="http://schemas.microsoft.com/office/drawing/2014/main" id="{A56F1806-5384-E64F-A476-52A15BA0EE90}"/>
              </a:ext>
            </a:extLst>
          </p:cNvPr>
          <p:cNvSpPr>
            <a:spLocks noGrp="1"/>
          </p:cNvSpPr>
          <p:nvPr>
            <p:ph type="sldNum" sz="quarter" idx="16"/>
          </p:nvPr>
        </p:nvSpPr>
        <p:spPr/>
        <p:txBody>
          <a:bodyPr/>
          <a:lstStyle/>
          <a:p>
            <a:fld id="{4EBCDCBD-78E1-0D41-A999-31B5EBF8E02C}" type="slidenum">
              <a:rPr lang="en-US" smtClean="0"/>
              <a:pPr/>
              <a:t>11</a:t>
            </a:fld>
            <a:endParaRPr lang="en-US" dirty="0"/>
          </a:p>
        </p:txBody>
      </p:sp>
      <p:graphicFrame>
        <p:nvGraphicFramePr>
          <p:cNvPr id="7" name="Table 6">
            <a:extLst>
              <a:ext uri="{FF2B5EF4-FFF2-40B4-BE49-F238E27FC236}">
                <a16:creationId xmlns:a16="http://schemas.microsoft.com/office/drawing/2014/main" id="{62DFCCDB-FBD6-CE44-9063-41815B3C4EE7}"/>
              </a:ext>
            </a:extLst>
          </p:cNvPr>
          <p:cNvGraphicFramePr>
            <a:graphicFrameLocks noGrp="1"/>
          </p:cNvGraphicFramePr>
          <p:nvPr>
            <p:extLst>
              <p:ext uri="{D42A27DB-BD31-4B8C-83A1-F6EECF244321}">
                <p14:modId xmlns:p14="http://schemas.microsoft.com/office/powerpoint/2010/main" val="4285013031"/>
              </p:ext>
            </p:extLst>
          </p:nvPr>
        </p:nvGraphicFramePr>
        <p:xfrm>
          <a:off x="94158" y="1094629"/>
          <a:ext cx="8891687" cy="4529155"/>
        </p:xfrm>
        <a:graphic>
          <a:graphicData uri="http://schemas.openxmlformats.org/drawingml/2006/table">
            <a:tbl>
              <a:tblPr firstRow="1" firstCol="1" bandRow="1">
                <a:tableStyleId>{5C22544A-7EE6-4342-B048-85BDC9FD1C3A}</a:tableStyleId>
              </a:tblPr>
              <a:tblGrid>
                <a:gridCol w="2833805">
                  <a:extLst>
                    <a:ext uri="{9D8B030D-6E8A-4147-A177-3AD203B41FA5}">
                      <a16:colId xmlns:a16="http://schemas.microsoft.com/office/drawing/2014/main" val="3440536932"/>
                    </a:ext>
                  </a:extLst>
                </a:gridCol>
                <a:gridCol w="947596">
                  <a:extLst>
                    <a:ext uri="{9D8B030D-6E8A-4147-A177-3AD203B41FA5}">
                      <a16:colId xmlns:a16="http://schemas.microsoft.com/office/drawing/2014/main" val="1226142614"/>
                    </a:ext>
                  </a:extLst>
                </a:gridCol>
                <a:gridCol w="892042">
                  <a:extLst>
                    <a:ext uri="{9D8B030D-6E8A-4147-A177-3AD203B41FA5}">
                      <a16:colId xmlns:a16="http://schemas.microsoft.com/office/drawing/2014/main" val="1265918418"/>
                    </a:ext>
                  </a:extLst>
                </a:gridCol>
                <a:gridCol w="1394284">
                  <a:extLst>
                    <a:ext uri="{9D8B030D-6E8A-4147-A177-3AD203B41FA5}">
                      <a16:colId xmlns:a16="http://schemas.microsoft.com/office/drawing/2014/main" val="1234686902"/>
                    </a:ext>
                  </a:extLst>
                </a:gridCol>
                <a:gridCol w="2823960">
                  <a:extLst>
                    <a:ext uri="{9D8B030D-6E8A-4147-A177-3AD203B41FA5}">
                      <a16:colId xmlns:a16="http://schemas.microsoft.com/office/drawing/2014/main" val="2686700064"/>
                    </a:ext>
                  </a:extLst>
                </a:gridCol>
              </a:tblGrid>
              <a:tr h="208710">
                <a:tc>
                  <a:txBody>
                    <a:bodyPr/>
                    <a:lstStyle/>
                    <a:p>
                      <a:pPr marL="0" marR="0" indent="0" algn="just">
                        <a:spcBef>
                          <a:spcPts val="0"/>
                        </a:spcBef>
                        <a:spcAft>
                          <a:spcPts val="0"/>
                        </a:spcAft>
                      </a:pPr>
                      <a:r>
                        <a:rPr lang="en-US" sz="1300" dirty="0">
                          <a:effectLst/>
                          <a:latin typeface="Eurostile" panose="020B0504020202050204" pitchFamily="34" charset="77"/>
                        </a:rPr>
                        <a:t>Instrument</a:t>
                      </a:r>
                      <a:endParaRPr lang="en-US" sz="13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52070" algn="l">
                        <a:spcBef>
                          <a:spcPts val="0"/>
                        </a:spcBef>
                        <a:spcAft>
                          <a:spcPts val="0"/>
                        </a:spcAft>
                      </a:pPr>
                      <a:r>
                        <a:rPr lang="en-US" sz="1300" dirty="0">
                          <a:solidFill>
                            <a:schemeClr val="bg1"/>
                          </a:solidFill>
                          <a:effectLst/>
                          <a:latin typeface="Eurostile" panose="020B0504020202050204" pitchFamily="34" charset="77"/>
                        </a:rPr>
                        <a:t>Mass (kg)</a:t>
                      </a:r>
                      <a:endParaRPr lang="en-US" sz="1300" dirty="0">
                        <a:solidFill>
                          <a:schemeClr val="bg1"/>
                        </a:solidFill>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p>
                      <a:pPr marL="0" marR="0" indent="8255" algn="l">
                        <a:spcBef>
                          <a:spcPts val="0"/>
                        </a:spcBef>
                        <a:spcAft>
                          <a:spcPts val="0"/>
                        </a:spcAft>
                      </a:pPr>
                      <a:r>
                        <a:rPr lang="en-US" sz="1300" dirty="0">
                          <a:solidFill>
                            <a:schemeClr val="bg1"/>
                          </a:solidFill>
                          <a:effectLst/>
                          <a:latin typeface="Eurostile" panose="020B0504020202050204" pitchFamily="34" charset="77"/>
                        </a:rPr>
                        <a:t>Power (W)</a:t>
                      </a:r>
                      <a:endParaRPr lang="en-US" sz="1300" dirty="0">
                        <a:solidFill>
                          <a:schemeClr val="bg1"/>
                        </a:solidFill>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p>
                      <a:pPr marL="0" marR="0" indent="-8890" algn="l">
                        <a:spcBef>
                          <a:spcPts val="0"/>
                        </a:spcBef>
                        <a:spcAft>
                          <a:spcPts val="0"/>
                        </a:spcAft>
                      </a:pPr>
                      <a:r>
                        <a:rPr lang="en-US" sz="1300" dirty="0">
                          <a:solidFill>
                            <a:schemeClr val="bg1"/>
                          </a:solidFill>
                          <a:effectLst/>
                          <a:latin typeface="Eurostile" panose="020B0504020202050204" pitchFamily="34" charset="77"/>
                        </a:rPr>
                        <a:t>Data rate (bps)</a:t>
                      </a:r>
                      <a:endParaRPr lang="en-US" sz="1300" dirty="0">
                        <a:solidFill>
                          <a:schemeClr val="bg1"/>
                        </a:solidFill>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p>
                      <a:pPr marL="0" marR="0" indent="0" algn="l">
                        <a:spcBef>
                          <a:spcPts val="0"/>
                        </a:spcBef>
                        <a:spcAft>
                          <a:spcPts val="0"/>
                        </a:spcAft>
                      </a:pPr>
                      <a:r>
                        <a:rPr lang="en-US" sz="1300" dirty="0">
                          <a:solidFill>
                            <a:schemeClr val="bg1"/>
                          </a:solidFill>
                          <a:effectLst/>
                          <a:latin typeface="Eurostile" panose="020B0504020202050204" pitchFamily="34" charset="77"/>
                        </a:rPr>
                        <a:t>Reference/Heritage</a:t>
                      </a:r>
                      <a:endParaRPr lang="en-US" sz="1300" dirty="0">
                        <a:solidFill>
                          <a:schemeClr val="bg1"/>
                        </a:solidFill>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626519273"/>
                  </a:ext>
                </a:extLst>
              </a:tr>
              <a:tr h="208710">
                <a:tc>
                  <a:txBody>
                    <a:bodyPr/>
                    <a:lstStyle/>
                    <a:p>
                      <a:pPr marL="0" marR="0" indent="0" algn="just">
                        <a:spcBef>
                          <a:spcPts val="0"/>
                        </a:spcBef>
                        <a:spcAft>
                          <a:spcPts val="0"/>
                        </a:spcAft>
                      </a:pPr>
                      <a:r>
                        <a:rPr lang="en-US" sz="1300" b="0" dirty="0">
                          <a:effectLst/>
                          <a:latin typeface="Eurostile" panose="020B0504020202050204" pitchFamily="34" charset="77"/>
                        </a:rPr>
                        <a:t>Vector Scalar Magnetometer</a:t>
                      </a:r>
                      <a:endParaRPr lang="en-US" sz="1300" b="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52070" algn="just">
                        <a:spcBef>
                          <a:spcPts val="0"/>
                        </a:spcBef>
                        <a:spcAft>
                          <a:spcPts val="0"/>
                        </a:spcAft>
                      </a:pPr>
                      <a:r>
                        <a:rPr lang="en-US" sz="1200" dirty="0">
                          <a:effectLst/>
                          <a:latin typeface="Eurostile" panose="020B0504020202050204" pitchFamily="34" charset="77"/>
                        </a:rPr>
                        <a:t>1.9-2</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255"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3.4-4.5</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890"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2-3600</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effectLst/>
                          <a:latin typeface="Eurostile" panose="020B0504020202050204" pitchFamily="34" charset="77"/>
                          <a:ea typeface="PMingLiU" panose="02020500000000000000" pitchFamily="18" charset="-120"/>
                          <a:cs typeface="Times New Roman" pitchFamily="2" charset="0"/>
                        </a:rPr>
                        <a:t>In dev</a:t>
                      </a:r>
                      <a:r>
                        <a:rPr lang="en-US" sz="1200" dirty="0">
                          <a:effectLst/>
                          <a:latin typeface="Eurostile" panose="020B0504020202050204" pitchFamily="34" charset="77"/>
                          <a:ea typeface="PMingLiU" panose="02020500000000000000" pitchFamily="18" charset="-120"/>
                          <a:cs typeface="Times New Roman" pitchFamily="2" charset="0"/>
                        </a:rPr>
                        <a:t>., Cassini</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29107108"/>
                  </a:ext>
                </a:extLst>
              </a:tr>
              <a:tr h="208710">
                <a:tc>
                  <a:txBody>
                    <a:bodyPr/>
                    <a:lstStyle/>
                    <a:p>
                      <a:pPr marL="0" marR="0" indent="0" algn="just">
                        <a:spcBef>
                          <a:spcPts val="0"/>
                        </a:spcBef>
                        <a:spcAft>
                          <a:spcPts val="0"/>
                        </a:spcAft>
                      </a:pPr>
                      <a:r>
                        <a:rPr lang="en-US" sz="1300" b="0" dirty="0">
                          <a:effectLst/>
                          <a:latin typeface="Eurostile" panose="020B0504020202050204" pitchFamily="34" charset="77"/>
                        </a:rPr>
                        <a:t>Fluxgate Magnetometer</a:t>
                      </a:r>
                      <a:endParaRPr lang="en-US" sz="1300" b="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52070" algn="just">
                        <a:spcBef>
                          <a:spcPts val="0"/>
                        </a:spcBef>
                        <a:spcAft>
                          <a:spcPts val="0"/>
                        </a:spcAft>
                      </a:pPr>
                      <a:r>
                        <a:rPr lang="en-US" sz="1200" dirty="0">
                          <a:effectLst/>
                          <a:latin typeface="Eurostile" panose="020B0504020202050204" pitchFamily="34" charset="77"/>
                        </a:rPr>
                        <a:t>1.2-5.6</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255" algn="just">
                        <a:spcBef>
                          <a:spcPts val="0"/>
                        </a:spcBef>
                        <a:spcAft>
                          <a:spcPts val="0"/>
                        </a:spcAft>
                      </a:pPr>
                      <a:r>
                        <a:rPr lang="en-US" sz="1200" dirty="0">
                          <a:effectLst/>
                          <a:latin typeface="Eurostile" panose="020B0504020202050204" pitchFamily="34" charset="77"/>
                        </a:rPr>
                        <a:t>2.2-5.1</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890"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120-3600</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0" algn="just">
                        <a:spcBef>
                          <a:spcPts val="0"/>
                        </a:spcBef>
                        <a:spcAft>
                          <a:spcPts val="0"/>
                        </a:spcAft>
                      </a:pPr>
                      <a:r>
                        <a:rPr lang="en-US" sz="1200" dirty="0">
                          <a:effectLst/>
                          <a:latin typeface="Eurostile" panose="020B0504020202050204" pitchFamily="34" charset="77"/>
                        </a:rPr>
                        <a:t>MESSENGER, Voyager, Cassini</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04432467"/>
                  </a:ext>
                </a:extLst>
              </a:tr>
              <a:tr h="208710">
                <a:tc>
                  <a:txBody>
                    <a:bodyPr/>
                    <a:lstStyle/>
                    <a:p>
                      <a:pPr marL="0" marR="0" indent="0" algn="just">
                        <a:spcBef>
                          <a:spcPts val="0"/>
                        </a:spcBef>
                        <a:spcAft>
                          <a:spcPts val="0"/>
                        </a:spcAft>
                      </a:pPr>
                      <a:r>
                        <a:rPr lang="en-US" sz="1300" b="0" dirty="0">
                          <a:effectLst/>
                          <a:latin typeface="Eurostile" panose="020B0504020202050204" pitchFamily="34" charset="77"/>
                        </a:rPr>
                        <a:t>Plasma Wave Instrument</a:t>
                      </a:r>
                      <a:endParaRPr lang="en-US" sz="1300" b="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52070" algn="just">
                        <a:spcBef>
                          <a:spcPts val="0"/>
                        </a:spcBef>
                        <a:spcAft>
                          <a:spcPts val="0"/>
                        </a:spcAft>
                      </a:pPr>
                      <a:r>
                        <a:rPr lang="en-US" sz="1200" dirty="0">
                          <a:solidFill>
                            <a:schemeClr val="tx1"/>
                          </a:solidFill>
                          <a:effectLst/>
                          <a:latin typeface="Eurostile" panose="020B0504020202050204" pitchFamily="34" charset="77"/>
                          <a:ea typeface="PMingLiU" panose="02020500000000000000" pitchFamily="18" charset="-120"/>
                          <a:cs typeface="Times New Roman" pitchFamily="2" charset="0"/>
                        </a:rPr>
                        <a:t>1.4-</a:t>
                      </a:r>
                      <a:r>
                        <a:rPr lang="en-US" sz="1200" dirty="0">
                          <a:effectLst/>
                          <a:latin typeface="Eurostile" panose="020B0504020202050204" pitchFamily="34" charset="77"/>
                          <a:ea typeface="PMingLiU" panose="02020500000000000000" pitchFamily="18" charset="-120"/>
                          <a:cs typeface="Times New Roman" pitchFamily="2" charset="0"/>
                        </a:rPr>
                        <a:t>15.5</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255" algn="just">
                        <a:spcBef>
                          <a:spcPts val="0"/>
                        </a:spcBef>
                        <a:spcAft>
                          <a:spcPts val="0"/>
                        </a:spcAft>
                      </a:pPr>
                      <a:r>
                        <a:rPr lang="en-US" sz="1200" dirty="0">
                          <a:effectLst/>
                          <a:latin typeface="Eurostile" panose="020B0504020202050204" pitchFamily="34" charset="77"/>
                        </a:rPr>
                        <a:t>1.1-14.2</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890" algn="just">
                        <a:spcBef>
                          <a:spcPts val="0"/>
                        </a:spcBef>
                        <a:spcAft>
                          <a:spcPts val="0"/>
                        </a:spcAft>
                      </a:pPr>
                      <a:r>
                        <a:rPr lang="en-US" sz="1200" dirty="0">
                          <a:effectLst/>
                          <a:latin typeface="Eurostile" panose="020B0504020202050204" pitchFamily="34" charset="77"/>
                        </a:rPr>
                        <a:t>16-7500</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0" algn="just">
                        <a:spcBef>
                          <a:spcPts val="0"/>
                        </a:spcBef>
                        <a:spcAft>
                          <a:spcPts val="0"/>
                        </a:spcAft>
                      </a:pPr>
                      <a:r>
                        <a:rPr lang="en-US" sz="1200" dirty="0">
                          <a:effectLst/>
                          <a:latin typeface="Eurostile" panose="020B0504020202050204" pitchFamily="34" charset="77"/>
                        </a:rPr>
                        <a:t>Galileo, PSP, VAP, Voyager</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42749258"/>
                  </a:ext>
                </a:extLst>
              </a:tr>
              <a:tr h="208710">
                <a:tc>
                  <a:txBody>
                    <a:bodyPr/>
                    <a:lstStyle/>
                    <a:p>
                      <a:pPr marL="0" marR="0" indent="0" algn="just">
                        <a:spcBef>
                          <a:spcPts val="0"/>
                        </a:spcBef>
                        <a:spcAft>
                          <a:spcPts val="0"/>
                        </a:spcAft>
                      </a:pPr>
                      <a:r>
                        <a:rPr lang="en-US" sz="1300" b="0" dirty="0">
                          <a:solidFill>
                            <a:schemeClr val="bg1"/>
                          </a:solidFill>
                          <a:effectLst/>
                          <a:latin typeface="Eurostile" panose="020B0504020202050204" pitchFamily="34" charset="77"/>
                        </a:rPr>
                        <a:t>Solar Wind and PUI</a:t>
                      </a:r>
                      <a:endParaRPr lang="en-US" sz="1300" b="0" dirty="0">
                        <a:solidFill>
                          <a:schemeClr val="bg1"/>
                        </a:solidFill>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52070" algn="just">
                        <a:spcBef>
                          <a:spcPts val="0"/>
                        </a:spcBef>
                        <a:spcAft>
                          <a:spcPts val="0"/>
                        </a:spcAft>
                      </a:pPr>
                      <a:r>
                        <a:rPr lang="en-US" sz="1200" dirty="0">
                          <a:effectLst/>
                          <a:latin typeface="Eurostile" panose="020B0504020202050204" pitchFamily="34" charset="77"/>
                        </a:rPr>
                        <a:t>6-8</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255" algn="just">
                        <a:spcBef>
                          <a:spcPts val="0"/>
                        </a:spcBef>
                        <a:spcAft>
                          <a:spcPts val="0"/>
                        </a:spcAft>
                      </a:pPr>
                      <a:r>
                        <a:rPr lang="en-US" sz="1200" dirty="0">
                          <a:effectLst/>
                          <a:latin typeface="Eurostile" panose="020B0504020202050204" pitchFamily="34" charset="77"/>
                        </a:rPr>
                        <a:t>5-10.8</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890" algn="just">
                        <a:spcBef>
                          <a:spcPts val="0"/>
                        </a:spcBef>
                        <a:spcAft>
                          <a:spcPts val="0"/>
                        </a:spcAft>
                      </a:pPr>
                      <a:r>
                        <a:rPr lang="en-US" sz="1200" dirty="0">
                          <a:effectLst/>
                          <a:latin typeface="Eurostile" panose="020B0504020202050204" pitchFamily="34" charset="77"/>
                        </a:rPr>
                        <a:t>504-1500</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0" algn="just">
                        <a:spcBef>
                          <a:spcPts val="0"/>
                        </a:spcBef>
                        <a:spcAft>
                          <a:spcPts val="0"/>
                        </a:spcAft>
                      </a:pPr>
                      <a:r>
                        <a:rPr lang="en-US" sz="1200" b="1" dirty="0">
                          <a:effectLst/>
                          <a:latin typeface="Eurostile" panose="020B0504020202050204" pitchFamily="34" charset="77"/>
                        </a:rPr>
                        <a:t>In dev. </a:t>
                      </a:r>
                      <a:r>
                        <a:rPr lang="en-US" sz="1200" dirty="0">
                          <a:effectLst/>
                          <a:latin typeface="Eurostile" panose="020B0504020202050204" pitchFamily="34" charset="77"/>
                        </a:rPr>
                        <a:t>(PSP, IMAP, ACE)</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36804217"/>
                  </a:ext>
                </a:extLst>
              </a:tr>
              <a:tr h="208710">
                <a:tc>
                  <a:txBody>
                    <a:bodyPr/>
                    <a:lstStyle/>
                    <a:p>
                      <a:pPr marL="0" marR="0" indent="0" algn="just">
                        <a:spcBef>
                          <a:spcPts val="0"/>
                        </a:spcBef>
                        <a:spcAft>
                          <a:spcPts val="0"/>
                        </a:spcAft>
                      </a:pPr>
                      <a:r>
                        <a:rPr lang="en-US" sz="1300" b="0" dirty="0">
                          <a:solidFill>
                            <a:schemeClr val="bg1"/>
                          </a:solidFill>
                          <a:effectLst/>
                          <a:latin typeface="Eurostile" panose="020B0504020202050204" pitchFamily="34" charset="77"/>
                        </a:rPr>
                        <a:t>Suprathermals and Energetic Ions</a:t>
                      </a:r>
                      <a:endParaRPr lang="en-US" sz="1300" b="0" dirty="0">
                        <a:solidFill>
                          <a:schemeClr val="bg1"/>
                        </a:solidFill>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52070" algn="just">
                        <a:spcBef>
                          <a:spcPts val="0"/>
                        </a:spcBef>
                        <a:spcAft>
                          <a:spcPts val="0"/>
                        </a:spcAft>
                      </a:pPr>
                      <a:r>
                        <a:rPr lang="en-US" sz="1200" dirty="0">
                          <a:effectLst/>
                          <a:latin typeface="Eurostile" panose="020B0504020202050204" pitchFamily="34" charset="77"/>
                        </a:rPr>
                        <a:t>3.3-12.6</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255"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2.8-30.5</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890" algn="just">
                        <a:spcBef>
                          <a:spcPts val="0"/>
                        </a:spcBef>
                        <a:spcAft>
                          <a:spcPts val="0"/>
                        </a:spcAft>
                      </a:pPr>
                      <a:r>
                        <a:rPr lang="en-US" sz="1200" dirty="0">
                          <a:effectLst/>
                          <a:latin typeface="Eurostile" panose="020B0504020202050204" pitchFamily="34" charset="77"/>
                        </a:rPr>
                        <a:t>280-10500</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0" algn="just">
                        <a:spcBef>
                          <a:spcPts val="0"/>
                        </a:spcBef>
                        <a:spcAft>
                          <a:spcPts val="0"/>
                        </a:spcAft>
                      </a:pPr>
                      <a:r>
                        <a:rPr lang="en-US" sz="1200" b="1" dirty="0">
                          <a:effectLst/>
                          <a:latin typeface="Eurostile" panose="020B0504020202050204" pitchFamily="34" charset="77"/>
                        </a:rPr>
                        <a:t>In dev. </a:t>
                      </a:r>
                      <a:r>
                        <a:rPr lang="en-US" sz="1200" dirty="0">
                          <a:effectLst/>
                          <a:latin typeface="Eurostile" panose="020B0504020202050204" pitchFamily="34" charset="77"/>
                        </a:rPr>
                        <a:t>(Solar Orbiter, PSP, NH, IMAP)</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74411622"/>
                  </a:ext>
                </a:extLst>
              </a:tr>
              <a:tr h="208710">
                <a:tc>
                  <a:txBody>
                    <a:bodyPr/>
                    <a:lstStyle/>
                    <a:p>
                      <a:pPr marL="0" marR="0" indent="0" algn="just">
                        <a:spcBef>
                          <a:spcPts val="0"/>
                        </a:spcBef>
                        <a:spcAft>
                          <a:spcPts val="0"/>
                        </a:spcAft>
                      </a:pPr>
                      <a:r>
                        <a:rPr lang="en-US" sz="1300" b="0" dirty="0">
                          <a:effectLst/>
                          <a:latin typeface="Eurostile" panose="020B0504020202050204" pitchFamily="34" charset="77"/>
                        </a:rPr>
                        <a:t>Cosmic-ray spectrometer</a:t>
                      </a:r>
                      <a:endParaRPr lang="en-US" sz="1300" b="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52070" algn="just">
                        <a:spcBef>
                          <a:spcPts val="0"/>
                        </a:spcBef>
                        <a:spcAft>
                          <a:spcPts val="0"/>
                        </a:spcAft>
                      </a:pPr>
                      <a:r>
                        <a:rPr lang="en-US" sz="1200" dirty="0">
                          <a:effectLst/>
                          <a:latin typeface="Eurostile" panose="020B0504020202050204" pitchFamily="34" charset="77"/>
                        </a:rPr>
                        <a:t>3.6-31.6</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255" algn="just">
                        <a:spcBef>
                          <a:spcPts val="0"/>
                        </a:spcBef>
                        <a:spcAft>
                          <a:spcPts val="0"/>
                        </a:spcAft>
                      </a:pPr>
                      <a:r>
                        <a:rPr lang="en-US" sz="1200" dirty="0">
                          <a:effectLst/>
                          <a:latin typeface="Eurostile" panose="020B0504020202050204" pitchFamily="34" charset="77"/>
                        </a:rPr>
                        <a:t>5.4-12.2</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890"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160-464</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0" algn="just">
                        <a:spcBef>
                          <a:spcPts val="0"/>
                        </a:spcBef>
                        <a:spcAft>
                          <a:spcPts val="0"/>
                        </a:spcAft>
                      </a:pPr>
                      <a:r>
                        <a:rPr lang="en-US" sz="1200" dirty="0">
                          <a:effectLst/>
                          <a:latin typeface="Eurostile" panose="020B0504020202050204" pitchFamily="34" charset="77"/>
                        </a:rPr>
                        <a:t>Solar Orbiter, Ulysses, PSP, Voyager, ACE</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56134726"/>
                  </a:ext>
                </a:extLst>
              </a:tr>
              <a:tr h="208710">
                <a:tc>
                  <a:txBody>
                    <a:bodyPr/>
                    <a:lstStyle/>
                    <a:p>
                      <a:pPr marL="0" marR="0" indent="0" algn="just">
                        <a:spcBef>
                          <a:spcPts val="0"/>
                        </a:spcBef>
                        <a:spcAft>
                          <a:spcPts val="0"/>
                        </a:spcAft>
                      </a:pPr>
                      <a:r>
                        <a:rPr lang="en-US" sz="1300" b="0" dirty="0">
                          <a:effectLst/>
                          <a:latin typeface="Eurostile" panose="020B0504020202050204" pitchFamily="34" charset="77"/>
                        </a:rPr>
                        <a:t>Dust Detector</a:t>
                      </a:r>
                      <a:endParaRPr lang="en-US" sz="1300" b="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52070" algn="just">
                        <a:spcBef>
                          <a:spcPts val="0"/>
                        </a:spcBef>
                        <a:spcAft>
                          <a:spcPts val="0"/>
                        </a:spcAft>
                      </a:pPr>
                      <a:r>
                        <a:rPr lang="en-US" sz="1200" dirty="0">
                          <a:solidFill>
                            <a:schemeClr val="tx1"/>
                          </a:solidFill>
                          <a:effectLst/>
                          <a:latin typeface="Eurostile" panose="020B0504020202050204" pitchFamily="34" charset="77"/>
                        </a:rPr>
                        <a:t>1.9-3.6</a:t>
                      </a:r>
                      <a:endParaRPr lang="en-US" sz="1200" dirty="0">
                        <a:solidFill>
                          <a:schemeClr val="tx1"/>
                        </a:solidFill>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255" algn="just">
                        <a:spcBef>
                          <a:spcPts val="0"/>
                        </a:spcBef>
                        <a:spcAft>
                          <a:spcPts val="0"/>
                        </a:spcAft>
                      </a:pPr>
                      <a:r>
                        <a:rPr lang="en-US" sz="1200" dirty="0">
                          <a:effectLst/>
                          <a:latin typeface="Eurostile" panose="020B0504020202050204" pitchFamily="34" charset="77"/>
                        </a:rPr>
                        <a:t>5</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890"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579-900</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0" algn="just">
                        <a:spcBef>
                          <a:spcPts val="0"/>
                        </a:spcBef>
                        <a:spcAft>
                          <a:spcPts val="0"/>
                        </a:spcAft>
                      </a:pPr>
                      <a:r>
                        <a:rPr lang="en-US" sz="1200" dirty="0">
                          <a:effectLst/>
                          <a:latin typeface="Eurostile" panose="020B0504020202050204" pitchFamily="34" charset="77"/>
                        </a:rPr>
                        <a:t>NH, LADEE</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39593039"/>
                  </a:ext>
                </a:extLst>
              </a:tr>
              <a:tr h="208710">
                <a:tc>
                  <a:txBody>
                    <a:bodyPr/>
                    <a:lstStyle/>
                    <a:p>
                      <a:pPr marL="0" marR="0" indent="0" algn="just">
                        <a:spcBef>
                          <a:spcPts val="0"/>
                        </a:spcBef>
                        <a:spcAft>
                          <a:spcPts val="0"/>
                        </a:spcAft>
                      </a:pPr>
                      <a:r>
                        <a:rPr lang="en-US" sz="1300" b="0" dirty="0">
                          <a:effectLst/>
                          <a:latin typeface="Eurostile" panose="020B0504020202050204" pitchFamily="34" charset="77"/>
                          <a:ea typeface="PMingLiU" panose="02020500000000000000" pitchFamily="18" charset="-120"/>
                          <a:cs typeface="Times New Roman" pitchFamily="2" charset="0"/>
                        </a:rPr>
                        <a:t>Interstellar Dust Analyzer</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52070" algn="just">
                        <a:spcBef>
                          <a:spcPts val="0"/>
                        </a:spcBef>
                        <a:spcAft>
                          <a:spcPts val="0"/>
                        </a:spcAft>
                      </a:pPr>
                      <a:r>
                        <a:rPr lang="en-US" sz="1200" dirty="0">
                          <a:solidFill>
                            <a:schemeClr val="tx1"/>
                          </a:solidFill>
                          <a:effectLst/>
                          <a:latin typeface="Eurostile" panose="020B0504020202050204" pitchFamily="34" charset="77"/>
                          <a:ea typeface="PMingLiU" panose="02020500000000000000" pitchFamily="18" charset="-120"/>
                          <a:cs typeface="Times New Roman" pitchFamily="2" charset="0"/>
                        </a:rPr>
                        <a:t>10</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255"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13</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890"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10</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0" algn="just">
                        <a:spcBef>
                          <a:spcPts val="0"/>
                        </a:spcBef>
                        <a:spcAft>
                          <a:spcPts val="0"/>
                        </a:spcAft>
                      </a:pPr>
                      <a:r>
                        <a:rPr lang="en-US" sz="1200" b="1" dirty="0">
                          <a:effectLst/>
                          <a:latin typeface="Eurostile" panose="020B0504020202050204" pitchFamily="34" charset="77"/>
                          <a:ea typeface="PMingLiU" panose="02020500000000000000" pitchFamily="18" charset="-120"/>
                          <a:cs typeface="Times New Roman" pitchFamily="2" charset="0"/>
                        </a:rPr>
                        <a:t>In dev. </a:t>
                      </a:r>
                      <a:r>
                        <a:rPr lang="en-US" sz="1200" dirty="0">
                          <a:effectLst/>
                          <a:latin typeface="Eurostile" panose="020B0504020202050204" pitchFamily="34" charset="77"/>
                          <a:ea typeface="PMingLiU" panose="02020500000000000000" pitchFamily="18" charset="-120"/>
                          <a:cs typeface="Times New Roman" pitchFamily="2" charset="0"/>
                        </a:rPr>
                        <a:t>(Europa Clipper, IMAP)</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22475619"/>
                  </a:ext>
                </a:extLst>
              </a:tr>
              <a:tr h="208710">
                <a:tc>
                  <a:txBody>
                    <a:bodyPr/>
                    <a:lstStyle/>
                    <a:p>
                      <a:pPr marL="0" marR="0" indent="0" algn="just">
                        <a:spcBef>
                          <a:spcPts val="0"/>
                        </a:spcBef>
                        <a:spcAft>
                          <a:spcPts val="0"/>
                        </a:spcAft>
                      </a:pPr>
                      <a:r>
                        <a:rPr lang="en-US" sz="1300" b="0" dirty="0">
                          <a:effectLst/>
                          <a:latin typeface="Eurostile" panose="020B0504020202050204" pitchFamily="34" charset="77"/>
                        </a:rPr>
                        <a:t>Neutral Ion Mass Spectrometer</a:t>
                      </a:r>
                      <a:endParaRPr lang="en-US" sz="1300" b="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52070" algn="just">
                        <a:spcBef>
                          <a:spcPts val="0"/>
                        </a:spcBef>
                        <a:spcAft>
                          <a:spcPts val="0"/>
                        </a:spcAft>
                      </a:pPr>
                      <a:r>
                        <a:rPr lang="en-US" sz="1200" dirty="0">
                          <a:effectLst/>
                          <a:latin typeface="Eurostile" panose="020B0504020202050204" pitchFamily="34" charset="77"/>
                        </a:rPr>
                        <a:t>10</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255"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23.3-49</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890"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1495-20000</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0" algn="just">
                        <a:spcBef>
                          <a:spcPts val="0"/>
                        </a:spcBef>
                        <a:spcAft>
                          <a:spcPts val="0"/>
                        </a:spcAft>
                      </a:pPr>
                      <a:r>
                        <a:rPr lang="en-US" sz="1200" b="1" dirty="0">
                          <a:effectLst/>
                          <a:latin typeface="Eurostile" panose="020B0504020202050204" pitchFamily="34" charset="77"/>
                          <a:ea typeface="PMingLiU" panose="02020500000000000000" pitchFamily="18" charset="-120"/>
                          <a:cs typeface="Times New Roman" pitchFamily="2" charset="0"/>
                        </a:rPr>
                        <a:t>In dev</a:t>
                      </a:r>
                      <a:r>
                        <a:rPr lang="en-US" sz="1200" dirty="0">
                          <a:effectLst/>
                          <a:latin typeface="Eurostile" panose="020B0504020202050204" pitchFamily="34" charset="77"/>
                          <a:ea typeface="PMingLiU" panose="02020500000000000000" pitchFamily="18" charset="-120"/>
                          <a:cs typeface="Times New Roman" pitchFamily="2" charset="0"/>
                        </a:rPr>
                        <a:t>. (JUICE, Rosetta, Cassini)</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63727376"/>
                  </a:ext>
                </a:extLst>
              </a:tr>
              <a:tr h="208710">
                <a:tc>
                  <a:txBody>
                    <a:bodyPr/>
                    <a:lstStyle/>
                    <a:p>
                      <a:pPr marL="0" marR="0" indent="0" algn="just">
                        <a:spcBef>
                          <a:spcPts val="0"/>
                        </a:spcBef>
                        <a:spcAft>
                          <a:spcPts val="0"/>
                        </a:spcAft>
                      </a:pPr>
                      <a:r>
                        <a:rPr lang="en-US" sz="1300" b="0" dirty="0">
                          <a:effectLst/>
                          <a:latin typeface="Eurostile" panose="020B0504020202050204" pitchFamily="34" charset="77"/>
                        </a:rPr>
                        <a:t>Low-Energy ENA</a:t>
                      </a:r>
                      <a:endParaRPr lang="en-US" sz="1300" b="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52070" algn="just">
                        <a:spcBef>
                          <a:spcPts val="0"/>
                        </a:spcBef>
                        <a:spcAft>
                          <a:spcPts val="0"/>
                        </a:spcAft>
                      </a:pPr>
                      <a:r>
                        <a:rPr lang="en-US" sz="1200" dirty="0">
                          <a:effectLst/>
                          <a:latin typeface="Eurostile" panose="020B0504020202050204" pitchFamily="34" charset="77"/>
                        </a:rPr>
                        <a:t>11.5-20.75</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255"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3.5-13.1</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890" algn="just">
                        <a:spcBef>
                          <a:spcPts val="0"/>
                        </a:spcBef>
                        <a:spcAft>
                          <a:spcPts val="0"/>
                        </a:spcAft>
                      </a:pPr>
                      <a:r>
                        <a:rPr lang="en-US" sz="1200" dirty="0">
                          <a:effectLst/>
                          <a:latin typeface="Eurostile" panose="020B0504020202050204" pitchFamily="34" charset="77"/>
                        </a:rPr>
                        <a:t>100-500</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0" algn="just">
                        <a:spcBef>
                          <a:spcPts val="0"/>
                        </a:spcBef>
                        <a:spcAft>
                          <a:spcPts val="0"/>
                        </a:spcAft>
                      </a:pPr>
                      <a:r>
                        <a:rPr lang="en-US" sz="1200" b="1" dirty="0">
                          <a:effectLst/>
                          <a:latin typeface="Eurostile" panose="020B0504020202050204" pitchFamily="34" charset="77"/>
                        </a:rPr>
                        <a:t>In dev. </a:t>
                      </a:r>
                      <a:r>
                        <a:rPr lang="en-US" sz="1200" dirty="0">
                          <a:effectLst/>
                          <a:latin typeface="Eurostile" panose="020B0504020202050204" pitchFamily="34" charset="77"/>
                        </a:rPr>
                        <a:t>(IMAP, IBEX, IMAGE)</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72949061"/>
                  </a:ext>
                </a:extLst>
              </a:tr>
              <a:tr h="208710">
                <a:tc>
                  <a:txBody>
                    <a:bodyPr/>
                    <a:lstStyle/>
                    <a:p>
                      <a:pPr marL="0" marR="0" indent="0" algn="just">
                        <a:spcBef>
                          <a:spcPts val="0"/>
                        </a:spcBef>
                        <a:spcAft>
                          <a:spcPts val="0"/>
                        </a:spcAft>
                      </a:pPr>
                      <a:r>
                        <a:rPr lang="en-US" sz="1300" b="0" dirty="0">
                          <a:effectLst/>
                          <a:latin typeface="Eurostile" panose="020B0504020202050204" pitchFamily="34" charset="77"/>
                        </a:rPr>
                        <a:t>Medium-Energy ENA</a:t>
                      </a:r>
                      <a:endParaRPr lang="en-US" sz="1300" b="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52070" algn="just">
                        <a:spcBef>
                          <a:spcPts val="0"/>
                        </a:spcBef>
                        <a:spcAft>
                          <a:spcPts val="0"/>
                        </a:spcAft>
                      </a:pPr>
                      <a:r>
                        <a:rPr lang="en-US" sz="1200" dirty="0">
                          <a:effectLst/>
                          <a:latin typeface="Eurostile" panose="020B0504020202050204" pitchFamily="34" charset="77"/>
                        </a:rPr>
                        <a:t>7.4-13.9</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255" algn="just">
                        <a:spcBef>
                          <a:spcPts val="0"/>
                        </a:spcBef>
                        <a:spcAft>
                          <a:spcPts val="0"/>
                        </a:spcAft>
                      </a:pPr>
                      <a:r>
                        <a:rPr lang="en-US" sz="1200" dirty="0">
                          <a:solidFill>
                            <a:schemeClr val="tx1"/>
                          </a:solidFill>
                          <a:effectLst/>
                          <a:latin typeface="Eurostile" panose="020B0504020202050204" pitchFamily="34" charset="77"/>
                          <a:ea typeface="PMingLiU" panose="02020500000000000000" pitchFamily="18" charset="-120"/>
                          <a:cs typeface="Times New Roman" pitchFamily="2" charset="0"/>
                        </a:rPr>
                        <a:t>0.7-22.5</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890" algn="just">
                        <a:spcBef>
                          <a:spcPts val="0"/>
                        </a:spcBef>
                        <a:spcAft>
                          <a:spcPts val="0"/>
                        </a:spcAft>
                      </a:pPr>
                      <a:r>
                        <a:rPr lang="en-US" sz="1200" dirty="0">
                          <a:effectLst/>
                          <a:latin typeface="Eurostile" panose="020B0504020202050204" pitchFamily="34" charset="77"/>
                        </a:rPr>
                        <a:t>99-4300</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0" algn="just">
                        <a:spcBef>
                          <a:spcPts val="0"/>
                        </a:spcBef>
                        <a:spcAft>
                          <a:spcPts val="0"/>
                        </a:spcAft>
                      </a:pPr>
                      <a:r>
                        <a:rPr lang="en-US" sz="1200" b="1" dirty="0">
                          <a:effectLst/>
                          <a:latin typeface="Eurostile" panose="020B0504020202050204" pitchFamily="34" charset="77"/>
                        </a:rPr>
                        <a:t>In dev. </a:t>
                      </a:r>
                      <a:r>
                        <a:rPr lang="en-US" sz="1200" dirty="0">
                          <a:effectLst/>
                          <a:latin typeface="Eurostile" panose="020B0504020202050204" pitchFamily="34" charset="77"/>
                        </a:rPr>
                        <a:t>(IMAP, IBEX, IMAGE)</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5871346"/>
                  </a:ext>
                </a:extLst>
              </a:tr>
              <a:tr h="208710">
                <a:tc>
                  <a:txBody>
                    <a:bodyPr/>
                    <a:lstStyle/>
                    <a:p>
                      <a:pPr marL="0" marR="0" indent="0" algn="just">
                        <a:spcBef>
                          <a:spcPts val="0"/>
                        </a:spcBef>
                        <a:spcAft>
                          <a:spcPts val="0"/>
                        </a:spcAft>
                      </a:pPr>
                      <a:r>
                        <a:rPr lang="en-US" sz="1300" b="0" dirty="0">
                          <a:effectLst/>
                          <a:latin typeface="Eurostile" panose="020B0504020202050204" pitchFamily="34" charset="77"/>
                        </a:rPr>
                        <a:t>High-Energy ENA</a:t>
                      </a:r>
                      <a:endParaRPr lang="en-US" sz="1300" b="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52070" algn="just">
                        <a:spcBef>
                          <a:spcPts val="0"/>
                        </a:spcBef>
                        <a:spcAft>
                          <a:spcPts val="0"/>
                        </a:spcAft>
                      </a:pPr>
                      <a:r>
                        <a:rPr lang="en-US" sz="1200" dirty="0">
                          <a:effectLst/>
                          <a:latin typeface="Eurostile" panose="020B0504020202050204" pitchFamily="34" charset="77"/>
                        </a:rPr>
                        <a:t>6.9-7.4</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255" algn="just">
                        <a:spcBef>
                          <a:spcPts val="0"/>
                        </a:spcBef>
                        <a:spcAft>
                          <a:spcPts val="0"/>
                        </a:spcAft>
                      </a:pPr>
                      <a:r>
                        <a:rPr lang="en-US" sz="1200" dirty="0">
                          <a:effectLst/>
                          <a:latin typeface="Eurostile" panose="020B0504020202050204" pitchFamily="34" charset="77"/>
                        </a:rPr>
                        <a:t>3-7.6</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890" algn="just">
                        <a:spcBef>
                          <a:spcPts val="0"/>
                        </a:spcBef>
                        <a:spcAft>
                          <a:spcPts val="0"/>
                        </a:spcAft>
                      </a:pPr>
                      <a:r>
                        <a:rPr lang="en-US" sz="1200" dirty="0">
                          <a:effectLst/>
                          <a:latin typeface="Eurostile" panose="020B0504020202050204" pitchFamily="34" charset="77"/>
                        </a:rPr>
                        <a:t>500</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0" algn="just">
                        <a:spcBef>
                          <a:spcPts val="0"/>
                        </a:spcBef>
                        <a:spcAft>
                          <a:spcPts val="0"/>
                        </a:spcAft>
                      </a:pPr>
                      <a:r>
                        <a:rPr lang="en-US" sz="1200" b="1" dirty="0">
                          <a:effectLst/>
                          <a:latin typeface="Eurostile" panose="020B0504020202050204" pitchFamily="34" charset="77"/>
                        </a:rPr>
                        <a:t>In dev. </a:t>
                      </a:r>
                      <a:r>
                        <a:rPr lang="en-US" sz="1200" dirty="0">
                          <a:effectLst/>
                          <a:latin typeface="Eurostile" panose="020B0504020202050204" pitchFamily="34" charset="77"/>
                        </a:rPr>
                        <a:t>(JUICE, Cassini, IMAGE)</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63916386"/>
                  </a:ext>
                </a:extLst>
              </a:tr>
              <a:tr h="208710">
                <a:tc>
                  <a:txBody>
                    <a:bodyPr/>
                    <a:lstStyle/>
                    <a:p>
                      <a:pPr marL="0" marR="0" indent="0" algn="just">
                        <a:spcBef>
                          <a:spcPts val="0"/>
                        </a:spcBef>
                        <a:spcAft>
                          <a:spcPts val="0"/>
                        </a:spcAft>
                      </a:pPr>
                      <a:r>
                        <a:rPr lang="en-US" sz="1300" b="0" dirty="0">
                          <a:solidFill>
                            <a:schemeClr val="bg1"/>
                          </a:solidFill>
                          <a:effectLst/>
                          <a:latin typeface="Eurostile" panose="020B0504020202050204" pitchFamily="34" charset="77"/>
                        </a:rPr>
                        <a:t>Ly-alpha Spectrograph</a:t>
                      </a:r>
                      <a:endParaRPr lang="en-US" sz="1300" b="0" dirty="0">
                        <a:solidFill>
                          <a:schemeClr val="bg1"/>
                        </a:solidFill>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52070" algn="just">
                        <a:spcBef>
                          <a:spcPts val="0"/>
                        </a:spcBef>
                        <a:spcAft>
                          <a:spcPts val="0"/>
                        </a:spcAft>
                      </a:pPr>
                      <a:r>
                        <a:rPr lang="en-US" sz="1200" dirty="0">
                          <a:effectLst/>
                          <a:latin typeface="Eurostile" panose="020B0504020202050204" pitchFamily="34" charset="77"/>
                        </a:rPr>
                        <a:t>13.3</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255" algn="just">
                        <a:spcBef>
                          <a:spcPts val="0"/>
                        </a:spcBef>
                        <a:spcAft>
                          <a:spcPts val="0"/>
                        </a:spcAft>
                      </a:pPr>
                      <a:r>
                        <a:rPr lang="en-US" sz="1200" dirty="0">
                          <a:effectLst/>
                          <a:latin typeface="Eurostile" panose="020B0504020202050204" pitchFamily="34" charset="77"/>
                        </a:rPr>
                        <a:t>11</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890" algn="just">
                        <a:spcBef>
                          <a:spcPts val="0"/>
                        </a:spcBef>
                        <a:spcAft>
                          <a:spcPts val="0"/>
                        </a:spcAft>
                      </a:pPr>
                      <a:r>
                        <a:rPr lang="en-US" sz="1200" dirty="0">
                          <a:effectLst/>
                          <a:latin typeface="Eurostile" panose="020B0504020202050204" pitchFamily="34" charset="77"/>
                        </a:rPr>
                        <a:t>200</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0" algn="just">
                        <a:spcBef>
                          <a:spcPts val="0"/>
                        </a:spcBef>
                        <a:spcAft>
                          <a:spcPts val="0"/>
                        </a:spcAft>
                      </a:pPr>
                      <a:r>
                        <a:rPr lang="en-US" sz="1200" dirty="0">
                          <a:effectLst/>
                          <a:latin typeface="Eurostile" panose="020B0504020202050204" pitchFamily="34" charset="77"/>
                        </a:rPr>
                        <a:t>SOHO</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65193311"/>
                  </a:ext>
                </a:extLst>
              </a:tr>
              <a:tr h="208710">
                <a:tc>
                  <a:txBody>
                    <a:bodyPr/>
                    <a:lstStyle/>
                    <a:p>
                      <a:pPr marL="0" marR="0" indent="0" algn="just">
                        <a:spcBef>
                          <a:spcPts val="0"/>
                        </a:spcBef>
                        <a:spcAft>
                          <a:spcPts val="0"/>
                        </a:spcAft>
                      </a:pPr>
                      <a:r>
                        <a:rPr lang="en-US" sz="1300" b="0" dirty="0">
                          <a:effectLst/>
                          <a:latin typeface="Eurostile" panose="020B0504020202050204" pitchFamily="34" charset="77"/>
                          <a:ea typeface="PMingLiU" panose="02020500000000000000" pitchFamily="18" charset="-120"/>
                          <a:cs typeface="Times New Roman" pitchFamily="2" charset="0"/>
                        </a:rPr>
                        <a:t>UV (50-180 nm)</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52070"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4.5-25.4</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255"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3.5-28</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890"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600-3800</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0"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Voyager, NH, DMSP</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70387098"/>
                  </a:ext>
                </a:extLst>
              </a:tr>
              <a:tr h="208710">
                <a:tc>
                  <a:txBody>
                    <a:bodyPr/>
                    <a:lstStyle/>
                    <a:p>
                      <a:pPr marL="0" marR="0" indent="0" algn="just">
                        <a:spcBef>
                          <a:spcPts val="0"/>
                        </a:spcBef>
                        <a:spcAft>
                          <a:spcPts val="0"/>
                        </a:spcAft>
                      </a:pPr>
                      <a:r>
                        <a:rPr lang="en-US" sz="1300" b="0" dirty="0">
                          <a:solidFill>
                            <a:schemeClr val="bg1"/>
                          </a:solidFill>
                          <a:effectLst/>
                          <a:latin typeface="Eurostile" panose="020B0504020202050204" pitchFamily="34" charset="77"/>
                        </a:rPr>
                        <a:t>VisIR Instrument</a:t>
                      </a:r>
                      <a:endParaRPr lang="en-US" sz="1300" b="0" dirty="0">
                        <a:solidFill>
                          <a:schemeClr val="bg1"/>
                        </a:solidFill>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52070" algn="just">
                        <a:spcBef>
                          <a:spcPts val="0"/>
                        </a:spcBef>
                        <a:spcAft>
                          <a:spcPts val="0"/>
                        </a:spcAft>
                      </a:pPr>
                      <a:r>
                        <a:rPr lang="en-US" sz="1200" dirty="0">
                          <a:effectLst/>
                          <a:latin typeface="Eurostile" panose="020B0504020202050204" pitchFamily="34" charset="77"/>
                        </a:rPr>
                        <a:t>9-10.5</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255"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4.5-15</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890"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10</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0" algn="just">
                        <a:spcBef>
                          <a:spcPts val="0"/>
                        </a:spcBef>
                        <a:spcAft>
                          <a:spcPts val="0"/>
                        </a:spcAft>
                      </a:pPr>
                      <a:r>
                        <a:rPr lang="en-US" sz="1200" dirty="0">
                          <a:effectLst/>
                          <a:latin typeface="Eurostile" panose="020B0504020202050204" pitchFamily="34" charset="77"/>
                        </a:rPr>
                        <a:t>NH, DART</a:t>
                      </a:r>
                      <a:endParaRPr lang="en-US" sz="1200" dirty="0">
                        <a:effectLst/>
                        <a:latin typeface="Eurostile" panose="020B0504020202050204" pitchFamily="34" charset="77"/>
                        <a:ea typeface="PMingLiU" panose="02020500000000000000" pitchFamily="18" charset="-120"/>
                        <a:cs typeface="Times New Roman" pitchFamily="2" charset="0"/>
                      </a:endParaRP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74856386"/>
                  </a:ext>
                </a:extLst>
              </a:tr>
              <a:tr h="208710">
                <a:tc>
                  <a:txBody>
                    <a:bodyPr/>
                    <a:lstStyle/>
                    <a:p>
                      <a:pPr marL="0" marR="0" indent="0" algn="just">
                        <a:spcBef>
                          <a:spcPts val="0"/>
                        </a:spcBef>
                        <a:spcAft>
                          <a:spcPts val="0"/>
                        </a:spcAft>
                      </a:pPr>
                      <a:r>
                        <a:rPr lang="en-US" sz="1300" b="0" dirty="0">
                          <a:solidFill>
                            <a:schemeClr val="bg1"/>
                          </a:solidFill>
                          <a:effectLst/>
                          <a:latin typeface="Eurostile" panose="020B0504020202050204" pitchFamily="34" charset="77"/>
                          <a:ea typeface="PMingLiU" panose="02020500000000000000" pitchFamily="18" charset="-120"/>
                          <a:cs typeface="Times New Roman" pitchFamily="2" charset="0"/>
                        </a:rPr>
                        <a:t>VisIR Spectral Mapper</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52070"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4</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255"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3</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890"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10</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0" algn="just">
                        <a:spcBef>
                          <a:spcPts val="0"/>
                        </a:spcBef>
                        <a:spcAft>
                          <a:spcPts val="0"/>
                        </a:spcAft>
                      </a:pPr>
                      <a:r>
                        <a:rPr lang="en-US" sz="1200" b="1" dirty="0">
                          <a:effectLst/>
                          <a:latin typeface="Eurostile" panose="020B0504020202050204" pitchFamily="34" charset="77"/>
                          <a:ea typeface="PMingLiU" panose="02020500000000000000" pitchFamily="18" charset="-120"/>
                          <a:cs typeface="Times New Roman" pitchFamily="2" charset="0"/>
                        </a:rPr>
                        <a:t>In dev.</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83055980"/>
                  </a:ext>
                </a:extLst>
              </a:tr>
              <a:tr h="208710">
                <a:tc>
                  <a:txBody>
                    <a:bodyPr/>
                    <a:lstStyle/>
                    <a:p>
                      <a:pPr marL="0" marR="0" indent="0" algn="just">
                        <a:spcBef>
                          <a:spcPts val="0"/>
                        </a:spcBef>
                        <a:spcAft>
                          <a:spcPts val="0"/>
                        </a:spcAft>
                      </a:pPr>
                      <a:r>
                        <a:rPr lang="en-US" sz="1300" b="0" dirty="0">
                          <a:solidFill>
                            <a:schemeClr val="bg1"/>
                          </a:solidFill>
                          <a:effectLst/>
                          <a:latin typeface="Eurostile" panose="020B0504020202050204" pitchFamily="34" charset="77"/>
                          <a:ea typeface="PMingLiU" panose="02020500000000000000" pitchFamily="18" charset="-120"/>
                          <a:cs typeface="Times New Roman" pitchFamily="2" charset="0"/>
                        </a:rPr>
                        <a:t>Magnetometer Boom (5 m)</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52070"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4.2</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255"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N/A</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890"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N/A</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0" algn="just">
                        <a:spcBef>
                          <a:spcPts val="0"/>
                        </a:spcBef>
                        <a:spcAft>
                          <a:spcPts val="0"/>
                        </a:spcAft>
                      </a:pPr>
                      <a:r>
                        <a:rPr lang="en-US" sz="1200" dirty="0">
                          <a:solidFill>
                            <a:schemeClr val="tx1"/>
                          </a:solidFill>
                          <a:effectLst/>
                          <a:latin typeface="Eurostile" panose="020B0504020202050204" pitchFamily="34" charset="77"/>
                          <a:ea typeface="PMingLiU" panose="02020500000000000000" pitchFamily="18" charset="-120"/>
                          <a:cs typeface="Times New Roman" pitchFamily="2" charset="0"/>
                        </a:rPr>
                        <a:t>MESSENGER</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0354629"/>
                  </a:ext>
                </a:extLst>
              </a:tr>
              <a:tr h="208710">
                <a:tc>
                  <a:txBody>
                    <a:bodyPr/>
                    <a:lstStyle/>
                    <a:p>
                      <a:pPr marL="0" marR="0" indent="0" algn="just">
                        <a:spcBef>
                          <a:spcPts val="0"/>
                        </a:spcBef>
                        <a:spcAft>
                          <a:spcPts val="0"/>
                        </a:spcAft>
                      </a:pPr>
                      <a:r>
                        <a:rPr lang="en-US" sz="1300" b="0" dirty="0">
                          <a:solidFill>
                            <a:schemeClr val="bg1"/>
                          </a:solidFill>
                          <a:effectLst/>
                          <a:latin typeface="Eurostile" panose="020B0504020202050204" pitchFamily="34" charset="77"/>
                          <a:ea typeface="PMingLiU" panose="02020500000000000000" pitchFamily="18" charset="-120"/>
                          <a:cs typeface="Times New Roman" pitchFamily="2" charset="0"/>
                        </a:rPr>
                        <a:t>Rigid PW Boom (30 m)</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52070"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7.2</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8255" algn="just" defTabSz="914400" rtl="0" eaLnBrk="1" fontAlgn="auto" latinLnBrk="0" hangingPunct="1">
                        <a:lnSpc>
                          <a:spcPct val="100000"/>
                        </a:lnSpc>
                        <a:spcBef>
                          <a:spcPts val="0"/>
                        </a:spcBef>
                        <a:spcAft>
                          <a:spcPts val="0"/>
                        </a:spcAft>
                        <a:buClrTx/>
                        <a:buSzTx/>
                        <a:buFontTx/>
                        <a:buNone/>
                        <a:tabLst/>
                        <a:defRPr/>
                      </a:pPr>
                      <a:r>
                        <a:rPr lang="en-US" sz="1200" dirty="0">
                          <a:effectLst/>
                          <a:latin typeface="Eurostile" panose="020B0504020202050204" pitchFamily="34" charset="77"/>
                          <a:ea typeface="PMingLiU" panose="02020500000000000000" pitchFamily="18" charset="-120"/>
                          <a:cs typeface="Times New Roman" pitchFamily="2" charset="0"/>
                        </a:rPr>
                        <a:t>N/A</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890"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N/A</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0" algn="just">
                        <a:spcBef>
                          <a:spcPts val="0"/>
                        </a:spcBef>
                        <a:spcAft>
                          <a:spcPts val="0"/>
                        </a:spcAft>
                      </a:pPr>
                      <a:r>
                        <a:rPr lang="en-US" sz="1200" dirty="0">
                          <a:solidFill>
                            <a:schemeClr val="tx1"/>
                          </a:solidFill>
                          <a:effectLst/>
                          <a:latin typeface="Eurostile" panose="020B0504020202050204" pitchFamily="34" charset="77"/>
                          <a:ea typeface="PMingLiU" panose="02020500000000000000" pitchFamily="18" charset="-120"/>
                          <a:cs typeface="Times New Roman" pitchFamily="2" charset="0"/>
                        </a:rPr>
                        <a:t>MMS</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30782132"/>
                  </a:ext>
                </a:extLst>
              </a:tr>
              <a:tr h="208710">
                <a:tc>
                  <a:txBody>
                    <a:bodyPr/>
                    <a:lstStyle/>
                    <a:p>
                      <a:pPr marL="0" marR="0" indent="0" algn="just">
                        <a:spcBef>
                          <a:spcPts val="0"/>
                        </a:spcBef>
                        <a:spcAft>
                          <a:spcPts val="0"/>
                        </a:spcAft>
                      </a:pPr>
                      <a:r>
                        <a:rPr lang="en-US" sz="1300" b="0" dirty="0">
                          <a:solidFill>
                            <a:schemeClr val="bg1"/>
                          </a:solidFill>
                          <a:effectLst/>
                          <a:latin typeface="Eurostile" panose="020B0504020202050204" pitchFamily="34" charset="77"/>
                          <a:ea typeface="PMingLiU" panose="02020500000000000000" pitchFamily="18" charset="-120"/>
                          <a:cs typeface="Times New Roman" pitchFamily="2" charset="0"/>
                        </a:rPr>
                        <a:t>Wire PW Boom (57 m)</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52070"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4.3</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8255" algn="just" defTabSz="914400" rtl="0" eaLnBrk="1" fontAlgn="auto" latinLnBrk="0" hangingPunct="1">
                        <a:lnSpc>
                          <a:spcPct val="100000"/>
                        </a:lnSpc>
                        <a:spcBef>
                          <a:spcPts val="0"/>
                        </a:spcBef>
                        <a:spcAft>
                          <a:spcPts val="0"/>
                        </a:spcAft>
                        <a:buClrTx/>
                        <a:buSzTx/>
                        <a:buFontTx/>
                        <a:buNone/>
                        <a:tabLst/>
                        <a:defRPr/>
                      </a:pPr>
                      <a:r>
                        <a:rPr lang="en-US" sz="1200" dirty="0">
                          <a:effectLst/>
                          <a:latin typeface="Eurostile" panose="020B0504020202050204" pitchFamily="34" charset="77"/>
                          <a:ea typeface="PMingLiU" panose="02020500000000000000" pitchFamily="18" charset="-120"/>
                          <a:cs typeface="Times New Roman" pitchFamily="2" charset="0"/>
                        </a:rPr>
                        <a:t>N/A</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890"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N/A</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0" algn="just">
                        <a:spcBef>
                          <a:spcPts val="0"/>
                        </a:spcBef>
                        <a:spcAft>
                          <a:spcPts val="0"/>
                        </a:spcAft>
                      </a:pPr>
                      <a:r>
                        <a:rPr lang="en-US" sz="1200" dirty="0">
                          <a:solidFill>
                            <a:schemeClr val="tx1"/>
                          </a:solidFill>
                          <a:effectLst/>
                          <a:latin typeface="Eurostile" panose="020B0504020202050204" pitchFamily="34" charset="77"/>
                          <a:ea typeface="PMingLiU" panose="02020500000000000000" pitchFamily="18" charset="-120"/>
                          <a:cs typeface="Times New Roman" pitchFamily="2" charset="0"/>
                        </a:rPr>
                        <a:t>MMS</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10470734"/>
                  </a:ext>
                </a:extLst>
              </a:tr>
              <a:tr h="208710">
                <a:tc>
                  <a:txBody>
                    <a:bodyPr/>
                    <a:lstStyle/>
                    <a:p>
                      <a:pPr marL="0" marR="0" indent="0" algn="just">
                        <a:spcBef>
                          <a:spcPts val="0"/>
                        </a:spcBef>
                        <a:spcAft>
                          <a:spcPts val="0"/>
                        </a:spcAft>
                      </a:pPr>
                      <a:r>
                        <a:rPr lang="en-US" sz="1300" b="0" dirty="0">
                          <a:solidFill>
                            <a:schemeClr val="bg1"/>
                          </a:solidFill>
                          <a:effectLst/>
                          <a:latin typeface="Eurostile" panose="020B0504020202050204" pitchFamily="34" charset="77"/>
                          <a:ea typeface="PMingLiU" panose="02020500000000000000" pitchFamily="18" charset="-120"/>
                          <a:cs typeface="Times New Roman" pitchFamily="2" charset="0"/>
                        </a:rPr>
                        <a:t>Scanning ENA Platform</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52070"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6</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8255" algn="just" defTabSz="914400" rtl="0" eaLnBrk="1" fontAlgn="auto" latinLnBrk="0" hangingPunct="1">
                        <a:lnSpc>
                          <a:spcPct val="100000"/>
                        </a:lnSpc>
                        <a:spcBef>
                          <a:spcPts val="0"/>
                        </a:spcBef>
                        <a:spcAft>
                          <a:spcPts val="0"/>
                        </a:spcAft>
                        <a:buClrTx/>
                        <a:buSzTx/>
                        <a:buFontTx/>
                        <a:buNone/>
                        <a:tabLst/>
                        <a:defRPr/>
                      </a:pPr>
                      <a:r>
                        <a:rPr lang="en-US" sz="1200" dirty="0">
                          <a:effectLst/>
                          <a:latin typeface="Eurostile" panose="020B0504020202050204" pitchFamily="34" charset="77"/>
                          <a:ea typeface="PMingLiU" panose="02020500000000000000" pitchFamily="18" charset="-120"/>
                          <a:cs typeface="Times New Roman" pitchFamily="2" charset="0"/>
                        </a:rPr>
                        <a:t>N/A</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8890" algn="just">
                        <a:spcBef>
                          <a:spcPts val="0"/>
                        </a:spcBef>
                        <a:spcAft>
                          <a:spcPts val="0"/>
                        </a:spcAft>
                      </a:pPr>
                      <a:r>
                        <a:rPr lang="en-US" sz="1200" dirty="0">
                          <a:effectLst/>
                          <a:latin typeface="Eurostile" panose="020B0504020202050204" pitchFamily="34" charset="77"/>
                          <a:ea typeface="PMingLiU" panose="02020500000000000000" pitchFamily="18" charset="-120"/>
                          <a:cs typeface="Times New Roman" pitchFamily="2" charset="0"/>
                        </a:rPr>
                        <a:t>N/A</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0" algn="just">
                        <a:spcBef>
                          <a:spcPts val="0"/>
                        </a:spcBef>
                        <a:spcAft>
                          <a:spcPts val="0"/>
                        </a:spcAft>
                      </a:pPr>
                      <a:r>
                        <a:rPr lang="en-US" sz="1200" dirty="0">
                          <a:solidFill>
                            <a:schemeClr val="tx1"/>
                          </a:solidFill>
                          <a:effectLst/>
                          <a:latin typeface="Eurostile" panose="020B0504020202050204" pitchFamily="34" charset="77"/>
                          <a:ea typeface="PMingLiU" panose="02020500000000000000" pitchFamily="18" charset="-120"/>
                          <a:cs typeface="Times New Roman" pitchFamily="2" charset="0"/>
                        </a:rPr>
                        <a:t>Scaled from ENA missions</a:t>
                      </a:r>
                    </a:p>
                  </a:txBody>
                  <a:tcPr marL="49055" marR="49055" marT="6814"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84251118"/>
                  </a:ext>
                </a:extLst>
              </a:tr>
              <a:tr h="145618">
                <a:tc gridSpan="5">
                  <a:txBody>
                    <a:bodyPr/>
                    <a:lstStyle/>
                    <a:p>
                      <a:pPr marL="0" marR="0" indent="0" algn="r">
                        <a:spcBef>
                          <a:spcPts val="0"/>
                        </a:spcBef>
                        <a:spcAft>
                          <a:spcPts val="0"/>
                        </a:spcAft>
                      </a:pPr>
                      <a:r>
                        <a:rPr lang="en-US" sz="900" b="0" i="1" dirty="0">
                          <a:solidFill>
                            <a:schemeClr val="bg1"/>
                          </a:solidFill>
                          <a:effectLst/>
                          <a:latin typeface="Eurostile" panose="020B0504020202050204" pitchFamily="34" charset="77"/>
                          <a:ea typeface="PMingLiU" panose="02020500000000000000" pitchFamily="18" charset="-120"/>
                          <a:cs typeface="Times New Roman" pitchFamily="2" charset="0"/>
                        </a:rPr>
                        <a:t>V4.1</a:t>
                      </a:r>
                      <a:endParaRPr lang="en-US" sz="1300" b="0" i="1" dirty="0">
                        <a:solidFill>
                          <a:schemeClr val="bg1"/>
                        </a:solidFill>
                        <a:effectLst/>
                        <a:latin typeface="Eurostile" panose="020B0504020202050204" pitchFamily="34" charset="77"/>
                        <a:ea typeface="PMingLiU" panose="02020500000000000000" pitchFamily="18" charset="-120"/>
                        <a:cs typeface="Times New Roman" pitchFamily="2" charset="0"/>
                      </a:endParaRPr>
                    </a:p>
                  </a:txBody>
                  <a:tcPr marL="65408" marR="65408" marT="908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52070" algn="just">
                        <a:spcBef>
                          <a:spcPts val="0"/>
                        </a:spcBef>
                        <a:spcAft>
                          <a:spcPts val="0"/>
                        </a:spcAft>
                      </a:pPr>
                      <a:endParaRPr lang="en-US" sz="1400" dirty="0">
                        <a:effectLst/>
                        <a:latin typeface="Eurostile" panose="020B0504020202050204" pitchFamily="34" charset="77"/>
                        <a:ea typeface="PMingLiU" panose="02020500000000000000" pitchFamily="18" charset="-120"/>
                        <a:cs typeface="Times New Roman" pitchFamily="2" charset="0"/>
                      </a:endParaRPr>
                    </a:p>
                  </a:txBody>
                  <a:tcPr marL="59247" marR="59247" marT="8229"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8255" algn="just">
                        <a:spcBef>
                          <a:spcPts val="0"/>
                        </a:spcBef>
                        <a:spcAft>
                          <a:spcPts val="0"/>
                        </a:spcAft>
                      </a:pPr>
                      <a:endParaRPr lang="en-US" sz="1400" dirty="0">
                        <a:effectLst/>
                        <a:latin typeface="Eurostile" panose="020B0504020202050204" pitchFamily="34" charset="77"/>
                        <a:ea typeface="PMingLiU" panose="02020500000000000000" pitchFamily="18" charset="-120"/>
                        <a:cs typeface="Times New Roman" pitchFamily="2" charset="0"/>
                      </a:endParaRPr>
                    </a:p>
                  </a:txBody>
                  <a:tcPr marL="59247" marR="59247" marT="8229"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8890" algn="just">
                        <a:spcBef>
                          <a:spcPts val="0"/>
                        </a:spcBef>
                        <a:spcAft>
                          <a:spcPts val="0"/>
                        </a:spcAft>
                      </a:pPr>
                      <a:endParaRPr lang="en-US" sz="1400" dirty="0">
                        <a:effectLst/>
                        <a:latin typeface="Eurostile" panose="020B0504020202050204" pitchFamily="34" charset="77"/>
                        <a:ea typeface="PMingLiU" panose="02020500000000000000" pitchFamily="18" charset="-120"/>
                        <a:cs typeface="Times New Roman" pitchFamily="2" charset="0"/>
                      </a:endParaRPr>
                    </a:p>
                  </a:txBody>
                  <a:tcPr marL="59247" marR="59247" marT="8229"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just">
                        <a:spcBef>
                          <a:spcPts val="0"/>
                        </a:spcBef>
                        <a:spcAft>
                          <a:spcPts val="0"/>
                        </a:spcAft>
                      </a:pPr>
                      <a:endParaRPr lang="en-US" sz="1400" dirty="0">
                        <a:solidFill>
                          <a:schemeClr val="tx1"/>
                        </a:solidFill>
                        <a:effectLst/>
                        <a:latin typeface="Eurostile" panose="020B0504020202050204" pitchFamily="34" charset="77"/>
                        <a:ea typeface="PMingLiU" panose="02020500000000000000" pitchFamily="18" charset="-120"/>
                        <a:cs typeface="Times New Roman" pitchFamily="2" charset="0"/>
                      </a:endParaRPr>
                    </a:p>
                  </a:txBody>
                  <a:tcPr marL="59247" marR="59247" marT="8229"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8880699"/>
                  </a:ext>
                </a:extLst>
              </a:tr>
            </a:tbl>
          </a:graphicData>
        </a:graphic>
      </p:graphicFrame>
      <p:sp>
        <p:nvSpPr>
          <p:cNvPr id="8" name="TextBox 7">
            <a:extLst>
              <a:ext uri="{FF2B5EF4-FFF2-40B4-BE49-F238E27FC236}">
                <a16:creationId xmlns:a16="http://schemas.microsoft.com/office/drawing/2014/main" id="{5E9ED232-41D1-AE44-9C3E-664F52689773}"/>
              </a:ext>
            </a:extLst>
          </p:cNvPr>
          <p:cNvSpPr txBox="1"/>
          <p:nvPr/>
        </p:nvSpPr>
        <p:spPr>
          <a:xfrm>
            <a:off x="386766" y="5781655"/>
            <a:ext cx="8332730" cy="461665"/>
          </a:xfrm>
          <a:prstGeom prst="rect">
            <a:avLst/>
          </a:prstGeom>
          <a:noFill/>
          <a:ln w="19050">
            <a:noFill/>
          </a:ln>
        </p:spPr>
        <p:txBody>
          <a:bodyPr wrap="none" rtlCol="0">
            <a:spAutoFit/>
          </a:bodyPr>
          <a:lstStyle/>
          <a:p>
            <a:r>
              <a:rPr lang="en-US" sz="2400" b="1" dirty="0">
                <a:solidFill>
                  <a:srgbClr val="FFFF00"/>
                </a:solidFill>
              </a:rPr>
              <a:t>In Progress – Continuing community input encouraged!</a:t>
            </a:r>
          </a:p>
        </p:txBody>
      </p:sp>
      <p:sp>
        <p:nvSpPr>
          <p:cNvPr id="3" name="Date Placeholder 2">
            <a:extLst>
              <a:ext uri="{FF2B5EF4-FFF2-40B4-BE49-F238E27FC236}">
                <a16:creationId xmlns:a16="http://schemas.microsoft.com/office/drawing/2014/main" id="{05F732D1-8657-FE4C-B344-78E2AA1F6554}"/>
              </a:ext>
            </a:extLst>
          </p:cNvPr>
          <p:cNvSpPr>
            <a:spLocks noGrp="1"/>
          </p:cNvSpPr>
          <p:nvPr>
            <p:ph type="dt" sz="half" idx="14"/>
          </p:nvPr>
        </p:nvSpPr>
        <p:spPr/>
        <p:txBody>
          <a:bodyPr/>
          <a:lstStyle/>
          <a:p>
            <a:r>
              <a:rPr lang="en-US"/>
              <a:t>6 May 2020</a:t>
            </a:r>
            <a:endParaRPr lang="en-US" dirty="0"/>
          </a:p>
        </p:txBody>
      </p:sp>
      <p:sp>
        <p:nvSpPr>
          <p:cNvPr id="9" name="Footer Placeholder 8">
            <a:extLst>
              <a:ext uri="{FF2B5EF4-FFF2-40B4-BE49-F238E27FC236}">
                <a16:creationId xmlns:a16="http://schemas.microsoft.com/office/drawing/2014/main" id="{F579044E-FD5D-F340-A90C-20004134193D}"/>
              </a:ext>
            </a:extLst>
          </p:cNvPr>
          <p:cNvSpPr>
            <a:spLocks noGrp="1"/>
          </p:cNvSpPr>
          <p:nvPr>
            <p:ph type="ftr" sz="quarter" idx="15"/>
          </p:nvPr>
        </p:nvSpPr>
        <p:spPr/>
        <p:txBody>
          <a:bodyPr/>
          <a:lstStyle/>
          <a:p>
            <a:r>
              <a:rPr lang="en-US"/>
              <a:t>EGU2020: Sharing Geoscience Online – Chat time Wednesday 08:30 – 10:15 CEST</a:t>
            </a:r>
            <a:endParaRPr lang="en-US" dirty="0"/>
          </a:p>
        </p:txBody>
      </p:sp>
    </p:spTree>
    <p:extLst>
      <p:ext uri="{BB962C8B-B14F-4D97-AF65-F5344CB8AC3E}">
        <p14:creationId xmlns:p14="http://schemas.microsoft.com/office/powerpoint/2010/main" val="4260825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6EFBE1-E16C-CC4C-8380-E838796498B2}"/>
              </a:ext>
            </a:extLst>
          </p:cNvPr>
          <p:cNvSpPr/>
          <p:nvPr/>
        </p:nvSpPr>
        <p:spPr>
          <a:xfrm>
            <a:off x="-8969" y="1446204"/>
            <a:ext cx="9152969" cy="120004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ctr"/>
            <a:endParaRPr lang="en-US" sz="1500" dirty="0"/>
          </a:p>
        </p:txBody>
      </p:sp>
      <p:sp>
        <p:nvSpPr>
          <p:cNvPr id="2" name="Title 1">
            <a:extLst>
              <a:ext uri="{FF2B5EF4-FFF2-40B4-BE49-F238E27FC236}">
                <a16:creationId xmlns:a16="http://schemas.microsoft.com/office/drawing/2014/main" id="{BE4B8BEC-BBDA-6C4C-BBD7-46271BD42AFB}"/>
              </a:ext>
            </a:extLst>
          </p:cNvPr>
          <p:cNvSpPr>
            <a:spLocks noGrp="1"/>
          </p:cNvSpPr>
          <p:nvPr>
            <p:ph type="title"/>
          </p:nvPr>
        </p:nvSpPr>
        <p:spPr>
          <a:xfrm>
            <a:off x="240513" y="168013"/>
            <a:ext cx="5934777" cy="1177205"/>
          </a:xfrm>
        </p:spPr>
        <p:txBody>
          <a:bodyPr>
            <a:normAutofit/>
          </a:bodyPr>
          <a:lstStyle/>
          <a:p>
            <a:r>
              <a:rPr lang="en-US" sz="3200" b="0" dirty="0"/>
              <a:t>Notional Operations Scenarios</a:t>
            </a:r>
            <a:br>
              <a:rPr lang="en-US" sz="3200" b="0" dirty="0"/>
            </a:br>
            <a:r>
              <a:rPr lang="en-US" sz="2800" dirty="0">
                <a:solidFill>
                  <a:schemeClr val="accent5"/>
                </a:solidFill>
              </a:rPr>
              <a:t>Identifying Architecture Drivers</a:t>
            </a:r>
            <a:endParaRPr lang="en-US" sz="3200" dirty="0">
              <a:solidFill>
                <a:schemeClr val="accent5"/>
              </a:solidFill>
            </a:endParaRPr>
          </a:p>
        </p:txBody>
      </p:sp>
      <p:grpSp>
        <p:nvGrpSpPr>
          <p:cNvPr id="7" name="Group 6">
            <a:extLst>
              <a:ext uri="{FF2B5EF4-FFF2-40B4-BE49-F238E27FC236}">
                <a16:creationId xmlns:a16="http://schemas.microsoft.com/office/drawing/2014/main" id="{BF76547C-BFCA-5A46-96D2-9ED9DECDC6FF}"/>
              </a:ext>
            </a:extLst>
          </p:cNvPr>
          <p:cNvGrpSpPr/>
          <p:nvPr/>
        </p:nvGrpSpPr>
        <p:grpSpPr>
          <a:xfrm>
            <a:off x="-8669" y="1283923"/>
            <a:ext cx="8997660" cy="4790126"/>
            <a:chOff x="-22444" y="199033"/>
            <a:chExt cx="12594966" cy="6386834"/>
          </a:xfrm>
        </p:grpSpPr>
        <p:grpSp>
          <p:nvGrpSpPr>
            <p:cNvPr id="3" name="Group 2">
              <a:extLst>
                <a:ext uri="{FF2B5EF4-FFF2-40B4-BE49-F238E27FC236}">
                  <a16:creationId xmlns:a16="http://schemas.microsoft.com/office/drawing/2014/main" id="{9A2D4A8A-8188-1A48-B19A-04F562B2394A}"/>
                </a:ext>
              </a:extLst>
            </p:cNvPr>
            <p:cNvGrpSpPr/>
            <p:nvPr/>
          </p:nvGrpSpPr>
          <p:grpSpPr>
            <a:xfrm>
              <a:off x="-22444" y="199033"/>
              <a:ext cx="12297541" cy="6386834"/>
              <a:chOff x="-22444" y="199033"/>
              <a:chExt cx="12297541" cy="6386834"/>
            </a:xfrm>
          </p:grpSpPr>
          <p:pic>
            <p:nvPicPr>
              <p:cNvPr id="30" name="Picture 29">
                <a:extLst>
                  <a:ext uri="{FF2B5EF4-FFF2-40B4-BE49-F238E27FC236}">
                    <a16:creationId xmlns:a16="http://schemas.microsoft.com/office/drawing/2014/main" id="{35445BD1-19EF-BB4A-8174-3E406240CD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444" y="2108225"/>
                <a:ext cx="12197462" cy="4477642"/>
              </a:xfrm>
              <a:prstGeom prst="rect">
                <a:avLst/>
              </a:prstGeom>
            </p:spPr>
          </p:pic>
          <p:sp>
            <p:nvSpPr>
              <p:cNvPr id="10" name="TextBox 9">
                <a:extLst>
                  <a:ext uri="{FF2B5EF4-FFF2-40B4-BE49-F238E27FC236}">
                    <a16:creationId xmlns:a16="http://schemas.microsoft.com/office/drawing/2014/main" id="{8EA4DACE-97AB-2A41-BF48-6348E75F2C55}"/>
                  </a:ext>
                </a:extLst>
              </p:cNvPr>
              <p:cNvSpPr txBox="1"/>
              <p:nvPr/>
            </p:nvSpPr>
            <p:spPr>
              <a:xfrm>
                <a:off x="125867" y="199033"/>
                <a:ext cx="3248109" cy="1938992"/>
              </a:xfrm>
              <a:prstGeom prst="rect">
                <a:avLst/>
              </a:prstGeom>
              <a:noFill/>
              <a:ln w="19050">
                <a:solidFill>
                  <a:schemeClr val="accent5"/>
                </a:solidFill>
              </a:ln>
            </p:spPr>
            <p:txBody>
              <a:bodyPr wrap="square" rtlCol="0">
                <a:spAutoFit/>
              </a:bodyPr>
              <a:lstStyle/>
              <a:p>
                <a:pPr defTabSz="685749">
                  <a:defRPr/>
                </a:pPr>
                <a:r>
                  <a:rPr lang="en-US" sz="1350" b="1" dirty="0">
                    <a:solidFill>
                      <a:srgbClr val="FF9E16"/>
                    </a:solidFill>
                    <a:latin typeface="Eurostile" panose="020B0504020202050204" pitchFamily="34" charset="77"/>
                  </a:rPr>
                  <a:t>Inner Heliosphere Phase </a:t>
                </a:r>
              </a:p>
              <a:p>
                <a:pPr defTabSz="685749">
                  <a:defRPr/>
                </a:pPr>
                <a:r>
                  <a:rPr lang="en-US" sz="1200" dirty="0">
                    <a:solidFill>
                      <a:srgbClr val="FF9E16"/>
                    </a:solidFill>
                    <a:latin typeface="Eurostile" panose="020B0504020202050204" pitchFamily="34" charset="77"/>
                  </a:rPr>
                  <a:t>Helio only</a:t>
                </a:r>
              </a:p>
              <a:p>
                <a:pPr marL="214298" indent="-214298">
                  <a:buFont typeface="Arial" panose="020B0604020202020204" pitchFamily="34" charset="0"/>
                  <a:buChar char="•"/>
                  <a:defRPr/>
                </a:pPr>
                <a:r>
                  <a:rPr lang="en-US" sz="1050" dirty="0">
                    <a:solidFill>
                      <a:srgbClr val="FFFFFF"/>
                    </a:solidFill>
                    <a:latin typeface="Eurostile" panose="020B0504020202050204" pitchFamily="34" charset="77"/>
                  </a:rPr>
                  <a:t>Spin up after JGA/SOM then deploy wire antennas </a:t>
                </a:r>
              </a:p>
              <a:p>
                <a:pPr marL="214298" indent="-214298">
                  <a:buFont typeface="Arial" panose="020B0604020202020204" pitchFamily="34" charset="0"/>
                  <a:buChar char="•"/>
                  <a:defRPr/>
                </a:pPr>
                <a:r>
                  <a:rPr lang="en-US" sz="1050" dirty="0">
                    <a:solidFill>
                      <a:srgbClr val="FFFFFF"/>
                    </a:solidFill>
                    <a:latin typeface="Eurostile" panose="020B0504020202050204" pitchFamily="34" charset="77"/>
                  </a:rPr>
                  <a:t>Particles, Fields, and ENA Observations with wire antenna, possible astrophysics augmentation</a:t>
                </a:r>
              </a:p>
            </p:txBody>
          </p:sp>
          <p:cxnSp>
            <p:nvCxnSpPr>
              <p:cNvPr id="12" name="Straight Connector 11">
                <a:extLst>
                  <a:ext uri="{FF2B5EF4-FFF2-40B4-BE49-F238E27FC236}">
                    <a16:creationId xmlns:a16="http://schemas.microsoft.com/office/drawing/2014/main" id="{F2106F0A-B701-7946-A71E-EEE90256059C}"/>
                  </a:ext>
                </a:extLst>
              </p:cNvPr>
              <p:cNvCxnSpPr>
                <a:cxnSpLocks/>
              </p:cNvCxnSpPr>
              <p:nvPr/>
            </p:nvCxnSpPr>
            <p:spPr>
              <a:xfrm>
                <a:off x="2433908" y="5356567"/>
                <a:ext cx="3232358" cy="0"/>
              </a:xfrm>
              <a:prstGeom prst="line">
                <a:avLst/>
              </a:prstGeom>
              <a:ln w="12700">
                <a:solidFill>
                  <a:schemeClr val="accent5"/>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AB877EA-5244-D94B-AFBC-8D332FA01519}"/>
                  </a:ext>
                </a:extLst>
              </p:cNvPr>
              <p:cNvCxnSpPr>
                <a:cxnSpLocks/>
              </p:cNvCxnSpPr>
              <p:nvPr/>
            </p:nvCxnSpPr>
            <p:spPr>
              <a:xfrm>
                <a:off x="5666266" y="5356562"/>
                <a:ext cx="505194" cy="0"/>
              </a:xfrm>
              <a:prstGeom prst="line">
                <a:avLst/>
              </a:prstGeom>
              <a:ln w="12700">
                <a:solidFill>
                  <a:schemeClr val="accent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EADD743-0F75-B541-91F4-7AF482027C4C}"/>
                  </a:ext>
                </a:extLst>
              </p:cNvPr>
              <p:cNvSpPr txBox="1"/>
              <p:nvPr/>
            </p:nvSpPr>
            <p:spPr>
              <a:xfrm>
                <a:off x="3748414" y="1936690"/>
                <a:ext cx="3189738" cy="1908214"/>
              </a:xfrm>
              <a:prstGeom prst="rect">
                <a:avLst/>
              </a:prstGeom>
              <a:noFill/>
              <a:ln w="19050">
                <a:solidFill>
                  <a:schemeClr val="accent5"/>
                </a:solidFill>
              </a:ln>
            </p:spPr>
            <p:txBody>
              <a:bodyPr wrap="square" rtlCol="0">
                <a:spAutoFit/>
              </a:bodyPr>
              <a:lstStyle/>
              <a:p>
                <a:pPr>
                  <a:defRPr/>
                </a:pPr>
                <a:r>
                  <a:rPr lang="en-US" sz="1200" dirty="0">
                    <a:solidFill>
                      <a:srgbClr val="FF9E16"/>
                    </a:solidFill>
                    <a:latin typeface="Eurostile" panose="020B0504020202050204" pitchFamily="34" charset="77"/>
                  </a:rPr>
                  <a:t>Helio-focused + planetary augmentation</a:t>
                </a:r>
                <a:endParaRPr lang="en-US" sz="1500" b="1" dirty="0">
                  <a:solidFill>
                    <a:srgbClr val="FF9E16"/>
                  </a:solidFill>
                  <a:latin typeface="Eurostile" panose="020B0504020202050204" pitchFamily="34" charset="77"/>
                </a:endParaRPr>
              </a:p>
              <a:p>
                <a:pPr marL="257156" lvl="1" indent="-257156" defTabSz="685749">
                  <a:buFont typeface="Wingdings" pitchFamily="2" charset="2"/>
                  <a:buChar char="§"/>
                  <a:defRPr/>
                </a:pPr>
                <a:r>
                  <a:rPr lang="en-US" sz="1050" dirty="0">
                    <a:solidFill>
                      <a:srgbClr val="FFFFFF"/>
                    </a:solidFill>
                    <a:latin typeface="Eurostile" panose="020B0504020202050204" pitchFamily="34" charset="77"/>
                  </a:rPr>
                  <a:t>Spin down for flyby and spin back up</a:t>
                </a:r>
              </a:p>
              <a:p>
                <a:pPr marL="257156" lvl="1" indent="-257156" defTabSz="685749">
                  <a:buFont typeface="Wingdings" pitchFamily="2" charset="2"/>
                  <a:buChar char="§"/>
                  <a:defRPr/>
                </a:pPr>
                <a:r>
                  <a:rPr lang="en-US" sz="1050" dirty="0">
                    <a:solidFill>
                      <a:srgbClr val="FFFFFF"/>
                    </a:solidFill>
                    <a:latin typeface="Eurostile" panose="020B0504020202050204" pitchFamily="34" charset="77"/>
                  </a:rPr>
                  <a:t>Flyby Observation, Particles, Fields, and ENA Observations with rigid antenna, possible astrophysics augmentation </a:t>
                </a:r>
              </a:p>
            </p:txBody>
          </p:sp>
          <p:sp>
            <p:nvSpPr>
              <p:cNvPr id="16" name="TextBox 15">
                <a:extLst>
                  <a:ext uri="{FF2B5EF4-FFF2-40B4-BE49-F238E27FC236}">
                    <a16:creationId xmlns:a16="http://schemas.microsoft.com/office/drawing/2014/main" id="{C4896C64-28FF-1D48-AAD7-4E03D43BCA4D}"/>
                  </a:ext>
                </a:extLst>
              </p:cNvPr>
              <p:cNvSpPr txBox="1"/>
              <p:nvPr/>
            </p:nvSpPr>
            <p:spPr>
              <a:xfrm>
                <a:off x="2131831" y="5366454"/>
                <a:ext cx="660153" cy="553997"/>
              </a:xfrm>
              <a:prstGeom prst="rect">
                <a:avLst/>
              </a:prstGeom>
              <a:noFill/>
              <a:ln w="19050">
                <a:noFill/>
              </a:ln>
            </p:spPr>
            <p:txBody>
              <a:bodyPr wrap="none" rtlCol="0">
                <a:spAutoFit/>
              </a:bodyPr>
              <a:lstStyle/>
              <a:p>
                <a:pPr algn="ctr" defTabSz="685749">
                  <a:defRPr/>
                </a:pPr>
                <a:r>
                  <a:rPr lang="en-US" sz="1050" dirty="0">
                    <a:solidFill>
                      <a:srgbClr val="FFFFFF"/>
                    </a:solidFill>
                    <a:latin typeface="Eurostile" panose="020B0504020202050204" pitchFamily="34" charset="77"/>
                  </a:rPr>
                  <a:t>1 AU</a:t>
                </a:r>
              </a:p>
              <a:p>
                <a:pPr algn="ctr" defTabSz="685749">
                  <a:defRPr/>
                </a:pPr>
                <a:r>
                  <a:rPr lang="en-US" sz="1050" dirty="0">
                    <a:solidFill>
                      <a:srgbClr val="FFFFFF"/>
                    </a:solidFill>
                    <a:latin typeface="Eurostile" panose="020B0504020202050204" pitchFamily="34" charset="77"/>
                  </a:rPr>
                  <a:t>0 y</a:t>
                </a:r>
              </a:p>
            </p:txBody>
          </p:sp>
          <p:sp>
            <p:nvSpPr>
              <p:cNvPr id="17" name="TextBox 16">
                <a:extLst>
                  <a:ext uri="{FF2B5EF4-FFF2-40B4-BE49-F238E27FC236}">
                    <a16:creationId xmlns:a16="http://schemas.microsoft.com/office/drawing/2014/main" id="{79F267B5-E6A5-DD40-8C5F-BC6E40426164}"/>
                  </a:ext>
                </a:extLst>
              </p:cNvPr>
              <p:cNvSpPr txBox="1"/>
              <p:nvPr/>
            </p:nvSpPr>
            <p:spPr>
              <a:xfrm>
                <a:off x="5935446" y="5358115"/>
                <a:ext cx="776836" cy="553997"/>
              </a:xfrm>
              <a:prstGeom prst="rect">
                <a:avLst/>
              </a:prstGeom>
              <a:noFill/>
              <a:ln w="19050">
                <a:noFill/>
              </a:ln>
            </p:spPr>
            <p:txBody>
              <a:bodyPr wrap="none" rtlCol="0">
                <a:spAutoFit/>
              </a:bodyPr>
              <a:lstStyle/>
              <a:p>
                <a:pPr algn="ctr" defTabSz="685749">
                  <a:defRPr/>
                </a:pPr>
                <a:r>
                  <a:rPr lang="en-US" sz="1050" dirty="0">
                    <a:solidFill>
                      <a:srgbClr val="FFFFFF"/>
                    </a:solidFill>
                    <a:latin typeface="Eurostile" panose="020B0504020202050204" pitchFamily="34" charset="77"/>
                  </a:rPr>
                  <a:t>70 AU</a:t>
                </a:r>
              </a:p>
              <a:p>
                <a:pPr algn="ctr" defTabSz="685749">
                  <a:defRPr/>
                </a:pPr>
                <a:r>
                  <a:rPr lang="en-US" sz="1050" dirty="0">
                    <a:solidFill>
                      <a:srgbClr val="FFFFFF"/>
                    </a:solidFill>
                    <a:latin typeface="Eurostile" panose="020B0504020202050204" pitchFamily="34" charset="77"/>
                  </a:rPr>
                  <a:t>9 y</a:t>
                </a:r>
              </a:p>
            </p:txBody>
          </p:sp>
          <p:sp>
            <p:nvSpPr>
              <p:cNvPr id="18" name="TextBox 17">
                <a:extLst>
                  <a:ext uri="{FF2B5EF4-FFF2-40B4-BE49-F238E27FC236}">
                    <a16:creationId xmlns:a16="http://schemas.microsoft.com/office/drawing/2014/main" id="{CB5E094A-3C73-8B42-B797-1E64B7182CA3}"/>
                  </a:ext>
                </a:extLst>
              </p:cNvPr>
              <p:cNvSpPr txBox="1"/>
              <p:nvPr/>
            </p:nvSpPr>
            <p:spPr>
              <a:xfrm>
                <a:off x="5287151" y="5359838"/>
                <a:ext cx="776836" cy="553997"/>
              </a:xfrm>
              <a:prstGeom prst="rect">
                <a:avLst/>
              </a:prstGeom>
              <a:noFill/>
              <a:ln w="19050">
                <a:noFill/>
              </a:ln>
            </p:spPr>
            <p:txBody>
              <a:bodyPr wrap="none" rtlCol="0">
                <a:spAutoFit/>
              </a:bodyPr>
              <a:lstStyle/>
              <a:p>
                <a:pPr algn="ctr" defTabSz="685749">
                  <a:defRPr/>
                </a:pPr>
                <a:r>
                  <a:rPr lang="en-US" sz="1050" dirty="0">
                    <a:solidFill>
                      <a:srgbClr val="FFFFFF"/>
                    </a:solidFill>
                    <a:latin typeface="Eurostile" panose="020B0504020202050204" pitchFamily="34" charset="77"/>
                  </a:rPr>
                  <a:t>40 AU</a:t>
                </a:r>
              </a:p>
              <a:p>
                <a:pPr algn="ctr" defTabSz="685749">
                  <a:defRPr/>
                </a:pPr>
                <a:r>
                  <a:rPr lang="en-US" sz="1050" dirty="0">
                    <a:solidFill>
                      <a:srgbClr val="FFFFFF"/>
                    </a:solidFill>
                    <a:latin typeface="Eurostile" panose="020B0504020202050204" pitchFamily="34" charset="77"/>
                  </a:rPr>
                  <a:t>5 y</a:t>
                </a:r>
              </a:p>
            </p:txBody>
          </p:sp>
          <p:cxnSp>
            <p:nvCxnSpPr>
              <p:cNvPr id="19" name="Straight Connector 18">
                <a:extLst>
                  <a:ext uri="{FF2B5EF4-FFF2-40B4-BE49-F238E27FC236}">
                    <a16:creationId xmlns:a16="http://schemas.microsoft.com/office/drawing/2014/main" id="{7AD1FC73-607A-8D4E-BA10-6E026A7481BD}"/>
                  </a:ext>
                </a:extLst>
              </p:cNvPr>
              <p:cNvCxnSpPr>
                <a:cxnSpLocks/>
              </p:cNvCxnSpPr>
              <p:nvPr/>
            </p:nvCxnSpPr>
            <p:spPr>
              <a:xfrm>
                <a:off x="6174422" y="5354845"/>
                <a:ext cx="1955977" cy="0"/>
              </a:xfrm>
              <a:prstGeom prst="line">
                <a:avLst/>
              </a:prstGeom>
              <a:ln w="12700">
                <a:solidFill>
                  <a:schemeClr val="accent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824C841-8127-ED49-BF87-C3E3F6F9576C}"/>
                  </a:ext>
                </a:extLst>
              </p:cNvPr>
              <p:cNvSpPr txBox="1"/>
              <p:nvPr/>
            </p:nvSpPr>
            <p:spPr>
              <a:xfrm>
                <a:off x="7257297" y="2250238"/>
                <a:ext cx="2700065" cy="1323439"/>
              </a:xfrm>
              <a:prstGeom prst="rect">
                <a:avLst/>
              </a:prstGeom>
              <a:noFill/>
              <a:ln w="19050">
                <a:solidFill>
                  <a:schemeClr val="accent5"/>
                </a:solidFill>
              </a:ln>
            </p:spPr>
            <p:txBody>
              <a:bodyPr wrap="square" rtlCol="0">
                <a:spAutoFit/>
              </a:bodyPr>
              <a:lstStyle/>
              <a:p>
                <a:pPr defTabSz="685749">
                  <a:defRPr/>
                </a:pPr>
                <a:r>
                  <a:rPr lang="en-US" sz="1350" b="1" dirty="0">
                    <a:solidFill>
                      <a:srgbClr val="FF9E16"/>
                    </a:solidFill>
                    <a:latin typeface="Eurostile" panose="020B0504020202050204" pitchFamily="34" charset="77"/>
                  </a:rPr>
                  <a:t>Outer Heliosphere Phase</a:t>
                </a:r>
              </a:p>
              <a:p>
                <a:pPr marL="257156" lvl="1" indent="-257156" defTabSz="685749">
                  <a:buFont typeface="Wingdings" pitchFamily="2" charset="2"/>
                  <a:buChar char="§"/>
                  <a:defRPr/>
                </a:pPr>
                <a:r>
                  <a:rPr lang="en-US" sz="1050" dirty="0">
                    <a:solidFill>
                      <a:srgbClr val="FFFFFF"/>
                    </a:solidFill>
                    <a:latin typeface="Eurostile" panose="020B0504020202050204" pitchFamily="34" charset="77"/>
                  </a:rPr>
                  <a:t>Spin Stabilized</a:t>
                </a:r>
              </a:p>
              <a:p>
                <a:pPr marL="257156" lvl="1" indent="-257156" defTabSz="685749">
                  <a:buFont typeface="Wingdings" pitchFamily="2" charset="2"/>
                  <a:buChar char="§"/>
                  <a:defRPr/>
                </a:pPr>
                <a:r>
                  <a:rPr lang="en-US" sz="1050" dirty="0">
                    <a:solidFill>
                      <a:srgbClr val="FFFFFF"/>
                    </a:solidFill>
                    <a:latin typeface="Eurostile" panose="020B0504020202050204" pitchFamily="34" charset="77"/>
                  </a:rPr>
                  <a:t>Prime Particles, Fields, ENA, UV, IR Observations</a:t>
                </a:r>
              </a:p>
            </p:txBody>
          </p:sp>
          <p:sp>
            <p:nvSpPr>
              <p:cNvPr id="22" name="TextBox 21">
                <a:extLst>
                  <a:ext uri="{FF2B5EF4-FFF2-40B4-BE49-F238E27FC236}">
                    <a16:creationId xmlns:a16="http://schemas.microsoft.com/office/drawing/2014/main" id="{214FC0D3-85CD-2D48-953C-0C96FA93E4FD}"/>
                  </a:ext>
                </a:extLst>
              </p:cNvPr>
              <p:cNvSpPr txBox="1"/>
              <p:nvPr/>
            </p:nvSpPr>
            <p:spPr>
              <a:xfrm>
                <a:off x="7740374" y="5353288"/>
                <a:ext cx="893518" cy="553997"/>
              </a:xfrm>
              <a:prstGeom prst="rect">
                <a:avLst/>
              </a:prstGeom>
              <a:noFill/>
              <a:ln w="19050">
                <a:noFill/>
              </a:ln>
            </p:spPr>
            <p:txBody>
              <a:bodyPr wrap="none" rtlCol="0">
                <a:spAutoFit/>
              </a:bodyPr>
              <a:lstStyle/>
              <a:p>
                <a:pPr algn="ctr" defTabSz="685749">
                  <a:defRPr/>
                </a:pPr>
                <a:r>
                  <a:rPr lang="en-US" sz="1050" dirty="0">
                    <a:solidFill>
                      <a:srgbClr val="FFFFFF"/>
                    </a:solidFill>
                    <a:latin typeface="Eurostile" panose="020B0504020202050204" pitchFamily="34" charset="77"/>
                  </a:rPr>
                  <a:t>200 AU</a:t>
                </a:r>
              </a:p>
              <a:p>
                <a:pPr algn="ctr" defTabSz="685749">
                  <a:defRPr/>
                </a:pPr>
                <a:r>
                  <a:rPr lang="en-US" sz="1050" dirty="0">
                    <a:solidFill>
                      <a:srgbClr val="FFFFFF"/>
                    </a:solidFill>
                    <a:latin typeface="Eurostile" panose="020B0504020202050204" pitchFamily="34" charset="77"/>
                  </a:rPr>
                  <a:t>25 y</a:t>
                </a:r>
              </a:p>
            </p:txBody>
          </p:sp>
          <p:cxnSp>
            <p:nvCxnSpPr>
              <p:cNvPr id="23" name="Straight Connector 22">
                <a:extLst>
                  <a:ext uri="{FF2B5EF4-FFF2-40B4-BE49-F238E27FC236}">
                    <a16:creationId xmlns:a16="http://schemas.microsoft.com/office/drawing/2014/main" id="{FFA13114-A726-5648-941A-5070D751A043}"/>
                  </a:ext>
                </a:extLst>
              </p:cNvPr>
              <p:cNvCxnSpPr>
                <a:cxnSpLocks/>
              </p:cNvCxnSpPr>
              <p:nvPr/>
            </p:nvCxnSpPr>
            <p:spPr>
              <a:xfrm>
                <a:off x="8130399" y="5365934"/>
                <a:ext cx="3680017" cy="0"/>
              </a:xfrm>
              <a:prstGeom prst="line">
                <a:avLst/>
              </a:prstGeom>
              <a:ln w="12700">
                <a:solidFill>
                  <a:schemeClr val="accent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0D05062-2D86-9B46-B64B-185239B2B17A}"/>
                  </a:ext>
                </a:extLst>
              </p:cNvPr>
              <p:cNvSpPr txBox="1"/>
              <p:nvPr/>
            </p:nvSpPr>
            <p:spPr>
              <a:xfrm>
                <a:off x="11300799" y="5353288"/>
                <a:ext cx="974298" cy="553997"/>
              </a:xfrm>
              <a:prstGeom prst="rect">
                <a:avLst/>
              </a:prstGeom>
              <a:noFill/>
              <a:ln w="19050">
                <a:noFill/>
              </a:ln>
            </p:spPr>
            <p:txBody>
              <a:bodyPr wrap="none" rtlCol="0">
                <a:spAutoFit/>
              </a:bodyPr>
              <a:lstStyle/>
              <a:p>
                <a:pPr algn="ctr" defTabSz="685749">
                  <a:defRPr/>
                </a:pPr>
                <a:r>
                  <a:rPr lang="en-US" sz="1050" dirty="0">
                    <a:solidFill>
                      <a:srgbClr val="FFFFFF"/>
                    </a:solidFill>
                    <a:latin typeface="Eurostile" panose="020B0504020202050204" pitchFamily="34" charset="77"/>
                  </a:rPr>
                  <a:t>≥500 AU</a:t>
                </a:r>
              </a:p>
              <a:p>
                <a:pPr algn="ctr" defTabSz="685749">
                  <a:defRPr/>
                </a:pPr>
                <a:r>
                  <a:rPr lang="en-US" sz="1050" dirty="0">
                    <a:solidFill>
                      <a:srgbClr val="FFFFFF"/>
                    </a:solidFill>
                    <a:latin typeface="Eurostile" panose="020B0504020202050204" pitchFamily="34" charset="77"/>
                  </a:rPr>
                  <a:t>60+ y</a:t>
                </a:r>
              </a:p>
            </p:txBody>
          </p:sp>
        </p:grpSp>
        <p:sp>
          <p:nvSpPr>
            <p:cNvPr id="25" name="TextBox 24">
              <a:extLst>
                <a:ext uri="{FF2B5EF4-FFF2-40B4-BE49-F238E27FC236}">
                  <a16:creationId xmlns:a16="http://schemas.microsoft.com/office/drawing/2014/main" id="{6B52BA85-C8E0-3845-A397-305D48644908}"/>
                </a:ext>
              </a:extLst>
            </p:cNvPr>
            <p:cNvSpPr txBox="1"/>
            <p:nvPr/>
          </p:nvSpPr>
          <p:spPr>
            <a:xfrm>
              <a:off x="10121160" y="2222970"/>
              <a:ext cx="2451362" cy="1261884"/>
            </a:xfrm>
            <a:prstGeom prst="rect">
              <a:avLst/>
            </a:prstGeom>
            <a:noFill/>
            <a:ln w="19050">
              <a:solidFill>
                <a:schemeClr val="accent5"/>
              </a:solidFill>
            </a:ln>
          </p:spPr>
          <p:txBody>
            <a:bodyPr wrap="square" rtlCol="0">
              <a:spAutoFit/>
            </a:bodyPr>
            <a:lstStyle/>
            <a:p>
              <a:pPr defTabSz="685749">
                <a:defRPr/>
              </a:pPr>
              <a:r>
                <a:rPr lang="en-US" sz="1350" b="1" dirty="0">
                  <a:solidFill>
                    <a:srgbClr val="FF9E16"/>
                  </a:solidFill>
                  <a:latin typeface="Eurostile" panose="020B0504020202050204" pitchFamily="34" charset="77"/>
                </a:rPr>
                <a:t>Interstellar Phase</a:t>
              </a:r>
            </a:p>
            <a:p>
              <a:pPr marL="257156" lvl="1" indent="-257156" defTabSz="685749">
                <a:buFont typeface="Wingdings" pitchFamily="2" charset="2"/>
                <a:buChar char="§"/>
                <a:defRPr/>
              </a:pPr>
              <a:r>
                <a:rPr lang="en-US" sz="1050" dirty="0">
                  <a:solidFill>
                    <a:srgbClr val="FFFFFF"/>
                  </a:solidFill>
                  <a:latin typeface="Eurostile" panose="020B0504020202050204" pitchFamily="34" charset="77"/>
                </a:rPr>
                <a:t>Spin Stabilized</a:t>
              </a:r>
            </a:p>
            <a:p>
              <a:pPr marL="257156" lvl="1" indent="-257156" defTabSz="685749">
                <a:buFont typeface="Wingdings" pitchFamily="2" charset="2"/>
                <a:buChar char="§"/>
                <a:defRPr/>
              </a:pPr>
              <a:r>
                <a:rPr lang="en-US" sz="1050" dirty="0">
                  <a:solidFill>
                    <a:srgbClr val="FFFFFF"/>
                  </a:solidFill>
                  <a:latin typeface="Eurostile" panose="020B0504020202050204" pitchFamily="34" charset="77"/>
                </a:rPr>
                <a:t>Prime Particles, Fields, ENA, UV, IR Observations</a:t>
              </a:r>
            </a:p>
          </p:txBody>
        </p:sp>
      </p:grpSp>
      <p:sp>
        <p:nvSpPr>
          <p:cNvPr id="27" name="TextBox 26">
            <a:extLst>
              <a:ext uri="{FF2B5EF4-FFF2-40B4-BE49-F238E27FC236}">
                <a16:creationId xmlns:a16="http://schemas.microsoft.com/office/drawing/2014/main" id="{C677B1E9-759B-7D49-A442-7ABA4DFC3083}"/>
              </a:ext>
            </a:extLst>
          </p:cNvPr>
          <p:cNvSpPr txBox="1"/>
          <p:nvPr/>
        </p:nvSpPr>
        <p:spPr>
          <a:xfrm>
            <a:off x="100549" y="3035800"/>
            <a:ext cx="2436083" cy="1269578"/>
          </a:xfrm>
          <a:prstGeom prst="rect">
            <a:avLst/>
          </a:prstGeom>
          <a:noFill/>
          <a:ln w="19050">
            <a:solidFill>
              <a:schemeClr val="accent5"/>
            </a:solidFill>
          </a:ln>
        </p:spPr>
        <p:txBody>
          <a:bodyPr wrap="square" rtlCol="0">
            <a:spAutoFit/>
          </a:bodyPr>
          <a:lstStyle/>
          <a:p>
            <a:pPr defTabSz="685749">
              <a:defRPr/>
            </a:pPr>
            <a:r>
              <a:rPr lang="en-US" sz="1200" dirty="0">
                <a:solidFill>
                  <a:srgbClr val="FF9E16"/>
                </a:solidFill>
                <a:latin typeface="Eurostile" panose="020B0504020202050204" pitchFamily="34" charset="77"/>
              </a:rPr>
              <a:t>Helio-focused + planetary augmentation</a:t>
            </a:r>
          </a:p>
          <a:p>
            <a:pPr marL="257156" indent="-257156">
              <a:buFont typeface="Arial" panose="020B0604020202020204" pitchFamily="34" charset="0"/>
              <a:buChar char="•"/>
              <a:defRPr/>
            </a:pPr>
            <a:r>
              <a:rPr lang="en-US" sz="1050" dirty="0">
                <a:solidFill>
                  <a:srgbClr val="FFFFFF"/>
                </a:solidFill>
                <a:latin typeface="Eurostile" panose="020B0504020202050204" pitchFamily="34" charset="77"/>
              </a:rPr>
              <a:t>Deploy rigid antennas after JGA/SOM and spin up</a:t>
            </a:r>
          </a:p>
          <a:p>
            <a:pPr marL="257156" indent="-257156">
              <a:buFont typeface="Arial" panose="020B0604020202020204" pitchFamily="34" charset="0"/>
              <a:buChar char="•"/>
              <a:defRPr/>
            </a:pPr>
            <a:r>
              <a:rPr lang="en-US" sz="1050" dirty="0">
                <a:solidFill>
                  <a:srgbClr val="FFFFFF"/>
                </a:solidFill>
                <a:latin typeface="Eurostile" panose="020B0504020202050204" pitchFamily="34" charset="77"/>
              </a:rPr>
              <a:t>Particles, Fields and ENA Observations with rigid antenna, astrophysics augmentation possible</a:t>
            </a:r>
            <a:endParaRPr lang="en-US" sz="1050" dirty="0">
              <a:solidFill>
                <a:srgbClr val="FF9E16"/>
              </a:solidFill>
              <a:latin typeface="Eurostile" panose="020B0504020202050204" pitchFamily="34" charset="77"/>
            </a:endParaRPr>
          </a:p>
        </p:txBody>
      </p:sp>
      <p:sp>
        <p:nvSpPr>
          <p:cNvPr id="29" name="TextBox 28">
            <a:extLst>
              <a:ext uri="{FF2B5EF4-FFF2-40B4-BE49-F238E27FC236}">
                <a16:creationId xmlns:a16="http://schemas.microsoft.com/office/drawing/2014/main" id="{C7673FB9-A037-D741-AF9F-2D5254C542C5}"/>
              </a:ext>
            </a:extLst>
          </p:cNvPr>
          <p:cNvSpPr txBox="1"/>
          <p:nvPr/>
        </p:nvSpPr>
        <p:spPr>
          <a:xfrm>
            <a:off x="2615530" y="1315909"/>
            <a:ext cx="2392304" cy="1131079"/>
          </a:xfrm>
          <a:prstGeom prst="rect">
            <a:avLst/>
          </a:prstGeom>
          <a:noFill/>
          <a:ln w="19050">
            <a:solidFill>
              <a:schemeClr val="accent5"/>
            </a:solidFill>
          </a:ln>
        </p:spPr>
        <p:txBody>
          <a:bodyPr wrap="square" rtlCol="0">
            <a:spAutoFit/>
          </a:bodyPr>
          <a:lstStyle/>
          <a:p>
            <a:pPr defTabSz="685749">
              <a:defRPr/>
            </a:pPr>
            <a:r>
              <a:rPr lang="en-US" sz="1350" b="1" dirty="0">
                <a:solidFill>
                  <a:srgbClr val="FF9E16"/>
                </a:solidFill>
                <a:latin typeface="Eurostile" panose="020B0504020202050204" pitchFamily="34" charset="77"/>
              </a:rPr>
              <a:t>Outer Solar System Phase</a:t>
            </a:r>
          </a:p>
          <a:p>
            <a:pPr>
              <a:defRPr/>
            </a:pPr>
            <a:r>
              <a:rPr lang="en-US" sz="1200" dirty="0">
                <a:solidFill>
                  <a:srgbClr val="FF9E16"/>
                </a:solidFill>
                <a:latin typeface="Eurostile" panose="020B0504020202050204" pitchFamily="34" charset="77"/>
              </a:rPr>
              <a:t>Helio-only</a:t>
            </a:r>
          </a:p>
          <a:p>
            <a:pPr marL="214298" indent="-214298">
              <a:buFont typeface="Arial" panose="020B0604020202020204" pitchFamily="34" charset="0"/>
              <a:buChar char="•"/>
              <a:defRPr/>
            </a:pPr>
            <a:r>
              <a:rPr lang="en-US" sz="1050" dirty="0">
                <a:solidFill>
                  <a:schemeClr val="bg1"/>
                </a:solidFill>
                <a:latin typeface="Eurostile" panose="020B0504020202050204" pitchFamily="34" charset="77"/>
              </a:rPr>
              <a:t>No flyby</a:t>
            </a:r>
          </a:p>
          <a:p>
            <a:pPr marL="214298" indent="-214298">
              <a:buFont typeface="Arial" panose="020B0604020202020204" pitchFamily="34" charset="0"/>
              <a:buChar char="•"/>
              <a:defRPr/>
            </a:pPr>
            <a:r>
              <a:rPr lang="en-US" sz="1050" dirty="0">
                <a:solidFill>
                  <a:srgbClr val="FFFFFF"/>
                </a:solidFill>
                <a:latin typeface="Eurostile" panose="020B0504020202050204" pitchFamily="34" charset="77"/>
              </a:rPr>
              <a:t>Particles, Fields, and ENA Observations with wire antenna, possible astrophysics augmentation</a:t>
            </a:r>
          </a:p>
        </p:txBody>
      </p:sp>
      <p:cxnSp>
        <p:nvCxnSpPr>
          <p:cNvPr id="32" name="Straight Connector 31">
            <a:extLst>
              <a:ext uri="{FF2B5EF4-FFF2-40B4-BE49-F238E27FC236}">
                <a16:creationId xmlns:a16="http://schemas.microsoft.com/office/drawing/2014/main" id="{18D0611F-8BE9-1342-A1CF-C92700397015}"/>
              </a:ext>
            </a:extLst>
          </p:cNvPr>
          <p:cNvCxnSpPr>
            <a:cxnSpLocks/>
          </p:cNvCxnSpPr>
          <p:nvPr/>
        </p:nvCxnSpPr>
        <p:spPr>
          <a:xfrm flipH="1" flipV="1">
            <a:off x="149224" y="4301441"/>
            <a:ext cx="1705373" cy="84835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5B04831-BEB7-B947-A537-F3D323881AAB}"/>
              </a:ext>
            </a:extLst>
          </p:cNvPr>
          <p:cNvCxnSpPr>
            <a:cxnSpLocks/>
          </p:cNvCxnSpPr>
          <p:nvPr/>
        </p:nvCxnSpPr>
        <p:spPr>
          <a:xfrm flipH="1" flipV="1">
            <a:off x="2551132" y="4311939"/>
            <a:ext cx="1713715" cy="837865"/>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35809A2-811C-3146-871B-42D89112D005}"/>
              </a:ext>
            </a:extLst>
          </p:cNvPr>
          <p:cNvCxnSpPr>
            <a:cxnSpLocks/>
          </p:cNvCxnSpPr>
          <p:nvPr/>
        </p:nvCxnSpPr>
        <p:spPr>
          <a:xfrm flipH="1" flipV="1">
            <a:off x="2707353" y="4018327"/>
            <a:ext cx="1562334" cy="1131472"/>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30E6401-37FC-D04C-9BCA-FF56D4DE495D}"/>
              </a:ext>
            </a:extLst>
          </p:cNvPr>
          <p:cNvCxnSpPr>
            <a:cxnSpLocks/>
          </p:cNvCxnSpPr>
          <p:nvPr/>
        </p:nvCxnSpPr>
        <p:spPr>
          <a:xfrm flipV="1">
            <a:off x="4629577" y="3814906"/>
            <a:ext cx="576840" cy="13441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8D8DBE7-58A7-464C-8E6D-29D3B296A102}"/>
              </a:ext>
            </a:extLst>
          </p:cNvPr>
          <p:cNvCxnSpPr>
            <a:cxnSpLocks/>
          </p:cNvCxnSpPr>
          <p:nvPr/>
        </p:nvCxnSpPr>
        <p:spPr>
          <a:xfrm flipV="1">
            <a:off x="4645149" y="3998978"/>
            <a:ext cx="295185" cy="116076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53B4D3B-4E79-F743-9238-7E83DEA036B1}"/>
              </a:ext>
            </a:extLst>
          </p:cNvPr>
          <p:cNvCxnSpPr>
            <a:cxnSpLocks/>
          </p:cNvCxnSpPr>
          <p:nvPr/>
        </p:nvCxnSpPr>
        <p:spPr>
          <a:xfrm flipV="1">
            <a:off x="6115039" y="3815490"/>
            <a:ext cx="987125" cy="1335296"/>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75826D3-E916-1843-91D1-9C2C32AF0191}"/>
              </a:ext>
            </a:extLst>
          </p:cNvPr>
          <p:cNvCxnSpPr>
            <a:cxnSpLocks/>
          </p:cNvCxnSpPr>
          <p:nvPr/>
        </p:nvCxnSpPr>
        <p:spPr>
          <a:xfrm flipV="1">
            <a:off x="6115034" y="3748289"/>
            <a:ext cx="1129689" cy="141081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50E2B4A-BCD8-BB4D-933E-46432FED9C07}"/>
              </a:ext>
            </a:extLst>
          </p:cNvPr>
          <p:cNvCxnSpPr>
            <a:cxnSpLocks/>
            <a:endCxn id="24" idx="0"/>
          </p:cNvCxnSpPr>
          <p:nvPr/>
        </p:nvCxnSpPr>
        <p:spPr>
          <a:xfrm flipH="1">
            <a:off x="8428503" y="3808175"/>
            <a:ext cx="584875" cy="134144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44205435-7A7D-7740-8556-B6255796B4D8}"/>
              </a:ext>
            </a:extLst>
          </p:cNvPr>
          <p:cNvSpPr txBox="1"/>
          <p:nvPr/>
        </p:nvSpPr>
        <p:spPr>
          <a:xfrm>
            <a:off x="388210" y="5856644"/>
            <a:ext cx="8332730" cy="461665"/>
          </a:xfrm>
          <a:prstGeom prst="rect">
            <a:avLst/>
          </a:prstGeom>
          <a:noFill/>
          <a:ln w="19050">
            <a:noFill/>
          </a:ln>
        </p:spPr>
        <p:txBody>
          <a:bodyPr wrap="none" rtlCol="0">
            <a:spAutoFit/>
          </a:bodyPr>
          <a:lstStyle/>
          <a:p>
            <a:r>
              <a:rPr lang="en-US" sz="2400" b="1" dirty="0">
                <a:solidFill>
                  <a:srgbClr val="FFFF00"/>
                </a:solidFill>
              </a:rPr>
              <a:t>In Progress – Continuing community input encouraged!</a:t>
            </a:r>
          </a:p>
        </p:txBody>
      </p:sp>
      <p:sp>
        <p:nvSpPr>
          <p:cNvPr id="38" name="Date Placeholder 37">
            <a:extLst>
              <a:ext uri="{FF2B5EF4-FFF2-40B4-BE49-F238E27FC236}">
                <a16:creationId xmlns:a16="http://schemas.microsoft.com/office/drawing/2014/main" id="{6C2C1E7F-505A-B148-AF76-C4F86DA305C8}"/>
              </a:ext>
            </a:extLst>
          </p:cNvPr>
          <p:cNvSpPr>
            <a:spLocks noGrp="1"/>
          </p:cNvSpPr>
          <p:nvPr>
            <p:ph type="dt" sz="half" idx="14"/>
          </p:nvPr>
        </p:nvSpPr>
        <p:spPr/>
        <p:txBody>
          <a:bodyPr/>
          <a:lstStyle/>
          <a:p>
            <a:r>
              <a:rPr lang="en-US"/>
              <a:t>6 May 2020</a:t>
            </a:r>
            <a:endParaRPr lang="en-US" dirty="0"/>
          </a:p>
        </p:txBody>
      </p:sp>
      <p:sp>
        <p:nvSpPr>
          <p:cNvPr id="39" name="Footer Placeholder 38">
            <a:extLst>
              <a:ext uri="{FF2B5EF4-FFF2-40B4-BE49-F238E27FC236}">
                <a16:creationId xmlns:a16="http://schemas.microsoft.com/office/drawing/2014/main" id="{6EB620D8-3E48-A749-B1BE-2B5E8C1E9C87}"/>
              </a:ext>
            </a:extLst>
          </p:cNvPr>
          <p:cNvSpPr>
            <a:spLocks noGrp="1"/>
          </p:cNvSpPr>
          <p:nvPr>
            <p:ph type="ftr" sz="quarter" idx="15"/>
          </p:nvPr>
        </p:nvSpPr>
        <p:spPr/>
        <p:txBody>
          <a:bodyPr/>
          <a:lstStyle/>
          <a:p>
            <a:r>
              <a:rPr lang="en-US" dirty="0"/>
              <a:t>EGU2020: Sharing Geoscience Online – Chat time Wednesday 08:30 – 10:15 CEST</a:t>
            </a:r>
          </a:p>
        </p:txBody>
      </p:sp>
      <p:sp>
        <p:nvSpPr>
          <p:cNvPr id="40" name="Slide Number Placeholder 39">
            <a:extLst>
              <a:ext uri="{FF2B5EF4-FFF2-40B4-BE49-F238E27FC236}">
                <a16:creationId xmlns:a16="http://schemas.microsoft.com/office/drawing/2014/main" id="{981F2A91-3CFD-144D-A9A8-8ACCC9FB5CF2}"/>
              </a:ext>
            </a:extLst>
          </p:cNvPr>
          <p:cNvSpPr>
            <a:spLocks noGrp="1"/>
          </p:cNvSpPr>
          <p:nvPr>
            <p:ph type="sldNum" sz="quarter" idx="16"/>
          </p:nvPr>
        </p:nvSpPr>
        <p:spPr/>
        <p:txBody>
          <a:bodyPr/>
          <a:lstStyle/>
          <a:p>
            <a:fld id="{4EBCDCBD-78E1-0D41-A999-31B5EBF8E02C}" type="slidenum">
              <a:rPr lang="en-US" smtClean="0"/>
              <a:pPr/>
              <a:t>12</a:t>
            </a:fld>
            <a:endParaRPr lang="en-US" dirty="0"/>
          </a:p>
        </p:txBody>
      </p:sp>
    </p:spTree>
    <p:extLst>
      <p:ext uri="{BB962C8B-B14F-4D97-AF65-F5344CB8AC3E}">
        <p14:creationId xmlns:p14="http://schemas.microsoft.com/office/powerpoint/2010/main" val="1117170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5825-AFD0-9B4D-A9E2-9E15B8A03ED1}"/>
              </a:ext>
            </a:extLst>
          </p:cNvPr>
          <p:cNvSpPr>
            <a:spLocks noGrp="1"/>
          </p:cNvSpPr>
          <p:nvPr>
            <p:ph type="title"/>
          </p:nvPr>
        </p:nvSpPr>
        <p:spPr>
          <a:xfrm>
            <a:off x="280367" y="139591"/>
            <a:ext cx="5748293" cy="1051247"/>
          </a:xfrm>
        </p:spPr>
        <p:txBody>
          <a:bodyPr>
            <a:normAutofit/>
          </a:bodyPr>
          <a:lstStyle/>
          <a:p>
            <a:r>
              <a:rPr lang="en-US" sz="3200" b="0" dirty="0"/>
              <a:t>Fly-Out Directions</a:t>
            </a:r>
            <a:br>
              <a:rPr lang="en-US" sz="3200" b="0" dirty="0"/>
            </a:br>
            <a:r>
              <a:rPr lang="en-US" sz="2800" dirty="0">
                <a:solidFill>
                  <a:schemeClr val="accent5"/>
                </a:solidFill>
              </a:rPr>
              <a:t>Highest Level Science Trades</a:t>
            </a:r>
            <a:endParaRPr lang="en-US" sz="3200" dirty="0"/>
          </a:p>
        </p:txBody>
      </p:sp>
      <p:sp>
        <p:nvSpPr>
          <p:cNvPr id="4" name="Date Placeholder 3">
            <a:extLst>
              <a:ext uri="{FF2B5EF4-FFF2-40B4-BE49-F238E27FC236}">
                <a16:creationId xmlns:a16="http://schemas.microsoft.com/office/drawing/2014/main" id="{2DFCE902-678C-864A-AB10-4FDDFE25F44F}"/>
              </a:ext>
            </a:extLst>
          </p:cNvPr>
          <p:cNvSpPr>
            <a:spLocks noGrp="1"/>
          </p:cNvSpPr>
          <p:nvPr>
            <p:ph type="dt" sz="half" idx="14"/>
          </p:nvPr>
        </p:nvSpPr>
        <p:spPr/>
        <p:txBody>
          <a:bodyPr/>
          <a:lstStyle/>
          <a:p>
            <a:r>
              <a:rPr lang="en-US"/>
              <a:t>6 May 2020</a:t>
            </a:r>
            <a:endParaRPr lang="en-US" dirty="0"/>
          </a:p>
        </p:txBody>
      </p:sp>
      <p:sp>
        <p:nvSpPr>
          <p:cNvPr id="5" name="Footer Placeholder 4">
            <a:extLst>
              <a:ext uri="{FF2B5EF4-FFF2-40B4-BE49-F238E27FC236}">
                <a16:creationId xmlns:a16="http://schemas.microsoft.com/office/drawing/2014/main" id="{73183AF7-3891-BC4A-9763-C92A01548370}"/>
              </a:ext>
            </a:extLst>
          </p:cNvPr>
          <p:cNvSpPr>
            <a:spLocks noGrp="1"/>
          </p:cNvSpPr>
          <p:nvPr>
            <p:ph type="ftr" sz="quarter" idx="15"/>
          </p:nvPr>
        </p:nvSpPr>
        <p:spPr/>
        <p:txBody>
          <a:bodyPr/>
          <a:lstStyle/>
          <a:p>
            <a:r>
              <a:rPr lang="en-US" dirty="0"/>
              <a:t>EGU2020: Sharing Geoscience Online – Chat time Wednesday 08:30 – 10:15 CEST</a:t>
            </a:r>
          </a:p>
        </p:txBody>
      </p:sp>
      <p:sp>
        <p:nvSpPr>
          <p:cNvPr id="6" name="Slide Number Placeholder 5">
            <a:extLst>
              <a:ext uri="{FF2B5EF4-FFF2-40B4-BE49-F238E27FC236}">
                <a16:creationId xmlns:a16="http://schemas.microsoft.com/office/drawing/2014/main" id="{8CE39CB1-6C29-944F-A400-DCB6FB70EB9E}"/>
              </a:ext>
            </a:extLst>
          </p:cNvPr>
          <p:cNvSpPr>
            <a:spLocks noGrp="1"/>
          </p:cNvSpPr>
          <p:nvPr>
            <p:ph type="sldNum" sz="quarter" idx="16"/>
          </p:nvPr>
        </p:nvSpPr>
        <p:spPr/>
        <p:txBody>
          <a:bodyPr/>
          <a:lstStyle/>
          <a:p>
            <a:fld id="{4EBCDCBD-78E1-0D41-A999-31B5EBF8E02C}" type="slidenum">
              <a:rPr lang="en-US" smtClean="0"/>
              <a:pPr/>
              <a:t>13</a:t>
            </a:fld>
            <a:endParaRPr lang="en-US" dirty="0"/>
          </a:p>
        </p:txBody>
      </p:sp>
      <p:graphicFrame>
        <p:nvGraphicFramePr>
          <p:cNvPr id="7" name="Table 6">
            <a:extLst>
              <a:ext uri="{FF2B5EF4-FFF2-40B4-BE49-F238E27FC236}">
                <a16:creationId xmlns:a16="http://schemas.microsoft.com/office/drawing/2014/main" id="{C5175975-9DC9-2C46-A7D6-58FC77BCC0CF}"/>
              </a:ext>
            </a:extLst>
          </p:cNvPr>
          <p:cNvGraphicFramePr>
            <a:graphicFrameLocks noGrp="1"/>
          </p:cNvGraphicFramePr>
          <p:nvPr>
            <p:extLst>
              <p:ext uri="{D42A27DB-BD31-4B8C-83A1-F6EECF244321}">
                <p14:modId xmlns:p14="http://schemas.microsoft.com/office/powerpoint/2010/main" val="2775653342"/>
              </p:ext>
            </p:extLst>
          </p:nvPr>
        </p:nvGraphicFramePr>
        <p:xfrm>
          <a:off x="102367" y="1368004"/>
          <a:ext cx="8895662" cy="4568190"/>
        </p:xfrm>
        <a:graphic>
          <a:graphicData uri="http://schemas.openxmlformats.org/drawingml/2006/table">
            <a:tbl>
              <a:tblPr firstRow="1" bandRow="1">
                <a:tableStyleId>{5C22544A-7EE6-4342-B048-85BDC9FD1C3A}</a:tableStyleId>
              </a:tblPr>
              <a:tblGrid>
                <a:gridCol w="756950">
                  <a:extLst>
                    <a:ext uri="{9D8B030D-6E8A-4147-A177-3AD203B41FA5}">
                      <a16:colId xmlns:a16="http://schemas.microsoft.com/office/drawing/2014/main" val="3878223428"/>
                    </a:ext>
                  </a:extLst>
                </a:gridCol>
                <a:gridCol w="2282302">
                  <a:extLst>
                    <a:ext uri="{9D8B030D-6E8A-4147-A177-3AD203B41FA5}">
                      <a16:colId xmlns:a16="http://schemas.microsoft.com/office/drawing/2014/main" val="2581892208"/>
                    </a:ext>
                  </a:extLst>
                </a:gridCol>
                <a:gridCol w="1319936">
                  <a:extLst>
                    <a:ext uri="{9D8B030D-6E8A-4147-A177-3AD203B41FA5}">
                      <a16:colId xmlns:a16="http://schemas.microsoft.com/office/drawing/2014/main" val="1172472089"/>
                    </a:ext>
                  </a:extLst>
                </a:gridCol>
                <a:gridCol w="966065">
                  <a:extLst>
                    <a:ext uri="{9D8B030D-6E8A-4147-A177-3AD203B41FA5}">
                      <a16:colId xmlns:a16="http://schemas.microsoft.com/office/drawing/2014/main" val="2845009361"/>
                    </a:ext>
                  </a:extLst>
                </a:gridCol>
                <a:gridCol w="1727838">
                  <a:extLst>
                    <a:ext uri="{9D8B030D-6E8A-4147-A177-3AD203B41FA5}">
                      <a16:colId xmlns:a16="http://schemas.microsoft.com/office/drawing/2014/main" val="3419174131"/>
                    </a:ext>
                  </a:extLst>
                </a:gridCol>
                <a:gridCol w="1842571">
                  <a:extLst>
                    <a:ext uri="{9D8B030D-6E8A-4147-A177-3AD203B41FA5}">
                      <a16:colId xmlns:a16="http://schemas.microsoft.com/office/drawing/2014/main" val="595496562"/>
                    </a:ext>
                  </a:extLst>
                </a:gridCol>
              </a:tblGrid>
              <a:tr h="240030">
                <a:tc>
                  <a:txBody>
                    <a:bodyPr/>
                    <a:lstStyle/>
                    <a:p>
                      <a:r>
                        <a:rPr lang="en-US" sz="1100" b="1" dirty="0">
                          <a:solidFill>
                            <a:schemeClr val="accent5"/>
                          </a:solidFill>
                          <a:latin typeface="Eurostile" panose="020B0504020202050204" pitchFamily="34" charset="77"/>
                        </a:rPr>
                        <a:t>Direction</a:t>
                      </a:r>
                      <a:endParaRPr lang="en-US" sz="900" b="1" dirty="0">
                        <a:solidFill>
                          <a:schemeClr val="accent5"/>
                        </a:solidFill>
                        <a:latin typeface="Eurostile" panose="020B0504020202050204" pitchFamily="34" charset="77"/>
                      </a:endParaRPr>
                    </a:p>
                  </a:txBody>
                  <a:tcPr marL="68580" marR="68580" marT="34290" marB="3429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accent5"/>
                          </a:solidFill>
                          <a:latin typeface="Eurostile" panose="020B0504020202050204" pitchFamily="34" charset="77"/>
                        </a:rPr>
                        <a:t>Heliophysics</a:t>
                      </a:r>
                    </a:p>
                  </a:txBody>
                  <a:tcPr marL="68580" marR="68580" marT="34290" marB="3429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accent5"/>
                          </a:solidFill>
                          <a:latin typeface="Eurostile" panose="020B0504020202050204" pitchFamily="34" charset="77"/>
                        </a:rPr>
                        <a:t>Planetary </a:t>
                      </a:r>
                    </a:p>
                  </a:txBody>
                  <a:tcPr marL="68580" marR="68580" marT="34290" marB="3429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accent5"/>
                          </a:solidFill>
                          <a:latin typeface="Eurostile" panose="020B0504020202050204" pitchFamily="34" charset="77"/>
                        </a:rPr>
                        <a:t>Astrophysics</a:t>
                      </a:r>
                      <a:endParaRPr lang="en-US" sz="500" b="1" dirty="0">
                        <a:solidFill>
                          <a:schemeClr val="accent5"/>
                        </a:solidFill>
                        <a:latin typeface="Eurostile" panose="020B0504020202050204" pitchFamily="34" charset="77"/>
                      </a:endParaRPr>
                    </a:p>
                  </a:txBody>
                  <a:tcPr marL="68580" marR="68580" marT="34290" marB="3429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accent5"/>
                          </a:solidFill>
                          <a:latin typeface="Eurostile" panose="020B0504020202050204" pitchFamily="34" charset="77"/>
                        </a:rPr>
                        <a:t>Passive Option</a:t>
                      </a:r>
                    </a:p>
                  </a:txBody>
                  <a:tcPr marL="68580" marR="68580" marT="34290" marB="3429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accent5"/>
                          </a:solidFill>
                          <a:latin typeface="Eurostile" panose="020B0504020202050204" pitchFamily="34" charset="77"/>
                        </a:rPr>
                        <a:t>Powered Option</a:t>
                      </a:r>
                    </a:p>
                  </a:txBody>
                  <a:tcPr marL="68580" marR="68580" marT="34290" marB="3429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0621691"/>
                  </a:ext>
                </a:extLst>
              </a:tr>
              <a:tr h="822960">
                <a:tc>
                  <a:txBody>
                    <a:bodyPr/>
                    <a:lstStyle/>
                    <a:p>
                      <a:r>
                        <a:rPr lang="en-US" sz="900" b="1" dirty="0">
                          <a:solidFill>
                            <a:schemeClr val="bg1"/>
                          </a:solidFill>
                          <a:latin typeface="Eurostile" panose="020B0504020202050204" pitchFamily="34" charset="77"/>
                        </a:rPr>
                        <a:t>~45˚ off nose</a:t>
                      </a:r>
                    </a:p>
                  </a:txBody>
                  <a:tcPr marL="68580" marR="68580" marT="34290" marB="3429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800" b="0" dirty="0">
                          <a:solidFill>
                            <a:schemeClr val="bg1"/>
                          </a:solidFill>
                          <a:latin typeface="Eurostile" panose="020B0504020202050204" pitchFamily="34" charset="77"/>
                        </a:rPr>
                        <a:t>Through ribbon (~285˚ ELON)</a:t>
                      </a:r>
                    </a:p>
                    <a:p>
                      <a:pPr marL="171450" indent="-171450">
                        <a:buFont typeface="Arial" panose="020B0604020202020204" pitchFamily="34" charset="0"/>
                        <a:buChar char="•"/>
                      </a:pPr>
                      <a:r>
                        <a:rPr lang="en-US" sz="800" b="0" dirty="0">
                          <a:solidFill>
                            <a:schemeClr val="bg1"/>
                          </a:solidFill>
                          <a:latin typeface="Eurostile" panose="020B0504020202050204" pitchFamily="34" charset="77"/>
                        </a:rPr>
                        <a:t>Good for imaging from outside</a:t>
                      </a:r>
                    </a:p>
                    <a:p>
                      <a:pPr marL="171450" indent="-171450">
                        <a:buFont typeface="Arial" panose="020B0604020202020204" pitchFamily="34" charset="0"/>
                        <a:buChar char="•"/>
                      </a:pPr>
                      <a:r>
                        <a:rPr lang="en-US" sz="800" b="0" dirty="0">
                          <a:solidFill>
                            <a:schemeClr val="bg1"/>
                          </a:solidFill>
                          <a:latin typeface="Eurostile" panose="020B0504020202050204" pitchFamily="34" charset="77"/>
                        </a:rPr>
                        <a:t>Good for ISD</a:t>
                      </a:r>
                    </a:p>
                  </a:txBody>
                  <a:tcPr marL="68580" marR="68580" marT="34290" marB="3429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800" dirty="0">
                          <a:solidFill>
                            <a:schemeClr val="bg1"/>
                          </a:solidFill>
                          <a:latin typeface="Eurostile" panose="020B0504020202050204" pitchFamily="34" charset="77"/>
                        </a:rPr>
                        <a:t>Quaoar is</a:t>
                      </a:r>
                      <a:r>
                        <a:rPr lang="en-US" sz="800" baseline="0" dirty="0">
                          <a:solidFill>
                            <a:schemeClr val="bg1"/>
                          </a:solidFill>
                          <a:latin typeface="Eurostile" panose="020B0504020202050204" pitchFamily="34" charset="77"/>
                        </a:rPr>
                        <a:t> close wRibbon</a:t>
                      </a:r>
                    </a:p>
                    <a:p>
                      <a:pPr marL="171450" indent="-171450">
                        <a:buFont typeface="Arial" panose="020B0604020202020204" pitchFamily="34" charset="0"/>
                        <a:buChar char="•"/>
                      </a:pPr>
                      <a:r>
                        <a:rPr lang="en-US" sz="800" baseline="0" dirty="0">
                          <a:solidFill>
                            <a:schemeClr val="bg1"/>
                          </a:solidFill>
                          <a:latin typeface="Eurostile" panose="020B0504020202050204" pitchFamily="34" charset="77"/>
                        </a:rPr>
                        <a:t>KBOs – Ixion, 2014HF200, Varda, Huya, 2002MS4</a:t>
                      </a:r>
                      <a:endParaRPr lang="en-US" sz="800" dirty="0">
                        <a:solidFill>
                          <a:schemeClr val="bg1"/>
                        </a:solidFill>
                        <a:latin typeface="Eurostile" panose="020B0504020202050204" pitchFamily="34" charset="77"/>
                      </a:endParaRPr>
                    </a:p>
                    <a:p>
                      <a:pPr marL="171450" indent="-171450">
                        <a:buFont typeface="Arial" panose="020B0604020202020204" pitchFamily="34" charset="0"/>
                        <a:buChar char="•"/>
                      </a:pPr>
                      <a:endParaRPr lang="en-US" sz="800" dirty="0">
                        <a:solidFill>
                          <a:schemeClr val="bg1"/>
                        </a:solidFill>
                        <a:latin typeface="Eurostile" panose="020B0504020202050204" pitchFamily="34" charset="77"/>
                      </a:endParaRPr>
                    </a:p>
                  </a:txBody>
                  <a:tcPr marL="68580" marR="68580" marT="34290" marB="3429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dirty="0">
                          <a:solidFill>
                            <a:schemeClr val="bg1"/>
                          </a:solidFill>
                          <a:latin typeface="Eurostile" panose="020B0504020202050204" pitchFamily="34" charset="77"/>
                          <a:sym typeface="Wingdings" pitchFamily="2" charset="2"/>
                        </a:rPr>
                        <a:t></a:t>
                      </a:r>
                      <a:endParaRPr lang="en-US" sz="900" dirty="0">
                        <a:solidFill>
                          <a:schemeClr val="bg1"/>
                        </a:solidFill>
                        <a:latin typeface="Eurostile" panose="020B0504020202050204" pitchFamily="34" charset="77"/>
                      </a:endParaRPr>
                    </a:p>
                  </a:txBody>
                  <a:tcPr marL="68580" marR="68580" marT="34290" marB="3429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Eurostile" panose="020B0504020202050204"/>
                          <a:cs typeface="Arial" panose="020B0604020202020204" pitchFamily="34" charset="0"/>
                        </a:rPr>
                        <a:t>W2040: EJ-Helio</a:t>
                      </a:r>
                      <a:r>
                        <a:rPr lang="en-US" sz="800" baseline="0" dirty="0">
                          <a:solidFill>
                            <a:schemeClr val="bg1"/>
                          </a:solidFill>
                          <a:latin typeface="Eurostile" panose="020B0504020202050204"/>
                          <a:cs typeface="Arial" panose="020B0604020202020204" pitchFamily="34" charset="0"/>
                        </a:rPr>
                        <a:t> </a:t>
                      </a:r>
                      <a:r>
                        <a:rPr lang="en-US" sz="800" b="1" baseline="0" dirty="0">
                          <a:solidFill>
                            <a:schemeClr val="bg1"/>
                          </a:solidFill>
                          <a:latin typeface="Eurostile" panose="020B0504020202050204"/>
                          <a:cs typeface="Arial" panose="020B0604020202020204" pitchFamily="34" charset="0"/>
                        </a:rPr>
                        <a:t>~7.86AU/yr </a:t>
                      </a:r>
                      <a:br>
                        <a:rPr lang="en-US" sz="800" b="1" baseline="0" dirty="0">
                          <a:solidFill>
                            <a:schemeClr val="bg1"/>
                          </a:solidFill>
                          <a:latin typeface="Eurostile" panose="020B0504020202050204"/>
                          <a:cs typeface="Arial" panose="020B0604020202020204" pitchFamily="34" charset="0"/>
                        </a:rPr>
                      </a:br>
                      <a:r>
                        <a:rPr lang="en-US" sz="800" baseline="0" dirty="0">
                          <a:solidFill>
                            <a:schemeClr val="bg1"/>
                          </a:solidFill>
                          <a:latin typeface="Eurostile" panose="020B0504020202050204"/>
                          <a:cs typeface="Arial" panose="020B0604020202020204" pitchFamily="34" charset="0"/>
                        </a:rPr>
                        <a:t>[ TS 11.5yr / HP 15.3yr / 63.6yr ]</a:t>
                      </a:r>
                      <a:endParaRPr lang="en-US" sz="800" dirty="0">
                        <a:solidFill>
                          <a:schemeClr val="bg1"/>
                        </a:solidFill>
                        <a:latin typeface="Eurostile" panose="020B0504020202050204"/>
                        <a:cs typeface="Arial" panose="020B0604020202020204" pitchFamily="34" charset="0"/>
                      </a:endParaRPr>
                    </a:p>
                    <a:p>
                      <a:r>
                        <a:rPr lang="en-US" sz="600" dirty="0">
                          <a:solidFill>
                            <a:schemeClr val="bg1"/>
                          </a:solidFill>
                          <a:latin typeface="Eurostile" panose="020B0504020202050204" pitchFamily="34" charset="77"/>
                        </a:rPr>
                        <a:t>2030: EJ-Quaoar wRibbon</a:t>
                      </a:r>
                    </a:p>
                    <a:p>
                      <a:r>
                        <a:rPr lang="en-US" sz="600" dirty="0">
                          <a:solidFill>
                            <a:schemeClr val="bg1"/>
                          </a:solidFill>
                          <a:latin typeface="Eurostile" panose="020B0504020202050204" pitchFamily="34" charset="77"/>
                        </a:rPr>
                        <a:t>~ </a:t>
                      </a:r>
                      <a:r>
                        <a:rPr lang="en-US" sz="600" b="1" dirty="0">
                          <a:solidFill>
                            <a:schemeClr val="bg1"/>
                          </a:solidFill>
                          <a:latin typeface="Eurostile" panose="020B0504020202050204" pitchFamily="34" charset="77"/>
                        </a:rPr>
                        <a:t>6.8 AU/yr</a:t>
                      </a:r>
                    </a:p>
                    <a:p>
                      <a:r>
                        <a:rPr lang="en-US" sz="600" dirty="0">
                          <a:solidFill>
                            <a:schemeClr val="bg1"/>
                          </a:solidFill>
                          <a:latin typeface="Eurostile" panose="020B0504020202050204"/>
                          <a:cs typeface="Arial" panose="020B0604020202020204" pitchFamily="34" charset="0"/>
                        </a:rPr>
                        <a:t>†</a:t>
                      </a:r>
                      <a:r>
                        <a:rPr lang="en-US" sz="600" dirty="0">
                          <a:solidFill>
                            <a:schemeClr val="bg1"/>
                          </a:solidFill>
                          <a:latin typeface="Eurostile" panose="020B0504020202050204" pitchFamily="34" charset="77"/>
                        </a:rPr>
                        <a:t>2037: EJ-Orcus wRibbon</a:t>
                      </a:r>
                    </a:p>
                    <a:p>
                      <a:r>
                        <a:rPr lang="en-US" sz="600" dirty="0">
                          <a:solidFill>
                            <a:schemeClr val="bg1"/>
                          </a:solidFill>
                          <a:latin typeface="Eurostile" panose="020B0504020202050204" pitchFamily="34" charset="77"/>
                        </a:rPr>
                        <a:t>~</a:t>
                      </a:r>
                      <a:r>
                        <a:rPr lang="en-US" sz="600" baseline="0" dirty="0">
                          <a:solidFill>
                            <a:schemeClr val="bg1"/>
                          </a:solidFill>
                          <a:latin typeface="Eurostile" panose="020B0504020202050204" pitchFamily="34" charset="77"/>
                        </a:rPr>
                        <a:t> </a:t>
                      </a:r>
                      <a:r>
                        <a:rPr lang="en-US" sz="600" b="1" baseline="0" dirty="0">
                          <a:solidFill>
                            <a:schemeClr val="bg1"/>
                          </a:solidFill>
                          <a:latin typeface="Eurostile" panose="020B0504020202050204" pitchFamily="34" charset="77"/>
                        </a:rPr>
                        <a:t>7.0 AU/yr</a:t>
                      </a:r>
                      <a:endParaRPr lang="en-US" sz="600" b="1" dirty="0">
                        <a:solidFill>
                          <a:schemeClr val="bg1"/>
                        </a:solidFill>
                        <a:latin typeface="Eurostile" panose="020B0504020202050204" pitchFamily="34" charset="77"/>
                      </a:endParaRPr>
                    </a:p>
                  </a:txBody>
                  <a:tcPr marL="68580" marR="68580" marT="34290" marB="3429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chemeClr val="bg1"/>
                          </a:solidFill>
                          <a:latin typeface="Eurostile" panose="020B0504020202050204"/>
                          <a:cs typeface="Arial" panose="020B0604020202020204" pitchFamily="34" charset="0"/>
                        </a:rPr>
                        <a:t>E2037: EJ-Helio</a:t>
                      </a:r>
                      <a:r>
                        <a:rPr lang="en-US" sz="800" baseline="0" dirty="0">
                          <a:solidFill>
                            <a:schemeClr val="bg1"/>
                          </a:solidFill>
                          <a:latin typeface="Eurostile" panose="020B0504020202050204"/>
                          <a:cs typeface="Arial" panose="020B0604020202020204" pitchFamily="34" charset="0"/>
                        </a:rPr>
                        <a:t> </a:t>
                      </a:r>
                      <a:r>
                        <a:rPr lang="en-US" sz="800" b="1" baseline="0" dirty="0">
                          <a:solidFill>
                            <a:schemeClr val="bg1"/>
                          </a:solidFill>
                          <a:latin typeface="Eurostile" panose="020B0504020202050204"/>
                          <a:cs typeface="Arial" panose="020B0604020202020204" pitchFamily="34" charset="0"/>
                        </a:rPr>
                        <a:t>~8.22AU/yr </a:t>
                      </a:r>
                      <a:br>
                        <a:rPr lang="en-US" sz="800" b="1" baseline="0" dirty="0">
                          <a:solidFill>
                            <a:schemeClr val="bg1"/>
                          </a:solidFill>
                          <a:latin typeface="Eurostile" panose="020B0504020202050204"/>
                          <a:cs typeface="Arial" panose="020B0604020202020204" pitchFamily="34" charset="0"/>
                        </a:rPr>
                      </a:br>
                      <a:r>
                        <a:rPr lang="en-US" sz="800" baseline="0" dirty="0">
                          <a:solidFill>
                            <a:schemeClr val="bg1"/>
                          </a:solidFill>
                          <a:latin typeface="Eurostile" panose="020B0504020202050204"/>
                          <a:cs typeface="Arial" panose="020B0604020202020204" pitchFamily="34" charset="0"/>
                        </a:rPr>
                        <a:t>[ TS 10.9yr / HP 14.6 yr / 60.8 yr ]</a:t>
                      </a:r>
                      <a:endParaRPr lang="en-US" sz="800" dirty="0">
                        <a:solidFill>
                          <a:schemeClr val="bg1"/>
                        </a:solidFill>
                        <a:latin typeface="Eurostile" panose="020B0504020202050204"/>
                        <a:cs typeface="Arial" panose="020B0604020202020204" pitchFamily="34" charset="0"/>
                      </a:endParaRPr>
                    </a:p>
                    <a:p>
                      <a:r>
                        <a:rPr lang="en-US" sz="600" dirty="0">
                          <a:solidFill>
                            <a:schemeClr val="bg1"/>
                          </a:solidFill>
                          <a:latin typeface="Eurostile" panose="020B0504020202050204"/>
                          <a:cs typeface="Arial" panose="020B0604020202020204" pitchFamily="34" charset="0"/>
                        </a:rPr>
                        <a:t>†</a:t>
                      </a:r>
                      <a:r>
                        <a:rPr lang="en-US" sz="600" dirty="0">
                          <a:solidFill>
                            <a:schemeClr val="bg1"/>
                          </a:solidFill>
                          <a:latin typeface="Eurostile" panose="020B0504020202050204" pitchFamily="34" charset="77"/>
                        </a:rPr>
                        <a:t>2037</a:t>
                      </a:r>
                      <a:r>
                        <a:rPr lang="en-US" sz="600" baseline="0" dirty="0">
                          <a:solidFill>
                            <a:schemeClr val="bg1"/>
                          </a:solidFill>
                          <a:latin typeface="Eurostile" panose="020B0504020202050204" pitchFamily="34" charset="77"/>
                        </a:rPr>
                        <a:t>: EJ- 2013FS28</a:t>
                      </a:r>
                    </a:p>
                    <a:p>
                      <a:r>
                        <a:rPr lang="en-US" sz="600" baseline="0" dirty="0">
                          <a:solidFill>
                            <a:schemeClr val="bg1"/>
                          </a:solidFill>
                          <a:latin typeface="Eurostile" panose="020B0504020202050204" pitchFamily="34" charset="77"/>
                        </a:rPr>
                        <a:t>~ </a:t>
                      </a:r>
                      <a:r>
                        <a:rPr lang="en-US" sz="600" b="1" baseline="0" dirty="0">
                          <a:solidFill>
                            <a:schemeClr val="bg1"/>
                          </a:solidFill>
                          <a:latin typeface="Eurostile" panose="020B0504020202050204" pitchFamily="34" charset="77"/>
                        </a:rPr>
                        <a:t>8.0 AU/yr</a:t>
                      </a:r>
                    </a:p>
                    <a:p>
                      <a:r>
                        <a:rPr lang="en-US" sz="600" baseline="0" dirty="0">
                          <a:solidFill>
                            <a:schemeClr val="bg1"/>
                          </a:solidFill>
                          <a:latin typeface="Eurostile" panose="020B0504020202050204" pitchFamily="34" charset="77"/>
                        </a:rPr>
                        <a:t>2040: EJ-Quaoar wRibbon </a:t>
                      </a:r>
                    </a:p>
                    <a:p>
                      <a:r>
                        <a:rPr lang="en-US" sz="600" baseline="0" dirty="0">
                          <a:solidFill>
                            <a:schemeClr val="bg1"/>
                          </a:solidFill>
                          <a:latin typeface="Eurostile" panose="020B0504020202050204" pitchFamily="34" charset="77"/>
                        </a:rPr>
                        <a:t>~ </a:t>
                      </a:r>
                      <a:r>
                        <a:rPr lang="en-US" sz="600" b="1" baseline="0" dirty="0">
                          <a:solidFill>
                            <a:schemeClr val="bg1"/>
                          </a:solidFill>
                          <a:latin typeface="Eurostile" panose="020B0504020202050204" pitchFamily="34" charset="77"/>
                        </a:rPr>
                        <a:t>8.1 AU/yr</a:t>
                      </a:r>
                      <a:endParaRPr lang="en-US" sz="600" b="1" dirty="0">
                        <a:solidFill>
                          <a:schemeClr val="bg1"/>
                        </a:solidFill>
                        <a:latin typeface="Eurostile" panose="020B0504020202050204" pitchFamily="34" charset="77"/>
                      </a:endParaRPr>
                    </a:p>
                  </a:txBody>
                  <a:tcPr marL="68580" marR="68580" marT="34290" marB="3429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3632371"/>
                  </a:ext>
                </a:extLst>
              </a:tr>
              <a:tr h="845820">
                <a:tc>
                  <a:txBody>
                    <a:bodyPr/>
                    <a:lstStyle/>
                    <a:p>
                      <a:r>
                        <a:rPr lang="en-US" sz="900" b="1" dirty="0">
                          <a:solidFill>
                            <a:schemeClr val="bg1"/>
                          </a:solidFill>
                          <a:latin typeface="Eurostile" panose="020B0504020202050204" pitchFamily="34" charset="77"/>
                        </a:rPr>
                        <a:t>Nose</a:t>
                      </a: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800" b="0" dirty="0">
                          <a:solidFill>
                            <a:schemeClr val="bg1"/>
                          </a:solidFill>
                          <a:latin typeface="Eurostile" panose="020B0504020202050204" pitchFamily="34" charset="77"/>
                        </a:rPr>
                        <a:t>Fast way to LISM</a:t>
                      </a:r>
                    </a:p>
                    <a:p>
                      <a:pPr marL="171450" indent="-171450">
                        <a:buFont typeface="Arial" panose="020B0604020202020204" pitchFamily="34" charset="0"/>
                        <a:buChar char="•"/>
                      </a:pPr>
                      <a:r>
                        <a:rPr lang="en-US" sz="800" b="0" dirty="0">
                          <a:solidFill>
                            <a:schemeClr val="bg1"/>
                          </a:solidFill>
                          <a:latin typeface="Eurostile" panose="020B0504020202050204" pitchFamily="34" charset="77"/>
                        </a:rPr>
                        <a:t>Stagnation, high-pressure region, force balance</a:t>
                      </a:r>
                    </a:p>
                    <a:p>
                      <a:pPr marL="171450" indent="-171450">
                        <a:buFont typeface="Arial" panose="020B0604020202020204" pitchFamily="34" charset="0"/>
                        <a:buChar char="•"/>
                      </a:pPr>
                      <a:r>
                        <a:rPr lang="en-US" sz="800" b="0" dirty="0">
                          <a:solidFill>
                            <a:schemeClr val="bg1"/>
                          </a:solidFill>
                          <a:latin typeface="Eurostile" panose="020B0504020202050204" pitchFamily="34" charset="77"/>
                        </a:rPr>
                        <a:t>Good for ISD</a:t>
                      </a:r>
                    </a:p>
                    <a:p>
                      <a:pPr marL="171450" indent="-171450">
                        <a:buFont typeface="Arial" panose="020B0604020202020204" pitchFamily="34" charset="0"/>
                        <a:buChar char="•"/>
                      </a:pPr>
                      <a:r>
                        <a:rPr lang="en-US" sz="800" b="0" dirty="0">
                          <a:solidFill>
                            <a:schemeClr val="bg1"/>
                          </a:solidFill>
                          <a:latin typeface="Eurostile" panose="020B0504020202050204" pitchFamily="34" charset="77"/>
                        </a:rPr>
                        <a:t>Not through max ribbon</a:t>
                      </a:r>
                    </a:p>
                    <a:p>
                      <a:pPr marL="171450" indent="-171450">
                        <a:buFont typeface="Arial" panose="020B0604020202020204" pitchFamily="34" charset="0"/>
                        <a:buChar char="•"/>
                      </a:pPr>
                      <a:r>
                        <a:rPr lang="en-US" sz="800" b="0" dirty="0">
                          <a:solidFill>
                            <a:schemeClr val="bg1"/>
                          </a:solidFill>
                          <a:latin typeface="Eurostile" panose="020B0504020202050204" pitchFamily="34" charset="77"/>
                        </a:rPr>
                        <a:t>Not optimal for imaging from outside</a:t>
                      </a: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800" dirty="0">
                          <a:solidFill>
                            <a:schemeClr val="bg1"/>
                          </a:solidFill>
                          <a:latin typeface="Eurostile" panose="020B0504020202050204" pitchFamily="34" charset="77"/>
                        </a:rPr>
                        <a:t>KBOs – 2010ER65, 1996GQ21, Deucalion, 2015KF172</a:t>
                      </a: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dirty="0">
                          <a:solidFill>
                            <a:schemeClr val="bg1"/>
                          </a:solidFill>
                          <a:latin typeface="Eurostile" panose="020B0504020202050204" pitchFamily="34" charset="77"/>
                          <a:sym typeface="Wingdings" pitchFamily="2" charset="2"/>
                        </a:rPr>
                        <a:t></a:t>
                      </a:r>
                      <a:endParaRPr lang="en-US" sz="900" dirty="0">
                        <a:solidFill>
                          <a:schemeClr val="bg1"/>
                        </a:solidFill>
                        <a:latin typeface="Eurostile" panose="020B0504020202050204" pitchFamily="34" charset="77"/>
                      </a:endParaRP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Eurostile" panose="020B0504020202050204"/>
                          <a:cs typeface="Arial" panose="020B0604020202020204" pitchFamily="34" charset="0"/>
                        </a:rPr>
                        <a:t>2039: EJ-Nose</a:t>
                      </a:r>
                      <a:r>
                        <a:rPr lang="en-US" sz="800" baseline="0" dirty="0">
                          <a:solidFill>
                            <a:schemeClr val="bg1"/>
                          </a:solidFill>
                          <a:latin typeface="Eurostile" panose="020B0504020202050204"/>
                          <a:cs typeface="Arial" panose="020B0604020202020204" pitchFamily="34" charset="0"/>
                        </a:rPr>
                        <a:t> </a:t>
                      </a:r>
                      <a:r>
                        <a:rPr lang="en-US" sz="800" b="1" baseline="0" dirty="0">
                          <a:solidFill>
                            <a:schemeClr val="bg1"/>
                          </a:solidFill>
                          <a:latin typeface="Eurostile" panose="020B0504020202050204"/>
                          <a:cs typeface="Arial" panose="020B0604020202020204" pitchFamily="34" charset="0"/>
                        </a:rPr>
                        <a:t>~7.36AU/yr </a:t>
                      </a:r>
                      <a:br>
                        <a:rPr lang="en-US" sz="800" b="1" baseline="0" dirty="0">
                          <a:solidFill>
                            <a:schemeClr val="bg1"/>
                          </a:solidFill>
                          <a:latin typeface="Eurostile" panose="020B0504020202050204"/>
                          <a:cs typeface="Arial" panose="020B0604020202020204" pitchFamily="34" charset="0"/>
                        </a:rPr>
                      </a:br>
                      <a:r>
                        <a:rPr lang="en-US" sz="800" baseline="0" dirty="0">
                          <a:solidFill>
                            <a:schemeClr val="bg1"/>
                          </a:solidFill>
                          <a:latin typeface="Eurostile" panose="020B0504020202050204"/>
                          <a:cs typeface="Arial" panose="020B0604020202020204" pitchFamily="34" charset="0"/>
                        </a:rPr>
                        <a:t>[ TS 12.2yr / HP 16.3yr / 67.9yr ]</a:t>
                      </a:r>
                      <a:endParaRPr lang="en-US" sz="800" dirty="0">
                        <a:solidFill>
                          <a:schemeClr val="bg1"/>
                        </a:solidFill>
                        <a:latin typeface="Eurostile" panose="020B050402020205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Eurostile" panose="020B0504020202050204"/>
                          <a:cs typeface="Arial" panose="020B0604020202020204" pitchFamily="34" charset="0"/>
                        </a:rPr>
                        <a:t>E2038: EJ-Helio</a:t>
                      </a:r>
                      <a:r>
                        <a:rPr lang="en-US" sz="800" baseline="0" dirty="0">
                          <a:solidFill>
                            <a:schemeClr val="bg1"/>
                          </a:solidFill>
                          <a:latin typeface="Eurostile" panose="020B0504020202050204"/>
                          <a:cs typeface="Arial" panose="020B0604020202020204" pitchFamily="34" charset="0"/>
                        </a:rPr>
                        <a:t> </a:t>
                      </a:r>
                      <a:r>
                        <a:rPr lang="en-US" sz="800" b="1" baseline="0" dirty="0">
                          <a:solidFill>
                            <a:schemeClr val="bg1"/>
                          </a:solidFill>
                          <a:latin typeface="Eurostile" panose="020B0504020202050204"/>
                          <a:cs typeface="Arial" panose="020B0604020202020204" pitchFamily="34" charset="0"/>
                        </a:rPr>
                        <a:t>~7.65AU/yr </a:t>
                      </a:r>
                      <a:br>
                        <a:rPr lang="en-US" sz="800" b="1" baseline="0" dirty="0">
                          <a:solidFill>
                            <a:schemeClr val="bg1"/>
                          </a:solidFill>
                          <a:latin typeface="Eurostile" panose="020B0504020202050204"/>
                          <a:cs typeface="Arial" panose="020B0604020202020204" pitchFamily="34" charset="0"/>
                        </a:rPr>
                      </a:br>
                      <a:r>
                        <a:rPr lang="en-US" sz="800" baseline="0" dirty="0">
                          <a:solidFill>
                            <a:schemeClr val="bg1"/>
                          </a:solidFill>
                          <a:latin typeface="Eurostile" panose="020B0504020202050204"/>
                          <a:cs typeface="Arial" panose="020B0604020202020204" pitchFamily="34" charset="0"/>
                        </a:rPr>
                        <a:t>[ TS 11.8yr / HP 15.7 yr / 65.4 yr ]</a:t>
                      </a:r>
                      <a:endParaRPr lang="en-US" sz="800" dirty="0">
                        <a:solidFill>
                          <a:schemeClr val="bg1"/>
                        </a:solidFill>
                        <a:latin typeface="Eurostile" panose="020B050402020205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solidFill>
                          <a:schemeClr val="bg1"/>
                        </a:solidFill>
                        <a:latin typeface="Eurostile" panose="020B050402020205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schemeClr val="bg1"/>
                          </a:solidFill>
                          <a:latin typeface="Eurostile" panose="020B0504020202050204"/>
                          <a:cs typeface="Arial" panose="020B0604020202020204" pitchFamily="34" charset="0"/>
                        </a:rPr>
                        <a:t>†</a:t>
                      </a:r>
                      <a:r>
                        <a:rPr lang="en-US" sz="600" dirty="0">
                          <a:solidFill>
                            <a:schemeClr val="bg1"/>
                          </a:solidFill>
                          <a:latin typeface="Eurostile" panose="020B0504020202050204" pitchFamily="34" charset="77"/>
                        </a:rPr>
                        <a:t>2039:</a:t>
                      </a:r>
                      <a:r>
                        <a:rPr lang="en-US" sz="600" baseline="0" dirty="0">
                          <a:solidFill>
                            <a:schemeClr val="bg1"/>
                          </a:solidFill>
                          <a:latin typeface="Eurostile" panose="020B0504020202050204" pitchFamily="34" charset="77"/>
                        </a:rPr>
                        <a:t> EJ-Sat-Deucalion</a:t>
                      </a:r>
                    </a:p>
                    <a:p>
                      <a:r>
                        <a:rPr lang="en-US" sz="600" baseline="0" dirty="0">
                          <a:solidFill>
                            <a:schemeClr val="bg1"/>
                          </a:solidFill>
                          <a:latin typeface="Eurostile" panose="020B0504020202050204" pitchFamily="34" charset="77"/>
                        </a:rPr>
                        <a:t>~ </a:t>
                      </a:r>
                      <a:r>
                        <a:rPr lang="en-US" sz="600" b="1" baseline="0" dirty="0">
                          <a:solidFill>
                            <a:schemeClr val="bg1"/>
                          </a:solidFill>
                          <a:latin typeface="Eurostile" panose="020B0504020202050204" pitchFamily="34" charset="77"/>
                        </a:rPr>
                        <a:t>7.7AU/yr</a:t>
                      </a: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Eurostile" panose="020B0504020202050204"/>
                          <a:cs typeface="Arial" panose="020B0604020202020204" pitchFamily="34" charset="0"/>
                        </a:rPr>
                        <a:t>2038: EJ-Nose</a:t>
                      </a:r>
                      <a:r>
                        <a:rPr lang="en-US" sz="800" baseline="0" dirty="0">
                          <a:solidFill>
                            <a:schemeClr val="bg1"/>
                          </a:solidFill>
                          <a:latin typeface="Eurostile" panose="020B0504020202050204"/>
                          <a:cs typeface="Arial" panose="020B0604020202020204" pitchFamily="34" charset="0"/>
                        </a:rPr>
                        <a:t> </a:t>
                      </a:r>
                      <a:r>
                        <a:rPr lang="en-US" sz="800" b="1" baseline="0" dirty="0">
                          <a:solidFill>
                            <a:schemeClr val="bg1"/>
                          </a:solidFill>
                          <a:latin typeface="Eurostile" panose="020B0504020202050204"/>
                          <a:cs typeface="Arial" panose="020B0604020202020204" pitchFamily="34" charset="0"/>
                        </a:rPr>
                        <a:t>~8.08AU/yr </a:t>
                      </a:r>
                      <a:br>
                        <a:rPr lang="en-US" sz="800" b="1" baseline="0" dirty="0">
                          <a:solidFill>
                            <a:schemeClr val="bg1"/>
                          </a:solidFill>
                          <a:latin typeface="Eurostile" panose="020B0504020202050204"/>
                          <a:cs typeface="Arial" panose="020B0604020202020204" pitchFamily="34" charset="0"/>
                        </a:rPr>
                      </a:br>
                      <a:r>
                        <a:rPr lang="en-US" sz="800" baseline="0" dirty="0">
                          <a:solidFill>
                            <a:schemeClr val="bg1"/>
                          </a:solidFill>
                          <a:latin typeface="Eurostile" panose="020B0504020202050204"/>
                          <a:cs typeface="Arial" panose="020B0604020202020204" pitchFamily="34" charset="0"/>
                        </a:rPr>
                        <a:t>[ TS 11.1yr / HP 14.9 yr / 61.8 yr ]</a:t>
                      </a:r>
                      <a:endParaRPr lang="en-US" sz="800" dirty="0">
                        <a:solidFill>
                          <a:schemeClr val="bg1"/>
                        </a:solidFill>
                        <a:latin typeface="Eurostile" panose="020B050402020205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Eurostile" panose="020B0504020202050204"/>
                          <a:cs typeface="Arial" panose="020B0604020202020204" pitchFamily="34" charset="0"/>
                        </a:rPr>
                        <a:t>E2038: EJ-Helio</a:t>
                      </a:r>
                      <a:r>
                        <a:rPr lang="en-US" sz="800" baseline="0" dirty="0">
                          <a:solidFill>
                            <a:schemeClr val="bg1"/>
                          </a:solidFill>
                          <a:latin typeface="Eurostile" panose="020B0504020202050204"/>
                          <a:cs typeface="Arial" panose="020B0604020202020204" pitchFamily="34" charset="0"/>
                        </a:rPr>
                        <a:t> </a:t>
                      </a:r>
                      <a:r>
                        <a:rPr lang="en-US" sz="800" b="1" baseline="0" dirty="0">
                          <a:solidFill>
                            <a:schemeClr val="bg1"/>
                          </a:solidFill>
                          <a:latin typeface="Eurostile" panose="020B0504020202050204"/>
                          <a:cs typeface="Arial" panose="020B0604020202020204" pitchFamily="34" charset="0"/>
                        </a:rPr>
                        <a:t>~8.22AU/yr </a:t>
                      </a:r>
                      <a:br>
                        <a:rPr lang="en-US" sz="800" b="1" baseline="0" dirty="0">
                          <a:solidFill>
                            <a:schemeClr val="bg1"/>
                          </a:solidFill>
                          <a:latin typeface="Eurostile" panose="020B0504020202050204"/>
                          <a:cs typeface="Arial" panose="020B0604020202020204" pitchFamily="34" charset="0"/>
                        </a:rPr>
                      </a:br>
                      <a:r>
                        <a:rPr lang="en-US" sz="800" baseline="0" dirty="0">
                          <a:solidFill>
                            <a:schemeClr val="bg1"/>
                          </a:solidFill>
                          <a:latin typeface="Eurostile" panose="020B0504020202050204"/>
                          <a:cs typeface="Arial" panose="020B0604020202020204" pitchFamily="34" charset="0"/>
                        </a:rPr>
                        <a:t>[ TS 10.9yr / HP 14.6 yr / 60.8 yr ]</a:t>
                      </a:r>
                      <a:endParaRPr lang="en-US" sz="800" dirty="0">
                        <a:solidFill>
                          <a:schemeClr val="bg1"/>
                        </a:solidFill>
                        <a:latin typeface="Eurostile" panose="020B0504020202050204"/>
                        <a:cs typeface="Arial" panose="020B0604020202020204" pitchFamily="34" charset="0"/>
                      </a:endParaRPr>
                    </a:p>
                    <a:p>
                      <a:endParaRPr lang="en-US" sz="600" dirty="0">
                        <a:solidFill>
                          <a:schemeClr val="bg1"/>
                        </a:solidFill>
                        <a:latin typeface="Eurostile" panose="020B0504020202050204"/>
                        <a:cs typeface="Arial" panose="020B0604020202020204" pitchFamily="34" charset="0"/>
                      </a:endParaRPr>
                    </a:p>
                    <a:p>
                      <a:r>
                        <a:rPr lang="en-US" sz="600" dirty="0">
                          <a:solidFill>
                            <a:schemeClr val="bg1"/>
                          </a:solidFill>
                          <a:latin typeface="Eurostile" panose="020B0504020202050204"/>
                          <a:cs typeface="Arial" panose="020B0604020202020204" pitchFamily="34" charset="0"/>
                        </a:rPr>
                        <a:t>†</a:t>
                      </a:r>
                      <a:r>
                        <a:rPr lang="en-US" sz="600" dirty="0">
                          <a:solidFill>
                            <a:schemeClr val="bg1"/>
                          </a:solidFill>
                          <a:latin typeface="Eurostile" panose="020B0504020202050204" pitchFamily="34" charset="77"/>
                        </a:rPr>
                        <a:t>2038: EJ-2015KF172 wRibbon</a:t>
                      </a:r>
                    </a:p>
                    <a:p>
                      <a:r>
                        <a:rPr lang="en-US" sz="600" dirty="0">
                          <a:solidFill>
                            <a:schemeClr val="bg1"/>
                          </a:solidFill>
                          <a:latin typeface="Eurostile" panose="020B0504020202050204" pitchFamily="34" charset="77"/>
                        </a:rPr>
                        <a:t>~ </a:t>
                      </a:r>
                      <a:r>
                        <a:rPr lang="en-US" sz="600" b="1" dirty="0">
                          <a:solidFill>
                            <a:schemeClr val="bg1"/>
                          </a:solidFill>
                          <a:latin typeface="Eurostile" panose="020B0504020202050204" pitchFamily="34" charset="77"/>
                        </a:rPr>
                        <a:t>8.1 AU/yr</a:t>
                      </a: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2278520"/>
                  </a:ext>
                </a:extLst>
              </a:tr>
              <a:tr h="822960">
                <a:tc>
                  <a:txBody>
                    <a:bodyPr/>
                    <a:lstStyle/>
                    <a:p>
                      <a:r>
                        <a:rPr lang="en-US" sz="900" b="1" dirty="0">
                          <a:solidFill>
                            <a:schemeClr val="bg1"/>
                          </a:solidFill>
                          <a:latin typeface="Eurostile" panose="020B0504020202050204" pitchFamily="34" charset="77"/>
                        </a:rPr>
                        <a:t>Flank (~90˚)</a:t>
                      </a: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800" b="0" dirty="0">
                          <a:solidFill>
                            <a:schemeClr val="bg1"/>
                          </a:solidFill>
                          <a:latin typeface="Eurostile" panose="020B0504020202050204" pitchFamily="34" charset="77"/>
                        </a:rPr>
                        <a:t>HP data point important for shape</a:t>
                      </a:r>
                    </a:p>
                    <a:p>
                      <a:pPr marL="171450" indent="-171450">
                        <a:buFont typeface="Arial" panose="020B0604020202020204" pitchFamily="34" charset="0"/>
                        <a:buChar char="•"/>
                      </a:pPr>
                      <a:r>
                        <a:rPr lang="en-US" sz="800" b="0" dirty="0">
                          <a:solidFill>
                            <a:schemeClr val="bg1"/>
                          </a:solidFill>
                          <a:latin typeface="Eurostile" panose="020B0504020202050204" pitchFamily="34" charset="77"/>
                        </a:rPr>
                        <a:t>ACR acceleration</a:t>
                      </a:r>
                    </a:p>
                    <a:p>
                      <a:pPr marL="171450" indent="-171450">
                        <a:buFont typeface="Arial" panose="020B0604020202020204" pitchFamily="34" charset="0"/>
                        <a:buChar char="•"/>
                      </a:pPr>
                      <a:r>
                        <a:rPr lang="en-US" sz="800" b="0" dirty="0">
                          <a:solidFill>
                            <a:schemeClr val="bg1"/>
                          </a:solidFill>
                          <a:latin typeface="Eurostile" panose="020B0504020202050204" pitchFamily="34" charset="77"/>
                        </a:rPr>
                        <a:t>May be longer to reach LISM</a:t>
                      </a:r>
                    </a:p>
                    <a:p>
                      <a:pPr marL="171450" indent="-171450">
                        <a:buFont typeface="Arial" panose="020B0604020202020204" pitchFamily="34" charset="0"/>
                        <a:buChar char="•"/>
                      </a:pPr>
                      <a:r>
                        <a:rPr lang="en-US" sz="800" b="0" dirty="0">
                          <a:solidFill>
                            <a:schemeClr val="bg1"/>
                          </a:solidFill>
                          <a:latin typeface="Eurostile" panose="020B0504020202050204" pitchFamily="34" charset="77"/>
                        </a:rPr>
                        <a:t>Not in the ribbon</a:t>
                      </a:r>
                    </a:p>
                    <a:p>
                      <a:pPr marL="171450" indent="-171450">
                        <a:buFont typeface="Arial" panose="020B0604020202020204" pitchFamily="34" charset="0"/>
                        <a:buChar char="•"/>
                      </a:pPr>
                      <a:r>
                        <a:rPr lang="en-US" sz="800" b="0" dirty="0">
                          <a:solidFill>
                            <a:schemeClr val="bg1"/>
                          </a:solidFill>
                          <a:latin typeface="Eurostile" panose="020B0504020202050204" pitchFamily="34" charset="77"/>
                        </a:rPr>
                        <a:t>Dust duty cycle limited</a:t>
                      </a: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bg1"/>
                          </a:solidFill>
                          <a:latin typeface="Eurostile" panose="020B0504020202050204" pitchFamily="34" charset="77"/>
                        </a:rPr>
                        <a:t>KBOs – 2007OR10, 2014SV349, Pluto, 2014FJ12 Makemake, Haumea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bg1"/>
                          </a:solidFill>
                          <a:latin typeface="Eurostile" panose="020B0504020202050204" pitchFamily="34" charset="77"/>
                        </a:rPr>
                        <a:t>UL4’s – 2011QF99, 2014YX49</a:t>
                      </a: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sym typeface="Wingdings" pitchFamily="2" charset="2"/>
                        </a:rPr>
                        <a:t></a:t>
                      </a:r>
                      <a:endParaRPr lang="en-US" sz="900" dirty="0">
                        <a:solidFill>
                          <a:schemeClr val="bg1"/>
                        </a:solidFill>
                        <a:latin typeface="Eurostile" panose="020B0504020202050204" pitchFamily="34" charset="77"/>
                      </a:endParaRP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Eurostile" panose="020B0504020202050204"/>
                          <a:cs typeface="Arial" panose="020B0604020202020204" pitchFamily="34" charset="0"/>
                        </a:rPr>
                        <a:t>W2030: EJ-Helio</a:t>
                      </a:r>
                      <a:r>
                        <a:rPr lang="en-US" sz="800" baseline="0" dirty="0">
                          <a:solidFill>
                            <a:schemeClr val="bg1"/>
                          </a:solidFill>
                          <a:latin typeface="Eurostile" panose="020B0504020202050204"/>
                          <a:cs typeface="Arial" panose="020B0604020202020204" pitchFamily="34" charset="0"/>
                        </a:rPr>
                        <a:t> </a:t>
                      </a:r>
                      <a:r>
                        <a:rPr lang="en-US" sz="800" b="1" baseline="0" dirty="0">
                          <a:solidFill>
                            <a:schemeClr val="bg1"/>
                          </a:solidFill>
                          <a:latin typeface="Eurostile" panose="020B0504020202050204"/>
                          <a:cs typeface="Arial" panose="020B0604020202020204" pitchFamily="34" charset="0"/>
                        </a:rPr>
                        <a:t>~7.94AU/yr </a:t>
                      </a:r>
                      <a:br>
                        <a:rPr lang="en-US" sz="800" b="1" baseline="0" dirty="0">
                          <a:solidFill>
                            <a:schemeClr val="bg1"/>
                          </a:solidFill>
                          <a:latin typeface="Eurostile" panose="020B0504020202050204"/>
                          <a:cs typeface="Arial" panose="020B0604020202020204" pitchFamily="34" charset="0"/>
                        </a:rPr>
                      </a:br>
                      <a:r>
                        <a:rPr lang="en-US" sz="800" baseline="0" dirty="0">
                          <a:solidFill>
                            <a:schemeClr val="bg1"/>
                          </a:solidFill>
                          <a:latin typeface="Eurostile" panose="020B0504020202050204"/>
                          <a:cs typeface="Arial" panose="020B0604020202020204" pitchFamily="34" charset="0"/>
                        </a:rPr>
                        <a:t>[ TS 11.3yr / HP 15.1 yr / 63.0 yr ]</a:t>
                      </a:r>
                      <a:endParaRPr lang="en-US" sz="800" dirty="0">
                        <a:solidFill>
                          <a:schemeClr val="bg1"/>
                        </a:solidFill>
                        <a:latin typeface="Eurostile" panose="020B050402020205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solidFill>
                          <a:schemeClr val="bg1"/>
                        </a:solidFill>
                        <a:latin typeface="Eurostile" panose="020B050402020205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schemeClr val="bg1"/>
                          </a:solidFill>
                          <a:latin typeface="Eurostile" panose="020B0504020202050204"/>
                          <a:cs typeface="Arial" panose="020B0604020202020204" pitchFamily="34" charset="0"/>
                        </a:rPr>
                        <a:t>†</a:t>
                      </a:r>
                      <a:r>
                        <a:rPr lang="en-US" sz="600" dirty="0">
                          <a:solidFill>
                            <a:schemeClr val="bg1"/>
                          </a:solidFill>
                          <a:latin typeface="Eurostile" panose="020B0504020202050204" pitchFamily="34" charset="77"/>
                        </a:rPr>
                        <a:t>2030: EJ-Pluto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bg1"/>
                          </a:solidFill>
                          <a:latin typeface="Eurostile" panose="020B0504020202050204" pitchFamily="34" charset="77"/>
                        </a:rPr>
                        <a:t>~ 7.7 AU/yr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schemeClr val="bg1"/>
                          </a:solidFill>
                          <a:latin typeface="Eurostile" panose="020B0504020202050204"/>
                          <a:cs typeface="Arial" panose="020B0604020202020204" pitchFamily="34" charset="0"/>
                        </a:rPr>
                        <a:t>†</a:t>
                      </a:r>
                      <a:r>
                        <a:rPr lang="en-US" sz="600" dirty="0">
                          <a:solidFill>
                            <a:schemeClr val="bg1"/>
                          </a:solidFill>
                          <a:latin typeface="Eurostile" panose="020B0504020202050204" pitchFamily="34" charset="77"/>
                        </a:rPr>
                        <a:t>2036: EJ-Orcus wRibbon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bg1"/>
                          </a:solidFill>
                          <a:latin typeface="Eurostile" panose="020B0504020202050204" pitchFamily="34" charset="77"/>
                        </a:rPr>
                        <a:t>~ 7.0 AU/yr</a:t>
                      </a: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Eurostile" panose="020B0504020202050204"/>
                          <a:cs typeface="Arial" panose="020B0604020202020204" pitchFamily="34" charset="0"/>
                        </a:rPr>
                        <a:t>W2030: EJ-Helio</a:t>
                      </a:r>
                      <a:r>
                        <a:rPr lang="en-US" sz="800" baseline="0" dirty="0">
                          <a:solidFill>
                            <a:schemeClr val="bg1"/>
                          </a:solidFill>
                          <a:latin typeface="Eurostile" panose="020B0504020202050204"/>
                          <a:cs typeface="Arial" panose="020B0604020202020204" pitchFamily="34" charset="0"/>
                        </a:rPr>
                        <a:t> </a:t>
                      </a:r>
                      <a:r>
                        <a:rPr lang="en-US" sz="800" b="1" baseline="0" dirty="0">
                          <a:solidFill>
                            <a:schemeClr val="bg1"/>
                          </a:solidFill>
                          <a:latin typeface="Eurostile" panose="020B0504020202050204"/>
                          <a:cs typeface="Arial" panose="020B0604020202020204" pitchFamily="34" charset="0"/>
                        </a:rPr>
                        <a:t>~8.408AU/yr </a:t>
                      </a:r>
                      <a:br>
                        <a:rPr lang="en-US" sz="800" b="1" baseline="0" dirty="0">
                          <a:solidFill>
                            <a:schemeClr val="bg1"/>
                          </a:solidFill>
                          <a:latin typeface="Eurostile" panose="020B0504020202050204"/>
                          <a:cs typeface="Arial" panose="020B0604020202020204" pitchFamily="34" charset="0"/>
                        </a:rPr>
                      </a:br>
                      <a:r>
                        <a:rPr lang="en-US" sz="800" baseline="0" dirty="0">
                          <a:solidFill>
                            <a:schemeClr val="bg1"/>
                          </a:solidFill>
                          <a:latin typeface="Eurostile" panose="020B0504020202050204"/>
                          <a:cs typeface="Arial" panose="020B0604020202020204" pitchFamily="34" charset="0"/>
                        </a:rPr>
                        <a:t>[ TS 10.7yr / HP 14.3 yr / 59.5 yr ]</a:t>
                      </a:r>
                      <a:endParaRPr lang="en-US" sz="800" dirty="0">
                        <a:solidFill>
                          <a:schemeClr val="bg1"/>
                        </a:solidFill>
                        <a:latin typeface="Eurostile" panose="020B050402020205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solidFill>
                          <a:schemeClr val="bg1"/>
                        </a:solidFill>
                        <a:latin typeface="Eurostile" panose="020B050402020205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schemeClr val="bg1"/>
                          </a:solidFill>
                          <a:latin typeface="Eurostile" panose="020B0504020202050204"/>
                          <a:cs typeface="Arial" panose="020B0604020202020204" pitchFamily="34" charset="0"/>
                        </a:rPr>
                        <a:t>†</a:t>
                      </a:r>
                      <a:r>
                        <a:rPr lang="en-US" sz="600" dirty="0">
                          <a:solidFill>
                            <a:schemeClr val="bg1"/>
                          </a:solidFill>
                          <a:latin typeface="Eurostile" panose="020B0504020202050204" pitchFamily="34" charset="77"/>
                        </a:rPr>
                        <a:t>2035: EJ-Sat-Varuna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schemeClr val="bg1"/>
                          </a:solidFill>
                          <a:latin typeface="Eurostile" panose="020B0504020202050204" pitchFamily="34" charset="77"/>
                        </a:rPr>
                        <a:t>~</a:t>
                      </a:r>
                      <a:r>
                        <a:rPr lang="en-US" sz="600" baseline="0" dirty="0">
                          <a:solidFill>
                            <a:schemeClr val="bg1"/>
                          </a:solidFill>
                          <a:latin typeface="Eurostile" panose="020B0504020202050204" pitchFamily="34" charset="77"/>
                        </a:rPr>
                        <a:t> </a:t>
                      </a:r>
                      <a:r>
                        <a:rPr lang="en-US" sz="600" b="1" baseline="0" dirty="0">
                          <a:solidFill>
                            <a:schemeClr val="bg1"/>
                          </a:solidFill>
                          <a:latin typeface="Eurostile" panose="020B0504020202050204" pitchFamily="34" charset="77"/>
                        </a:rPr>
                        <a:t>7.7 AU/yr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schemeClr val="bg1"/>
                          </a:solidFill>
                          <a:latin typeface="Eurostile" panose="020B0504020202050204"/>
                          <a:cs typeface="Arial" panose="020B0604020202020204" pitchFamily="34" charset="0"/>
                        </a:rPr>
                        <a:t>†</a:t>
                      </a:r>
                      <a:r>
                        <a:rPr lang="en-US" sz="600" baseline="0" dirty="0">
                          <a:solidFill>
                            <a:schemeClr val="bg1"/>
                          </a:solidFill>
                          <a:latin typeface="Eurostile" panose="020B0504020202050204" pitchFamily="34" charset="77"/>
                        </a:rPr>
                        <a:t>2030: EJ-2007OR10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baseline="0" dirty="0">
                          <a:solidFill>
                            <a:schemeClr val="bg1"/>
                          </a:solidFill>
                          <a:latin typeface="Eurostile" panose="020B0504020202050204" pitchFamily="34" charset="77"/>
                        </a:rPr>
                        <a:t>~ </a:t>
                      </a:r>
                      <a:r>
                        <a:rPr lang="en-US" sz="600" b="1" baseline="0" dirty="0">
                          <a:solidFill>
                            <a:schemeClr val="bg1"/>
                          </a:solidFill>
                          <a:latin typeface="Eurostile" panose="020B0504020202050204" pitchFamily="34" charset="77"/>
                        </a:rPr>
                        <a:t>7.7 AU/yr</a:t>
                      </a:r>
                      <a:endParaRPr lang="en-US" sz="600" b="1" dirty="0">
                        <a:solidFill>
                          <a:schemeClr val="bg1"/>
                        </a:solidFill>
                        <a:latin typeface="Eurostile" panose="020B0504020202050204" pitchFamily="34" charset="77"/>
                      </a:endParaRP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210472"/>
                  </a:ext>
                </a:extLst>
              </a:tr>
              <a:tr h="685800">
                <a:tc>
                  <a:txBody>
                    <a:bodyPr/>
                    <a:lstStyle/>
                    <a:p>
                      <a:r>
                        <a:rPr lang="en-US" sz="900" b="1" dirty="0">
                          <a:solidFill>
                            <a:schemeClr val="bg1"/>
                          </a:solidFill>
                          <a:latin typeface="Eurostile" panose="020B0504020202050204" pitchFamily="34" charset="77"/>
                        </a:rPr>
                        <a:t>~135˚ off Nose</a:t>
                      </a: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800" b="0" dirty="0">
                          <a:solidFill>
                            <a:schemeClr val="bg1"/>
                          </a:solidFill>
                          <a:latin typeface="Eurostile" panose="020B0504020202050204" pitchFamily="34" charset="77"/>
                        </a:rPr>
                        <a:t>Problematic for dust</a:t>
                      </a:r>
                    </a:p>
                    <a:p>
                      <a:pPr marL="171450" indent="-171450">
                        <a:buFont typeface="Arial" panose="020B0604020202020204" pitchFamily="34" charset="0"/>
                        <a:buChar char="•"/>
                      </a:pPr>
                      <a:r>
                        <a:rPr lang="en-US" sz="800" b="0" dirty="0">
                          <a:solidFill>
                            <a:schemeClr val="bg1"/>
                          </a:solidFill>
                          <a:latin typeface="Eurostile" panose="020B0504020202050204" pitchFamily="34" charset="77"/>
                        </a:rPr>
                        <a:t>Sufficiently close to the direction of CMA</a:t>
                      </a:r>
                    </a:p>
                    <a:p>
                      <a:pPr marL="171450" indent="-171450">
                        <a:buFont typeface="Arial" panose="020B0604020202020204" pitchFamily="34" charset="0"/>
                        <a:buChar char="•"/>
                      </a:pPr>
                      <a:r>
                        <a:rPr lang="en-US" sz="800" b="0" dirty="0">
                          <a:solidFill>
                            <a:schemeClr val="bg1"/>
                          </a:solidFill>
                          <a:latin typeface="Eurostile" panose="020B0504020202050204" pitchFamily="34" charset="77"/>
                        </a:rPr>
                        <a:t>Maximum</a:t>
                      </a:r>
                      <a:r>
                        <a:rPr lang="en-US" sz="800" b="0" baseline="0" dirty="0">
                          <a:solidFill>
                            <a:schemeClr val="bg1"/>
                          </a:solidFill>
                          <a:latin typeface="Eurostile" panose="020B0504020202050204" pitchFamily="34" charset="77"/>
                        </a:rPr>
                        <a:t> outbound speed area</a:t>
                      </a:r>
                      <a:endParaRPr lang="en-US" sz="800" b="0" dirty="0">
                        <a:solidFill>
                          <a:schemeClr val="bg1"/>
                        </a:solidFill>
                        <a:latin typeface="Eurostile" panose="020B0504020202050204" pitchFamily="34" charset="77"/>
                      </a:endParaRP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800" dirty="0">
                          <a:solidFill>
                            <a:schemeClr val="bg1"/>
                          </a:solidFill>
                          <a:latin typeface="Eurostile" panose="020B0504020202050204" pitchFamily="34" charset="77"/>
                        </a:rPr>
                        <a:t>Ice Giants Flybys</a:t>
                      </a:r>
                    </a:p>
                    <a:p>
                      <a:pPr marL="171450" indent="-171450">
                        <a:buFont typeface="Arial" panose="020B0604020202020204" pitchFamily="34" charset="0"/>
                        <a:buChar char="•"/>
                      </a:pPr>
                      <a:r>
                        <a:rPr lang="en-US" sz="800" dirty="0">
                          <a:solidFill>
                            <a:schemeClr val="bg1"/>
                          </a:solidFill>
                          <a:latin typeface="Eurostile" panose="020B0504020202050204" pitchFamily="34" charset="77"/>
                        </a:rPr>
                        <a:t>Eris (limited time in 250 years)</a:t>
                      </a: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sym typeface="Wingdings" pitchFamily="2" charset="2"/>
                        </a:rPr>
                        <a:t></a:t>
                      </a:r>
                      <a:endParaRPr lang="en-US" sz="900" dirty="0">
                        <a:solidFill>
                          <a:schemeClr val="bg1"/>
                        </a:solidFill>
                        <a:latin typeface="Eurostile" panose="020B0504020202050204" pitchFamily="34" charset="77"/>
                      </a:endParaRP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Eurostile" panose="020B0504020202050204"/>
                          <a:cs typeface="Arial" panose="020B0604020202020204" pitchFamily="34" charset="0"/>
                        </a:rPr>
                        <a:t>W2032: EJ-Helio</a:t>
                      </a:r>
                      <a:r>
                        <a:rPr lang="en-US" sz="800" baseline="0" dirty="0">
                          <a:solidFill>
                            <a:schemeClr val="bg1"/>
                          </a:solidFill>
                          <a:latin typeface="Eurostile" panose="020B0504020202050204"/>
                          <a:cs typeface="Arial" panose="020B0604020202020204" pitchFamily="34" charset="0"/>
                        </a:rPr>
                        <a:t> </a:t>
                      </a:r>
                      <a:r>
                        <a:rPr lang="en-US" sz="800" b="1" baseline="0" dirty="0">
                          <a:solidFill>
                            <a:schemeClr val="bg1"/>
                          </a:solidFill>
                          <a:latin typeface="Eurostile" panose="020B0504020202050204"/>
                          <a:cs typeface="Arial" panose="020B0604020202020204" pitchFamily="34" charset="0"/>
                        </a:rPr>
                        <a:t>~8.01AU/yr </a:t>
                      </a:r>
                      <a:br>
                        <a:rPr lang="en-US" sz="800" b="1" baseline="0" dirty="0">
                          <a:solidFill>
                            <a:schemeClr val="bg1"/>
                          </a:solidFill>
                          <a:latin typeface="Eurostile" panose="020B0504020202050204"/>
                          <a:cs typeface="Arial" panose="020B0604020202020204" pitchFamily="34" charset="0"/>
                        </a:rPr>
                      </a:br>
                      <a:r>
                        <a:rPr lang="en-US" sz="800" baseline="0" dirty="0">
                          <a:solidFill>
                            <a:schemeClr val="bg1"/>
                          </a:solidFill>
                          <a:latin typeface="Eurostile" panose="020B0504020202050204"/>
                          <a:cs typeface="Arial" panose="020B0604020202020204" pitchFamily="34" charset="0"/>
                        </a:rPr>
                        <a:t>[ TS 11.2yr / HP 15.0 yr / 62.4 yr ]</a:t>
                      </a:r>
                      <a:endParaRPr lang="en-US" sz="800" dirty="0">
                        <a:solidFill>
                          <a:schemeClr val="bg1"/>
                        </a:solidFill>
                        <a:latin typeface="Eurostile" panose="020B050402020205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schemeClr val="bg1"/>
                          </a:solidFill>
                          <a:latin typeface="Eurostile" panose="020B0504020202050204" pitchFamily="34" charset="77"/>
                        </a:rPr>
                        <a:t>2032: EJ-Nep-Eris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bg1"/>
                          </a:solidFill>
                          <a:latin typeface="Eurostile" panose="020B0504020202050204" pitchFamily="34" charset="77"/>
                        </a:rPr>
                        <a:t>~7.44 AU/yr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schemeClr val="bg1"/>
                          </a:solidFill>
                          <a:latin typeface="Eurostile" panose="020B0504020202050204" pitchFamily="34" charset="77"/>
                        </a:rPr>
                        <a:t>2032: EJ-Eris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bg1"/>
                          </a:solidFill>
                          <a:latin typeface="Eurostile" panose="020B0504020202050204" pitchFamily="34" charset="77"/>
                        </a:rPr>
                        <a:t>~ 8.0 AU/yr</a:t>
                      </a: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Eurostile" panose="020B0504020202050204"/>
                          <a:cs typeface="Arial" panose="020B0604020202020204" pitchFamily="34" charset="0"/>
                        </a:rPr>
                        <a:t>W2032: EJ-Helio</a:t>
                      </a:r>
                      <a:r>
                        <a:rPr lang="en-US" sz="800" baseline="0" dirty="0">
                          <a:solidFill>
                            <a:schemeClr val="bg1"/>
                          </a:solidFill>
                          <a:latin typeface="Eurostile" panose="020B0504020202050204"/>
                          <a:cs typeface="Arial" panose="020B0604020202020204" pitchFamily="34" charset="0"/>
                        </a:rPr>
                        <a:t> </a:t>
                      </a:r>
                      <a:r>
                        <a:rPr lang="en-US" sz="800" b="1" baseline="0" dirty="0">
                          <a:solidFill>
                            <a:schemeClr val="bg1"/>
                          </a:solidFill>
                          <a:latin typeface="Eurostile" panose="020B0504020202050204"/>
                          <a:cs typeface="Arial" panose="020B0604020202020204" pitchFamily="34" charset="0"/>
                        </a:rPr>
                        <a:t>~8.5AU/yr </a:t>
                      </a:r>
                      <a:br>
                        <a:rPr lang="en-US" sz="800" b="1" baseline="0" dirty="0">
                          <a:solidFill>
                            <a:schemeClr val="bg1"/>
                          </a:solidFill>
                          <a:latin typeface="Eurostile" panose="020B0504020202050204"/>
                          <a:cs typeface="Arial" panose="020B0604020202020204" pitchFamily="34" charset="0"/>
                        </a:rPr>
                      </a:br>
                      <a:r>
                        <a:rPr lang="en-US" sz="800" baseline="0" dirty="0">
                          <a:solidFill>
                            <a:schemeClr val="bg1"/>
                          </a:solidFill>
                          <a:latin typeface="Eurostile" panose="020B0504020202050204"/>
                          <a:cs typeface="Arial" panose="020B0604020202020204" pitchFamily="34" charset="0"/>
                        </a:rPr>
                        <a:t>[ TS 10.5yr / HP 14.1 yr / 58.8 yr ]</a:t>
                      </a:r>
                      <a:endParaRPr lang="en-US" sz="800" dirty="0">
                        <a:solidFill>
                          <a:schemeClr val="bg1"/>
                        </a:solidFill>
                        <a:latin typeface="Eurostile" panose="020B050402020205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solidFill>
                          <a:schemeClr val="bg1"/>
                        </a:solidFill>
                        <a:latin typeface="Eurostile" panose="020B05040202020502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schemeClr val="bg1"/>
                          </a:solidFill>
                          <a:latin typeface="Eurostile" panose="020B0504020202050204" pitchFamily="34" charset="77"/>
                        </a:rPr>
                        <a:t>2031: EJ-Salacia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schemeClr val="bg1"/>
                          </a:solidFill>
                          <a:latin typeface="Eurostile" panose="020B0504020202050204" pitchFamily="34" charset="77"/>
                        </a:rPr>
                        <a:t>~ </a:t>
                      </a:r>
                      <a:r>
                        <a:rPr lang="en-US" sz="600" b="1" dirty="0">
                          <a:solidFill>
                            <a:schemeClr val="bg1"/>
                          </a:solidFill>
                          <a:latin typeface="Eurostile" panose="020B0504020202050204" pitchFamily="34" charset="77"/>
                        </a:rPr>
                        <a:t>6.8 AU/yr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b="1" dirty="0">
                        <a:solidFill>
                          <a:schemeClr val="bg1"/>
                        </a:solidFill>
                        <a:latin typeface="Eurostile" panose="020B0504020202050204" pitchFamily="34" charset="77"/>
                      </a:endParaRP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08120"/>
                  </a:ext>
                </a:extLst>
              </a:tr>
              <a:tr h="594360">
                <a:tc>
                  <a:txBody>
                    <a:bodyPr/>
                    <a:lstStyle/>
                    <a:p>
                      <a:r>
                        <a:rPr lang="en-US" sz="900" b="1" dirty="0">
                          <a:solidFill>
                            <a:schemeClr val="bg1"/>
                          </a:solidFill>
                          <a:latin typeface="Eurostile" panose="020B0504020202050204" pitchFamily="34" charset="77"/>
                        </a:rPr>
                        <a:t>Tailward</a:t>
                      </a: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solidFill>
                            <a:schemeClr val="bg1"/>
                          </a:solidFill>
                          <a:latin typeface="Eurostile" panose="020B0504020202050204" pitchFamily="34" charset="77"/>
                        </a:rPr>
                        <a:t>Problematic for dust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solidFill>
                            <a:schemeClr val="bg1"/>
                          </a:solidFill>
                          <a:latin typeface="Eurostile" panose="020B0504020202050204" pitchFamily="34" charset="77"/>
                        </a:rPr>
                        <a:t>Sufficiently close to the direction of CMA</a:t>
                      </a: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800" dirty="0">
                          <a:solidFill>
                            <a:schemeClr val="bg1"/>
                          </a:solidFill>
                          <a:latin typeface="Eurostile" panose="020B0504020202050204" pitchFamily="34" charset="77"/>
                        </a:rPr>
                        <a:t>KBOs – Lempo, Sedna, Biden</a:t>
                      </a:r>
                    </a:p>
                    <a:p>
                      <a:pPr marL="171450" indent="-171450">
                        <a:buFont typeface="Arial" panose="020B0604020202020204" pitchFamily="34" charset="0"/>
                        <a:buChar char="•"/>
                      </a:pPr>
                      <a:r>
                        <a:rPr lang="en-US" sz="800" dirty="0">
                          <a:solidFill>
                            <a:schemeClr val="bg1"/>
                          </a:solidFill>
                          <a:latin typeface="Eurostile" panose="020B0504020202050204" pitchFamily="34" charset="77"/>
                        </a:rPr>
                        <a:t>NL4’s – 2001QR322*</a:t>
                      </a:r>
                    </a:p>
                    <a:p>
                      <a:pPr marL="171450" indent="-171450">
                        <a:buFont typeface="Arial" panose="020B0604020202020204" pitchFamily="34" charset="0"/>
                        <a:buChar char="•"/>
                      </a:pPr>
                      <a:r>
                        <a:rPr lang="en-US" sz="800" dirty="0">
                          <a:solidFill>
                            <a:schemeClr val="bg1"/>
                          </a:solidFill>
                          <a:latin typeface="Eurostile" panose="020B0504020202050204" pitchFamily="34" charset="77"/>
                        </a:rPr>
                        <a:t>Neptune Flybys</a:t>
                      </a: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sym typeface="Wingdings" pitchFamily="2" charset="2"/>
                        </a:rPr>
                        <a:t></a:t>
                      </a:r>
                      <a:endParaRPr lang="en-US" sz="900" dirty="0">
                        <a:solidFill>
                          <a:schemeClr val="bg1"/>
                        </a:solidFill>
                        <a:latin typeface="Eurostile" panose="020B0504020202050204" pitchFamily="34" charset="77"/>
                      </a:endParaRP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Eurostile" panose="020B0504020202050204"/>
                          <a:cs typeface="Arial" panose="020B0604020202020204" pitchFamily="34" charset="0"/>
                        </a:rPr>
                        <a:t>2033: EJ-Helio</a:t>
                      </a:r>
                      <a:r>
                        <a:rPr lang="en-US" sz="800" baseline="0" dirty="0">
                          <a:solidFill>
                            <a:schemeClr val="bg1"/>
                          </a:solidFill>
                          <a:latin typeface="Eurostile" panose="020B0504020202050204"/>
                          <a:cs typeface="Arial" panose="020B0604020202020204" pitchFamily="34" charset="0"/>
                        </a:rPr>
                        <a:t> </a:t>
                      </a:r>
                      <a:r>
                        <a:rPr lang="en-US" sz="800" b="1" baseline="0" dirty="0">
                          <a:solidFill>
                            <a:schemeClr val="bg1"/>
                          </a:solidFill>
                          <a:latin typeface="Eurostile" panose="020B0504020202050204"/>
                          <a:cs typeface="Arial" panose="020B0604020202020204" pitchFamily="34" charset="0"/>
                        </a:rPr>
                        <a:t>~7.97AU/yr </a:t>
                      </a:r>
                      <a:br>
                        <a:rPr lang="en-US" sz="800" b="1" baseline="0" dirty="0">
                          <a:solidFill>
                            <a:schemeClr val="bg1"/>
                          </a:solidFill>
                          <a:latin typeface="Eurostile" panose="020B0504020202050204"/>
                          <a:cs typeface="Arial" panose="020B0604020202020204" pitchFamily="34" charset="0"/>
                        </a:rPr>
                      </a:br>
                      <a:r>
                        <a:rPr lang="en-US" sz="800" baseline="0" dirty="0">
                          <a:solidFill>
                            <a:schemeClr val="bg1"/>
                          </a:solidFill>
                          <a:latin typeface="Eurostile" panose="020B0504020202050204"/>
                          <a:cs typeface="Arial" panose="020B0604020202020204" pitchFamily="34" charset="0"/>
                        </a:rPr>
                        <a:t>[ TS 11.3yr / HP 15.1 yr / 62.7 yr ]</a:t>
                      </a:r>
                      <a:endParaRPr lang="en-US" sz="800" dirty="0">
                        <a:solidFill>
                          <a:schemeClr val="bg1"/>
                        </a:solidFill>
                        <a:latin typeface="Eurostile" panose="020B050402020205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solidFill>
                          <a:schemeClr val="bg1"/>
                        </a:solidFill>
                        <a:latin typeface="Eurostile" panose="020B050402020205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schemeClr val="bg1"/>
                          </a:solidFill>
                          <a:latin typeface="Eurostile" panose="020B0504020202050204"/>
                          <a:cs typeface="Arial" panose="020B0604020202020204" pitchFamily="34" charset="0"/>
                        </a:rPr>
                        <a:t>†</a:t>
                      </a:r>
                      <a:r>
                        <a:rPr lang="en-US" sz="600" dirty="0">
                          <a:solidFill>
                            <a:schemeClr val="bg1"/>
                          </a:solidFill>
                          <a:latin typeface="Eurostile" panose="020B0504020202050204" pitchFamily="34" charset="77"/>
                        </a:rPr>
                        <a:t>2033: EJ-Biden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bg1"/>
                          </a:solidFill>
                          <a:latin typeface="Eurostile" panose="020B0504020202050204" pitchFamily="34" charset="77"/>
                        </a:rPr>
                        <a:t>~ 7.7 AU/yr</a:t>
                      </a: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Eurostile" panose="020B0504020202050204"/>
                          <a:cs typeface="Arial" panose="020B0604020202020204" pitchFamily="34" charset="0"/>
                        </a:rPr>
                        <a:t>2033: EJ-Helio</a:t>
                      </a:r>
                      <a:r>
                        <a:rPr lang="en-US" sz="800" baseline="0" dirty="0">
                          <a:solidFill>
                            <a:schemeClr val="bg1"/>
                          </a:solidFill>
                          <a:latin typeface="Eurostile" panose="020B0504020202050204"/>
                          <a:cs typeface="Arial" panose="020B0604020202020204" pitchFamily="34" charset="0"/>
                        </a:rPr>
                        <a:t> </a:t>
                      </a:r>
                      <a:r>
                        <a:rPr lang="en-US" sz="800" b="1" baseline="0" dirty="0">
                          <a:solidFill>
                            <a:schemeClr val="bg1"/>
                          </a:solidFill>
                          <a:latin typeface="Eurostile" panose="020B0504020202050204"/>
                          <a:cs typeface="Arial" panose="020B0604020202020204" pitchFamily="34" charset="0"/>
                        </a:rPr>
                        <a:t>~8.46AU/yr </a:t>
                      </a:r>
                      <a:br>
                        <a:rPr lang="en-US" sz="800" b="1" baseline="0" dirty="0">
                          <a:solidFill>
                            <a:schemeClr val="bg1"/>
                          </a:solidFill>
                          <a:latin typeface="Eurostile" panose="020B0504020202050204"/>
                          <a:cs typeface="Arial" panose="020B0604020202020204" pitchFamily="34" charset="0"/>
                        </a:rPr>
                      </a:br>
                      <a:r>
                        <a:rPr lang="en-US" sz="800" baseline="0" dirty="0">
                          <a:solidFill>
                            <a:schemeClr val="bg1"/>
                          </a:solidFill>
                          <a:latin typeface="Eurostile" panose="020B0504020202050204"/>
                          <a:cs typeface="Arial" panose="020B0604020202020204" pitchFamily="34" charset="0"/>
                        </a:rPr>
                        <a:t>[ TS 10.6yr / HP 14.2 yr / 59.1 yr ]</a:t>
                      </a:r>
                      <a:endParaRPr lang="en-US" sz="800" dirty="0">
                        <a:solidFill>
                          <a:schemeClr val="bg1"/>
                        </a:solidFill>
                        <a:latin typeface="Eurostile" panose="020B050402020205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solidFill>
                          <a:schemeClr val="bg1"/>
                        </a:solidFill>
                        <a:latin typeface="Eurostile" panose="020B050402020205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schemeClr val="bg1"/>
                          </a:solidFill>
                          <a:latin typeface="Eurostile" panose="020B0504020202050204"/>
                          <a:cs typeface="Arial" panose="020B0604020202020204" pitchFamily="34" charset="0"/>
                        </a:rPr>
                        <a:t>†</a:t>
                      </a:r>
                      <a:r>
                        <a:rPr lang="en-US" sz="600" baseline="0" dirty="0">
                          <a:solidFill>
                            <a:schemeClr val="bg1"/>
                          </a:solidFill>
                          <a:latin typeface="Eurostile" panose="020B0504020202050204" pitchFamily="34" charset="77"/>
                        </a:rPr>
                        <a:t>2033: EJ-2018VG18 (Farout)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baseline="0" dirty="0">
                          <a:solidFill>
                            <a:schemeClr val="bg1"/>
                          </a:solidFill>
                          <a:latin typeface="Eurostile" panose="020B0504020202050204" pitchFamily="34" charset="77"/>
                        </a:rPr>
                        <a:t>~ 8.3 AU/yr</a:t>
                      </a:r>
                      <a:endParaRPr lang="en-US" sz="600" b="1" dirty="0">
                        <a:solidFill>
                          <a:schemeClr val="bg1"/>
                        </a:solidFill>
                        <a:latin typeface="Eurostile" panose="020B0504020202050204" pitchFamily="34" charset="77"/>
                      </a:endParaRP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7923993"/>
                  </a:ext>
                </a:extLst>
              </a:tr>
              <a:tr h="4457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Eurostile" panose="020B0504020202050204" pitchFamily="34" charset="77"/>
                        </a:rPr>
                        <a:t>Off Ecliptic </a:t>
                      </a:r>
                      <a:br>
                        <a:rPr lang="en-US" sz="900" b="1" dirty="0">
                          <a:solidFill>
                            <a:schemeClr val="bg1"/>
                          </a:solidFill>
                          <a:latin typeface="Eurostile" panose="020B0504020202050204" pitchFamily="34" charset="77"/>
                        </a:rPr>
                      </a:br>
                      <a:r>
                        <a:rPr lang="en-US" sz="900" b="1" dirty="0">
                          <a:solidFill>
                            <a:schemeClr val="bg1"/>
                          </a:solidFill>
                          <a:latin typeface="Eurostile" panose="020B0504020202050204" pitchFamily="34" charset="77"/>
                        </a:rPr>
                        <a:t>(U/N)</a:t>
                      </a: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solidFill>
                            <a:schemeClr val="bg1"/>
                          </a:solidFill>
                          <a:latin typeface="Eurostile" panose="020B0504020202050204" pitchFamily="34" charset="77"/>
                        </a:rPr>
                        <a:t>Jets, turbulence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solidFill>
                            <a:schemeClr val="bg1"/>
                          </a:solidFill>
                          <a:latin typeface="Eurostile" panose="020B0504020202050204" pitchFamily="34" charset="77"/>
                        </a:rPr>
                        <a:t>Towards EUV ionizing stars (CMA)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solidFill>
                            <a:schemeClr val="bg1"/>
                          </a:solidFill>
                          <a:latin typeface="Eurostile" panose="020B0504020202050204" pitchFamily="34" charset="77"/>
                        </a:rPr>
                        <a:t>Not through ribbon (tailward)</a:t>
                      </a: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bg1"/>
                          </a:solidFill>
                          <a:latin typeface="Eurostile" panose="020B0504020202050204"/>
                        </a:rPr>
                        <a:t>Ice Giant</a:t>
                      </a:r>
                      <a:r>
                        <a:rPr lang="en-US" sz="800" baseline="0" dirty="0">
                          <a:solidFill>
                            <a:schemeClr val="bg1"/>
                          </a:solidFill>
                          <a:latin typeface="Eurostile" panose="020B0504020202050204"/>
                        </a:rPr>
                        <a:t> Flybys</a:t>
                      </a:r>
                      <a:endParaRPr lang="en-US" sz="800" dirty="0">
                        <a:solidFill>
                          <a:schemeClr val="bg1"/>
                        </a:solidFill>
                        <a:latin typeface="Eurostile" panose="020B050402020205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bg1"/>
                          </a:solidFill>
                          <a:latin typeface="Eurostile" panose="020B0504020202050204"/>
                        </a:rPr>
                        <a:t>U/N only gives </a:t>
                      </a:r>
                      <a:r>
                        <a:rPr lang="en-US" sz="800" dirty="0">
                          <a:solidFill>
                            <a:schemeClr val="bg1"/>
                          </a:solidFill>
                          <a:latin typeface="Eurostile" panose="020B0504020202050204"/>
                          <a:cs typeface="Arial" panose="020B0604020202020204" pitchFamily="34" charset="0"/>
                        </a:rPr>
                        <a:t>≤~10°</a:t>
                      </a:r>
                      <a:endParaRPr lang="en-US" sz="800" dirty="0">
                        <a:solidFill>
                          <a:schemeClr val="bg1"/>
                        </a:solidFill>
                        <a:latin typeface="Eurostile" panose="020B050402020205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chemeClr val="bg1"/>
                          </a:solidFill>
                          <a:latin typeface="Eurostile" panose="020B0504020202050204"/>
                        </a:rPr>
                        <a:t>No radial dust distribution</a:t>
                      </a: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Eurostile" panose="020B0504020202050204" pitchFamily="34" charset="77"/>
                          <a:sym typeface="Wingdings" pitchFamily="2" charset="2"/>
                        </a:rPr>
                        <a:t></a:t>
                      </a:r>
                      <a:endParaRPr lang="en-US" sz="900" dirty="0">
                        <a:solidFill>
                          <a:schemeClr val="bg1"/>
                        </a:solidFill>
                        <a:latin typeface="Eurostile" panose="020B0504020202050204" pitchFamily="34" charset="77"/>
                      </a:endParaRP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schemeClr val="bg1"/>
                          </a:solidFill>
                          <a:latin typeface="Eurostile" panose="020B0504020202050204"/>
                          <a:cs typeface="Arial" panose="020B0604020202020204" pitchFamily="34" charset="0"/>
                        </a:rPr>
                        <a:t>†</a:t>
                      </a:r>
                      <a:r>
                        <a:rPr lang="en-US" sz="600" dirty="0">
                          <a:solidFill>
                            <a:schemeClr val="bg1"/>
                          </a:solidFill>
                          <a:latin typeface="Eurostile" panose="020B0504020202050204" pitchFamily="34" charset="77"/>
                        </a:rPr>
                        <a:t>2034: EJ-Ur-2007UK126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bg1"/>
                          </a:solidFill>
                          <a:latin typeface="Eurostile" panose="020B0504020202050204" pitchFamily="34" charset="77"/>
                        </a:rPr>
                        <a:t>~</a:t>
                      </a:r>
                      <a:r>
                        <a:rPr lang="en-US" sz="600" b="1" baseline="0" dirty="0">
                          <a:solidFill>
                            <a:schemeClr val="bg1"/>
                          </a:solidFill>
                          <a:latin typeface="Eurostile" panose="020B0504020202050204" pitchFamily="34" charset="77"/>
                        </a:rPr>
                        <a:t> 7.5 AU/yr</a:t>
                      </a:r>
                      <a:endParaRPr lang="en-US" sz="600" b="1" dirty="0">
                        <a:solidFill>
                          <a:schemeClr val="bg1"/>
                        </a:solidFill>
                        <a:latin typeface="Eurostile" panose="020B0504020202050204" pitchFamily="34" charset="77"/>
                      </a:endParaRP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schemeClr val="bg1"/>
                          </a:solidFill>
                          <a:latin typeface="Eurostile" panose="020B0504020202050204"/>
                          <a:cs typeface="Arial" panose="020B0604020202020204" pitchFamily="34" charset="0"/>
                        </a:rPr>
                        <a:t>†</a:t>
                      </a:r>
                      <a:r>
                        <a:rPr lang="en-US" sz="600" dirty="0">
                          <a:solidFill>
                            <a:schemeClr val="bg1"/>
                          </a:solidFill>
                          <a:latin typeface="Eurostile" panose="020B0504020202050204" pitchFamily="34" charset="77"/>
                        </a:rPr>
                        <a:t>2033:</a:t>
                      </a:r>
                      <a:r>
                        <a:rPr lang="en-US" sz="600" baseline="0" dirty="0">
                          <a:solidFill>
                            <a:schemeClr val="bg1"/>
                          </a:solidFill>
                          <a:latin typeface="Eurostile" panose="020B0504020202050204" pitchFamily="34" charset="77"/>
                        </a:rPr>
                        <a:t> EJ-Ur-2006QH181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baseline="0" dirty="0">
                          <a:solidFill>
                            <a:schemeClr val="bg1"/>
                          </a:solidFill>
                          <a:latin typeface="Eurostile" panose="020B0504020202050204" pitchFamily="34" charset="77"/>
                        </a:rPr>
                        <a:t>~ 7.7 AU/yr</a:t>
                      </a:r>
                      <a:endParaRPr lang="en-US" sz="600" b="1" dirty="0">
                        <a:solidFill>
                          <a:schemeClr val="bg1"/>
                        </a:solidFill>
                        <a:latin typeface="Eurostile" panose="020B0504020202050204" pitchFamily="34" charset="77"/>
                      </a:endParaRPr>
                    </a:p>
                  </a:txBody>
                  <a:tcPr marL="68580" marR="68580" marT="34290" marB="34290">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8082670"/>
                  </a:ext>
                </a:extLst>
              </a:tr>
            </a:tbl>
          </a:graphicData>
        </a:graphic>
      </p:graphicFrame>
      <p:sp>
        <p:nvSpPr>
          <p:cNvPr id="3" name="TextBox 2"/>
          <p:cNvSpPr txBox="1"/>
          <p:nvPr/>
        </p:nvSpPr>
        <p:spPr>
          <a:xfrm>
            <a:off x="7977745" y="1054907"/>
            <a:ext cx="1776470" cy="230832"/>
          </a:xfrm>
          <a:prstGeom prst="rect">
            <a:avLst/>
          </a:prstGeom>
          <a:noFill/>
          <a:ln w="19050">
            <a:noFill/>
          </a:ln>
        </p:spPr>
        <p:txBody>
          <a:bodyPr wrap="square" rtlCol="0">
            <a:spAutoFit/>
          </a:bodyPr>
          <a:lstStyle/>
          <a:p>
            <a:r>
              <a:rPr lang="en-US" sz="900" dirty="0">
                <a:solidFill>
                  <a:schemeClr val="bg1"/>
                </a:solidFill>
                <a:latin typeface="Eurostile" panose="020B0504020202050204"/>
                <a:cs typeface="Arial" panose="020B0604020202020204" pitchFamily="34" charset="0"/>
              </a:rPr>
              <a:t>†</a:t>
            </a:r>
            <a:r>
              <a:rPr lang="en-US" sz="900" dirty="0">
                <a:solidFill>
                  <a:schemeClr val="bg1"/>
                </a:solidFill>
                <a:latin typeface="Eurostile" panose="020B0504020202050204"/>
              </a:rPr>
              <a:t>Estimated Path</a:t>
            </a:r>
          </a:p>
        </p:txBody>
      </p:sp>
      <p:sp>
        <p:nvSpPr>
          <p:cNvPr id="8" name="TextBox 7"/>
          <p:cNvSpPr txBox="1"/>
          <p:nvPr/>
        </p:nvSpPr>
        <p:spPr>
          <a:xfrm>
            <a:off x="4591025" y="939492"/>
            <a:ext cx="3386718" cy="334835"/>
          </a:xfrm>
          <a:prstGeom prst="rect">
            <a:avLst/>
          </a:prstGeom>
          <a:noFill/>
          <a:ln w="19050">
            <a:noFill/>
          </a:ln>
        </p:spPr>
        <p:txBody>
          <a:bodyPr wrap="square" rtlCol="0">
            <a:spAutoFit/>
          </a:bodyPr>
          <a:lstStyle/>
          <a:p>
            <a:r>
              <a:rPr lang="en-US" sz="788" dirty="0">
                <a:solidFill>
                  <a:schemeClr val="bg1"/>
                </a:solidFill>
                <a:latin typeface="Eurostile" panose="020B0504020202050204"/>
                <a:ea typeface="Segoe UI Historic" panose="020B0502040204020203" pitchFamily="34" charset="0"/>
                <a:cs typeface="Segoe UI Historic" panose="020B0502040204020203" pitchFamily="34" charset="0"/>
              </a:rPr>
              <a:t>Estimated Times:   </a:t>
            </a:r>
            <a:br>
              <a:rPr lang="en-US" sz="788" dirty="0">
                <a:solidFill>
                  <a:schemeClr val="bg1"/>
                </a:solidFill>
                <a:latin typeface="Eurostile" panose="020B0504020202050204"/>
                <a:ea typeface="Segoe UI Historic" panose="020B0502040204020203" pitchFamily="34" charset="0"/>
                <a:cs typeface="Segoe UI Historic" panose="020B0502040204020203" pitchFamily="34" charset="0"/>
              </a:rPr>
            </a:br>
            <a:r>
              <a:rPr lang="en-US" sz="788" dirty="0">
                <a:solidFill>
                  <a:schemeClr val="bg1"/>
                </a:solidFill>
                <a:latin typeface="Eurostile" panose="020B0504020202050204"/>
                <a:ea typeface="Segoe UI Historic" panose="020B0502040204020203" pitchFamily="34" charset="0"/>
                <a:cs typeface="Segoe UI Historic" panose="020B0502040204020203" pitchFamily="34" charset="0"/>
              </a:rPr>
              <a:t>[Terminal Shock @ 90AU / Heliopause @120AU / @500AU]</a:t>
            </a:r>
          </a:p>
        </p:txBody>
      </p:sp>
      <p:sp>
        <p:nvSpPr>
          <p:cNvPr id="9" name="TextBox 8">
            <a:extLst>
              <a:ext uri="{FF2B5EF4-FFF2-40B4-BE49-F238E27FC236}">
                <a16:creationId xmlns:a16="http://schemas.microsoft.com/office/drawing/2014/main" id="{FC78D5A0-4DE1-8644-948F-BAAE612CDCB6}"/>
              </a:ext>
            </a:extLst>
          </p:cNvPr>
          <p:cNvSpPr txBox="1"/>
          <p:nvPr/>
        </p:nvSpPr>
        <p:spPr>
          <a:xfrm>
            <a:off x="424660" y="5934748"/>
            <a:ext cx="8332730" cy="461665"/>
          </a:xfrm>
          <a:prstGeom prst="rect">
            <a:avLst/>
          </a:prstGeom>
          <a:noFill/>
          <a:ln w="19050">
            <a:noFill/>
          </a:ln>
        </p:spPr>
        <p:txBody>
          <a:bodyPr wrap="none" rtlCol="0">
            <a:spAutoFit/>
          </a:bodyPr>
          <a:lstStyle/>
          <a:p>
            <a:r>
              <a:rPr lang="en-US" sz="2400" b="1" dirty="0">
                <a:solidFill>
                  <a:srgbClr val="FFFF00"/>
                </a:solidFill>
              </a:rPr>
              <a:t>In Progress – Continuing community input encouraged!</a:t>
            </a:r>
          </a:p>
        </p:txBody>
      </p:sp>
    </p:spTree>
    <p:extLst>
      <p:ext uri="{BB962C8B-B14F-4D97-AF65-F5344CB8AC3E}">
        <p14:creationId xmlns:p14="http://schemas.microsoft.com/office/powerpoint/2010/main" val="418310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C47650-9287-BF4B-8C59-7F8051A4C4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11169" y="1989567"/>
            <a:ext cx="1518025" cy="2202823"/>
          </a:xfrm>
          <a:prstGeom prst="rect">
            <a:avLst/>
          </a:prstGeom>
          <a:ln w="9525">
            <a:solidFill>
              <a:schemeClr val="bg1"/>
            </a:solidFill>
          </a:ln>
        </p:spPr>
      </p:pic>
      <p:pic>
        <p:nvPicPr>
          <p:cNvPr id="15" name="Picture 14">
            <a:extLst>
              <a:ext uri="{FF2B5EF4-FFF2-40B4-BE49-F238E27FC236}">
                <a16:creationId xmlns:a16="http://schemas.microsoft.com/office/drawing/2014/main" id="{9234EA46-D978-D849-B911-3CB574C3E4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6971" y="4227415"/>
            <a:ext cx="1519862" cy="1965688"/>
          </a:xfrm>
          <a:prstGeom prst="rect">
            <a:avLst/>
          </a:prstGeom>
          <a:ln w="9525">
            <a:solidFill>
              <a:schemeClr val="bg1"/>
            </a:solidFill>
          </a:ln>
        </p:spPr>
      </p:pic>
      <p:sp>
        <p:nvSpPr>
          <p:cNvPr id="2" name="Title 1">
            <a:extLst>
              <a:ext uri="{FF2B5EF4-FFF2-40B4-BE49-F238E27FC236}">
                <a16:creationId xmlns:a16="http://schemas.microsoft.com/office/drawing/2014/main" id="{AFB5E0D6-044E-A247-B4E1-5F77038DA41E}"/>
              </a:ext>
            </a:extLst>
          </p:cNvPr>
          <p:cNvSpPr>
            <a:spLocks noGrp="1"/>
          </p:cNvSpPr>
          <p:nvPr>
            <p:ph type="title"/>
          </p:nvPr>
        </p:nvSpPr>
        <p:spPr>
          <a:xfrm>
            <a:off x="283456" y="153354"/>
            <a:ext cx="5621107" cy="1631298"/>
          </a:xfrm>
        </p:spPr>
        <p:txBody>
          <a:bodyPr>
            <a:normAutofit/>
          </a:bodyPr>
          <a:lstStyle/>
          <a:p>
            <a:r>
              <a:rPr lang="en-US" sz="3600" dirty="0"/>
              <a:t>The Central Technical Question Has Always been Propulsion</a:t>
            </a:r>
          </a:p>
        </p:txBody>
      </p:sp>
      <p:sp>
        <p:nvSpPr>
          <p:cNvPr id="3" name="Content Placeholder 2">
            <a:extLst>
              <a:ext uri="{FF2B5EF4-FFF2-40B4-BE49-F238E27FC236}">
                <a16:creationId xmlns:a16="http://schemas.microsoft.com/office/drawing/2014/main" id="{C4E60BEC-6113-2842-8F78-6DC244AD8531}"/>
              </a:ext>
            </a:extLst>
          </p:cNvPr>
          <p:cNvSpPr>
            <a:spLocks noGrp="1"/>
          </p:cNvSpPr>
          <p:nvPr>
            <p:ph sz="quarter" idx="13"/>
          </p:nvPr>
        </p:nvSpPr>
        <p:spPr>
          <a:xfrm>
            <a:off x="96674" y="1986217"/>
            <a:ext cx="3090808" cy="4207281"/>
          </a:xfrm>
        </p:spPr>
        <p:txBody>
          <a:bodyPr>
            <a:normAutofit fontScale="92500" lnSpcReduction="10000"/>
          </a:bodyPr>
          <a:lstStyle/>
          <a:p>
            <a:r>
              <a:rPr lang="en-US" sz="2400" b="1" dirty="0"/>
              <a:t> “Near-future” capabilities have always been the backdrop for defining requirements</a:t>
            </a:r>
          </a:p>
          <a:p>
            <a:r>
              <a:rPr lang="en-US" sz="2400" b="1" dirty="0"/>
              <a:t>The real issue: unite compelling science with engineering and technical reality </a:t>
            </a:r>
          </a:p>
          <a:p>
            <a:r>
              <a:rPr lang="en-US" sz="2400" b="1" dirty="0"/>
              <a:t>The philosophy that led from  “Solar Probe” at APL in 2002 to Parker Solar Probe launch in 2018</a:t>
            </a:r>
          </a:p>
        </p:txBody>
      </p:sp>
      <p:sp>
        <p:nvSpPr>
          <p:cNvPr id="6" name="Slide Number Placeholder 5">
            <a:extLst>
              <a:ext uri="{FF2B5EF4-FFF2-40B4-BE49-F238E27FC236}">
                <a16:creationId xmlns:a16="http://schemas.microsoft.com/office/drawing/2014/main" id="{CA7EA2B2-CEA1-DC43-AFF8-E37615C8E3D4}"/>
              </a:ext>
            </a:extLst>
          </p:cNvPr>
          <p:cNvSpPr>
            <a:spLocks noGrp="1"/>
          </p:cNvSpPr>
          <p:nvPr>
            <p:ph type="sldNum" sz="quarter" idx="16"/>
          </p:nvPr>
        </p:nvSpPr>
        <p:spPr/>
        <p:txBody>
          <a:bodyPr/>
          <a:lstStyle/>
          <a:p>
            <a:fld id="{4EBCDCBD-78E1-0D41-A999-31B5EBF8E02C}" type="slidenum">
              <a:rPr lang="en-US" smtClean="0"/>
              <a:pPr/>
              <a:t>14</a:t>
            </a:fld>
            <a:endParaRPr lang="en-US" dirty="0"/>
          </a:p>
        </p:txBody>
      </p:sp>
      <p:pic>
        <p:nvPicPr>
          <p:cNvPr id="8" name="Picture 7">
            <a:extLst>
              <a:ext uri="{FF2B5EF4-FFF2-40B4-BE49-F238E27FC236}">
                <a16:creationId xmlns:a16="http://schemas.microsoft.com/office/drawing/2014/main" id="{3896CFF8-FC1C-A64F-97AD-57B768228D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87482" y="1986217"/>
            <a:ext cx="1938896" cy="2331745"/>
          </a:xfrm>
          <a:prstGeom prst="rect">
            <a:avLst/>
          </a:prstGeom>
          <a:ln>
            <a:solidFill>
              <a:srgbClr val="FFFF00"/>
            </a:solidFill>
          </a:ln>
        </p:spPr>
      </p:pic>
      <p:pic>
        <p:nvPicPr>
          <p:cNvPr id="10" name="Picture 9">
            <a:extLst>
              <a:ext uri="{FF2B5EF4-FFF2-40B4-BE49-F238E27FC236}">
                <a16:creationId xmlns:a16="http://schemas.microsoft.com/office/drawing/2014/main" id="{DD288145-1DD4-884C-BADF-700EBA44E7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83896" y="3861358"/>
            <a:ext cx="1832999" cy="2331745"/>
          </a:xfrm>
          <a:prstGeom prst="rect">
            <a:avLst/>
          </a:prstGeom>
          <a:ln w="9525">
            <a:solidFill>
              <a:srgbClr val="FFFF00"/>
            </a:solidFill>
          </a:ln>
        </p:spPr>
      </p:pic>
      <p:pic>
        <p:nvPicPr>
          <p:cNvPr id="12" name="Picture 11">
            <a:extLst>
              <a:ext uri="{FF2B5EF4-FFF2-40B4-BE49-F238E27FC236}">
                <a16:creationId xmlns:a16="http://schemas.microsoft.com/office/drawing/2014/main" id="{A4C223A2-3A49-8A48-BEBF-839128F9E2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90034" y="3861358"/>
            <a:ext cx="1800090" cy="2331745"/>
          </a:xfrm>
          <a:prstGeom prst="rect">
            <a:avLst/>
          </a:prstGeom>
          <a:ln>
            <a:solidFill>
              <a:srgbClr val="FFFF00"/>
            </a:solidFill>
          </a:ln>
        </p:spPr>
      </p:pic>
      <p:pic>
        <p:nvPicPr>
          <p:cNvPr id="14" name="Picture 13">
            <a:extLst>
              <a:ext uri="{FF2B5EF4-FFF2-40B4-BE49-F238E27FC236}">
                <a16:creationId xmlns:a16="http://schemas.microsoft.com/office/drawing/2014/main" id="{F3786F22-5451-EA4E-8D25-C7EBC4AF9EF4}"/>
              </a:ext>
            </a:extLst>
          </p:cNvPr>
          <p:cNvPicPr>
            <a:picLocks noChangeAspect="1"/>
          </p:cNvPicPr>
          <p:nvPr/>
        </p:nvPicPr>
        <p:blipFill>
          <a:blip r:embed="rId7"/>
          <a:stretch>
            <a:fillRect/>
          </a:stretch>
        </p:blipFill>
        <p:spPr>
          <a:xfrm>
            <a:off x="5256359" y="1986217"/>
            <a:ext cx="1888073" cy="1071119"/>
          </a:xfrm>
          <a:prstGeom prst="rect">
            <a:avLst/>
          </a:prstGeom>
          <a:ln w="9525">
            <a:solidFill>
              <a:srgbClr val="FFFF00"/>
            </a:solidFill>
          </a:ln>
        </p:spPr>
      </p:pic>
      <p:sp>
        <p:nvSpPr>
          <p:cNvPr id="4" name="Date Placeholder 3">
            <a:extLst>
              <a:ext uri="{FF2B5EF4-FFF2-40B4-BE49-F238E27FC236}">
                <a16:creationId xmlns:a16="http://schemas.microsoft.com/office/drawing/2014/main" id="{6DB757B7-2062-174A-9FED-DBB975AF587A}"/>
              </a:ext>
            </a:extLst>
          </p:cNvPr>
          <p:cNvSpPr>
            <a:spLocks noGrp="1"/>
          </p:cNvSpPr>
          <p:nvPr>
            <p:ph type="dt" sz="half" idx="14"/>
          </p:nvPr>
        </p:nvSpPr>
        <p:spPr/>
        <p:txBody>
          <a:bodyPr/>
          <a:lstStyle/>
          <a:p>
            <a:r>
              <a:rPr lang="en-US"/>
              <a:t>6 May 2020</a:t>
            </a:r>
            <a:endParaRPr lang="en-US" dirty="0"/>
          </a:p>
        </p:txBody>
      </p:sp>
      <p:sp>
        <p:nvSpPr>
          <p:cNvPr id="5" name="Footer Placeholder 4">
            <a:extLst>
              <a:ext uri="{FF2B5EF4-FFF2-40B4-BE49-F238E27FC236}">
                <a16:creationId xmlns:a16="http://schemas.microsoft.com/office/drawing/2014/main" id="{142AE1D2-57BA-E449-93E0-80AC6252CC7B}"/>
              </a:ext>
            </a:extLst>
          </p:cNvPr>
          <p:cNvSpPr>
            <a:spLocks noGrp="1"/>
          </p:cNvSpPr>
          <p:nvPr>
            <p:ph type="ftr" sz="quarter" idx="15"/>
          </p:nvPr>
        </p:nvSpPr>
        <p:spPr/>
        <p:txBody>
          <a:bodyPr/>
          <a:lstStyle/>
          <a:p>
            <a:r>
              <a:rPr lang="en-US" dirty="0"/>
              <a:t>EGU2020: Sharing Geoscience Online – Chat time Wednesday 08:30 – 10:15 CEST</a:t>
            </a:r>
          </a:p>
        </p:txBody>
      </p:sp>
    </p:spTree>
    <p:extLst>
      <p:ext uri="{BB962C8B-B14F-4D97-AF65-F5344CB8AC3E}">
        <p14:creationId xmlns:p14="http://schemas.microsoft.com/office/powerpoint/2010/main" val="130714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t_probe (Converted)">
            <a:hlinkClick r:id="" action="ppaction://media"/>
            <a:extLst>
              <a:ext uri="{FF2B5EF4-FFF2-40B4-BE49-F238E27FC236}">
                <a16:creationId xmlns:a16="http://schemas.microsoft.com/office/drawing/2014/main" id="{3E92DBE5-52E2-E04E-99D8-EB4534D7C96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606"/>
          <a:stretch/>
        </p:blipFill>
        <p:spPr>
          <a:xfrm>
            <a:off x="3548269" y="1610067"/>
            <a:ext cx="5560942" cy="3815517"/>
          </a:xfrm>
          <a:prstGeom prst="rect">
            <a:avLst/>
          </a:prstGeom>
        </p:spPr>
      </p:pic>
      <p:sp>
        <p:nvSpPr>
          <p:cNvPr id="2" name="Title 1">
            <a:extLst>
              <a:ext uri="{FF2B5EF4-FFF2-40B4-BE49-F238E27FC236}">
                <a16:creationId xmlns:a16="http://schemas.microsoft.com/office/drawing/2014/main" id="{E7EF2914-6149-484D-84D4-EA748612EDAD}"/>
              </a:ext>
            </a:extLst>
          </p:cNvPr>
          <p:cNvSpPr>
            <a:spLocks noGrp="1"/>
          </p:cNvSpPr>
          <p:nvPr>
            <p:ph type="title"/>
          </p:nvPr>
        </p:nvSpPr>
        <p:spPr>
          <a:xfrm>
            <a:off x="273050" y="275643"/>
            <a:ext cx="5886450" cy="1042125"/>
          </a:xfrm>
        </p:spPr>
        <p:txBody>
          <a:bodyPr>
            <a:normAutofit fontScale="90000"/>
          </a:bodyPr>
          <a:lstStyle/>
          <a:p>
            <a:r>
              <a:rPr lang="en-US" sz="3100" dirty="0">
                <a:latin typeface="Eurostile" panose="020B0504020202050204" pitchFamily="34" charset="77"/>
              </a:rPr>
              <a:t>Mission Concepts</a:t>
            </a:r>
            <a:r>
              <a:rPr lang="en-US" sz="3100" dirty="0"/>
              <a:t> are ALL Ballistic</a:t>
            </a:r>
            <a:br>
              <a:rPr lang="en-US" dirty="0"/>
            </a:br>
            <a:r>
              <a:rPr lang="en-US" dirty="0">
                <a:solidFill>
                  <a:srgbClr val="FFFF00"/>
                </a:solidFill>
              </a:rPr>
              <a:t>Low-thrust, in-space concepts limited by mass to power ratio</a:t>
            </a:r>
            <a:endParaRPr lang="en-US" i="1" dirty="0">
              <a:solidFill>
                <a:srgbClr val="FFFF00"/>
              </a:solidFill>
            </a:endParaRPr>
          </a:p>
        </p:txBody>
      </p:sp>
      <p:sp>
        <p:nvSpPr>
          <p:cNvPr id="3" name="Content Placeholder 2">
            <a:extLst>
              <a:ext uri="{FF2B5EF4-FFF2-40B4-BE49-F238E27FC236}">
                <a16:creationId xmlns:a16="http://schemas.microsoft.com/office/drawing/2014/main" id="{E12BDFEE-F0F7-5340-BD31-25E965C829D4}"/>
              </a:ext>
            </a:extLst>
          </p:cNvPr>
          <p:cNvSpPr>
            <a:spLocks noGrp="1"/>
          </p:cNvSpPr>
          <p:nvPr>
            <p:ph sz="quarter" idx="13"/>
          </p:nvPr>
        </p:nvSpPr>
        <p:spPr>
          <a:xfrm>
            <a:off x="76199" y="1610067"/>
            <a:ext cx="3472070" cy="4801468"/>
          </a:xfrm>
        </p:spPr>
        <p:txBody>
          <a:bodyPr>
            <a:normAutofit fontScale="92500" lnSpcReduction="20000"/>
          </a:bodyPr>
          <a:lstStyle/>
          <a:p>
            <a:r>
              <a:rPr lang="en-US" sz="2000" b="1" dirty="0">
                <a:solidFill>
                  <a:srgbClr val="FFFF00"/>
                </a:solidFill>
              </a:rPr>
              <a:t>Option 1: </a:t>
            </a:r>
            <a:r>
              <a:rPr lang="en-US" sz="2000" dirty="0"/>
              <a:t>Unpowered Jupiter Gravity Assist (JGA)</a:t>
            </a:r>
          </a:p>
          <a:p>
            <a:pPr lvl="1"/>
            <a:r>
              <a:rPr lang="en-US" sz="1800" dirty="0"/>
              <a:t>All propulsion at launch</a:t>
            </a:r>
          </a:p>
          <a:p>
            <a:r>
              <a:rPr lang="en-US" sz="2000" b="1" dirty="0">
                <a:solidFill>
                  <a:srgbClr val="FFFF00"/>
                </a:solidFill>
              </a:rPr>
              <a:t>Option 2: </a:t>
            </a:r>
            <a:r>
              <a:rPr lang="en-US" sz="2000" dirty="0"/>
              <a:t>Active Jupiter Gravity Assist</a:t>
            </a:r>
          </a:p>
          <a:p>
            <a:pPr lvl="1"/>
            <a:r>
              <a:rPr lang="en-US" sz="1800" dirty="0"/>
              <a:t>Final stage burn in Jupiter’s gravity well</a:t>
            </a:r>
          </a:p>
          <a:p>
            <a:r>
              <a:rPr lang="en-US" sz="2000" b="1" dirty="0">
                <a:solidFill>
                  <a:srgbClr val="FFFF00"/>
                </a:solidFill>
              </a:rPr>
              <a:t>Option 3: </a:t>
            </a:r>
            <a:r>
              <a:rPr lang="en-US" sz="2000" dirty="0"/>
              <a:t>JGA + Oberth Maneuver Near the Sun</a:t>
            </a:r>
          </a:p>
          <a:p>
            <a:pPr lvl="1"/>
            <a:r>
              <a:rPr lang="en-US" sz="1800" dirty="0"/>
              <a:t>Burn </a:t>
            </a:r>
            <a:r>
              <a:rPr lang="en-US" sz="1800" u="sng" dirty="0"/>
              <a:t>final stage</a:t>
            </a:r>
            <a:r>
              <a:rPr lang="en-US" sz="1800" dirty="0"/>
              <a:t> at (close) perihelion</a:t>
            </a:r>
          </a:p>
          <a:p>
            <a:pPr marL="0" indent="0">
              <a:buNone/>
            </a:pPr>
            <a:endParaRPr lang="en-US" sz="2700" b="1" dirty="0"/>
          </a:p>
          <a:p>
            <a:pPr marL="0" indent="0">
              <a:buNone/>
            </a:pPr>
            <a:r>
              <a:rPr lang="en-US" sz="2700" b="1" dirty="0"/>
              <a:t>22 staging cases studied; guidance and control and thermal studies ongoing for solar Oberth scenario</a:t>
            </a:r>
          </a:p>
        </p:txBody>
      </p:sp>
      <p:sp>
        <p:nvSpPr>
          <p:cNvPr id="5" name="Footer Placeholder 4">
            <a:extLst>
              <a:ext uri="{FF2B5EF4-FFF2-40B4-BE49-F238E27FC236}">
                <a16:creationId xmlns:a16="http://schemas.microsoft.com/office/drawing/2014/main" id="{61CE9782-BFA7-CC46-9F23-14B635BB902C}"/>
              </a:ext>
            </a:extLst>
          </p:cNvPr>
          <p:cNvSpPr>
            <a:spLocks noGrp="1"/>
          </p:cNvSpPr>
          <p:nvPr>
            <p:ph type="ftr" sz="quarter" idx="15"/>
          </p:nvPr>
        </p:nvSpPr>
        <p:spPr/>
        <p:txBody>
          <a:bodyPr/>
          <a:lstStyle/>
          <a:p>
            <a:r>
              <a:rPr lang="en-US" dirty="0"/>
              <a:t>EGU2020: Sharing Geoscience Online – Chat time Wednesday 08:30 – 10:15 CEST</a:t>
            </a:r>
          </a:p>
        </p:txBody>
      </p:sp>
      <p:sp>
        <p:nvSpPr>
          <p:cNvPr id="6" name="Slide Number Placeholder 5">
            <a:extLst>
              <a:ext uri="{FF2B5EF4-FFF2-40B4-BE49-F238E27FC236}">
                <a16:creationId xmlns:a16="http://schemas.microsoft.com/office/drawing/2014/main" id="{292B547B-0DA8-324B-BF4B-025CE8D53C9B}"/>
              </a:ext>
            </a:extLst>
          </p:cNvPr>
          <p:cNvSpPr>
            <a:spLocks noGrp="1"/>
          </p:cNvSpPr>
          <p:nvPr>
            <p:ph type="sldNum" sz="quarter" idx="16"/>
          </p:nvPr>
        </p:nvSpPr>
        <p:spPr/>
        <p:txBody>
          <a:bodyPr/>
          <a:lstStyle/>
          <a:p>
            <a:fld id="{4EBCDCBD-78E1-0D41-A999-31B5EBF8E02C}" type="slidenum">
              <a:rPr lang="en-US" smtClean="0"/>
              <a:pPr/>
              <a:t>15</a:t>
            </a:fld>
            <a:endParaRPr lang="en-US" dirty="0"/>
          </a:p>
        </p:txBody>
      </p:sp>
      <p:sp>
        <p:nvSpPr>
          <p:cNvPr id="7" name="Date Placeholder 6">
            <a:extLst>
              <a:ext uri="{FF2B5EF4-FFF2-40B4-BE49-F238E27FC236}">
                <a16:creationId xmlns:a16="http://schemas.microsoft.com/office/drawing/2014/main" id="{0FA58C6B-1C74-6C47-89E4-212091F541F1}"/>
              </a:ext>
            </a:extLst>
          </p:cNvPr>
          <p:cNvSpPr>
            <a:spLocks noGrp="1"/>
          </p:cNvSpPr>
          <p:nvPr>
            <p:ph type="dt" sz="half" idx="14"/>
          </p:nvPr>
        </p:nvSpPr>
        <p:spPr/>
        <p:txBody>
          <a:bodyPr/>
          <a:lstStyle/>
          <a:p>
            <a:r>
              <a:rPr lang="en-US"/>
              <a:t>6 May 2020</a:t>
            </a:r>
            <a:endParaRPr lang="en-US" dirty="0"/>
          </a:p>
        </p:txBody>
      </p:sp>
    </p:spTree>
    <p:extLst>
      <p:ext uri="{BB962C8B-B14F-4D97-AF65-F5344CB8AC3E}">
        <p14:creationId xmlns:p14="http://schemas.microsoft.com/office/powerpoint/2010/main" val="53674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840" y="234678"/>
            <a:ext cx="6068408" cy="417987"/>
          </a:xfrm>
        </p:spPr>
        <p:txBody>
          <a:bodyPr>
            <a:normAutofit/>
          </a:bodyPr>
          <a:lstStyle/>
          <a:p>
            <a:r>
              <a:rPr lang="en-US" sz="2800" dirty="0"/>
              <a:t>Example: Passive Flyby EJ-Direct Option</a:t>
            </a:r>
          </a:p>
        </p:txBody>
      </p:sp>
      <p:sp>
        <p:nvSpPr>
          <p:cNvPr id="3" name="Content Placeholder 2"/>
          <p:cNvSpPr>
            <a:spLocks noGrp="1"/>
          </p:cNvSpPr>
          <p:nvPr>
            <p:ph sz="quarter" idx="13"/>
          </p:nvPr>
        </p:nvSpPr>
        <p:spPr>
          <a:xfrm>
            <a:off x="0" y="5385611"/>
            <a:ext cx="9144000" cy="1046722"/>
          </a:xfrm>
        </p:spPr>
        <p:txBody>
          <a:bodyPr>
            <a:normAutofit/>
          </a:bodyPr>
          <a:lstStyle/>
          <a:p>
            <a:r>
              <a:rPr lang="en-US" sz="2400" u="sng" dirty="0"/>
              <a:t>Ballistic (</a:t>
            </a:r>
            <a:r>
              <a:rPr lang="en-US" sz="2400" u="sng" dirty="0">
                <a:solidFill>
                  <a:srgbClr val="92D050"/>
                </a:solidFill>
              </a:rPr>
              <a:t>Passive</a:t>
            </a:r>
            <a:r>
              <a:rPr lang="en-US" sz="2400" u="sng" dirty="0"/>
              <a:t>) Jupiter Flyby Skymap (or Speedmap)</a:t>
            </a:r>
          </a:p>
          <a:p>
            <a:pPr lvl="1"/>
            <a:r>
              <a:rPr lang="en-US" sz="2000" dirty="0"/>
              <a:t>Achievable ecliptic lat/lon from launches [2030, 2042] and solar escape speed rating with passive Jupiter flyby</a:t>
            </a:r>
            <a:endParaRPr lang="en-US" dirty="0"/>
          </a:p>
        </p:txBody>
      </p:sp>
      <p:sp>
        <p:nvSpPr>
          <p:cNvPr id="4" name="Date Placeholder 3"/>
          <p:cNvSpPr>
            <a:spLocks noGrp="1"/>
          </p:cNvSpPr>
          <p:nvPr>
            <p:ph type="dt" sz="half" idx="14"/>
          </p:nvPr>
        </p:nvSpPr>
        <p:spPr/>
        <p:txBody>
          <a:bodyPr/>
          <a:lstStyle/>
          <a:p>
            <a:r>
              <a:rPr lang="en-US"/>
              <a:t>6 May 2020</a:t>
            </a:r>
            <a:endParaRPr lang="en-US" dirty="0"/>
          </a:p>
        </p:txBody>
      </p:sp>
      <p:sp>
        <p:nvSpPr>
          <p:cNvPr id="5" name="Footer Placeholder 4"/>
          <p:cNvSpPr>
            <a:spLocks noGrp="1"/>
          </p:cNvSpPr>
          <p:nvPr>
            <p:ph type="ftr" sz="quarter" idx="15"/>
          </p:nvPr>
        </p:nvSpPr>
        <p:spPr/>
        <p:txBody>
          <a:bodyPr/>
          <a:lstStyle/>
          <a:p>
            <a:r>
              <a:rPr lang="en-US" dirty="0"/>
              <a:t>EGU2020: Sharing Geoscience Online – Chat time Wednesday 08:30 – 10:15 CEST</a:t>
            </a:r>
          </a:p>
        </p:txBody>
      </p:sp>
      <p:sp>
        <p:nvSpPr>
          <p:cNvPr id="6" name="Slide Number Placeholder 5"/>
          <p:cNvSpPr>
            <a:spLocks noGrp="1"/>
          </p:cNvSpPr>
          <p:nvPr>
            <p:ph type="sldNum" sz="quarter" idx="16"/>
          </p:nvPr>
        </p:nvSpPr>
        <p:spPr/>
        <p:txBody>
          <a:bodyPr/>
          <a:lstStyle/>
          <a:p>
            <a:fld id="{4EBCDCBD-78E1-0D41-A999-31B5EBF8E02C}" type="slidenum">
              <a:rPr lang="en-US" smtClean="0"/>
              <a:pPr/>
              <a:t>16</a:t>
            </a:fld>
            <a:endParaRPr lang="en-US" dirty="0"/>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0355" y="737595"/>
            <a:ext cx="7563290" cy="4648016"/>
          </a:xfrm>
          <a:prstGeom prst="rect">
            <a:avLst/>
          </a:prstGeom>
        </p:spPr>
      </p:pic>
    </p:spTree>
    <p:extLst>
      <p:ext uri="{BB962C8B-B14F-4D97-AF65-F5344CB8AC3E}">
        <p14:creationId xmlns:p14="http://schemas.microsoft.com/office/powerpoint/2010/main" val="2199827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C3676-27A2-084B-BB28-5D7957B5591A}"/>
              </a:ext>
            </a:extLst>
          </p:cNvPr>
          <p:cNvSpPr>
            <a:spLocks noGrp="1"/>
          </p:cNvSpPr>
          <p:nvPr>
            <p:ph type="title"/>
          </p:nvPr>
        </p:nvSpPr>
        <p:spPr>
          <a:xfrm>
            <a:off x="271607" y="132334"/>
            <a:ext cx="6063880" cy="1339114"/>
          </a:xfrm>
        </p:spPr>
        <p:txBody>
          <a:bodyPr>
            <a:normAutofit/>
          </a:bodyPr>
          <a:lstStyle/>
          <a:p>
            <a:r>
              <a:rPr lang="en-US" sz="3200" b="0" dirty="0"/>
              <a:t>Example Model Payloads</a:t>
            </a:r>
            <a:br>
              <a:rPr lang="en-US" sz="3200" dirty="0">
                <a:solidFill>
                  <a:schemeClr val="accent5"/>
                </a:solidFill>
              </a:rPr>
            </a:br>
            <a:r>
              <a:rPr lang="en-US" sz="2000" dirty="0">
                <a:solidFill>
                  <a:schemeClr val="accent5"/>
                </a:solidFill>
              </a:rPr>
              <a:t>Mapping the Spacecraft Requirements Trade Space</a:t>
            </a:r>
            <a:endParaRPr lang="en-US" sz="2800" dirty="0">
              <a:solidFill>
                <a:schemeClr val="accent5"/>
              </a:solidFill>
            </a:endParaRPr>
          </a:p>
        </p:txBody>
      </p:sp>
      <p:sp>
        <p:nvSpPr>
          <p:cNvPr id="4" name="Date Placeholder 3">
            <a:extLst>
              <a:ext uri="{FF2B5EF4-FFF2-40B4-BE49-F238E27FC236}">
                <a16:creationId xmlns:a16="http://schemas.microsoft.com/office/drawing/2014/main" id="{2D367DD9-B9EE-684A-BE72-8D1914C6EF53}"/>
              </a:ext>
            </a:extLst>
          </p:cNvPr>
          <p:cNvSpPr>
            <a:spLocks noGrp="1"/>
          </p:cNvSpPr>
          <p:nvPr>
            <p:ph type="dt" sz="half" idx="14"/>
          </p:nvPr>
        </p:nvSpPr>
        <p:spPr/>
        <p:txBody>
          <a:bodyPr/>
          <a:lstStyle/>
          <a:p>
            <a:r>
              <a:rPr lang="en-US"/>
              <a:t>6 May 2020</a:t>
            </a:r>
            <a:endParaRPr lang="en-US" dirty="0"/>
          </a:p>
        </p:txBody>
      </p:sp>
      <p:sp>
        <p:nvSpPr>
          <p:cNvPr id="5" name="Footer Placeholder 4">
            <a:extLst>
              <a:ext uri="{FF2B5EF4-FFF2-40B4-BE49-F238E27FC236}">
                <a16:creationId xmlns:a16="http://schemas.microsoft.com/office/drawing/2014/main" id="{95A87C62-9CBD-F444-AB98-0AB0F6E5751E}"/>
              </a:ext>
            </a:extLst>
          </p:cNvPr>
          <p:cNvSpPr>
            <a:spLocks noGrp="1"/>
          </p:cNvSpPr>
          <p:nvPr>
            <p:ph type="ftr" sz="quarter" idx="15"/>
          </p:nvPr>
        </p:nvSpPr>
        <p:spPr/>
        <p:txBody>
          <a:bodyPr/>
          <a:lstStyle/>
          <a:p>
            <a:r>
              <a:rPr lang="en-US" dirty="0"/>
              <a:t>EGU2020: Sharing Geoscience Online – Chat time Wednesday 08:30 – 10:15 CEST</a:t>
            </a:r>
          </a:p>
        </p:txBody>
      </p:sp>
      <p:sp>
        <p:nvSpPr>
          <p:cNvPr id="6" name="Slide Number Placeholder 5">
            <a:extLst>
              <a:ext uri="{FF2B5EF4-FFF2-40B4-BE49-F238E27FC236}">
                <a16:creationId xmlns:a16="http://schemas.microsoft.com/office/drawing/2014/main" id="{50A0DE21-ECE3-514D-AAA9-775BE56457BD}"/>
              </a:ext>
            </a:extLst>
          </p:cNvPr>
          <p:cNvSpPr>
            <a:spLocks noGrp="1"/>
          </p:cNvSpPr>
          <p:nvPr>
            <p:ph type="sldNum" sz="quarter" idx="16"/>
          </p:nvPr>
        </p:nvSpPr>
        <p:spPr/>
        <p:txBody>
          <a:bodyPr/>
          <a:lstStyle/>
          <a:p>
            <a:fld id="{4EBCDCBD-78E1-0D41-A999-31B5EBF8E02C}" type="slidenum">
              <a:rPr lang="en-US" smtClean="0"/>
              <a:pPr/>
              <a:t>17</a:t>
            </a:fld>
            <a:endParaRPr lang="en-US" dirty="0"/>
          </a:p>
        </p:txBody>
      </p:sp>
      <p:graphicFrame>
        <p:nvGraphicFramePr>
          <p:cNvPr id="8" name="Table 7">
            <a:extLst>
              <a:ext uri="{FF2B5EF4-FFF2-40B4-BE49-F238E27FC236}">
                <a16:creationId xmlns:a16="http://schemas.microsoft.com/office/drawing/2014/main" id="{5172994F-2A52-FC4B-88A2-9175AA86DC19}"/>
              </a:ext>
            </a:extLst>
          </p:cNvPr>
          <p:cNvGraphicFramePr>
            <a:graphicFrameLocks noGrp="1"/>
          </p:cNvGraphicFramePr>
          <p:nvPr>
            <p:extLst>
              <p:ext uri="{D42A27DB-BD31-4B8C-83A1-F6EECF244321}">
                <p14:modId xmlns:p14="http://schemas.microsoft.com/office/powerpoint/2010/main" val="2542953365"/>
              </p:ext>
            </p:extLst>
          </p:nvPr>
        </p:nvGraphicFramePr>
        <p:xfrm>
          <a:off x="271606" y="1124866"/>
          <a:ext cx="8589476" cy="4454789"/>
        </p:xfrm>
        <a:graphic>
          <a:graphicData uri="http://schemas.openxmlformats.org/drawingml/2006/table">
            <a:tbl>
              <a:tblPr firstRow="1" bandRow="1">
                <a:tableStyleId>{5C22544A-7EE6-4342-B048-85BDC9FD1C3A}</a:tableStyleId>
              </a:tblPr>
              <a:tblGrid>
                <a:gridCol w="489827">
                  <a:extLst>
                    <a:ext uri="{9D8B030D-6E8A-4147-A177-3AD203B41FA5}">
                      <a16:colId xmlns:a16="http://schemas.microsoft.com/office/drawing/2014/main" val="2671938760"/>
                    </a:ext>
                  </a:extLst>
                </a:gridCol>
                <a:gridCol w="2599667">
                  <a:extLst>
                    <a:ext uri="{9D8B030D-6E8A-4147-A177-3AD203B41FA5}">
                      <a16:colId xmlns:a16="http://schemas.microsoft.com/office/drawing/2014/main" val="3230685382"/>
                    </a:ext>
                  </a:extLst>
                </a:gridCol>
                <a:gridCol w="1072836">
                  <a:extLst>
                    <a:ext uri="{9D8B030D-6E8A-4147-A177-3AD203B41FA5}">
                      <a16:colId xmlns:a16="http://schemas.microsoft.com/office/drawing/2014/main" val="390274811"/>
                    </a:ext>
                  </a:extLst>
                </a:gridCol>
                <a:gridCol w="964194">
                  <a:extLst>
                    <a:ext uri="{9D8B030D-6E8A-4147-A177-3AD203B41FA5}">
                      <a16:colId xmlns:a16="http://schemas.microsoft.com/office/drawing/2014/main" val="4235367613"/>
                    </a:ext>
                  </a:extLst>
                </a:gridCol>
                <a:gridCol w="638270">
                  <a:extLst>
                    <a:ext uri="{9D8B030D-6E8A-4147-A177-3AD203B41FA5}">
                      <a16:colId xmlns:a16="http://schemas.microsoft.com/office/drawing/2014/main" val="1810632023"/>
                    </a:ext>
                  </a:extLst>
                </a:gridCol>
                <a:gridCol w="787652">
                  <a:extLst>
                    <a:ext uri="{9D8B030D-6E8A-4147-A177-3AD203B41FA5}">
                      <a16:colId xmlns:a16="http://schemas.microsoft.com/office/drawing/2014/main" val="349078876"/>
                    </a:ext>
                  </a:extLst>
                </a:gridCol>
                <a:gridCol w="845352">
                  <a:extLst>
                    <a:ext uri="{9D8B030D-6E8A-4147-A177-3AD203B41FA5}">
                      <a16:colId xmlns:a16="http://schemas.microsoft.com/office/drawing/2014/main" val="3114344991"/>
                    </a:ext>
                  </a:extLst>
                </a:gridCol>
                <a:gridCol w="639479">
                  <a:extLst>
                    <a:ext uri="{9D8B030D-6E8A-4147-A177-3AD203B41FA5}">
                      <a16:colId xmlns:a16="http://schemas.microsoft.com/office/drawing/2014/main" val="2748753641"/>
                    </a:ext>
                  </a:extLst>
                </a:gridCol>
                <a:gridCol w="552199">
                  <a:extLst>
                    <a:ext uri="{9D8B030D-6E8A-4147-A177-3AD203B41FA5}">
                      <a16:colId xmlns:a16="http://schemas.microsoft.com/office/drawing/2014/main" val="2273694081"/>
                    </a:ext>
                  </a:extLst>
                </a:gridCol>
              </a:tblGrid>
              <a:tr h="754380">
                <a:tc>
                  <a:txBody>
                    <a:bodyPr/>
                    <a:lstStyle/>
                    <a:p>
                      <a:pPr algn="ctr"/>
                      <a:r>
                        <a:rPr lang="en-US" sz="1600" dirty="0">
                          <a:solidFill>
                            <a:schemeClr val="bg1"/>
                          </a:solidFill>
                          <a:latin typeface="Eurostile" panose="020B0504020202050204" pitchFamily="34" charset="77"/>
                        </a:rPr>
                        <a:t>Mass</a:t>
                      </a:r>
                    </a:p>
                  </a:txBody>
                  <a:tcPr marL="68580" marR="68580" marT="34290" marB="34290" vert="vert270"/>
                </a:tc>
                <a:tc>
                  <a:txBody>
                    <a:bodyPr/>
                    <a:lstStyle/>
                    <a:p>
                      <a:pPr algn="ctr"/>
                      <a:r>
                        <a:rPr lang="en-US" sz="2000" dirty="0">
                          <a:solidFill>
                            <a:schemeClr val="bg1"/>
                          </a:solidFill>
                          <a:latin typeface="Eurostile" panose="020B0504020202050204" pitchFamily="34" charset="77"/>
                        </a:rPr>
                        <a:t>Options</a:t>
                      </a:r>
                    </a:p>
                  </a:txBody>
                  <a:tcPr marL="68580" marR="68580" marT="34290" marB="34290" anchor="ctr"/>
                </a:tc>
                <a:tc>
                  <a:txBody>
                    <a:bodyPr/>
                    <a:lstStyle/>
                    <a:p>
                      <a:pPr algn="ctr"/>
                      <a:r>
                        <a:rPr lang="en-US" sz="1100" dirty="0">
                          <a:solidFill>
                            <a:schemeClr val="bg1"/>
                          </a:solidFill>
                          <a:latin typeface="Eurostile" panose="020B0504020202050204" pitchFamily="34" charset="77"/>
                        </a:rPr>
                        <a:t>In-situ Plasma Physics </a:t>
                      </a:r>
                      <a:r>
                        <a:rPr lang="en-US" sz="1100" b="0" dirty="0">
                          <a:solidFill>
                            <a:schemeClr val="bg1"/>
                          </a:solidFill>
                          <a:latin typeface="Eurostile" panose="020B0504020202050204" pitchFamily="34" charset="77"/>
                        </a:rPr>
                        <a:t>(Particles, Mag)</a:t>
                      </a:r>
                    </a:p>
                  </a:txBody>
                  <a:tcPr marL="68580" marR="68580" marT="34290" marB="34290" anchor="ctr"/>
                </a:tc>
                <a:tc>
                  <a:txBody>
                    <a:bodyPr/>
                    <a:lstStyle/>
                    <a:p>
                      <a:pPr algn="ctr"/>
                      <a:r>
                        <a:rPr lang="en-US" sz="1100" dirty="0">
                          <a:solidFill>
                            <a:schemeClr val="bg1"/>
                          </a:solidFill>
                          <a:latin typeface="Eurostile" panose="020B0504020202050204" pitchFamily="34" charset="77"/>
                        </a:rPr>
                        <a:t>Remote ENA Imaging </a:t>
                      </a:r>
                      <a:r>
                        <a:rPr lang="en-US" sz="1100" b="0" dirty="0">
                          <a:solidFill>
                            <a:schemeClr val="bg1"/>
                          </a:solidFill>
                          <a:latin typeface="Eurostile" panose="020B0504020202050204" pitchFamily="34" charset="77"/>
                        </a:rPr>
                        <a:t>(Low, Med, High)</a:t>
                      </a:r>
                    </a:p>
                  </a:txBody>
                  <a:tcPr marL="68580" marR="68580" marT="34290" marB="34290" anchor="ctr"/>
                </a:tc>
                <a:tc>
                  <a:txBody>
                    <a:bodyPr/>
                    <a:lstStyle/>
                    <a:p>
                      <a:pPr algn="ctr"/>
                      <a:r>
                        <a:rPr lang="en-US" sz="1100" dirty="0">
                          <a:solidFill>
                            <a:schemeClr val="bg1"/>
                          </a:solidFill>
                          <a:latin typeface="Eurostile" panose="020B0504020202050204" pitchFamily="34" charset="77"/>
                        </a:rPr>
                        <a:t>Plasma Waves</a:t>
                      </a:r>
                    </a:p>
                  </a:txBody>
                  <a:tcPr marL="68580" marR="68580" marT="34290" marB="34290" anchor="ctr"/>
                </a:tc>
                <a:tc>
                  <a:txBody>
                    <a:bodyPr/>
                    <a:lstStyle/>
                    <a:p>
                      <a:pPr algn="ctr"/>
                      <a:r>
                        <a:rPr lang="en-US" sz="1100" dirty="0">
                          <a:solidFill>
                            <a:schemeClr val="bg1"/>
                          </a:solidFill>
                          <a:latin typeface="Eurostile" panose="020B0504020202050204" pitchFamily="34" charset="77"/>
                        </a:rPr>
                        <a:t>ISM </a:t>
                      </a:r>
                    </a:p>
                    <a:p>
                      <a:pPr algn="ctr"/>
                      <a:r>
                        <a:rPr lang="en-US" sz="1100" b="0" dirty="0">
                          <a:solidFill>
                            <a:schemeClr val="bg1"/>
                          </a:solidFill>
                          <a:latin typeface="Eurostile" panose="020B0504020202050204" pitchFamily="34" charset="77"/>
                        </a:rPr>
                        <a:t>(Ly-a ,mass spec)</a:t>
                      </a:r>
                    </a:p>
                  </a:txBody>
                  <a:tcPr marL="68580" marR="68580" marT="34290" marB="34290" anchor="ctr"/>
                </a:tc>
                <a:tc>
                  <a:txBody>
                    <a:bodyPr/>
                    <a:lstStyle/>
                    <a:p>
                      <a:pPr algn="ctr"/>
                      <a:r>
                        <a:rPr lang="en-US" sz="1100" dirty="0">
                          <a:solidFill>
                            <a:schemeClr val="bg1"/>
                          </a:solidFill>
                          <a:latin typeface="Eurostile" panose="020B0504020202050204" pitchFamily="34" charset="77"/>
                        </a:rPr>
                        <a:t>Dust </a:t>
                      </a:r>
                      <a:r>
                        <a:rPr lang="en-US" sz="1100" b="0" dirty="0">
                          <a:solidFill>
                            <a:schemeClr val="bg1"/>
                          </a:solidFill>
                          <a:latin typeface="Eurostile" panose="020B0504020202050204" pitchFamily="34" charset="77"/>
                        </a:rPr>
                        <a:t>(Analyzer, IR)</a:t>
                      </a:r>
                    </a:p>
                  </a:txBody>
                  <a:tcPr marL="68580" marR="68580" marT="34290" marB="34290" anchor="ctr"/>
                </a:tc>
                <a:tc>
                  <a:txBody>
                    <a:bodyPr/>
                    <a:lstStyle/>
                    <a:p>
                      <a:pPr algn="ctr"/>
                      <a:r>
                        <a:rPr lang="en-US" sz="1100" dirty="0">
                          <a:solidFill>
                            <a:schemeClr val="bg1"/>
                          </a:solidFill>
                          <a:latin typeface="Eurostile" panose="020B0504020202050204" pitchFamily="34" charset="77"/>
                        </a:rPr>
                        <a:t>KBOs </a:t>
                      </a:r>
                      <a:r>
                        <a:rPr lang="en-US" sz="1100" b="0" dirty="0">
                          <a:solidFill>
                            <a:schemeClr val="bg1"/>
                          </a:solidFill>
                          <a:latin typeface="Eurostile" panose="020B0504020202050204" pitchFamily="34" charset="77"/>
                        </a:rPr>
                        <a:t>(UV, Vis, IR)</a:t>
                      </a:r>
                    </a:p>
                  </a:txBody>
                  <a:tcPr marL="68580" marR="68580" marT="34290" marB="34290" anchor="ctr"/>
                </a:tc>
                <a:tc>
                  <a:txBody>
                    <a:bodyPr/>
                    <a:lstStyle/>
                    <a:p>
                      <a:pPr algn="ctr"/>
                      <a:r>
                        <a:rPr lang="en-US" sz="1100" dirty="0">
                          <a:solidFill>
                            <a:schemeClr val="bg1"/>
                          </a:solidFill>
                          <a:latin typeface="Eurostile" panose="020B0504020202050204" pitchFamily="34" charset="77"/>
                        </a:rPr>
                        <a:t>EBL </a:t>
                      </a:r>
                      <a:r>
                        <a:rPr lang="en-US" sz="1100" b="0" dirty="0">
                          <a:solidFill>
                            <a:schemeClr val="bg1"/>
                          </a:solidFill>
                          <a:latin typeface="Eurostile" panose="020B0504020202050204" pitchFamily="34" charset="77"/>
                        </a:rPr>
                        <a:t>(IR)</a:t>
                      </a:r>
                    </a:p>
                  </a:txBody>
                  <a:tcPr marL="68580" marR="68580" marT="34290" marB="34290" anchor="ctr"/>
                </a:tc>
                <a:extLst>
                  <a:ext uri="{0D108BD9-81ED-4DB2-BD59-A6C34878D82A}">
                    <a16:rowId xmlns:a16="http://schemas.microsoft.com/office/drawing/2014/main" val="3974881233"/>
                  </a:ext>
                </a:extLst>
              </a:tr>
              <a:tr h="371538">
                <a:tc rowSpan="3">
                  <a:txBody>
                    <a:bodyPr/>
                    <a:lstStyle/>
                    <a:p>
                      <a:pPr algn="ctr"/>
                      <a:r>
                        <a:rPr lang="en-US" sz="1200" b="1" dirty="0">
                          <a:solidFill>
                            <a:schemeClr val="tx1"/>
                          </a:solidFill>
                          <a:latin typeface="Eurostile" panose="020B0504020202050204" pitchFamily="34" charset="77"/>
                        </a:rPr>
                        <a:t>Option 1</a:t>
                      </a:r>
                    </a:p>
                    <a:p>
                      <a:pPr algn="ctr"/>
                      <a:r>
                        <a:rPr lang="en-US" sz="1200" b="1" dirty="0">
                          <a:solidFill>
                            <a:schemeClr val="tx1"/>
                          </a:solidFill>
                          <a:latin typeface="Eurostile" panose="020B0504020202050204" pitchFamily="34" charset="77"/>
                        </a:rPr>
                        <a:t> (40 kg)</a:t>
                      </a:r>
                    </a:p>
                  </a:txBody>
                  <a:tcPr marL="68580" marR="68580" marT="34290" marB="34290" vert="vert270"/>
                </a:tc>
                <a:tc>
                  <a:txBody>
                    <a:bodyPr/>
                    <a:lstStyle/>
                    <a:p>
                      <a:r>
                        <a:rPr lang="en-US" sz="1600" b="1" dirty="0">
                          <a:solidFill>
                            <a:schemeClr val="tx1"/>
                          </a:solidFill>
                          <a:latin typeface="Eurostile" panose="020B0504020202050204" pitchFamily="34" charset="77"/>
                        </a:rPr>
                        <a:t>a) Heliophysics Core</a:t>
                      </a:r>
                    </a:p>
                  </a:txBody>
                  <a:tcPr marL="68580" marR="68580" marT="34290" marB="34290"/>
                </a:tc>
                <a:tc>
                  <a:txBody>
                    <a:bodyPr/>
                    <a:lstStyle/>
                    <a:p>
                      <a:endParaRPr lang="en-US" sz="900" dirty="0">
                        <a:solidFill>
                          <a:schemeClr val="bg1"/>
                        </a:solidFill>
                        <a:latin typeface="Eurostile" panose="020B0504020202050204" pitchFamily="34" charset="77"/>
                      </a:endParaRPr>
                    </a:p>
                  </a:txBody>
                  <a:tcPr marL="68580" marR="68580" marT="34290" marB="34290">
                    <a:solidFill>
                      <a:srgbClr val="00B050"/>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accent3">
                        <a:lumMod val="60000"/>
                        <a:lumOff val="40000"/>
                      </a:schemeClr>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tx1"/>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accent3">
                        <a:lumMod val="60000"/>
                        <a:lumOff val="40000"/>
                      </a:schemeClr>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accent3">
                        <a:lumMod val="60000"/>
                        <a:lumOff val="40000"/>
                      </a:schemeClr>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tx1"/>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tx1"/>
                    </a:solidFill>
                  </a:tcPr>
                </a:tc>
                <a:extLst>
                  <a:ext uri="{0D108BD9-81ED-4DB2-BD59-A6C34878D82A}">
                    <a16:rowId xmlns:a16="http://schemas.microsoft.com/office/drawing/2014/main" val="778802896"/>
                  </a:ext>
                </a:extLst>
              </a:tr>
              <a:tr h="371538">
                <a:tc vMerge="1">
                  <a:txBody>
                    <a:bodyPr/>
                    <a:lstStyle/>
                    <a:p>
                      <a:endParaRPr lang="en-US" sz="1400" dirty="0">
                        <a:latin typeface="Eurostile" panose="020B0504020202050204" pitchFamily="34" charset="77"/>
                      </a:endParaRPr>
                    </a:p>
                  </a:txBody>
                  <a:tcPr/>
                </a:tc>
                <a:tc>
                  <a:txBody>
                    <a:bodyPr/>
                    <a:lstStyle/>
                    <a:p>
                      <a:r>
                        <a:rPr lang="en-US" sz="1600" dirty="0">
                          <a:solidFill>
                            <a:schemeClr val="tx1"/>
                          </a:solidFill>
                          <a:latin typeface="Eurostile" panose="020B0504020202050204" pitchFamily="34" charset="77"/>
                        </a:rPr>
                        <a:t>b) Planetary Augmentation</a:t>
                      </a:r>
                    </a:p>
                  </a:txBody>
                  <a:tcPr marL="68580" marR="68580" marT="34290" marB="34290"/>
                </a:tc>
                <a:tc>
                  <a:txBody>
                    <a:bodyPr/>
                    <a:lstStyle/>
                    <a:p>
                      <a:endParaRPr lang="en-US" sz="900" dirty="0">
                        <a:solidFill>
                          <a:schemeClr val="bg1"/>
                        </a:solidFill>
                        <a:latin typeface="Eurostile" panose="020B0504020202050204" pitchFamily="34" charset="77"/>
                      </a:endParaRPr>
                    </a:p>
                  </a:txBody>
                  <a:tcPr marL="68580" marR="68580" marT="34290" marB="34290">
                    <a:solidFill>
                      <a:srgbClr val="00B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bg1"/>
                        </a:solidFill>
                        <a:latin typeface="Eurostile" panose="020B0504020202050204" pitchFamily="34" charset="77"/>
                      </a:endParaRPr>
                    </a:p>
                  </a:txBody>
                  <a:tcPr marL="68580" marR="68580" marT="34290" marB="34290">
                    <a:solidFill>
                      <a:schemeClr val="accent3">
                        <a:lumMod val="60000"/>
                        <a:lumOff val="40000"/>
                      </a:schemeClr>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bg1"/>
                        </a:solidFill>
                        <a:latin typeface="Eurostile" panose="020B0504020202050204" pitchFamily="34" charset="77"/>
                      </a:endParaRPr>
                    </a:p>
                  </a:txBody>
                  <a:tcPr marL="68580" marR="68580" marT="34290" marB="34290">
                    <a:solidFill>
                      <a:schemeClr val="accent3">
                        <a:lumMod val="60000"/>
                        <a:lumOff val="40000"/>
                      </a:schemeClr>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tx1"/>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accent3">
                        <a:lumMod val="60000"/>
                        <a:lumOff val="40000"/>
                      </a:schemeClr>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tx1"/>
                    </a:solidFill>
                  </a:tcPr>
                </a:tc>
                <a:extLst>
                  <a:ext uri="{0D108BD9-81ED-4DB2-BD59-A6C34878D82A}">
                    <a16:rowId xmlns:a16="http://schemas.microsoft.com/office/drawing/2014/main" val="173667115"/>
                  </a:ext>
                </a:extLst>
              </a:tr>
              <a:tr h="371538">
                <a:tc vMerge="1">
                  <a:txBody>
                    <a:bodyPr/>
                    <a:lstStyle/>
                    <a:p>
                      <a:endParaRPr lang="en-US" sz="1400" dirty="0">
                        <a:latin typeface="Eurostile" panose="020B0504020202050204" pitchFamily="34" charset="77"/>
                      </a:endParaRPr>
                    </a:p>
                  </a:txBody>
                  <a:tcPr/>
                </a:tc>
                <a:tc>
                  <a:txBody>
                    <a:bodyPr/>
                    <a:lstStyle/>
                    <a:p>
                      <a:r>
                        <a:rPr lang="en-US" sz="1600" dirty="0">
                          <a:solidFill>
                            <a:schemeClr val="tx1"/>
                          </a:solidFill>
                          <a:latin typeface="Eurostile" panose="020B0504020202050204" pitchFamily="34" charset="77"/>
                        </a:rPr>
                        <a:t>c) Astrophysics Augmentation</a:t>
                      </a:r>
                    </a:p>
                  </a:txBody>
                  <a:tcPr marL="68580" marR="68580" marT="34290" marB="34290"/>
                </a:tc>
                <a:tc>
                  <a:txBody>
                    <a:bodyPr/>
                    <a:lstStyle/>
                    <a:p>
                      <a:endParaRPr lang="en-US" sz="900" dirty="0">
                        <a:solidFill>
                          <a:schemeClr val="bg1"/>
                        </a:solidFill>
                        <a:latin typeface="Eurostile" panose="020B0504020202050204" pitchFamily="34" charset="77"/>
                      </a:endParaRPr>
                    </a:p>
                  </a:txBody>
                  <a:tcPr marL="68580" marR="68580" marT="34290" marB="34290">
                    <a:solidFill>
                      <a:srgbClr val="00B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bg1"/>
                        </a:solidFill>
                        <a:latin typeface="Eurostile" panose="020B0504020202050204" pitchFamily="34" charset="77"/>
                      </a:endParaRPr>
                    </a:p>
                  </a:txBody>
                  <a:tcPr marL="68580" marR="68580" marT="34290" marB="34290">
                    <a:solidFill>
                      <a:schemeClr val="accent3">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Eurostile" panose="020B0504020202050204" pitchFamily="34" charset="77"/>
                        <a:ea typeface="+mn-ea"/>
                        <a:cs typeface="+mn-cs"/>
                      </a:endParaRPr>
                    </a:p>
                  </a:txBody>
                  <a:tcPr marL="68580" marR="68580" marT="34290" marB="34290">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Eurostile" panose="020B0504020202050204" pitchFamily="34" charset="77"/>
                        <a:ea typeface="+mn-ea"/>
                        <a:cs typeface="+mn-cs"/>
                      </a:endParaRPr>
                    </a:p>
                  </a:txBody>
                  <a:tcPr marL="68580" marR="68580" marT="34290" marB="34290">
                    <a:solidFill>
                      <a:schemeClr val="tx1"/>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rgbClr val="00B050"/>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tx1"/>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rgbClr val="00B050"/>
                    </a:solidFill>
                  </a:tcPr>
                </a:tc>
                <a:extLst>
                  <a:ext uri="{0D108BD9-81ED-4DB2-BD59-A6C34878D82A}">
                    <a16:rowId xmlns:a16="http://schemas.microsoft.com/office/drawing/2014/main" val="2564690359"/>
                  </a:ext>
                </a:extLst>
              </a:tr>
              <a:tr h="371538">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Eurostile" panose="020B0504020202050204" pitchFamily="34" charset="77"/>
                        </a:rPr>
                        <a:t>Option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Eurostile" panose="020B0504020202050204" pitchFamily="34" charset="77"/>
                        </a:rPr>
                        <a:t> (80 kg)</a:t>
                      </a:r>
                    </a:p>
                    <a:p>
                      <a:pPr algn="ctr"/>
                      <a:endParaRPr lang="en-US" sz="1200" b="1" dirty="0">
                        <a:solidFill>
                          <a:schemeClr val="tx1"/>
                        </a:solidFill>
                        <a:latin typeface="Eurostile" panose="020B0504020202050204" pitchFamily="34" charset="77"/>
                      </a:endParaRPr>
                    </a:p>
                  </a:txBody>
                  <a:tcPr marL="68580" marR="68580" marT="34290" marB="34290" vert="vert270"/>
                </a:tc>
                <a:tc>
                  <a:txBody>
                    <a:bodyPr/>
                    <a:lstStyle/>
                    <a:p>
                      <a:r>
                        <a:rPr lang="en-US" sz="1600" b="1" dirty="0">
                          <a:solidFill>
                            <a:schemeClr val="tx1"/>
                          </a:solidFill>
                          <a:latin typeface="Eurostile" panose="020B0504020202050204" pitchFamily="34" charset="77"/>
                        </a:rPr>
                        <a:t>a) Heliophysics Core</a:t>
                      </a:r>
                    </a:p>
                  </a:txBody>
                  <a:tcPr marL="68580" marR="68580" marT="34290" marB="34290"/>
                </a:tc>
                <a:tc>
                  <a:txBody>
                    <a:bodyPr/>
                    <a:lstStyle/>
                    <a:p>
                      <a:endParaRPr lang="en-US" sz="900" dirty="0">
                        <a:solidFill>
                          <a:schemeClr val="bg1"/>
                        </a:solidFill>
                        <a:latin typeface="Eurostile" panose="020B0504020202050204" pitchFamily="34" charset="77"/>
                      </a:endParaRPr>
                    </a:p>
                  </a:txBody>
                  <a:tcPr marL="68580" marR="68580" marT="34290" marB="34290">
                    <a:solidFill>
                      <a:srgbClr val="00B050"/>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accent3">
                        <a:lumMod val="60000"/>
                        <a:lumOff val="40000"/>
                      </a:schemeClr>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rgbClr val="00B050"/>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rgbClr val="00B050"/>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accent3">
                        <a:lumMod val="60000"/>
                        <a:lumOff val="40000"/>
                      </a:schemeClr>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tx1"/>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tx1"/>
                    </a:solidFill>
                  </a:tcPr>
                </a:tc>
                <a:extLst>
                  <a:ext uri="{0D108BD9-81ED-4DB2-BD59-A6C34878D82A}">
                    <a16:rowId xmlns:a16="http://schemas.microsoft.com/office/drawing/2014/main" val="1269253586"/>
                  </a:ext>
                </a:extLst>
              </a:tr>
              <a:tr h="371538">
                <a:tc vMerge="1">
                  <a:txBody>
                    <a:bodyPr/>
                    <a:lstStyle/>
                    <a:p>
                      <a:endParaRPr lang="en-US" sz="1400" dirty="0">
                        <a:latin typeface="Eurostile" panose="020B0504020202050204" pitchFamily="34" charset="77"/>
                      </a:endParaRPr>
                    </a:p>
                  </a:txBody>
                  <a:tcPr/>
                </a:tc>
                <a:tc>
                  <a:txBody>
                    <a:bodyPr/>
                    <a:lstStyle/>
                    <a:p>
                      <a:r>
                        <a:rPr lang="en-US" sz="1600" dirty="0">
                          <a:solidFill>
                            <a:schemeClr val="tx1"/>
                          </a:solidFill>
                          <a:latin typeface="Eurostile" panose="020B0504020202050204" pitchFamily="34" charset="77"/>
                        </a:rPr>
                        <a:t>b) Planetary Augmentation</a:t>
                      </a:r>
                    </a:p>
                  </a:txBody>
                  <a:tcPr marL="68580" marR="68580" marT="34290" marB="34290"/>
                </a:tc>
                <a:tc>
                  <a:txBody>
                    <a:bodyPr/>
                    <a:lstStyle/>
                    <a:p>
                      <a:endParaRPr lang="en-US" sz="900" dirty="0">
                        <a:solidFill>
                          <a:schemeClr val="bg1"/>
                        </a:solidFill>
                        <a:latin typeface="Eurostile" panose="020B0504020202050204" pitchFamily="34" charset="77"/>
                      </a:endParaRPr>
                    </a:p>
                  </a:txBody>
                  <a:tcPr marL="68580" marR="68580" marT="34290" marB="34290">
                    <a:solidFill>
                      <a:srgbClr val="00B050"/>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accent3">
                        <a:lumMod val="60000"/>
                        <a:lumOff val="40000"/>
                      </a:schemeClr>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accent3">
                        <a:lumMod val="60000"/>
                        <a:lumOff val="40000"/>
                      </a:schemeClr>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accent3">
                        <a:lumMod val="60000"/>
                        <a:lumOff val="40000"/>
                      </a:schemeClr>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tx1"/>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accent3">
                        <a:lumMod val="60000"/>
                        <a:lumOff val="40000"/>
                      </a:schemeClr>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tx1"/>
                    </a:solidFill>
                  </a:tcPr>
                </a:tc>
                <a:extLst>
                  <a:ext uri="{0D108BD9-81ED-4DB2-BD59-A6C34878D82A}">
                    <a16:rowId xmlns:a16="http://schemas.microsoft.com/office/drawing/2014/main" val="2792117130"/>
                  </a:ext>
                </a:extLst>
              </a:tr>
              <a:tr h="371538">
                <a:tc vMerge="1">
                  <a:txBody>
                    <a:bodyPr/>
                    <a:lstStyle/>
                    <a:p>
                      <a:endParaRPr lang="en-US" sz="1400" dirty="0">
                        <a:latin typeface="Eurostile" panose="020B0504020202050204" pitchFamily="34" charset="77"/>
                      </a:endParaRPr>
                    </a:p>
                  </a:txBody>
                  <a:tcPr/>
                </a:tc>
                <a:tc>
                  <a:txBody>
                    <a:bodyPr/>
                    <a:lstStyle/>
                    <a:p>
                      <a:r>
                        <a:rPr lang="en-US" sz="1600" dirty="0">
                          <a:solidFill>
                            <a:schemeClr val="tx1"/>
                          </a:solidFill>
                          <a:latin typeface="Eurostile" panose="020B0504020202050204" pitchFamily="34" charset="77"/>
                        </a:rPr>
                        <a:t>c) Astrophysics Augmentation</a:t>
                      </a:r>
                    </a:p>
                  </a:txBody>
                  <a:tcPr marL="68580" marR="68580" marT="34290" marB="34290"/>
                </a:tc>
                <a:tc>
                  <a:txBody>
                    <a:bodyPr/>
                    <a:lstStyle/>
                    <a:p>
                      <a:endParaRPr lang="en-US" sz="900" dirty="0">
                        <a:solidFill>
                          <a:schemeClr val="bg1"/>
                        </a:solidFill>
                        <a:latin typeface="Eurostile" panose="020B0504020202050204" pitchFamily="34" charset="77"/>
                      </a:endParaRPr>
                    </a:p>
                  </a:txBody>
                  <a:tcPr marL="68580" marR="68580" marT="34290" marB="34290">
                    <a:solidFill>
                      <a:srgbClr val="00B050"/>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accent3">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bg1"/>
                        </a:solidFill>
                        <a:latin typeface="Eurostile" panose="020B0504020202050204" pitchFamily="34" charset="77"/>
                      </a:endParaRPr>
                    </a:p>
                  </a:txBody>
                  <a:tcPr marL="68580" marR="68580" marT="34290" marB="34290">
                    <a:solidFill>
                      <a:schemeClr val="accent3">
                        <a:lumMod val="60000"/>
                        <a:lumOff val="40000"/>
                      </a:schemeClr>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accent3">
                        <a:lumMod val="60000"/>
                        <a:lumOff val="40000"/>
                      </a:schemeClr>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rgbClr val="00B050"/>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tx1"/>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rgbClr val="00B050"/>
                    </a:solidFill>
                  </a:tcPr>
                </a:tc>
                <a:extLst>
                  <a:ext uri="{0D108BD9-81ED-4DB2-BD59-A6C34878D82A}">
                    <a16:rowId xmlns:a16="http://schemas.microsoft.com/office/drawing/2014/main" val="2486208528"/>
                  </a:ext>
                </a:extLst>
              </a:tr>
              <a:tr h="334466">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Eurostile" panose="020B0504020202050204" pitchFamily="34" charset="77"/>
                        </a:rPr>
                        <a:t>Option 3 (120 kg)</a:t>
                      </a:r>
                    </a:p>
                    <a:p>
                      <a:pPr algn="ctr"/>
                      <a:endParaRPr lang="en-US" sz="1200" b="1" dirty="0">
                        <a:solidFill>
                          <a:schemeClr val="tx1"/>
                        </a:solidFill>
                        <a:latin typeface="Eurostile" panose="020B0504020202050204" pitchFamily="34" charset="77"/>
                      </a:endParaRPr>
                    </a:p>
                  </a:txBody>
                  <a:tcPr marL="68580" marR="68580" marT="34290" marB="34290" vert="vert270">
                    <a:lnB w="12700" cmpd="sng">
                      <a:noFill/>
                    </a:lnB>
                  </a:tcPr>
                </a:tc>
                <a:tc>
                  <a:txBody>
                    <a:bodyPr/>
                    <a:lstStyle/>
                    <a:p>
                      <a:r>
                        <a:rPr lang="en-US" sz="1600" b="1" dirty="0">
                          <a:solidFill>
                            <a:schemeClr val="tx1"/>
                          </a:solidFill>
                          <a:latin typeface="Eurostile" panose="020B0504020202050204" pitchFamily="34" charset="77"/>
                        </a:rPr>
                        <a:t>a) Heliophysics Core</a:t>
                      </a:r>
                    </a:p>
                  </a:txBody>
                  <a:tcPr marL="68580" marR="68580" marT="34290" marB="34290"/>
                </a:tc>
                <a:tc>
                  <a:txBody>
                    <a:bodyPr/>
                    <a:lstStyle/>
                    <a:p>
                      <a:endParaRPr lang="en-US" sz="900" dirty="0">
                        <a:solidFill>
                          <a:schemeClr val="bg1"/>
                        </a:solidFill>
                        <a:latin typeface="Eurostile" panose="020B0504020202050204" pitchFamily="34" charset="77"/>
                      </a:endParaRPr>
                    </a:p>
                  </a:txBody>
                  <a:tcPr marL="68580" marR="68580" marT="34290" marB="34290">
                    <a:solidFill>
                      <a:srgbClr val="00B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bg1"/>
                        </a:solidFill>
                        <a:latin typeface="Eurostile" panose="020B0504020202050204" pitchFamily="34" charset="77"/>
                      </a:endParaRPr>
                    </a:p>
                  </a:txBody>
                  <a:tcPr marL="68580" marR="68580" marT="34290" marB="34290">
                    <a:solidFill>
                      <a:srgbClr val="00B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bg1"/>
                        </a:solidFill>
                        <a:latin typeface="Eurostile" panose="020B0504020202050204" pitchFamily="34" charset="77"/>
                      </a:endParaRPr>
                    </a:p>
                  </a:txBody>
                  <a:tcPr marL="68580" marR="68580" marT="34290" marB="34290">
                    <a:solidFill>
                      <a:srgbClr val="00B050"/>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rgbClr val="00B050"/>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accent3">
                        <a:lumMod val="60000"/>
                        <a:lumOff val="40000"/>
                      </a:schemeClr>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tx1"/>
                    </a:solidFill>
                  </a:tcPr>
                </a:tc>
                <a:tc>
                  <a:txBody>
                    <a:bodyPr/>
                    <a:lstStyle/>
                    <a:p>
                      <a:endParaRPr lang="en-US" sz="900" dirty="0">
                        <a:solidFill>
                          <a:schemeClr val="bg1"/>
                        </a:solidFill>
                        <a:latin typeface="Eurostile" panose="020B0504020202050204" pitchFamily="34" charset="77"/>
                      </a:endParaRPr>
                    </a:p>
                  </a:txBody>
                  <a:tcPr marL="68580" marR="68580" marT="34290" marB="34290">
                    <a:solidFill>
                      <a:schemeClr val="tx1"/>
                    </a:solidFill>
                  </a:tcPr>
                </a:tc>
                <a:extLst>
                  <a:ext uri="{0D108BD9-81ED-4DB2-BD59-A6C34878D82A}">
                    <a16:rowId xmlns:a16="http://schemas.microsoft.com/office/drawing/2014/main" val="4112885059"/>
                  </a:ext>
                </a:extLst>
              </a:tr>
              <a:tr h="411480">
                <a:tc vMerge="1">
                  <a:txBody>
                    <a:bodyPr/>
                    <a:lstStyle/>
                    <a:p>
                      <a:endParaRPr lang="en-US" sz="1400" dirty="0">
                        <a:latin typeface="Eurostile" panose="020B0504020202050204" pitchFamily="34" charset="77"/>
                      </a:endParaRPr>
                    </a:p>
                  </a:txBody>
                  <a:tcPr/>
                </a:tc>
                <a:tc>
                  <a:txBody>
                    <a:bodyPr/>
                    <a:lstStyle/>
                    <a:p>
                      <a:r>
                        <a:rPr lang="en-US" sz="1600" dirty="0">
                          <a:solidFill>
                            <a:schemeClr val="tx1"/>
                          </a:solidFill>
                          <a:latin typeface="Eurostile" panose="020B0504020202050204" pitchFamily="34" charset="77"/>
                        </a:rPr>
                        <a:t>b) Planetary and Astrophysics Augmentation</a:t>
                      </a:r>
                    </a:p>
                  </a:txBody>
                  <a:tcPr marL="68580" marR="68580" marT="34290" marB="34290">
                    <a:lnB w="12700" cmpd="sng">
                      <a:noFill/>
                    </a:lnB>
                  </a:tcPr>
                </a:tc>
                <a:tc>
                  <a:txBody>
                    <a:bodyPr/>
                    <a:lstStyle/>
                    <a:p>
                      <a:endParaRPr lang="en-US" sz="900" dirty="0">
                        <a:solidFill>
                          <a:schemeClr val="bg1"/>
                        </a:solidFill>
                        <a:latin typeface="Eurostile" panose="020B0504020202050204" pitchFamily="34" charset="77"/>
                      </a:endParaRPr>
                    </a:p>
                  </a:txBody>
                  <a:tcPr marL="68580" marR="68580" marT="34290" marB="34290">
                    <a:lnB w="12700" cmpd="sng">
                      <a:noFill/>
                    </a:lnB>
                    <a:solidFill>
                      <a:srgbClr val="00B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bg1"/>
                        </a:solidFill>
                        <a:latin typeface="Eurostile" panose="020B0504020202050204" pitchFamily="34" charset="77"/>
                      </a:endParaRPr>
                    </a:p>
                  </a:txBody>
                  <a:tcPr marL="68580" marR="68580" marT="34290" marB="34290">
                    <a:lnB w="12700" cmpd="sng">
                      <a:noFill/>
                    </a:lnB>
                    <a:solidFill>
                      <a:srgbClr val="00B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bg1"/>
                        </a:solidFill>
                        <a:latin typeface="Eurostile" panose="020B0504020202050204" pitchFamily="34" charset="77"/>
                      </a:endParaRPr>
                    </a:p>
                  </a:txBody>
                  <a:tcPr marL="68580" marR="68580" marT="34290" marB="34290">
                    <a:lnB w="12700" cmpd="sng">
                      <a:noFill/>
                    </a:lnB>
                    <a:solidFill>
                      <a:schemeClr val="accent3">
                        <a:lumMod val="60000"/>
                        <a:lumOff val="40000"/>
                      </a:schemeClr>
                    </a:solidFill>
                  </a:tcPr>
                </a:tc>
                <a:tc>
                  <a:txBody>
                    <a:bodyPr/>
                    <a:lstStyle/>
                    <a:p>
                      <a:endParaRPr lang="en-US" sz="900" dirty="0">
                        <a:solidFill>
                          <a:schemeClr val="bg1"/>
                        </a:solidFill>
                        <a:latin typeface="Eurostile" panose="020B0504020202050204" pitchFamily="34" charset="77"/>
                      </a:endParaRPr>
                    </a:p>
                  </a:txBody>
                  <a:tcPr marL="68580" marR="68580" marT="34290" marB="34290">
                    <a:lnB w="12700" cmpd="sng">
                      <a:noFill/>
                    </a:lnB>
                    <a:solidFill>
                      <a:srgbClr val="00B050"/>
                    </a:solidFill>
                  </a:tcPr>
                </a:tc>
                <a:tc>
                  <a:txBody>
                    <a:bodyPr/>
                    <a:lstStyle/>
                    <a:p>
                      <a:endParaRPr lang="en-US" sz="900" dirty="0">
                        <a:solidFill>
                          <a:schemeClr val="bg1"/>
                        </a:solidFill>
                        <a:latin typeface="Eurostile" panose="020B0504020202050204" pitchFamily="34" charset="77"/>
                      </a:endParaRPr>
                    </a:p>
                  </a:txBody>
                  <a:tcPr marL="68580" marR="68580" marT="34290" marB="34290">
                    <a:lnB w="12700" cmpd="sng">
                      <a:noFill/>
                    </a:lnB>
                    <a:solidFill>
                      <a:srgbClr val="00B050"/>
                    </a:solidFill>
                  </a:tcPr>
                </a:tc>
                <a:tc>
                  <a:txBody>
                    <a:bodyPr/>
                    <a:lstStyle/>
                    <a:p>
                      <a:endParaRPr lang="en-US" sz="900" dirty="0">
                        <a:solidFill>
                          <a:schemeClr val="bg1"/>
                        </a:solidFill>
                        <a:latin typeface="Eurostile" panose="020B0504020202050204" pitchFamily="34" charset="77"/>
                      </a:endParaRPr>
                    </a:p>
                  </a:txBody>
                  <a:tcPr marL="68580" marR="68580" marT="34290" marB="34290">
                    <a:lnB w="12700" cmpd="sng">
                      <a:noFill/>
                    </a:lnB>
                    <a:solidFill>
                      <a:srgbClr val="00B050"/>
                    </a:solidFill>
                  </a:tcPr>
                </a:tc>
                <a:tc>
                  <a:txBody>
                    <a:bodyPr/>
                    <a:lstStyle/>
                    <a:p>
                      <a:endParaRPr lang="en-US" sz="900" dirty="0">
                        <a:solidFill>
                          <a:schemeClr val="bg1"/>
                        </a:solidFill>
                        <a:latin typeface="Eurostile" panose="020B0504020202050204" pitchFamily="34" charset="77"/>
                      </a:endParaRPr>
                    </a:p>
                  </a:txBody>
                  <a:tcPr marL="68580" marR="68580" marT="34290" marB="34290">
                    <a:lnB w="12700" cmpd="sng">
                      <a:noFill/>
                    </a:lnB>
                    <a:solidFill>
                      <a:srgbClr val="00B050"/>
                    </a:solidFill>
                  </a:tcPr>
                </a:tc>
                <a:extLst>
                  <a:ext uri="{0D108BD9-81ED-4DB2-BD59-A6C34878D82A}">
                    <a16:rowId xmlns:a16="http://schemas.microsoft.com/office/drawing/2014/main" val="3858854222"/>
                  </a:ext>
                </a:extLst>
              </a:tr>
              <a:tr h="211011">
                <a:tc gridSpan="9">
                  <a:txBody>
                    <a:bodyPr/>
                    <a:lstStyle/>
                    <a:p>
                      <a:pPr algn="r"/>
                      <a:r>
                        <a:rPr lang="en-US" sz="800" b="0" i="1" dirty="0">
                          <a:solidFill>
                            <a:schemeClr val="bg1"/>
                          </a:solidFill>
                          <a:latin typeface="Eurostile" panose="020B0504020202050204" pitchFamily="34" charset="77"/>
                        </a:rPr>
                        <a:t>V2.2</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sz="1400" dirty="0">
                        <a:latin typeface="Eurostile" panose="020B0504020202050204" pitchFamily="34"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sz="1200" dirty="0">
                        <a:latin typeface="Eurostile" panose="020B0504020202050204" pitchFamily="34"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Eurostile" panose="020B0504020202050204" pitchFamily="34"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Eurostile" panose="020B0504020202050204" pitchFamily="34"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sz="1200" dirty="0">
                        <a:latin typeface="Eurostile" panose="020B0504020202050204" pitchFamily="34"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sz="1200" dirty="0">
                        <a:latin typeface="Eurostile" panose="020B0504020202050204" pitchFamily="34"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sz="1200" dirty="0">
                        <a:latin typeface="Eurostile" panose="020B0504020202050204" pitchFamily="34"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sz="1200" dirty="0">
                        <a:latin typeface="Eurostile" panose="020B0504020202050204" pitchFamily="34"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2028197"/>
                  </a:ext>
                </a:extLst>
              </a:tr>
            </a:tbl>
          </a:graphicData>
        </a:graphic>
      </p:graphicFrame>
      <p:sp>
        <p:nvSpPr>
          <p:cNvPr id="7" name="TextBox 6">
            <a:extLst>
              <a:ext uri="{FF2B5EF4-FFF2-40B4-BE49-F238E27FC236}">
                <a16:creationId xmlns:a16="http://schemas.microsoft.com/office/drawing/2014/main" id="{8E71C704-5D3E-784B-810E-4168DCDCF5CC}"/>
              </a:ext>
            </a:extLst>
          </p:cNvPr>
          <p:cNvSpPr txBox="1"/>
          <p:nvPr/>
        </p:nvSpPr>
        <p:spPr>
          <a:xfrm>
            <a:off x="399979" y="5951225"/>
            <a:ext cx="8332730" cy="461665"/>
          </a:xfrm>
          <a:prstGeom prst="rect">
            <a:avLst/>
          </a:prstGeom>
          <a:noFill/>
          <a:ln w="19050">
            <a:noFill/>
          </a:ln>
        </p:spPr>
        <p:txBody>
          <a:bodyPr wrap="none" rtlCol="0">
            <a:spAutoFit/>
          </a:bodyPr>
          <a:lstStyle/>
          <a:p>
            <a:r>
              <a:rPr lang="en-US" sz="2400" b="1" dirty="0">
                <a:solidFill>
                  <a:srgbClr val="FFFF00"/>
                </a:solidFill>
              </a:rPr>
              <a:t>In Progress – Continuing community input encouraged!</a:t>
            </a:r>
          </a:p>
        </p:txBody>
      </p:sp>
      <p:sp>
        <p:nvSpPr>
          <p:cNvPr id="9" name="TextBox 8">
            <a:extLst>
              <a:ext uri="{FF2B5EF4-FFF2-40B4-BE49-F238E27FC236}">
                <a16:creationId xmlns:a16="http://schemas.microsoft.com/office/drawing/2014/main" id="{FF38FBC8-FDD6-9040-99DE-07EA911E7C5A}"/>
              </a:ext>
            </a:extLst>
          </p:cNvPr>
          <p:cNvSpPr txBox="1"/>
          <p:nvPr/>
        </p:nvSpPr>
        <p:spPr>
          <a:xfrm>
            <a:off x="4526679" y="5683750"/>
            <a:ext cx="2449710" cy="369332"/>
          </a:xfrm>
          <a:prstGeom prst="rect">
            <a:avLst/>
          </a:prstGeom>
          <a:noFill/>
          <a:ln w="19050">
            <a:noFill/>
          </a:ln>
        </p:spPr>
        <p:txBody>
          <a:bodyPr wrap="none" rtlCol="0">
            <a:spAutoFit/>
          </a:bodyPr>
          <a:lstStyle/>
          <a:p>
            <a:r>
              <a:rPr lang="en-US" dirty="0">
                <a:solidFill>
                  <a:schemeClr val="accent5"/>
                </a:solidFill>
                <a:latin typeface="Eurostile" panose="020B0504020202050204" pitchFamily="34" charset="77"/>
              </a:rPr>
              <a:t>Wire/rigid/no antenna</a:t>
            </a:r>
          </a:p>
        </p:txBody>
      </p:sp>
      <p:sp>
        <p:nvSpPr>
          <p:cNvPr id="10" name="Left Bracket 9">
            <a:extLst>
              <a:ext uri="{FF2B5EF4-FFF2-40B4-BE49-F238E27FC236}">
                <a16:creationId xmlns:a16="http://schemas.microsoft.com/office/drawing/2014/main" id="{CA5AF752-A184-2B41-B3CC-D90BF8B1457C}"/>
              </a:ext>
            </a:extLst>
          </p:cNvPr>
          <p:cNvSpPr/>
          <p:nvPr/>
        </p:nvSpPr>
        <p:spPr>
          <a:xfrm rot="16200000">
            <a:off x="5610785" y="5273491"/>
            <a:ext cx="138421" cy="587174"/>
          </a:xfrm>
          <a:prstGeom prst="leftBracket">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4D58DDF0-D414-284C-A6C8-B86F8C17FFFA}"/>
              </a:ext>
            </a:extLst>
          </p:cNvPr>
          <p:cNvSpPr txBox="1"/>
          <p:nvPr/>
        </p:nvSpPr>
        <p:spPr>
          <a:xfrm>
            <a:off x="7175552" y="5662186"/>
            <a:ext cx="1576072" cy="369332"/>
          </a:xfrm>
          <a:prstGeom prst="rect">
            <a:avLst/>
          </a:prstGeom>
          <a:noFill/>
          <a:ln w="19050">
            <a:noFill/>
          </a:ln>
        </p:spPr>
        <p:txBody>
          <a:bodyPr wrap="none" rtlCol="0">
            <a:spAutoFit/>
          </a:bodyPr>
          <a:lstStyle/>
          <a:p>
            <a:r>
              <a:rPr lang="en-US" dirty="0">
                <a:solidFill>
                  <a:schemeClr val="accent5"/>
                </a:solidFill>
                <a:latin typeface="Eurostile" panose="020B0504020202050204" pitchFamily="34" charset="77"/>
              </a:rPr>
              <a:t>Flyby/No Flyby</a:t>
            </a:r>
          </a:p>
        </p:txBody>
      </p:sp>
      <p:sp>
        <p:nvSpPr>
          <p:cNvPr id="12" name="Left Bracket 11">
            <a:extLst>
              <a:ext uri="{FF2B5EF4-FFF2-40B4-BE49-F238E27FC236}">
                <a16:creationId xmlns:a16="http://schemas.microsoft.com/office/drawing/2014/main" id="{0FD175FD-8AB5-E04B-8D88-99FAFBA6C65F}"/>
              </a:ext>
            </a:extLst>
          </p:cNvPr>
          <p:cNvSpPr/>
          <p:nvPr/>
        </p:nvSpPr>
        <p:spPr>
          <a:xfrm rot="16200000">
            <a:off x="7908635" y="5253352"/>
            <a:ext cx="138421" cy="587174"/>
          </a:xfrm>
          <a:prstGeom prst="leftBracket">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68716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83F4DD-0E2F-1340-AF53-E1F57822C2D8}"/>
              </a:ext>
            </a:extLst>
          </p:cNvPr>
          <p:cNvSpPr>
            <a:spLocks noGrp="1"/>
          </p:cNvSpPr>
          <p:nvPr>
            <p:ph type="sldNum" sz="quarter" idx="12"/>
          </p:nvPr>
        </p:nvSpPr>
        <p:spPr/>
        <p:txBody>
          <a:bodyPr/>
          <a:lstStyle/>
          <a:p>
            <a:fld id="{4EBCDCBD-78E1-0D41-A999-31B5EBF8E02C}" type="slidenum">
              <a:rPr lang="en-US" smtClean="0"/>
              <a:pPr/>
              <a:t>18</a:t>
            </a:fld>
            <a:endParaRPr lang="en-US" dirty="0"/>
          </a:p>
        </p:txBody>
      </p:sp>
      <p:pic>
        <p:nvPicPr>
          <p:cNvPr id="9" name="Picture 8">
            <a:extLst>
              <a:ext uri="{FF2B5EF4-FFF2-40B4-BE49-F238E27FC236}">
                <a16:creationId xmlns:a16="http://schemas.microsoft.com/office/drawing/2014/main" id="{E819F16D-FB00-7A45-BE14-AD06131A29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85296" y="959874"/>
            <a:ext cx="4501661" cy="4394243"/>
          </a:xfrm>
          <a:prstGeom prst="rect">
            <a:avLst/>
          </a:prstGeom>
        </p:spPr>
      </p:pic>
      <p:sp>
        <p:nvSpPr>
          <p:cNvPr id="5" name="Title 4">
            <a:extLst>
              <a:ext uri="{FF2B5EF4-FFF2-40B4-BE49-F238E27FC236}">
                <a16:creationId xmlns:a16="http://schemas.microsoft.com/office/drawing/2014/main" id="{0CE4301E-F0CE-ED40-A63E-7366FA0873B7}"/>
              </a:ext>
            </a:extLst>
          </p:cNvPr>
          <p:cNvSpPr>
            <a:spLocks noGrp="1"/>
          </p:cNvSpPr>
          <p:nvPr>
            <p:ph type="title"/>
          </p:nvPr>
        </p:nvSpPr>
        <p:spPr>
          <a:xfrm>
            <a:off x="470666" y="387979"/>
            <a:ext cx="3523265" cy="1598476"/>
          </a:xfrm>
        </p:spPr>
        <p:txBody>
          <a:bodyPr>
            <a:normAutofit/>
          </a:bodyPr>
          <a:lstStyle/>
          <a:p>
            <a:pPr algn="ctr"/>
            <a:r>
              <a:rPr lang="en-US" sz="4000" dirty="0"/>
              <a:t>Engineering Requirements</a:t>
            </a:r>
          </a:p>
        </p:txBody>
      </p:sp>
      <p:sp>
        <p:nvSpPr>
          <p:cNvPr id="6" name="Content Placeholder 5">
            <a:extLst>
              <a:ext uri="{FF2B5EF4-FFF2-40B4-BE49-F238E27FC236}">
                <a16:creationId xmlns:a16="http://schemas.microsoft.com/office/drawing/2014/main" id="{0380E6E2-E90A-9E40-80D2-54E4C5A6F860}"/>
              </a:ext>
            </a:extLst>
          </p:cNvPr>
          <p:cNvSpPr>
            <a:spLocks noGrp="1"/>
          </p:cNvSpPr>
          <p:nvPr>
            <p:ph idx="1"/>
          </p:nvPr>
        </p:nvSpPr>
        <p:spPr>
          <a:xfrm>
            <a:off x="132637" y="2385560"/>
            <a:ext cx="8853053" cy="3603770"/>
          </a:xfrm>
        </p:spPr>
        <p:txBody>
          <a:bodyPr>
            <a:normAutofit lnSpcReduction="10000"/>
          </a:bodyPr>
          <a:lstStyle/>
          <a:p>
            <a:r>
              <a:rPr lang="en-US" sz="2700" dirty="0"/>
              <a:t>Broad engineering requirements frame the study</a:t>
            </a:r>
          </a:p>
          <a:p>
            <a:endParaRPr lang="en-US" sz="2100" dirty="0"/>
          </a:p>
          <a:p>
            <a:pPr marL="0" indent="0">
              <a:buNone/>
            </a:pPr>
            <a:r>
              <a:rPr lang="en-US" sz="2100" dirty="0"/>
              <a:t>(1)	Readiness:		</a:t>
            </a:r>
            <a:r>
              <a:rPr lang="en-US" sz="2100" dirty="0">
                <a:solidFill>
                  <a:srgbClr val="25D6FD"/>
                </a:solidFill>
              </a:rPr>
              <a:t>Launch no later than 1 January 2030 </a:t>
            </a:r>
          </a:p>
          <a:p>
            <a:pPr marL="0" indent="0">
              <a:buNone/>
            </a:pPr>
            <a:r>
              <a:rPr lang="en-US" sz="2100" dirty="0"/>
              <a:t>(2)	Downlink:</a:t>
            </a:r>
            <a:r>
              <a:rPr lang="en-US" sz="2100" dirty="0">
                <a:solidFill>
                  <a:srgbClr val="FFFF00"/>
                </a:solidFill>
              </a:rPr>
              <a:t>		</a:t>
            </a:r>
            <a:r>
              <a:rPr lang="en-US" sz="2100" dirty="0">
                <a:solidFill>
                  <a:srgbClr val="25D6FD"/>
                </a:solidFill>
              </a:rPr>
              <a:t>Operate from 1000 astronomical units</a:t>
            </a:r>
          </a:p>
          <a:p>
            <a:pPr marL="0" indent="0">
              <a:buNone/>
            </a:pPr>
            <a:r>
              <a:rPr lang="en-US" sz="2100" dirty="0"/>
              <a:t>(3a)	Power (BOM):	</a:t>
            </a:r>
            <a:r>
              <a:rPr lang="en-US" sz="2100" dirty="0">
                <a:solidFill>
                  <a:srgbClr val="25D6FD"/>
                </a:solidFill>
              </a:rPr>
              <a:t>No more than 600 Watts required </a:t>
            </a:r>
            <a:r>
              <a:rPr lang="en-US" sz="2100" dirty="0">
                <a:solidFill>
                  <a:srgbClr val="FFFF00"/>
                </a:solidFill>
              </a:rPr>
              <a:t>(Initially 400 W)</a:t>
            </a:r>
          </a:p>
          <a:p>
            <a:pPr marL="0" indent="0">
              <a:buNone/>
            </a:pPr>
            <a:r>
              <a:rPr lang="en-US" sz="2100" dirty="0"/>
              <a:t>(3b)	Power (EOM):</a:t>
            </a:r>
            <a:r>
              <a:rPr lang="en-US" sz="2100" dirty="0">
                <a:solidFill>
                  <a:srgbClr val="FFFF00"/>
                </a:solidFill>
              </a:rPr>
              <a:t>	</a:t>
            </a:r>
            <a:r>
              <a:rPr lang="en-US" sz="2100" dirty="0">
                <a:solidFill>
                  <a:srgbClr val="25D6FD"/>
                </a:solidFill>
              </a:rPr>
              <a:t>No less than half of the BOM amount available</a:t>
            </a:r>
          </a:p>
          <a:p>
            <a:pPr marL="0" indent="0">
              <a:buNone/>
            </a:pPr>
            <a:r>
              <a:rPr lang="en-US" sz="2100" dirty="0"/>
              <a:t>(5)	Longevity:		</a:t>
            </a:r>
            <a:r>
              <a:rPr lang="en-US" sz="2100" dirty="0">
                <a:solidFill>
                  <a:srgbClr val="25D6FD"/>
                </a:solidFill>
              </a:rPr>
              <a:t>Lifetime of not less than 50 years</a:t>
            </a:r>
          </a:p>
          <a:p>
            <a:pPr marL="385736" indent="-385736">
              <a:buAutoNum type="arabicParenBoth" startAt="4"/>
            </a:pPr>
            <a:endParaRPr lang="en-US" sz="2100" dirty="0">
              <a:solidFill>
                <a:srgbClr val="25D6FD"/>
              </a:solidFill>
            </a:endParaRPr>
          </a:p>
          <a:p>
            <a:pPr marL="0" indent="0">
              <a:buNone/>
            </a:pPr>
            <a:r>
              <a:rPr lang="en-US" sz="2700" dirty="0"/>
              <a:t>These are </a:t>
            </a:r>
            <a:r>
              <a:rPr lang="en-US" sz="2700" i="1" dirty="0"/>
              <a:t>INDEPENDENT</a:t>
            </a:r>
            <a:r>
              <a:rPr lang="en-US" sz="2700" dirty="0"/>
              <a:t> of each other – the starting point</a:t>
            </a:r>
          </a:p>
        </p:txBody>
      </p:sp>
      <p:sp>
        <p:nvSpPr>
          <p:cNvPr id="2" name="Date Placeholder 1">
            <a:extLst>
              <a:ext uri="{FF2B5EF4-FFF2-40B4-BE49-F238E27FC236}">
                <a16:creationId xmlns:a16="http://schemas.microsoft.com/office/drawing/2014/main" id="{F14AC79E-B2E4-464B-B9F6-D7ACD8AC7B94}"/>
              </a:ext>
            </a:extLst>
          </p:cNvPr>
          <p:cNvSpPr>
            <a:spLocks noGrp="1"/>
          </p:cNvSpPr>
          <p:nvPr>
            <p:ph type="dt" sz="half" idx="10"/>
          </p:nvPr>
        </p:nvSpPr>
        <p:spPr/>
        <p:txBody>
          <a:bodyPr/>
          <a:lstStyle/>
          <a:p>
            <a:r>
              <a:rPr lang="en-US"/>
              <a:t>6 May 2020</a:t>
            </a:r>
            <a:endParaRPr lang="en-US" dirty="0"/>
          </a:p>
        </p:txBody>
      </p:sp>
      <p:sp>
        <p:nvSpPr>
          <p:cNvPr id="3" name="Footer Placeholder 2">
            <a:extLst>
              <a:ext uri="{FF2B5EF4-FFF2-40B4-BE49-F238E27FC236}">
                <a16:creationId xmlns:a16="http://schemas.microsoft.com/office/drawing/2014/main" id="{5C650FAE-99C7-7844-B726-CE1AD28D2020}"/>
              </a:ext>
            </a:extLst>
          </p:cNvPr>
          <p:cNvSpPr>
            <a:spLocks noGrp="1"/>
          </p:cNvSpPr>
          <p:nvPr>
            <p:ph type="ftr" sz="quarter" idx="11"/>
          </p:nvPr>
        </p:nvSpPr>
        <p:spPr/>
        <p:txBody>
          <a:bodyPr/>
          <a:lstStyle/>
          <a:p>
            <a:r>
              <a:rPr lang="en-US" dirty="0"/>
              <a:t>EGU2020: Sharing Geoscience Online – Chat time Wednesday 08:30 – 10:15 CEST</a:t>
            </a:r>
          </a:p>
        </p:txBody>
      </p:sp>
    </p:spTree>
    <p:extLst>
      <p:ext uri="{BB962C8B-B14F-4D97-AF65-F5344CB8AC3E}">
        <p14:creationId xmlns:p14="http://schemas.microsoft.com/office/powerpoint/2010/main" val="2209952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CF04C-4D98-7C41-97DB-FBCA48799141}"/>
              </a:ext>
            </a:extLst>
          </p:cNvPr>
          <p:cNvSpPr>
            <a:spLocks noGrp="1"/>
          </p:cNvSpPr>
          <p:nvPr>
            <p:ph type="title"/>
          </p:nvPr>
        </p:nvSpPr>
        <p:spPr>
          <a:xfrm>
            <a:off x="130036" y="241378"/>
            <a:ext cx="6819684" cy="659615"/>
          </a:xfrm>
        </p:spPr>
        <p:txBody>
          <a:bodyPr>
            <a:normAutofit/>
          </a:bodyPr>
          <a:lstStyle/>
          <a:p>
            <a:r>
              <a:rPr lang="en-US" sz="3600" dirty="0"/>
              <a:t>Critical Trade-Offs Are Not New</a:t>
            </a:r>
          </a:p>
        </p:txBody>
      </p:sp>
      <p:sp>
        <p:nvSpPr>
          <p:cNvPr id="6" name="Slide Number Placeholder 5">
            <a:extLst>
              <a:ext uri="{FF2B5EF4-FFF2-40B4-BE49-F238E27FC236}">
                <a16:creationId xmlns:a16="http://schemas.microsoft.com/office/drawing/2014/main" id="{BEA9D34B-71E5-474C-AD33-E86798DC219D}"/>
              </a:ext>
            </a:extLst>
          </p:cNvPr>
          <p:cNvSpPr>
            <a:spLocks noGrp="1"/>
          </p:cNvSpPr>
          <p:nvPr>
            <p:ph type="sldNum" sz="quarter" idx="16"/>
          </p:nvPr>
        </p:nvSpPr>
        <p:spPr/>
        <p:txBody>
          <a:bodyPr/>
          <a:lstStyle/>
          <a:p>
            <a:fld id="{4EBCDCBD-78E1-0D41-A999-31B5EBF8E02C}" type="slidenum">
              <a:rPr lang="en-US" smtClean="0"/>
              <a:pPr/>
              <a:t>19</a:t>
            </a:fld>
            <a:endParaRPr lang="en-US" dirty="0"/>
          </a:p>
        </p:txBody>
      </p:sp>
      <p:pic>
        <p:nvPicPr>
          <p:cNvPr id="10" name="Picture 9">
            <a:extLst>
              <a:ext uri="{FF2B5EF4-FFF2-40B4-BE49-F238E27FC236}">
                <a16:creationId xmlns:a16="http://schemas.microsoft.com/office/drawing/2014/main" id="{F8973BC1-D0DF-6041-BA52-9CF748036D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46901" y="1752012"/>
            <a:ext cx="4219076" cy="3329907"/>
          </a:xfrm>
          <a:prstGeom prst="rect">
            <a:avLst/>
          </a:prstGeom>
          <a:ln>
            <a:solidFill>
              <a:srgbClr val="25D6FD"/>
            </a:solidFill>
          </a:ln>
        </p:spPr>
      </p:pic>
      <p:sp>
        <p:nvSpPr>
          <p:cNvPr id="22" name="Content Placeholder 2">
            <a:extLst>
              <a:ext uri="{FF2B5EF4-FFF2-40B4-BE49-F238E27FC236}">
                <a16:creationId xmlns:a16="http://schemas.microsoft.com/office/drawing/2014/main" id="{77BEDC1B-9772-D544-B830-62D2D7DAC129}"/>
              </a:ext>
            </a:extLst>
          </p:cNvPr>
          <p:cNvSpPr>
            <a:spLocks noGrp="1"/>
          </p:cNvSpPr>
          <p:nvPr>
            <p:ph sz="quarter" idx="13"/>
          </p:nvPr>
        </p:nvSpPr>
        <p:spPr>
          <a:xfrm>
            <a:off x="4630963" y="1017779"/>
            <a:ext cx="4332287" cy="3457334"/>
          </a:xfrm>
        </p:spPr>
        <p:txBody>
          <a:bodyPr>
            <a:noAutofit/>
          </a:bodyPr>
          <a:lstStyle/>
          <a:p>
            <a:r>
              <a:rPr lang="en-US" sz="1800" b="1" dirty="0">
                <a:solidFill>
                  <a:srgbClr val="FFFF00"/>
                </a:solidFill>
                <a:latin typeface="+mj-lt"/>
              </a:rPr>
              <a:t>Communication: </a:t>
            </a:r>
            <a:r>
              <a:rPr lang="en-US" sz="1800" b="1" dirty="0">
                <a:latin typeface="+mj-lt"/>
              </a:rPr>
              <a:t>Solid, near-term, tested engineering</a:t>
            </a:r>
          </a:p>
        </p:txBody>
      </p:sp>
      <p:pic>
        <p:nvPicPr>
          <p:cNvPr id="7" name="Picture 6">
            <a:extLst>
              <a:ext uri="{FF2B5EF4-FFF2-40B4-BE49-F238E27FC236}">
                <a16:creationId xmlns:a16="http://schemas.microsoft.com/office/drawing/2014/main" id="{EA4A1DD9-6231-D342-B4DC-FD6917D305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450" y="1755187"/>
            <a:ext cx="4371349" cy="3314226"/>
          </a:xfrm>
          <a:prstGeom prst="rect">
            <a:avLst/>
          </a:prstGeom>
          <a:ln>
            <a:solidFill>
              <a:srgbClr val="00B0F0"/>
            </a:solidFill>
          </a:ln>
        </p:spPr>
      </p:pic>
      <p:sp>
        <p:nvSpPr>
          <p:cNvPr id="23" name="Content Placeholder 2">
            <a:extLst>
              <a:ext uri="{FF2B5EF4-FFF2-40B4-BE49-F238E27FC236}">
                <a16:creationId xmlns:a16="http://schemas.microsoft.com/office/drawing/2014/main" id="{9CE4FAB3-CA9D-6248-8A2A-9C7EE7AA860F}"/>
              </a:ext>
            </a:extLst>
          </p:cNvPr>
          <p:cNvSpPr txBox="1">
            <a:spLocks/>
          </p:cNvSpPr>
          <p:nvPr/>
        </p:nvSpPr>
        <p:spPr>
          <a:xfrm>
            <a:off x="130036" y="1023755"/>
            <a:ext cx="4282616" cy="3311542"/>
          </a:xfrm>
          <a:prstGeom prst="rect">
            <a:avLst/>
          </a:prstGeom>
        </p:spPr>
        <p:txBody>
          <a:bodyPr vert="horz" lIns="0" tIns="0" rIns="0" bIns="0" rtlCol="0">
            <a:no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b="1" dirty="0">
                <a:solidFill>
                  <a:srgbClr val="FFFF00"/>
                </a:solidFill>
              </a:rPr>
              <a:t>Mass: </a:t>
            </a:r>
            <a:r>
              <a:rPr lang="en-US" sz="1800" b="1" dirty="0"/>
              <a:t>Driven by flyout speed and payload capability</a:t>
            </a:r>
          </a:p>
        </p:txBody>
      </p:sp>
      <p:sp>
        <p:nvSpPr>
          <p:cNvPr id="4" name="Footer Placeholder 3">
            <a:extLst>
              <a:ext uri="{FF2B5EF4-FFF2-40B4-BE49-F238E27FC236}">
                <a16:creationId xmlns:a16="http://schemas.microsoft.com/office/drawing/2014/main" id="{3080B169-C62C-B248-B4EE-04B8D67488F2}"/>
              </a:ext>
            </a:extLst>
          </p:cNvPr>
          <p:cNvSpPr>
            <a:spLocks noGrp="1"/>
          </p:cNvSpPr>
          <p:nvPr>
            <p:ph type="ftr" sz="quarter" idx="15"/>
          </p:nvPr>
        </p:nvSpPr>
        <p:spPr/>
        <p:txBody>
          <a:bodyPr/>
          <a:lstStyle/>
          <a:p>
            <a:r>
              <a:rPr lang="en-US" dirty="0"/>
              <a:t>EGU2020: Sharing Geoscience Online – Chat time Wednesday 08:30 – 10:15 CEST</a:t>
            </a:r>
          </a:p>
        </p:txBody>
      </p:sp>
      <p:sp>
        <p:nvSpPr>
          <p:cNvPr id="3" name="Date Placeholder 2">
            <a:extLst>
              <a:ext uri="{FF2B5EF4-FFF2-40B4-BE49-F238E27FC236}">
                <a16:creationId xmlns:a16="http://schemas.microsoft.com/office/drawing/2014/main" id="{447F8C45-9F02-8C42-8BFF-4241F5D8CAEB}"/>
              </a:ext>
            </a:extLst>
          </p:cNvPr>
          <p:cNvSpPr>
            <a:spLocks noGrp="1"/>
          </p:cNvSpPr>
          <p:nvPr>
            <p:ph type="dt" sz="half" idx="14"/>
          </p:nvPr>
        </p:nvSpPr>
        <p:spPr/>
        <p:txBody>
          <a:bodyPr/>
          <a:lstStyle/>
          <a:p>
            <a:r>
              <a:rPr lang="en-US"/>
              <a:t>6 May 2020</a:t>
            </a:r>
            <a:endParaRPr lang="en-US" dirty="0"/>
          </a:p>
        </p:txBody>
      </p:sp>
      <p:sp>
        <p:nvSpPr>
          <p:cNvPr id="5" name="TextBox 4">
            <a:extLst>
              <a:ext uri="{FF2B5EF4-FFF2-40B4-BE49-F238E27FC236}">
                <a16:creationId xmlns:a16="http://schemas.microsoft.com/office/drawing/2014/main" id="{1BF34243-981D-FF4E-8F05-BE0BF806D3A5}"/>
              </a:ext>
            </a:extLst>
          </p:cNvPr>
          <p:cNvSpPr txBox="1"/>
          <p:nvPr/>
        </p:nvSpPr>
        <p:spPr>
          <a:xfrm>
            <a:off x="201450" y="5380074"/>
            <a:ext cx="4371349" cy="461665"/>
          </a:xfrm>
          <a:prstGeom prst="rect">
            <a:avLst/>
          </a:prstGeom>
          <a:noFill/>
          <a:ln w="19050">
            <a:solidFill>
              <a:srgbClr val="00B0F0"/>
            </a:solidFill>
          </a:ln>
        </p:spPr>
        <p:txBody>
          <a:bodyPr wrap="square" rtlCol="0">
            <a:spAutoFit/>
          </a:bodyPr>
          <a:lstStyle/>
          <a:p>
            <a:pPr algn="ctr"/>
            <a:r>
              <a:rPr lang="en-US" sz="2400" b="1" dirty="0">
                <a:solidFill>
                  <a:srgbClr val="00B0F0"/>
                </a:solidFill>
              </a:rPr>
              <a:t>Speed versus payload mass</a:t>
            </a:r>
          </a:p>
        </p:txBody>
      </p:sp>
      <p:sp>
        <p:nvSpPr>
          <p:cNvPr id="11" name="TextBox 10">
            <a:extLst>
              <a:ext uri="{FF2B5EF4-FFF2-40B4-BE49-F238E27FC236}">
                <a16:creationId xmlns:a16="http://schemas.microsoft.com/office/drawing/2014/main" id="{ACB898AA-C2D0-134A-B7F8-934FC93A57D4}"/>
              </a:ext>
            </a:extLst>
          </p:cNvPr>
          <p:cNvSpPr txBox="1"/>
          <p:nvPr/>
        </p:nvSpPr>
        <p:spPr>
          <a:xfrm>
            <a:off x="4646901" y="5380074"/>
            <a:ext cx="4219076" cy="461665"/>
          </a:xfrm>
          <a:prstGeom prst="rect">
            <a:avLst/>
          </a:prstGeom>
          <a:noFill/>
          <a:ln w="19050">
            <a:solidFill>
              <a:srgbClr val="00B0F0"/>
            </a:solidFill>
          </a:ln>
        </p:spPr>
        <p:txBody>
          <a:bodyPr wrap="square" rtlCol="0">
            <a:spAutoFit/>
          </a:bodyPr>
          <a:lstStyle/>
          <a:p>
            <a:pPr algn="ctr"/>
            <a:r>
              <a:rPr lang="en-US" sz="2400" b="1" dirty="0">
                <a:solidFill>
                  <a:srgbClr val="00B0F0"/>
                </a:solidFill>
              </a:rPr>
              <a:t>Pointing versus data rate</a:t>
            </a:r>
          </a:p>
        </p:txBody>
      </p:sp>
    </p:spTree>
    <p:extLst>
      <p:ext uri="{BB962C8B-B14F-4D97-AF65-F5344CB8AC3E}">
        <p14:creationId xmlns:p14="http://schemas.microsoft.com/office/powerpoint/2010/main" val="2682219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CAD3D9-59B8-A147-A265-746E1357F39C}"/>
              </a:ext>
            </a:extLst>
          </p:cNvPr>
          <p:cNvSpPr>
            <a:spLocks noGrp="1"/>
          </p:cNvSpPr>
          <p:nvPr>
            <p:ph type="dt" sz="half" idx="10"/>
          </p:nvPr>
        </p:nvSpPr>
        <p:spPr/>
        <p:txBody>
          <a:bodyPr/>
          <a:lstStyle/>
          <a:p>
            <a:r>
              <a:rPr lang="en-US"/>
              <a:t>6 May 2020</a:t>
            </a:r>
            <a:endParaRPr lang="en-US" dirty="0"/>
          </a:p>
        </p:txBody>
      </p:sp>
      <p:sp>
        <p:nvSpPr>
          <p:cNvPr id="3" name="Footer Placeholder 2">
            <a:extLst>
              <a:ext uri="{FF2B5EF4-FFF2-40B4-BE49-F238E27FC236}">
                <a16:creationId xmlns:a16="http://schemas.microsoft.com/office/drawing/2014/main" id="{D1AF7DFE-9FD5-3948-A1F7-71C6A71C2F1E}"/>
              </a:ext>
            </a:extLst>
          </p:cNvPr>
          <p:cNvSpPr>
            <a:spLocks noGrp="1"/>
          </p:cNvSpPr>
          <p:nvPr>
            <p:ph type="ftr" sz="quarter" idx="11"/>
          </p:nvPr>
        </p:nvSpPr>
        <p:spPr/>
        <p:txBody>
          <a:bodyPr/>
          <a:lstStyle/>
          <a:p>
            <a:r>
              <a:rPr lang="en-US" dirty="0"/>
              <a:t>EGU2020: Sharing Geoscience Online – Chat time Wednesday 08:30 – 10:15 CEST</a:t>
            </a:r>
          </a:p>
        </p:txBody>
      </p:sp>
      <p:sp>
        <p:nvSpPr>
          <p:cNvPr id="4" name="Slide Number Placeholder 3">
            <a:extLst>
              <a:ext uri="{FF2B5EF4-FFF2-40B4-BE49-F238E27FC236}">
                <a16:creationId xmlns:a16="http://schemas.microsoft.com/office/drawing/2014/main" id="{A90D0265-3CD9-F64A-8C86-CE7D1A823DFF}"/>
              </a:ext>
            </a:extLst>
          </p:cNvPr>
          <p:cNvSpPr>
            <a:spLocks noGrp="1"/>
          </p:cNvSpPr>
          <p:nvPr>
            <p:ph type="sldNum" sz="quarter" idx="12"/>
          </p:nvPr>
        </p:nvSpPr>
        <p:spPr/>
        <p:txBody>
          <a:bodyPr/>
          <a:lstStyle/>
          <a:p>
            <a:fld id="{4EBCDCBD-78E1-0D41-A999-31B5EBF8E02C}" type="slidenum">
              <a:rPr lang="en-US" smtClean="0"/>
              <a:pPr/>
              <a:t>2</a:t>
            </a:fld>
            <a:endParaRPr lang="en-US" dirty="0"/>
          </a:p>
        </p:txBody>
      </p:sp>
      <p:sp>
        <p:nvSpPr>
          <p:cNvPr id="5" name="Title 4">
            <a:extLst>
              <a:ext uri="{FF2B5EF4-FFF2-40B4-BE49-F238E27FC236}">
                <a16:creationId xmlns:a16="http://schemas.microsoft.com/office/drawing/2014/main" id="{47F20BDE-7752-C747-A9FE-5E47678F0A84}"/>
              </a:ext>
            </a:extLst>
          </p:cNvPr>
          <p:cNvSpPr>
            <a:spLocks noGrp="1"/>
          </p:cNvSpPr>
          <p:nvPr>
            <p:ph type="title"/>
          </p:nvPr>
        </p:nvSpPr>
        <p:spPr>
          <a:xfrm>
            <a:off x="183247" y="282178"/>
            <a:ext cx="6243533" cy="575072"/>
          </a:xfrm>
        </p:spPr>
        <p:txBody>
          <a:bodyPr>
            <a:normAutofit/>
          </a:bodyPr>
          <a:lstStyle/>
          <a:p>
            <a:r>
              <a:rPr lang="en-US" dirty="0"/>
              <a:t>Study Status</a:t>
            </a:r>
          </a:p>
        </p:txBody>
      </p:sp>
      <p:sp>
        <p:nvSpPr>
          <p:cNvPr id="6" name="Content Placeholder 5">
            <a:extLst>
              <a:ext uri="{FF2B5EF4-FFF2-40B4-BE49-F238E27FC236}">
                <a16:creationId xmlns:a16="http://schemas.microsoft.com/office/drawing/2014/main" id="{A6DF9CC6-C64F-DB4A-875E-1FF187676E8C}"/>
              </a:ext>
            </a:extLst>
          </p:cNvPr>
          <p:cNvSpPr>
            <a:spLocks noGrp="1"/>
          </p:cNvSpPr>
          <p:nvPr>
            <p:ph idx="1"/>
          </p:nvPr>
        </p:nvSpPr>
        <p:spPr>
          <a:xfrm>
            <a:off x="447678" y="1699654"/>
            <a:ext cx="8412956" cy="3879068"/>
          </a:xfrm>
        </p:spPr>
        <p:txBody>
          <a:bodyPr>
            <a:normAutofit/>
          </a:bodyPr>
          <a:lstStyle/>
          <a:p>
            <a:r>
              <a:rPr lang="en-US" sz="2400" dirty="0"/>
              <a:t>Initial study phase awarded 13 June 2018</a:t>
            </a:r>
          </a:p>
          <a:p>
            <a:pPr lvl="1"/>
            <a:r>
              <a:rPr lang="en-US" sz="1800" dirty="0"/>
              <a:t>Briefed to NASA HQ 7 March 2019</a:t>
            </a:r>
          </a:p>
          <a:p>
            <a:pPr lvl="1"/>
            <a:r>
              <a:rPr lang="en-US" sz="1800" dirty="0"/>
              <a:t>Effort extended to cover presentations to workshop of the Russian Academy of Sciences in Moscow – Week of 27 May 2019</a:t>
            </a:r>
          </a:p>
          <a:p>
            <a:r>
              <a:rPr lang="en-US" sz="2400" dirty="0"/>
              <a:t>“Next Phase Concept Development” 25 July 2019</a:t>
            </a:r>
          </a:p>
          <a:p>
            <a:pPr lvl="1"/>
            <a:r>
              <a:rPr lang="en-US" sz="1800" dirty="0"/>
              <a:t>Period of performance is 13 June 2018 through 30 April 2020</a:t>
            </a:r>
          </a:p>
          <a:p>
            <a:pPr lvl="1"/>
            <a:r>
              <a:rPr lang="en-US" sz="1800" dirty="0"/>
              <a:t>6-month progress briefing to NASA HQ 29 January 2020</a:t>
            </a:r>
          </a:p>
          <a:p>
            <a:r>
              <a:rPr lang="en-US" sz="2250" dirty="0"/>
              <a:t>Comparable to Pre-Phase A work on “Solar Probe” 2002 – 2004</a:t>
            </a:r>
          </a:p>
          <a:p>
            <a:r>
              <a:rPr lang="en-US" sz="2250" dirty="0"/>
              <a:t>Technical Report to be delivered late 2021 for input to next Solar and Space Physics Decadal Survey</a:t>
            </a:r>
          </a:p>
          <a:p>
            <a:endParaRPr lang="en-US" dirty="0"/>
          </a:p>
        </p:txBody>
      </p:sp>
    </p:spTree>
    <p:extLst>
      <p:ext uri="{BB962C8B-B14F-4D97-AF65-F5344CB8AC3E}">
        <p14:creationId xmlns:p14="http://schemas.microsoft.com/office/powerpoint/2010/main" val="538199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8AA952-7C5B-B84B-90AE-0DD281D8601A}"/>
              </a:ext>
            </a:extLst>
          </p:cNvPr>
          <p:cNvSpPr/>
          <p:nvPr/>
        </p:nvSpPr>
        <p:spPr>
          <a:xfrm>
            <a:off x="4012755" y="1569785"/>
            <a:ext cx="4762949" cy="4077929"/>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ctr"/>
            <a:endParaRPr lang="en-US" sz="1350" dirty="0"/>
          </a:p>
        </p:txBody>
      </p:sp>
      <p:pic>
        <p:nvPicPr>
          <p:cNvPr id="18" name="Picture 17">
            <a:extLst>
              <a:ext uri="{FF2B5EF4-FFF2-40B4-BE49-F238E27FC236}">
                <a16:creationId xmlns:a16="http://schemas.microsoft.com/office/drawing/2014/main" id="{576F9681-BB15-3C41-9505-C11F0BB9F778}"/>
              </a:ext>
            </a:extLst>
          </p:cNvPr>
          <p:cNvPicPr>
            <a:picLocks noChangeAspect="1"/>
          </p:cNvPicPr>
          <p:nvPr/>
        </p:nvPicPr>
        <p:blipFill>
          <a:blip r:embed="rId3"/>
          <a:stretch>
            <a:fillRect/>
          </a:stretch>
        </p:blipFill>
        <p:spPr>
          <a:xfrm>
            <a:off x="3947449" y="1743676"/>
            <a:ext cx="5121536" cy="3841152"/>
          </a:xfrm>
          <a:prstGeom prst="rect">
            <a:avLst/>
          </a:prstGeom>
        </p:spPr>
      </p:pic>
      <p:sp>
        <p:nvSpPr>
          <p:cNvPr id="2" name="Title 1">
            <a:extLst>
              <a:ext uri="{FF2B5EF4-FFF2-40B4-BE49-F238E27FC236}">
                <a16:creationId xmlns:a16="http://schemas.microsoft.com/office/drawing/2014/main" id="{FDCB7A88-B0B2-A140-B343-1ECD187C8182}"/>
              </a:ext>
            </a:extLst>
          </p:cNvPr>
          <p:cNvSpPr>
            <a:spLocks noGrp="1"/>
          </p:cNvSpPr>
          <p:nvPr>
            <p:ph type="title"/>
          </p:nvPr>
        </p:nvSpPr>
        <p:spPr>
          <a:xfrm>
            <a:off x="210852" y="145377"/>
            <a:ext cx="5566135" cy="1041641"/>
          </a:xfrm>
        </p:spPr>
        <p:txBody>
          <a:bodyPr>
            <a:normAutofit/>
          </a:bodyPr>
          <a:lstStyle/>
          <a:p>
            <a:pPr algn="ctr"/>
            <a:r>
              <a:rPr lang="en-US" sz="3200" dirty="0"/>
              <a:t>Example: Telecommunications  X-band versus Ka-band</a:t>
            </a:r>
          </a:p>
        </p:txBody>
      </p:sp>
      <p:sp>
        <p:nvSpPr>
          <p:cNvPr id="3" name="Content Placeholder 2">
            <a:extLst>
              <a:ext uri="{FF2B5EF4-FFF2-40B4-BE49-F238E27FC236}">
                <a16:creationId xmlns:a16="http://schemas.microsoft.com/office/drawing/2014/main" id="{1E00FF32-4298-674B-8BB6-73F39653AD5A}"/>
              </a:ext>
            </a:extLst>
          </p:cNvPr>
          <p:cNvSpPr>
            <a:spLocks noGrp="1"/>
          </p:cNvSpPr>
          <p:nvPr>
            <p:ph sz="quarter" idx="13"/>
          </p:nvPr>
        </p:nvSpPr>
        <p:spPr>
          <a:xfrm>
            <a:off x="210852" y="1319545"/>
            <a:ext cx="3567603" cy="4932665"/>
          </a:xfrm>
        </p:spPr>
        <p:txBody>
          <a:bodyPr>
            <a:normAutofit fontScale="92500" lnSpcReduction="20000"/>
          </a:bodyPr>
          <a:lstStyle/>
          <a:p>
            <a:r>
              <a:rPr lang="en-US" sz="1800" dirty="0"/>
              <a:t>Data rates limited by pointing capability of </a:t>
            </a:r>
            <a:r>
              <a:rPr lang="en-US" sz="1800" u="sng" dirty="0"/>
              <a:t>spin-stabilized</a:t>
            </a:r>
            <a:r>
              <a:rPr lang="en-US" sz="1800" dirty="0"/>
              <a:t> spacecraft</a:t>
            </a:r>
          </a:p>
          <a:p>
            <a:r>
              <a:rPr lang="en-US" sz="1800" u="sng" dirty="0"/>
              <a:t>Secondary link effects</a:t>
            </a:r>
            <a:r>
              <a:rPr lang="en-US" sz="1800" dirty="0"/>
              <a:t> impact this trade</a:t>
            </a:r>
            <a:endParaRPr lang="en-US" sz="1400" dirty="0"/>
          </a:p>
          <a:p>
            <a:r>
              <a:rPr lang="en-US" sz="1800" dirty="0"/>
              <a:t>High accuracy secondary pointing possible, but must be traded against longevity (e.g., reaction wheels)</a:t>
            </a:r>
          </a:p>
          <a:p>
            <a:endParaRPr lang="en-US" sz="900" i="1" dirty="0"/>
          </a:p>
          <a:p>
            <a:r>
              <a:rPr lang="en-US" sz="2000" i="1" dirty="0"/>
              <a:t>Link closes with low-risk assumptions</a:t>
            </a:r>
          </a:p>
          <a:p>
            <a:pPr lvl="1"/>
            <a:r>
              <a:rPr lang="en-US" sz="1800" dirty="0"/>
              <a:t>Body-mounted HGA</a:t>
            </a:r>
          </a:p>
          <a:p>
            <a:pPr lvl="1"/>
            <a:r>
              <a:rPr lang="en-US" sz="1800" dirty="0"/>
              <a:t>HGA Diameter = 5m (Fairing Diameter)</a:t>
            </a:r>
          </a:p>
          <a:p>
            <a:pPr marL="691703" lvl="2" indent="0">
              <a:buNone/>
            </a:pPr>
            <a:endParaRPr lang="en-US" sz="1800" dirty="0"/>
          </a:p>
          <a:p>
            <a:pPr marL="0" indent="0">
              <a:buNone/>
            </a:pPr>
            <a:r>
              <a:rPr lang="en-US" sz="2000" dirty="0">
                <a:solidFill>
                  <a:srgbClr val="FFFF00"/>
                </a:solidFill>
              </a:rPr>
              <a:t>  Current pointing capability (spin-stabilized) = </a:t>
            </a:r>
            <a:r>
              <a:rPr lang="en-US" sz="2000" b="1" u="sng" dirty="0">
                <a:solidFill>
                  <a:srgbClr val="FFFF00"/>
                </a:solidFill>
              </a:rPr>
              <a:t>0.2°</a:t>
            </a:r>
          </a:p>
          <a:p>
            <a:pPr lvl="1"/>
            <a:endParaRPr lang="en-US" sz="1800" dirty="0"/>
          </a:p>
          <a:p>
            <a:pPr marL="0" indent="0">
              <a:buNone/>
            </a:pPr>
            <a:r>
              <a:rPr lang="en-US" sz="1600" b="1" dirty="0"/>
              <a:t>  </a:t>
            </a:r>
            <a:r>
              <a:rPr lang="en-US" sz="1900" b="1" dirty="0"/>
              <a:t>Pointing Error of </a:t>
            </a:r>
            <a:r>
              <a:rPr lang="en-US" sz="1900" b="1" u="sng" dirty="0"/>
              <a:t>.079°</a:t>
            </a:r>
            <a:r>
              <a:rPr lang="en-US" sz="1900" b="1" dirty="0"/>
              <a:t> required for Ka-band        </a:t>
            </a:r>
            <a:endParaRPr lang="en-US" sz="1600" b="1" dirty="0"/>
          </a:p>
          <a:p>
            <a:endParaRPr lang="en-US" sz="1600" b="1" dirty="0"/>
          </a:p>
          <a:p>
            <a:pPr lvl="1"/>
            <a:endParaRPr lang="en-US" sz="1400" b="1" dirty="0"/>
          </a:p>
          <a:p>
            <a:pPr marL="0" indent="0">
              <a:buNone/>
            </a:pPr>
            <a:endParaRPr lang="en-US" sz="1400" b="1" dirty="0"/>
          </a:p>
          <a:p>
            <a:endParaRPr lang="en-US" sz="1600" b="1" dirty="0"/>
          </a:p>
          <a:p>
            <a:endParaRPr lang="en-US" sz="1600" b="1" dirty="0"/>
          </a:p>
        </p:txBody>
      </p:sp>
      <p:sp>
        <p:nvSpPr>
          <p:cNvPr id="4" name="Date Placeholder 3">
            <a:extLst>
              <a:ext uri="{FF2B5EF4-FFF2-40B4-BE49-F238E27FC236}">
                <a16:creationId xmlns:a16="http://schemas.microsoft.com/office/drawing/2014/main" id="{84E4E8CE-50C2-E74B-9AF0-3A9B56CA899F}"/>
              </a:ext>
            </a:extLst>
          </p:cNvPr>
          <p:cNvSpPr>
            <a:spLocks noGrp="1"/>
          </p:cNvSpPr>
          <p:nvPr>
            <p:ph type="dt" sz="half" idx="14"/>
          </p:nvPr>
        </p:nvSpPr>
        <p:spPr>
          <a:xfrm>
            <a:off x="7468614" y="5732863"/>
            <a:ext cx="1028700" cy="267890"/>
          </a:xfrm>
        </p:spPr>
        <p:txBody>
          <a:bodyPr/>
          <a:lstStyle/>
          <a:p>
            <a:r>
              <a:rPr lang="en-US"/>
              <a:t>6 May 2020</a:t>
            </a:r>
            <a:endParaRPr lang="en-US" dirty="0"/>
          </a:p>
        </p:txBody>
      </p:sp>
      <p:sp>
        <p:nvSpPr>
          <p:cNvPr id="6" name="Slide Number Placeholder 5">
            <a:extLst>
              <a:ext uri="{FF2B5EF4-FFF2-40B4-BE49-F238E27FC236}">
                <a16:creationId xmlns:a16="http://schemas.microsoft.com/office/drawing/2014/main" id="{5D2064A4-7B04-4847-AEAB-1D944F2B8746}"/>
              </a:ext>
            </a:extLst>
          </p:cNvPr>
          <p:cNvSpPr>
            <a:spLocks noGrp="1"/>
          </p:cNvSpPr>
          <p:nvPr>
            <p:ph type="sldNum" sz="quarter" idx="16"/>
          </p:nvPr>
        </p:nvSpPr>
        <p:spPr>
          <a:xfrm>
            <a:off x="8521233" y="5732608"/>
            <a:ext cx="285750" cy="268145"/>
          </a:xfrm>
        </p:spPr>
        <p:txBody>
          <a:bodyPr/>
          <a:lstStyle/>
          <a:p>
            <a:fld id="{4EBCDCBD-78E1-0D41-A999-31B5EBF8E02C}" type="slidenum">
              <a:rPr lang="en-US" smtClean="0"/>
              <a:pPr/>
              <a:t>20</a:t>
            </a:fld>
            <a:endParaRPr lang="en-US" dirty="0"/>
          </a:p>
        </p:txBody>
      </p:sp>
      <p:sp>
        <p:nvSpPr>
          <p:cNvPr id="35" name="TextBox 34">
            <a:extLst>
              <a:ext uri="{FF2B5EF4-FFF2-40B4-BE49-F238E27FC236}">
                <a16:creationId xmlns:a16="http://schemas.microsoft.com/office/drawing/2014/main" id="{B014E51A-FA52-934B-934A-E6A49A662BDD}"/>
              </a:ext>
            </a:extLst>
          </p:cNvPr>
          <p:cNvSpPr txBox="1"/>
          <p:nvPr/>
        </p:nvSpPr>
        <p:spPr>
          <a:xfrm>
            <a:off x="4738491" y="1655324"/>
            <a:ext cx="3619655" cy="300082"/>
          </a:xfrm>
          <a:prstGeom prst="rect">
            <a:avLst/>
          </a:prstGeom>
          <a:noFill/>
          <a:ln w="19050">
            <a:noFill/>
          </a:ln>
        </p:spPr>
        <p:txBody>
          <a:bodyPr wrap="square" rtlCol="0">
            <a:spAutoFit/>
          </a:bodyPr>
          <a:lstStyle/>
          <a:p>
            <a:r>
              <a:rPr lang="en-US" sz="1350" i="1" dirty="0">
                <a:solidFill>
                  <a:schemeClr val="tx2">
                    <a:lumMod val="75000"/>
                  </a:schemeClr>
                </a:solidFill>
              </a:rPr>
              <a:t>HGA Optimization for Body-Mounted Design</a:t>
            </a:r>
          </a:p>
        </p:txBody>
      </p:sp>
      <p:sp>
        <p:nvSpPr>
          <p:cNvPr id="36" name="TextBox 35">
            <a:extLst>
              <a:ext uri="{FF2B5EF4-FFF2-40B4-BE49-F238E27FC236}">
                <a16:creationId xmlns:a16="http://schemas.microsoft.com/office/drawing/2014/main" id="{4E8D21AE-BCC3-BA4B-97F8-ED7D5BA0B4CF}"/>
              </a:ext>
            </a:extLst>
          </p:cNvPr>
          <p:cNvSpPr txBox="1"/>
          <p:nvPr/>
        </p:nvSpPr>
        <p:spPr>
          <a:xfrm>
            <a:off x="5157944" y="2188438"/>
            <a:ext cx="1390374" cy="461665"/>
          </a:xfrm>
          <a:prstGeom prst="rect">
            <a:avLst/>
          </a:prstGeom>
          <a:noFill/>
          <a:ln w="19050">
            <a:noFill/>
          </a:ln>
        </p:spPr>
        <p:txBody>
          <a:bodyPr wrap="square" rtlCol="0">
            <a:spAutoFit/>
          </a:bodyPr>
          <a:lstStyle/>
          <a:p>
            <a:r>
              <a:rPr lang="en-US" sz="1200" dirty="0">
                <a:solidFill>
                  <a:srgbClr val="2B63F7"/>
                </a:solidFill>
              </a:rPr>
              <a:t>Ka-band </a:t>
            </a:r>
          </a:p>
          <a:p>
            <a:r>
              <a:rPr lang="en-US" sz="1200" dirty="0">
                <a:solidFill>
                  <a:srgbClr val="2B63F7"/>
                </a:solidFill>
              </a:rPr>
              <a:t>Downlink</a:t>
            </a:r>
          </a:p>
        </p:txBody>
      </p:sp>
      <p:sp>
        <p:nvSpPr>
          <p:cNvPr id="37" name="TextBox 36">
            <a:extLst>
              <a:ext uri="{FF2B5EF4-FFF2-40B4-BE49-F238E27FC236}">
                <a16:creationId xmlns:a16="http://schemas.microsoft.com/office/drawing/2014/main" id="{3632EA16-CB18-B345-8EAD-68835592B86B}"/>
              </a:ext>
            </a:extLst>
          </p:cNvPr>
          <p:cNvSpPr txBox="1"/>
          <p:nvPr/>
        </p:nvSpPr>
        <p:spPr>
          <a:xfrm>
            <a:off x="4703118" y="3806466"/>
            <a:ext cx="960842" cy="461665"/>
          </a:xfrm>
          <a:prstGeom prst="rect">
            <a:avLst/>
          </a:prstGeom>
          <a:noFill/>
          <a:ln w="19050">
            <a:noFill/>
          </a:ln>
        </p:spPr>
        <p:txBody>
          <a:bodyPr wrap="square" rtlCol="0">
            <a:spAutoFit/>
          </a:bodyPr>
          <a:lstStyle/>
          <a:p>
            <a:r>
              <a:rPr lang="en-US" sz="1200" dirty="0">
                <a:solidFill>
                  <a:schemeClr val="tx2">
                    <a:lumMod val="75000"/>
                  </a:schemeClr>
                </a:solidFill>
              </a:rPr>
              <a:t>X-band Downlink</a:t>
            </a:r>
          </a:p>
        </p:txBody>
      </p:sp>
      <p:sp>
        <p:nvSpPr>
          <p:cNvPr id="40" name="TextBox 39">
            <a:extLst>
              <a:ext uri="{FF2B5EF4-FFF2-40B4-BE49-F238E27FC236}">
                <a16:creationId xmlns:a16="http://schemas.microsoft.com/office/drawing/2014/main" id="{14D305B6-D45A-5A4F-B15B-E1DC75E59F3E}"/>
              </a:ext>
            </a:extLst>
          </p:cNvPr>
          <p:cNvSpPr txBox="1"/>
          <p:nvPr/>
        </p:nvSpPr>
        <p:spPr>
          <a:xfrm>
            <a:off x="4966893" y="4890600"/>
            <a:ext cx="1909624" cy="219291"/>
          </a:xfrm>
          <a:prstGeom prst="rect">
            <a:avLst/>
          </a:prstGeom>
          <a:noFill/>
          <a:ln w="19050">
            <a:noFill/>
          </a:ln>
        </p:spPr>
        <p:txBody>
          <a:bodyPr wrap="square" rtlCol="0">
            <a:spAutoFit/>
          </a:bodyPr>
          <a:lstStyle/>
          <a:p>
            <a:r>
              <a:rPr lang="en-US" sz="825" dirty="0">
                <a:solidFill>
                  <a:schemeClr val="tx2">
                    <a:lumMod val="75000"/>
                  </a:schemeClr>
                </a:solidFill>
              </a:rPr>
              <a:t>HGA Diameter = 5 m</a:t>
            </a:r>
          </a:p>
        </p:txBody>
      </p:sp>
      <p:sp>
        <p:nvSpPr>
          <p:cNvPr id="43" name="TextBox 42">
            <a:extLst>
              <a:ext uri="{FF2B5EF4-FFF2-40B4-BE49-F238E27FC236}">
                <a16:creationId xmlns:a16="http://schemas.microsoft.com/office/drawing/2014/main" id="{4C6AE712-62F4-284F-AD6F-2C2F0054BF7E}"/>
              </a:ext>
            </a:extLst>
          </p:cNvPr>
          <p:cNvSpPr txBox="1"/>
          <p:nvPr/>
        </p:nvSpPr>
        <p:spPr>
          <a:xfrm>
            <a:off x="5776987" y="3881389"/>
            <a:ext cx="1606460" cy="248209"/>
          </a:xfrm>
          <a:prstGeom prst="rect">
            <a:avLst/>
          </a:prstGeom>
          <a:noFill/>
          <a:ln w="19050">
            <a:noFill/>
          </a:ln>
        </p:spPr>
        <p:txBody>
          <a:bodyPr wrap="square" rtlCol="0">
            <a:spAutoFit/>
          </a:bodyPr>
          <a:lstStyle/>
          <a:p>
            <a:r>
              <a:rPr lang="en-US" sz="1013" i="1" dirty="0">
                <a:solidFill>
                  <a:srgbClr val="FF0000"/>
                </a:solidFill>
              </a:rPr>
              <a:t>Break-Even Point: .079°</a:t>
            </a:r>
          </a:p>
        </p:txBody>
      </p:sp>
      <p:cxnSp>
        <p:nvCxnSpPr>
          <p:cNvPr id="42" name="Straight Connector 41">
            <a:extLst>
              <a:ext uri="{FF2B5EF4-FFF2-40B4-BE49-F238E27FC236}">
                <a16:creationId xmlns:a16="http://schemas.microsoft.com/office/drawing/2014/main" id="{DFE07FD4-D947-D641-ACA2-F2A775B5661E}"/>
              </a:ext>
            </a:extLst>
          </p:cNvPr>
          <p:cNvCxnSpPr>
            <a:cxnSpLocks/>
          </p:cNvCxnSpPr>
          <p:nvPr/>
        </p:nvCxnSpPr>
        <p:spPr>
          <a:xfrm>
            <a:off x="5787216" y="3926296"/>
            <a:ext cx="0" cy="84274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8B5296-9E76-7C4E-81D2-7D039679E5C7}"/>
              </a:ext>
            </a:extLst>
          </p:cNvPr>
          <p:cNvCxnSpPr>
            <a:cxnSpLocks/>
          </p:cNvCxnSpPr>
          <p:nvPr/>
        </p:nvCxnSpPr>
        <p:spPr>
          <a:xfrm>
            <a:off x="7257168" y="4347672"/>
            <a:ext cx="0" cy="76859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EA258A1-C531-9148-833A-576EEE6528CC}"/>
              </a:ext>
            </a:extLst>
          </p:cNvPr>
          <p:cNvSpPr txBox="1"/>
          <p:nvPr/>
        </p:nvSpPr>
        <p:spPr>
          <a:xfrm>
            <a:off x="7235699" y="4301289"/>
            <a:ext cx="1606460" cy="248209"/>
          </a:xfrm>
          <a:prstGeom prst="rect">
            <a:avLst/>
          </a:prstGeom>
          <a:noFill/>
          <a:ln w="19050">
            <a:noFill/>
          </a:ln>
        </p:spPr>
        <p:txBody>
          <a:bodyPr wrap="square" rtlCol="0">
            <a:spAutoFit/>
          </a:bodyPr>
          <a:lstStyle/>
          <a:p>
            <a:r>
              <a:rPr lang="en-US" sz="1013" i="1" dirty="0">
                <a:solidFill>
                  <a:srgbClr val="FF0000"/>
                </a:solidFill>
              </a:rPr>
              <a:t>Current Capability: .2°</a:t>
            </a:r>
          </a:p>
        </p:txBody>
      </p:sp>
      <p:sp>
        <p:nvSpPr>
          <p:cNvPr id="7" name="Footer Placeholder 6">
            <a:extLst>
              <a:ext uri="{FF2B5EF4-FFF2-40B4-BE49-F238E27FC236}">
                <a16:creationId xmlns:a16="http://schemas.microsoft.com/office/drawing/2014/main" id="{06BA6714-B16E-FB47-B76C-9AC0C693A511}"/>
              </a:ext>
            </a:extLst>
          </p:cNvPr>
          <p:cNvSpPr>
            <a:spLocks noGrp="1"/>
          </p:cNvSpPr>
          <p:nvPr>
            <p:ph type="ftr" sz="quarter" idx="15"/>
          </p:nvPr>
        </p:nvSpPr>
        <p:spPr/>
        <p:txBody>
          <a:bodyPr/>
          <a:lstStyle/>
          <a:p>
            <a:r>
              <a:rPr lang="en-US" dirty="0"/>
              <a:t>EGU2020: Sharing Geoscience Online – Chat time Wednesday 08:30 – 10:15 CEST</a:t>
            </a:r>
          </a:p>
        </p:txBody>
      </p:sp>
      <p:sp>
        <p:nvSpPr>
          <p:cNvPr id="17" name="Slide Number Placeholder 5">
            <a:extLst>
              <a:ext uri="{FF2B5EF4-FFF2-40B4-BE49-F238E27FC236}">
                <a16:creationId xmlns:a16="http://schemas.microsoft.com/office/drawing/2014/main" id="{E1435AB8-6AB1-364B-B3E4-EF491539BD30}"/>
              </a:ext>
            </a:extLst>
          </p:cNvPr>
          <p:cNvSpPr txBox="1">
            <a:spLocks/>
          </p:cNvSpPr>
          <p:nvPr/>
        </p:nvSpPr>
        <p:spPr>
          <a:xfrm>
            <a:off x="8580227" y="6511360"/>
            <a:ext cx="285750" cy="357526"/>
          </a:xfrm>
          <a:prstGeom prst="rect">
            <a:avLst/>
          </a:prstGeom>
        </p:spPr>
        <p:txBody>
          <a:bodyPr vert="horz" lIns="0" tIns="0" rIns="0" bIns="0" rtlCol="0" anchor="ctr"/>
          <a:lstStyle>
            <a:defPPr>
              <a:defRPr lang="en-US"/>
            </a:defPPr>
            <a:lvl1pPr marL="0" algn="ctr" defTabSz="914400" rtl="0" eaLnBrk="1" latinLnBrk="0" hangingPunct="1">
              <a:defRPr sz="7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BCDCBD-78E1-0D41-A999-31B5EBF8E02C}" type="slidenum">
              <a:rPr lang="en-US" smtClean="0"/>
              <a:pPr/>
              <a:t>20</a:t>
            </a:fld>
            <a:endParaRPr lang="en-US" dirty="0"/>
          </a:p>
        </p:txBody>
      </p:sp>
      <p:sp>
        <p:nvSpPr>
          <p:cNvPr id="20" name="Date Placeholder 2">
            <a:extLst>
              <a:ext uri="{FF2B5EF4-FFF2-40B4-BE49-F238E27FC236}">
                <a16:creationId xmlns:a16="http://schemas.microsoft.com/office/drawing/2014/main" id="{D99E51D8-0400-E240-9986-72AB6DC90CDA}"/>
              </a:ext>
            </a:extLst>
          </p:cNvPr>
          <p:cNvSpPr txBox="1">
            <a:spLocks/>
          </p:cNvSpPr>
          <p:nvPr/>
        </p:nvSpPr>
        <p:spPr>
          <a:xfrm>
            <a:off x="691386" y="6511700"/>
            <a:ext cx="1028700" cy="357186"/>
          </a:xfrm>
          <a:prstGeom prst="rect">
            <a:avLst/>
          </a:prstGeom>
        </p:spPr>
        <p:txBody>
          <a:bodyPr vert="horz" lIns="91440" tIns="0" rIns="91440" bIns="0" rtlCol="0" anchor="ctr"/>
          <a:lstStyle>
            <a:defPPr>
              <a:defRPr lang="en-US"/>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 May 2020</a:t>
            </a:r>
          </a:p>
        </p:txBody>
      </p:sp>
    </p:spTree>
    <p:extLst>
      <p:ext uri="{BB962C8B-B14F-4D97-AF65-F5344CB8AC3E}">
        <p14:creationId xmlns:p14="http://schemas.microsoft.com/office/powerpoint/2010/main" val="2169309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CF04C-4D98-7C41-97DB-FBCA48799141}"/>
              </a:ext>
            </a:extLst>
          </p:cNvPr>
          <p:cNvSpPr>
            <a:spLocks noGrp="1"/>
          </p:cNvSpPr>
          <p:nvPr>
            <p:ph type="title"/>
          </p:nvPr>
        </p:nvSpPr>
        <p:spPr>
          <a:xfrm>
            <a:off x="130039" y="275254"/>
            <a:ext cx="6819684" cy="659615"/>
          </a:xfrm>
        </p:spPr>
        <p:txBody>
          <a:bodyPr>
            <a:normAutofit fontScale="90000"/>
          </a:bodyPr>
          <a:lstStyle/>
          <a:p>
            <a:r>
              <a:rPr lang="en-US" sz="3600" dirty="0"/>
              <a:t>Enabling Technologies and Not New</a:t>
            </a:r>
          </a:p>
        </p:txBody>
      </p:sp>
      <p:sp>
        <p:nvSpPr>
          <p:cNvPr id="6" name="Slide Number Placeholder 5">
            <a:extLst>
              <a:ext uri="{FF2B5EF4-FFF2-40B4-BE49-F238E27FC236}">
                <a16:creationId xmlns:a16="http://schemas.microsoft.com/office/drawing/2014/main" id="{BEA9D34B-71E5-474C-AD33-E86798DC219D}"/>
              </a:ext>
            </a:extLst>
          </p:cNvPr>
          <p:cNvSpPr>
            <a:spLocks noGrp="1"/>
          </p:cNvSpPr>
          <p:nvPr>
            <p:ph type="sldNum" sz="quarter" idx="16"/>
          </p:nvPr>
        </p:nvSpPr>
        <p:spPr/>
        <p:txBody>
          <a:bodyPr/>
          <a:lstStyle/>
          <a:p>
            <a:fld id="{4EBCDCBD-78E1-0D41-A999-31B5EBF8E02C}" type="slidenum">
              <a:rPr lang="en-US" smtClean="0"/>
              <a:pPr/>
              <a:t>21</a:t>
            </a:fld>
            <a:endParaRPr lang="en-US" dirty="0"/>
          </a:p>
        </p:txBody>
      </p:sp>
      <p:sp>
        <p:nvSpPr>
          <p:cNvPr id="22" name="Content Placeholder 2">
            <a:extLst>
              <a:ext uri="{FF2B5EF4-FFF2-40B4-BE49-F238E27FC236}">
                <a16:creationId xmlns:a16="http://schemas.microsoft.com/office/drawing/2014/main" id="{77BEDC1B-9772-D544-B830-62D2D7DAC129}"/>
              </a:ext>
            </a:extLst>
          </p:cNvPr>
          <p:cNvSpPr>
            <a:spLocks noGrp="1"/>
          </p:cNvSpPr>
          <p:nvPr>
            <p:ph sz="quarter" idx="13"/>
          </p:nvPr>
        </p:nvSpPr>
        <p:spPr>
          <a:xfrm>
            <a:off x="5349894" y="1555191"/>
            <a:ext cx="3811362" cy="792648"/>
          </a:xfrm>
        </p:spPr>
        <p:txBody>
          <a:bodyPr>
            <a:noAutofit/>
          </a:bodyPr>
          <a:lstStyle/>
          <a:p>
            <a:r>
              <a:rPr lang="en-US" sz="2100" b="1" dirty="0">
                <a:solidFill>
                  <a:srgbClr val="FFFF00"/>
                </a:solidFill>
                <a:latin typeface="+mn-lt"/>
              </a:rPr>
              <a:t>Propulsion/Launch Vehicle</a:t>
            </a:r>
            <a:r>
              <a:rPr lang="en-US" sz="2100" b="1" dirty="0">
                <a:latin typeface="+mn-lt"/>
              </a:rPr>
              <a:t>: </a:t>
            </a:r>
            <a:r>
              <a:rPr lang="en-US" sz="2100" dirty="0">
                <a:latin typeface="+mn-lt"/>
              </a:rPr>
              <a:t>Keys for implementation</a:t>
            </a:r>
          </a:p>
        </p:txBody>
      </p:sp>
      <p:sp>
        <p:nvSpPr>
          <p:cNvPr id="23" name="Content Placeholder 2">
            <a:extLst>
              <a:ext uri="{FF2B5EF4-FFF2-40B4-BE49-F238E27FC236}">
                <a16:creationId xmlns:a16="http://schemas.microsoft.com/office/drawing/2014/main" id="{9CE4FAB3-CA9D-6248-8A2A-9C7EE7AA860F}"/>
              </a:ext>
            </a:extLst>
          </p:cNvPr>
          <p:cNvSpPr txBox="1">
            <a:spLocks/>
          </p:cNvSpPr>
          <p:nvPr/>
        </p:nvSpPr>
        <p:spPr>
          <a:xfrm>
            <a:off x="130039" y="1610163"/>
            <a:ext cx="4903247" cy="771088"/>
          </a:xfrm>
          <a:prstGeom prst="rect">
            <a:avLst/>
          </a:prstGeom>
        </p:spPr>
        <p:txBody>
          <a:bodyPr vert="horz" lIns="0" tIns="0" rIns="0" bIns="0" rtlCol="0">
            <a:no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100" b="1" dirty="0">
                <a:solidFill>
                  <a:srgbClr val="FFFF00"/>
                </a:solidFill>
              </a:rPr>
              <a:t>Power: </a:t>
            </a:r>
            <a:r>
              <a:rPr lang="en-US" sz="2100" dirty="0"/>
              <a:t>GPHS/MHW derivative RTG – efficiency and lifetime for use </a:t>
            </a:r>
            <a:r>
              <a:rPr lang="en-US" sz="2100" i="1" dirty="0"/>
              <a:t>in vacuo</a:t>
            </a:r>
          </a:p>
        </p:txBody>
      </p:sp>
      <p:pic>
        <p:nvPicPr>
          <p:cNvPr id="3" name="Picture 2">
            <a:extLst>
              <a:ext uri="{FF2B5EF4-FFF2-40B4-BE49-F238E27FC236}">
                <a16:creationId xmlns:a16="http://schemas.microsoft.com/office/drawing/2014/main" id="{65717237-B3DB-C94B-9470-D57B31D99FC8}"/>
              </a:ext>
            </a:extLst>
          </p:cNvPr>
          <p:cNvPicPr>
            <a:picLocks noChangeAspect="1"/>
          </p:cNvPicPr>
          <p:nvPr/>
        </p:nvPicPr>
        <p:blipFill>
          <a:blip r:embed="rId2"/>
          <a:stretch>
            <a:fillRect/>
          </a:stretch>
        </p:blipFill>
        <p:spPr>
          <a:xfrm>
            <a:off x="292961" y="2363835"/>
            <a:ext cx="1542263" cy="3313009"/>
          </a:xfrm>
          <a:prstGeom prst="rect">
            <a:avLst/>
          </a:prstGeom>
          <a:ln>
            <a:solidFill>
              <a:srgbClr val="FFFF00"/>
            </a:solidFill>
          </a:ln>
        </p:spPr>
      </p:pic>
      <p:pic>
        <p:nvPicPr>
          <p:cNvPr id="7" name="Picture 6">
            <a:extLst>
              <a:ext uri="{FF2B5EF4-FFF2-40B4-BE49-F238E27FC236}">
                <a16:creationId xmlns:a16="http://schemas.microsoft.com/office/drawing/2014/main" id="{7DF4C9AA-0E0D-694F-A333-6C03739AFDD7}"/>
              </a:ext>
            </a:extLst>
          </p:cNvPr>
          <p:cNvPicPr>
            <a:picLocks noChangeAspect="1"/>
          </p:cNvPicPr>
          <p:nvPr/>
        </p:nvPicPr>
        <p:blipFill>
          <a:blip r:embed="rId3"/>
          <a:stretch>
            <a:fillRect/>
          </a:stretch>
        </p:blipFill>
        <p:spPr>
          <a:xfrm>
            <a:off x="2425059" y="2381250"/>
            <a:ext cx="2567033" cy="3313008"/>
          </a:xfrm>
          <a:prstGeom prst="rect">
            <a:avLst/>
          </a:prstGeom>
          <a:ln>
            <a:solidFill>
              <a:srgbClr val="FFFF00"/>
            </a:solidFill>
          </a:ln>
        </p:spPr>
      </p:pic>
      <p:sp>
        <p:nvSpPr>
          <p:cNvPr id="10" name="Rectangle 9">
            <a:extLst>
              <a:ext uri="{FF2B5EF4-FFF2-40B4-BE49-F238E27FC236}">
                <a16:creationId xmlns:a16="http://schemas.microsoft.com/office/drawing/2014/main" id="{54387C28-A66E-F945-83CA-43B3300F1904}"/>
              </a:ext>
            </a:extLst>
          </p:cNvPr>
          <p:cNvSpPr/>
          <p:nvPr/>
        </p:nvSpPr>
        <p:spPr>
          <a:xfrm>
            <a:off x="443775" y="5847353"/>
            <a:ext cx="1253218" cy="300082"/>
          </a:xfrm>
          <a:prstGeom prst="rect">
            <a:avLst/>
          </a:prstGeom>
        </p:spPr>
        <p:txBody>
          <a:bodyPr wrap="square">
            <a:spAutoFit/>
          </a:bodyPr>
          <a:lstStyle/>
          <a:p>
            <a:r>
              <a:rPr lang="en-US" sz="1350" dirty="0">
                <a:solidFill>
                  <a:srgbClr val="FFFFFF"/>
                </a:solidFill>
                <a:latin typeface="Arial" panose="020B0604020202020204" pitchFamily="34" charset="0"/>
              </a:rPr>
              <a:t>GPHS–RTG </a:t>
            </a:r>
          </a:p>
        </p:txBody>
      </p:sp>
      <p:sp>
        <p:nvSpPr>
          <p:cNvPr id="13" name="Rectangle 12">
            <a:extLst>
              <a:ext uri="{FF2B5EF4-FFF2-40B4-BE49-F238E27FC236}">
                <a16:creationId xmlns:a16="http://schemas.microsoft.com/office/drawing/2014/main" id="{23D3BB27-B499-E34C-8676-705E085D6FEB}"/>
              </a:ext>
            </a:extLst>
          </p:cNvPr>
          <p:cNvSpPr/>
          <p:nvPr/>
        </p:nvSpPr>
        <p:spPr>
          <a:xfrm>
            <a:off x="3117540" y="5865212"/>
            <a:ext cx="1182071" cy="300082"/>
          </a:xfrm>
          <a:prstGeom prst="rect">
            <a:avLst/>
          </a:prstGeom>
        </p:spPr>
        <p:txBody>
          <a:bodyPr wrap="square">
            <a:spAutoFit/>
          </a:bodyPr>
          <a:lstStyle/>
          <a:p>
            <a:r>
              <a:rPr lang="en-US" sz="1350" dirty="0">
                <a:solidFill>
                  <a:srgbClr val="FFFFFF"/>
                </a:solidFill>
                <a:latin typeface="Arial" panose="020B0604020202020204" pitchFamily="34" charset="0"/>
              </a:rPr>
              <a:t>MHW–RTG </a:t>
            </a:r>
          </a:p>
        </p:txBody>
      </p:sp>
      <p:pic>
        <p:nvPicPr>
          <p:cNvPr id="15" name="Picture 14">
            <a:extLst>
              <a:ext uri="{FF2B5EF4-FFF2-40B4-BE49-F238E27FC236}">
                <a16:creationId xmlns:a16="http://schemas.microsoft.com/office/drawing/2014/main" id="{CC40F8C1-783C-564D-93C9-1641BB9560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2098" y="2418200"/>
            <a:ext cx="550297" cy="3069898"/>
          </a:xfrm>
          <a:prstGeom prst="rect">
            <a:avLst/>
          </a:prstGeom>
        </p:spPr>
      </p:pic>
      <p:pic>
        <p:nvPicPr>
          <p:cNvPr id="5" name="Picture 4">
            <a:extLst>
              <a:ext uri="{FF2B5EF4-FFF2-40B4-BE49-F238E27FC236}">
                <a16:creationId xmlns:a16="http://schemas.microsoft.com/office/drawing/2014/main" id="{B42BB196-78DC-1547-9FDB-6686A3F931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64869" y="2562856"/>
            <a:ext cx="859721" cy="3017563"/>
          </a:xfrm>
          <a:prstGeom prst="rect">
            <a:avLst/>
          </a:prstGeom>
        </p:spPr>
      </p:pic>
      <p:pic>
        <p:nvPicPr>
          <p:cNvPr id="11" name="Picture 10">
            <a:extLst>
              <a:ext uri="{FF2B5EF4-FFF2-40B4-BE49-F238E27FC236}">
                <a16:creationId xmlns:a16="http://schemas.microsoft.com/office/drawing/2014/main" id="{625598AA-2CEA-4F4C-8321-74C89DCE08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7234" y="2472332"/>
            <a:ext cx="928043" cy="3028950"/>
          </a:xfrm>
          <a:prstGeom prst="rect">
            <a:avLst/>
          </a:prstGeom>
        </p:spPr>
      </p:pic>
      <p:pic>
        <p:nvPicPr>
          <p:cNvPr id="12" name="Picture 11">
            <a:extLst>
              <a:ext uri="{FF2B5EF4-FFF2-40B4-BE49-F238E27FC236}">
                <a16:creationId xmlns:a16="http://schemas.microsoft.com/office/drawing/2014/main" id="{08FDA5BB-5BC3-5A4E-A866-42433B3BE62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05898" y="2456554"/>
            <a:ext cx="973675" cy="2958216"/>
          </a:xfrm>
          <a:prstGeom prst="rect">
            <a:avLst/>
          </a:prstGeom>
        </p:spPr>
      </p:pic>
      <p:sp>
        <p:nvSpPr>
          <p:cNvPr id="17" name="Rectangle 16">
            <a:extLst>
              <a:ext uri="{FF2B5EF4-FFF2-40B4-BE49-F238E27FC236}">
                <a16:creationId xmlns:a16="http://schemas.microsoft.com/office/drawing/2014/main" id="{38AF8B2F-CAE2-CE46-92FD-F64501EC274E}"/>
              </a:ext>
            </a:extLst>
          </p:cNvPr>
          <p:cNvSpPr/>
          <p:nvPr/>
        </p:nvSpPr>
        <p:spPr>
          <a:xfrm>
            <a:off x="6418354" y="5455618"/>
            <a:ext cx="1545128" cy="300082"/>
          </a:xfrm>
          <a:prstGeom prst="rect">
            <a:avLst/>
          </a:prstGeom>
        </p:spPr>
        <p:txBody>
          <a:bodyPr wrap="square">
            <a:spAutoFit/>
          </a:bodyPr>
          <a:lstStyle/>
          <a:p>
            <a:pPr algn="ctr"/>
            <a:r>
              <a:rPr lang="en-US" sz="1350" dirty="0">
                <a:solidFill>
                  <a:srgbClr val="FFFFFF"/>
                </a:solidFill>
                <a:latin typeface="Arial" panose="020B0604020202020204" pitchFamily="34" charset="0"/>
              </a:rPr>
              <a:t>SLS LH2 tank </a:t>
            </a:r>
          </a:p>
        </p:txBody>
      </p:sp>
      <p:sp>
        <p:nvSpPr>
          <p:cNvPr id="4" name="Date Placeholder 3">
            <a:extLst>
              <a:ext uri="{FF2B5EF4-FFF2-40B4-BE49-F238E27FC236}">
                <a16:creationId xmlns:a16="http://schemas.microsoft.com/office/drawing/2014/main" id="{65C9E35A-7F1A-F442-AFB4-5E3CFD7E3694}"/>
              </a:ext>
            </a:extLst>
          </p:cNvPr>
          <p:cNvSpPr>
            <a:spLocks noGrp="1"/>
          </p:cNvSpPr>
          <p:nvPr>
            <p:ph type="dt" sz="half" idx="14"/>
          </p:nvPr>
        </p:nvSpPr>
        <p:spPr/>
        <p:txBody>
          <a:bodyPr/>
          <a:lstStyle/>
          <a:p>
            <a:r>
              <a:rPr lang="en-US"/>
              <a:t>6 May 2020</a:t>
            </a:r>
            <a:endParaRPr lang="en-US" dirty="0"/>
          </a:p>
        </p:txBody>
      </p:sp>
      <p:sp>
        <p:nvSpPr>
          <p:cNvPr id="8" name="Footer Placeholder 7">
            <a:extLst>
              <a:ext uri="{FF2B5EF4-FFF2-40B4-BE49-F238E27FC236}">
                <a16:creationId xmlns:a16="http://schemas.microsoft.com/office/drawing/2014/main" id="{9E323520-7D89-C74C-AFD5-5D91FF68C02D}"/>
              </a:ext>
            </a:extLst>
          </p:cNvPr>
          <p:cNvSpPr>
            <a:spLocks noGrp="1"/>
          </p:cNvSpPr>
          <p:nvPr>
            <p:ph type="ftr" sz="quarter" idx="15"/>
          </p:nvPr>
        </p:nvSpPr>
        <p:spPr/>
        <p:txBody>
          <a:bodyPr/>
          <a:lstStyle/>
          <a:p>
            <a:r>
              <a:rPr lang="en-US" dirty="0"/>
              <a:t>EGU2020: Sharing Geoscience Online – Chat time Wednesday 08:30 – 10:15 CEST</a:t>
            </a:r>
          </a:p>
        </p:txBody>
      </p:sp>
    </p:spTree>
    <p:extLst>
      <p:ext uri="{BB962C8B-B14F-4D97-AF65-F5344CB8AC3E}">
        <p14:creationId xmlns:p14="http://schemas.microsoft.com/office/powerpoint/2010/main" val="722014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42A6150A-4D1F-B244-9C98-2D10EC85F2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12" y="889218"/>
            <a:ext cx="9139587" cy="5145985"/>
          </a:xfrm>
          <a:prstGeom prst="rect">
            <a:avLst/>
          </a:prstGeom>
        </p:spPr>
      </p:pic>
      <p:graphicFrame>
        <p:nvGraphicFramePr>
          <p:cNvPr id="5" name="Table 4">
            <a:extLst>
              <a:ext uri="{FF2B5EF4-FFF2-40B4-BE49-F238E27FC236}">
                <a16:creationId xmlns:a16="http://schemas.microsoft.com/office/drawing/2014/main" id="{23A11288-E895-DF48-A64A-7525367B877E}"/>
              </a:ext>
            </a:extLst>
          </p:cNvPr>
          <p:cNvGraphicFramePr>
            <a:graphicFrameLocks noGrp="1"/>
          </p:cNvGraphicFramePr>
          <p:nvPr>
            <p:extLst/>
          </p:nvPr>
        </p:nvGraphicFramePr>
        <p:xfrm>
          <a:off x="0" y="857249"/>
          <a:ext cx="9144000" cy="669392"/>
        </p:xfrm>
        <a:graphic>
          <a:graphicData uri="http://schemas.openxmlformats.org/drawingml/2006/table">
            <a:tbl>
              <a:tblPr firstRow="1" bandRow="1">
                <a:tableStyleId>{5C22544A-7EE6-4342-B048-85BDC9FD1C3A}</a:tableStyleId>
              </a:tblPr>
              <a:tblGrid>
                <a:gridCol w="571500">
                  <a:extLst>
                    <a:ext uri="{9D8B030D-6E8A-4147-A177-3AD203B41FA5}">
                      <a16:colId xmlns:a16="http://schemas.microsoft.com/office/drawing/2014/main" val="297196515"/>
                    </a:ext>
                  </a:extLst>
                </a:gridCol>
                <a:gridCol w="571500">
                  <a:extLst>
                    <a:ext uri="{9D8B030D-6E8A-4147-A177-3AD203B41FA5}">
                      <a16:colId xmlns:a16="http://schemas.microsoft.com/office/drawing/2014/main" val="872443762"/>
                    </a:ext>
                  </a:extLst>
                </a:gridCol>
                <a:gridCol w="571500">
                  <a:extLst>
                    <a:ext uri="{9D8B030D-6E8A-4147-A177-3AD203B41FA5}">
                      <a16:colId xmlns:a16="http://schemas.microsoft.com/office/drawing/2014/main" val="2537529579"/>
                    </a:ext>
                  </a:extLst>
                </a:gridCol>
                <a:gridCol w="571500">
                  <a:extLst>
                    <a:ext uri="{9D8B030D-6E8A-4147-A177-3AD203B41FA5}">
                      <a16:colId xmlns:a16="http://schemas.microsoft.com/office/drawing/2014/main" val="3063783404"/>
                    </a:ext>
                  </a:extLst>
                </a:gridCol>
                <a:gridCol w="571500">
                  <a:extLst>
                    <a:ext uri="{9D8B030D-6E8A-4147-A177-3AD203B41FA5}">
                      <a16:colId xmlns:a16="http://schemas.microsoft.com/office/drawing/2014/main" val="466607367"/>
                    </a:ext>
                  </a:extLst>
                </a:gridCol>
                <a:gridCol w="571500">
                  <a:extLst>
                    <a:ext uri="{9D8B030D-6E8A-4147-A177-3AD203B41FA5}">
                      <a16:colId xmlns:a16="http://schemas.microsoft.com/office/drawing/2014/main" val="3606453958"/>
                    </a:ext>
                  </a:extLst>
                </a:gridCol>
                <a:gridCol w="571500">
                  <a:extLst>
                    <a:ext uri="{9D8B030D-6E8A-4147-A177-3AD203B41FA5}">
                      <a16:colId xmlns:a16="http://schemas.microsoft.com/office/drawing/2014/main" val="2409392974"/>
                    </a:ext>
                  </a:extLst>
                </a:gridCol>
                <a:gridCol w="571500">
                  <a:extLst>
                    <a:ext uri="{9D8B030D-6E8A-4147-A177-3AD203B41FA5}">
                      <a16:colId xmlns:a16="http://schemas.microsoft.com/office/drawing/2014/main" val="3552048517"/>
                    </a:ext>
                  </a:extLst>
                </a:gridCol>
                <a:gridCol w="571500">
                  <a:extLst>
                    <a:ext uri="{9D8B030D-6E8A-4147-A177-3AD203B41FA5}">
                      <a16:colId xmlns:a16="http://schemas.microsoft.com/office/drawing/2014/main" val="2809667432"/>
                    </a:ext>
                  </a:extLst>
                </a:gridCol>
                <a:gridCol w="571500">
                  <a:extLst>
                    <a:ext uri="{9D8B030D-6E8A-4147-A177-3AD203B41FA5}">
                      <a16:colId xmlns:a16="http://schemas.microsoft.com/office/drawing/2014/main" val="2513001265"/>
                    </a:ext>
                  </a:extLst>
                </a:gridCol>
                <a:gridCol w="571500">
                  <a:extLst>
                    <a:ext uri="{9D8B030D-6E8A-4147-A177-3AD203B41FA5}">
                      <a16:colId xmlns:a16="http://schemas.microsoft.com/office/drawing/2014/main" val="3779268753"/>
                    </a:ext>
                  </a:extLst>
                </a:gridCol>
                <a:gridCol w="571500">
                  <a:extLst>
                    <a:ext uri="{9D8B030D-6E8A-4147-A177-3AD203B41FA5}">
                      <a16:colId xmlns:a16="http://schemas.microsoft.com/office/drawing/2014/main" val="29853509"/>
                    </a:ext>
                  </a:extLst>
                </a:gridCol>
                <a:gridCol w="571500">
                  <a:extLst>
                    <a:ext uri="{9D8B030D-6E8A-4147-A177-3AD203B41FA5}">
                      <a16:colId xmlns:a16="http://schemas.microsoft.com/office/drawing/2014/main" val="1088464034"/>
                    </a:ext>
                  </a:extLst>
                </a:gridCol>
                <a:gridCol w="571500">
                  <a:extLst>
                    <a:ext uri="{9D8B030D-6E8A-4147-A177-3AD203B41FA5}">
                      <a16:colId xmlns:a16="http://schemas.microsoft.com/office/drawing/2014/main" val="838367686"/>
                    </a:ext>
                  </a:extLst>
                </a:gridCol>
                <a:gridCol w="611204">
                  <a:extLst>
                    <a:ext uri="{9D8B030D-6E8A-4147-A177-3AD203B41FA5}">
                      <a16:colId xmlns:a16="http://schemas.microsoft.com/office/drawing/2014/main" val="964242412"/>
                    </a:ext>
                  </a:extLst>
                </a:gridCol>
                <a:gridCol w="531796">
                  <a:extLst>
                    <a:ext uri="{9D8B030D-6E8A-4147-A177-3AD203B41FA5}">
                      <a16:colId xmlns:a16="http://schemas.microsoft.com/office/drawing/2014/main" val="3609230885"/>
                    </a:ext>
                  </a:extLst>
                </a:gridCol>
              </a:tblGrid>
              <a:tr h="277553">
                <a:tc>
                  <a:txBody>
                    <a:bodyPr/>
                    <a:lstStyle/>
                    <a:p>
                      <a:pPr algn="ctr"/>
                      <a:r>
                        <a:rPr lang="en-US" sz="900" dirty="0"/>
                        <a:t>…</a:t>
                      </a:r>
                    </a:p>
                  </a:txBody>
                  <a:tcPr marL="68580" marR="68580" marT="34290" marB="34290">
                    <a:solidFill>
                      <a:schemeClr val="tx1"/>
                    </a:solidFill>
                  </a:tcPr>
                </a:tc>
                <a:tc>
                  <a:txBody>
                    <a:bodyPr/>
                    <a:lstStyle/>
                    <a:p>
                      <a:pPr algn="ctr"/>
                      <a:r>
                        <a:rPr lang="en-US" sz="900" dirty="0"/>
                        <a:t>Oct 19</a:t>
                      </a:r>
                    </a:p>
                  </a:txBody>
                  <a:tcPr marL="68580" marR="68580" marT="34290" marB="34290">
                    <a:solidFill>
                      <a:schemeClr val="tx1"/>
                    </a:solidFill>
                  </a:tcPr>
                </a:tc>
                <a:tc>
                  <a:txBody>
                    <a:bodyPr/>
                    <a:lstStyle/>
                    <a:p>
                      <a:pPr algn="ctr"/>
                      <a:r>
                        <a:rPr lang="en-US" sz="900" dirty="0"/>
                        <a:t>Nov 19</a:t>
                      </a:r>
                    </a:p>
                  </a:txBody>
                  <a:tcPr marL="68580" marR="68580" marT="34290" marB="34290">
                    <a:solidFill>
                      <a:schemeClr val="tx1"/>
                    </a:solidFill>
                  </a:tcPr>
                </a:tc>
                <a:tc>
                  <a:txBody>
                    <a:bodyPr/>
                    <a:lstStyle/>
                    <a:p>
                      <a:pPr algn="ctr"/>
                      <a:r>
                        <a:rPr lang="en-US" sz="900" dirty="0"/>
                        <a:t>Dec 19</a:t>
                      </a:r>
                    </a:p>
                  </a:txBody>
                  <a:tcPr marL="68580" marR="68580" marT="34290" marB="34290">
                    <a:solidFill>
                      <a:schemeClr val="tx1"/>
                    </a:solidFill>
                  </a:tcPr>
                </a:tc>
                <a:tc>
                  <a:txBody>
                    <a:bodyPr/>
                    <a:lstStyle/>
                    <a:p>
                      <a:pPr algn="ctr"/>
                      <a:r>
                        <a:rPr lang="en-US" sz="900" dirty="0"/>
                        <a:t>Jan 20</a:t>
                      </a:r>
                    </a:p>
                  </a:txBody>
                  <a:tcPr marL="68580" marR="68580" marT="34290" marB="34290">
                    <a:solidFill>
                      <a:schemeClr val="tx1"/>
                    </a:solidFill>
                  </a:tcPr>
                </a:tc>
                <a:tc>
                  <a:txBody>
                    <a:bodyPr/>
                    <a:lstStyle/>
                    <a:p>
                      <a:pPr algn="ctr"/>
                      <a:r>
                        <a:rPr lang="en-US" sz="900" dirty="0"/>
                        <a:t>Feb 20</a:t>
                      </a:r>
                    </a:p>
                  </a:txBody>
                  <a:tcPr marL="68580" marR="68580" marT="34290" marB="34290">
                    <a:solidFill>
                      <a:schemeClr val="tx1"/>
                    </a:solidFill>
                  </a:tcPr>
                </a:tc>
                <a:tc>
                  <a:txBody>
                    <a:bodyPr/>
                    <a:lstStyle/>
                    <a:p>
                      <a:pPr algn="ctr"/>
                      <a:r>
                        <a:rPr lang="en-US" sz="900" dirty="0"/>
                        <a:t>Mar 20</a:t>
                      </a:r>
                    </a:p>
                  </a:txBody>
                  <a:tcPr marL="68580" marR="68580" marT="34290" marB="34290">
                    <a:solidFill>
                      <a:schemeClr val="tx1"/>
                    </a:solidFill>
                  </a:tcPr>
                </a:tc>
                <a:tc>
                  <a:txBody>
                    <a:bodyPr/>
                    <a:lstStyle/>
                    <a:p>
                      <a:pPr algn="ctr"/>
                      <a:r>
                        <a:rPr lang="en-US" sz="900" dirty="0"/>
                        <a:t>Apr 20</a:t>
                      </a:r>
                    </a:p>
                  </a:txBody>
                  <a:tcPr marL="68580" marR="68580" marT="34290" marB="34290">
                    <a:solidFill>
                      <a:schemeClr val="tx1"/>
                    </a:solidFill>
                  </a:tcPr>
                </a:tc>
                <a:tc>
                  <a:txBody>
                    <a:bodyPr/>
                    <a:lstStyle/>
                    <a:p>
                      <a:pPr algn="ctr"/>
                      <a:r>
                        <a:rPr lang="en-US" sz="900" dirty="0"/>
                        <a:t>May 20</a:t>
                      </a:r>
                    </a:p>
                  </a:txBody>
                  <a:tcPr marL="68580" marR="68580" marT="34290" marB="34290">
                    <a:solidFill>
                      <a:schemeClr val="tx1"/>
                    </a:solidFill>
                  </a:tcPr>
                </a:tc>
                <a:tc>
                  <a:txBody>
                    <a:bodyPr/>
                    <a:lstStyle/>
                    <a:p>
                      <a:pPr algn="ctr"/>
                      <a:r>
                        <a:rPr lang="en-US" sz="900" dirty="0"/>
                        <a:t>Jun 20</a:t>
                      </a:r>
                    </a:p>
                  </a:txBody>
                  <a:tcPr marL="68580" marR="68580" marT="34290" marB="34290">
                    <a:solidFill>
                      <a:schemeClr val="tx1"/>
                    </a:solidFill>
                  </a:tcPr>
                </a:tc>
                <a:tc>
                  <a:txBody>
                    <a:bodyPr/>
                    <a:lstStyle/>
                    <a:p>
                      <a:pPr algn="ctr"/>
                      <a:r>
                        <a:rPr lang="en-US" sz="900" dirty="0"/>
                        <a:t>July 20</a:t>
                      </a:r>
                    </a:p>
                  </a:txBody>
                  <a:tcPr marL="68580" marR="68580" marT="34290" marB="34290">
                    <a:solidFill>
                      <a:schemeClr val="tx1"/>
                    </a:solidFill>
                  </a:tcPr>
                </a:tc>
                <a:tc>
                  <a:txBody>
                    <a:bodyPr/>
                    <a:lstStyle/>
                    <a:p>
                      <a:pPr algn="ctr"/>
                      <a:r>
                        <a:rPr lang="en-US" sz="900" dirty="0"/>
                        <a:t>Aug 20</a:t>
                      </a:r>
                    </a:p>
                  </a:txBody>
                  <a:tcPr marL="68580" marR="68580" marT="34290" marB="34290">
                    <a:solidFill>
                      <a:schemeClr val="tx1"/>
                    </a:solidFill>
                  </a:tcPr>
                </a:tc>
                <a:tc>
                  <a:txBody>
                    <a:bodyPr/>
                    <a:lstStyle/>
                    <a:p>
                      <a:pPr algn="ctr"/>
                      <a:r>
                        <a:rPr lang="en-US" sz="900" dirty="0"/>
                        <a:t>Sep 20</a:t>
                      </a:r>
                    </a:p>
                  </a:txBody>
                  <a:tcPr marL="68580" marR="68580" marT="34290" marB="34290">
                    <a:solidFill>
                      <a:schemeClr val="tx1"/>
                    </a:solidFill>
                  </a:tcPr>
                </a:tc>
                <a:tc>
                  <a:txBody>
                    <a:bodyPr/>
                    <a:lstStyle/>
                    <a:p>
                      <a:pPr algn="ctr"/>
                      <a:r>
                        <a:rPr lang="en-US" sz="900" dirty="0"/>
                        <a:t>Oct 20</a:t>
                      </a:r>
                    </a:p>
                  </a:txBody>
                  <a:tcPr marL="68580" marR="68580" marT="34290" marB="34290">
                    <a:solidFill>
                      <a:schemeClr val="tx1"/>
                    </a:solidFill>
                  </a:tcPr>
                </a:tc>
                <a:tc>
                  <a:txBody>
                    <a:bodyPr/>
                    <a:lstStyle/>
                    <a:p>
                      <a:pPr algn="ctr"/>
                      <a:r>
                        <a:rPr lang="en-US" sz="900" dirty="0"/>
                        <a:t>…</a:t>
                      </a:r>
                    </a:p>
                  </a:txBody>
                  <a:tcPr marL="68580" marR="68580" marT="34290" marB="34290">
                    <a:solidFill>
                      <a:schemeClr val="tx1"/>
                    </a:solidFill>
                  </a:tcPr>
                </a:tc>
                <a:tc>
                  <a:txBody>
                    <a:bodyPr/>
                    <a:lstStyle/>
                    <a:p>
                      <a:pPr algn="ctr"/>
                      <a:r>
                        <a:rPr lang="en-US" sz="900" dirty="0"/>
                        <a:t>Sep 21</a:t>
                      </a:r>
                    </a:p>
                  </a:txBody>
                  <a:tcPr marL="68580" marR="68580" marT="34290" marB="34290">
                    <a:solidFill>
                      <a:schemeClr val="tx1"/>
                    </a:solidFill>
                  </a:tcPr>
                </a:tc>
                <a:extLst>
                  <a:ext uri="{0D108BD9-81ED-4DB2-BD59-A6C34878D82A}">
                    <a16:rowId xmlns:a16="http://schemas.microsoft.com/office/drawing/2014/main" val="922931305"/>
                  </a:ext>
                </a:extLst>
              </a:tr>
              <a:tr h="391839">
                <a:tc>
                  <a:txBody>
                    <a:bodyPr/>
                    <a:lstStyle/>
                    <a:p>
                      <a:pPr algn="ctr"/>
                      <a:endParaRPr lang="en-US" sz="700" b="1" dirty="0"/>
                    </a:p>
                  </a:txBody>
                  <a:tcPr marL="68580" marR="68580" marT="34290" marB="34290">
                    <a:solidFill>
                      <a:schemeClr val="bg2">
                        <a:lumMod val="90000"/>
                      </a:schemeClr>
                    </a:solidFill>
                  </a:tcPr>
                </a:tc>
                <a:tc>
                  <a:txBody>
                    <a:bodyPr/>
                    <a:lstStyle/>
                    <a:p>
                      <a:pPr algn="ctr"/>
                      <a:r>
                        <a:rPr lang="en-US" sz="900" b="1" dirty="0"/>
                        <a:t>Wksp 2019</a:t>
                      </a:r>
                    </a:p>
                  </a:txBody>
                  <a:tcPr marL="68580" marR="68580" marT="34290" marB="34290">
                    <a:solidFill>
                      <a:schemeClr val="bg2">
                        <a:lumMod val="90000"/>
                      </a:schemeClr>
                    </a:solidFill>
                  </a:tcPr>
                </a:tc>
                <a:tc>
                  <a:txBody>
                    <a:bodyPr/>
                    <a:lstStyle/>
                    <a:p>
                      <a:pPr algn="ctr"/>
                      <a:endParaRPr lang="en-US" sz="900" b="1" dirty="0"/>
                    </a:p>
                  </a:txBody>
                  <a:tcPr marL="68580" marR="68580" marT="34290" marB="34290">
                    <a:solidFill>
                      <a:schemeClr val="bg2">
                        <a:lumMod val="90000"/>
                      </a:schemeClr>
                    </a:solidFill>
                  </a:tcPr>
                </a:tc>
                <a:tc>
                  <a:txBody>
                    <a:bodyPr/>
                    <a:lstStyle/>
                    <a:p>
                      <a:pPr algn="ctr"/>
                      <a:endParaRPr lang="en-US" sz="900" b="1" dirty="0"/>
                    </a:p>
                  </a:txBody>
                  <a:tcPr marL="68580" marR="68580" marT="34290" marB="34290">
                    <a:solidFill>
                      <a:schemeClr val="bg2">
                        <a:lumMod val="90000"/>
                      </a:schemeClr>
                    </a:solidFill>
                  </a:tcPr>
                </a:tc>
                <a:tc>
                  <a:txBody>
                    <a:bodyPr/>
                    <a:lstStyle/>
                    <a:p>
                      <a:pPr algn="ctr"/>
                      <a:endParaRPr lang="en-US" sz="900" b="1" dirty="0"/>
                    </a:p>
                  </a:txBody>
                  <a:tcPr marL="68580" marR="68580" marT="34290" marB="34290">
                    <a:solidFill>
                      <a:schemeClr val="bg2">
                        <a:lumMod val="90000"/>
                      </a:schemeClr>
                    </a:solidFill>
                  </a:tcPr>
                </a:tc>
                <a:tc>
                  <a:txBody>
                    <a:bodyPr/>
                    <a:lstStyle/>
                    <a:p>
                      <a:pPr algn="ctr"/>
                      <a:endParaRPr lang="en-US" sz="900" b="1" dirty="0"/>
                    </a:p>
                  </a:txBody>
                  <a:tcPr marL="68580" marR="68580" marT="34290" marB="34290">
                    <a:solidFill>
                      <a:schemeClr val="bg2">
                        <a:lumMod val="90000"/>
                      </a:schemeClr>
                    </a:solidFill>
                  </a:tcPr>
                </a:tc>
                <a:tc>
                  <a:txBody>
                    <a:bodyPr/>
                    <a:lstStyle/>
                    <a:p>
                      <a:pPr algn="ctr"/>
                      <a:endParaRPr lang="en-US" sz="900" b="1" dirty="0"/>
                    </a:p>
                  </a:txBody>
                  <a:tcPr marL="68580" marR="68580" marT="34290" marB="34290">
                    <a:solidFill>
                      <a:schemeClr val="bg2">
                        <a:lumMod val="90000"/>
                      </a:schemeClr>
                    </a:solidFill>
                  </a:tcPr>
                </a:tc>
                <a:tc>
                  <a:txBody>
                    <a:bodyPr/>
                    <a:lstStyle/>
                    <a:p>
                      <a:pPr algn="ctr"/>
                      <a:endParaRPr lang="en-US" sz="900" b="1" dirty="0"/>
                    </a:p>
                  </a:txBody>
                  <a:tcPr marL="68580" marR="68580" marT="34290" marB="34290">
                    <a:solidFill>
                      <a:schemeClr val="bg2">
                        <a:lumMod val="90000"/>
                      </a:schemeClr>
                    </a:solidFill>
                  </a:tcPr>
                </a:tc>
                <a:tc>
                  <a:txBody>
                    <a:bodyPr/>
                    <a:lstStyle/>
                    <a:p>
                      <a:pPr algn="ctr"/>
                      <a:endParaRPr lang="en-US" sz="900" b="1" dirty="0"/>
                    </a:p>
                  </a:txBody>
                  <a:tcPr marL="68580" marR="68580" marT="34290" marB="34290">
                    <a:solidFill>
                      <a:schemeClr val="bg2">
                        <a:lumMod val="90000"/>
                      </a:schemeClr>
                    </a:solidFill>
                  </a:tcPr>
                </a:tc>
                <a:tc>
                  <a:txBody>
                    <a:bodyPr/>
                    <a:lstStyle/>
                    <a:p>
                      <a:pPr algn="ctr"/>
                      <a:r>
                        <a:rPr lang="en-US" sz="900" b="1" dirty="0"/>
                        <a:t>Prelim Results</a:t>
                      </a:r>
                    </a:p>
                  </a:txBody>
                  <a:tcPr marL="68580" marR="68580" marT="34290" marB="34290">
                    <a:solidFill>
                      <a:schemeClr val="bg2">
                        <a:lumMod val="90000"/>
                      </a:schemeClr>
                    </a:solidFill>
                  </a:tcPr>
                </a:tc>
                <a:tc>
                  <a:txBody>
                    <a:bodyPr/>
                    <a:lstStyle/>
                    <a:p>
                      <a:pPr algn="ctr"/>
                      <a:r>
                        <a:rPr lang="en-US" sz="900" b="1" dirty="0"/>
                        <a:t>ACE Run</a:t>
                      </a:r>
                    </a:p>
                  </a:txBody>
                  <a:tcPr marL="68580" marR="68580" marT="34290" marB="34290">
                    <a:solidFill>
                      <a:schemeClr val="bg2">
                        <a:lumMod val="90000"/>
                      </a:schemeClr>
                    </a:solidFill>
                  </a:tcPr>
                </a:tc>
                <a:tc>
                  <a:txBody>
                    <a:bodyPr/>
                    <a:lstStyle/>
                    <a:p>
                      <a:pPr algn="ctr"/>
                      <a:endParaRPr lang="en-US" sz="900" b="1" dirty="0"/>
                    </a:p>
                  </a:txBody>
                  <a:tcPr marL="68580" marR="68580" marT="34290" marB="34290">
                    <a:solidFill>
                      <a:schemeClr val="bg2">
                        <a:lumMod val="90000"/>
                      </a:schemeClr>
                    </a:solidFill>
                  </a:tcPr>
                </a:tc>
                <a:tc>
                  <a:txBody>
                    <a:bodyPr/>
                    <a:lstStyle/>
                    <a:p>
                      <a:pPr algn="ctr"/>
                      <a:r>
                        <a:rPr lang="en-US" sz="900" b="1" dirty="0"/>
                        <a:t>Interim Report</a:t>
                      </a:r>
                    </a:p>
                  </a:txBody>
                  <a:tcPr marL="68580" marR="68580" marT="34290" marB="34290">
                    <a:solidFill>
                      <a:schemeClr val="bg2">
                        <a:lumMod val="90000"/>
                      </a:schemeClr>
                    </a:solidFill>
                  </a:tcPr>
                </a:tc>
                <a:tc>
                  <a:txBody>
                    <a:bodyPr/>
                    <a:lstStyle/>
                    <a:p>
                      <a:pPr algn="ctr"/>
                      <a:r>
                        <a:rPr lang="en-US" sz="900" b="1" dirty="0"/>
                        <a:t>Wksp 2020</a:t>
                      </a:r>
                    </a:p>
                  </a:txBody>
                  <a:tcPr marL="68580" marR="68580" marT="34290" marB="34290">
                    <a:solidFill>
                      <a:schemeClr val="bg2">
                        <a:lumMod val="90000"/>
                      </a:schemeClr>
                    </a:solidFill>
                  </a:tcPr>
                </a:tc>
                <a:tc>
                  <a:txBody>
                    <a:bodyPr/>
                    <a:lstStyle/>
                    <a:p>
                      <a:pPr algn="ctr"/>
                      <a:endParaRPr lang="en-US" sz="900" b="1" dirty="0"/>
                    </a:p>
                  </a:txBody>
                  <a:tcPr marL="68580" marR="68580" marT="34290" marB="34290">
                    <a:solidFill>
                      <a:schemeClr val="bg2">
                        <a:lumMod val="90000"/>
                      </a:schemeClr>
                    </a:solidFill>
                  </a:tcPr>
                </a:tc>
                <a:tc>
                  <a:txBody>
                    <a:bodyPr/>
                    <a:lstStyle/>
                    <a:p>
                      <a:pPr algn="ctr"/>
                      <a:r>
                        <a:rPr lang="en-US" sz="900" b="1" dirty="0"/>
                        <a:t>Final Report</a:t>
                      </a:r>
                    </a:p>
                  </a:txBody>
                  <a:tcPr marL="68580" marR="68580" marT="34290" marB="34290">
                    <a:solidFill>
                      <a:schemeClr val="bg2">
                        <a:lumMod val="90000"/>
                      </a:schemeClr>
                    </a:solidFill>
                  </a:tcPr>
                </a:tc>
                <a:extLst>
                  <a:ext uri="{0D108BD9-81ED-4DB2-BD59-A6C34878D82A}">
                    <a16:rowId xmlns:a16="http://schemas.microsoft.com/office/drawing/2014/main" val="264767555"/>
                  </a:ext>
                </a:extLst>
              </a:tr>
            </a:tbl>
          </a:graphicData>
        </a:graphic>
      </p:graphicFrame>
      <p:sp>
        <p:nvSpPr>
          <p:cNvPr id="21" name="Rectangle 20">
            <a:extLst>
              <a:ext uri="{FF2B5EF4-FFF2-40B4-BE49-F238E27FC236}">
                <a16:creationId xmlns:a16="http://schemas.microsoft.com/office/drawing/2014/main" id="{74B43D5A-1C7B-C04A-B044-C136DA974F66}"/>
              </a:ext>
            </a:extLst>
          </p:cNvPr>
          <p:cNvSpPr/>
          <p:nvPr/>
        </p:nvSpPr>
        <p:spPr>
          <a:xfrm>
            <a:off x="223789" y="2387667"/>
            <a:ext cx="640682" cy="620830"/>
          </a:xfrm>
          <a:prstGeom prst="rect">
            <a:avLst/>
          </a:prstGeom>
          <a:solidFill>
            <a:schemeClr val="accent6">
              <a:lumMod val="60000"/>
              <a:lumOff val="40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rPr>
              <a:t>Science</a:t>
            </a:r>
          </a:p>
        </p:txBody>
      </p:sp>
      <p:sp>
        <p:nvSpPr>
          <p:cNvPr id="22" name="Rectangle 21">
            <a:extLst>
              <a:ext uri="{FF2B5EF4-FFF2-40B4-BE49-F238E27FC236}">
                <a16:creationId xmlns:a16="http://schemas.microsoft.com/office/drawing/2014/main" id="{EC44629B-DC07-EC4C-9808-A0562E284E28}"/>
              </a:ext>
            </a:extLst>
          </p:cNvPr>
          <p:cNvSpPr/>
          <p:nvPr/>
        </p:nvSpPr>
        <p:spPr>
          <a:xfrm>
            <a:off x="223791" y="3030153"/>
            <a:ext cx="640681" cy="620830"/>
          </a:xfrm>
          <a:prstGeom prst="rect">
            <a:avLst/>
          </a:prstGeom>
          <a:solidFill>
            <a:schemeClr val="accent6">
              <a:lumMod val="60000"/>
              <a:lumOff val="40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rPr>
              <a:t>ConOps</a:t>
            </a:r>
          </a:p>
        </p:txBody>
      </p:sp>
      <p:sp>
        <p:nvSpPr>
          <p:cNvPr id="23" name="Rectangle 22">
            <a:extLst>
              <a:ext uri="{FF2B5EF4-FFF2-40B4-BE49-F238E27FC236}">
                <a16:creationId xmlns:a16="http://schemas.microsoft.com/office/drawing/2014/main" id="{366A6B59-96CF-624F-B773-1D33C85503FB}"/>
              </a:ext>
            </a:extLst>
          </p:cNvPr>
          <p:cNvSpPr/>
          <p:nvPr/>
        </p:nvSpPr>
        <p:spPr>
          <a:xfrm>
            <a:off x="1144207" y="2166481"/>
            <a:ext cx="2887580" cy="687506"/>
          </a:xfrm>
          <a:prstGeom prst="rect">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500" b="1" dirty="0"/>
              <a:t>Instruments		</a:t>
            </a:r>
          </a:p>
          <a:p>
            <a:pPr marL="128579" indent="-128579">
              <a:buFont typeface="Arial" panose="020B0604020202020204" pitchFamily="34" charset="0"/>
              <a:buChar char="•"/>
            </a:pPr>
            <a:r>
              <a:rPr lang="en-US" sz="1050" dirty="0"/>
              <a:t>Candidate payload components with parameters + operating requirements</a:t>
            </a:r>
          </a:p>
        </p:txBody>
      </p:sp>
      <p:sp>
        <p:nvSpPr>
          <p:cNvPr id="24" name="Rectangle 23">
            <a:extLst>
              <a:ext uri="{FF2B5EF4-FFF2-40B4-BE49-F238E27FC236}">
                <a16:creationId xmlns:a16="http://schemas.microsoft.com/office/drawing/2014/main" id="{DDF70E04-8779-0748-98B3-D45982C46C30}"/>
              </a:ext>
            </a:extLst>
          </p:cNvPr>
          <p:cNvSpPr/>
          <p:nvPr/>
        </p:nvSpPr>
        <p:spPr>
          <a:xfrm>
            <a:off x="4031788" y="2166481"/>
            <a:ext cx="1714499" cy="687506"/>
          </a:xfrm>
          <a:prstGeom prst="rect">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79" indent="-128579">
              <a:buFont typeface="Arial" panose="020B0604020202020204" pitchFamily="34" charset="0"/>
              <a:buChar char="•"/>
            </a:pPr>
            <a:endParaRPr lang="en-US" sz="1050" dirty="0"/>
          </a:p>
          <a:p>
            <a:pPr marL="128579" indent="-128579">
              <a:buFont typeface="Arial" panose="020B0604020202020204" pitchFamily="34" charset="0"/>
              <a:buChar char="•"/>
            </a:pPr>
            <a:r>
              <a:rPr lang="en-US" sz="1050" dirty="0"/>
              <a:t>Define baseline payloads</a:t>
            </a:r>
          </a:p>
        </p:txBody>
      </p:sp>
      <p:sp>
        <p:nvSpPr>
          <p:cNvPr id="25" name="Rectangle 24">
            <a:extLst>
              <a:ext uri="{FF2B5EF4-FFF2-40B4-BE49-F238E27FC236}">
                <a16:creationId xmlns:a16="http://schemas.microsoft.com/office/drawing/2014/main" id="{A967F2BA-EEB5-0E4B-B358-590B4D66D0EA}"/>
              </a:ext>
            </a:extLst>
          </p:cNvPr>
          <p:cNvSpPr/>
          <p:nvPr/>
        </p:nvSpPr>
        <p:spPr>
          <a:xfrm>
            <a:off x="1144208" y="2873259"/>
            <a:ext cx="1227221" cy="639650"/>
          </a:xfrm>
          <a:prstGeom prst="rect">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Trajectory / Launch </a:t>
            </a:r>
            <a:r>
              <a:rPr lang="en-US" sz="1350" b="1" dirty="0"/>
              <a:t>Vehicle</a:t>
            </a:r>
            <a:r>
              <a:rPr lang="en-US" sz="1200" b="1" dirty="0"/>
              <a:t>         </a:t>
            </a:r>
          </a:p>
        </p:txBody>
      </p:sp>
      <p:sp>
        <p:nvSpPr>
          <p:cNvPr id="26" name="Rectangle 25">
            <a:extLst>
              <a:ext uri="{FF2B5EF4-FFF2-40B4-BE49-F238E27FC236}">
                <a16:creationId xmlns:a16="http://schemas.microsoft.com/office/drawing/2014/main" id="{79DA86ED-506E-2B40-A398-37FD7AA1AEDE}"/>
              </a:ext>
            </a:extLst>
          </p:cNvPr>
          <p:cNvSpPr/>
          <p:nvPr/>
        </p:nvSpPr>
        <p:spPr>
          <a:xfrm>
            <a:off x="1147819" y="3527417"/>
            <a:ext cx="2288405" cy="372087"/>
          </a:xfrm>
          <a:prstGeom prst="rect">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b="1" dirty="0"/>
              <a:t>Comm and GNC trades      </a:t>
            </a:r>
          </a:p>
        </p:txBody>
      </p:sp>
      <p:sp>
        <p:nvSpPr>
          <p:cNvPr id="27" name="Rectangle 26">
            <a:extLst>
              <a:ext uri="{FF2B5EF4-FFF2-40B4-BE49-F238E27FC236}">
                <a16:creationId xmlns:a16="http://schemas.microsoft.com/office/drawing/2014/main" id="{E8F3F79F-6DDB-314C-81BD-DDCA48CA62B1}"/>
              </a:ext>
            </a:extLst>
          </p:cNvPr>
          <p:cNvSpPr/>
          <p:nvPr/>
        </p:nvSpPr>
        <p:spPr>
          <a:xfrm>
            <a:off x="1147818" y="3936631"/>
            <a:ext cx="2294380" cy="942956"/>
          </a:xfrm>
          <a:prstGeom prst="rect">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350" b="1" dirty="0"/>
              <a:t>Heat Shield              </a:t>
            </a:r>
          </a:p>
          <a:p>
            <a:pPr marL="128579" indent="-128579">
              <a:buFont typeface="Arial" panose="020B0604020202020204" pitchFamily="34" charset="0"/>
              <a:buChar char="•"/>
            </a:pPr>
            <a:r>
              <a:rPr lang="en-US" sz="1050" dirty="0"/>
              <a:t> Attitude control at burn</a:t>
            </a:r>
          </a:p>
          <a:p>
            <a:pPr marL="128579" indent="-128579">
              <a:buFont typeface="Arial" panose="020B0604020202020204" pitchFamily="34" charset="0"/>
              <a:buChar char="•"/>
            </a:pPr>
            <a:r>
              <a:rPr lang="en-US" sz="1050" dirty="0"/>
              <a:t>High temp coating </a:t>
            </a:r>
          </a:p>
        </p:txBody>
      </p:sp>
      <p:sp>
        <p:nvSpPr>
          <p:cNvPr id="28" name="Rectangle 27">
            <a:extLst>
              <a:ext uri="{FF2B5EF4-FFF2-40B4-BE49-F238E27FC236}">
                <a16:creationId xmlns:a16="http://schemas.microsoft.com/office/drawing/2014/main" id="{706D6C4B-953A-7A40-8798-57B3D72353F8}"/>
              </a:ext>
            </a:extLst>
          </p:cNvPr>
          <p:cNvSpPr/>
          <p:nvPr/>
        </p:nvSpPr>
        <p:spPr>
          <a:xfrm>
            <a:off x="3474539" y="3936626"/>
            <a:ext cx="1043139" cy="942957"/>
          </a:xfrm>
          <a:prstGeom prst="rect">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79" indent="-128579">
              <a:buFont typeface="Arial" panose="020B0604020202020204" pitchFamily="34" charset="0"/>
              <a:buChar char="•"/>
            </a:pPr>
            <a:endParaRPr lang="en-US" sz="1050" dirty="0"/>
          </a:p>
          <a:p>
            <a:pPr marL="128579" indent="-128579">
              <a:buFont typeface="Arial" panose="020B0604020202020204" pitchFamily="34" charset="0"/>
              <a:buChar char="•"/>
            </a:pPr>
            <a:r>
              <a:rPr lang="en-US" sz="1050" dirty="0"/>
              <a:t>If yes, define ConOps parameters</a:t>
            </a:r>
          </a:p>
        </p:txBody>
      </p:sp>
      <p:sp>
        <p:nvSpPr>
          <p:cNvPr id="29" name="Right Brace 28">
            <a:extLst>
              <a:ext uri="{FF2B5EF4-FFF2-40B4-BE49-F238E27FC236}">
                <a16:creationId xmlns:a16="http://schemas.microsoft.com/office/drawing/2014/main" id="{49ABEB66-0A41-EB45-86DD-0C1643FB2531}"/>
              </a:ext>
            </a:extLst>
          </p:cNvPr>
          <p:cNvSpPr/>
          <p:nvPr/>
        </p:nvSpPr>
        <p:spPr>
          <a:xfrm>
            <a:off x="864470" y="2705303"/>
            <a:ext cx="81213" cy="650663"/>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cxnSp>
        <p:nvCxnSpPr>
          <p:cNvPr id="32" name="Straight Arrow Connector 31">
            <a:extLst>
              <a:ext uri="{FF2B5EF4-FFF2-40B4-BE49-F238E27FC236}">
                <a16:creationId xmlns:a16="http://schemas.microsoft.com/office/drawing/2014/main" id="{A3378E8B-56E0-444A-8F98-5EABB19DBE63}"/>
              </a:ext>
            </a:extLst>
          </p:cNvPr>
          <p:cNvCxnSpPr/>
          <p:nvPr/>
        </p:nvCxnSpPr>
        <p:spPr>
          <a:xfrm>
            <a:off x="945686" y="3030153"/>
            <a:ext cx="194911" cy="6208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8F82479-5ED9-284E-9EB6-2EFC986A8837}"/>
              </a:ext>
            </a:extLst>
          </p:cNvPr>
          <p:cNvCxnSpPr>
            <a:cxnSpLocks/>
          </p:cNvCxnSpPr>
          <p:nvPr/>
        </p:nvCxnSpPr>
        <p:spPr>
          <a:xfrm flipV="1">
            <a:off x="952907" y="2409324"/>
            <a:ext cx="194911" cy="6208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416495F-3CEC-454F-A85D-9A1E4D3E6D79}"/>
              </a:ext>
            </a:extLst>
          </p:cNvPr>
          <p:cNvCxnSpPr>
            <a:cxnSpLocks/>
            <a:endCxn id="25" idx="1"/>
          </p:cNvCxnSpPr>
          <p:nvPr/>
        </p:nvCxnSpPr>
        <p:spPr>
          <a:xfrm>
            <a:off x="965538" y="3019438"/>
            <a:ext cx="178669" cy="1736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76FA6DC2-A9F4-F248-B4F6-C2CE2D6A9FA2}"/>
              </a:ext>
            </a:extLst>
          </p:cNvPr>
          <p:cNvSpPr/>
          <p:nvPr/>
        </p:nvSpPr>
        <p:spPr>
          <a:xfrm>
            <a:off x="1140596" y="4906298"/>
            <a:ext cx="4605689" cy="519407"/>
          </a:xfrm>
          <a:prstGeom prst="rect">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dirty="0"/>
              <a:t>Mechanical                                     	 	</a:t>
            </a:r>
          </a:p>
          <a:p>
            <a:pPr marL="128579" indent="-128579">
              <a:buFont typeface="Arial" panose="020B0604020202020204" pitchFamily="34" charset="0"/>
              <a:buChar char="•"/>
            </a:pPr>
            <a:r>
              <a:rPr lang="en-US" sz="1050" dirty="0"/>
              <a:t>Design spacecraft layout</a:t>
            </a:r>
          </a:p>
        </p:txBody>
      </p:sp>
      <p:sp>
        <p:nvSpPr>
          <p:cNvPr id="38" name="Rectangle 37">
            <a:extLst>
              <a:ext uri="{FF2B5EF4-FFF2-40B4-BE49-F238E27FC236}">
                <a16:creationId xmlns:a16="http://schemas.microsoft.com/office/drawing/2014/main" id="{077B8767-92B1-E14B-8E52-8660E7588E89}"/>
              </a:ext>
            </a:extLst>
          </p:cNvPr>
          <p:cNvSpPr/>
          <p:nvPr/>
        </p:nvSpPr>
        <p:spPr>
          <a:xfrm>
            <a:off x="1140596" y="5441623"/>
            <a:ext cx="4605689" cy="531431"/>
          </a:xfrm>
          <a:prstGeom prst="rect">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dirty="0"/>
              <a:t>Power                        			</a:t>
            </a:r>
          </a:p>
          <a:p>
            <a:pPr marL="128579" indent="-128579">
              <a:buFont typeface="Arial" panose="020B0604020202020204" pitchFamily="34" charset="0"/>
              <a:buChar char="•"/>
            </a:pPr>
            <a:r>
              <a:rPr lang="en-US" sz="1050" dirty="0"/>
              <a:t>Compare NG-RTG, GPHS-RTG and MHW-RTG using GPHS components</a:t>
            </a:r>
          </a:p>
        </p:txBody>
      </p:sp>
      <p:sp>
        <p:nvSpPr>
          <p:cNvPr id="39" name="Rectangle 38">
            <a:extLst>
              <a:ext uri="{FF2B5EF4-FFF2-40B4-BE49-F238E27FC236}">
                <a16:creationId xmlns:a16="http://schemas.microsoft.com/office/drawing/2014/main" id="{2F98C581-FA69-9641-94C9-885292166C6B}"/>
              </a:ext>
            </a:extLst>
          </p:cNvPr>
          <p:cNvSpPr/>
          <p:nvPr/>
        </p:nvSpPr>
        <p:spPr>
          <a:xfrm>
            <a:off x="5746287" y="3089275"/>
            <a:ext cx="584041" cy="1421366"/>
          </a:xfrm>
          <a:prstGeom prst="rect">
            <a:avLst/>
          </a:prstGeom>
          <a:solidFill>
            <a:schemeClr val="accent2">
              <a:lumMod val="60000"/>
              <a:lumOff val="40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ACE</a:t>
            </a:r>
            <a:r>
              <a:rPr lang="en-US" sz="1500" b="1" dirty="0">
                <a:solidFill>
                  <a:schemeClr val="tx1"/>
                </a:solidFill>
              </a:rPr>
              <a:t> Run</a:t>
            </a:r>
          </a:p>
        </p:txBody>
      </p:sp>
      <p:cxnSp>
        <p:nvCxnSpPr>
          <p:cNvPr id="41" name="Straight Arrow Connector 40">
            <a:extLst>
              <a:ext uri="{FF2B5EF4-FFF2-40B4-BE49-F238E27FC236}">
                <a16:creationId xmlns:a16="http://schemas.microsoft.com/office/drawing/2014/main" id="{4F0396B3-1E83-9B4A-919A-65697515B651}"/>
              </a:ext>
            </a:extLst>
          </p:cNvPr>
          <p:cNvCxnSpPr>
            <a:cxnSpLocks/>
            <a:stCxn id="24" idx="3"/>
            <a:endCxn id="39" idx="0"/>
          </p:cNvCxnSpPr>
          <p:nvPr/>
        </p:nvCxnSpPr>
        <p:spPr>
          <a:xfrm>
            <a:off x="5746287" y="2510234"/>
            <a:ext cx="292021" cy="5790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1789D1E2-FD5B-BF4F-940A-45EF22D37CDF}"/>
              </a:ext>
            </a:extLst>
          </p:cNvPr>
          <p:cNvCxnSpPr>
            <a:cxnSpLocks/>
            <a:stCxn id="25" idx="3"/>
          </p:cNvCxnSpPr>
          <p:nvPr/>
        </p:nvCxnSpPr>
        <p:spPr>
          <a:xfrm>
            <a:off x="2371429" y="3193084"/>
            <a:ext cx="3374857" cy="3236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8DA188A-7BB0-1A49-B636-BB0A03482005}"/>
              </a:ext>
            </a:extLst>
          </p:cNvPr>
          <p:cNvCxnSpPr>
            <a:cxnSpLocks/>
          </p:cNvCxnSpPr>
          <p:nvPr/>
        </p:nvCxnSpPr>
        <p:spPr>
          <a:xfrm>
            <a:off x="3443442" y="3673596"/>
            <a:ext cx="230284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2862D17-E637-714B-90D8-D21ED6DE8365}"/>
              </a:ext>
            </a:extLst>
          </p:cNvPr>
          <p:cNvCxnSpPr>
            <a:cxnSpLocks/>
          </p:cNvCxnSpPr>
          <p:nvPr/>
        </p:nvCxnSpPr>
        <p:spPr>
          <a:xfrm flipV="1">
            <a:off x="4550019" y="4006628"/>
            <a:ext cx="1189044" cy="2333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B0F3FF5-5012-0845-A3A7-1F9BE711E63B}"/>
              </a:ext>
            </a:extLst>
          </p:cNvPr>
          <p:cNvCxnSpPr>
            <a:cxnSpLocks/>
            <a:stCxn id="37" idx="3"/>
          </p:cNvCxnSpPr>
          <p:nvPr/>
        </p:nvCxnSpPr>
        <p:spPr>
          <a:xfrm flipV="1">
            <a:off x="5746283" y="4517863"/>
            <a:ext cx="179235" cy="6481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35B81AE-7E95-E349-96C5-1779CFFC98A8}"/>
              </a:ext>
            </a:extLst>
          </p:cNvPr>
          <p:cNvCxnSpPr>
            <a:cxnSpLocks/>
            <a:stCxn id="38" idx="3"/>
          </p:cNvCxnSpPr>
          <p:nvPr/>
        </p:nvCxnSpPr>
        <p:spPr>
          <a:xfrm flipV="1">
            <a:off x="5746282" y="4526032"/>
            <a:ext cx="360948" cy="11813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B87FD12-3E04-AA49-BD54-82F8285D0386}"/>
              </a:ext>
            </a:extLst>
          </p:cNvPr>
          <p:cNvCxnSpPr>
            <a:cxnSpLocks/>
          </p:cNvCxnSpPr>
          <p:nvPr/>
        </p:nvCxnSpPr>
        <p:spPr>
          <a:xfrm>
            <a:off x="6330327" y="3694299"/>
            <a:ext cx="58543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D7C32A8E-8184-B645-AE50-6CB8196FCE7C}"/>
              </a:ext>
            </a:extLst>
          </p:cNvPr>
          <p:cNvSpPr/>
          <p:nvPr/>
        </p:nvSpPr>
        <p:spPr>
          <a:xfrm>
            <a:off x="6915752" y="3378579"/>
            <a:ext cx="555165" cy="620830"/>
          </a:xfrm>
          <a:prstGeom prst="rect">
            <a:avLst/>
          </a:prstGeom>
          <a:solidFill>
            <a:schemeClr val="accent2">
              <a:lumMod val="60000"/>
              <a:lumOff val="40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rPr>
              <a:t>Interim Report</a:t>
            </a:r>
          </a:p>
        </p:txBody>
      </p:sp>
      <p:sp>
        <p:nvSpPr>
          <p:cNvPr id="66" name="Rectangle 65">
            <a:extLst>
              <a:ext uri="{FF2B5EF4-FFF2-40B4-BE49-F238E27FC236}">
                <a16:creationId xmlns:a16="http://schemas.microsoft.com/office/drawing/2014/main" id="{FE7CCBB1-272E-AD4D-9014-EB0FCD359559}"/>
              </a:ext>
            </a:extLst>
          </p:cNvPr>
          <p:cNvSpPr/>
          <p:nvPr/>
        </p:nvSpPr>
        <p:spPr>
          <a:xfrm>
            <a:off x="7626208" y="3370404"/>
            <a:ext cx="411962" cy="620830"/>
          </a:xfrm>
          <a:prstGeom prst="rect">
            <a:avLst/>
          </a:prstGeom>
          <a:solidFill>
            <a:srgbClr val="0070C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a:t>Work-shop Input</a:t>
            </a:r>
          </a:p>
        </p:txBody>
      </p:sp>
      <p:sp>
        <p:nvSpPr>
          <p:cNvPr id="67" name="Rectangle 66">
            <a:extLst>
              <a:ext uri="{FF2B5EF4-FFF2-40B4-BE49-F238E27FC236}">
                <a16:creationId xmlns:a16="http://schemas.microsoft.com/office/drawing/2014/main" id="{91F9CBCF-85E9-5542-ABD5-7C5DB2E3AA9E}"/>
              </a:ext>
            </a:extLst>
          </p:cNvPr>
          <p:cNvSpPr/>
          <p:nvPr/>
        </p:nvSpPr>
        <p:spPr>
          <a:xfrm>
            <a:off x="8056345" y="3370401"/>
            <a:ext cx="462014" cy="620830"/>
          </a:xfrm>
          <a:prstGeom prst="rect">
            <a:avLst/>
          </a:prstGeom>
          <a:solidFill>
            <a:srgbClr val="0070C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a:t>Revise Report</a:t>
            </a:r>
          </a:p>
        </p:txBody>
      </p:sp>
      <p:sp>
        <p:nvSpPr>
          <p:cNvPr id="68" name="Rectangle 67">
            <a:extLst>
              <a:ext uri="{FF2B5EF4-FFF2-40B4-BE49-F238E27FC236}">
                <a16:creationId xmlns:a16="http://schemas.microsoft.com/office/drawing/2014/main" id="{EC4BC516-7CB7-F04F-8B77-78F18B18FDAC}"/>
              </a:ext>
            </a:extLst>
          </p:cNvPr>
          <p:cNvSpPr/>
          <p:nvPr/>
        </p:nvSpPr>
        <p:spPr>
          <a:xfrm>
            <a:off x="8662963" y="3385794"/>
            <a:ext cx="462014" cy="620830"/>
          </a:xfrm>
          <a:prstGeom prst="rect">
            <a:avLst/>
          </a:prstGeom>
          <a:solidFill>
            <a:schemeClr val="accent2">
              <a:lumMod val="60000"/>
              <a:lumOff val="40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rPr>
              <a:t>Final Rprt</a:t>
            </a:r>
          </a:p>
        </p:txBody>
      </p:sp>
      <p:cxnSp>
        <p:nvCxnSpPr>
          <p:cNvPr id="70" name="Straight Arrow Connector 69">
            <a:extLst>
              <a:ext uri="{FF2B5EF4-FFF2-40B4-BE49-F238E27FC236}">
                <a16:creationId xmlns:a16="http://schemas.microsoft.com/office/drawing/2014/main" id="{29C53F69-57BD-3542-8D2F-02A5701E4A4A}"/>
              </a:ext>
            </a:extLst>
          </p:cNvPr>
          <p:cNvCxnSpPr/>
          <p:nvPr/>
        </p:nvCxnSpPr>
        <p:spPr>
          <a:xfrm flipV="1">
            <a:off x="7832185" y="3193063"/>
            <a:ext cx="0" cy="1629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356D874B-EC6F-CC40-BDC4-72E596C90753}"/>
              </a:ext>
            </a:extLst>
          </p:cNvPr>
          <p:cNvCxnSpPr/>
          <p:nvPr/>
        </p:nvCxnSpPr>
        <p:spPr>
          <a:xfrm>
            <a:off x="7832190" y="3193058"/>
            <a:ext cx="45516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63D34BB-488D-B24A-B94A-0E678B35100E}"/>
              </a:ext>
            </a:extLst>
          </p:cNvPr>
          <p:cNvCxnSpPr>
            <a:cxnSpLocks/>
            <a:endCxn id="67" idx="0"/>
          </p:cNvCxnSpPr>
          <p:nvPr/>
        </p:nvCxnSpPr>
        <p:spPr>
          <a:xfrm>
            <a:off x="8287352" y="3193058"/>
            <a:ext cx="0" cy="1773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E30C09F5-8A75-824B-969D-35258E2E4D38}"/>
              </a:ext>
            </a:extLst>
          </p:cNvPr>
          <p:cNvCxnSpPr/>
          <p:nvPr/>
        </p:nvCxnSpPr>
        <p:spPr>
          <a:xfrm flipV="1">
            <a:off x="7832185" y="4006628"/>
            <a:ext cx="0" cy="1629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91FE915-D132-5344-AA3B-5D80FB1F34BC}"/>
              </a:ext>
            </a:extLst>
          </p:cNvPr>
          <p:cNvCxnSpPr>
            <a:cxnSpLocks/>
          </p:cNvCxnSpPr>
          <p:nvPr/>
        </p:nvCxnSpPr>
        <p:spPr>
          <a:xfrm>
            <a:off x="8294570" y="4006624"/>
            <a:ext cx="0" cy="1773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2416D549-FC9F-1142-84D3-C0EA5034A605}"/>
              </a:ext>
            </a:extLst>
          </p:cNvPr>
          <p:cNvCxnSpPr>
            <a:cxnSpLocks/>
          </p:cNvCxnSpPr>
          <p:nvPr/>
        </p:nvCxnSpPr>
        <p:spPr>
          <a:xfrm flipH="1">
            <a:off x="7832190" y="4171934"/>
            <a:ext cx="45516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F73DEA54-962E-EA4A-99CF-C102CFAFC739}"/>
              </a:ext>
            </a:extLst>
          </p:cNvPr>
          <p:cNvCxnSpPr>
            <a:cxnSpLocks/>
            <a:stCxn id="59" idx="3"/>
          </p:cNvCxnSpPr>
          <p:nvPr/>
        </p:nvCxnSpPr>
        <p:spPr>
          <a:xfrm>
            <a:off x="7470922" y="3688994"/>
            <a:ext cx="155287" cy="53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382E5346-8BAD-5E4E-88C8-B16D72305017}"/>
              </a:ext>
            </a:extLst>
          </p:cNvPr>
          <p:cNvSpPr/>
          <p:nvPr/>
        </p:nvSpPr>
        <p:spPr>
          <a:xfrm>
            <a:off x="1147817" y="1492445"/>
            <a:ext cx="2267313" cy="646871"/>
          </a:xfrm>
          <a:prstGeom prst="rect">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500" b="1" dirty="0"/>
              <a:t>Longevity</a:t>
            </a:r>
          </a:p>
          <a:p>
            <a:pPr marL="128579" indent="-128579">
              <a:buFont typeface="Arial" panose="020B0604020202020204" pitchFamily="34" charset="0"/>
              <a:buChar char="•"/>
            </a:pPr>
            <a:r>
              <a:rPr lang="en-US" sz="1050" dirty="0"/>
              <a:t>SC lifetimes/failures, long-lasting systems, failure modes</a:t>
            </a:r>
          </a:p>
        </p:txBody>
      </p:sp>
      <p:sp>
        <p:nvSpPr>
          <p:cNvPr id="88" name="Rectangle 87">
            <a:extLst>
              <a:ext uri="{FF2B5EF4-FFF2-40B4-BE49-F238E27FC236}">
                <a16:creationId xmlns:a16="http://schemas.microsoft.com/office/drawing/2014/main" id="{34341252-2D2B-C549-BA94-6312052F694B}"/>
              </a:ext>
            </a:extLst>
          </p:cNvPr>
          <p:cNvSpPr/>
          <p:nvPr/>
        </p:nvSpPr>
        <p:spPr>
          <a:xfrm>
            <a:off x="3443441" y="1491368"/>
            <a:ext cx="2281185" cy="646871"/>
          </a:xfrm>
          <a:prstGeom prst="rect">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8579" indent="-128579">
              <a:buFont typeface="Arial" panose="020B0604020202020204" pitchFamily="34" charset="0"/>
              <a:buChar char="•"/>
            </a:pPr>
            <a:endParaRPr lang="en-US" sz="1050" dirty="0"/>
          </a:p>
          <a:p>
            <a:pPr marL="128579" indent="-128579">
              <a:buFont typeface="Arial" panose="020B0604020202020204" pitchFamily="34" charset="0"/>
              <a:buChar char="•"/>
            </a:pPr>
            <a:r>
              <a:rPr lang="en-US" sz="1050" dirty="0"/>
              <a:t>Develop process of failure modes and accelerated testing</a:t>
            </a:r>
          </a:p>
        </p:txBody>
      </p:sp>
      <p:cxnSp>
        <p:nvCxnSpPr>
          <p:cNvPr id="91" name="Straight Arrow Connector 90">
            <a:extLst>
              <a:ext uri="{FF2B5EF4-FFF2-40B4-BE49-F238E27FC236}">
                <a16:creationId xmlns:a16="http://schemas.microsoft.com/office/drawing/2014/main" id="{BBD923F0-07CC-F047-8262-E871A4F765FE}"/>
              </a:ext>
            </a:extLst>
          </p:cNvPr>
          <p:cNvCxnSpPr>
            <a:cxnSpLocks/>
          </p:cNvCxnSpPr>
          <p:nvPr/>
        </p:nvCxnSpPr>
        <p:spPr>
          <a:xfrm>
            <a:off x="5716283" y="1874113"/>
            <a:ext cx="440921" cy="12223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AA89E49F-610D-BB43-A6A2-C60C82A5C133}"/>
              </a:ext>
            </a:extLst>
          </p:cNvPr>
          <p:cNvCxnSpPr>
            <a:cxnSpLocks/>
          </p:cNvCxnSpPr>
          <p:nvPr/>
        </p:nvCxnSpPr>
        <p:spPr>
          <a:xfrm>
            <a:off x="8523735" y="3694302"/>
            <a:ext cx="155287" cy="53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8742CAD-ED65-C24B-B70C-73CE11EA6295}"/>
              </a:ext>
            </a:extLst>
          </p:cNvPr>
          <p:cNvSpPr txBox="1"/>
          <p:nvPr/>
        </p:nvSpPr>
        <p:spPr>
          <a:xfrm>
            <a:off x="6544436" y="4240020"/>
            <a:ext cx="2484287" cy="1754326"/>
          </a:xfrm>
          <a:prstGeom prst="rect">
            <a:avLst/>
          </a:prstGeom>
          <a:noFill/>
          <a:ln w="28575">
            <a:solidFill>
              <a:srgbClr val="FFFF00"/>
            </a:solidFill>
          </a:ln>
        </p:spPr>
        <p:txBody>
          <a:bodyPr wrap="square" rtlCol="0">
            <a:spAutoFit/>
          </a:bodyPr>
          <a:lstStyle/>
          <a:p>
            <a:r>
              <a:rPr lang="en-US" sz="1350" dirty="0">
                <a:solidFill>
                  <a:schemeClr val="bg1"/>
                </a:solidFill>
              </a:rPr>
              <a:t>ACE = </a:t>
            </a:r>
            <a:r>
              <a:rPr lang="en-US" sz="1350" b="1" dirty="0">
                <a:solidFill>
                  <a:schemeClr val="bg1"/>
                </a:solidFill>
              </a:rPr>
              <a:t>A</a:t>
            </a:r>
            <a:r>
              <a:rPr lang="en-US" sz="1350" dirty="0">
                <a:solidFill>
                  <a:schemeClr val="bg1"/>
                </a:solidFill>
              </a:rPr>
              <a:t>PL </a:t>
            </a:r>
            <a:r>
              <a:rPr lang="en-US" sz="1350" b="1" dirty="0">
                <a:solidFill>
                  <a:schemeClr val="bg1"/>
                </a:solidFill>
              </a:rPr>
              <a:t>C</a:t>
            </a:r>
            <a:r>
              <a:rPr lang="en-US" sz="1350" dirty="0">
                <a:solidFill>
                  <a:schemeClr val="bg1"/>
                </a:solidFill>
              </a:rPr>
              <a:t>oncurrent </a:t>
            </a:r>
            <a:r>
              <a:rPr lang="en-US" sz="1350" b="1" dirty="0">
                <a:solidFill>
                  <a:schemeClr val="bg1"/>
                </a:solidFill>
              </a:rPr>
              <a:t>E</a:t>
            </a:r>
            <a:r>
              <a:rPr lang="en-US" sz="1350" dirty="0">
                <a:solidFill>
                  <a:schemeClr val="bg1"/>
                </a:solidFill>
              </a:rPr>
              <a:t>ngineering Laboratory</a:t>
            </a:r>
          </a:p>
          <a:p>
            <a:endParaRPr lang="en-US" sz="1350" dirty="0">
              <a:solidFill>
                <a:schemeClr val="bg1"/>
              </a:solidFill>
            </a:endParaRPr>
          </a:p>
          <a:p>
            <a:r>
              <a:rPr lang="en-US" sz="1350" b="1" dirty="0">
                <a:solidFill>
                  <a:schemeClr val="bg1"/>
                </a:solidFill>
              </a:rPr>
              <a:t>Engineering requirements:</a:t>
            </a:r>
          </a:p>
          <a:p>
            <a:pPr marL="128579" indent="-128579">
              <a:buFont typeface="Arial" panose="020B0604020202020204" pitchFamily="34" charset="0"/>
              <a:buChar char="•"/>
            </a:pPr>
            <a:r>
              <a:rPr lang="en-US" sz="1350" dirty="0">
                <a:solidFill>
                  <a:schemeClr val="bg1"/>
                </a:solidFill>
              </a:rPr>
              <a:t>400 W</a:t>
            </a:r>
          </a:p>
          <a:p>
            <a:pPr marL="128579" indent="-128579">
              <a:buFont typeface="Arial" panose="020B0604020202020204" pitchFamily="34" charset="0"/>
              <a:buChar char="•"/>
            </a:pPr>
            <a:r>
              <a:rPr lang="en-US" sz="1350" dirty="0">
                <a:solidFill>
                  <a:schemeClr val="bg1"/>
                </a:solidFill>
              </a:rPr>
              <a:t>Launch-able 1/1/30</a:t>
            </a:r>
          </a:p>
          <a:p>
            <a:pPr marL="128579" indent="-128579">
              <a:buFont typeface="Arial" panose="020B0604020202020204" pitchFamily="34" charset="0"/>
              <a:buChar char="•"/>
            </a:pPr>
            <a:r>
              <a:rPr lang="en-US" sz="1350" dirty="0">
                <a:solidFill>
                  <a:schemeClr val="bg1"/>
                </a:solidFill>
              </a:rPr>
              <a:t>&gt;50 years</a:t>
            </a:r>
          </a:p>
          <a:p>
            <a:pPr marL="128579" indent="-128579">
              <a:buFont typeface="Arial" panose="020B0604020202020204" pitchFamily="34" charset="0"/>
              <a:buChar char="•"/>
            </a:pPr>
            <a:r>
              <a:rPr lang="en-US" sz="1350" dirty="0">
                <a:solidFill>
                  <a:schemeClr val="bg1"/>
                </a:solidFill>
              </a:rPr>
              <a:t>&gt;1000 AU</a:t>
            </a:r>
          </a:p>
        </p:txBody>
      </p:sp>
      <p:sp>
        <p:nvSpPr>
          <p:cNvPr id="8" name="Slide Number Placeholder 7">
            <a:extLst>
              <a:ext uri="{FF2B5EF4-FFF2-40B4-BE49-F238E27FC236}">
                <a16:creationId xmlns:a16="http://schemas.microsoft.com/office/drawing/2014/main" id="{5A14F06E-A995-3E42-B6D2-D84C1260432F}"/>
              </a:ext>
            </a:extLst>
          </p:cNvPr>
          <p:cNvSpPr>
            <a:spLocks noGrp="1"/>
          </p:cNvSpPr>
          <p:nvPr>
            <p:ph type="sldNum" sz="quarter" idx="12"/>
          </p:nvPr>
        </p:nvSpPr>
        <p:spPr/>
        <p:txBody>
          <a:bodyPr/>
          <a:lstStyle/>
          <a:p>
            <a:fld id="{3F17BDE2-58A5-164A-A383-04DC8BD30232}" type="slidenum">
              <a:rPr lang="en-US" smtClean="0"/>
              <a:t>22</a:t>
            </a:fld>
            <a:endParaRPr lang="en-US" dirty="0"/>
          </a:p>
        </p:txBody>
      </p:sp>
      <p:sp>
        <p:nvSpPr>
          <p:cNvPr id="3" name="Date Placeholder 2">
            <a:extLst>
              <a:ext uri="{FF2B5EF4-FFF2-40B4-BE49-F238E27FC236}">
                <a16:creationId xmlns:a16="http://schemas.microsoft.com/office/drawing/2014/main" id="{8FC6A57A-7E65-B44B-B46B-EC0937822FC1}"/>
              </a:ext>
            </a:extLst>
          </p:cNvPr>
          <p:cNvSpPr>
            <a:spLocks noGrp="1"/>
          </p:cNvSpPr>
          <p:nvPr>
            <p:ph type="dt" sz="half" idx="10"/>
          </p:nvPr>
        </p:nvSpPr>
        <p:spPr/>
        <p:txBody>
          <a:bodyPr/>
          <a:lstStyle/>
          <a:p>
            <a:r>
              <a:rPr lang="en-US"/>
              <a:t>6 May 2020</a:t>
            </a:r>
            <a:endParaRPr lang="en-US" dirty="0"/>
          </a:p>
        </p:txBody>
      </p:sp>
      <p:sp>
        <p:nvSpPr>
          <p:cNvPr id="4" name="Footer Placeholder 3">
            <a:extLst>
              <a:ext uri="{FF2B5EF4-FFF2-40B4-BE49-F238E27FC236}">
                <a16:creationId xmlns:a16="http://schemas.microsoft.com/office/drawing/2014/main" id="{B3027084-C3A4-154B-9251-E4373D69EBD5}"/>
              </a:ext>
            </a:extLst>
          </p:cNvPr>
          <p:cNvSpPr>
            <a:spLocks noGrp="1"/>
          </p:cNvSpPr>
          <p:nvPr>
            <p:ph type="ftr" sz="quarter" idx="11"/>
          </p:nvPr>
        </p:nvSpPr>
        <p:spPr/>
        <p:txBody>
          <a:bodyPr/>
          <a:lstStyle/>
          <a:p>
            <a:r>
              <a:rPr lang="en-US" dirty="0"/>
              <a:t>EGU2020: Sharing Geoscience Online – Chat time Wednesday 08:30 – 10:15 CEST</a:t>
            </a:r>
          </a:p>
        </p:txBody>
      </p:sp>
    </p:spTree>
    <p:extLst>
      <p:ext uri="{BB962C8B-B14F-4D97-AF65-F5344CB8AC3E}">
        <p14:creationId xmlns:p14="http://schemas.microsoft.com/office/powerpoint/2010/main" val="4140129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EDDE6E-97AB-A740-BB90-77D0BBC53AD6}"/>
              </a:ext>
            </a:extLst>
          </p:cNvPr>
          <p:cNvSpPr>
            <a:spLocks noGrp="1"/>
          </p:cNvSpPr>
          <p:nvPr>
            <p:ph type="dt" sz="half" idx="10"/>
          </p:nvPr>
        </p:nvSpPr>
        <p:spPr/>
        <p:txBody>
          <a:bodyPr/>
          <a:lstStyle/>
          <a:p>
            <a:r>
              <a:rPr lang="en-US"/>
              <a:t>6 May 2020</a:t>
            </a:r>
            <a:endParaRPr lang="en-US" dirty="0"/>
          </a:p>
        </p:txBody>
      </p:sp>
      <p:sp>
        <p:nvSpPr>
          <p:cNvPr id="3" name="Footer Placeholder 2">
            <a:extLst>
              <a:ext uri="{FF2B5EF4-FFF2-40B4-BE49-F238E27FC236}">
                <a16:creationId xmlns:a16="http://schemas.microsoft.com/office/drawing/2014/main" id="{7A8E91E6-05CF-FD4B-BACC-1E0E773B54E9}"/>
              </a:ext>
            </a:extLst>
          </p:cNvPr>
          <p:cNvSpPr>
            <a:spLocks noGrp="1"/>
          </p:cNvSpPr>
          <p:nvPr>
            <p:ph type="ftr" sz="quarter" idx="11"/>
          </p:nvPr>
        </p:nvSpPr>
        <p:spPr/>
        <p:txBody>
          <a:bodyPr/>
          <a:lstStyle/>
          <a:p>
            <a:r>
              <a:rPr lang="en-US" dirty="0"/>
              <a:t>EGU2020: Sharing Geoscience Online – Chat time Wednesday 08:30 – 10:15 CEST</a:t>
            </a:r>
          </a:p>
        </p:txBody>
      </p:sp>
      <p:sp>
        <p:nvSpPr>
          <p:cNvPr id="4" name="Slide Number Placeholder 3">
            <a:extLst>
              <a:ext uri="{FF2B5EF4-FFF2-40B4-BE49-F238E27FC236}">
                <a16:creationId xmlns:a16="http://schemas.microsoft.com/office/drawing/2014/main" id="{3E8A568F-43CE-D84C-B7F1-08668DEE3277}"/>
              </a:ext>
            </a:extLst>
          </p:cNvPr>
          <p:cNvSpPr>
            <a:spLocks noGrp="1"/>
          </p:cNvSpPr>
          <p:nvPr>
            <p:ph type="sldNum" sz="quarter" idx="12"/>
          </p:nvPr>
        </p:nvSpPr>
        <p:spPr/>
        <p:txBody>
          <a:bodyPr/>
          <a:lstStyle/>
          <a:p>
            <a:fld id="{4EBCDCBD-78E1-0D41-A999-31B5EBF8E02C}" type="slidenum">
              <a:rPr lang="en-US" smtClean="0"/>
              <a:pPr/>
              <a:t>23</a:t>
            </a:fld>
            <a:endParaRPr lang="en-US" dirty="0"/>
          </a:p>
        </p:txBody>
      </p:sp>
      <p:sp>
        <p:nvSpPr>
          <p:cNvPr id="5" name="Title 4">
            <a:extLst>
              <a:ext uri="{FF2B5EF4-FFF2-40B4-BE49-F238E27FC236}">
                <a16:creationId xmlns:a16="http://schemas.microsoft.com/office/drawing/2014/main" id="{86BD6F11-2E5D-A047-B139-CD21FFBFBE1E}"/>
              </a:ext>
            </a:extLst>
          </p:cNvPr>
          <p:cNvSpPr>
            <a:spLocks noGrp="1"/>
          </p:cNvSpPr>
          <p:nvPr>
            <p:ph type="title"/>
          </p:nvPr>
        </p:nvSpPr>
        <p:spPr/>
        <p:txBody>
          <a:bodyPr>
            <a:normAutofit/>
          </a:bodyPr>
          <a:lstStyle/>
          <a:p>
            <a:r>
              <a:rPr lang="en-US" dirty="0"/>
              <a:t>Want To Stay in Touch?</a:t>
            </a:r>
          </a:p>
        </p:txBody>
      </p:sp>
      <p:pic>
        <p:nvPicPr>
          <p:cNvPr id="8" name="Content Placeholder 7">
            <a:extLst>
              <a:ext uri="{FF2B5EF4-FFF2-40B4-BE49-F238E27FC236}">
                <a16:creationId xmlns:a16="http://schemas.microsoft.com/office/drawing/2014/main" id="{5182B127-CA29-3E44-B35C-0B8CCB39AD4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39775" y="1559960"/>
            <a:ext cx="7715250" cy="4808054"/>
          </a:xfrm>
          <a:ln>
            <a:solidFill>
              <a:schemeClr val="bg1"/>
            </a:solidFill>
          </a:ln>
        </p:spPr>
      </p:pic>
      <p:sp>
        <p:nvSpPr>
          <p:cNvPr id="9" name="TextBox 8">
            <a:extLst>
              <a:ext uri="{FF2B5EF4-FFF2-40B4-BE49-F238E27FC236}">
                <a16:creationId xmlns:a16="http://schemas.microsoft.com/office/drawing/2014/main" id="{4F5609C1-9602-6745-B522-9BDCB51F51DD}"/>
              </a:ext>
            </a:extLst>
          </p:cNvPr>
          <p:cNvSpPr txBox="1"/>
          <p:nvPr/>
        </p:nvSpPr>
        <p:spPr>
          <a:xfrm>
            <a:off x="1041400" y="927100"/>
            <a:ext cx="7124700" cy="400110"/>
          </a:xfrm>
          <a:prstGeom prst="rect">
            <a:avLst/>
          </a:prstGeom>
          <a:noFill/>
          <a:ln w="19050">
            <a:noFill/>
          </a:ln>
        </p:spPr>
        <p:txBody>
          <a:bodyPr wrap="square" rtlCol="0">
            <a:spAutoFit/>
          </a:bodyPr>
          <a:lstStyle/>
          <a:p>
            <a:r>
              <a:rPr lang="en-US" sz="2000" dirty="0">
                <a:solidFill>
                  <a:srgbClr val="FFFF00"/>
                </a:solidFill>
              </a:rPr>
              <a:t>See the website </a:t>
            </a:r>
            <a:r>
              <a:rPr lang="en-US" sz="2000" dirty="0">
                <a:solidFill>
                  <a:schemeClr val="accent1">
                    <a:lumMod val="20000"/>
                    <a:lumOff val="80000"/>
                  </a:schemeClr>
                </a:solidFill>
              </a:rPr>
              <a:t>http://interstellarprobe.jhuapl.edu</a:t>
            </a:r>
          </a:p>
        </p:txBody>
      </p:sp>
    </p:spTree>
    <p:extLst>
      <p:ext uri="{BB962C8B-B14F-4D97-AF65-F5344CB8AC3E}">
        <p14:creationId xmlns:p14="http://schemas.microsoft.com/office/powerpoint/2010/main" val="364682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A44DD28-A97F-8B4F-BEF3-5752CEB3BBBA}"/>
              </a:ext>
            </a:extLst>
          </p:cNvPr>
          <p:cNvSpPr>
            <a:spLocks noGrp="1"/>
          </p:cNvSpPr>
          <p:nvPr>
            <p:ph type="sldNum" sz="quarter" idx="16"/>
          </p:nvPr>
        </p:nvSpPr>
        <p:spPr/>
        <p:txBody>
          <a:bodyPr/>
          <a:lstStyle/>
          <a:p>
            <a:fld id="{4EBCDCBD-78E1-0D41-A999-31B5EBF8E02C}" type="slidenum">
              <a:rPr lang="en-US" smtClean="0"/>
              <a:pPr/>
              <a:t>24</a:t>
            </a:fld>
            <a:endParaRPr lang="en-US" dirty="0"/>
          </a:p>
        </p:txBody>
      </p:sp>
      <p:pic>
        <p:nvPicPr>
          <p:cNvPr id="10" name="Picture 9">
            <a:extLst>
              <a:ext uri="{FF2B5EF4-FFF2-40B4-BE49-F238E27FC236}">
                <a16:creationId xmlns:a16="http://schemas.microsoft.com/office/drawing/2014/main" id="{7D67D6A3-3E43-2348-850C-C2F61A3C8D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57250"/>
            <a:ext cx="2857500" cy="5143500"/>
          </a:xfrm>
          <a:prstGeom prst="rect">
            <a:avLst/>
          </a:prstGeom>
        </p:spPr>
      </p:pic>
      <p:sp>
        <p:nvSpPr>
          <p:cNvPr id="15" name="TextBox 14">
            <a:extLst>
              <a:ext uri="{FF2B5EF4-FFF2-40B4-BE49-F238E27FC236}">
                <a16:creationId xmlns:a16="http://schemas.microsoft.com/office/drawing/2014/main" id="{129B71F0-1E05-6747-8B78-022125501214}"/>
              </a:ext>
            </a:extLst>
          </p:cNvPr>
          <p:cNvSpPr txBox="1"/>
          <p:nvPr/>
        </p:nvSpPr>
        <p:spPr>
          <a:xfrm>
            <a:off x="6231731" y="2317024"/>
            <a:ext cx="2606040" cy="2123658"/>
          </a:xfrm>
          <a:prstGeom prst="rect">
            <a:avLst/>
          </a:prstGeom>
          <a:noFill/>
          <a:ln w="19050">
            <a:noFill/>
          </a:ln>
        </p:spPr>
        <p:txBody>
          <a:bodyPr wrap="square" rtlCol="0">
            <a:spAutoFit/>
          </a:bodyPr>
          <a:lstStyle/>
          <a:p>
            <a:r>
              <a:rPr lang="en-US" sz="3300" b="1" dirty="0">
                <a:solidFill>
                  <a:srgbClr val="00D6FF"/>
                </a:solidFill>
              </a:rPr>
              <a:t>The real journey has only just begun…</a:t>
            </a:r>
          </a:p>
        </p:txBody>
      </p:sp>
      <p:grpSp>
        <p:nvGrpSpPr>
          <p:cNvPr id="3" name="Group 2">
            <a:extLst>
              <a:ext uri="{FF2B5EF4-FFF2-40B4-BE49-F238E27FC236}">
                <a16:creationId xmlns:a16="http://schemas.microsoft.com/office/drawing/2014/main" id="{2640B7C3-2C80-6642-A618-496560C97E46}"/>
              </a:ext>
            </a:extLst>
          </p:cNvPr>
          <p:cNvGrpSpPr/>
          <p:nvPr/>
        </p:nvGrpSpPr>
        <p:grpSpPr>
          <a:xfrm>
            <a:off x="2866094" y="857249"/>
            <a:ext cx="2876551" cy="5143500"/>
            <a:chOff x="3821458" y="-1"/>
            <a:chExt cx="3835401" cy="6858000"/>
          </a:xfrm>
        </p:grpSpPr>
        <p:pic>
          <p:nvPicPr>
            <p:cNvPr id="14" name="Picture 13">
              <a:extLst>
                <a:ext uri="{FF2B5EF4-FFF2-40B4-BE49-F238E27FC236}">
                  <a16:creationId xmlns:a16="http://schemas.microsoft.com/office/drawing/2014/main" id="{00A38AC7-DEED-BD4B-8795-3E87F52D93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21458" y="-1"/>
              <a:ext cx="3835401" cy="6858000"/>
            </a:xfrm>
            <a:prstGeom prst="rect">
              <a:avLst/>
            </a:prstGeom>
          </p:spPr>
        </p:pic>
        <p:sp>
          <p:nvSpPr>
            <p:cNvPr id="2" name="TextBox 1">
              <a:extLst>
                <a:ext uri="{FF2B5EF4-FFF2-40B4-BE49-F238E27FC236}">
                  <a16:creationId xmlns:a16="http://schemas.microsoft.com/office/drawing/2014/main" id="{C9AAF132-5478-5D4A-9A62-88857EB41E0B}"/>
                </a:ext>
              </a:extLst>
            </p:cNvPr>
            <p:cNvSpPr txBox="1"/>
            <p:nvPr/>
          </p:nvSpPr>
          <p:spPr>
            <a:xfrm>
              <a:off x="4336357" y="3891934"/>
              <a:ext cx="2540698" cy="1231107"/>
            </a:xfrm>
            <a:prstGeom prst="rect">
              <a:avLst/>
            </a:prstGeom>
            <a:noFill/>
            <a:ln w="19050">
              <a:noFill/>
            </a:ln>
          </p:spPr>
          <p:txBody>
            <a:bodyPr wrap="square" rtlCol="0">
              <a:spAutoFit/>
            </a:bodyPr>
            <a:lstStyle/>
            <a:p>
              <a:r>
                <a:rPr lang="en-US" sz="2700" dirty="0">
                  <a:solidFill>
                    <a:srgbClr val="FFFF00"/>
                  </a:solidFill>
                </a:rPr>
                <a:t>to the Stars</a:t>
              </a:r>
            </a:p>
          </p:txBody>
        </p:sp>
      </p:grpSp>
      <p:sp>
        <p:nvSpPr>
          <p:cNvPr id="9" name="TextBox 8">
            <a:extLst>
              <a:ext uri="{FF2B5EF4-FFF2-40B4-BE49-F238E27FC236}">
                <a16:creationId xmlns:a16="http://schemas.microsoft.com/office/drawing/2014/main" id="{503EDB0F-08B9-FA4B-83DA-F03D2C00A9EF}"/>
              </a:ext>
            </a:extLst>
          </p:cNvPr>
          <p:cNvSpPr txBox="1"/>
          <p:nvPr/>
        </p:nvSpPr>
        <p:spPr>
          <a:xfrm>
            <a:off x="461443" y="3776201"/>
            <a:ext cx="2329382" cy="507831"/>
          </a:xfrm>
          <a:prstGeom prst="rect">
            <a:avLst/>
          </a:prstGeom>
          <a:noFill/>
          <a:ln w="19050">
            <a:noFill/>
          </a:ln>
        </p:spPr>
        <p:txBody>
          <a:bodyPr wrap="square" rtlCol="0">
            <a:spAutoFit/>
          </a:bodyPr>
          <a:lstStyle/>
          <a:p>
            <a:r>
              <a:rPr lang="en-US" sz="2700" dirty="0">
                <a:solidFill>
                  <a:srgbClr val="FFFF00"/>
                </a:solidFill>
              </a:rPr>
              <a:t>From the Sun</a:t>
            </a:r>
          </a:p>
        </p:txBody>
      </p:sp>
      <p:sp>
        <p:nvSpPr>
          <p:cNvPr id="5" name="Date Placeholder 4">
            <a:extLst>
              <a:ext uri="{FF2B5EF4-FFF2-40B4-BE49-F238E27FC236}">
                <a16:creationId xmlns:a16="http://schemas.microsoft.com/office/drawing/2014/main" id="{31F12BA8-BF22-DA42-B156-2DD03B4D3113}"/>
              </a:ext>
            </a:extLst>
          </p:cNvPr>
          <p:cNvSpPr>
            <a:spLocks noGrp="1"/>
          </p:cNvSpPr>
          <p:nvPr>
            <p:ph type="dt" sz="half" idx="14"/>
          </p:nvPr>
        </p:nvSpPr>
        <p:spPr/>
        <p:txBody>
          <a:bodyPr/>
          <a:lstStyle/>
          <a:p>
            <a:r>
              <a:rPr lang="en-US"/>
              <a:t>6 May 2020</a:t>
            </a:r>
            <a:endParaRPr lang="en-US" dirty="0"/>
          </a:p>
        </p:txBody>
      </p:sp>
      <p:sp>
        <p:nvSpPr>
          <p:cNvPr id="8" name="Footer Placeholder 7">
            <a:extLst>
              <a:ext uri="{FF2B5EF4-FFF2-40B4-BE49-F238E27FC236}">
                <a16:creationId xmlns:a16="http://schemas.microsoft.com/office/drawing/2014/main" id="{130DBAB2-4F7C-5441-8FE9-B1BDB2899A54}"/>
              </a:ext>
            </a:extLst>
          </p:cNvPr>
          <p:cNvSpPr>
            <a:spLocks noGrp="1"/>
          </p:cNvSpPr>
          <p:nvPr>
            <p:ph type="ftr" sz="quarter" idx="15"/>
          </p:nvPr>
        </p:nvSpPr>
        <p:spPr/>
        <p:txBody>
          <a:bodyPr/>
          <a:lstStyle/>
          <a:p>
            <a:r>
              <a:rPr lang="en-US" dirty="0"/>
              <a:t>EGU2020: Sharing Geoscience Online – Chat time Wednesday 08:30 – 10:15 CEST</a:t>
            </a:r>
          </a:p>
        </p:txBody>
      </p:sp>
    </p:spTree>
    <p:extLst>
      <p:ext uri="{BB962C8B-B14F-4D97-AF65-F5344CB8AC3E}">
        <p14:creationId xmlns:p14="http://schemas.microsoft.com/office/powerpoint/2010/main" val="71123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5E7B544-6574-8A43-9A85-D0CD2DD68DE2}"/>
              </a:ext>
            </a:extLst>
          </p:cNvPr>
          <p:cNvPicPr>
            <a:picLocks noChangeAspect="1"/>
          </p:cNvPicPr>
          <p:nvPr/>
        </p:nvPicPr>
        <p:blipFill rotWithShape="1">
          <a:blip r:embed="rId3" cstate="screen">
            <a:alphaModFix amt="42000"/>
            <a:extLst>
              <a:ext uri="{28A0092B-C50C-407E-A947-70E740481C1C}">
                <a14:useLocalDpi xmlns:a14="http://schemas.microsoft.com/office/drawing/2010/main"/>
              </a:ext>
            </a:extLst>
          </a:blip>
          <a:srcRect t="-21" b="-17"/>
          <a:stretch/>
        </p:blipFill>
        <p:spPr>
          <a:xfrm>
            <a:off x="-9239" y="857251"/>
            <a:ext cx="9144000" cy="5143499"/>
          </a:xfrm>
          <a:prstGeom prst="rect">
            <a:avLst/>
          </a:prstGeom>
        </p:spPr>
      </p:pic>
      <p:sp>
        <p:nvSpPr>
          <p:cNvPr id="3" name="Content Placeholder 2"/>
          <p:cNvSpPr>
            <a:spLocks noGrp="1"/>
          </p:cNvSpPr>
          <p:nvPr>
            <p:ph idx="1"/>
          </p:nvPr>
        </p:nvSpPr>
        <p:spPr>
          <a:xfrm>
            <a:off x="137161" y="1799227"/>
            <a:ext cx="5084064" cy="3833814"/>
          </a:xfrm>
          <a:noFill/>
        </p:spPr>
        <p:txBody>
          <a:bodyPr>
            <a:normAutofit fontScale="92500" lnSpcReduction="10000"/>
          </a:bodyPr>
          <a:lstStyle/>
          <a:p>
            <a:r>
              <a:rPr lang="en-US" sz="2100" dirty="0"/>
              <a:t>… </a:t>
            </a:r>
            <a:r>
              <a:rPr lang="en-US" sz="2100" dirty="0">
                <a:solidFill>
                  <a:srgbClr val="FFFF00"/>
                </a:solidFill>
              </a:rPr>
              <a:t>is a mission through the outer heliosphere and to the</a:t>
            </a:r>
            <a:r>
              <a:rPr lang="en-US" sz="2100" dirty="0"/>
              <a:t> nearby “Very Local” </a:t>
            </a:r>
            <a:r>
              <a:rPr lang="en-US" sz="2100" dirty="0">
                <a:solidFill>
                  <a:srgbClr val="FFFF00"/>
                </a:solidFill>
              </a:rPr>
              <a:t>interstellar medium </a:t>
            </a:r>
            <a:r>
              <a:rPr lang="en-US" sz="2100" dirty="0"/>
              <a:t>(VLISM)</a:t>
            </a:r>
          </a:p>
          <a:p>
            <a:pPr marL="0" indent="0">
              <a:buNone/>
            </a:pPr>
            <a:endParaRPr lang="en-US" sz="2100" dirty="0"/>
          </a:p>
          <a:p>
            <a:r>
              <a:rPr lang="en-US" sz="2100" dirty="0">
                <a:solidFill>
                  <a:srgbClr val="FFFF00"/>
                </a:solidFill>
              </a:rPr>
              <a:t>… uses today’s technology </a:t>
            </a:r>
            <a:r>
              <a:rPr lang="en-US" sz="2100" dirty="0"/>
              <a:t>to take the first explicit step on the path of interstellar exploration (faster than the Voyagers – on an SLS or commercial equivalent)</a:t>
            </a:r>
          </a:p>
          <a:p>
            <a:pPr marL="0" indent="0">
              <a:buNone/>
            </a:pPr>
            <a:endParaRPr lang="en-US" dirty="0"/>
          </a:p>
          <a:p>
            <a:r>
              <a:rPr lang="en-US" sz="2100" dirty="0">
                <a:solidFill>
                  <a:srgbClr val="FFFF00"/>
                </a:solidFill>
              </a:rPr>
              <a:t>… can pave the way</a:t>
            </a:r>
            <a:r>
              <a:rPr lang="en-US" sz="2100" dirty="0"/>
              <a:t>, scientifically, technically, and programmatically </a:t>
            </a:r>
            <a:r>
              <a:rPr lang="en-US" sz="2100" dirty="0">
                <a:solidFill>
                  <a:srgbClr val="FFFF00"/>
                </a:solidFill>
              </a:rPr>
              <a:t>for more ambitious future journeys (and more ambitious science goals)</a:t>
            </a:r>
            <a:endParaRPr lang="en-US" sz="2100" dirty="0"/>
          </a:p>
        </p:txBody>
      </p:sp>
      <p:sp>
        <p:nvSpPr>
          <p:cNvPr id="2" name="Title 1"/>
          <p:cNvSpPr>
            <a:spLocks noGrp="1"/>
          </p:cNvSpPr>
          <p:nvPr>
            <p:ph type="title"/>
          </p:nvPr>
        </p:nvSpPr>
        <p:spPr/>
        <p:txBody>
          <a:bodyPr>
            <a:normAutofit/>
          </a:bodyPr>
          <a:lstStyle/>
          <a:p>
            <a:r>
              <a:rPr lang="en-US" dirty="0"/>
              <a:t>“Interstellar Probe”</a:t>
            </a:r>
          </a:p>
        </p:txBody>
      </p:sp>
      <p:grpSp>
        <p:nvGrpSpPr>
          <p:cNvPr id="17" name="Group 16">
            <a:extLst>
              <a:ext uri="{FF2B5EF4-FFF2-40B4-BE49-F238E27FC236}">
                <a16:creationId xmlns:a16="http://schemas.microsoft.com/office/drawing/2014/main" id="{874667C1-AC83-AA46-AC7A-EB7F05C3E822}"/>
              </a:ext>
            </a:extLst>
          </p:cNvPr>
          <p:cNvGrpSpPr/>
          <p:nvPr/>
        </p:nvGrpSpPr>
        <p:grpSpPr>
          <a:xfrm>
            <a:off x="5552864" y="2832356"/>
            <a:ext cx="3238625" cy="2774835"/>
            <a:chOff x="7416004" y="2697245"/>
            <a:chExt cx="4398171" cy="3696967"/>
          </a:xfrm>
        </p:grpSpPr>
        <p:pic>
          <p:nvPicPr>
            <p:cNvPr id="10" name="Picture 9" descr="AAS 17th Annual Meeting Cover.tiff">
              <a:extLst>
                <a:ext uri="{FF2B5EF4-FFF2-40B4-BE49-F238E27FC236}">
                  <a16:creationId xmlns:a16="http://schemas.microsoft.com/office/drawing/2014/main" id="{B9202AE0-14D4-7747-9151-443A18FCF4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6004" y="2697245"/>
              <a:ext cx="1588292" cy="2377293"/>
            </a:xfrm>
            <a:prstGeom prst="rect">
              <a:avLst/>
            </a:prstGeom>
            <a:ln>
              <a:solidFill>
                <a:srgbClr val="00D6FF"/>
              </a:solidFill>
            </a:ln>
          </p:spPr>
        </p:pic>
        <p:pic>
          <p:nvPicPr>
            <p:cNvPr id="11" name="Picture 10">
              <a:extLst>
                <a:ext uri="{FF2B5EF4-FFF2-40B4-BE49-F238E27FC236}">
                  <a16:creationId xmlns:a16="http://schemas.microsoft.com/office/drawing/2014/main" id="{C06F15C9-E48F-2A4B-AABB-4B9FD78779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5851" y="3140410"/>
              <a:ext cx="1780970" cy="2271726"/>
            </a:xfrm>
            <a:prstGeom prst="rect">
              <a:avLst/>
            </a:prstGeom>
            <a:ln>
              <a:solidFill>
                <a:srgbClr val="00D6FF"/>
              </a:solidFill>
            </a:ln>
          </p:spPr>
        </p:pic>
        <p:pic>
          <p:nvPicPr>
            <p:cNvPr id="12" name="Picture 11" descr="Cover SP-386.tiff">
              <a:extLst>
                <a:ext uri="{FF2B5EF4-FFF2-40B4-BE49-F238E27FC236}">
                  <a16:creationId xmlns:a16="http://schemas.microsoft.com/office/drawing/2014/main" id="{BFE3A986-17F6-8C47-98A2-8941544E0EF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12455" y="3619114"/>
              <a:ext cx="1763239" cy="2377440"/>
            </a:xfrm>
            <a:prstGeom prst="rect">
              <a:avLst/>
            </a:prstGeom>
            <a:ln>
              <a:solidFill>
                <a:srgbClr val="00D6FF"/>
              </a:solidFill>
            </a:ln>
          </p:spPr>
        </p:pic>
        <p:pic>
          <p:nvPicPr>
            <p:cNvPr id="13" name="Picture 12">
              <a:extLst>
                <a:ext uri="{FF2B5EF4-FFF2-40B4-BE49-F238E27FC236}">
                  <a16:creationId xmlns:a16="http://schemas.microsoft.com/office/drawing/2014/main" id="{7391E6EA-9871-8A45-9E1F-0DC1B015EE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18567" y="3999248"/>
              <a:ext cx="1695608" cy="2394964"/>
            </a:xfrm>
            <a:prstGeom prst="rect">
              <a:avLst/>
            </a:prstGeom>
          </p:spPr>
        </p:pic>
      </p:grpSp>
      <p:pic>
        <p:nvPicPr>
          <p:cNvPr id="16" name="Picture 15">
            <a:extLst>
              <a:ext uri="{FF2B5EF4-FFF2-40B4-BE49-F238E27FC236}">
                <a16:creationId xmlns:a16="http://schemas.microsoft.com/office/drawing/2014/main" id="{D288E93B-7B35-B148-8FF3-41B3E045FE8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535021" y="1814028"/>
            <a:ext cx="3293044" cy="904402"/>
          </a:xfrm>
          <a:prstGeom prst="rect">
            <a:avLst/>
          </a:prstGeom>
          <a:ln>
            <a:solidFill>
              <a:srgbClr val="00D6FF"/>
            </a:solidFill>
          </a:ln>
        </p:spPr>
      </p:pic>
      <p:sp>
        <p:nvSpPr>
          <p:cNvPr id="7" name="Footer Placeholder 6">
            <a:extLst>
              <a:ext uri="{FF2B5EF4-FFF2-40B4-BE49-F238E27FC236}">
                <a16:creationId xmlns:a16="http://schemas.microsoft.com/office/drawing/2014/main" id="{9F730C8F-E9F0-954C-B8AD-AC078D32F189}"/>
              </a:ext>
            </a:extLst>
          </p:cNvPr>
          <p:cNvSpPr>
            <a:spLocks noGrp="1"/>
          </p:cNvSpPr>
          <p:nvPr>
            <p:ph type="ftr" sz="quarter" idx="11"/>
          </p:nvPr>
        </p:nvSpPr>
        <p:spPr/>
        <p:txBody>
          <a:bodyPr/>
          <a:lstStyle/>
          <a:p>
            <a:r>
              <a:rPr lang="en-US" dirty="0"/>
              <a:t>EGU2020: Sharing Geoscience Online – Chat time Wednesday 08:30 – 10:15 CEST</a:t>
            </a:r>
          </a:p>
        </p:txBody>
      </p:sp>
      <p:sp>
        <p:nvSpPr>
          <p:cNvPr id="8" name="Slide Number Placeholder 7">
            <a:extLst>
              <a:ext uri="{FF2B5EF4-FFF2-40B4-BE49-F238E27FC236}">
                <a16:creationId xmlns:a16="http://schemas.microsoft.com/office/drawing/2014/main" id="{2204EFB7-2E7D-414E-9D38-0DD01883D80C}"/>
              </a:ext>
            </a:extLst>
          </p:cNvPr>
          <p:cNvSpPr>
            <a:spLocks noGrp="1"/>
          </p:cNvSpPr>
          <p:nvPr>
            <p:ph type="sldNum" sz="quarter" idx="12"/>
          </p:nvPr>
        </p:nvSpPr>
        <p:spPr/>
        <p:txBody>
          <a:bodyPr/>
          <a:lstStyle/>
          <a:p>
            <a:fld id="{4EBCDCBD-78E1-0D41-A999-31B5EBF8E02C}" type="slidenum">
              <a:rPr lang="en-US" smtClean="0"/>
              <a:pPr/>
              <a:t>3</a:t>
            </a:fld>
            <a:endParaRPr lang="en-US" dirty="0"/>
          </a:p>
        </p:txBody>
      </p:sp>
      <p:sp>
        <p:nvSpPr>
          <p:cNvPr id="4" name="Date Placeholder 3">
            <a:extLst>
              <a:ext uri="{FF2B5EF4-FFF2-40B4-BE49-F238E27FC236}">
                <a16:creationId xmlns:a16="http://schemas.microsoft.com/office/drawing/2014/main" id="{60C5F6A8-45C2-E641-A8C1-9323357BC1D4}"/>
              </a:ext>
            </a:extLst>
          </p:cNvPr>
          <p:cNvSpPr>
            <a:spLocks noGrp="1"/>
          </p:cNvSpPr>
          <p:nvPr>
            <p:ph type="dt" sz="half" idx="10"/>
          </p:nvPr>
        </p:nvSpPr>
        <p:spPr/>
        <p:txBody>
          <a:bodyPr/>
          <a:lstStyle/>
          <a:p>
            <a:r>
              <a:rPr lang="en-US"/>
              <a:t>6 May 2020</a:t>
            </a:r>
            <a:endParaRPr lang="en-US" dirty="0"/>
          </a:p>
        </p:txBody>
      </p:sp>
    </p:spTree>
    <p:extLst>
      <p:ext uri="{BB962C8B-B14F-4D97-AF65-F5344CB8AC3E}">
        <p14:creationId xmlns:p14="http://schemas.microsoft.com/office/powerpoint/2010/main" val="4239012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D928FD4-DBD3-8848-B673-97F9E28CB41E}"/>
              </a:ext>
            </a:extLst>
          </p:cNvPr>
          <p:cNvSpPr>
            <a:spLocks noGrp="1"/>
          </p:cNvSpPr>
          <p:nvPr>
            <p:ph type="ftr" sz="quarter" idx="11"/>
          </p:nvPr>
        </p:nvSpPr>
        <p:spPr/>
        <p:txBody>
          <a:bodyPr/>
          <a:lstStyle/>
          <a:p>
            <a:r>
              <a:rPr lang="en-US" dirty="0"/>
              <a:t>EGU2020: Sharing Geoscience Online – Chat time Wednesday 08:30 – 10:15 CEST</a:t>
            </a:r>
          </a:p>
        </p:txBody>
      </p:sp>
      <p:sp>
        <p:nvSpPr>
          <p:cNvPr id="4" name="Slide Number Placeholder 3">
            <a:extLst>
              <a:ext uri="{FF2B5EF4-FFF2-40B4-BE49-F238E27FC236}">
                <a16:creationId xmlns:a16="http://schemas.microsoft.com/office/drawing/2014/main" id="{A1333A64-5B0C-DC4B-86FE-DC59835A38AA}"/>
              </a:ext>
            </a:extLst>
          </p:cNvPr>
          <p:cNvSpPr>
            <a:spLocks noGrp="1"/>
          </p:cNvSpPr>
          <p:nvPr>
            <p:ph type="sldNum" sz="quarter" idx="12"/>
          </p:nvPr>
        </p:nvSpPr>
        <p:spPr/>
        <p:txBody>
          <a:bodyPr/>
          <a:lstStyle/>
          <a:p>
            <a:fld id="{4EBCDCBD-78E1-0D41-A999-31B5EBF8E02C}" type="slidenum">
              <a:rPr lang="en-US" smtClean="0"/>
              <a:pPr/>
              <a:t>4</a:t>
            </a:fld>
            <a:endParaRPr lang="en-US" dirty="0"/>
          </a:p>
        </p:txBody>
      </p:sp>
      <p:sp>
        <p:nvSpPr>
          <p:cNvPr id="5" name="Title 4">
            <a:extLst>
              <a:ext uri="{FF2B5EF4-FFF2-40B4-BE49-F238E27FC236}">
                <a16:creationId xmlns:a16="http://schemas.microsoft.com/office/drawing/2014/main" id="{90E0BDF8-9F68-174B-8548-5566B81FE13F}"/>
              </a:ext>
            </a:extLst>
          </p:cNvPr>
          <p:cNvSpPr>
            <a:spLocks noGrp="1"/>
          </p:cNvSpPr>
          <p:nvPr>
            <p:ph type="title"/>
          </p:nvPr>
        </p:nvSpPr>
        <p:spPr>
          <a:xfrm>
            <a:off x="203256" y="299521"/>
            <a:ext cx="6117149" cy="808996"/>
          </a:xfrm>
        </p:spPr>
        <p:txBody>
          <a:bodyPr>
            <a:normAutofit/>
          </a:bodyPr>
          <a:lstStyle/>
          <a:p>
            <a:r>
              <a:rPr lang="en-US" sz="2550" dirty="0"/>
              <a:t>Three “Special Probes”… One Beginning</a:t>
            </a:r>
          </a:p>
        </p:txBody>
      </p:sp>
      <p:pic>
        <p:nvPicPr>
          <p:cNvPr id="8" name="Picture 7">
            <a:extLst>
              <a:ext uri="{FF2B5EF4-FFF2-40B4-BE49-F238E27FC236}">
                <a16:creationId xmlns:a16="http://schemas.microsoft.com/office/drawing/2014/main" id="{ACE846BC-16BC-5D40-A4FD-4881741507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688" y="1951606"/>
            <a:ext cx="3683117" cy="3664640"/>
          </a:xfrm>
          <a:prstGeom prst="rect">
            <a:avLst/>
          </a:prstGeom>
        </p:spPr>
      </p:pic>
      <p:pic>
        <p:nvPicPr>
          <p:cNvPr id="10" name="Picture 9">
            <a:extLst>
              <a:ext uri="{FF2B5EF4-FFF2-40B4-BE49-F238E27FC236}">
                <a16:creationId xmlns:a16="http://schemas.microsoft.com/office/drawing/2014/main" id="{74D17426-07FC-E84C-9FEB-8532F869D6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5422" y="1645562"/>
            <a:ext cx="5107009" cy="3970683"/>
          </a:xfrm>
          <a:prstGeom prst="rect">
            <a:avLst/>
          </a:prstGeom>
        </p:spPr>
      </p:pic>
      <p:sp>
        <p:nvSpPr>
          <p:cNvPr id="11" name="Rectangle 10">
            <a:extLst>
              <a:ext uri="{FF2B5EF4-FFF2-40B4-BE49-F238E27FC236}">
                <a16:creationId xmlns:a16="http://schemas.microsoft.com/office/drawing/2014/main" id="{8B985763-989A-754C-8992-D93BEF41E551}"/>
              </a:ext>
            </a:extLst>
          </p:cNvPr>
          <p:cNvSpPr/>
          <p:nvPr/>
        </p:nvSpPr>
        <p:spPr>
          <a:xfrm>
            <a:off x="4559224" y="1933578"/>
            <a:ext cx="4407901" cy="3681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ctr"/>
            <a:endParaRPr lang="en-US" sz="1350" dirty="0"/>
          </a:p>
        </p:txBody>
      </p:sp>
      <p:sp>
        <p:nvSpPr>
          <p:cNvPr id="12" name="Rectangle 11">
            <a:extLst>
              <a:ext uri="{FF2B5EF4-FFF2-40B4-BE49-F238E27FC236}">
                <a16:creationId xmlns:a16="http://schemas.microsoft.com/office/drawing/2014/main" id="{3F7EAAEA-AF18-A141-848D-34675C82053F}"/>
              </a:ext>
            </a:extLst>
          </p:cNvPr>
          <p:cNvSpPr/>
          <p:nvPr/>
        </p:nvSpPr>
        <p:spPr>
          <a:xfrm>
            <a:off x="4559224" y="3450746"/>
            <a:ext cx="4407901" cy="59696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ctr"/>
            <a:endParaRPr lang="en-US" sz="1350" dirty="0"/>
          </a:p>
        </p:txBody>
      </p:sp>
      <p:sp>
        <p:nvSpPr>
          <p:cNvPr id="13" name="Rectangle 12">
            <a:extLst>
              <a:ext uri="{FF2B5EF4-FFF2-40B4-BE49-F238E27FC236}">
                <a16:creationId xmlns:a16="http://schemas.microsoft.com/office/drawing/2014/main" id="{57B3BA12-9221-FA47-97AD-212B72DD2780}"/>
              </a:ext>
            </a:extLst>
          </p:cNvPr>
          <p:cNvSpPr/>
          <p:nvPr/>
        </p:nvSpPr>
        <p:spPr>
          <a:xfrm>
            <a:off x="4559226" y="4892143"/>
            <a:ext cx="4407901" cy="7060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ctr"/>
            <a:endParaRPr lang="en-US" sz="1350" dirty="0"/>
          </a:p>
        </p:txBody>
      </p:sp>
      <p:sp>
        <p:nvSpPr>
          <p:cNvPr id="14" name="TextBox 13">
            <a:extLst>
              <a:ext uri="{FF2B5EF4-FFF2-40B4-BE49-F238E27FC236}">
                <a16:creationId xmlns:a16="http://schemas.microsoft.com/office/drawing/2014/main" id="{66F3915D-BC17-0E4F-9EAA-F041D2F5AC10}"/>
              </a:ext>
            </a:extLst>
          </p:cNvPr>
          <p:cNvSpPr txBox="1"/>
          <p:nvPr/>
        </p:nvSpPr>
        <p:spPr>
          <a:xfrm>
            <a:off x="2494726" y="2040007"/>
            <a:ext cx="1262270" cy="553998"/>
          </a:xfrm>
          <a:prstGeom prst="rect">
            <a:avLst/>
          </a:prstGeom>
          <a:noFill/>
          <a:ln w="38100">
            <a:solidFill>
              <a:srgbClr val="FF0000"/>
            </a:solidFill>
          </a:ln>
        </p:spPr>
        <p:txBody>
          <a:bodyPr wrap="square" rtlCol="0">
            <a:spAutoFit/>
          </a:bodyPr>
          <a:lstStyle/>
          <a:p>
            <a:r>
              <a:rPr lang="en-US" sz="1500" b="1" dirty="0">
                <a:solidFill>
                  <a:srgbClr val="FF0000"/>
                </a:solidFill>
              </a:rPr>
              <a:t>Parker Solar Probe</a:t>
            </a:r>
          </a:p>
        </p:txBody>
      </p:sp>
      <p:cxnSp>
        <p:nvCxnSpPr>
          <p:cNvPr id="16" name="Straight Arrow Connector 15">
            <a:extLst>
              <a:ext uri="{FF2B5EF4-FFF2-40B4-BE49-F238E27FC236}">
                <a16:creationId xmlns:a16="http://schemas.microsoft.com/office/drawing/2014/main" id="{7F86FF6E-4586-1A4A-AD94-C1BE9E93B0F1}"/>
              </a:ext>
            </a:extLst>
          </p:cNvPr>
          <p:cNvCxnSpPr>
            <a:stCxn id="14" idx="3"/>
            <a:endCxn id="11" idx="1"/>
          </p:cNvCxnSpPr>
          <p:nvPr/>
        </p:nvCxnSpPr>
        <p:spPr>
          <a:xfrm flipV="1">
            <a:off x="3756996" y="2117651"/>
            <a:ext cx="802228" cy="199355"/>
          </a:xfrm>
          <a:prstGeom prst="straightConnector1">
            <a:avLst/>
          </a:prstGeom>
          <a:ln w="38100">
            <a:solidFill>
              <a:srgbClr val="FF0000"/>
            </a:solidFill>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C0F858F-B053-CB49-9CD9-B63C8C9F611A}"/>
              </a:ext>
            </a:extLst>
          </p:cNvPr>
          <p:cNvSpPr txBox="1"/>
          <p:nvPr/>
        </p:nvSpPr>
        <p:spPr>
          <a:xfrm>
            <a:off x="2494726" y="2779245"/>
            <a:ext cx="1262270" cy="553998"/>
          </a:xfrm>
          <a:prstGeom prst="rect">
            <a:avLst/>
          </a:prstGeom>
          <a:noFill/>
          <a:ln w="38100">
            <a:solidFill>
              <a:srgbClr val="FF0000"/>
            </a:solidFill>
          </a:ln>
        </p:spPr>
        <p:txBody>
          <a:bodyPr wrap="square" rtlCol="0">
            <a:spAutoFit/>
          </a:bodyPr>
          <a:lstStyle/>
          <a:p>
            <a:r>
              <a:rPr lang="en-US" sz="1500" b="1" dirty="0">
                <a:solidFill>
                  <a:srgbClr val="FF0000"/>
                </a:solidFill>
              </a:rPr>
              <a:t>Interstellar Probe</a:t>
            </a:r>
          </a:p>
        </p:txBody>
      </p:sp>
      <p:cxnSp>
        <p:nvCxnSpPr>
          <p:cNvPr id="18" name="Straight Arrow Connector 17">
            <a:extLst>
              <a:ext uri="{FF2B5EF4-FFF2-40B4-BE49-F238E27FC236}">
                <a16:creationId xmlns:a16="http://schemas.microsoft.com/office/drawing/2014/main" id="{7A30ED7B-0ACB-864D-B43E-A3389CE5F634}"/>
              </a:ext>
            </a:extLst>
          </p:cNvPr>
          <p:cNvCxnSpPr>
            <a:cxnSpLocks/>
            <a:stCxn id="17" idx="3"/>
          </p:cNvCxnSpPr>
          <p:nvPr/>
        </p:nvCxnSpPr>
        <p:spPr>
          <a:xfrm>
            <a:off x="3756996" y="3056244"/>
            <a:ext cx="802228" cy="721612"/>
          </a:xfrm>
          <a:prstGeom prst="straightConnector1">
            <a:avLst/>
          </a:prstGeom>
          <a:ln w="38100">
            <a:solidFill>
              <a:srgbClr val="FF0000"/>
            </a:solidFill>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D21551F-3C96-014F-8199-60FC1120BF99}"/>
              </a:ext>
            </a:extLst>
          </p:cNvPr>
          <p:cNvSpPr txBox="1"/>
          <p:nvPr/>
        </p:nvSpPr>
        <p:spPr>
          <a:xfrm>
            <a:off x="2494726" y="3768393"/>
            <a:ext cx="1262270" cy="323165"/>
          </a:xfrm>
          <a:prstGeom prst="rect">
            <a:avLst/>
          </a:prstGeom>
          <a:noFill/>
          <a:ln w="38100">
            <a:solidFill>
              <a:srgbClr val="FF0000"/>
            </a:solidFill>
          </a:ln>
        </p:spPr>
        <p:txBody>
          <a:bodyPr wrap="square" rtlCol="0">
            <a:spAutoFit/>
          </a:bodyPr>
          <a:lstStyle/>
          <a:p>
            <a:r>
              <a:rPr lang="en-US" sz="1500" b="1" dirty="0">
                <a:solidFill>
                  <a:srgbClr val="FF0000"/>
                </a:solidFill>
              </a:rPr>
              <a:t>Ulysses</a:t>
            </a:r>
          </a:p>
        </p:txBody>
      </p:sp>
      <p:cxnSp>
        <p:nvCxnSpPr>
          <p:cNvPr id="20" name="Straight Arrow Connector 19">
            <a:extLst>
              <a:ext uri="{FF2B5EF4-FFF2-40B4-BE49-F238E27FC236}">
                <a16:creationId xmlns:a16="http://schemas.microsoft.com/office/drawing/2014/main" id="{F2BE7F5C-B05D-B747-A237-5E40DF1C4CA4}"/>
              </a:ext>
            </a:extLst>
          </p:cNvPr>
          <p:cNvCxnSpPr>
            <a:cxnSpLocks/>
            <a:stCxn id="19" idx="3"/>
          </p:cNvCxnSpPr>
          <p:nvPr/>
        </p:nvCxnSpPr>
        <p:spPr>
          <a:xfrm>
            <a:off x="3756996" y="3929976"/>
            <a:ext cx="802228" cy="1369934"/>
          </a:xfrm>
          <a:prstGeom prst="straightConnector1">
            <a:avLst/>
          </a:prstGeom>
          <a:ln w="38100">
            <a:solidFill>
              <a:srgbClr val="FF0000"/>
            </a:solidFill>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21" name="Donut 20">
            <a:extLst>
              <a:ext uri="{FF2B5EF4-FFF2-40B4-BE49-F238E27FC236}">
                <a16:creationId xmlns:a16="http://schemas.microsoft.com/office/drawing/2014/main" id="{0B783106-B1BA-F640-B42C-6E6F8207331E}"/>
              </a:ext>
            </a:extLst>
          </p:cNvPr>
          <p:cNvSpPr/>
          <p:nvPr/>
        </p:nvSpPr>
        <p:spPr>
          <a:xfrm>
            <a:off x="1342822" y="2433148"/>
            <a:ext cx="1151905" cy="483878"/>
          </a:xfrm>
          <a:prstGeom prst="donut">
            <a:avLst>
              <a:gd name="adj" fmla="val 6955"/>
            </a:avLst>
          </a:prstGeom>
          <a:solidFill>
            <a:srgbClr val="FF000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ctr"/>
            <a:endParaRPr lang="en-US" sz="1350" dirty="0">
              <a:solidFill>
                <a:schemeClr val="tx1"/>
              </a:solidFill>
            </a:endParaRPr>
          </a:p>
        </p:txBody>
      </p:sp>
      <p:sp>
        <p:nvSpPr>
          <p:cNvPr id="22" name="TextBox 21">
            <a:extLst>
              <a:ext uri="{FF2B5EF4-FFF2-40B4-BE49-F238E27FC236}">
                <a16:creationId xmlns:a16="http://schemas.microsoft.com/office/drawing/2014/main" id="{A625D724-C17C-5442-A893-15BE058FE520}"/>
              </a:ext>
            </a:extLst>
          </p:cNvPr>
          <p:cNvSpPr txBox="1"/>
          <p:nvPr/>
        </p:nvSpPr>
        <p:spPr>
          <a:xfrm>
            <a:off x="203256" y="2890485"/>
            <a:ext cx="1261805" cy="877163"/>
          </a:xfrm>
          <a:prstGeom prst="rect">
            <a:avLst/>
          </a:prstGeom>
          <a:noFill/>
          <a:ln w="38100">
            <a:solidFill>
              <a:srgbClr val="FF0000"/>
            </a:solidFill>
          </a:ln>
        </p:spPr>
        <p:txBody>
          <a:bodyPr wrap="square" rtlCol="0">
            <a:spAutoFit/>
          </a:bodyPr>
          <a:lstStyle/>
          <a:p>
            <a:r>
              <a:rPr lang="en-US" sz="1500" b="1" dirty="0">
                <a:solidFill>
                  <a:srgbClr val="FF0000"/>
                </a:solidFill>
              </a:rPr>
              <a:t>March 1960:</a:t>
            </a:r>
          </a:p>
          <a:p>
            <a:r>
              <a:rPr lang="en-US" sz="1050" b="1" dirty="0">
                <a:solidFill>
                  <a:srgbClr val="FF0000"/>
                </a:solidFill>
              </a:rPr>
              <a:t>The “Simpson Committee”</a:t>
            </a:r>
          </a:p>
        </p:txBody>
      </p:sp>
      <p:cxnSp>
        <p:nvCxnSpPr>
          <p:cNvPr id="23" name="Straight Arrow Connector 22">
            <a:extLst>
              <a:ext uri="{FF2B5EF4-FFF2-40B4-BE49-F238E27FC236}">
                <a16:creationId xmlns:a16="http://schemas.microsoft.com/office/drawing/2014/main" id="{8F91B35A-7CCF-6A49-B2A5-DF774112C6F7}"/>
              </a:ext>
            </a:extLst>
          </p:cNvPr>
          <p:cNvCxnSpPr>
            <a:cxnSpLocks/>
            <a:stCxn id="22" idx="3"/>
            <a:endCxn id="21" idx="4"/>
          </p:cNvCxnSpPr>
          <p:nvPr/>
        </p:nvCxnSpPr>
        <p:spPr>
          <a:xfrm flipV="1">
            <a:off x="1465061" y="2917026"/>
            <a:ext cx="453714" cy="412041"/>
          </a:xfrm>
          <a:prstGeom prst="straightConnector1">
            <a:avLst/>
          </a:prstGeom>
          <a:ln w="38100">
            <a:solidFill>
              <a:srgbClr val="FF0000"/>
            </a:solidFill>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029BE07D-07AF-AB44-97BE-3C12F2BBD83C}"/>
              </a:ext>
            </a:extLst>
          </p:cNvPr>
          <p:cNvGrpSpPr/>
          <p:nvPr/>
        </p:nvGrpSpPr>
        <p:grpSpPr>
          <a:xfrm>
            <a:off x="1195978" y="909158"/>
            <a:ext cx="7773034" cy="4726234"/>
            <a:chOff x="1594638" y="69208"/>
            <a:chExt cx="10364045" cy="6301642"/>
          </a:xfrm>
        </p:grpSpPr>
        <p:grpSp>
          <p:nvGrpSpPr>
            <p:cNvPr id="9" name="Group 8">
              <a:extLst>
                <a:ext uri="{FF2B5EF4-FFF2-40B4-BE49-F238E27FC236}">
                  <a16:creationId xmlns:a16="http://schemas.microsoft.com/office/drawing/2014/main" id="{01BBFDB7-8095-C244-9C85-69510ABE4316}"/>
                </a:ext>
              </a:extLst>
            </p:cNvPr>
            <p:cNvGrpSpPr/>
            <p:nvPr/>
          </p:nvGrpSpPr>
          <p:grpSpPr>
            <a:xfrm>
              <a:off x="1594638" y="69208"/>
              <a:ext cx="10364045" cy="6301642"/>
              <a:chOff x="1594638" y="69208"/>
              <a:chExt cx="10364045" cy="6301642"/>
            </a:xfrm>
          </p:grpSpPr>
          <p:pic>
            <p:nvPicPr>
              <p:cNvPr id="24" name="Picture 23">
                <a:extLst>
                  <a:ext uri="{FF2B5EF4-FFF2-40B4-BE49-F238E27FC236}">
                    <a16:creationId xmlns:a16="http://schemas.microsoft.com/office/drawing/2014/main" id="{AB61DF90-A11E-3449-A0F1-2F33A411F9B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78959" y="4755347"/>
                <a:ext cx="1858033" cy="1590151"/>
              </a:xfrm>
              <a:prstGeom prst="rect">
                <a:avLst/>
              </a:prstGeom>
            </p:spPr>
          </p:pic>
          <p:pic>
            <p:nvPicPr>
              <p:cNvPr id="25" name="Picture 24">
                <a:extLst>
                  <a:ext uri="{FF2B5EF4-FFF2-40B4-BE49-F238E27FC236}">
                    <a16:creationId xmlns:a16="http://schemas.microsoft.com/office/drawing/2014/main" id="{9C5CC385-15EA-604A-BE8A-9B97F697F0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83640" y="1430079"/>
                <a:ext cx="1393114" cy="1593722"/>
              </a:xfrm>
              <a:prstGeom prst="rect">
                <a:avLst/>
              </a:prstGeom>
            </p:spPr>
          </p:pic>
          <p:sp>
            <p:nvSpPr>
              <p:cNvPr id="6" name="TextBox 5">
                <a:extLst>
                  <a:ext uri="{FF2B5EF4-FFF2-40B4-BE49-F238E27FC236}">
                    <a16:creationId xmlns:a16="http://schemas.microsoft.com/office/drawing/2014/main" id="{A8D041EC-DAAB-2E44-8729-9A02345FDF3F}"/>
                  </a:ext>
                </a:extLst>
              </p:cNvPr>
              <p:cNvSpPr txBox="1"/>
              <p:nvPr/>
            </p:nvSpPr>
            <p:spPr>
              <a:xfrm>
                <a:off x="7477412" y="1430078"/>
                <a:ext cx="1657459" cy="1600438"/>
              </a:xfrm>
              <a:prstGeom prst="rect">
                <a:avLst/>
              </a:prstGeom>
              <a:solidFill>
                <a:schemeClr val="tx1"/>
              </a:solidFill>
              <a:ln w="19050">
                <a:noFill/>
              </a:ln>
            </p:spPr>
            <p:txBody>
              <a:bodyPr wrap="square" rtlCol="0">
                <a:spAutoFit/>
              </a:bodyPr>
              <a:lstStyle/>
              <a:p>
                <a:pPr algn="ctr"/>
                <a:r>
                  <a:rPr lang="en-US" sz="7200" b="1" dirty="0">
                    <a:solidFill>
                      <a:srgbClr val="03FF11"/>
                    </a:solidFill>
                    <a:latin typeface="Wingdings" pitchFamily="2" charset="2"/>
                  </a:rPr>
                  <a:t>✓</a:t>
                </a:r>
              </a:p>
            </p:txBody>
          </p:sp>
          <p:sp>
            <p:nvSpPr>
              <p:cNvPr id="26" name="TextBox 25">
                <a:extLst>
                  <a:ext uri="{FF2B5EF4-FFF2-40B4-BE49-F238E27FC236}">
                    <a16:creationId xmlns:a16="http://schemas.microsoft.com/office/drawing/2014/main" id="{802F566B-4BA1-A647-9ED6-4F8E64E90A54}"/>
                  </a:ext>
                </a:extLst>
              </p:cNvPr>
              <p:cNvSpPr txBox="1"/>
              <p:nvPr/>
            </p:nvSpPr>
            <p:spPr>
              <a:xfrm>
                <a:off x="7936992" y="4751773"/>
                <a:ext cx="1657459" cy="1600438"/>
              </a:xfrm>
              <a:prstGeom prst="rect">
                <a:avLst/>
              </a:prstGeom>
              <a:solidFill>
                <a:schemeClr val="tx1"/>
              </a:solidFill>
              <a:ln w="19050">
                <a:noFill/>
              </a:ln>
            </p:spPr>
            <p:txBody>
              <a:bodyPr wrap="square" rtlCol="0">
                <a:spAutoFit/>
              </a:bodyPr>
              <a:lstStyle/>
              <a:p>
                <a:pPr algn="ctr"/>
                <a:r>
                  <a:rPr lang="en-US" sz="7200" b="1" dirty="0">
                    <a:solidFill>
                      <a:srgbClr val="03FF11"/>
                    </a:solidFill>
                    <a:latin typeface="Wingdings" pitchFamily="2" charset="2"/>
                  </a:rPr>
                  <a:t>✓</a:t>
                </a:r>
              </a:p>
            </p:txBody>
          </p:sp>
          <p:sp>
            <p:nvSpPr>
              <p:cNvPr id="27" name="Title 4">
                <a:extLst>
                  <a:ext uri="{FF2B5EF4-FFF2-40B4-BE49-F238E27FC236}">
                    <a16:creationId xmlns:a16="http://schemas.microsoft.com/office/drawing/2014/main" id="{3C52CEDE-184E-9649-B431-F3E22EF34A31}"/>
                  </a:ext>
                </a:extLst>
              </p:cNvPr>
              <p:cNvSpPr txBox="1">
                <a:spLocks/>
              </p:cNvSpPr>
              <p:nvPr/>
            </p:nvSpPr>
            <p:spPr>
              <a:xfrm>
                <a:off x="9126113" y="1423076"/>
                <a:ext cx="2830047" cy="1600725"/>
              </a:xfrm>
              <a:prstGeom prst="rect">
                <a:avLst/>
              </a:prstGeom>
              <a:solidFill>
                <a:schemeClr val="tx1"/>
              </a:solidFill>
              <a:ln>
                <a:noFill/>
              </a:ln>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bg1"/>
                    </a:solidFill>
                    <a:latin typeface="Eurostile" panose="020B0504020202050204" pitchFamily="34" charset="77"/>
                    <a:ea typeface="+mj-ea"/>
                    <a:cs typeface="+mj-cs"/>
                  </a:defRPr>
                </a:lvl1pPr>
              </a:lstStyle>
              <a:p>
                <a:pPr algn="ctr"/>
                <a:endParaRPr lang="en-US" sz="1800" dirty="0"/>
              </a:p>
              <a:p>
                <a:pPr algn="ctr"/>
                <a:r>
                  <a:rPr lang="en-US" sz="1800" dirty="0"/>
                  <a:t>Parker Solar Probe: 12 August 2018 3:31 a.m. EDT </a:t>
                </a:r>
              </a:p>
            </p:txBody>
          </p:sp>
          <p:sp>
            <p:nvSpPr>
              <p:cNvPr id="28" name="TextBox 27">
                <a:extLst>
                  <a:ext uri="{FF2B5EF4-FFF2-40B4-BE49-F238E27FC236}">
                    <a16:creationId xmlns:a16="http://schemas.microsoft.com/office/drawing/2014/main" id="{4E86D134-DB3A-BF44-AE2D-70BBEB241E5B}"/>
                  </a:ext>
                </a:extLst>
              </p:cNvPr>
              <p:cNvSpPr txBox="1"/>
              <p:nvPr/>
            </p:nvSpPr>
            <p:spPr>
              <a:xfrm>
                <a:off x="9516272" y="4770412"/>
                <a:ext cx="2442411" cy="1600438"/>
              </a:xfrm>
              <a:prstGeom prst="rect">
                <a:avLst/>
              </a:prstGeom>
              <a:solidFill>
                <a:schemeClr val="tx1"/>
              </a:solidFill>
              <a:ln w="19050">
                <a:noFill/>
              </a:ln>
            </p:spPr>
            <p:txBody>
              <a:bodyPr wrap="square" rtlCol="0">
                <a:spAutoFit/>
              </a:bodyPr>
              <a:lstStyle/>
              <a:p>
                <a:pPr algn="ctr"/>
                <a:r>
                  <a:rPr lang="en-US" b="1" dirty="0">
                    <a:solidFill>
                      <a:schemeClr val="bg1"/>
                    </a:solidFill>
                    <a:latin typeface="Eurostile" panose="020B0504020202050204" pitchFamily="34" charset="77"/>
                  </a:rPr>
                  <a:t>Ulysses:</a:t>
                </a:r>
              </a:p>
              <a:p>
                <a:pPr algn="ctr"/>
                <a:r>
                  <a:rPr lang="en-US" b="1" dirty="0">
                    <a:solidFill>
                      <a:schemeClr val="bg1"/>
                    </a:solidFill>
                    <a:latin typeface="Eurostile" panose="020B0504020202050204" pitchFamily="34" charset="77"/>
                  </a:rPr>
                  <a:t>6 October 1990 11:47:16 UTC (STS-41 launch)</a:t>
                </a:r>
              </a:p>
            </p:txBody>
          </p:sp>
          <p:sp>
            <p:nvSpPr>
              <p:cNvPr id="29" name="Title 4">
                <a:extLst>
                  <a:ext uri="{FF2B5EF4-FFF2-40B4-BE49-F238E27FC236}">
                    <a16:creationId xmlns:a16="http://schemas.microsoft.com/office/drawing/2014/main" id="{8218F781-42F3-2A40-9CEC-32DACD9483E0}"/>
                  </a:ext>
                </a:extLst>
              </p:cNvPr>
              <p:cNvSpPr txBox="1">
                <a:spLocks/>
              </p:cNvSpPr>
              <p:nvPr/>
            </p:nvSpPr>
            <p:spPr>
              <a:xfrm>
                <a:off x="1594638" y="69208"/>
                <a:ext cx="3949509" cy="58412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000" b="1" kern="1200">
                    <a:solidFill>
                      <a:schemeClr val="bg1"/>
                    </a:solidFill>
                    <a:latin typeface="Eurostile" panose="020B0504020202050204" pitchFamily="34" charset="77"/>
                    <a:ea typeface="+mj-ea"/>
                    <a:cs typeface="+mj-cs"/>
                  </a:defRPr>
                </a:lvl1pPr>
              </a:lstStyle>
              <a:p>
                <a:r>
                  <a:rPr lang="en-US" sz="2550" dirty="0">
                    <a:solidFill>
                      <a:srgbClr val="FFFF00"/>
                    </a:solidFill>
                  </a:rPr>
                  <a:t>… and One To Go</a:t>
                </a:r>
              </a:p>
            </p:txBody>
          </p:sp>
        </p:grpSp>
        <p:sp>
          <p:nvSpPr>
            <p:cNvPr id="15" name="Rectangle 14">
              <a:extLst>
                <a:ext uri="{FF2B5EF4-FFF2-40B4-BE49-F238E27FC236}">
                  <a16:creationId xmlns:a16="http://schemas.microsoft.com/office/drawing/2014/main" id="{7E66D112-6AE9-F546-A558-41B1F24DD63E}"/>
                </a:ext>
              </a:extLst>
            </p:cNvPr>
            <p:cNvSpPr/>
            <p:nvPr/>
          </p:nvSpPr>
          <p:spPr>
            <a:xfrm>
              <a:off x="6078959" y="3433604"/>
              <a:ext cx="5877201" cy="823644"/>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ctr"/>
              <a:endParaRPr lang="en-US" sz="1350" dirty="0"/>
            </a:p>
          </p:txBody>
        </p:sp>
      </p:grpSp>
      <p:sp>
        <p:nvSpPr>
          <p:cNvPr id="7" name="Date Placeholder 6">
            <a:extLst>
              <a:ext uri="{FF2B5EF4-FFF2-40B4-BE49-F238E27FC236}">
                <a16:creationId xmlns:a16="http://schemas.microsoft.com/office/drawing/2014/main" id="{48B653A8-0D2E-CE45-9849-E67305E53DBC}"/>
              </a:ext>
            </a:extLst>
          </p:cNvPr>
          <p:cNvSpPr>
            <a:spLocks noGrp="1"/>
          </p:cNvSpPr>
          <p:nvPr>
            <p:ph type="dt" sz="half" idx="10"/>
          </p:nvPr>
        </p:nvSpPr>
        <p:spPr/>
        <p:txBody>
          <a:bodyPr/>
          <a:lstStyle/>
          <a:p>
            <a:r>
              <a:rPr lang="en-US"/>
              <a:t>6 May 2020</a:t>
            </a:r>
            <a:endParaRPr lang="en-US" dirty="0"/>
          </a:p>
        </p:txBody>
      </p:sp>
    </p:spTree>
    <p:extLst>
      <p:ext uri="{BB962C8B-B14F-4D97-AF65-F5344CB8AC3E}">
        <p14:creationId xmlns:p14="http://schemas.microsoft.com/office/powerpoint/2010/main" val="68145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77AAA60-BF57-BD47-B940-7124D533D7BB}"/>
              </a:ext>
            </a:extLst>
          </p:cNvPr>
          <p:cNvSpPr txBox="1"/>
          <p:nvPr/>
        </p:nvSpPr>
        <p:spPr>
          <a:xfrm>
            <a:off x="112502" y="1715679"/>
            <a:ext cx="5679126" cy="4039567"/>
          </a:xfrm>
          <a:prstGeom prst="rect">
            <a:avLst/>
          </a:prstGeom>
          <a:noFill/>
          <a:ln w="19050">
            <a:noFill/>
          </a:ln>
        </p:spPr>
        <p:txBody>
          <a:bodyPr wrap="square" rtlCol="0">
            <a:spAutoFit/>
          </a:bodyPr>
          <a:lstStyle/>
          <a:p>
            <a:r>
              <a:rPr lang="en-US" sz="2400" b="1" dirty="0">
                <a:solidFill>
                  <a:schemeClr val="bg1"/>
                </a:solidFill>
              </a:rPr>
              <a:t>JPL study of 1976 – 1977:</a:t>
            </a:r>
          </a:p>
          <a:p>
            <a:endParaRPr lang="en-US" sz="2400" b="1" dirty="0">
              <a:solidFill>
                <a:schemeClr val="bg1"/>
              </a:solidFill>
            </a:endParaRPr>
          </a:p>
          <a:p>
            <a:endParaRPr lang="en-US" sz="2400" b="1" dirty="0">
              <a:solidFill>
                <a:schemeClr val="bg1"/>
              </a:solidFill>
            </a:endParaRPr>
          </a:p>
          <a:p>
            <a:endParaRPr lang="en-US" sz="2400" b="1" dirty="0">
              <a:solidFill>
                <a:schemeClr val="bg1"/>
              </a:solidFill>
            </a:endParaRPr>
          </a:p>
          <a:p>
            <a:endParaRPr lang="en-US" b="1" dirty="0">
              <a:solidFill>
                <a:schemeClr val="bg1"/>
              </a:solidFill>
            </a:endParaRPr>
          </a:p>
          <a:p>
            <a:r>
              <a:rPr lang="en-US" sz="1350" b="1" dirty="0">
                <a:solidFill>
                  <a:srgbClr val="FFFF00"/>
                </a:solidFill>
              </a:rPr>
              <a:t>Primary Objectives</a:t>
            </a:r>
          </a:p>
          <a:p>
            <a:r>
              <a:rPr lang="en-US" sz="1350" b="1" dirty="0">
                <a:solidFill>
                  <a:schemeClr val="bg1"/>
                </a:solidFill>
              </a:rPr>
              <a:t>(1) Characterize the heliopause</a:t>
            </a:r>
          </a:p>
          <a:p>
            <a:r>
              <a:rPr lang="en-US" sz="1350" b="1" dirty="0">
                <a:solidFill>
                  <a:schemeClr val="bg1"/>
                </a:solidFill>
              </a:rPr>
              <a:t>(2) Determine characteristics of the interstellar medium</a:t>
            </a:r>
          </a:p>
          <a:p>
            <a:r>
              <a:rPr lang="en-US" sz="1350" b="1" dirty="0">
                <a:solidFill>
                  <a:schemeClr val="bg1"/>
                </a:solidFill>
              </a:rPr>
              <a:t>(3) Improve the stellar and galactic distance scale</a:t>
            </a:r>
          </a:p>
          <a:p>
            <a:r>
              <a:rPr lang="en-US" sz="1350" b="1" dirty="0">
                <a:solidFill>
                  <a:schemeClr val="bg1"/>
                </a:solidFill>
              </a:rPr>
              <a:t>(4) Determine characteristics of cosmic rays</a:t>
            </a:r>
          </a:p>
          <a:p>
            <a:r>
              <a:rPr lang="en-US" sz="1350" b="1" dirty="0">
                <a:solidFill>
                  <a:schemeClr val="bg1"/>
                </a:solidFill>
              </a:rPr>
              <a:t>(5) Determine characteristics of the solar system as a whole</a:t>
            </a:r>
          </a:p>
          <a:p>
            <a:r>
              <a:rPr lang="en-US" sz="1350" b="1" dirty="0">
                <a:solidFill>
                  <a:srgbClr val="FFFF00"/>
                </a:solidFill>
              </a:rPr>
              <a:t>Secondary Objectives</a:t>
            </a:r>
          </a:p>
          <a:p>
            <a:r>
              <a:rPr lang="en-US" sz="1200" b="1" dirty="0">
                <a:solidFill>
                  <a:schemeClr val="bg1"/>
                </a:solidFill>
              </a:rPr>
              <a:t>(1) Determine characteristics of Pluto and its satellites and rings, if any. </a:t>
            </a:r>
          </a:p>
          <a:p>
            <a:r>
              <a:rPr lang="en-US" sz="1200" b="1" dirty="0">
                <a:solidFill>
                  <a:schemeClr val="bg1"/>
                </a:solidFill>
              </a:rPr>
              <a:t>(2) Determine characteristics of distant galactic and extragalactic objects</a:t>
            </a:r>
          </a:p>
          <a:p>
            <a:r>
              <a:rPr lang="en-US" sz="1200" b="1" dirty="0">
                <a:solidFill>
                  <a:schemeClr val="bg1"/>
                </a:solidFill>
              </a:rPr>
              <a:t>(3) Evaluate problems of scientific observations of another solar system from a spacecraft</a:t>
            </a:r>
          </a:p>
        </p:txBody>
      </p:sp>
      <p:sp>
        <p:nvSpPr>
          <p:cNvPr id="2" name="Title 1">
            <a:extLst>
              <a:ext uri="{FF2B5EF4-FFF2-40B4-BE49-F238E27FC236}">
                <a16:creationId xmlns:a16="http://schemas.microsoft.com/office/drawing/2014/main" id="{80C44E50-89BA-2B4C-8170-3F7705F601D4}"/>
              </a:ext>
            </a:extLst>
          </p:cNvPr>
          <p:cNvSpPr>
            <a:spLocks noGrp="1"/>
          </p:cNvSpPr>
          <p:nvPr>
            <p:ph type="title"/>
          </p:nvPr>
        </p:nvSpPr>
        <p:spPr>
          <a:xfrm>
            <a:off x="112502" y="305067"/>
            <a:ext cx="6264172" cy="1410611"/>
          </a:xfrm>
        </p:spPr>
        <p:txBody>
          <a:bodyPr>
            <a:normAutofit/>
          </a:bodyPr>
          <a:lstStyle/>
          <a:p>
            <a:pPr algn="ctr"/>
            <a:r>
              <a:rPr lang="en-US" sz="3600" dirty="0"/>
              <a:t>The Questions are not new…</a:t>
            </a:r>
            <a:br>
              <a:rPr lang="en-US" sz="3600" dirty="0"/>
            </a:br>
            <a:r>
              <a:rPr lang="en-US" sz="3600" dirty="0">
                <a:solidFill>
                  <a:srgbClr val="FFFF00"/>
                </a:solidFill>
              </a:rPr>
              <a:t>THEN</a:t>
            </a:r>
          </a:p>
        </p:txBody>
      </p:sp>
      <p:sp>
        <p:nvSpPr>
          <p:cNvPr id="6" name="Slide Number Placeholder 5">
            <a:extLst>
              <a:ext uri="{FF2B5EF4-FFF2-40B4-BE49-F238E27FC236}">
                <a16:creationId xmlns:a16="http://schemas.microsoft.com/office/drawing/2014/main" id="{C29AFF62-1868-0340-9433-8E5C075D6B8B}"/>
              </a:ext>
            </a:extLst>
          </p:cNvPr>
          <p:cNvSpPr>
            <a:spLocks noGrp="1"/>
          </p:cNvSpPr>
          <p:nvPr>
            <p:ph type="sldNum" sz="quarter" idx="16"/>
          </p:nvPr>
        </p:nvSpPr>
        <p:spPr/>
        <p:txBody>
          <a:bodyPr/>
          <a:lstStyle/>
          <a:p>
            <a:fld id="{4EBCDCBD-78E1-0D41-A999-31B5EBF8E02C}" type="slidenum">
              <a:rPr lang="en-US" smtClean="0"/>
              <a:pPr/>
              <a:t>5</a:t>
            </a:fld>
            <a:endParaRPr lang="en-US" dirty="0"/>
          </a:p>
        </p:txBody>
      </p:sp>
      <p:pic>
        <p:nvPicPr>
          <p:cNvPr id="7" name="Picture 6">
            <a:extLst>
              <a:ext uri="{FF2B5EF4-FFF2-40B4-BE49-F238E27FC236}">
                <a16:creationId xmlns:a16="http://schemas.microsoft.com/office/drawing/2014/main" id="{B73D1A9D-098F-0C4D-A50E-92943F0DD7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4553" y="2213294"/>
            <a:ext cx="4197530" cy="1152810"/>
          </a:xfrm>
          <a:prstGeom prst="rect">
            <a:avLst/>
          </a:prstGeom>
          <a:ln>
            <a:solidFill>
              <a:srgbClr val="00D6FF"/>
            </a:solidFill>
          </a:ln>
        </p:spPr>
      </p:pic>
      <p:pic>
        <p:nvPicPr>
          <p:cNvPr id="15" name="Picture 14">
            <a:extLst>
              <a:ext uri="{FF2B5EF4-FFF2-40B4-BE49-F238E27FC236}">
                <a16:creationId xmlns:a16="http://schemas.microsoft.com/office/drawing/2014/main" id="{67419E2D-194D-6140-9AA3-F06CA2BC73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845"/>
          <a:stretch/>
        </p:blipFill>
        <p:spPr>
          <a:xfrm>
            <a:off x="5788728" y="1866468"/>
            <a:ext cx="3077249" cy="3888778"/>
          </a:xfrm>
          <a:prstGeom prst="rect">
            <a:avLst/>
          </a:prstGeom>
        </p:spPr>
      </p:pic>
      <p:sp>
        <p:nvSpPr>
          <p:cNvPr id="10" name="TextBox 9">
            <a:extLst>
              <a:ext uri="{FF2B5EF4-FFF2-40B4-BE49-F238E27FC236}">
                <a16:creationId xmlns:a16="http://schemas.microsoft.com/office/drawing/2014/main" id="{0C29811A-55C4-0549-8847-FD19E7608A40}"/>
              </a:ext>
            </a:extLst>
          </p:cNvPr>
          <p:cNvSpPr txBox="1"/>
          <p:nvPr/>
        </p:nvSpPr>
        <p:spPr>
          <a:xfrm>
            <a:off x="5834498" y="4963887"/>
            <a:ext cx="2239565" cy="715581"/>
          </a:xfrm>
          <a:prstGeom prst="rect">
            <a:avLst/>
          </a:prstGeom>
          <a:noFill/>
          <a:ln w="19050">
            <a:noFill/>
          </a:ln>
        </p:spPr>
        <p:txBody>
          <a:bodyPr wrap="square" rtlCol="0">
            <a:spAutoFit/>
          </a:bodyPr>
          <a:lstStyle/>
          <a:p>
            <a:r>
              <a:rPr lang="en-US" sz="1350" dirty="0">
                <a:solidFill>
                  <a:schemeClr val="bg1"/>
                </a:solidFill>
              </a:rPr>
              <a:t>32,000 kg launch mass</a:t>
            </a:r>
          </a:p>
          <a:p>
            <a:r>
              <a:rPr lang="en-US" sz="1350" dirty="0">
                <a:solidFill>
                  <a:schemeClr val="bg1"/>
                </a:solidFill>
              </a:rPr>
              <a:t>500 kWe, NEP system</a:t>
            </a:r>
          </a:p>
          <a:p>
            <a:r>
              <a:rPr lang="en-US" sz="1350" dirty="0">
                <a:solidFill>
                  <a:schemeClr val="bg1"/>
                </a:solidFill>
              </a:rPr>
              <a:t>20,200 kg of Hg propellant</a:t>
            </a:r>
          </a:p>
        </p:txBody>
      </p:sp>
      <p:sp>
        <p:nvSpPr>
          <p:cNvPr id="11" name="TextBox 10">
            <a:extLst>
              <a:ext uri="{FF2B5EF4-FFF2-40B4-BE49-F238E27FC236}">
                <a16:creationId xmlns:a16="http://schemas.microsoft.com/office/drawing/2014/main" id="{0C3058F8-737A-5647-A946-BEA1C38BBDF2}"/>
              </a:ext>
            </a:extLst>
          </p:cNvPr>
          <p:cNvSpPr txBox="1"/>
          <p:nvPr/>
        </p:nvSpPr>
        <p:spPr>
          <a:xfrm>
            <a:off x="8230139" y="4387729"/>
            <a:ext cx="792519" cy="553998"/>
          </a:xfrm>
          <a:prstGeom prst="rect">
            <a:avLst/>
          </a:prstGeom>
          <a:noFill/>
          <a:ln w="19050">
            <a:noFill/>
          </a:ln>
        </p:spPr>
        <p:txBody>
          <a:bodyPr wrap="square" rtlCol="0">
            <a:spAutoFit/>
          </a:bodyPr>
          <a:lstStyle/>
          <a:p>
            <a:r>
              <a:rPr lang="en-US" sz="1500" dirty="0">
                <a:solidFill>
                  <a:schemeClr val="bg1"/>
                </a:solidFill>
              </a:rPr>
              <a:t>Pluto orbiter</a:t>
            </a:r>
          </a:p>
        </p:txBody>
      </p:sp>
      <p:cxnSp>
        <p:nvCxnSpPr>
          <p:cNvPr id="13" name="Straight Arrow Connector 12">
            <a:extLst>
              <a:ext uri="{FF2B5EF4-FFF2-40B4-BE49-F238E27FC236}">
                <a16:creationId xmlns:a16="http://schemas.microsoft.com/office/drawing/2014/main" id="{BC5F3905-9336-9A4E-BFB5-21DBBB2EEDEB}"/>
              </a:ext>
            </a:extLst>
          </p:cNvPr>
          <p:cNvCxnSpPr>
            <a:cxnSpLocks/>
          </p:cNvCxnSpPr>
          <p:nvPr/>
        </p:nvCxnSpPr>
        <p:spPr>
          <a:xfrm flipH="1">
            <a:off x="7875989" y="4653189"/>
            <a:ext cx="337378" cy="83122"/>
          </a:xfrm>
          <a:prstGeom prst="straightConnector1">
            <a:avLst/>
          </a:prstGeom>
          <a:ln w="12700">
            <a:solidFill>
              <a:schemeClr val="accent2">
                <a:lumMod val="20000"/>
                <a:lumOff val="8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65ED6F0E-6675-B447-B001-1EF0291284D6}"/>
              </a:ext>
            </a:extLst>
          </p:cNvPr>
          <p:cNvSpPr>
            <a:spLocks noGrp="1"/>
          </p:cNvSpPr>
          <p:nvPr>
            <p:ph type="dt" sz="half" idx="14"/>
          </p:nvPr>
        </p:nvSpPr>
        <p:spPr/>
        <p:txBody>
          <a:bodyPr/>
          <a:lstStyle/>
          <a:p>
            <a:r>
              <a:rPr lang="en-US"/>
              <a:t>6 May 2020</a:t>
            </a:r>
            <a:endParaRPr lang="en-US" dirty="0"/>
          </a:p>
        </p:txBody>
      </p:sp>
      <p:sp>
        <p:nvSpPr>
          <p:cNvPr id="4" name="Footer Placeholder 3">
            <a:extLst>
              <a:ext uri="{FF2B5EF4-FFF2-40B4-BE49-F238E27FC236}">
                <a16:creationId xmlns:a16="http://schemas.microsoft.com/office/drawing/2014/main" id="{7B1BCAD5-3C60-5C43-8E53-A5BA763C529C}"/>
              </a:ext>
            </a:extLst>
          </p:cNvPr>
          <p:cNvSpPr>
            <a:spLocks noGrp="1"/>
          </p:cNvSpPr>
          <p:nvPr>
            <p:ph type="ftr" sz="quarter" idx="15"/>
          </p:nvPr>
        </p:nvSpPr>
        <p:spPr/>
        <p:txBody>
          <a:bodyPr/>
          <a:lstStyle/>
          <a:p>
            <a:r>
              <a:rPr lang="en-US" dirty="0"/>
              <a:t>EGU2020: Sharing Geoscience Online – Chat time Wednesday 08:30 – 10:15 CEST</a:t>
            </a:r>
          </a:p>
        </p:txBody>
      </p:sp>
    </p:spTree>
    <p:extLst>
      <p:ext uri="{BB962C8B-B14F-4D97-AF65-F5344CB8AC3E}">
        <p14:creationId xmlns:p14="http://schemas.microsoft.com/office/powerpoint/2010/main" val="3276617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6A2531D-19FF-E944-A517-C38FC4A76A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4837336" y="3096967"/>
            <a:ext cx="3098671" cy="2046452"/>
          </a:xfrm>
          <a:prstGeom prst="rect">
            <a:avLst/>
          </a:prstGeom>
        </p:spPr>
      </p:pic>
      <p:pic>
        <p:nvPicPr>
          <p:cNvPr id="1028" name="Picture 4" descr="http://tucsonastronomy.org/wp-content/uploads/2016/11/mira-bow-shock.jpg">
            <a:extLst>
              <a:ext uri="{FF2B5EF4-FFF2-40B4-BE49-F238E27FC236}">
                <a16:creationId xmlns:a16="http://schemas.microsoft.com/office/drawing/2014/main" id="{FE78F392-2EF5-B845-B4DD-EF0BF35CD7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10605" y="1591485"/>
            <a:ext cx="2731960" cy="153991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DDD1C3C-E91B-2B40-B6DA-F4332B2E66A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74577" y="1786067"/>
            <a:ext cx="3382142" cy="2827979"/>
          </a:xfrm>
          <a:prstGeom prst="rect">
            <a:avLst/>
          </a:prstGeom>
          <a:ln>
            <a:solidFill>
              <a:schemeClr val="bg1"/>
            </a:solidFill>
          </a:ln>
        </p:spPr>
      </p:pic>
      <p:pic>
        <p:nvPicPr>
          <p:cNvPr id="27" name="Picture 26">
            <a:extLst>
              <a:ext uri="{FF2B5EF4-FFF2-40B4-BE49-F238E27FC236}">
                <a16:creationId xmlns:a16="http://schemas.microsoft.com/office/drawing/2014/main" id="{863E7E41-2241-0646-BE04-0D1DBF5A95E9}"/>
              </a:ext>
            </a:extLst>
          </p:cNvPr>
          <p:cNvPicPr/>
          <p:nvPr/>
        </p:nvPicPr>
        <p:blipFill rotWithShape="1">
          <a:blip r:embed="rId6"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51353" t="2371" r="1771" b="5043"/>
          <a:stretch/>
        </p:blipFill>
        <p:spPr bwMode="auto">
          <a:xfrm>
            <a:off x="98306" y="3504387"/>
            <a:ext cx="2101349" cy="2081262"/>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BE078B33-E218-D44A-8B19-EA9F2A9F5DD5}"/>
              </a:ext>
            </a:extLst>
          </p:cNvPr>
          <p:cNvSpPr>
            <a:spLocks noGrp="1"/>
          </p:cNvSpPr>
          <p:nvPr>
            <p:ph type="title"/>
          </p:nvPr>
        </p:nvSpPr>
        <p:spPr/>
        <p:txBody>
          <a:bodyPr>
            <a:noAutofit/>
          </a:bodyPr>
          <a:lstStyle/>
          <a:p>
            <a:r>
              <a:rPr lang="en-US" sz="2400" dirty="0">
                <a:solidFill>
                  <a:srgbClr val="FFFF00"/>
                </a:solidFill>
              </a:rPr>
              <a:t>NOW: </a:t>
            </a:r>
            <a:r>
              <a:rPr lang="en-US" sz="2400" b="0" dirty="0"/>
              <a:t>The Heliosphere: Our Habitable Astrosphere</a:t>
            </a:r>
            <a:br>
              <a:rPr lang="en-US" sz="2400" b="0" dirty="0">
                <a:solidFill>
                  <a:schemeClr val="accent5"/>
                </a:solidFill>
              </a:rPr>
            </a:br>
            <a:r>
              <a:rPr lang="en-US" sz="1800" dirty="0">
                <a:solidFill>
                  <a:schemeClr val="accent5"/>
                </a:solidFill>
              </a:rPr>
              <a:t>We live in it, but we have never seen it</a:t>
            </a:r>
            <a:endParaRPr lang="en-US" sz="1500" dirty="0">
              <a:solidFill>
                <a:schemeClr val="accent5"/>
              </a:solidFill>
            </a:endParaRPr>
          </a:p>
        </p:txBody>
      </p:sp>
      <p:sp>
        <p:nvSpPr>
          <p:cNvPr id="7" name="Date Placeholder 6">
            <a:extLst>
              <a:ext uri="{FF2B5EF4-FFF2-40B4-BE49-F238E27FC236}">
                <a16:creationId xmlns:a16="http://schemas.microsoft.com/office/drawing/2014/main" id="{0BFEF7FE-B37E-F844-9627-8A8B059450CB}"/>
              </a:ext>
            </a:extLst>
          </p:cNvPr>
          <p:cNvSpPr>
            <a:spLocks noGrp="1"/>
          </p:cNvSpPr>
          <p:nvPr>
            <p:ph type="dt" sz="half" idx="14"/>
          </p:nvPr>
        </p:nvSpPr>
        <p:spPr/>
        <p:txBody>
          <a:bodyPr/>
          <a:lstStyle/>
          <a:p>
            <a:r>
              <a:rPr lang="en-US"/>
              <a:t>6 May 2020</a:t>
            </a:r>
            <a:endParaRPr lang="en-US" dirty="0"/>
          </a:p>
        </p:txBody>
      </p:sp>
      <p:sp>
        <p:nvSpPr>
          <p:cNvPr id="8" name="Footer Placeholder 7">
            <a:extLst>
              <a:ext uri="{FF2B5EF4-FFF2-40B4-BE49-F238E27FC236}">
                <a16:creationId xmlns:a16="http://schemas.microsoft.com/office/drawing/2014/main" id="{70297D05-3815-F746-9149-C93E21374DC3}"/>
              </a:ext>
            </a:extLst>
          </p:cNvPr>
          <p:cNvSpPr>
            <a:spLocks noGrp="1"/>
          </p:cNvSpPr>
          <p:nvPr>
            <p:ph type="ftr" sz="quarter" idx="15"/>
          </p:nvPr>
        </p:nvSpPr>
        <p:spPr/>
        <p:txBody>
          <a:bodyPr/>
          <a:lstStyle/>
          <a:p>
            <a:r>
              <a:rPr lang="en-US" dirty="0"/>
              <a:t>EGU2020: Sharing Geoscience Online – Chat time Wednesday 08:30 – 10:15 CEST</a:t>
            </a:r>
          </a:p>
        </p:txBody>
      </p:sp>
      <p:sp>
        <p:nvSpPr>
          <p:cNvPr id="6" name="Slide Number Placeholder 5">
            <a:extLst>
              <a:ext uri="{FF2B5EF4-FFF2-40B4-BE49-F238E27FC236}">
                <a16:creationId xmlns:a16="http://schemas.microsoft.com/office/drawing/2014/main" id="{4D162EEB-CBC4-3F48-AB5A-19112E2C058D}"/>
              </a:ext>
            </a:extLst>
          </p:cNvPr>
          <p:cNvSpPr>
            <a:spLocks noGrp="1"/>
          </p:cNvSpPr>
          <p:nvPr>
            <p:ph type="sldNum" sz="quarter" idx="16"/>
          </p:nvPr>
        </p:nvSpPr>
        <p:spPr/>
        <p:txBody>
          <a:bodyPr/>
          <a:lstStyle/>
          <a:p>
            <a:pPr defTabSz="685749">
              <a:defRPr/>
            </a:pPr>
            <a:fld id="{4EBCDCBD-78E1-0D41-A999-31B5EBF8E02C}" type="slidenum">
              <a:rPr lang="en-US">
                <a:latin typeface="Arial" panose="020B0604020202020204"/>
              </a:rPr>
              <a:pPr defTabSz="685749">
                <a:defRPr/>
              </a:pPr>
              <a:t>6</a:t>
            </a:fld>
            <a:endParaRPr lang="en-US" dirty="0">
              <a:latin typeface="Arial" panose="020B0604020202020204"/>
            </a:endParaRPr>
          </a:p>
        </p:txBody>
      </p:sp>
      <p:pic>
        <p:nvPicPr>
          <p:cNvPr id="26" name="Picture 25">
            <a:extLst>
              <a:ext uri="{FF2B5EF4-FFF2-40B4-BE49-F238E27FC236}">
                <a16:creationId xmlns:a16="http://schemas.microsoft.com/office/drawing/2014/main" id="{6377D4B1-0B37-014C-AE32-3C065FD1574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flipH="1">
            <a:off x="7673929" y="1771422"/>
            <a:ext cx="1433155" cy="2348500"/>
          </a:xfrm>
          <a:prstGeom prst="rect">
            <a:avLst/>
          </a:prstGeom>
        </p:spPr>
      </p:pic>
      <p:sp>
        <p:nvSpPr>
          <p:cNvPr id="10" name="TextBox 9">
            <a:extLst>
              <a:ext uri="{FF2B5EF4-FFF2-40B4-BE49-F238E27FC236}">
                <a16:creationId xmlns:a16="http://schemas.microsoft.com/office/drawing/2014/main" id="{CE46F0EE-3E81-AD43-8F55-47E60FCE063F}"/>
              </a:ext>
            </a:extLst>
          </p:cNvPr>
          <p:cNvSpPr txBox="1"/>
          <p:nvPr/>
        </p:nvSpPr>
        <p:spPr>
          <a:xfrm>
            <a:off x="90757" y="1613543"/>
            <a:ext cx="1495922" cy="600164"/>
          </a:xfrm>
          <a:prstGeom prst="rect">
            <a:avLst/>
          </a:prstGeom>
          <a:noFill/>
          <a:ln w="19050">
            <a:noFill/>
          </a:ln>
        </p:spPr>
        <p:txBody>
          <a:bodyPr wrap="none" rtlCol="0">
            <a:spAutoFit/>
          </a:bodyPr>
          <a:lstStyle/>
          <a:p>
            <a:pPr defTabSz="685749">
              <a:defRPr/>
            </a:pPr>
            <a:r>
              <a:rPr lang="en-US" sz="1200" b="1" dirty="0">
                <a:solidFill>
                  <a:schemeClr val="accent5"/>
                </a:solidFill>
                <a:latin typeface="Eurostile" panose="020B0504020202050204" pitchFamily="34" charset="77"/>
              </a:rPr>
              <a:t>Mira</a:t>
            </a:r>
          </a:p>
          <a:p>
            <a:pPr defTabSz="685749">
              <a:defRPr/>
            </a:pPr>
            <a:r>
              <a:rPr lang="en-US" sz="1050" dirty="0">
                <a:solidFill>
                  <a:srgbClr val="FFFFFF"/>
                </a:solidFill>
                <a:latin typeface="Eurostile" panose="020B0504020202050204" pitchFamily="34" charset="77"/>
              </a:rPr>
              <a:t>Red giant at 130 km/s</a:t>
            </a:r>
          </a:p>
          <a:p>
            <a:pPr defTabSz="685749">
              <a:defRPr/>
            </a:pPr>
            <a:r>
              <a:rPr lang="en-US" sz="1050" dirty="0">
                <a:solidFill>
                  <a:srgbClr val="FFFFFF"/>
                </a:solidFill>
                <a:latin typeface="Eurostile" panose="020B0504020202050204" pitchFamily="34" charset="77"/>
              </a:rPr>
              <a:t>13 ly tail</a:t>
            </a:r>
          </a:p>
        </p:txBody>
      </p:sp>
      <p:sp>
        <p:nvSpPr>
          <p:cNvPr id="35" name="TextBox 34">
            <a:extLst>
              <a:ext uri="{FF2B5EF4-FFF2-40B4-BE49-F238E27FC236}">
                <a16:creationId xmlns:a16="http://schemas.microsoft.com/office/drawing/2014/main" id="{C18FED90-614A-3145-82C3-ACDB0B2F01B1}"/>
              </a:ext>
            </a:extLst>
          </p:cNvPr>
          <p:cNvSpPr txBox="1"/>
          <p:nvPr/>
        </p:nvSpPr>
        <p:spPr>
          <a:xfrm>
            <a:off x="7762481" y="3381260"/>
            <a:ext cx="1479089" cy="761747"/>
          </a:xfrm>
          <a:prstGeom prst="rect">
            <a:avLst/>
          </a:prstGeom>
          <a:noFill/>
          <a:ln w="19050">
            <a:noFill/>
          </a:ln>
        </p:spPr>
        <p:txBody>
          <a:bodyPr wrap="square" rtlCol="0">
            <a:spAutoFit/>
          </a:bodyPr>
          <a:lstStyle/>
          <a:p>
            <a:pPr lvl="0">
              <a:defRPr/>
            </a:pPr>
            <a:r>
              <a:rPr lang="en-US" sz="1200" b="1" dirty="0">
                <a:solidFill>
                  <a:schemeClr val="accent5"/>
                </a:solidFill>
                <a:latin typeface="Eurostile" panose="020B0504020202050204" pitchFamily="34" charset="77"/>
              </a:rPr>
              <a:t>BZ Camelopardalis</a:t>
            </a:r>
          </a:p>
          <a:p>
            <a:pPr lvl="0">
              <a:defRPr/>
            </a:pPr>
            <a:r>
              <a:rPr lang="en-US" sz="1050" dirty="0">
                <a:solidFill>
                  <a:srgbClr val="FFFFFF"/>
                </a:solidFill>
                <a:latin typeface="Eurostile" panose="020B0504020202050204" pitchFamily="34" charset="77"/>
              </a:rPr>
              <a:t>Binary white dwarf and main sequence</a:t>
            </a:r>
          </a:p>
          <a:p>
            <a:pPr lvl="0">
              <a:defRPr/>
            </a:pPr>
            <a:r>
              <a:rPr lang="en-US" sz="1050" dirty="0">
                <a:solidFill>
                  <a:srgbClr val="FFFFFF"/>
                </a:solidFill>
                <a:latin typeface="Eurostile" panose="020B0504020202050204" pitchFamily="34" charset="77"/>
              </a:rPr>
              <a:t>125 km/s</a:t>
            </a:r>
          </a:p>
        </p:txBody>
      </p:sp>
      <p:sp>
        <p:nvSpPr>
          <p:cNvPr id="34" name="TextBox 33">
            <a:extLst>
              <a:ext uri="{FF2B5EF4-FFF2-40B4-BE49-F238E27FC236}">
                <a16:creationId xmlns:a16="http://schemas.microsoft.com/office/drawing/2014/main" id="{C3FEAD95-BC3E-824E-B3A1-1BDD86534994}"/>
              </a:ext>
            </a:extLst>
          </p:cNvPr>
          <p:cNvSpPr txBox="1"/>
          <p:nvPr/>
        </p:nvSpPr>
        <p:spPr>
          <a:xfrm>
            <a:off x="5407018" y="5059413"/>
            <a:ext cx="1675459" cy="600164"/>
          </a:xfrm>
          <a:prstGeom prst="rect">
            <a:avLst/>
          </a:prstGeom>
          <a:noFill/>
          <a:ln w="19050">
            <a:noFill/>
          </a:ln>
        </p:spPr>
        <p:txBody>
          <a:bodyPr wrap="none" rtlCol="0">
            <a:spAutoFit/>
          </a:bodyPr>
          <a:lstStyle/>
          <a:p>
            <a:pPr defTabSz="685749">
              <a:defRPr/>
            </a:pPr>
            <a:r>
              <a:rPr lang="en-US" sz="1200" b="1" dirty="0">
                <a:solidFill>
                  <a:schemeClr val="accent5"/>
                </a:solidFill>
                <a:latin typeface="Eurostile" panose="020B0504020202050204" pitchFamily="34" charset="77"/>
              </a:rPr>
              <a:t>Zeta Ophiuchi</a:t>
            </a:r>
          </a:p>
          <a:p>
            <a:pPr defTabSz="685749">
              <a:defRPr/>
            </a:pPr>
            <a:r>
              <a:rPr lang="en-US" sz="1050" dirty="0">
                <a:solidFill>
                  <a:srgbClr val="FFFFFF"/>
                </a:solidFill>
                <a:latin typeface="Eurostile" panose="020B0504020202050204" pitchFamily="34" charset="77"/>
              </a:rPr>
              <a:t>Run-away star at 24 km/s</a:t>
            </a:r>
          </a:p>
          <a:p>
            <a:pPr defTabSz="685749">
              <a:defRPr/>
            </a:pPr>
            <a:r>
              <a:rPr lang="en-US" sz="1050" dirty="0">
                <a:solidFill>
                  <a:srgbClr val="FFFFFF"/>
                </a:solidFill>
                <a:latin typeface="Eurostile" panose="020B0504020202050204" pitchFamily="34" charset="77"/>
              </a:rPr>
              <a:t>Dust and gas nebula</a:t>
            </a:r>
          </a:p>
        </p:txBody>
      </p:sp>
      <p:sp>
        <p:nvSpPr>
          <p:cNvPr id="23" name="TextBox 22">
            <a:extLst>
              <a:ext uri="{FF2B5EF4-FFF2-40B4-BE49-F238E27FC236}">
                <a16:creationId xmlns:a16="http://schemas.microsoft.com/office/drawing/2014/main" id="{DA0CD712-4833-A14D-9D9A-FDE88B4B89A3}"/>
              </a:ext>
            </a:extLst>
          </p:cNvPr>
          <p:cNvSpPr txBox="1"/>
          <p:nvPr/>
        </p:nvSpPr>
        <p:spPr>
          <a:xfrm>
            <a:off x="3172128" y="1786066"/>
            <a:ext cx="1971133" cy="1338828"/>
          </a:xfrm>
          <a:prstGeom prst="rect">
            <a:avLst/>
          </a:prstGeom>
          <a:noFill/>
          <a:ln w="19050">
            <a:noFill/>
          </a:ln>
        </p:spPr>
        <p:txBody>
          <a:bodyPr wrap="square" rtlCol="0">
            <a:spAutoFit/>
          </a:bodyPr>
          <a:lstStyle/>
          <a:p>
            <a:pPr lvl="0" algn="ctr">
              <a:defRPr/>
            </a:pPr>
            <a:r>
              <a:rPr lang="en-US" sz="2700" b="1" dirty="0">
                <a:solidFill>
                  <a:schemeClr val="accent5"/>
                </a:solidFill>
                <a:latin typeface="Eurostile" panose="020B0504020202050204" pitchFamily="34" charset="77"/>
              </a:rPr>
              <a:t>Sol</a:t>
            </a:r>
            <a:endParaRPr lang="en-US" sz="1500" b="1" dirty="0">
              <a:solidFill>
                <a:schemeClr val="accent5"/>
              </a:solidFill>
              <a:latin typeface="Eurostile" panose="020B0504020202050204" pitchFamily="34" charset="77"/>
            </a:endParaRPr>
          </a:p>
          <a:p>
            <a:pPr lvl="0" algn="ctr">
              <a:defRPr/>
            </a:pPr>
            <a:r>
              <a:rPr lang="en-US" sz="1350" dirty="0">
                <a:solidFill>
                  <a:srgbClr val="FFFFFF"/>
                </a:solidFill>
                <a:latin typeface="Eurostile" panose="020B0504020202050204" pitchFamily="34" charset="77"/>
              </a:rPr>
              <a:t>G2V Main Sequence Star</a:t>
            </a:r>
          </a:p>
          <a:p>
            <a:pPr lvl="0" algn="ctr">
              <a:defRPr/>
            </a:pPr>
            <a:r>
              <a:rPr lang="en-US" sz="1350" dirty="0">
                <a:solidFill>
                  <a:srgbClr val="FFFFFF"/>
                </a:solidFill>
                <a:latin typeface="Eurostile" panose="020B0504020202050204" pitchFamily="34" charset="77"/>
              </a:rPr>
              <a:t>24 km/s</a:t>
            </a:r>
          </a:p>
          <a:p>
            <a:pPr lvl="0" algn="ctr">
              <a:defRPr/>
            </a:pPr>
            <a:r>
              <a:rPr lang="en-US" sz="1350" dirty="0">
                <a:solidFill>
                  <a:srgbClr val="FFFFFF"/>
                </a:solidFill>
                <a:latin typeface="Eurostile" panose="020B0504020202050204" pitchFamily="34" charset="77"/>
              </a:rPr>
              <a:t>Habitable</a:t>
            </a:r>
          </a:p>
        </p:txBody>
      </p:sp>
      <p:sp>
        <p:nvSpPr>
          <p:cNvPr id="36" name="TextBox 35">
            <a:extLst>
              <a:ext uri="{FF2B5EF4-FFF2-40B4-BE49-F238E27FC236}">
                <a16:creationId xmlns:a16="http://schemas.microsoft.com/office/drawing/2014/main" id="{AA31632A-0E02-FF46-A446-EC213AC92AF7}"/>
              </a:ext>
            </a:extLst>
          </p:cNvPr>
          <p:cNvSpPr txBox="1"/>
          <p:nvPr/>
        </p:nvSpPr>
        <p:spPr>
          <a:xfrm>
            <a:off x="310000" y="4945489"/>
            <a:ext cx="1941233" cy="761747"/>
          </a:xfrm>
          <a:prstGeom prst="rect">
            <a:avLst/>
          </a:prstGeom>
          <a:noFill/>
          <a:ln w="19050">
            <a:noFill/>
          </a:ln>
        </p:spPr>
        <p:txBody>
          <a:bodyPr wrap="square" rtlCol="0">
            <a:spAutoFit/>
          </a:bodyPr>
          <a:lstStyle/>
          <a:p>
            <a:pPr defTabSz="685749">
              <a:defRPr/>
            </a:pPr>
            <a:r>
              <a:rPr lang="en-US" sz="1200" b="1" dirty="0">
                <a:solidFill>
                  <a:schemeClr val="accent5"/>
                </a:solidFill>
                <a:latin typeface="Eurostile" panose="020B0504020202050204" pitchFamily="34" charset="77"/>
              </a:rPr>
              <a:t>IRC+10216</a:t>
            </a:r>
          </a:p>
          <a:p>
            <a:pPr defTabSz="685749">
              <a:defRPr/>
            </a:pPr>
            <a:r>
              <a:rPr lang="en-US" sz="1050" dirty="0">
                <a:solidFill>
                  <a:srgbClr val="FFFFFF"/>
                </a:solidFill>
                <a:latin typeface="Eurostile" panose="020B0504020202050204" pitchFamily="34" charset="77"/>
              </a:rPr>
              <a:t>Carbon rich star at 91 km/s</a:t>
            </a:r>
          </a:p>
          <a:p>
            <a:pPr defTabSz="685749">
              <a:defRPr/>
            </a:pPr>
            <a:r>
              <a:rPr lang="en-US" sz="1050" dirty="0">
                <a:solidFill>
                  <a:srgbClr val="FFFFFF"/>
                </a:solidFill>
                <a:latin typeface="Eurostile" panose="020B0504020202050204" pitchFamily="34" charset="77"/>
              </a:rPr>
              <a:t>Molecular wind and turbulence</a:t>
            </a:r>
          </a:p>
          <a:p>
            <a:pPr defTabSz="685749">
              <a:defRPr/>
            </a:pPr>
            <a:r>
              <a:rPr lang="en-US" sz="1050" dirty="0">
                <a:solidFill>
                  <a:srgbClr val="FFFFFF"/>
                </a:solidFill>
                <a:latin typeface="Eurostile" panose="020B0504020202050204" pitchFamily="34" charset="77"/>
              </a:rPr>
              <a:t>GALEX/FUV</a:t>
            </a:r>
          </a:p>
        </p:txBody>
      </p:sp>
      <p:pic>
        <p:nvPicPr>
          <p:cNvPr id="12" name="Picture 11">
            <a:extLst>
              <a:ext uri="{FF2B5EF4-FFF2-40B4-BE49-F238E27FC236}">
                <a16:creationId xmlns:a16="http://schemas.microsoft.com/office/drawing/2014/main" id="{F34368D0-8301-8E49-82E9-3852566C155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flipH="1">
            <a:off x="6817286" y="2293167"/>
            <a:ext cx="861443" cy="2414308"/>
          </a:xfrm>
          <a:prstGeom prst="rect">
            <a:avLst/>
          </a:prstGeom>
        </p:spPr>
      </p:pic>
      <p:sp>
        <p:nvSpPr>
          <p:cNvPr id="33" name="TextBox 32">
            <a:extLst>
              <a:ext uri="{FF2B5EF4-FFF2-40B4-BE49-F238E27FC236}">
                <a16:creationId xmlns:a16="http://schemas.microsoft.com/office/drawing/2014/main" id="{6B4D9799-3328-0343-BA04-4AEFD22CE6EF}"/>
              </a:ext>
            </a:extLst>
          </p:cNvPr>
          <p:cNvSpPr txBox="1"/>
          <p:nvPr/>
        </p:nvSpPr>
        <p:spPr>
          <a:xfrm>
            <a:off x="6817285" y="3968938"/>
            <a:ext cx="1068398" cy="761747"/>
          </a:xfrm>
          <a:prstGeom prst="rect">
            <a:avLst/>
          </a:prstGeom>
          <a:noFill/>
          <a:ln w="19050">
            <a:noFill/>
          </a:ln>
        </p:spPr>
        <p:txBody>
          <a:bodyPr wrap="square" rtlCol="0">
            <a:spAutoFit/>
          </a:bodyPr>
          <a:lstStyle/>
          <a:p>
            <a:pPr defTabSz="685749">
              <a:defRPr/>
            </a:pPr>
            <a:r>
              <a:rPr lang="en-US" sz="1200" b="1" dirty="0">
                <a:solidFill>
                  <a:schemeClr val="accent5"/>
                </a:solidFill>
                <a:latin typeface="Eurostile" panose="020B0504020202050204" pitchFamily="34" charset="77"/>
              </a:rPr>
              <a:t>LL Orionis</a:t>
            </a:r>
          </a:p>
          <a:p>
            <a:pPr defTabSz="685749">
              <a:defRPr/>
            </a:pPr>
            <a:r>
              <a:rPr lang="en-US" sz="1050" dirty="0">
                <a:solidFill>
                  <a:srgbClr val="FFFFFF"/>
                </a:solidFill>
                <a:latin typeface="Eurostile" panose="020B0504020202050204" pitchFamily="34" charset="77"/>
              </a:rPr>
              <a:t>Pre-Main Sequence Star</a:t>
            </a:r>
          </a:p>
          <a:p>
            <a:pPr defTabSz="685749">
              <a:defRPr/>
            </a:pPr>
            <a:r>
              <a:rPr lang="en-US" sz="1050" dirty="0">
                <a:solidFill>
                  <a:srgbClr val="FFFFFF"/>
                </a:solidFill>
                <a:latin typeface="Eurostile" panose="020B0504020202050204" pitchFamily="34" charset="77"/>
              </a:rPr>
              <a:t>Orion Nebula</a:t>
            </a:r>
          </a:p>
        </p:txBody>
      </p:sp>
    </p:spTree>
    <p:extLst>
      <p:ext uri="{BB962C8B-B14F-4D97-AF65-F5344CB8AC3E}">
        <p14:creationId xmlns:p14="http://schemas.microsoft.com/office/powerpoint/2010/main" val="1905496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A57A8-D690-C942-9627-2BE0C217D7A6}"/>
              </a:ext>
            </a:extLst>
          </p:cNvPr>
          <p:cNvSpPr>
            <a:spLocks noGrp="1"/>
          </p:cNvSpPr>
          <p:nvPr>
            <p:ph type="title"/>
          </p:nvPr>
        </p:nvSpPr>
        <p:spPr/>
        <p:txBody>
          <a:bodyPr>
            <a:normAutofit fontScale="90000"/>
          </a:bodyPr>
          <a:lstStyle/>
          <a:p>
            <a:r>
              <a:rPr lang="en-US" b="0" dirty="0"/>
              <a:t>Voyager – The Accidental Interstellar Explorers</a:t>
            </a:r>
            <a:br>
              <a:rPr lang="en-US" dirty="0"/>
            </a:br>
            <a:r>
              <a:rPr lang="en-US" sz="2325" dirty="0">
                <a:solidFill>
                  <a:schemeClr val="accent5"/>
                </a:solidFill>
              </a:rPr>
              <a:t>Uncovering a New Regime of Space Physics</a:t>
            </a:r>
            <a:endParaRPr lang="en-US" dirty="0">
              <a:solidFill>
                <a:schemeClr val="accent5"/>
              </a:solidFill>
            </a:endParaRPr>
          </a:p>
        </p:txBody>
      </p:sp>
      <p:sp>
        <p:nvSpPr>
          <p:cNvPr id="4" name="Date Placeholder 3">
            <a:extLst>
              <a:ext uri="{FF2B5EF4-FFF2-40B4-BE49-F238E27FC236}">
                <a16:creationId xmlns:a16="http://schemas.microsoft.com/office/drawing/2014/main" id="{95DE25FF-B245-9746-B0B0-3CD404AB67BB}"/>
              </a:ext>
            </a:extLst>
          </p:cNvPr>
          <p:cNvSpPr>
            <a:spLocks noGrp="1"/>
          </p:cNvSpPr>
          <p:nvPr>
            <p:ph type="dt" sz="half" idx="14"/>
          </p:nvPr>
        </p:nvSpPr>
        <p:spPr/>
        <p:txBody>
          <a:bodyPr/>
          <a:lstStyle/>
          <a:p>
            <a:r>
              <a:rPr lang="en-US"/>
              <a:t>6 May 2020</a:t>
            </a:r>
            <a:endParaRPr lang="en-US" dirty="0"/>
          </a:p>
        </p:txBody>
      </p:sp>
      <p:sp>
        <p:nvSpPr>
          <p:cNvPr id="5" name="Footer Placeholder 4">
            <a:extLst>
              <a:ext uri="{FF2B5EF4-FFF2-40B4-BE49-F238E27FC236}">
                <a16:creationId xmlns:a16="http://schemas.microsoft.com/office/drawing/2014/main" id="{C2944B83-F2B6-A445-B51A-D8B6780A88CE}"/>
              </a:ext>
            </a:extLst>
          </p:cNvPr>
          <p:cNvSpPr>
            <a:spLocks noGrp="1"/>
          </p:cNvSpPr>
          <p:nvPr>
            <p:ph type="ftr" sz="quarter" idx="15"/>
          </p:nvPr>
        </p:nvSpPr>
        <p:spPr/>
        <p:txBody>
          <a:bodyPr/>
          <a:lstStyle/>
          <a:p>
            <a:r>
              <a:rPr lang="en-US" dirty="0"/>
              <a:t>EGU2020: Sharing Geoscience Online – Chat time Wednesday 08:30 – 10:15 CEST</a:t>
            </a:r>
          </a:p>
        </p:txBody>
      </p:sp>
      <p:sp>
        <p:nvSpPr>
          <p:cNvPr id="6" name="Slide Number Placeholder 5">
            <a:extLst>
              <a:ext uri="{FF2B5EF4-FFF2-40B4-BE49-F238E27FC236}">
                <a16:creationId xmlns:a16="http://schemas.microsoft.com/office/drawing/2014/main" id="{0D2D28CB-709E-3040-BA5F-C411B89C5853}"/>
              </a:ext>
            </a:extLst>
          </p:cNvPr>
          <p:cNvSpPr>
            <a:spLocks noGrp="1"/>
          </p:cNvSpPr>
          <p:nvPr>
            <p:ph type="sldNum" sz="quarter" idx="16"/>
          </p:nvPr>
        </p:nvSpPr>
        <p:spPr/>
        <p:txBody>
          <a:bodyPr/>
          <a:lstStyle/>
          <a:p>
            <a:fld id="{4EBCDCBD-78E1-0D41-A999-31B5EBF8E02C}" type="slidenum">
              <a:rPr lang="en-US" smtClean="0"/>
              <a:pPr/>
              <a:t>7</a:t>
            </a:fld>
            <a:endParaRPr lang="en-US" dirty="0"/>
          </a:p>
        </p:txBody>
      </p:sp>
      <p:pic>
        <p:nvPicPr>
          <p:cNvPr id="9" name="Picture 8">
            <a:extLst>
              <a:ext uri="{FF2B5EF4-FFF2-40B4-BE49-F238E27FC236}">
                <a16:creationId xmlns:a16="http://schemas.microsoft.com/office/drawing/2014/main" id="{ACACB26D-32B9-FF4D-9394-6831F1ACE066}"/>
              </a:ext>
            </a:extLst>
          </p:cNvPr>
          <p:cNvPicPr>
            <a:picLocks noChangeAspect="1"/>
          </p:cNvPicPr>
          <p:nvPr/>
        </p:nvPicPr>
        <p:blipFill rotWithShape="1">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2676836" y="2098449"/>
            <a:ext cx="3874157" cy="2651306"/>
          </a:xfrm>
          <a:prstGeom prst="rect">
            <a:avLst/>
          </a:prstGeom>
          <a:ln>
            <a:noFill/>
          </a:ln>
        </p:spPr>
      </p:pic>
      <p:grpSp>
        <p:nvGrpSpPr>
          <p:cNvPr id="8" name="Group 7">
            <a:extLst>
              <a:ext uri="{FF2B5EF4-FFF2-40B4-BE49-F238E27FC236}">
                <a16:creationId xmlns:a16="http://schemas.microsoft.com/office/drawing/2014/main" id="{9BEE05F1-3D05-3A43-940A-0CCA12B55ACA}"/>
              </a:ext>
            </a:extLst>
          </p:cNvPr>
          <p:cNvGrpSpPr/>
          <p:nvPr/>
        </p:nvGrpSpPr>
        <p:grpSpPr>
          <a:xfrm>
            <a:off x="6827042" y="3659179"/>
            <a:ext cx="1717520" cy="1908353"/>
            <a:chOff x="8871961" y="3701077"/>
            <a:chExt cx="2290027" cy="2544471"/>
          </a:xfrm>
        </p:grpSpPr>
        <p:sp>
          <p:nvSpPr>
            <p:cNvPr id="28" name="Rectangle 27">
              <a:extLst>
                <a:ext uri="{FF2B5EF4-FFF2-40B4-BE49-F238E27FC236}">
                  <a16:creationId xmlns:a16="http://schemas.microsoft.com/office/drawing/2014/main" id="{6ED0616D-978C-D842-8B88-F349E0BF8CB3}"/>
                </a:ext>
              </a:extLst>
            </p:cNvPr>
            <p:cNvSpPr/>
            <p:nvPr/>
          </p:nvSpPr>
          <p:spPr>
            <a:xfrm>
              <a:off x="8871961" y="3701077"/>
              <a:ext cx="2290027" cy="2544471"/>
            </a:xfrm>
            <a:prstGeom prst="rect">
              <a:avLst/>
            </a:prstGeom>
            <a:solidFill>
              <a:schemeClr val="tx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ctr"/>
              <a:endParaRPr lang="en-US" sz="1500" dirty="0"/>
            </a:p>
          </p:txBody>
        </p:sp>
        <p:sp>
          <p:nvSpPr>
            <p:cNvPr id="17" name="TextBox 16">
              <a:extLst>
                <a:ext uri="{FF2B5EF4-FFF2-40B4-BE49-F238E27FC236}">
                  <a16:creationId xmlns:a16="http://schemas.microsoft.com/office/drawing/2014/main" id="{2E286D79-7126-7C4B-A4C4-BC23CD6A4600}"/>
                </a:ext>
              </a:extLst>
            </p:cNvPr>
            <p:cNvSpPr txBox="1"/>
            <p:nvPr/>
          </p:nvSpPr>
          <p:spPr>
            <a:xfrm>
              <a:off x="9176158" y="3730422"/>
              <a:ext cx="1881286" cy="430887"/>
            </a:xfrm>
            <a:prstGeom prst="rect">
              <a:avLst/>
            </a:prstGeom>
            <a:noFill/>
            <a:ln w="19050">
              <a:noFill/>
            </a:ln>
          </p:spPr>
          <p:txBody>
            <a:bodyPr wrap="none" rtlCol="0">
              <a:spAutoFit/>
            </a:bodyPr>
            <a:lstStyle/>
            <a:p>
              <a:r>
                <a:rPr lang="en-US" sz="1500" b="1" dirty="0">
                  <a:solidFill>
                    <a:schemeClr val="accent5"/>
                  </a:solidFill>
                  <a:latin typeface="Eurostile" panose="020B0504020202050204" pitchFamily="34" charset="77"/>
                </a:rPr>
                <a:t>Hydrogen Wall</a:t>
              </a:r>
            </a:p>
          </p:txBody>
        </p:sp>
        <p:pic>
          <p:nvPicPr>
            <p:cNvPr id="24" name="Picture 23">
              <a:extLst>
                <a:ext uri="{FF2B5EF4-FFF2-40B4-BE49-F238E27FC236}">
                  <a16:creationId xmlns:a16="http://schemas.microsoft.com/office/drawing/2014/main" id="{850653FA-71BB-224F-B1BA-339D29272D4F}"/>
                </a:ext>
              </a:extLst>
            </p:cNvPr>
            <p:cNvPicPr>
              <a:picLocks noChangeAspect="1"/>
            </p:cNvPicPr>
            <p:nvPr/>
          </p:nvPicPr>
          <p:blipFill rotWithShape="1">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9084145" y="4222199"/>
              <a:ext cx="1905330" cy="1881408"/>
            </a:xfrm>
            <a:prstGeom prst="rect">
              <a:avLst/>
            </a:prstGeom>
            <a:ln>
              <a:noFill/>
            </a:ln>
          </p:spPr>
        </p:pic>
      </p:grpSp>
      <p:grpSp>
        <p:nvGrpSpPr>
          <p:cNvPr id="7" name="Group 6">
            <a:extLst>
              <a:ext uri="{FF2B5EF4-FFF2-40B4-BE49-F238E27FC236}">
                <a16:creationId xmlns:a16="http://schemas.microsoft.com/office/drawing/2014/main" id="{9397FBB8-EB4D-154E-8A57-C8FF2F0FCFD8}"/>
              </a:ext>
            </a:extLst>
          </p:cNvPr>
          <p:cNvGrpSpPr/>
          <p:nvPr/>
        </p:nvGrpSpPr>
        <p:grpSpPr>
          <a:xfrm>
            <a:off x="5683711" y="1622653"/>
            <a:ext cx="2368232" cy="1911218"/>
            <a:chOff x="7578278" y="1020532"/>
            <a:chExt cx="3157642" cy="2548291"/>
          </a:xfrm>
        </p:grpSpPr>
        <p:sp>
          <p:nvSpPr>
            <p:cNvPr id="26" name="Rectangle 25">
              <a:extLst>
                <a:ext uri="{FF2B5EF4-FFF2-40B4-BE49-F238E27FC236}">
                  <a16:creationId xmlns:a16="http://schemas.microsoft.com/office/drawing/2014/main" id="{FE41EF97-36A7-1B4F-B1DD-FD47FFF72532}"/>
                </a:ext>
              </a:extLst>
            </p:cNvPr>
            <p:cNvSpPr/>
            <p:nvPr/>
          </p:nvSpPr>
          <p:spPr>
            <a:xfrm>
              <a:off x="7578278" y="1020532"/>
              <a:ext cx="3157642" cy="2548291"/>
            </a:xfrm>
            <a:prstGeom prst="rect">
              <a:avLst/>
            </a:prstGeom>
            <a:solidFill>
              <a:schemeClr val="tx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ctr"/>
              <a:endParaRPr lang="en-US" sz="1500" dirty="0"/>
            </a:p>
          </p:txBody>
        </p:sp>
        <p:sp>
          <p:nvSpPr>
            <p:cNvPr id="15" name="TextBox 14">
              <a:extLst>
                <a:ext uri="{FF2B5EF4-FFF2-40B4-BE49-F238E27FC236}">
                  <a16:creationId xmlns:a16="http://schemas.microsoft.com/office/drawing/2014/main" id="{F1D396EA-6954-0543-9C84-0053A04F6228}"/>
                </a:ext>
              </a:extLst>
            </p:cNvPr>
            <p:cNvSpPr txBox="1"/>
            <p:nvPr/>
          </p:nvSpPr>
          <p:spPr>
            <a:xfrm>
              <a:off x="7608555" y="1078855"/>
              <a:ext cx="2595155" cy="430887"/>
            </a:xfrm>
            <a:prstGeom prst="rect">
              <a:avLst/>
            </a:prstGeom>
            <a:noFill/>
            <a:ln w="19050">
              <a:noFill/>
            </a:ln>
          </p:spPr>
          <p:txBody>
            <a:bodyPr wrap="none" rtlCol="0">
              <a:spAutoFit/>
            </a:bodyPr>
            <a:lstStyle/>
            <a:p>
              <a:r>
                <a:rPr lang="en-US" sz="1500" b="1" dirty="0">
                  <a:solidFill>
                    <a:schemeClr val="accent5"/>
                  </a:solidFill>
                  <a:latin typeface="Eurostile" panose="020B0504020202050204" pitchFamily="34" charset="77"/>
                </a:rPr>
                <a:t>Cosmic Ray Shielding</a:t>
              </a:r>
            </a:p>
          </p:txBody>
        </p:sp>
        <p:pic>
          <p:nvPicPr>
            <p:cNvPr id="25" name="Picture 24">
              <a:extLst>
                <a:ext uri="{FF2B5EF4-FFF2-40B4-BE49-F238E27FC236}">
                  <a16:creationId xmlns:a16="http://schemas.microsoft.com/office/drawing/2014/main" id="{78381A04-B015-9D4C-BC96-D4CE9CF1227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71999" y="1485650"/>
              <a:ext cx="2747416" cy="1930129"/>
            </a:xfrm>
            <a:prstGeom prst="rect">
              <a:avLst/>
            </a:prstGeom>
          </p:spPr>
        </p:pic>
      </p:grpSp>
      <p:grpSp>
        <p:nvGrpSpPr>
          <p:cNvPr id="11" name="Group 10">
            <a:extLst>
              <a:ext uri="{FF2B5EF4-FFF2-40B4-BE49-F238E27FC236}">
                <a16:creationId xmlns:a16="http://schemas.microsoft.com/office/drawing/2014/main" id="{3FD62A05-FDC1-B046-B0E5-CF66F8215DD7}"/>
              </a:ext>
            </a:extLst>
          </p:cNvPr>
          <p:cNvGrpSpPr/>
          <p:nvPr/>
        </p:nvGrpSpPr>
        <p:grpSpPr>
          <a:xfrm>
            <a:off x="123290" y="1593424"/>
            <a:ext cx="2237460" cy="2670707"/>
            <a:chOff x="164387" y="981560"/>
            <a:chExt cx="2800470" cy="3131733"/>
          </a:xfrm>
        </p:grpSpPr>
        <p:sp>
          <p:nvSpPr>
            <p:cNvPr id="3" name="Rectangle 2">
              <a:extLst>
                <a:ext uri="{FF2B5EF4-FFF2-40B4-BE49-F238E27FC236}">
                  <a16:creationId xmlns:a16="http://schemas.microsoft.com/office/drawing/2014/main" id="{553734A9-8239-4046-A24E-62CE83190563}"/>
                </a:ext>
              </a:extLst>
            </p:cNvPr>
            <p:cNvSpPr/>
            <p:nvPr/>
          </p:nvSpPr>
          <p:spPr>
            <a:xfrm>
              <a:off x="164387" y="981560"/>
              <a:ext cx="2784296" cy="3131733"/>
            </a:xfrm>
            <a:prstGeom prst="rect">
              <a:avLst/>
            </a:prstGeom>
            <a:solidFill>
              <a:schemeClr val="tx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ctr"/>
              <a:endParaRPr lang="en-US" sz="1500" dirty="0"/>
            </a:p>
          </p:txBody>
        </p:sp>
        <p:sp>
          <p:nvSpPr>
            <p:cNvPr id="10" name="TextBox 9">
              <a:extLst>
                <a:ext uri="{FF2B5EF4-FFF2-40B4-BE49-F238E27FC236}">
                  <a16:creationId xmlns:a16="http://schemas.microsoft.com/office/drawing/2014/main" id="{F7A6B1D5-0A4F-0541-B3FB-5EB12BC99DBA}"/>
                </a:ext>
              </a:extLst>
            </p:cNvPr>
            <p:cNvSpPr txBox="1"/>
            <p:nvPr/>
          </p:nvSpPr>
          <p:spPr>
            <a:xfrm>
              <a:off x="223761" y="993167"/>
              <a:ext cx="2741096" cy="622563"/>
            </a:xfrm>
            <a:prstGeom prst="rect">
              <a:avLst/>
            </a:prstGeom>
            <a:noFill/>
            <a:ln w="19050">
              <a:noFill/>
            </a:ln>
          </p:spPr>
          <p:txBody>
            <a:bodyPr wrap="none" rtlCol="0">
              <a:spAutoFit/>
            </a:bodyPr>
            <a:lstStyle/>
            <a:p>
              <a:r>
                <a:rPr lang="en-US" sz="1500" dirty="0">
                  <a:solidFill>
                    <a:schemeClr val="bg1"/>
                  </a:solidFill>
                  <a:latin typeface="Eurostile" panose="020B0504020202050204" pitchFamily="34" charset="77"/>
                </a:rPr>
                <a:t>Global Topology</a:t>
              </a:r>
            </a:p>
            <a:p>
              <a:r>
                <a:rPr lang="en-US" sz="1350" b="1" dirty="0">
                  <a:solidFill>
                    <a:schemeClr val="accent5"/>
                  </a:solidFill>
                  <a:latin typeface="Eurostile" panose="020B0504020202050204" pitchFamily="34" charset="77"/>
                </a:rPr>
                <a:t>Unexpected Field Direction</a:t>
              </a:r>
            </a:p>
          </p:txBody>
        </p:sp>
      </p:grpSp>
      <p:grpSp>
        <p:nvGrpSpPr>
          <p:cNvPr id="12" name="Group 11">
            <a:extLst>
              <a:ext uri="{FF2B5EF4-FFF2-40B4-BE49-F238E27FC236}">
                <a16:creationId xmlns:a16="http://schemas.microsoft.com/office/drawing/2014/main" id="{5C192A9D-81E3-964B-9239-985093F5B63E}"/>
              </a:ext>
            </a:extLst>
          </p:cNvPr>
          <p:cNvGrpSpPr/>
          <p:nvPr/>
        </p:nvGrpSpPr>
        <p:grpSpPr>
          <a:xfrm>
            <a:off x="2279318" y="2997085"/>
            <a:ext cx="1743116" cy="2564112"/>
            <a:chOff x="1430266" y="3960930"/>
            <a:chExt cx="2324153" cy="3418816"/>
          </a:xfrm>
        </p:grpSpPr>
        <p:sp>
          <p:nvSpPr>
            <p:cNvPr id="29" name="Rectangle 28">
              <a:extLst>
                <a:ext uri="{FF2B5EF4-FFF2-40B4-BE49-F238E27FC236}">
                  <a16:creationId xmlns:a16="http://schemas.microsoft.com/office/drawing/2014/main" id="{13A152F7-5461-FA4C-A197-11A1A86F8F7C}"/>
                </a:ext>
              </a:extLst>
            </p:cNvPr>
            <p:cNvSpPr/>
            <p:nvPr/>
          </p:nvSpPr>
          <p:spPr>
            <a:xfrm>
              <a:off x="1430266" y="3960930"/>
              <a:ext cx="2324153" cy="3418816"/>
            </a:xfrm>
            <a:prstGeom prst="rect">
              <a:avLst/>
            </a:prstGeom>
            <a:solidFill>
              <a:schemeClr val="tx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ctr"/>
              <a:endParaRPr lang="en-US" sz="1500" dirty="0"/>
            </a:p>
          </p:txBody>
        </p:sp>
        <p:sp>
          <p:nvSpPr>
            <p:cNvPr id="13" name="TextBox 12">
              <a:extLst>
                <a:ext uri="{FF2B5EF4-FFF2-40B4-BE49-F238E27FC236}">
                  <a16:creationId xmlns:a16="http://schemas.microsoft.com/office/drawing/2014/main" id="{E7B2B4DC-7132-C04D-94EC-1CA5DDB5B01C}"/>
                </a:ext>
              </a:extLst>
            </p:cNvPr>
            <p:cNvSpPr txBox="1"/>
            <p:nvPr/>
          </p:nvSpPr>
          <p:spPr>
            <a:xfrm>
              <a:off x="1494227" y="3960930"/>
              <a:ext cx="1774417" cy="677108"/>
            </a:xfrm>
            <a:prstGeom prst="rect">
              <a:avLst/>
            </a:prstGeom>
            <a:noFill/>
            <a:ln w="19050">
              <a:noFill/>
            </a:ln>
          </p:spPr>
          <p:txBody>
            <a:bodyPr wrap="none" rtlCol="0">
              <a:spAutoFit/>
            </a:bodyPr>
            <a:lstStyle/>
            <a:p>
              <a:r>
                <a:rPr lang="en-US" sz="1500" dirty="0">
                  <a:solidFill>
                    <a:schemeClr val="bg1"/>
                  </a:solidFill>
                  <a:latin typeface="Eurostile" panose="020B0504020202050204" pitchFamily="34" charset="77"/>
                </a:rPr>
                <a:t>Force Balance</a:t>
              </a:r>
            </a:p>
            <a:p>
              <a:r>
                <a:rPr lang="en-US" sz="1200" b="1" dirty="0">
                  <a:solidFill>
                    <a:schemeClr val="accent5"/>
                  </a:solidFill>
                  <a:latin typeface="Eurostile" panose="020B0504020202050204" pitchFamily="34" charset="77"/>
                </a:rPr>
                <a:t>Missing</a:t>
              </a:r>
              <a:endParaRPr lang="en-US" sz="1500" b="1" dirty="0">
                <a:solidFill>
                  <a:schemeClr val="accent5"/>
                </a:solidFill>
                <a:latin typeface="Eurostile" panose="020B0504020202050204" pitchFamily="34" charset="77"/>
              </a:endParaRPr>
            </a:p>
          </p:txBody>
        </p:sp>
      </p:grpSp>
      <p:pic>
        <p:nvPicPr>
          <p:cNvPr id="16" name="Picture 15">
            <a:extLst>
              <a:ext uri="{FF2B5EF4-FFF2-40B4-BE49-F238E27FC236}">
                <a16:creationId xmlns:a16="http://schemas.microsoft.com/office/drawing/2014/main" id="{8D7DBB36-1F05-E54E-85C0-2CB9DCD926F8}"/>
              </a:ext>
            </a:extLst>
          </p:cNvPr>
          <p:cNvPicPr>
            <a:picLocks noChangeAspect="1"/>
          </p:cNvPicPr>
          <p:nvPr/>
        </p:nvPicPr>
        <p:blipFill>
          <a:blip r:embed="rId5"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2510207" y="3498914"/>
            <a:ext cx="1266825" cy="1962150"/>
          </a:xfrm>
          <a:prstGeom prst="rect">
            <a:avLst/>
          </a:prstGeom>
        </p:spPr>
      </p:pic>
      <p:sp>
        <p:nvSpPr>
          <p:cNvPr id="18" name="TextBox 17">
            <a:extLst>
              <a:ext uri="{FF2B5EF4-FFF2-40B4-BE49-F238E27FC236}">
                <a16:creationId xmlns:a16="http://schemas.microsoft.com/office/drawing/2014/main" id="{AE787554-73D6-FC42-8819-148952DD7C9F}"/>
              </a:ext>
            </a:extLst>
          </p:cNvPr>
          <p:cNvSpPr txBox="1"/>
          <p:nvPr/>
        </p:nvSpPr>
        <p:spPr>
          <a:xfrm>
            <a:off x="3041486" y="4860043"/>
            <a:ext cx="777777" cy="415498"/>
          </a:xfrm>
          <a:prstGeom prst="rect">
            <a:avLst/>
          </a:prstGeom>
          <a:noFill/>
          <a:ln w="19050">
            <a:noFill/>
          </a:ln>
        </p:spPr>
        <p:txBody>
          <a:bodyPr wrap="none" rtlCol="0">
            <a:spAutoFit/>
          </a:bodyPr>
          <a:lstStyle/>
          <a:p>
            <a:r>
              <a:rPr lang="en-US" sz="1050" b="1" dirty="0">
                <a:solidFill>
                  <a:srgbClr val="FF0000"/>
                </a:solidFill>
                <a:latin typeface="Eurostile" panose="020B0504020202050204" pitchFamily="34" charset="77"/>
              </a:rPr>
              <a:t>Measured</a:t>
            </a:r>
          </a:p>
          <a:p>
            <a:r>
              <a:rPr lang="en-US" sz="1050" dirty="0">
                <a:solidFill>
                  <a:srgbClr val="FF0000"/>
                </a:solidFill>
                <a:latin typeface="Eurostile" panose="020B0504020202050204" pitchFamily="34" charset="77"/>
              </a:rPr>
              <a:t>(Voyager)</a:t>
            </a:r>
          </a:p>
        </p:txBody>
      </p:sp>
      <p:pic>
        <p:nvPicPr>
          <p:cNvPr id="20" name="Picture 19">
            <a:extLst>
              <a:ext uri="{FF2B5EF4-FFF2-40B4-BE49-F238E27FC236}">
                <a16:creationId xmlns:a16="http://schemas.microsoft.com/office/drawing/2014/main" id="{04B6E078-C4B7-C147-AEE3-598D3C20E3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1025" y="2155156"/>
            <a:ext cx="1915910" cy="2037074"/>
          </a:xfrm>
          <a:prstGeom prst="rect">
            <a:avLst/>
          </a:prstGeom>
        </p:spPr>
      </p:pic>
      <p:sp>
        <p:nvSpPr>
          <p:cNvPr id="31" name="TextBox 30">
            <a:extLst>
              <a:ext uri="{FF2B5EF4-FFF2-40B4-BE49-F238E27FC236}">
                <a16:creationId xmlns:a16="http://schemas.microsoft.com/office/drawing/2014/main" id="{786F3394-A7F4-F449-A019-7433327AC47E}"/>
              </a:ext>
            </a:extLst>
          </p:cNvPr>
          <p:cNvSpPr txBox="1"/>
          <p:nvPr/>
        </p:nvSpPr>
        <p:spPr>
          <a:xfrm>
            <a:off x="2970614" y="3660648"/>
            <a:ext cx="707245" cy="253916"/>
          </a:xfrm>
          <a:prstGeom prst="rect">
            <a:avLst/>
          </a:prstGeom>
          <a:noFill/>
          <a:ln w="19050">
            <a:noFill/>
          </a:ln>
        </p:spPr>
        <p:txBody>
          <a:bodyPr wrap="none" rtlCol="0">
            <a:spAutoFit/>
          </a:bodyPr>
          <a:lstStyle/>
          <a:p>
            <a:r>
              <a:rPr lang="en-US" sz="1050" b="1" dirty="0">
                <a:solidFill>
                  <a:schemeClr val="bg1"/>
                </a:solidFill>
                <a:latin typeface="Eurostile" panose="020B0504020202050204" pitchFamily="34" charset="77"/>
              </a:rPr>
              <a:t>Required</a:t>
            </a:r>
          </a:p>
        </p:txBody>
      </p:sp>
    </p:spTree>
    <p:extLst>
      <p:ext uri="{BB962C8B-B14F-4D97-AF65-F5344CB8AC3E}">
        <p14:creationId xmlns:p14="http://schemas.microsoft.com/office/powerpoint/2010/main" val="3305382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0822ACA-B204-2C4A-8325-97C66D288056}"/>
              </a:ext>
            </a:extLst>
          </p:cNvPr>
          <p:cNvSpPr/>
          <p:nvPr/>
        </p:nvSpPr>
        <p:spPr>
          <a:xfrm>
            <a:off x="5580955" y="1847546"/>
            <a:ext cx="3396344" cy="2382857"/>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ctr"/>
            <a:endParaRPr lang="en-US" sz="1500" dirty="0"/>
          </a:p>
        </p:txBody>
      </p:sp>
      <p:pic>
        <p:nvPicPr>
          <p:cNvPr id="11" name="Picture 10">
            <a:extLst>
              <a:ext uri="{FF2B5EF4-FFF2-40B4-BE49-F238E27FC236}">
                <a16:creationId xmlns:a16="http://schemas.microsoft.com/office/drawing/2014/main" id="{CF749A4A-9EC4-1646-85F5-102D50E4DB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9426" y="2280819"/>
            <a:ext cx="2922950" cy="1891321"/>
          </a:xfrm>
          <a:prstGeom prst="rect">
            <a:avLst/>
          </a:prstGeom>
        </p:spPr>
      </p:pic>
      <p:sp>
        <p:nvSpPr>
          <p:cNvPr id="14" name="Rectangle 13">
            <a:extLst>
              <a:ext uri="{FF2B5EF4-FFF2-40B4-BE49-F238E27FC236}">
                <a16:creationId xmlns:a16="http://schemas.microsoft.com/office/drawing/2014/main" id="{96926B98-6484-5C48-9EC7-B83255F7B5DA}"/>
              </a:ext>
            </a:extLst>
          </p:cNvPr>
          <p:cNvSpPr/>
          <p:nvPr/>
        </p:nvSpPr>
        <p:spPr>
          <a:xfrm>
            <a:off x="529042" y="1847544"/>
            <a:ext cx="2977157" cy="238285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ctr"/>
            <a:endParaRPr lang="en-US" sz="1500" dirty="0"/>
          </a:p>
        </p:txBody>
      </p:sp>
      <p:pic>
        <p:nvPicPr>
          <p:cNvPr id="16" name="Picture 15">
            <a:extLst>
              <a:ext uri="{FF2B5EF4-FFF2-40B4-BE49-F238E27FC236}">
                <a16:creationId xmlns:a16="http://schemas.microsoft.com/office/drawing/2014/main" id="{A4D0351F-31C7-224F-A5F3-493CDD879D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232" y="2424624"/>
            <a:ext cx="2635437" cy="1693660"/>
          </a:xfrm>
          <a:prstGeom prst="rect">
            <a:avLst/>
          </a:prstGeom>
        </p:spPr>
      </p:pic>
      <p:pic>
        <p:nvPicPr>
          <p:cNvPr id="47" name="Picture 46">
            <a:extLst>
              <a:ext uri="{FF2B5EF4-FFF2-40B4-BE49-F238E27FC236}">
                <a16:creationId xmlns:a16="http://schemas.microsoft.com/office/drawing/2014/main" id="{C18D8E1A-B121-FC4E-A3DE-DBD76BE21A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3951" y="2423432"/>
            <a:ext cx="996105" cy="697797"/>
          </a:xfrm>
          <a:prstGeom prst="rect">
            <a:avLst/>
          </a:prstGeom>
          <a:ln>
            <a:noFill/>
          </a:ln>
        </p:spPr>
      </p:pic>
      <p:sp>
        <p:nvSpPr>
          <p:cNvPr id="23" name="Rectangle 22">
            <a:extLst>
              <a:ext uri="{FF2B5EF4-FFF2-40B4-BE49-F238E27FC236}">
                <a16:creationId xmlns:a16="http://schemas.microsoft.com/office/drawing/2014/main" id="{B4AD4D7E-7A4D-2448-84CF-D70933CAF60E}"/>
              </a:ext>
            </a:extLst>
          </p:cNvPr>
          <p:cNvSpPr/>
          <p:nvPr/>
        </p:nvSpPr>
        <p:spPr>
          <a:xfrm>
            <a:off x="591584" y="1833954"/>
            <a:ext cx="3233085" cy="553998"/>
          </a:xfrm>
          <a:prstGeom prst="rect">
            <a:avLst/>
          </a:prstGeom>
        </p:spPr>
        <p:txBody>
          <a:bodyPr wrap="square">
            <a:spAutoFit/>
          </a:bodyPr>
          <a:lstStyle/>
          <a:p>
            <a:pPr>
              <a:spcBef>
                <a:spcPts val="750"/>
              </a:spcBef>
            </a:pPr>
            <a:r>
              <a:rPr lang="en-US" b="1" dirty="0">
                <a:solidFill>
                  <a:schemeClr val="accent5"/>
                </a:solidFill>
                <a:latin typeface="Eurostile" panose="020B0504020202050204" pitchFamily="34" charset="77"/>
              </a:rPr>
              <a:t>Dwarf Planets and KBOs</a:t>
            </a:r>
          </a:p>
          <a:p>
            <a:pPr lvl="0"/>
            <a:r>
              <a:rPr lang="en-US" sz="1200" dirty="0">
                <a:solidFill>
                  <a:srgbClr val="FFFFFF"/>
                </a:solidFill>
                <a:latin typeface="Eurostile" panose="020B0504020202050204" pitchFamily="34" charset="77"/>
              </a:rPr>
              <a:t>Solar system formation</a:t>
            </a:r>
          </a:p>
        </p:txBody>
      </p:sp>
      <p:sp>
        <p:nvSpPr>
          <p:cNvPr id="25" name="Rectangle 24">
            <a:extLst>
              <a:ext uri="{FF2B5EF4-FFF2-40B4-BE49-F238E27FC236}">
                <a16:creationId xmlns:a16="http://schemas.microsoft.com/office/drawing/2014/main" id="{B03E7072-A278-3849-8FF9-A579DAD733CB}"/>
              </a:ext>
            </a:extLst>
          </p:cNvPr>
          <p:cNvSpPr/>
          <p:nvPr/>
        </p:nvSpPr>
        <p:spPr>
          <a:xfrm>
            <a:off x="3095090" y="2834812"/>
            <a:ext cx="2977157" cy="251127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ctr"/>
            <a:endParaRPr lang="en-US" sz="1500" dirty="0"/>
          </a:p>
        </p:txBody>
      </p:sp>
      <p:sp>
        <p:nvSpPr>
          <p:cNvPr id="2" name="Title 1">
            <a:extLst>
              <a:ext uri="{FF2B5EF4-FFF2-40B4-BE49-F238E27FC236}">
                <a16:creationId xmlns:a16="http://schemas.microsoft.com/office/drawing/2014/main" id="{BE078B33-E218-D44A-8B19-EA9F2A9F5DD5}"/>
              </a:ext>
            </a:extLst>
          </p:cNvPr>
          <p:cNvSpPr>
            <a:spLocks noGrp="1"/>
          </p:cNvSpPr>
          <p:nvPr>
            <p:ph type="title"/>
          </p:nvPr>
        </p:nvSpPr>
        <p:spPr>
          <a:xfrm>
            <a:off x="529042" y="315756"/>
            <a:ext cx="4866576" cy="1337482"/>
          </a:xfrm>
        </p:spPr>
        <p:txBody>
          <a:bodyPr>
            <a:noAutofit/>
          </a:bodyPr>
          <a:lstStyle/>
          <a:p>
            <a:r>
              <a:rPr lang="en-US" b="0" dirty="0">
                <a:latin typeface="Eurostile" panose="020B0504020202050204" pitchFamily="34" charset="77"/>
              </a:rPr>
              <a:t>Opportunities Across Disciplines</a:t>
            </a:r>
            <a:br>
              <a:rPr lang="en-US" dirty="0">
                <a:solidFill>
                  <a:schemeClr val="accent5"/>
                </a:solidFill>
                <a:latin typeface="Eurostile" panose="020B0504020202050204" pitchFamily="34" charset="77"/>
              </a:rPr>
            </a:br>
            <a:r>
              <a:rPr lang="en-US" sz="2100" dirty="0">
                <a:solidFill>
                  <a:schemeClr val="accent5"/>
                </a:solidFill>
              </a:rPr>
              <a:t>Modest Cross-Divisional Contributions with High Return</a:t>
            </a:r>
            <a:endParaRPr lang="en-US" dirty="0">
              <a:solidFill>
                <a:schemeClr val="accent5"/>
              </a:solidFill>
            </a:endParaRPr>
          </a:p>
        </p:txBody>
      </p:sp>
      <p:sp>
        <p:nvSpPr>
          <p:cNvPr id="3" name="Date Placeholder 2">
            <a:extLst>
              <a:ext uri="{FF2B5EF4-FFF2-40B4-BE49-F238E27FC236}">
                <a16:creationId xmlns:a16="http://schemas.microsoft.com/office/drawing/2014/main" id="{9171866C-FC33-CA4C-9811-9A7C12664A95}"/>
              </a:ext>
            </a:extLst>
          </p:cNvPr>
          <p:cNvSpPr>
            <a:spLocks noGrp="1"/>
          </p:cNvSpPr>
          <p:nvPr>
            <p:ph type="dt" sz="half" idx="14"/>
          </p:nvPr>
        </p:nvSpPr>
        <p:spPr/>
        <p:txBody>
          <a:bodyPr/>
          <a:lstStyle/>
          <a:p>
            <a:r>
              <a:rPr lang="en-US"/>
              <a:t>6 May 2020</a:t>
            </a:r>
            <a:endParaRPr lang="en-US" dirty="0"/>
          </a:p>
        </p:txBody>
      </p:sp>
      <p:sp>
        <p:nvSpPr>
          <p:cNvPr id="4" name="Footer Placeholder 3">
            <a:extLst>
              <a:ext uri="{FF2B5EF4-FFF2-40B4-BE49-F238E27FC236}">
                <a16:creationId xmlns:a16="http://schemas.microsoft.com/office/drawing/2014/main" id="{FAFD6046-B042-A247-88DC-28D5D8F176AD}"/>
              </a:ext>
            </a:extLst>
          </p:cNvPr>
          <p:cNvSpPr>
            <a:spLocks noGrp="1"/>
          </p:cNvSpPr>
          <p:nvPr>
            <p:ph type="ftr" sz="quarter" idx="15"/>
          </p:nvPr>
        </p:nvSpPr>
        <p:spPr/>
        <p:txBody>
          <a:bodyPr/>
          <a:lstStyle/>
          <a:p>
            <a:r>
              <a:rPr lang="en-US" dirty="0"/>
              <a:t>EGU2020: Sharing Geoscience Online – Chat time Wednesday 08:30 – 10:15 CEST</a:t>
            </a:r>
          </a:p>
        </p:txBody>
      </p:sp>
      <p:sp>
        <p:nvSpPr>
          <p:cNvPr id="5" name="Slide Number Placeholder 4">
            <a:extLst>
              <a:ext uri="{FF2B5EF4-FFF2-40B4-BE49-F238E27FC236}">
                <a16:creationId xmlns:a16="http://schemas.microsoft.com/office/drawing/2014/main" id="{CB659FBF-A488-9E4A-B2D7-81952DFD1759}"/>
              </a:ext>
            </a:extLst>
          </p:cNvPr>
          <p:cNvSpPr>
            <a:spLocks noGrp="1"/>
          </p:cNvSpPr>
          <p:nvPr>
            <p:ph type="sldNum" sz="quarter" idx="16"/>
          </p:nvPr>
        </p:nvSpPr>
        <p:spPr/>
        <p:txBody>
          <a:bodyPr/>
          <a:lstStyle/>
          <a:p>
            <a:fld id="{4EBCDCBD-78E1-0D41-A999-31B5EBF8E02C}" type="slidenum">
              <a:rPr lang="en-US" smtClean="0"/>
              <a:pPr/>
              <a:t>8</a:t>
            </a:fld>
            <a:endParaRPr lang="en-US" dirty="0"/>
          </a:p>
        </p:txBody>
      </p:sp>
      <p:sp>
        <p:nvSpPr>
          <p:cNvPr id="24" name="Rectangle 23">
            <a:extLst>
              <a:ext uri="{FF2B5EF4-FFF2-40B4-BE49-F238E27FC236}">
                <a16:creationId xmlns:a16="http://schemas.microsoft.com/office/drawing/2014/main" id="{6E0E07C7-4DB8-4547-960C-DEC2618EC2E6}"/>
              </a:ext>
            </a:extLst>
          </p:cNvPr>
          <p:cNvSpPr/>
          <p:nvPr/>
        </p:nvSpPr>
        <p:spPr>
          <a:xfrm>
            <a:off x="5611238" y="1847541"/>
            <a:ext cx="3366057" cy="553998"/>
          </a:xfrm>
          <a:prstGeom prst="rect">
            <a:avLst/>
          </a:prstGeom>
        </p:spPr>
        <p:txBody>
          <a:bodyPr wrap="square">
            <a:spAutoFit/>
          </a:bodyPr>
          <a:lstStyle/>
          <a:p>
            <a:pPr>
              <a:spcBef>
                <a:spcPts val="750"/>
              </a:spcBef>
            </a:pPr>
            <a:r>
              <a:rPr lang="en-US" b="1" dirty="0">
                <a:solidFill>
                  <a:schemeClr val="accent5"/>
                </a:solidFill>
                <a:latin typeface="Eurostile" panose="020B0504020202050204" pitchFamily="34" charset="77"/>
              </a:rPr>
              <a:t>Extra-Galactic Background Light</a:t>
            </a:r>
          </a:p>
          <a:p>
            <a:pPr lvl="0"/>
            <a:r>
              <a:rPr lang="en-US" sz="1200" dirty="0">
                <a:solidFill>
                  <a:srgbClr val="FFFFFF"/>
                </a:solidFill>
                <a:latin typeface="Eurostile" panose="020B0504020202050204" pitchFamily="34" charset="77"/>
              </a:rPr>
              <a:t>Early galaxy and star formation</a:t>
            </a:r>
          </a:p>
        </p:txBody>
      </p:sp>
      <p:pic>
        <p:nvPicPr>
          <p:cNvPr id="48" name="Picture 6" descr="Related image">
            <a:extLst>
              <a:ext uri="{FF2B5EF4-FFF2-40B4-BE49-F238E27FC236}">
                <a16:creationId xmlns:a16="http://schemas.microsoft.com/office/drawing/2014/main" id="{2CE1E27C-A894-FB48-B59C-59115748DC92}"/>
              </a:ext>
            </a:extLst>
          </p:cNvPr>
          <p:cNvPicPr>
            <a:picLocks noChangeAspect="1" noChangeArrowheads="1"/>
          </p:cNvPicPr>
          <p:nvPr/>
        </p:nvPicPr>
        <p:blipFill rotWithShape="1">
          <a:blip r:embed="rId6" cstate="screen">
            <a:clrChange>
              <a:clrFrom>
                <a:srgbClr val="040001"/>
              </a:clrFrom>
              <a:clrTo>
                <a:srgbClr val="040001">
                  <a:alpha val="0"/>
                </a:srgbClr>
              </a:clrTo>
            </a:clrChange>
            <a:alphaModFix/>
            <a:extLst>
              <a:ext uri="{28A0092B-C50C-407E-A947-70E740481C1C}">
                <a14:useLocalDpi xmlns:a14="http://schemas.microsoft.com/office/drawing/2010/main"/>
              </a:ext>
            </a:extLst>
          </a:blip>
          <a:srcRect/>
          <a:stretch/>
        </p:blipFill>
        <p:spPr bwMode="auto">
          <a:xfrm rot="5400000">
            <a:off x="4906175" y="3806318"/>
            <a:ext cx="969664" cy="1212492"/>
          </a:xfrm>
          <a:prstGeom prst="rect">
            <a:avLst/>
          </a:prstGeom>
          <a:solidFill>
            <a:schemeClr val="tx1"/>
          </a:solidFill>
          <a:ln>
            <a:noFill/>
          </a:ln>
          <a:extLst/>
        </p:spPr>
      </p:pic>
      <p:sp>
        <p:nvSpPr>
          <p:cNvPr id="13" name="Rectangle 12">
            <a:extLst>
              <a:ext uri="{FF2B5EF4-FFF2-40B4-BE49-F238E27FC236}">
                <a16:creationId xmlns:a16="http://schemas.microsoft.com/office/drawing/2014/main" id="{762FF6C3-5FF4-584B-B611-0DBB93A59A14}"/>
              </a:ext>
            </a:extLst>
          </p:cNvPr>
          <p:cNvSpPr/>
          <p:nvPr/>
        </p:nvSpPr>
        <p:spPr>
          <a:xfrm>
            <a:off x="3136804" y="2904969"/>
            <a:ext cx="2762621" cy="553998"/>
          </a:xfrm>
          <a:prstGeom prst="rect">
            <a:avLst/>
          </a:prstGeom>
          <a:solidFill>
            <a:schemeClr val="tx1"/>
          </a:solidFill>
        </p:spPr>
        <p:txBody>
          <a:bodyPr wrap="square">
            <a:spAutoFit/>
          </a:bodyPr>
          <a:lstStyle/>
          <a:p>
            <a:pPr>
              <a:spcBef>
                <a:spcPts val="750"/>
              </a:spcBef>
            </a:pPr>
            <a:r>
              <a:rPr lang="en-US" b="1" dirty="0">
                <a:solidFill>
                  <a:schemeClr val="accent5"/>
                </a:solidFill>
                <a:latin typeface="Eurostile" panose="020B0504020202050204" pitchFamily="34" charset="77"/>
              </a:rPr>
              <a:t>Circum-Solar Dust Disk</a:t>
            </a:r>
          </a:p>
          <a:p>
            <a:pPr lvl="0"/>
            <a:r>
              <a:rPr lang="en-US" sz="1200" dirty="0">
                <a:solidFill>
                  <a:srgbClr val="FFFFFF"/>
                </a:solidFill>
                <a:latin typeface="Eurostile" panose="020B0504020202050204" pitchFamily="34" charset="77"/>
              </a:rPr>
              <a:t>Imprint of solar system evolution</a:t>
            </a:r>
          </a:p>
        </p:txBody>
      </p:sp>
      <p:sp>
        <p:nvSpPr>
          <p:cNvPr id="17" name="TextBox 16">
            <a:extLst>
              <a:ext uri="{FF2B5EF4-FFF2-40B4-BE49-F238E27FC236}">
                <a16:creationId xmlns:a16="http://schemas.microsoft.com/office/drawing/2014/main" id="{E6E73F95-2AA3-A141-A5F1-24D8F9441D65}"/>
              </a:ext>
            </a:extLst>
          </p:cNvPr>
          <p:cNvSpPr txBox="1"/>
          <p:nvPr/>
        </p:nvSpPr>
        <p:spPr>
          <a:xfrm>
            <a:off x="495480" y="4275379"/>
            <a:ext cx="2465176" cy="830997"/>
          </a:xfrm>
          <a:prstGeom prst="rect">
            <a:avLst/>
          </a:prstGeom>
          <a:noFill/>
          <a:ln w="19050">
            <a:noFill/>
          </a:ln>
        </p:spPr>
        <p:txBody>
          <a:bodyPr wrap="square" rtlCol="0">
            <a:spAutoFit/>
          </a:bodyPr>
          <a:lstStyle/>
          <a:p>
            <a:r>
              <a:rPr lang="en-US" sz="1200" dirty="0">
                <a:solidFill>
                  <a:schemeClr val="bg1"/>
                </a:solidFill>
                <a:latin typeface="Eurostile" panose="020B0504020202050204" pitchFamily="34" charset="77"/>
              </a:rPr>
              <a:t>130 dwarf planets and over 4000 KBOs. Any direction defined by Heliophysics offers a at least one compelling flyby.</a:t>
            </a:r>
          </a:p>
        </p:txBody>
      </p:sp>
      <p:sp>
        <p:nvSpPr>
          <p:cNvPr id="28" name="TextBox 27">
            <a:extLst>
              <a:ext uri="{FF2B5EF4-FFF2-40B4-BE49-F238E27FC236}">
                <a16:creationId xmlns:a16="http://schemas.microsoft.com/office/drawing/2014/main" id="{26C5DC3B-F1B3-A045-BE87-7885B8115008}"/>
              </a:ext>
            </a:extLst>
          </p:cNvPr>
          <p:cNvSpPr txBox="1"/>
          <p:nvPr/>
        </p:nvSpPr>
        <p:spPr>
          <a:xfrm>
            <a:off x="3027968" y="5318097"/>
            <a:ext cx="3044279" cy="830997"/>
          </a:xfrm>
          <a:prstGeom prst="rect">
            <a:avLst/>
          </a:prstGeom>
          <a:noFill/>
          <a:ln w="19050">
            <a:noFill/>
          </a:ln>
        </p:spPr>
        <p:txBody>
          <a:bodyPr wrap="square" rtlCol="0">
            <a:spAutoFit/>
          </a:bodyPr>
          <a:lstStyle/>
          <a:p>
            <a:r>
              <a:rPr lang="en-US" sz="1200" dirty="0">
                <a:solidFill>
                  <a:schemeClr val="bg1"/>
                </a:solidFill>
                <a:latin typeface="Eurostile" panose="020B0504020202050204" pitchFamily="34" charset="77"/>
              </a:rPr>
              <a:t>A modest IR detector can reveal the large-scale disk structure critical for understanding the evolution of planetary systems. </a:t>
            </a:r>
          </a:p>
        </p:txBody>
      </p:sp>
      <p:sp>
        <p:nvSpPr>
          <p:cNvPr id="29" name="TextBox 28">
            <a:extLst>
              <a:ext uri="{FF2B5EF4-FFF2-40B4-BE49-F238E27FC236}">
                <a16:creationId xmlns:a16="http://schemas.microsoft.com/office/drawing/2014/main" id="{AD7E7551-8DCF-FA44-89D7-B233DAE76C3E}"/>
              </a:ext>
            </a:extLst>
          </p:cNvPr>
          <p:cNvSpPr txBox="1"/>
          <p:nvPr/>
        </p:nvSpPr>
        <p:spPr>
          <a:xfrm>
            <a:off x="6117249" y="4275376"/>
            <a:ext cx="2860051" cy="1015663"/>
          </a:xfrm>
          <a:prstGeom prst="rect">
            <a:avLst/>
          </a:prstGeom>
          <a:noFill/>
          <a:ln w="19050">
            <a:noFill/>
          </a:ln>
        </p:spPr>
        <p:txBody>
          <a:bodyPr wrap="square" rtlCol="0">
            <a:spAutoFit/>
          </a:bodyPr>
          <a:lstStyle/>
          <a:p>
            <a:r>
              <a:rPr lang="en-US" sz="1200" dirty="0">
                <a:solidFill>
                  <a:schemeClr val="bg1"/>
                </a:solidFill>
                <a:latin typeface="Eurostile" panose="020B0504020202050204" pitchFamily="34" charset="77"/>
              </a:rPr>
              <a:t>Beyond the obscuring Zodiacal cloud, IR observations can uncover the Extragalactic Background spectrum missing from our understanding of early galaxy formation.</a:t>
            </a:r>
          </a:p>
        </p:txBody>
      </p:sp>
      <p:pic>
        <p:nvPicPr>
          <p:cNvPr id="27" name="Picture 26">
            <a:extLst>
              <a:ext uri="{FF2B5EF4-FFF2-40B4-BE49-F238E27FC236}">
                <a16:creationId xmlns:a16="http://schemas.microsoft.com/office/drawing/2014/main" id="{0287002B-54B8-B84D-878E-43DCF8F0C3B3}"/>
              </a:ext>
            </a:extLst>
          </p:cNvPr>
          <p:cNvPicPr>
            <a:picLocks noChangeAspect="1"/>
          </p:cNvPicPr>
          <p:nvPr/>
        </p:nvPicPr>
        <p:blipFill>
          <a:blip r:embed="rId7"/>
          <a:stretch>
            <a:fillRect/>
          </a:stretch>
        </p:blipFill>
        <p:spPr>
          <a:xfrm>
            <a:off x="3184556" y="3781825"/>
            <a:ext cx="1600200" cy="1504950"/>
          </a:xfrm>
          <a:prstGeom prst="rect">
            <a:avLst/>
          </a:prstGeom>
        </p:spPr>
      </p:pic>
      <p:sp>
        <p:nvSpPr>
          <p:cNvPr id="30" name="TextBox 29">
            <a:extLst>
              <a:ext uri="{FF2B5EF4-FFF2-40B4-BE49-F238E27FC236}">
                <a16:creationId xmlns:a16="http://schemas.microsoft.com/office/drawing/2014/main" id="{9FCD97DB-7018-3841-BFE1-978BAF63000D}"/>
              </a:ext>
            </a:extLst>
          </p:cNvPr>
          <p:cNvSpPr txBox="1"/>
          <p:nvPr/>
        </p:nvSpPr>
        <p:spPr>
          <a:xfrm>
            <a:off x="3215518" y="4619104"/>
            <a:ext cx="1023696" cy="253916"/>
          </a:xfrm>
          <a:prstGeom prst="rect">
            <a:avLst/>
          </a:prstGeom>
          <a:noFill/>
          <a:ln w="19050">
            <a:noFill/>
          </a:ln>
        </p:spPr>
        <p:txBody>
          <a:bodyPr wrap="square" rtlCol="0">
            <a:spAutoFit/>
          </a:bodyPr>
          <a:lstStyle/>
          <a:p>
            <a:r>
              <a:rPr lang="en-US" sz="1050" dirty="0">
                <a:solidFill>
                  <a:schemeClr val="bg1"/>
                </a:solidFill>
                <a:latin typeface="Eurostile" panose="020B0504020202050204" pitchFamily="34" charset="77"/>
              </a:rPr>
              <a:t>Poppe+2019</a:t>
            </a:r>
            <a:endParaRPr lang="en-US" sz="1050" b="1" dirty="0">
              <a:solidFill>
                <a:schemeClr val="bg1"/>
              </a:solidFill>
              <a:latin typeface="Eurostile" panose="020B0504020202050204" pitchFamily="34" charset="77"/>
            </a:endParaRPr>
          </a:p>
        </p:txBody>
      </p:sp>
      <p:sp>
        <p:nvSpPr>
          <p:cNvPr id="35" name="TextBox 34">
            <a:extLst>
              <a:ext uri="{FF2B5EF4-FFF2-40B4-BE49-F238E27FC236}">
                <a16:creationId xmlns:a16="http://schemas.microsoft.com/office/drawing/2014/main" id="{80ABD6DB-38E3-8148-AFCA-E07FE223228D}"/>
              </a:ext>
            </a:extLst>
          </p:cNvPr>
          <p:cNvSpPr txBox="1"/>
          <p:nvPr/>
        </p:nvSpPr>
        <p:spPr>
          <a:xfrm>
            <a:off x="3416914" y="3445719"/>
            <a:ext cx="1215403" cy="300082"/>
          </a:xfrm>
          <a:prstGeom prst="rect">
            <a:avLst/>
          </a:prstGeom>
          <a:noFill/>
          <a:ln w="19050">
            <a:noFill/>
          </a:ln>
        </p:spPr>
        <p:txBody>
          <a:bodyPr wrap="square" rtlCol="0">
            <a:spAutoFit/>
          </a:bodyPr>
          <a:lstStyle/>
          <a:p>
            <a:r>
              <a:rPr lang="en-US" sz="1350" b="1" dirty="0">
                <a:solidFill>
                  <a:schemeClr val="bg1"/>
                </a:solidFill>
                <a:latin typeface="Eurostile" panose="020B0504020202050204" pitchFamily="34" charset="77"/>
              </a:rPr>
              <a:t>Sol 4.6 Ga</a:t>
            </a:r>
            <a:endParaRPr lang="en-US" sz="1350" dirty="0">
              <a:solidFill>
                <a:schemeClr val="bg1"/>
              </a:solidFill>
              <a:latin typeface="Eurostile" panose="020B0504020202050204" pitchFamily="34" charset="77"/>
            </a:endParaRPr>
          </a:p>
        </p:txBody>
      </p:sp>
      <p:sp>
        <p:nvSpPr>
          <p:cNvPr id="36" name="TextBox 35">
            <a:extLst>
              <a:ext uri="{FF2B5EF4-FFF2-40B4-BE49-F238E27FC236}">
                <a16:creationId xmlns:a16="http://schemas.microsoft.com/office/drawing/2014/main" id="{929AD98A-2787-0F4C-93CC-0562A750FCD2}"/>
              </a:ext>
            </a:extLst>
          </p:cNvPr>
          <p:cNvSpPr txBox="1"/>
          <p:nvPr/>
        </p:nvSpPr>
        <p:spPr>
          <a:xfrm>
            <a:off x="4781850" y="3435884"/>
            <a:ext cx="1215403" cy="300082"/>
          </a:xfrm>
          <a:prstGeom prst="rect">
            <a:avLst/>
          </a:prstGeom>
          <a:noFill/>
          <a:ln w="19050">
            <a:noFill/>
          </a:ln>
        </p:spPr>
        <p:txBody>
          <a:bodyPr wrap="square" rtlCol="0">
            <a:spAutoFit/>
          </a:bodyPr>
          <a:lstStyle/>
          <a:p>
            <a:r>
              <a:rPr lang="en-US" sz="1350" b="1" dirty="0">
                <a:solidFill>
                  <a:schemeClr val="bg1"/>
                </a:solidFill>
                <a:latin typeface="Eurostile" panose="020B0504020202050204" pitchFamily="34" charset="77"/>
              </a:rPr>
              <a:t>HL-Tau 1 Ma!</a:t>
            </a:r>
            <a:endParaRPr lang="en-US" sz="1350" dirty="0">
              <a:solidFill>
                <a:schemeClr val="bg1"/>
              </a:solidFill>
              <a:latin typeface="Eurostile" panose="020B0504020202050204" pitchFamily="34" charset="77"/>
            </a:endParaRPr>
          </a:p>
        </p:txBody>
      </p:sp>
      <p:sp>
        <p:nvSpPr>
          <p:cNvPr id="31" name="TextBox 30">
            <a:extLst>
              <a:ext uri="{FF2B5EF4-FFF2-40B4-BE49-F238E27FC236}">
                <a16:creationId xmlns:a16="http://schemas.microsoft.com/office/drawing/2014/main" id="{B36F93B4-A62F-4F43-8464-A6595038C2CB}"/>
              </a:ext>
            </a:extLst>
          </p:cNvPr>
          <p:cNvSpPr txBox="1"/>
          <p:nvPr/>
        </p:nvSpPr>
        <p:spPr>
          <a:xfrm>
            <a:off x="2500840" y="2498069"/>
            <a:ext cx="721321" cy="300082"/>
          </a:xfrm>
          <a:prstGeom prst="rect">
            <a:avLst/>
          </a:prstGeom>
          <a:noFill/>
          <a:ln w="19050">
            <a:noFill/>
          </a:ln>
        </p:spPr>
        <p:txBody>
          <a:bodyPr wrap="square" rtlCol="0">
            <a:spAutoFit/>
          </a:bodyPr>
          <a:lstStyle/>
          <a:p>
            <a:r>
              <a:rPr lang="en-US" sz="1350" dirty="0">
                <a:solidFill>
                  <a:schemeClr val="bg1"/>
                </a:solidFill>
                <a:latin typeface="Eurostile" panose="020B0504020202050204" pitchFamily="34" charset="77"/>
              </a:rPr>
              <a:t>Pluto</a:t>
            </a:r>
          </a:p>
        </p:txBody>
      </p:sp>
      <p:sp>
        <p:nvSpPr>
          <p:cNvPr id="32" name="TextBox 31">
            <a:extLst>
              <a:ext uri="{FF2B5EF4-FFF2-40B4-BE49-F238E27FC236}">
                <a16:creationId xmlns:a16="http://schemas.microsoft.com/office/drawing/2014/main" id="{76FF6588-5297-0B45-A863-E6E478C724E8}"/>
              </a:ext>
            </a:extLst>
          </p:cNvPr>
          <p:cNvSpPr txBox="1"/>
          <p:nvPr/>
        </p:nvSpPr>
        <p:spPr>
          <a:xfrm>
            <a:off x="614699" y="2878457"/>
            <a:ext cx="721321" cy="230832"/>
          </a:xfrm>
          <a:prstGeom prst="rect">
            <a:avLst/>
          </a:prstGeom>
          <a:noFill/>
          <a:ln w="19050">
            <a:noFill/>
          </a:ln>
        </p:spPr>
        <p:txBody>
          <a:bodyPr wrap="square" rtlCol="0">
            <a:spAutoFit/>
          </a:bodyPr>
          <a:lstStyle/>
          <a:p>
            <a:r>
              <a:rPr lang="en-US" sz="900" dirty="0">
                <a:solidFill>
                  <a:schemeClr val="bg1"/>
                </a:solidFill>
                <a:latin typeface="Eurostile" panose="020B0504020202050204" pitchFamily="34" charset="77"/>
              </a:rPr>
              <a:t>MU69</a:t>
            </a:r>
          </a:p>
        </p:txBody>
      </p:sp>
      <p:sp>
        <p:nvSpPr>
          <p:cNvPr id="33" name="TextBox 32">
            <a:extLst>
              <a:ext uri="{FF2B5EF4-FFF2-40B4-BE49-F238E27FC236}">
                <a16:creationId xmlns:a16="http://schemas.microsoft.com/office/drawing/2014/main" id="{93CBF411-FAC3-984E-A41A-78FA3248E8DA}"/>
              </a:ext>
            </a:extLst>
          </p:cNvPr>
          <p:cNvSpPr txBox="1"/>
          <p:nvPr/>
        </p:nvSpPr>
        <p:spPr>
          <a:xfrm>
            <a:off x="5645674" y="2336552"/>
            <a:ext cx="1215403" cy="507831"/>
          </a:xfrm>
          <a:prstGeom prst="rect">
            <a:avLst/>
          </a:prstGeom>
          <a:noFill/>
          <a:ln w="19050">
            <a:noFill/>
          </a:ln>
        </p:spPr>
        <p:txBody>
          <a:bodyPr wrap="square" rtlCol="0">
            <a:spAutoFit/>
          </a:bodyPr>
          <a:lstStyle/>
          <a:p>
            <a:r>
              <a:rPr lang="en-US" sz="1350" b="1" dirty="0">
                <a:solidFill>
                  <a:schemeClr val="bg1"/>
                </a:solidFill>
                <a:latin typeface="Eurostile" panose="020B0504020202050204" pitchFamily="34" charset="77"/>
              </a:rPr>
              <a:t>Big Bang </a:t>
            </a:r>
          </a:p>
          <a:p>
            <a:r>
              <a:rPr lang="en-US" sz="1350" b="1" dirty="0">
                <a:solidFill>
                  <a:schemeClr val="bg1"/>
                </a:solidFill>
                <a:latin typeface="Eurostile" panose="020B0504020202050204" pitchFamily="34" charset="77"/>
              </a:rPr>
              <a:t>13.7 Gya</a:t>
            </a:r>
            <a:endParaRPr lang="en-US" sz="1350" dirty="0">
              <a:solidFill>
                <a:schemeClr val="bg1"/>
              </a:solidFill>
              <a:latin typeface="Eurostile" panose="020B0504020202050204" pitchFamily="34" charset="77"/>
            </a:endParaRPr>
          </a:p>
        </p:txBody>
      </p:sp>
      <p:sp>
        <p:nvSpPr>
          <p:cNvPr id="34" name="TextBox 33">
            <a:extLst>
              <a:ext uri="{FF2B5EF4-FFF2-40B4-BE49-F238E27FC236}">
                <a16:creationId xmlns:a16="http://schemas.microsoft.com/office/drawing/2014/main" id="{7471C3DD-82FD-9B48-9C5A-819A476FE092}"/>
              </a:ext>
            </a:extLst>
          </p:cNvPr>
          <p:cNvSpPr txBox="1"/>
          <p:nvPr/>
        </p:nvSpPr>
        <p:spPr>
          <a:xfrm>
            <a:off x="8292136" y="2472282"/>
            <a:ext cx="1215403" cy="300082"/>
          </a:xfrm>
          <a:prstGeom prst="rect">
            <a:avLst/>
          </a:prstGeom>
          <a:noFill/>
          <a:ln w="19050">
            <a:noFill/>
          </a:ln>
        </p:spPr>
        <p:txBody>
          <a:bodyPr wrap="square" rtlCol="0">
            <a:spAutoFit/>
          </a:bodyPr>
          <a:lstStyle/>
          <a:p>
            <a:r>
              <a:rPr lang="en-US" sz="1350" b="1" dirty="0">
                <a:solidFill>
                  <a:schemeClr val="bg1"/>
                </a:solidFill>
                <a:latin typeface="Eurostile" panose="020B0504020202050204" pitchFamily="34" charset="77"/>
              </a:rPr>
              <a:t>Today</a:t>
            </a:r>
            <a:endParaRPr lang="en-US" sz="1350" dirty="0">
              <a:solidFill>
                <a:schemeClr val="bg1"/>
              </a:solidFill>
              <a:latin typeface="Eurostile" panose="020B0504020202050204" pitchFamily="34" charset="77"/>
            </a:endParaRPr>
          </a:p>
        </p:txBody>
      </p:sp>
      <p:sp>
        <p:nvSpPr>
          <p:cNvPr id="37" name="TextBox 36">
            <a:extLst>
              <a:ext uri="{FF2B5EF4-FFF2-40B4-BE49-F238E27FC236}">
                <a16:creationId xmlns:a16="http://schemas.microsoft.com/office/drawing/2014/main" id="{B3CBF4E8-658F-E344-BB0D-335C3E96D784}"/>
              </a:ext>
            </a:extLst>
          </p:cNvPr>
          <p:cNvSpPr txBox="1"/>
          <p:nvPr/>
        </p:nvSpPr>
        <p:spPr>
          <a:xfrm>
            <a:off x="7019275" y="3421480"/>
            <a:ext cx="1215403" cy="715581"/>
          </a:xfrm>
          <a:prstGeom prst="rect">
            <a:avLst/>
          </a:prstGeom>
          <a:noFill/>
          <a:ln w="19050">
            <a:noFill/>
          </a:ln>
        </p:spPr>
        <p:txBody>
          <a:bodyPr wrap="square" rtlCol="0">
            <a:spAutoFit/>
          </a:bodyPr>
          <a:lstStyle/>
          <a:p>
            <a:r>
              <a:rPr lang="en-US" sz="1350" b="1" dirty="0">
                <a:solidFill>
                  <a:schemeClr val="bg1"/>
                </a:solidFill>
                <a:latin typeface="Eurostile" panose="020B0504020202050204" pitchFamily="34" charset="77"/>
              </a:rPr>
              <a:t>First Stars </a:t>
            </a:r>
          </a:p>
          <a:p>
            <a:r>
              <a:rPr lang="en-US" sz="1350" b="1" dirty="0">
                <a:solidFill>
                  <a:schemeClr val="bg1"/>
                </a:solidFill>
                <a:latin typeface="Eurostile" panose="020B0504020202050204" pitchFamily="34" charset="77"/>
              </a:rPr>
              <a:t>&amp; Galaxies ~13Gya</a:t>
            </a:r>
            <a:endParaRPr lang="en-US" sz="1350" dirty="0">
              <a:solidFill>
                <a:schemeClr val="bg1"/>
              </a:solidFill>
              <a:latin typeface="Eurostile" panose="020B0504020202050204" pitchFamily="34" charset="77"/>
            </a:endParaRPr>
          </a:p>
        </p:txBody>
      </p:sp>
    </p:spTree>
    <p:extLst>
      <p:ext uri="{BB962C8B-B14F-4D97-AF65-F5344CB8AC3E}">
        <p14:creationId xmlns:p14="http://schemas.microsoft.com/office/powerpoint/2010/main" val="689523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C48AD-C815-2347-AB40-7FBBE6347766}"/>
              </a:ext>
            </a:extLst>
          </p:cNvPr>
          <p:cNvSpPr>
            <a:spLocks noGrp="1"/>
          </p:cNvSpPr>
          <p:nvPr>
            <p:ph type="title"/>
          </p:nvPr>
        </p:nvSpPr>
        <p:spPr>
          <a:xfrm>
            <a:off x="586788" y="276800"/>
            <a:ext cx="5621107" cy="796177"/>
          </a:xfrm>
        </p:spPr>
        <p:txBody>
          <a:bodyPr>
            <a:normAutofit/>
          </a:bodyPr>
          <a:lstStyle/>
          <a:p>
            <a:r>
              <a:rPr lang="en-US" sz="3600" dirty="0"/>
              <a:t>A “Menu” Approach</a:t>
            </a:r>
          </a:p>
        </p:txBody>
      </p:sp>
      <p:sp>
        <p:nvSpPr>
          <p:cNvPr id="3" name="Content Placeholder 2">
            <a:extLst>
              <a:ext uri="{FF2B5EF4-FFF2-40B4-BE49-F238E27FC236}">
                <a16:creationId xmlns:a16="http://schemas.microsoft.com/office/drawing/2014/main" id="{AB0783E9-B0CF-5B40-ADD4-272F23E8BEEC}"/>
              </a:ext>
            </a:extLst>
          </p:cNvPr>
          <p:cNvSpPr>
            <a:spLocks noGrp="1"/>
          </p:cNvSpPr>
          <p:nvPr>
            <p:ph sz="quarter" idx="13"/>
          </p:nvPr>
        </p:nvSpPr>
        <p:spPr>
          <a:xfrm>
            <a:off x="161204" y="1740856"/>
            <a:ext cx="5602157" cy="3991763"/>
          </a:xfrm>
        </p:spPr>
        <p:txBody>
          <a:bodyPr>
            <a:normAutofit/>
          </a:bodyPr>
          <a:lstStyle/>
          <a:p>
            <a:r>
              <a:rPr lang="en-US" sz="2400" b="1" dirty="0"/>
              <a:t>Engage the science and technical communities</a:t>
            </a:r>
          </a:p>
          <a:p>
            <a:r>
              <a:rPr lang="en-US" sz="2400" b="1" dirty="0"/>
              <a:t>Assemble a “Menu” of what has been done and what can be done</a:t>
            </a:r>
          </a:p>
          <a:p>
            <a:r>
              <a:rPr lang="en-US" sz="2400" b="1" dirty="0"/>
              <a:t>“Ordering” from the menu will be a charge to a future Science Definition Team – at NASA’s discretion</a:t>
            </a:r>
          </a:p>
          <a:p>
            <a:r>
              <a:rPr lang="en-US" sz="2400" b="1" dirty="0"/>
              <a:t>But one always would like the assurance about what orders can be placed – and delivered – and what they would cost</a:t>
            </a:r>
            <a:endParaRPr lang="en-US" sz="1800" b="1" dirty="0"/>
          </a:p>
          <a:p>
            <a:endParaRPr lang="en-US" dirty="0"/>
          </a:p>
        </p:txBody>
      </p:sp>
      <p:sp>
        <p:nvSpPr>
          <p:cNvPr id="6" name="Slide Number Placeholder 5">
            <a:extLst>
              <a:ext uri="{FF2B5EF4-FFF2-40B4-BE49-F238E27FC236}">
                <a16:creationId xmlns:a16="http://schemas.microsoft.com/office/drawing/2014/main" id="{1CAB57D8-36BA-6047-80EE-029E61F8210E}"/>
              </a:ext>
            </a:extLst>
          </p:cNvPr>
          <p:cNvSpPr>
            <a:spLocks noGrp="1"/>
          </p:cNvSpPr>
          <p:nvPr>
            <p:ph type="sldNum" sz="quarter" idx="16"/>
          </p:nvPr>
        </p:nvSpPr>
        <p:spPr/>
        <p:txBody>
          <a:bodyPr/>
          <a:lstStyle/>
          <a:p>
            <a:fld id="{4EBCDCBD-78E1-0D41-A999-31B5EBF8E02C}" type="slidenum">
              <a:rPr lang="en-US" smtClean="0"/>
              <a:pPr/>
              <a:t>9</a:t>
            </a:fld>
            <a:endParaRPr lang="en-US" dirty="0"/>
          </a:p>
        </p:txBody>
      </p:sp>
      <p:pic>
        <p:nvPicPr>
          <p:cNvPr id="10" name="Picture 9">
            <a:extLst>
              <a:ext uri="{FF2B5EF4-FFF2-40B4-BE49-F238E27FC236}">
                <a16:creationId xmlns:a16="http://schemas.microsoft.com/office/drawing/2014/main" id="{C3F54883-6A0A-554C-B2A9-2C6708456F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31049">
            <a:off x="6682197" y="1808420"/>
            <a:ext cx="2118952" cy="3181979"/>
          </a:xfrm>
          <a:prstGeom prst="rect">
            <a:avLst/>
          </a:prstGeom>
        </p:spPr>
      </p:pic>
      <p:pic>
        <p:nvPicPr>
          <p:cNvPr id="8" name="Picture 7">
            <a:extLst>
              <a:ext uri="{FF2B5EF4-FFF2-40B4-BE49-F238E27FC236}">
                <a16:creationId xmlns:a16="http://schemas.microsoft.com/office/drawing/2014/main" id="{C05BBD7E-1046-D742-A142-F2742159E9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35925">
            <a:off x="6017849" y="2356763"/>
            <a:ext cx="2111367" cy="3181979"/>
          </a:xfrm>
          <a:prstGeom prst="rect">
            <a:avLst/>
          </a:prstGeom>
        </p:spPr>
      </p:pic>
      <p:sp>
        <p:nvSpPr>
          <p:cNvPr id="4" name="Date Placeholder 3">
            <a:extLst>
              <a:ext uri="{FF2B5EF4-FFF2-40B4-BE49-F238E27FC236}">
                <a16:creationId xmlns:a16="http://schemas.microsoft.com/office/drawing/2014/main" id="{DA16234D-669E-7940-AB94-0E8E0833E79C}"/>
              </a:ext>
            </a:extLst>
          </p:cNvPr>
          <p:cNvSpPr>
            <a:spLocks noGrp="1"/>
          </p:cNvSpPr>
          <p:nvPr>
            <p:ph type="dt" sz="half" idx="14"/>
          </p:nvPr>
        </p:nvSpPr>
        <p:spPr/>
        <p:txBody>
          <a:bodyPr/>
          <a:lstStyle/>
          <a:p>
            <a:r>
              <a:rPr lang="en-US"/>
              <a:t>6 May 2020</a:t>
            </a:r>
            <a:endParaRPr lang="en-US" dirty="0"/>
          </a:p>
        </p:txBody>
      </p:sp>
      <p:sp>
        <p:nvSpPr>
          <p:cNvPr id="5" name="Footer Placeholder 4">
            <a:extLst>
              <a:ext uri="{FF2B5EF4-FFF2-40B4-BE49-F238E27FC236}">
                <a16:creationId xmlns:a16="http://schemas.microsoft.com/office/drawing/2014/main" id="{D283732A-28F5-5E4F-A62E-A00209F3C70D}"/>
              </a:ext>
            </a:extLst>
          </p:cNvPr>
          <p:cNvSpPr>
            <a:spLocks noGrp="1"/>
          </p:cNvSpPr>
          <p:nvPr>
            <p:ph type="ftr" sz="quarter" idx="15"/>
          </p:nvPr>
        </p:nvSpPr>
        <p:spPr/>
        <p:txBody>
          <a:bodyPr/>
          <a:lstStyle/>
          <a:p>
            <a:r>
              <a:rPr lang="en-US" dirty="0"/>
              <a:t>EGU2020: Sharing Geoscience Online – Chat time Wednesday 08:30 – 10:15 CEST</a:t>
            </a:r>
          </a:p>
        </p:txBody>
      </p:sp>
    </p:spTree>
    <p:extLst>
      <p:ext uri="{BB962C8B-B14F-4D97-AF65-F5344CB8AC3E}">
        <p14:creationId xmlns:p14="http://schemas.microsoft.com/office/powerpoint/2010/main" val="2807153415"/>
      </p:ext>
    </p:extLst>
  </p:cSld>
  <p:clrMapOvr>
    <a:masterClrMapping/>
  </p:clrMapOvr>
</p:sld>
</file>

<file path=ppt/theme/theme1.xml><?xml version="1.0" encoding="utf-8"?>
<a:theme xmlns:a="http://schemas.openxmlformats.org/drawingml/2006/main" name="APL-PowerPoint-Theme_light">
  <a:themeElements>
    <a:clrScheme name="Custom 2">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tx2">
                <a:lumMod val="75000"/>
              </a:schemeClr>
            </a:solidFill>
          </a:defRPr>
        </a:defPPr>
      </a:lstStyle>
    </a:txDef>
  </a:objectDefaults>
  <a:extraClrSchemeLst/>
  <a:extLst>
    <a:ext uri="{05A4C25C-085E-4340-85A3-A5531E510DB2}">
      <thm15:themeFamily xmlns:thm15="http://schemas.microsoft.com/office/thememl/2012/main" name="Presentation13" id="{CDC63532-4953-2D40-8FB2-AB243D97EC56}" vid="{CDF958F5-DF5B-E641-841C-3E8ED64FF4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19905</TotalTime>
  <Words>4304</Words>
  <Application>Microsoft Macintosh PowerPoint</Application>
  <PresentationFormat>On-screen Show (4:3)</PresentationFormat>
  <Paragraphs>696</Paragraphs>
  <Slides>24</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PMingLiU</vt:lpstr>
      <vt:lpstr>Arial</vt:lpstr>
      <vt:lpstr>Calibri</vt:lpstr>
      <vt:lpstr>Eurostile</vt:lpstr>
      <vt:lpstr>Segoe UI Historic</vt:lpstr>
      <vt:lpstr>Times New Roman</vt:lpstr>
      <vt:lpstr>Wingdings</vt:lpstr>
      <vt:lpstr>APL-PowerPoint-Theme_light</vt:lpstr>
      <vt:lpstr>Ralph L. McNutt, Jr.1, Mike Gruntman2, Stamatios M. Krimigis1,3, Edmond C. Roelof1, Pontus C. Brandt1, Kathleen E. Mandt1, Steven R. Vernon1, Michael V. Paul1, and Robert W. Stough4  1The John Hopkins University Applied Physics Laboratory, USA 2University of Southern California, USA 3Office of Space Research and Technology, Academy of Athens, Greece 4NASA Marshall Space Flight Center, USA</vt:lpstr>
      <vt:lpstr>Study Status</vt:lpstr>
      <vt:lpstr>“Interstellar Probe”</vt:lpstr>
      <vt:lpstr>Three “Special Probes”… One Beginning</vt:lpstr>
      <vt:lpstr>The Questions are not new… THEN</vt:lpstr>
      <vt:lpstr>NOW: The Heliosphere: Our Habitable Astrosphere We live in it, but we have never seen it</vt:lpstr>
      <vt:lpstr>Voyager – The Accidental Interstellar Explorers Uncovering a New Regime of Space Physics</vt:lpstr>
      <vt:lpstr>Opportunities Across Disciplines Modest Cross-Divisional Contributions with High Return</vt:lpstr>
      <vt:lpstr>A “Menu” Approach</vt:lpstr>
      <vt:lpstr>Notional Science Traceability Matrix Identifying Requirements for Mission Designs</vt:lpstr>
      <vt:lpstr>An Instrument Menu (not payload) Discoveries Enabled by Destination, not by New Measurements</vt:lpstr>
      <vt:lpstr>Notional Operations Scenarios Identifying Architecture Drivers</vt:lpstr>
      <vt:lpstr>Fly-Out Directions Highest Level Science Trades</vt:lpstr>
      <vt:lpstr>The Central Technical Question Has Always been Propulsion</vt:lpstr>
      <vt:lpstr>Mission Concepts are ALL Ballistic Low-thrust, in-space concepts limited by mass to power ratio</vt:lpstr>
      <vt:lpstr>Example: Passive Flyby EJ-Direct Option</vt:lpstr>
      <vt:lpstr>Example Model Payloads Mapping the Spacecraft Requirements Trade Space</vt:lpstr>
      <vt:lpstr>Engineering Requirements</vt:lpstr>
      <vt:lpstr>Critical Trade-Offs Are Not New</vt:lpstr>
      <vt:lpstr>Example: Telecommunications  X-band versus Ka-band</vt:lpstr>
      <vt:lpstr>Enabling Technologies and Not New</vt:lpstr>
      <vt:lpstr>PowerPoint Presentation</vt:lpstr>
      <vt:lpstr>Want To Stay in Touch?</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Pragmatic Interstellar Probe: Study Status</dc:title>
  <dc:creator>Pontus C. Brandt</dc:creator>
  <cp:lastModifiedBy>McNutt</cp:lastModifiedBy>
  <cp:revision>480</cp:revision>
  <dcterms:created xsi:type="dcterms:W3CDTF">2019-10-14T15:21:48Z</dcterms:created>
  <dcterms:modified xsi:type="dcterms:W3CDTF">2020-05-04T18:39:41Z</dcterms:modified>
</cp:coreProperties>
</file>