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8" r:id="rId2"/>
    <p:sldId id="260" r:id="rId3"/>
    <p:sldId id="262" r:id="rId4"/>
    <p:sldId id="263" r:id="rId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3" autoAdjust="0"/>
    <p:restoredTop sz="82353" autoAdjust="0"/>
  </p:normalViewPr>
  <p:slideViewPr>
    <p:cSldViewPr>
      <p:cViewPr>
        <p:scale>
          <a:sx n="70" d="100"/>
          <a:sy n="70" d="100"/>
        </p:scale>
        <p:origin x="-1290"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9060E-E0F0-49B6-93AD-A0419E074394}" type="datetimeFigureOut">
              <a:rPr lang="zh-CN" altLang="en-US" smtClean="0"/>
              <a:pPr/>
              <a:t>2020/5/5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E6D5E-06E6-4B1F-9038-E4398B01185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Yunnan province in</a:t>
            </a:r>
            <a:r>
              <a:rPr lang="en-US" altLang="zh-CN" baseline="0" dirty="0" smtClean="0"/>
              <a:t> southwest</a:t>
            </a:r>
            <a:r>
              <a:rPr lang="en-US" altLang="zh-CN" dirty="0" smtClean="0"/>
              <a:t> China locates at the north corner of the global</a:t>
            </a:r>
            <a:r>
              <a:rPr lang="en-US" altLang="zh-CN" baseline="0" dirty="0" smtClean="0"/>
              <a:t> </a:t>
            </a:r>
            <a:r>
              <a:rPr lang="en-US" altLang="zh-CN" dirty="0" smtClean="0"/>
              <a:t>wildfire hotspot region</a:t>
            </a:r>
            <a:r>
              <a:rPr lang="en-US" altLang="zh-CN" baseline="0" dirty="0" smtClean="0"/>
              <a:t> of Indo-Malay Peninsula, where the climate is jointly affected by two monsoon systems, the Indian Ocean Monsoon and the West Pacific Monsoon. In the context of ocean-atmospheric interaction studies, the two monsoon systems are regulated by the corresponding ocean warm pools, and quantitative metrics were developed to measure the influence of the two warm pools on corresponding monsoon activities, i.e. Indian Ocean Warm Pool area index (IOWPAI) and strength index (IOWPSI); West Pacific Warm Pool area index (WPWPAI) and strength index (WPWPSI), respectively. Since the outbreak time and intensity determine that of the summer precipitation in Yunnan, the importance of monsoon activities have been recognized to wildfire activity in southeast Asia, as well as in Yunnan, although direct evidence and quantitative estimates are rare.</a:t>
            </a:r>
            <a:endParaRPr lang="zh-CN" altLang="en-US" dirty="0"/>
          </a:p>
        </p:txBody>
      </p:sp>
      <p:sp>
        <p:nvSpPr>
          <p:cNvPr id="4" name="灯片编号占位符 3"/>
          <p:cNvSpPr>
            <a:spLocks noGrp="1"/>
          </p:cNvSpPr>
          <p:nvPr>
            <p:ph type="sldNum" sz="quarter" idx="10"/>
          </p:nvPr>
        </p:nvSpPr>
        <p:spPr/>
        <p:txBody>
          <a:bodyPr/>
          <a:lstStyle/>
          <a:p>
            <a:fld id="{433E6D5E-06E6-4B1F-9038-E4398B01185D}"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Our data is based on monthly ground records of forest</a:t>
            </a:r>
            <a:r>
              <a:rPr lang="en-US" altLang="zh-CN" baseline="0" dirty="0" smtClean="0"/>
              <a:t> fires in thirteen years, or 156 month in all, and the distribution of these fire events in all 136 grid cells of 50km*50km area within the range of Yunnan. The temporal </a:t>
            </a:r>
            <a:r>
              <a:rPr lang="en-US" altLang="zh-CN" baseline="0" dirty="0" err="1" smtClean="0"/>
              <a:t>autoregression</a:t>
            </a:r>
            <a:r>
              <a:rPr lang="en-US" altLang="zh-CN" baseline="0" dirty="0" smtClean="0"/>
              <a:t> model was applied to fit the time series of monthly fire numbers and burned area, and </a:t>
            </a:r>
            <a:r>
              <a:rPr lang="en-US" altLang="zh-CN" sz="1200" kern="1200" baseline="0" dirty="0" smtClean="0">
                <a:solidFill>
                  <a:schemeClr val="tx1"/>
                </a:solidFill>
                <a:latin typeface="+mn-lt"/>
                <a:ea typeface="+mn-ea"/>
                <a:cs typeface="+mn-cs"/>
              </a:rPr>
              <a:t>Augmented Dickey-Fuller Test was used to test the stability of the models. Results showed that the models passed the tests, and R2=35.24%</a:t>
            </a:r>
            <a:r>
              <a:rPr lang="zh-CN" altLang="en-US" sz="1200" kern="1200" baseline="0" dirty="0" smtClean="0">
                <a:solidFill>
                  <a:schemeClr val="tx1"/>
                </a:solidFill>
                <a:latin typeface="+mn-lt"/>
                <a:ea typeface="+mn-ea"/>
                <a:cs typeface="+mn-cs"/>
              </a:rPr>
              <a:t> </a:t>
            </a:r>
            <a:r>
              <a:rPr lang="en-US" altLang="zh-CN" sz="1200" kern="1200" baseline="0" dirty="0" smtClean="0">
                <a:solidFill>
                  <a:schemeClr val="tx1"/>
                </a:solidFill>
                <a:latin typeface="+mn-lt"/>
                <a:ea typeface="+mn-ea"/>
                <a:cs typeface="+mn-cs"/>
              </a:rPr>
              <a:t>and 23.96% for fire number model and burned area model, respectively. </a:t>
            </a:r>
          </a:p>
          <a:p>
            <a:r>
              <a:rPr lang="en-US" altLang="zh-CN" dirty="0" smtClean="0"/>
              <a:t>The two area indices</a:t>
            </a:r>
            <a:r>
              <a:rPr lang="en-US" altLang="zh-CN" baseline="0" dirty="0" smtClean="0"/>
              <a:t> WPWPAI and IOWPAI revealed more prominent impacts, in contrast to the strength index, on the temporal dynamics of fire numbers and burned area, and IOWPAI and WPWPAI had opposite temporal rhythms, synchronized positively and negatively with wildfire activities in Yunnan. Zero-inflated GLM models were fitted for the effects of monsoon index on Yunnan fires, resulted in R2=54.7% for IOWPAI on fire number variability, and R2=37.8% for IOWPAI on burned area variability, with higher IOWPAI value corresponding to more intensive wildfires; R2=36.5% for WPWPAI on fire number variability, and R2=26.3% for WPWPAI on burned area variability. India Ocean Monsoon has more prominent influence than west pacific monsoon on Yunnan wildfire variability.</a:t>
            </a:r>
            <a:endParaRPr lang="zh-CN" altLang="en-US" dirty="0"/>
          </a:p>
        </p:txBody>
      </p:sp>
      <p:sp>
        <p:nvSpPr>
          <p:cNvPr id="4" name="灯片编号占位符 3"/>
          <p:cNvSpPr>
            <a:spLocks noGrp="1"/>
          </p:cNvSpPr>
          <p:nvPr>
            <p:ph type="sldNum" sz="quarter" idx="10"/>
          </p:nvPr>
        </p:nvSpPr>
        <p:spPr/>
        <p:txBody>
          <a:bodyPr/>
          <a:lstStyle/>
          <a:p>
            <a:fld id="{433E6D5E-06E6-4B1F-9038-E4398B01185D}"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 there are </a:t>
            </a:r>
            <a:r>
              <a:rPr lang="en-US" altLang="zh-CN" dirty="0" err="1" smtClean="0"/>
              <a:t>interannual</a:t>
            </a:r>
            <a:r>
              <a:rPr lang="en-US" altLang="zh-CN" dirty="0" smtClean="0"/>
              <a:t> variation</a:t>
            </a:r>
            <a:r>
              <a:rPr lang="en-US" altLang="zh-CN" baseline="0" dirty="0" smtClean="0"/>
              <a:t> for the relative roles of two monsoon systems to wildfires in Yunnan. </a:t>
            </a:r>
            <a:r>
              <a:rPr lang="en-US" altLang="zh-CN" dirty="0" smtClean="0"/>
              <a:t>In eight out of thirteen</a:t>
            </a:r>
            <a:r>
              <a:rPr lang="en-US" altLang="zh-CN" baseline="0" dirty="0" smtClean="0"/>
              <a:t> </a:t>
            </a:r>
            <a:r>
              <a:rPr lang="en-US" altLang="zh-CN" dirty="0" smtClean="0"/>
              <a:t>years, IOWPAI</a:t>
            </a:r>
            <a:r>
              <a:rPr lang="en-US" altLang="zh-CN" baseline="0" dirty="0" smtClean="0"/>
              <a:t> outcompete WPWPAI in influencing wildfire numbers and burned areas in Yunnan, while WPWPAI dominated in </a:t>
            </a:r>
            <a:r>
              <a:rPr lang="en-US" altLang="zh-CN" dirty="0" smtClean="0"/>
              <a:t>the other five years.</a:t>
            </a:r>
            <a:endParaRPr lang="zh-CN" altLang="en-US" dirty="0"/>
          </a:p>
        </p:txBody>
      </p:sp>
      <p:sp>
        <p:nvSpPr>
          <p:cNvPr id="4" name="灯片编号占位符 3"/>
          <p:cNvSpPr>
            <a:spLocks noGrp="1"/>
          </p:cNvSpPr>
          <p:nvPr>
            <p:ph type="sldNum" sz="quarter" idx="10"/>
          </p:nvPr>
        </p:nvSpPr>
        <p:spPr/>
        <p:txBody>
          <a:bodyPr/>
          <a:lstStyle/>
          <a:p>
            <a:fld id="{433E6D5E-06E6-4B1F-9038-E4398B01185D}"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When fitted</a:t>
            </a:r>
            <a:r>
              <a:rPr lang="en-US" altLang="zh-CN" baseline="0" dirty="0" smtClean="0"/>
              <a:t> models for each of 136 grid cells of 50km*50km in </a:t>
            </a:r>
            <a:r>
              <a:rPr lang="en-US" altLang="zh-CN" baseline="0" dirty="0" err="1" smtClean="0"/>
              <a:t>Yunnnan</a:t>
            </a:r>
            <a:r>
              <a:rPr lang="en-US" altLang="zh-CN" baseline="0" dirty="0" smtClean="0"/>
              <a:t>, for both wildfire numbers and burned area, the dominant role of two monsoon systems revealed longitudinal gradients. On the western part of Yunnan, the zero-inflated GLMs has a larger R2 for IOWPAI than for WPWPAI, while on the eastern part of Yunnan, models for WPWPAI on both wildfire number and burned area had larger </a:t>
            </a:r>
            <a:r>
              <a:rPr lang="en-US" altLang="zh-CN" baseline="0" dirty="0" err="1" smtClean="0"/>
              <a:t>valus</a:t>
            </a:r>
            <a:r>
              <a:rPr lang="en-US" altLang="zh-CN" baseline="0" dirty="0" smtClean="0"/>
              <a:t> of R2 than the models for IOWPAI. This confirmed that, the wildfire activities are jointly affected by the two monsoon system, and the boundary of their influential ranges pass through Yunnan </a:t>
            </a:r>
            <a:r>
              <a:rPr lang="en-US" altLang="zh-CN" baseline="0" smtClean="0"/>
              <a:t>in China.</a:t>
            </a:r>
            <a:endParaRPr lang="zh-CN" altLang="en-US" dirty="0"/>
          </a:p>
        </p:txBody>
      </p:sp>
      <p:sp>
        <p:nvSpPr>
          <p:cNvPr id="4" name="灯片编号占位符 3"/>
          <p:cNvSpPr>
            <a:spLocks noGrp="1"/>
          </p:cNvSpPr>
          <p:nvPr>
            <p:ph type="sldNum" sz="quarter" idx="10"/>
          </p:nvPr>
        </p:nvSpPr>
        <p:spPr/>
        <p:txBody>
          <a:bodyPr/>
          <a:lstStyle/>
          <a:p>
            <a:fld id="{433E6D5E-06E6-4B1F-9038-E4398B01185D}" type="slidenum">
              <a:rPr lang="zh-CN" altLang="en-US" smtClean="0"/>
              <a:pPr/>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EFD6440-0148-4822-B596-CEFA7D45FD06}" type="datetimeFigureOut">
              <a:rPr lang="zh-CN" altLang="en-US" smtClean="0"/>
              <a:pPr/>
              <a:t>2020/5/5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B5C2F0-1711-4A74-8ADF-BD96A5B6AB6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FD6440-0148-4822-B596-CEFA7D45FD06}" type="datetimeFigureOut">
              <a:rPr lang="zh-CN" altLang="en-US" smtClean="0"/>
              <a:pPr/>
              <a:t>2020/5/5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B5C2F0-1711-4A74-8ADF-BD96A5B6AB6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FD6440-0148-4822-B596-CEFA7D45FD06}" type="datetimeFigureOut">
              <a:rPr lang="zh-CN" altLang="en-US" smtClean="0"/>
              <a:pPr/>
              <a:t>2020/5/5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B5C2F0-1711-4A74-8ADF-BD96A5B6AB6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FD6440-0148-4822-B596-CEFA7D45FD06}" type="datetimeFigureOut">
              <a:rPr lang="zh-CN" altLang="en-US" smtClean="0"/>
              <a:pPr/>
              <a:t>2020/5/5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B5C2F0-1711-4A74-8ADF-BD96A5B6AB6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EFD6440-0148-4822-B596-CEFA7D45FD06}" type="datetimeFigureOut">
              <a:rPr lang="zh-CN" altLang="en-US" smtClean="0"/>
              <a:pPr/>
              <a:t>2020/5/5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B5C2F0-1711-4A74-8ADF-BD96A5B6AB6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EFD6440-0148-4822-B596-CEFA7D45FD06}" type="datetimeFigureOut">
              <a:rPr lang="zh-CN" altLang="en-US" smtClean="0"/>
              <a:pPr/>
              <a:t>2020/5/5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B5C2F0-1711-4A74-8ADF-BD96A5B6AB6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EFD6440-0148-4822-B596-CEFA7D45FD06}" type="datetimeFigureOut">
              <a:rPr lang="zh-CN" altLang="en-US" smtClean="0"/>
              <a:pPr/>
              <a:t>2020/5/5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B5C2F0-1711-4A74-8ADF-BD96A5B6AB6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EFD6440-0148-4822-B596-CEFA7D45FD06}" type="datetimeFigureOut">
              <a:rPr lang="zh-CN" altLang="en-US" smtClean="0"/>
              <a:pPr/>
              <a:t>2020/5/5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B5C2F0-1711-4A74-8ADF-BD96A5B6AB6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FD6440-0148-4822-B596-CEFA7D45FD06}" type="datetimeFigureOut">
              <a:rPr lang="zh-CN" altLang="en-US" smtClean="0"/>
              <a:pPr/>
              <a:t>2020/5/5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B5C2F0-1711-4A74-8ADF-BD96A5B6AB6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EFD6440-0148-4822-B596-CEFA7D45FD06}" type="datetimeFigureOut">
              <a:rPr lang="zh-CN" altLang="en-US" smtClean="0"/>
              <a:pPr/>
              <a:t>2020/5/5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B5C2F0-1711-4A74-8ADF-BD96A5B6AB6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EFD6440-0148-4822-B596-CEFA7D45FD06}" type="datetimeFigureOut">
              <a:rPr lang="zh-CN" altLang="en-US" smtClean="0"/>
              <a:pPr/>
              <a:t>2020/5/5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B5C2F0-1711-4A74-8ADF-BD96A5B6AB6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D6440-0148-4822-B596-CEFA7D45FD06}" type="datetimeFigureOut">
              <a:rPr lang="zh-CN" altLang="en-US" smtClean="0"/>
              <a:pPr/>
              <a:t>2020/5/5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5C2F0-1711-4A74-8ADF-BD96A5B6AB6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14282" y="571480"/>
            <a:ext cx="2185974" cy="571504"/>
          </a:xfrm>
          <a:prstGeom prst="rect">
            <a:avLst/>
          </a:prstGeom>
        </p:spPr>
        <p:txBody>
          <a:bodyPr vert="horz" lIns="91440" tIns="45720" rIns="91440" bIns="45720" rtlCol="0" anchor="ctr">
            <a:normAutofit lnSpcReduction="10000"/>
          </a:bodyPr>
          <a:lstStyle/>
          <a:p>
            <a:pPr lvl="0">
              <a:spcBef>
                <a:spcPct val="0"/>
              </a:spcBef>
              <a:defRPr/>
            </a:pPr>
            <a:r>
              <a:rPr lang="en-US" altLang="zh-CN" sz="3200" b="1" dirty="0" smtClean="0">
                <a:solidFill>
                  <a:srgbClr val="0000FF"/>
                </a:solidFill>
                <a:latin typeface="Times New Roman" pitchFamily="18" charset="0"/>
                <a:ea typeface="黑体" pitchFamily="49" charset="-122"/>
                <a:cs typeface="Times New Roman" pitchFamily="18" charset="0"/>
              </a:rPr>
              <a:t>Questions: </a:t>
            </a:r>
            <a:endParaRPr lang="zh-CN" altLang="en-US" sz="3200" b="1" dirty="0">
              <a:solidFill>
                <a:srgbClr val="C00000"/>
              </a:solidFill>
              <a:latin typeface="Times New Roman" pitchFamily="18" charset="0"/>
              <a:ea typeface="黑体" pitchFamily="49" charset="-122"/>
              <a:cs typeface="Times New Roman" pitchFamily="18" charset="0"/>
            </a:endParaRPr>
          </a:p>
        </p:txBody>
      </p:sp>
      <p:grpSp>
        <p:nvGrpSpPr>
          <p:cNvPr id="17" name="组合 16"/>
          <p:cNvGrpSpPr/>
          <p:nvPr/>
        </p:nvGrpSpPr>
        <p:grpSpPr>
          <a:xfrm>
            <a:off x="3786182" y="2643182"/>
            <a:ext cx="5286412" cy="4214524"/>
            <a:chOff x="3564077" y="2500306"/>
            <a:chExt cx="5508517" cy="4357400"/>
          </a:xfrm>
        </p:grpSpPr>
        <p:pic>
          <p:nvPicPr>
            <p:cNvPr id="8" name="Picture 3" descr="D:\管理与服务\给陈老师工作\幻灯准备\ISM-EASM1.jpg"/>
            <p:cNvPicPr>
              <a:picLocks noChangeAspect="1" noChangeArrowheads="1"/>
            </p:cNvPicPr>
            <p:nvPr/>
          </p:nvPicPr>
          <p:blipFill>
            <a:blip r:embed="rId3"/>
            <a:srcRect/>
            <a:stretch>
              <a:fillRect/>
            </a:stretch>
          </p:blipFill>
          <p:spPr bwMode="auto">
            <a:xfrm>
              <a:off x="3564077" y="2500306"/>
              <a:ext cx="5508517" cy="4286280"/>
            </a:xfrm>
            <a:prstGeom prst="rect">
              <a:avLst/>
            </a:prstGeom>
            <a:noFill/>
            <a:ln w="9525">
              <a:noFill/>
              <a:miter lim="800000"/>
              <a:headEnd/>
              <a:tailEnd/>
            </a:ln>
          </p:spPr>
        </p:pic>
        <p:sp>
          <p:nvSpPr>
            <p:cNvPr id="9" name="Oval 8"/>
            <p:cNvSpPr>
              <a:spLocks noChangeArrowheads="1"/>
            </p:cNvSpPr>
            <p:nvPr/>
          </p:nvSpPr>
          <p:spPr bwMode="auto">
            <a:xfrm rot="18800851">
              <a:off x="5266587" y="5714164"/>
              <a:ext cx="1636040" cy="651044"/>
            </a:xfrm>
            <a:prstGeom prst="ellipse">
              <a:avLst/>
            </a:prstGeom>
            <a:noFill/>
            <a:ln w="57150">
              <a:solidFill>
                <a:schemeClr val="accent3">
                  <a:lumMod val="75000"/>
                </a:schemeClr>
              </a:solidFill>
              <a:prstDash val="sysDot"/>
              <a:round/>
              <a:headEnd/>
              <a:tailEnd/>
            </a:ln>
            <a:effectLst/>
          </p:spPr>
          <p:txBody>
            <a:bodyPr wrap="none" lIns="0" tIns="0" rIns="0" bIns="0" anchor="ctr"/>
            <a:lstStyle/>
            <a:p>
              <a:pPr>
                <a:defRPr/>
              </a:pPr>
              <a:r>
                <a:rPr lang="en-US" altLang="zh-CN" sz="1600" b="1" dirty="0" smtClean="0">
                  <a:solidFill>
                    <a:srgbClr val="FF0000"/>
                  </a:solidFill>
                  <a:effectLst>
                    <a:outerShdw blurRad="38100" dist="38100" dir="2700000" algn="tl">
                      <a:srgbClr val="C0C0C0"/>
                    </a:outerShdw>
                  </a:effectLst>
                  <a:latin typeface="Times New Roman" pitchFamily="18" charset="0"/>
                  <a:ea typeface="华文行楷" pitchFamily="2" charset="-122"/>
                  <a:cs typeface="Times New Roman" pitchFamily="18" charset="0"/>
                </a:rPr>
                <a:t>Indian Ocean</a:t>
              </a:r>
            </a:p>
            <a:p>
              <a:pPr>
                <a:defRPr/>
              </a:pPr>
              <a:r>
                <a:rPr lang="en-US" altLang="zh-CN" sz="1600" b="1" dirty="0" smtClean="0">
                  <a:solidFill>
                    <a:srgbClr val="FF0000"/>
                  </a:solidFill>
                  <a:effectLst>
                    <a:outerShdw blurRad="38100" dist="38100" dir="2700000" algn="tl">
                      <a:srgbClr val="C0C0C0"/>
                    </a:outerShdw>
                  </a:effectLst>
                  <a:latin typeface="Times New Roman" pitchFamily="18" charset="0"/>
                  <a:ea typeface="华文行楷" pitchFamily="2" charset="-122"/>
                  <a:cs typeface="Times New Roman" pitchFamily="18" charset="0"/>
                </a:rPr>
                <a:t> Monsoon</a:t>
              </a:r>
              <a:endParaRPr lang="en-US" altLang="zh-CN" sz="1600" b="1" dirty="0">
                <a:solidFill>
                  <a:srgbClr val="FF0000"/>
                </a:solidFill>
                <a:effectLst>
                  <a:outerShdw blurRad="38100" dist="38100" dir="2700000" algn="tl">
                    <a:srgbClr val="C0C0C0"/>
                  </a:outerShdw>
                </a:effectLst>
                <a:latin typeface="Times New Roman" pitchFamily="18" charset="0"/>
                <a:ea typeface="华文行楷" pitchFamily="2" charset="-122"/>
                <a:cs typeface="Times New Roman" pitchFamily="18" charset="0"/>
              </a:endParaRPr>
            </a:p>
          </p:txBody>
        </p:sp>
        <p:sp>
          <p:nvSpPr>
            <p:cNvPr id="11" name="Oval 8"/>
            <p:cNvSpPr>
              <a:spLocks noChangeArrowheads="1"/>
            </p:cNvSpPr>
            <p:nvPr/>
          </p:nvSpPr>
          <p:spPr bwMode="auto">
            <a:xfrm rot="742225">
              <a:off x="7264758" y="5119941"/>
              <a:ext cx="1806903" cy="871162"/>
            </a:xfrm>
            <a:prstGeom prst="ellipse">
              <a:avLst/>
            </a:prstGeom>
            <a:noFill/>
            <a:ln w="57150">
              <a:solidFill>
                <a:schemeClr val="accent3">
                  <a:lumMod val="75000"/>
                </a:schemeClr>
              </a:solidFill>
              <a:prstDash val="sysDot"/>
              <a:round/>
              <a:headEnd/>
              <a:tailEnd/>
            </a:ln>
            <a:effectLst/>
          </p:spPr>
          <p:txBody>
            <a:bodyPr wrap="none" lIns="0" tIns="0" rIns="0" bIns="0" anchor="ctr"/>
            <a:lstStyle/>
            <a:p>
              <a:pPr>
                <a:defRPr/>
              </a:pPr>
              <a:r>
                <a:rPr lang="en-US" altLang="zh-CN" b="1" dirty="0" smtClean="0">
                  <a:solidFill>
                    <a:srgbClr val="FF0000"/>
                  </a:solidFill>
                  <a:effectLst>
                    <a:outerShdw blurRad="38100" dist="38100" dir="2700000" algn="tl">
                      <a:srgbClr val="C0C0C0"/>
                    </a:outerShdw>
                  </a:effectLst>
                  <a:latin typeface="Times New Roman" pitchFamily="18" charset="0"/>
                  <a:ea typeface="华文行楷" pitchFamily="2" charset="-122"/>
                  <a:cs typeface="Times New Roman" pitchFamily="18" charset="0"/>
                </a:rPr>
                <a:t>West Pacific </a:t>
              </a:r>
            </a:p>
            <a:p>
              <a:pPr>
                <a:defRPr/>
              </a:pPr>
              <a:r>
                <a:rPr lang="en-US" altLang="zh-CN" b="1" dirty="0" smtClean="0">
                  <a:solidFill>
                    <a:srgbClr val="FF0000"/>
                  </a:solidFill>
                  <a:effectLst>
                    <a:outerShdw blurRad="38100" dist="38100" dir="2700000" algn="tl">
                      <a:srgbClr val="C0C0C0"/>
                    </a:outerShdw>
                  </a:effectLst>
                  <a:latin typeface="Times New Roman" pitchFamily="18" charset="0"/>
                  <a:ea typeface="华文行楷" pitchFamily="2" charset="-122"/>
                  <a:cs typeface="Times New Roman" pitchFamily="18" charset="0"/>
                </a:rPr>
                <a:t> Monsoon</a:t>
              </a:r>
              <a:endParaRPr lang="en-US" altLang="zh-CN" b="1" dirty="0">
                <a:solidFill>
                  <a:srgbClr val="FF0000"/>
                </a:solidFill>
                <a:effectLst>
                  <a:outerShdw blurRad="38100" dist="38100" dir="2700000" algn="tl">
                    <a:srgbClr val="C0C0C0"/>
                  </a:outerShdw>
                </a:effectLst>
                <a:latin typeface="Times New Roman" pitchFamily="18" charset="0"/>
                <a:ea typeface="华文行楷" pitchFamily="2" charset="-122"/>
                <a:cs typeface="Times New Roman" pitchFamily="18" charset="0"/>
              </a:endParaRPr>
            </a:p>
          </p:txBody>
        </p:sp>
        <p:sp>
          <p:nvSpPr>
            <p:cNvPr id="12" name="椭圆 11"/>
            <p:cNvSpPr/>
            <p:nvPr/>
          </p:nvSpPr>
          <p:spPr>
            <a:xfrm>
              <a:off x="6715141" y="5000636"/>
              <a:ext cx="428628" cy="432123"/>
            </a:xfrm>
            <a:prstGeom prst="ellipse">
              <a:avLst/>
            </a:prstGeom>
            <a:solidFill>
              <a:schemeClr val="accent1">
                <a:alpha val="44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标题 1"/>
          <p:cNvSpPr txBox="1">
            <a:spLocks/>
          </p:cNvSpPr>
          <p:nvPr/>
        </p:nvSpPr>
        <p:spPr>
          <a:xfrm>
            <a:off x="428596" y="1071546"/>
            <a:ext cx="8143932" cy="1571636"/>
          </a:xfrm>
          <a:prstGeom prst="rect">
            <a:avLst/>
          </a:prstGeom>
        </p:spPr>
        <p:txBody>
          <a:bodyPr vert="horz" lIns="91440" tIns="45720" rIns="91440" bIns="45720" rtlCol="0" anchor="ctr">
            <a:normAutofit lnSpcReduction="10000"/>
          </a:bodyPr>
          <a:lstStyle/>
          <a:p>
            <a:pPr marL="457200" indent="-457200">
              <a:spcBef>
                <a:spcPct val="0"/>
              </a:spcBef>
              <a:spcAft>
                <a:spcPts val="900"/>
              </a:spcAft>
              <a:defRPr/>
            </a:pPr>
            <a:r>
              <a:rPr lang="en-US" altLang="zh-CN" sz="2400" dirty="0" smtClean="0">
                <a:latin typeface="Times New Roman" pitchFamily="18" charset="0"/>
                <a:ea typeface="黑体" pitchFamily="49" charset="-122"/>
                <a:cs typeface="Times New Roman" pitchFamily="18" charset="0"/>
              </a:rPr>
              <a:t>1)  How do m</a:t>
            </a:r>
            <a:r>
              <a:rPr lang="en-US" altLang="zh-CN" sz="2400" dirty="0" smtClean="0">
                <a:latin typeface="Times New Roman" pitchFamily="18" charset="0"/>
                <a:ea typeface="Segoe UI Historic" pitchFamily="34" charset="0"/>
                <a:cs typeface="Times New Roman" pitchFamily="18" charset="0"/>
              </a:rPr>
              <a:t>onsoon affect the </a:t>
            </a:r>
            <a:r>
              <a:rPr lang="en-US" altLang="zh-CN" sz="2400" dirty="0" err="1" smtClean="0">
                <a:latin typeface="Times New Roman" pitchFamily="18" charset="0"/>
                <a:ea typeface="Segoe UI Historic" pitchFamily="34" charset="0"/>
                <a:cs typeface="Times New Roman" pitchFamily="18" charset="0"/>
              </a:rPr>
              <a:t>interannual</a:t>
            </a:r>
            <a:r>
              <a:rPr lang="en-US" altLang="zh-CN" sz="2400" dirty="0" smtClean="0">
                <a:latin typeface="Times New Roman" pitchFamily="18" charset="0"/>
                <a:ea typeface="Segoe UI Historic" pitchFamily="34" charset="0"/>
                <a:cs typeface="Times New Roman" pitchFamily="18" charset="0"/>
              </a:rPr>
              <a:t> dynamics of wildfires in Yunnan ?</a:t>
            </a:r>
            <a:r>
              <a:rPr lang="en-US" sz="2400" dirty="0" smtClean="0">
                <a:latin typeface="Times New Roman" pitchFamily="18" charset="0"/>
                <a:ea typeface="黑体" pitchFamily="49" charset="-122"/>
                <a:cs typeface="Times New Roman" pitchFamily="18" charset="0"/>
              </a:rPr>
              <a:t> </a:t>
            </a:r>
          </a:p>
          <a:p>
            <a:pPr marL="361950" lvl="0" indent="-361950">
              <a:spcBef>
                <a:spcPct val="0"/>
              </a:spcBef>
              <a:spcAft>
                <a:spcPts val="900"/>
              </a:spcAft>
              <a:defRPr/>
            </a:pPr>
            <a:r>
              <a:rPr lang="en-US" altLang="zh-CN" sz="2400" dirty="0" smtClean="0">
                <a:latin typeface="Times New Roman" pitchFamily="18" charset="0"/>
                <a:ea typeface="黑体" pitchFamily="49" charset="-122"/>
                <a:cs typeface="Times New Roman" pitchFamily="18" charset="0"/>
              </a:rPr>
              <a:t>2)  What are the </a:t>
            </a:r>
            <a:r>
              <a:rPr lang="en-US" altLang="zh-CN" sz="2400" dirty="0" err="1" smtClean="0">
                <a:latin typeface="Times New Roman" pitchFamily="18" charset="0"/>
                <a:ea typeface="黑体" pitchFamily="49" charset="-122"/>
                <a:cs typeface="Times New Roman" pitchFamily="18" charset="0"/>
              </a:rPr>
              <a:t>teleconnection</a:t>
            </a:r>
            <a:r>
              <a:rPr lang="en-US" altLang="zh-CN" sz="2400" dirty="0" smtClean="0">
                <a:latin typeface="Times New Roman" pitchFamily="18" charset="0"/>
                <a:ea typeface="黑体" pitchFamily="49" charset="-122"/>
                <a:cs typeface="Times New Roman" pitchFamily="18" charset="0"/>
              </a:rPr>
              <a:t> patterns between wildfires in Yunnan and two monsoon systems in southern Asia?</a:t>
            </a:r>
            <a:endParaRPr lang="en-US" sz="2400" dirty="0" smtClean="0">
              <a:latin typeface="Times New Roman" pitchFamily="18" charset="0"/>
              <a:ea typeface="Segoe UI Historic" pitchFamily="34" charset="0"/>
              <a:cs typeface="Times New Roman" pitchFamily="18" charset="0"/>
            </a:endParaRPr>
          </a:p>
        </p:txBody>
      </p:sp>
      <p:pic>
        <p:nvPicPr>
          <p:cNvPr id="14" name="Picture 2"/>
          <p:cNvPicPr>
            <a:picLocks noChangeAspect="1" noChangeArrowheads="1"/>
          </p:cNvPicPr>
          <p:nvPr/>
        </p:nvPicPr>
        <p:blipFill>
          <a:blip r:embed="rId4" cstate="print"/>
          <a:srcRect l="2405" t="15625" r="42275" b="58820"/>
          <a:stretch>
            <a:fillRect/>
          </a:stretch>
        </p:blipFill>
        <p:spPr bwMode="auto">
          <a:xfrm>
            <a:off x="2" y="40947"/>
            <a:ext cx="1643040" cy="428609"/>
          </a:xfrm>
          <a:prstGeom prst="rect">
            <a:avLst/>
          </a:prstGeom>
          <a:noFill/>
          <a:ln w="9525">
            <a:noFill/>
            <a:miter lim="800000"/>
            <a:headEnd/>
            <a:tailEnd/>
          </a:ln>
          <a:effectLst/>
        </p:spPr>
      </p:pic>
      <p:cxnSp>
        <p:nvCxnSpPr>
          <p:cNvPr id="15" name="直接连接符 14"/>
          <p:cNvCxnSpPr/>
          <p:nvPr/>
        </p:nvCxnSpPr>
        <p:spPr>
          <a:xfrm>
            <a:off x="0" y="527338"/>
            <a:ext cx="9144000" cy="1588"/>
          </a:xfrm>
          <a:prstGeom prst="line">
            <a:avLst/>
          </a:prstGeom>
          <a:ln w="25400">
            <a:solidFill>
              <a:srgbClr val="006666"/>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500166" y="59272"/>
            <a:ext cx="7643834" cy="384721"/>
          </a:xfrm>
          <a:prstGeom prst="rect">
            <a:avLst/>
          </a:prstGeom>
        </p:spPr>
        <p:txBody>
          <a:bodyPr wrap="square">
            <a:spAutoFit/>
          </a:bodyPr>
          <a:lstStyle/>
          <a:p>
            <a:pPr algn="r"/>
            <a:r>
              <a:rPr lang="en-US" sz="1900" b="1" dirty="0" smtClean="0">
                <a:solidFill>
                  <a:srgbClr val="006666"/>
                </a:solidFill>
                <a:latin typeface="Times New Roman" pitchFamily="18" charset="0"/>
                <a:cs typeface="Times New Roman" pitchFamily="18" charset="0"/>
              </a:rPr>
              <a:t>Monsoon imprints on spatiotemporal patterns of wildfires in SW China</a:t>
            </a:r>
            <a:endParaRPr lang="zh-CN" altLang="en-US" sz="1900" b="1" dirty="0">
              <a:solidFill>
                <a:srgbClr val="0066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9481" t="7897" r="7897" b="3070"/>
          <a:stretch>
            <a:fillRect/>
          </a:stretch>
        </p:blipFill>
        <p:spPr>
          <a:xfrm>
            <a:off x="-32" y="1142984"/>
            <a:ext cx="4572032" cy="2286016"/>
          </a:xfrm>
          <a:prstGeom prst="rect">
            <a:avLst/>
          </a:prstGeom>
        </p:spPr>
      </p:pic>
      <p:pic>
        <p:nvPicPr>
          <p:cNvPr id="7" name="图片 6"/>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13931" t="9260" r="12075" b="5380"/>
          <a:stretch>
            <a:fillRect/>
          </a:stretch>
        </p:blipFill>
        <p:spPr>
          <a:xfrm>
            <a:off x="4000496" y="3214686"/>
            <a:ext cx="5143536" cy="3643314"/>
          </a:xfrm>
          <a:prstGeom prst="rect">
            <a:avLst/>
          </a:prstGeom>
        </p:spPr>
      </p:pic>
      <p:sp>
        <p:nvSpPr>
          <p:cNvPr id="4" name="标题 1"/>
          <p:cNvSpPr txBox="1">
            <a:spLocks/>
          </p:cNvSpPr>
          <p:nvPr/>
        </p:nvSpPr>
        <p:spPr>
          <a:xfrm>
            <a:off x="0" y="571480"/>
            <a:ext cx="9144000" cy="500066"/>
          </a:xfrm>
          <a:prstGeom prst="rect">
            <a:avLst/>
          </a:prstGeom>
        </p:spPr>
        <p:txBody>
          <a:bodyPr vert="horz" lIns="91440" tIns="45720" rIns="91440" bIns="45720" rtlCol="0" anchor="ctr">
            <a:noAutofit/>
          </a:bodyPr>
          <a:lstStyle/>
          <a:p>
            <a:pPr lvl="0" algn="ctr">
              <a:spcBef>
                <a:spcPct val="0"/>
              </a:spcBef>
              <a:defRPr/>
            </a:pPr>
            <a:r>
              <a:rPr lang="en-US" altLang="zh-CN" sz="2600" b="1" dirty="0" err="1" smtClean="0">
                <a:latin typeface="Arial" pitchFamily="34" charset="0"/>
                <a:ea typeface="黑体" pitchFamily="49" charset="-122"/>
                <a:cs typeface="Arial" pitchFamily="34" charset="0"/>
              </a:rPr>
              <a:t>Interannual</a:t>
            </a:r>
            <a:r>
              <a:rPr lang="en-US" altLang="zh-CN" sz="2600" b="1" dirty="0" smtClean="0">
                <a:latin typeface="Arial" pitchFamily="34" charset="0"/>
                <a:ea typeface="黑体" pitchFamily="49" charset="-122"/>
                <a:cs typeface="Arial" pitchFamily="34" charset="0"/>
              </a:rPr>
              <a:t> dynamics of wildfires  &amp; warm pool indices </a:t>
            </a:r>
            <a:endParaRPr lang="zh-CN" altLang="en-US" sz="2600" b="1" dirty="0">
              <a:latin typeface="Arial" pitchFamily="34" charset="0"/>
              <a:ea typeface="黑体" pitchFamily="49" charset="-122"/>
              <a:cs typeface="Arial" pitchFamily="34" charset="0"/>
            </a:endParaRPr>
          </a:p>
        </p:txBody>
      </p:sp>
      <p:sp>
        <p:nvSpPr>
          <p:cNvPr id="8" name="内容占位符 2"/>
          <p:cNvSpPr txBox="1">
            <a:spLocks/>
          </p:cNvSpPr>
          <p:nvPr/>
        </p:nvSpPr>
        <p:spPr>
          <a:xfrm>
            <a:off x="4572000" y="1071546"/>
            <a:ext cx="4572000" cy="2214578"/>
          </a:xfrm>
          <a:prstGeom prst="rect">
            <a:avLst/>
          </a:prstGeom>
        </p:spPr>
        <p:txBody>
          <a:bodyPr vert="horz" lIns="91440" tIns="45720" rIns="91440" bIns="45720" rtlCol="0">
            <a:noAutofit/>
          </a:bodyPr>
          <a:lstStyle/>
          <a:p>
            <a:pPr marL="342900" lvl="0" indent="-342900">
              <a:spcBef>
                <a:spcPct val="20000"/>
              </a:spcBef>
              <a:spcAft>
                <a:spcPts val="1200"/>
              </a:spcAft>
              <a:buClr>
                <a:srgbClr val="C00000"/>
              </a:buClr>
              <a:buSzPct val="70000"/>
              <a:buFont typeface="Wingdings" pitchFamily="2" charset="2"/>
              <a:buChar char="p"/>
              <a:defRPr/>
            </a:pPr>
            <a:r>
              <a:rPr lang="en-US" altLang="zh-CN" sz="2000" dirty="0"/>
              <a:t>Wildfires in Yunnan are positively </a:t>
            </a:r>
            <a:r>
              <a:rPr lang="en-US" sz="2000" dirty="0"/>
              <a:t>synchronized with the Indian Ocean Warm Pool Anomaly Index</a:t>
            </a:r>
            <a:r>
              <a:rPr lang="zh-CN" altLang="en-US" sz="2000" dirty="0"/>
              <a:t> </a:t>
            </a:r>
            <a:r>
              <a:rPr lang="en-US" altLang="zh-CN" sz="2000" dirty="0" smtClean="0">
                <a:solidFill>
                  <a:srgbClr val="008000"/>
                </a:solidFill>
                <a:latin typeface="Times New Roman" pitchFamily="18" charset="0"/>
                <a:ea typeface="黑体" pitchFamily="49" charset="-122"/>
                <a:cs typeface="Times New Roman" pitchFamily="18" charset="0"/>
              </a:rPr>
              <a:t>(IOWPAI)</a:t>
            </a:r>
            <a:r>
              <a:rPr lang="en-US" altLang="zh-CN" sz="2000" dirty="0" smtClean="0">
                <a:latin typeface="Times New Roman" pitchFamily="18" charset="0"/>
                <a:ea typeface="黑体" pitchFamily="49" charset="-122"/>
                <a:cs typeface="Times New Roman" pitchFamily="18" charset="0"/>
              </a:rPr>
              <a:t>;</a:t>
            </a:r>
          </a:p>
          <a:p>
            <a:pPr marL="342900" lvl="0" indent="-342900">
              <a:spcBef>
                <a:spcPct val="20000"/>
              </a:spcBef>
              <a:buClr>
                <a:srgbClr val="C00000"/>
              </a:buClr>
              <a:buSzPct val="70000"/>
              <a:buFont typeface="Wingdings" pitchFamily="2" charset="2"/>
              <a:buChar char="p"/>
            </a:pPr>
            <a:r>
              <a:rPr lang="en-US" altLang="zh-CN" sz="2000" dirty="0" smtClean="0"/>
              <a:t>and they </a:t>
            </a:r>
            <a:r>
              <a:rPr lang="en-US" altLang="zh-CN" sz="2000" dirty="0"/>
              <a:t>are negatively synchronized with the West Pacific Warm Pool Anomaly </a:t>
            </a:r>
            <a:r>
              <a:rPr lang="en-US" altLang="zh-CN" sz="2000" dirty="0" smtClean="0"/>
              <a:t>Index </a:t>
            </a:r>
            <a:r>
              <a:rPr lang="en-US" altLang="zh-CN" sz="2000" dirty="0" smtClean="0">
                <a:solidFill>
                  <a:srgbClr val="008000"/>
                </a:solidFill>
                <a:latin typeface="Times New Roman" pitchFamily="18" charset="0"/>
                <a:ea typeface="黑体" pitchFamily="49" charset="-122"/>
                <a:cs typeface="Times New Roman" pitchFamily="18" charset="0"/>
              </a:rPr>
              <a:t>(WPWPAI)</a:t>
            </a:r>
            <a:endParaRPr kumimoji="0" lang="en-US" altLang="zh-CN" sz="2000" b="0" i="0" u="none" strike="noStrike" kern="1200" cap="none" spc="0" normalizeH="0" baseline="0" noProof="0" dirty="0" smtClean="0">
              <a:ln>
                <a:noFill/>
              </a:ln>
              <a:effectLst/>
              <a:uLnTx/>
              <a:uFillTx/>
              <a:latin typeface="Times New Roman" pitchFamily="18" charset="0"/>
              <a:ea typeface="黑体" pitchFamily="49" charset="-122"/>
              <a:cs typeface="Times New Roman" pitchFamily="18" charset="0"/>
            </a:endParaRPr>
          </a:p>
        </p:txBody>
      </p:sp>
      <p:sp>
        <p:nvSpPr>
          <p:cNvPr id="10" name="内容占位符 2"/>
          <p:cNvSpPr txBox="1">
            <a:spLocks/>
          </p:cNvSpPr>
          <p:nvPr/>
        </p:nvSpPr>
        <p:spPr>
          <a:xfrm>
            <a:off x="428596" y="3786190"/>
            <a:ext cx="3214710" cy="1857388"/>
          </a:xfrm>
          <a:prstGeom prst="rect">
            <a:avLst/>
          </a:prstGeom>
        </p:spPr>
        <p:txBody>
          <a:bodyPr vert="horz" lIns="91440" tIns="45720" rIns="91440" bIns="45720" rtlCol="0">
            <a:noAutofit/>
          </a:bodyPr>
          <a:lstStyle/>
          <a:p>
            <a:pPr marL="342900" lvl="0" indent="-342900">
              <a:spcBef>
                <a:spcPts val="800"/>
              </a:spcBef>
              <a:buClr>
                <a:srgbClr val="C00000"/>
              </a:buClr>
              <a:buSzPct val="70000"/>
              <a:buFont typeface="Wingdings" pitchFamily="2" charset="2"/>
              <a:buChar char="p"/>
              <a:defRPr/>
            </a:pPr>
            <a:r>
              <a:rPr lang="en-US" altLang="zh-CN" sz="2000" dirty="0" smtClean="0">
                <a:solidFill>
                  <a:srgbClr val="C00000"/>
                </a:solidFill>
                <a:latin typeface="Arial" pitchFamily="34" charset="0"/>
                <a:ea typeface="黑体" pitchFamily="49" charset="-122"/>
                <a:cs typeface="Arial" pitchFamily="34" charset="0"/>
              </a:rPr>
              <a:t>5146 fire events in the period of 2003-2015</a:t>
            </a:r>
          </a:p>
          <a:p>
            <a:pPr marL="342900" lvl="0" indent="-342900">
              <a:spcBef>
                <a:spcPts val="800"/>
              </a:spcBef>
              <a:buClr>
                <a:srgbClr val="C00000"/>
              </a:buClr>
              <a:buSzPct val="70000"/>
              <a:buFont typeface="Wingdings" pitchFamily="2" charset="2"/>
              <a:buChar char="p"/>
            </a:pPr>
            <a:r>
              <a:rPr kumimoji="0" lang="en-US" altLang="zh-CN" sz="2000" i="0" u="none" strike="noStrike" kern="1200" cap="none" spc="0" normalizeH="0" baseline="0" noProof="0" dirty="0" smtClean="0">
                <a:ln>
                  <a:noFill/>
                </a:ln>
                <a:solidFill>
                  <a:srgbClr val="C00000"/>
                </a:solidFill>
                <a:effectLst/>
                <a:uLnTx/>
                <a:uFillTx/>
                <a:latin typeface="Arial" pitchFamily="34" charset="0"/>
                <a:ea typeface="黑体" pitchFamily="49" charset="-122"/>
                <a:cs typeface="Arial" pitchFamily="34" charset="0"/>
              </a:rPr>
              <a:t>In average </a:t>
            </a:r>
            <a:r>
              <a:rPr lang="en-US" sz="2000" dirty="0" smtClean="0">
                <a:solidFill>
                  <a:srgbClr val="C00000"/>
                </a:solidFill>
                <a:latin typeface="Arial" pitchFamily="34" charset="0"/>
                <a:cs typeface="Arial" pitchFamily="34" charset="0"/>
              </a:rPr>
              <a:t>396 fires per year,  with a burned area of 1.08×10</a:t>
            </a:r>
            <a:r>
              <a:rPr lang="en-US" sz="2000" baseline="30000" dirty="0" smtClean="0">
                <a:solidFill>
                  <a:srgbClr val="C00000"/>
                </a:solidFill>
                <a:latin typeface="Arial" pitchFamily="34" charset="0"/>
                <a:cs typeface="Arial" pitchFamily="34" charset="0"/>
              </a:rPr>
              <a:t>3</a:t>
            </a:r>
            <a:r>
              <a:rPr lang="en-US" sz="2000" dirty="0" smtClean="0">
                <a:solidFill>
                  <a:srgbClr val="C00000"/>
                </a:solidFill>
                <a:latin typeface="Arial" pitchFamily="34" charset="0"/>
                <a:cs typeface="Arial" pitchFamily="34" charset="0"/>
              </a:rPr>
              <a:t>h</a:t>
            </a:r>
            <a:r>
              <a:rPr lang="en-US" altLang="zh-CN" sz="2000" dirty="0" smtClean="0">
                <a:solidFill>
                  <a:srgbClr val="C00000"/>
                </a:solidFill>
                <a:latin typeface="Arial" pitchFamily="34" charset="0"/>
                <a:cs typeface="Arial" pitchFamily="34" charset="0"/>
              </a:rPr>
              <a:t>a</a:t>
            </a:r>
            <a:endParaRPr kumimoji="0" lang="en-US" altLang="zh-CN" sz="2000" i="0" u="none" strike="noStrike" kern="1200" cap="none" spc="0" normalizeH="0" baseline="0" noProof="0" dirty="0" smtClean="0">
              <a:ln>
                <a:noFill/>
              </a:ln>
              <a:solidFill>
                <a:srgbClr val="C00000"/>
              </a:solidFill>
              <a:effectLst/>
              <a:uLnTx/>
              <a:uFillTx/>
              <a:latin typeface="Arial" pitchFamily="34" charset="0"/>
              <a:ea typeface="黑体" pitchFamily="49" charset="-122"/>
              <a:cs typeface="Arial" pitchFamily="34" charset="0"/>
            </a:endParaRPr>
          </a:p>
        </p:txBody>
      </p:sp>
      <p:pic>
        <p:nvPicPr>
          <p:cNvPr id="11" name="图片 10"/>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8012" t="9260" r="88042" b="5380"/>
          <a:stretch>
            <a:fillRect/>
          </a:stretch>
        </p:blipFill>
        <p:spPr>
          <a:xfrm>
            <a:off x="3714744" y="3286124"/>
            <a:ext cx="285752" cy="3571876"/>
          </a:xfrm>
          <a:prstGeom prst="rect">
            <a:avLst/>
          </a:prstGeom>
        </p:spPr>
      </p:pic>
      <p:pic>
        <p:nvPicPr>
          <p:cNvPr id="12" name="Picture 2"/>
          <p:cNvPicPr>
            <a:picLocks noChangeAspect="1" noChangeArrowheads="1"/>
          </p:cNvPicPr>
          <p:nvPr/>
        </p:nvPicPr>
        <p:blipFill>
          <a:blip r:embed="rId5" cstate="print"/>
          <a:srcRect l="2405" t="15625" r="42275" b="58820"/>
          <a:stretch>
            <a:fillRect/>
          </a:stretch>
        </p:blipFill>
        <p:spPr bwMode="auto">
          <a:xfrm>
            <a:off x="2" y="40947"/>
            <a:ext cx="1643040" cy="428609"/>
          </a:xfrm>
          <a:prstGeom prst="rect">
            <a:avLst/>
          </a:prstGeom>
          <a:noFill/>
          <a:ln w="9525">
            <a:noFill/>
            <a:miter lim="800000"/>
            <a:headEnd/>
            <a:tailEnd/>
          </a:ln>
          <a:effectLst/>
        </p:spPr>
      </p:pic>
      <p:cxnSp>
        <p:nvCxnSpPr>
          <p:cNvPr id="13" name="直接连接符 12"/>
          <p:cNvCxnSpPr/>
          <p:nvPr/>
        </p:nvCxnSpPr>
        <p:spPr>
          <a:xfrm>
            <a:off x="0" y="527338"/>
            <a:ext cx="9144000" cy="1588"/>
          </a:xfrm>
          <a:prstGeom prst="line">
            <a:avLst/>
          </a:prstGeom>
          <a:ln w="25400">
            <a:solidFill>
              <a:srgbClr val="00666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500166" y="59272"/>
            <a:ext cx="7643834" cy="384721"/>
          </a:xfrm>
          <a:prstGeom prst="rect">
            <a:avLst/>
          </a:prstGeom>
        </p:spPr>
        <p:txBody>
          <a:bodyPr wrap="square">
            <a:spAutoFit/>
          </a:bodyPr>
          <a:lstStyle/>
          <a:p>
            <a:pPr algn="r"/>
            <a:r>
              <a:rPr lang="en-US" sz="1900" b="1" dirty="0" smtClean="0">
                <a:solidFill>
                  <a:srgbClr val="006666"/>
                </a:solidFill>
                <a:latin typeface="Times New Roman" pitchFamily="18" charset="0"/>
                <a:cs typeface="Times New Roman" pitchFamily="18" charset="0"/>
              </a:rPr>
              <a:t>Monsoon imprints on spatiotemporal patterns of wildfires in SW China</a:t>
            </a:r>
            <a:endParaRPr lang="zh-CN" altLang="en-US" sz="1900" b="1" dirty="0">
              <a:solidFill>
                <a:srgbClr val="0066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9649" t="9524" r="12280" b="4762"/>
          <a:stretch>
            <a:fillRect/>
          </a:stretch>
        </p:blipFill>
        <p:spPr>
          <a:xfrm>
            <a:off x="142844" y="1500174"/>
            <a:ext cx="8643998" cy="5214974"/>
          </a:xfrm>
          <a:prstGeom prst="rect">
            <a:avLst/>
          </a:prstGeom>
        </p:spPr>
      </p:pic>
      <p:sp>
        <p:nvSpPr>
          <p:cNvPr id="6" name="标题 1"/>
          <p:cNvSpPr txBox="1">
            <a:spLocks/>
          </p:cNvSpPr>
          <p:nvPr/>
        </p:nvSpPr>
        <p:spPr>
          <a:xfrm>
            <a:off x="357158" y="642918"/>
            <a:ext cx="8358246" cy="785818"/>
          </a:xfrm>
          <a:prstGeom prst="rect">
            <a:avLst/>
          </a:prstGeom>
        </p:spPr>
        <p:txBody>
          <a:bodyPr vert="horz" lIns="91440" tIns="45720" rIns="91440" bIns="45720" rtlCol="0" anchor="ctr">
            <a:noAutofit/>
          </a:bodyPr>
          <a:lstStyle/>
          <a:p>
            <a:pPr lvl="0" algn="ctr">
              <a:spcBef>
                <a:spcPct val="0"/>
              </a:spcBef>
              <a:defRPr/>
            </a:pPr>
            <a:r>
              <a:rPr lang="en-US" altLang="zh-CN" sz="2400" b="1" dirty="0" smtClean="0">
                <a:latin typeface="Arial" pitchFamily="34" charset="0"/>
                <a:ea typeface="黑体" pitchFamily="49" charset="-122"/>
                <a:cs typeface="Arial" pitchFamily="34" charset="0"/>
              </a:rPr>
              <a:t>Dynamics of contribution </a:t>
            </a:r>
            <a:r>
              <a:rPr lang="en-US" altLang="zh-CN" sz="2400" b="1" dirty="0">
                <a:latin typeface="Arial" pitchFamily="34" charset="0"/>
                <a:ea typeface="黑体" pitchFamily="49" charset="-122"/>
                <a:cs typeface="Arial" pitchFamily="34" charset="0"/>
              </a:rPr>
              <a:t>of </a:t>
            </a:r>
            <a:r>
              <a:rPr lang="en-US" altLang="zh-CN" sz="2400" b="1" dirty="0" smtClean="0">
                <a:latin typeface="Arial" pitchFamily="34" charset="0"/>
                <a:ea typeface="黑体" pitchFamily="49" charset="-122"/>
                <a:cs typeface="Arial" pitchFamily="34" charset="0"/>
              </a:rPr>
              <a:t>two warm </a:t>
            </a:r>
            <a:r>
              <a:rPr lang="en-US" altLang="zh-CN" sz="2400" b="1" dirty="0">
                <a:latin typeface="Arial" pitchFamily="34" charset="0"/>
                <a:ea typeface="黑体" pitchFamily="49" charset="-122"/>
                <a:cs typeface="Arial" pitchFamily="34" charset="0"/>
              </a:rPr>
              <a:t>pool </a:t>
            </a:r>
            <a:r>
              <a:rPr lang="en-US" altLang="zh-CN" sz="2400" b="1" dirty="0" smtClean="0">
                <a:latin typeface="Arial" pitchFamily="34" charset="0"/>
                <a:ea typeface="黑体" pitchFamily="49" charset="-122"/>
                <a:cs typeface="Arial" pitchFamily="34" charset="0"/>
              </a:rPr>
              <a:t>indices on wildfires in  Yunnan</a:t>
            </a:r>
            <a:endParaRPr lang="zh-CN" altLang="en-US" sz="2400" b="1" dirty="0">
              <a:latin typeface="Arial" pitchFamily="34" charset="0"/>
              <a:ea typeface="黑体" pitchFamily="49" charset="-122"/>
              <a:cs typeface="Arial" pitchFamily="34" charset="0"/>
            </a:endParaRPr>
          </a:p>
        </p:txBody>
      </p:sp>
      <p:pic>
        <p:nvPicPr>
          <p:cNvPr id="9" name="Picture 2"/>
          <p:cNvPicPr>
            <a:picLocks noChangeAspect="1" noChangeArrowheads="1"/>
          </p:cNvPicPr>
          <p:nvPr/>
        </p:nvPicPr>
        <p:blipFill>
          <a:blip r:embed="rId4" cstate="print"/>
          <a:srcRect l="2405" t="15625" r="42275" b="58820"/>
          <a:stretch>
            <a:fillRect/>
          </a:stretch>
        </p:blipFill>
        <p:spPr bwMode="auto">
          <a:xfrm>
            <a:off x="2" y="40947"/>
            <a:ext cx="1643040" cy="428609"/>
          </a:xfrm>
          <a:prstGeom prst="rect">
            <a:avLst/>
          </a:prstGeom>
          <a:noFill/>
          <a:ln w="9525">
            <a:noFill/>
            <a:miter lim="800000"/>
            <a:headEnd/>
            <a:tailEnd/>
          </a:ln>
          <a:effectLst/>
        </p:spPr>
      </p:pic>
      <p:cxnSp>
        <p:nvCxnSpPr>
          <p:cNvPr id="10" name="直接连接符 9"/>
          <p:cNvCxnSpPr/>
          <p:nvPr/>
        </p:nvCxnSpPr>
        <p:spPr>
          <a:xfrm>
            <a:off x="0" y="527338"/>
            <a:ext cx="9144000" cy="1588"/>
          </a:xfrm>
          <a:prstGeom prst="line">
            <a:avLst/>
          </a:prstGeom>
          <a:ln w="25400">
            <a:solidFill>
              <a:srgbClr val="006666"/>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500166" y="59272"/>
            <a:ext cx="7643834" cy="384721"/>
          </a:xfrm>
          <a:prstGeom prst="rect">
            <a:avLst/>
          </a:prstGeom>
        </p:spPr>
        <p:txBody>
          <a:bodyPr wrap="square">
            <a:spAutoFit/>
          </a:bodyPr>
          <a:lstStyle/>
          <a:p>
            <a:pPr algn="r"/>
            <a:r>
              <a:rPr lang="en-US" sz="1900" b="1" dirty="0" smtClean="0">
                <a:solidFill>
                  <a:srgbClr val="006666"/>
                </a:solidFill>
                <a:latin typeface="Times New Roman" pitchFamily="18" charset="0"/>
                <a:cs typeface="Times New Roman" pitchFamily="18" charset="0"/>
              </a:rPr>
              <a:t>Monsoon imprints on spatiotemporal patterns of wildfires in SW China</a:t>
            </a:r>
            <a:endParaRPr lang="zh-CN" altLang="en-US" sz="1900" b="1" dirty="0">
              <a:solidFill>
                <a:srgbClr val="006666"/>
              </a:solidFill>
              <a:latin typeface="Times New Roman" pitchFamily="18" charset="0"/>
              <a:cs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14282" y="571480"/>
            <a:ext cx="8472518" cy="857256"/>
          </a:xfrm>
          <a:prstGeom prst="rect">
            <a:avLst/>
          </a:prstGeom>
        </p:spPr>
        <p:txBody>
          <a:bodyPr vert="horz" lIns="91440" tIns="45720" rIns="91440" bIns="45720" rtlCol="0" anchor="ctr">
            <a:noAutofit/>
          </a:bodyPr>
          <a:lstStyle/>
          <a:p>
            <a:pPr lvl="0" algn="ctr">
              <a:spcBef>
                <a:spcPct val="0"/>
              </a:spcBef>
              <a:defRPr/>
            </a:pPr>
            <a:r>
              <a:rPr lang="en-US" altLang="zh-CN" sz="2400" b="1" dirty="0">
                <a:latin typeface="Arial" pitchFamily="34" charset="0"/>
                <a:ea typeface="黑体" pitchFamily="49" charset="-122"/>
                <a:cs typeface="Arial" pitchFamily="34" charset="0"/>
              </a:rPr>
              <a:t>Spatial patterns of the contributions </a:t>
            </a:r>
            <a:r>
              <a:rPr lang="en-US" altLang="zh-CN" sz="2400" b="1" dirty="0" smtClean="0">
                <a:latin typeface="Arial" pitchFamily="34" charset="0"/>
                <a:ea typeface="黑体" pitchFamily="49" charset="-122"/>
                <a:cs typeface="Arial" pitchFamily="34" charset="0"/>
              </a:rPr>
              <a:t>of </a:t>
            </a:r>
            <a:r>
              <a:rPr lang="en-US" altLang="zh-CN" sz="2400" b="1" dirty="0">
                <a:latin typeface="Arial" pitchFamily="34" charset="0"/>
                <a:ea typeface="黑体" pitchFamily="49" charset="-122"/>
                <a:cs typeface="Arial" pitchFamily="34" charset="0"/>
              </a:rPr>
              <a:t>two </a:t>
            </a:r>
            <a:r>
              <a:rPr lang="en-US" altLang="zh-CN" sz="2400" b="1" dirty="0" smtClean="0">
                <a:latin typeface="Arial" pitchFamily="34" charset="0"/>
                <a:ea typeface="黑体" pitchFamily="49" charset="-122"/>
                <a:cs typeface="Arial" pitchFamily="34" charset="0"/>
              </a:rPr>
              <a:t>monsoon </a:t>
            </a:r>
            <a:r>
              <a:rPr lang="en-US" altLang="zh-CN" sz="2400" b="1" dirty="0">
                <a:latin typeface="Arial" pitchFamily="34" charset="0"/>
                <a:ea typeface="黑体" pitchFamily="49" charset="-122"/>
                <a:cs typeface="Arial" pitchFamily="34" charset="0"/>
              </a:rPr>
              <a:t>warm pools on wildfires in Yunnan</a:t>
            </a:r>
            <a:endParaRPr lang="zh-CN" altLang="en-US" sz="2400" b="1" dirty="0">
              <a:latin typeface="Arial" pitchFamily="34" charset="0"/>
              <a:ea typeface="黑体" pitchFamily="49" charset="-122"/>
              <a:cs typeface="Arial" pitchFamily="34" charset="0"/>
            </a:endParaRPr>
          </a:p>
        </p:txBody>
      </p:sp>
      <p:sp>
        <p:nvSpPr>
          <p:cNvPr id="11" name="任意多边形 10"/>
          <p:cNvSpPr/>
          <p:nvPr/>
        </p:nvSpPr>
        <p:spPr>
          <a:xfrm>
            <a:off x="1296536" y="1787857"/>
            <a:ext cx="2203894" cy="2784151"/>
          </a:xfrm>
          <a:custGeom>
            <a:avLst/>
            <a:gdLst>
              <a:gd name="connsiteX0" fmla="*/ 0 w 2074460"/>
              <a:gd name="connsiteY0" fmla="*/ 20471 h 2486769"/>
              <a:gd name="connsiteX1" fmla="*/ 13648 w 2074460"/>
              <a:gd name="connsiteY1" fmla="*/ 0 h 2486769"/>
              <a:gd name="connsiteX2" fmla="*/ 20472 w 2074460"/>
              <a:gd name="connsiteY2" fmla="*/ 20471 h 2486769"/>
              <a:gd name="connsiteX3" fmla="*/ 34120 w 2074460"/>
              <a:gd name="connsiteY3" fmla="*/ 95534 h 2486769"/>
              <a:gd name="connsiteX4" fmla="*/ 61415 w 2074460"/>
              <a:gd name="connsiteY4" fmla="*/ 170597 h 2486769"/>
              <a:gd name="connsiteX5" fmla="*/ 88711 w 2074460"/>
              <a:gd name="connsiteY5" fmla="*/ 177421 h 2486769"/>
              <a:gd name="connsiteX6" fmla="*/ 122830 w 2074460"/>
              <a:gd name="connsiteY6" fmla="*/ 409433 h 2486769"/>
              <a:gd name="connsiteX7" fmla="*/ 143302 w 2074460"/>
              <a:gd name="connsiteY7" fmla="*/ 484495 h 2486769"/>
              <a:gd name="connsiteX8" fmla="*/ 163773 w 2074460"/>
              <a:gd name="connsiteY8" fmla="*/ 491319 h 2486769"/>
              <a:gd name="connsiteX9" fmla="*/ 204717 w 2074460"/>
              <a:gd name="connsiteY9" fmla="*/ 545910 h 2486769"/>
              <a:gd name="connsiteX10" fmla="*/ 218364 w 2074460"/>
              <a:gd name="connsiteY10" fmla="*/ 607325 h 2486769"/>
              <a:gd name="connsiteX11" fmla="*/ 245660 w 2074460"/>
              <a:gd name="connsiteY11" fmla="*/ 648268 h 2486769"/>
              <a:gd name="connsiteX12" fmla="*/ 252484 w 2074460"/>
              <a:gd name="connsiteY12" fmla="*/ 696036 h 2486769"/>
              <a:gd name="connsiteX13" fmla="*/ 272956 w 2074460"/>
              <a:gd name="connsiteY13" fmla="*/ 702859 h 2486769"/>
              <a:gd name="connsiteX14" fmla="*/ 293427 w 2074460"/>
              <a:gd name="connsiteY14" fmla="*/ 777922 h 2486769"/>
              <a:gd name="connsiteX15" fmla="*/ 300251 w 2074460"/>
              <a:gd name="connsiteY15" fmla="*/ 805218 h 2486769"/>
              <a:gd name="connsiteX16" fmla="*/ 327547 w 2074460"/>
              <a:gd name="connsiteY16" fmla="*/ 825689 h 2486769"/>
              <a:gd name="connsiteX17" fmla="*/ 334370 w 2074460"/>
              <a:gd name="connsiteY17" fmla="*/ 846161 h 2486769"/>
              <a:gd name="connsiteX18" fmla="*/ 375314 w 2074460"/>
              <a:gd name="connsiteY18" fmla="*/ 866633 h 2486769"/>
              <a:gd name="connsiteX19" fmla="*/ 382138 w 2074460"/>
              <a:gd name="connsiteY19" fmla="*/ 914400 h 2486769"/>
              <a:gd name="connsiteX20" fmla="*/ 388962 w 2074460"/>
              <a:gd name="connsiteY20" fmla="*/ 1030406 h 2486769"/>
              <a:gd name="connsiteX21" fmla="*/ 416257 w 2074460"/>
              <a:gd name="connsiteY21" fmla="*/ 1071349 h 2486769"/>
              <a:gd name="connsiteX22" fmla="*/ 457200 w 2074460"/>
              <a:gd name="connsiteY22" fmla="*/ 1105468 h 2486769"/>
              <a:gd name="connsiteX23" fmla="*/ 498144 w 2074460"/>
              <a:gd name="connsiteY23" fmla="*/ 1139588 h 2486769"/>
              <a:gd name="connsiteX24" fmla="*/ 518615 w 2074460"/>
              <a:gd name="connsiteY24" fmla="*/ 1201003 h 2486769"/>
              <a:gd name="connsiteX25" fmla="*/ 559559 w 2074460"/>
              <a:gd name="connsiteY25" fmla="*/ 1241946 h 2486769"/>
              <a:gd name="connsiteX26" fmla="*/ 580030 w 2074460"/>
              <a:gd name="connsiteY26" fmla="*/ 1282889 h 2486769"/>
              <a:gd name="connsiteX27" fmla="*/ 593678 w 2074460"/>
              <a:gd name="connsiteY27" fmla="*/ 1344304 h 2486769"/>
              <a:gd name="connsiteX28" fmla="*/ 620973 w 2074460"/>
              <a:gd name="connsiteY28" fmla="*/ 1467134 h 2486769"/>
              <a:gd name="connsiteX29" fmla="*/ 648269 w 2074460"/>
              <a:gd name="connsiteY29" fmla="*/ 1549021 h 2486769"/>
              <a:gd name="connsiteX30" fmla="*/ 668741 w 2074460"/>
              <a:gd name="connsiteY30" fmla="*/ 1555844 h 2486769"/>
              <a:gd name="connsiteX31" fmla="*/ 743803 w 2074460"/>
              <a:gd name="connsiteY31" fmla="*/ 1562668 h 2486769"/>
              <a:gd name="connsiteX32" fmla="*/ 757451 w 2074460"/>
              <a:gd name="connsiteY32" fmla="*/ 1589964 h 2486769"/>
              <a:gd name="connsiteX33" fmla="*/ 805218 w 2074460"/>
              <a:gd name="connsiteY33" fmla="*/ 1610436 h 2486769"/>
              <a:gd name="connsiteX34" fmla="*/ 852985 w 2074460"/>
              <a:gd name="connsiteY34" fmla="*/ 1651379 h 2486769"/>
              <a:gd name="connsiteX35" fmla="*/ 873457 w 2074460"/>
              <a:gd name="connsiteY35" fmla="*/ 1671850 h 2486769"/>
              <a:gd name="connsiteX36" fmla="*/ 893929 w 2074460"/>
              <a:gd name="connsiteY36" fmla="*/ 1678674 h 2486769"/>
              <a:gd name="connsiteX37" fmla="*/ 921224 w 2074460"/>
              <a:gd name="connsiteY37" fmla="*/ 1692322 h 2486769"/>
              <a:gd name="connsiteX38" fmla="*/ 962167 w 2074460"/>
              <a:gd name="connsiteY38" fmla="*/ 1726442 h 2486769"/>
              <a:gd name="connsiteX39" fmla="*/ 975815 w 2074460"/>
              <a:gd name="connsiteY39" fmla="*/ 1753737 h 2486769"/>
              <a:gd name="connsiteX40" fmla="*/ 996287 w 2074460"/>
              <a:gd name="connsiteY40" fmla="*/ 1774209 h 2486769"/>
              <a:gd name="connsiteX41" fmla="*/ 1037230 w 2074460"/>
              <a:gd name="connsiteY41" fmla="*/ 1815152 h 2486769"/>
              <a:gd name="connsiteX42" fmla="*/ 1084997 w 2074460"/>
              <a:gd name="connsiteY42" fmla="*/ 1849271 h 2486769"/>
              <a:gd name="connsiteX43" fmla="*/ 1119117 w 2074460"/>
              <a:gd name="connsiteY43" fmla="*/ 1883391 h 2486769"/>
              <a:gd name="connsiteX44" fmla="*/ 1139588 w 2074460"/>
              <a:gd name="connsiteY44" fmla="*/ 1897039 h 2486769"/>
              <a:gd name="connsiteX45" fmla="*/ 1180532 w 2074460"/>
              <a:gd name="connsiteY45" fmla="*/ 1937982 h 2486769"/>
              <a:gd name="connsiteX46" fmla="*/ 1214651 w 2074460"/>
              <a:gd name="connsiteY46" fmla="*/ 1972101 h 2486769"/>
              <a:gd name="connsiteX47" fmla="*/ 1241947 w 2074460"/>
              <a:gd name="connsiteY47" fmla="*/ 2006221 h 2486769"/>
              <a:gd name="connsiteX48" fmla="*/ 1262418 w 2074460"/>
              <a:gd name="connsiteY48" fmla="*/ 2019868 h 2486769"/>
              <a:gd name="connsiteX49" fmla="*/ 1289714 w 2074460"/>
              <a:gd name="connsiteY49" fmla="*/ 2101755 h 2486769"/>
              <a:gd name="connsiteX50" fmla="*/ 1310185 w 2074460"/>
              <a:gd name="connsiteY50" fmla="*/ 2108579 h 2486769"/>
              <a:gd name="connsiteX51" fmla="*/ 1330657 w 2074460"/>
              <a:gd name="connsiteY51" fmla="*/ 2129050 h 2486769"/>
              <a:gd name="connsiteX52" fmla="*/ 1344305 w 2074460"/>
              <a:gd name="connsiteY52" fmla="*/ 2169994 h 2486769"/>
              <a:gd name="connsiteX53" fmla="*/ 1351129 w 2074460"/>
              <a:gd name="connsiteY53" fmla="*/ 2190465 h 2486769"/>
              <a:gd name="connsiteX54" fmla="*/ 1371600 w 2074460"/>
              <a:gd name="connsiteY54" fmla="*/ 2197289 h 2486769"/>
              <a:gd name="connsiteX55" fmla="*/ 1398896 w 2074460"/>
              <a:gd name="connsiteY55" fmla="*/ 2238233 h 2486769"/>
              <a:gd name="connsiteX56" fmla="*/ 1439839 w 2074460"/>
              <a:gd name="connsiteY56" fmla="*/ 2258704 h 2486769"/>
              <a:gd name="connsiteX57" fmla="*/ 1480782 w 2074460"/>
              <a:gd name="connsiteY57" fmla="*/ 2272352 h 2486769"/>
              <a:gd name="connsiteX58" fmla="*/ 1501254 w 2074460"/>
              <a:gd name="connsiteY58" fmla="*/ 2279176 h 2486769"/>
              <a:gd name="connsiteX59" fmla="*/ 1555845 w 2074460"/>
              <a:gd name="connsiteY59" fmla="*/ 2306471 h 2486769"/>
              <a:gd name="connsiteX60" fmla="*/ 1617260 w 2074460"/>
              <a:gd name="connsiteY60" fmla="*/ 2313295 h 2486769"/>
              <a:gd name="connsiteX61" fmla="*/ 1665027 w 2074460"/>
              <a:gd name="connsiteY61" fmla="*/ 2320119 h 2486769"/>
              <a:gd name="connsiteX62" fmla="*/ 1671851 w 2074460"/>
              <a:gd name="connsiteY62" fmla="*/ 2361062 h 2486769"/>
              <a:gd name="connsiteX63" fmla="*/ 1678675 w 2074460"/>
              <a:gd name="connsiteY63" fmla="*/ 2381534 h 2486769"/>
              <a:gd name="connsiteX64" fmla="*/ 1719618 w 2074460"/>
              <a:gd name="connsiteY64" fmla="*/ 2388358 h 2486769"/>
              <a:gd name="connsiteX65" fmla="*/ 1862920 w 2074460"/>
              <a:gd name="connsiteY65" fmla="*/ 2402006 h 2486769"/>
              <a:gd name="connsiteX66" fmla="*/ 1869744 w 2074460"/>
              <a:gd name="connsiteY66" fmla="*/ 2422477 h 2486769"/>
              <a:gd name="connsiteX67" fmla="*/ 1924335 w 2074460"/>
              <a:gd name="connsiteY67" fmla="*/ 2429301 h 2486769"/>
              <a:gd name="connsiteX68" fmla="*/ 1972102 w 2074460"/>
              <a:gd name="connsiteY68" fmla="*/ 2442949 h 2486769"/>
              <a:gd name="connsiteX69" fmla="*/ 1999397 w 2074460"/>
              <a:gd name="connsiteY69" fmla="*/ 2470244 h 2486769"/>
              <a:gd name="connsiteX70" fmla="*/ 2026693 w 2074460"/>
              <a:gd name="connsiteY70" fmla="*/ 2477068 h 2486769"/>
              <a:gd name="connsiteX71" fmla="*/ 2074460 w 2074460"/>
              <a:gd name="connsiteY71" fmla="*/ 2483892 h 248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74460" h="2486769">
                <a:moveTo>
                  <a:pt x="0" y="20471"/>
                </a:moveTo>
                <a:cubicBezTo>
                  <a:pt x="4549" y="13647"/>
                  <a:pt x="5447" y="0"/>
                  <a:pt x="13648" y="0"/>
                </a:cubicBezTo>
                <a:cubicBezTo>
                  <a:pt x="20841" y="0"/>
                  <a:pt x="18965" y="13438"/>
                  <a:pt x="20472" y="20471"/>
                </a:cubicBezTo>
                <a:cubicBezTo>
                  <a:pt x="25801" y="45338"/>
                  <a:pt x="30347" y="70384"/>
                  <a:pt x="34120" y="95534"/>
                </a:cubicBezTo>
                <a:cubicBezTo>
                  <a:pt x="41135" y="142302"/>
                  <a:pt x="24090" y="154600"/>
                  <a:pt x="61415" y="170597"/>
                </a:cubicBezTo>
                <a:cubicBezTo>
                  <a:pt x="70035" y="174292"/>
                  <a:pt x="79612" y="175146"/>
                  <a:pt x="88711" y="177421"/>
                </a:cubicBezTo>
                <a:cubicBezTo>
                  <a:pt x="101699" y="294315"/>
                  <a:pt x="92827" y="223412"/>
                  <a:pt x="122830" y="409433"/>
                </a:cubicBezTo>
                <a:cubicBezTo>
                  <a:pt x="125797" y="427829"/>
                  <a:pt x="129713" y="468188"/>
                  <a:pt x="143302" y="484495"/>
                </a:cubicBezTo>
                <a:cubicBezTo>
                  <a:pt x="147907" y="490021"/>
                  <a:pt x="156949" y="489044"/>
                  <a:pt x="163773" y="491319"/>
                </a:cubicBezTo>
                <a:cubicBezTo>
                  <a:pt x="205254" y="595021"/>
                  <a:pt x="145701" y="463290"/>
                  <a:pt x="204717" y="545910"/>
                </a:cubicBezTo>
                <a:cubicBezTo>
                  <a:pt x="207413" y="549684"/>
                  <a:pt x="218286" y="607013"/>
                  <a:pt x="218364" y="607325"/>
                </a:cubicBezTo>
                <a:cubicBezTo>
                  <a:pt x="224947" y="633660"/>
                  <a:pt x="224519" y="627128"/>
                  <a:pt x="245660" y="648268"/>
                </a:cubicBezTo>
                <a:cubicBezTo>
                  <a:pt x="247935" y="664191"/>
                  <a:pt x="245291" y="681650"/>
                  <a:pt x="252484" y="696036"/>
                </a:cubicBezTo>
                <a:cubicBezTo>
                  <a:pt x="255701" y="702470"/>
                  <a:pt x="268775" y="697006"/>
                  <a:pt x="272956" y="702859"/>
                </a:cubicBezTo>
                <a:cubicBezTo>
                  <a:pt x="283262" y="717288"/>
                  <a:pt x="289432" y="759944"/>
                  <a:pt x="293427" y="777922"/>
                </a:cubicBezTo>
                <a:cubicBezTo>
                  <a:pt x="295462" y="787077"/>
                  <a:pt x="294800" y="797586"/>
                  <a:pt x="300251" y="805218"/>
                </a:cubicBezTo>
                <a:cubicBezTo>
                  <a:pt x="306862" y="814473"/>
                  <a:pt x="318448" y="818865"/>
                  <a:pt x="327547" y="825689"/>
                </a:cubicBezTo>
                <a:cubicBezTo>
                  <a:pt x="329821" y="832513"/>
                  <a:pt x="329877" y="840544"/>
                  <a:pt x="334370" y="846161"/>
                </a:cubicBezTo>
                <a:cubicBezTo>
                  <a:pt x="343990" y="858187"/>
                  <a:pt x="361828" y="862138"/>
                  <a:pt x="375314" y="866633"/>
                </a:cubicBezTo>
                <a:cubicBezTo>
                  <a:pt x="406378" y="928759"/>
                  <a:pt x="382138" y="864197"/>
                  <a:pt x="382138" y="914400"/>
                </a:cubicBezTo>
                <a:cubicBezTo>
                  <a:pt x="382138" y="953136"/>
                  <a:pt x="385108" y="991863"/>
                  <a:pt x="388962" y="1030406"/>
                </a:cubicBezTo>
                <a:cubicBezTo>
                  <a:pt x="391685" y="1057640"/>
                  <a:pt x="400294" y="1049001"/>
                  <a:pt x="416257" y="1071349"/>
                </a:cubicBezTo>
                <a:cubicBezTo>
                  <a:pt x="443408" y="1109359"/>
                  <a:pt x="411454" y="1094031"/>
                  <a:pt x="457200" y="1105468"/>
                </a:cubicBezTo>
                <a:cubicBezTo>
                  <a:pt x="468076" y="1112718"/>
                  <a:pt x="492613" y="1127144"/>
                  <a:pt x="498144" y="1139588"/>
                </a:cubicBezTo>
                <a:cubicBezTo>
                  <a:pt x="521565" y="1192287"/>
                  <a:pt x="488252" y="1166846"/>
                  <a:pt x="518615" y="1201003"/>
                </a:cubicBezTo>
                <a:cubicBezTo>
                  <a:pt x="531438" y="1215429"/>
                  <a:pt x="559559" y="1241946"/>
                  <a:pt x="559559" y="1241946"/>
                </a:cubicBezTo>
                <a:cubicBezTo>
                  <a:pt x="566383" y="1255594"/>
                  <a:pt x="574363" y="1268722"/>
                  <a:pt x="580030" y="1282889"/>
                </a:cubicBezTo>
                <a:cubicBezTo>
                  <a:pt x="584190" y="1293290"/>
                  <a:pt x="591787" y="1335797"/>
                  <a:pt x="593678" y="1344304"/>
                </a:cubicBezTo>
                <a:cubicBezTo>
                  <a:pt x="610377" y="1419447"/>
                  <a:pt x="591675" y="1305993"/>
                  <a:pt x="620973" y="1467134"/>
                </a:cubicBezTo>
                <a:cubicBezTo>
                  <a:pt x="628181" y="1506778"/>
                  <a:pt x="617431" y="1523323"/>
                  <a:pt x="648269" y="1549021"/>
                </a:cubicBezTo>
                <a:cubicBezTo>
                  <a:pt x="653795" y="1553626"/>
                  <a:pt x="661620" y="1554827"/>
                  <a:pt x="668741" y="1555844"/>
                </a:cubicBezTo>
                <a:cubicBezTo>
                  <a:pt x="693612" y="1559397"/>
                  <a:pt x="718782" y="1560393"/>
                  <a:pt x="743803" y="1562668"/>
                </a:cubicBezTo>
                <a:cubicBezTo>
                  <a:pt x="748352" y="1571767"/>
                  <a:pt x="750258" y="1582771"/>
                  <a:pt x="757451" y="1589964"/>
                </a:cubicBezTo>
                <a:cubicBezTo>
                  <a:pt x="765883" y="1598396"/>
                  <a:pt x="792984" y="1606358"/>
                  <a:pt x="805218" y="1610436"/>
                </a:cubicBezTo>
                <a:cubicBezTo>
                  <a:pt x="887227" y="1692442"/>
                  <a:pt x="790632" y="1599418"/>
                  <a:pt x="852985" y="1651379"/>
                </a:cubicBezTo>
                <a:cubicBezTo>
                  <a:pt x="860399" y="1657557"/>
                  <a:pt x="865427" y="1666497"/>
                  <a:pt x="873457" y="1671850"/>
                </a:cubicBezTo>
                <a:cubicBezTo>
                  <a:pt x="879442" y="1675840"/>
                  <a:pt x="887317" y="1675840"/>
                  <a:pt x="893929" y="1678674"/>
                </a:cubicBezTo>
                <a:cubicBezTo>
                  <a:pt x="903279" y="1682681"/>
                  <a:pt x="912126" y="1687773"/>
                  <a:pt x="921224" y="1692322"/>
                </a:cubicBezTo>
                <a:cubicBezTo>
                  <a:pt x="937032" y="1739747"/>
                  <a:pt x="912666" y="1684013"/>
                  <a:pt x="962167" y="1726442"/>
                </a:cubicBezTo>
                <a:cubicBezTo>
                  <a:pt x="969890" y="1733062"/>
                  <a:pt x="969902" y="1745460"/>
                  <a:pt x="975815" y="1753737"/>
                </a:cubicBezTo>
                <a:cubicBezTo>
                  <a:pt x="981424" y="1761590"/>
                  <a:pt x="989463" y="1767385"/>
                  <a:pt x="996287" y="1774209"/>
                </a:cubicBezTo>
                <a:cubicBezTo>
                  <a:pt x="1010845" y="1846996"/>
                  <a:pt x="986279" y="1778759"/>
                  <a:pt x="1037230" y="1815152"/>
                </a:cubicBezTo>
                <a:cubicBezTo>
                  <a:pt x="1103151" y="1862238"/>
                  <a:pt x="987217" y="1829714"/>
                  <a:pt x="1084997" y="1849271"/>
                </a:cubicBezTo>
                <a:cubicBezTo>
                  <a:pt x="1139585" y="1885663"/>
                  <a:pt x="1073628" y="1837900"/>
                  <a:pt x="1119117" y="1883391"/>
                </a:cubicBezTo>
                <a:cubicBezTo>
                  <a:pt x="1124916" y="1889190"/>
                  <a:pt x="1133789" y="1891240"/>
                  <a:pt x="1139588" y="1897039"/>
                </a:cubicBezTo>
                <a:cubicBezTo>
                  <a:pt x="1190370" y="1947821"/>
                  <a:pt x="1132288" y="1905819"/>
                  <a:pt x="1180532" y="1937982"/>
                </a:cubicBezTo>
                <a:cubicBezTo>
                  <a:pt x="1195230" y="1996772"/>
                  <a:pt x="1172658" y="1940606"/>
                  <a:pt x="1214651" y="1972101"/>
                </a:cubicBezTo>
                <a:cubicBezTo>
                  <a:pt x="1226303" y="1980840"/>
                  <a:pt x="1231648" y="1995922"/>
                  <a:pt x="1241947" y="2006221"/>
                </a:cubicBezTo>
                <a:cubicBezTo>
                  <a:pt x="1247746" y="2012020"/>
                  <a:pt x="1255594" y="2015319"/>
                  <a:pt x="1262418" y="2019868"/>
                </a:cubicBezTo>
                <a:cubicBezTo>
                  <a:pt x="1267317" y="2063955"/>
                  <a:pt x="1256079" y="2079331"/>
                  <a:pt x="1289714" y="2101755"/>
                </a:cubicBezTo>
                <a:cubicBezTo>
                  <a:pt x="1295699" y="2105745"/>
                  <a:pt x="1303361" y="2106304"/>
                  <a:pt x="1310185" y="2108579"/>
                </a:cubicBezTo>
                <a:cubicBezTo>
                  <a:pt x="1317009" y="2115403"/>
                  <a:pt x="1325970" y="2120614"/>
                  <a:pt x="1330657" y="2129050"/>
                </a:cubicBezTo>
                <a:cubicBezTo>
                  <a:pt x="1337644" y="2141626"/>
                  <a:pt x="1339756" y="2156346"/>
                  <a:pt x="1344305" y="2169994"/>
                </a:cubicBezTo>
                <a:cubicBezTo>
                  <a:pt x="1346580" y="2176818"/>
                  <a:pt x="1344305" y="2188190"/>
                  <a:pt x="1351129" y="2190465"/>
                </a:cubicBezTo>
                <a:lnTo>
                  <a:pt x="1371600" y="2197289"/>
                </a:lnTo>
                <a:cubicBezTo>
                  <a:pt x="1380699" y="2210937"/>
                  <a:pt x="1384225" y="2230898"/>
                  <a:pt x="1398896" y="2238233"/>
                </a:cubicBezTo>
                <a:cubicBezTo>
                  <a:pt x="1412544" y="2245057"/>
                  <a:pt x="1425754" y="2252835"/>
                  <a:pt x="1439839" y="2258704"/>
                </a:cubicBezTo>
                <a:cubicBezTo>
                  <a:pt x="1453118" y="2264237"/>
                  <a:pt x="1467134" y="2267803"/>
                  <a:pt x="1480782" y="2272352"/>
                </a:cubicBezTo>
                <a:cubicBezTo>
                  <a:pt x="1487606" y="2274627"/>
                  <a:pt x="1495086" y="2275475"/>
                  <a:pt x="1501254" y="2279176"/>
                </a:cubicBezTo>
                <a:cubicBezTo>
                  <a:pt x="1518099" y="2289283"/>
                  <a:pt x="1535504" y="2303081"/>
                  <a:pt x="1555845" y="2306471"/>
                </a:cubicBezTo>
                <a:cubicBezTo>
                  <a:pt x="1576162" y="2309857"/>
                  <a:pt x="1596821" y="2310740"/>
                  <a:pt x="1617260" y="2313295"/>
                </a:cubicBezTo>
                <a:cubicBezTo>
                  <a:pt x="1633220" y="2315290"/>
                  <a:pt x="1649105" y="2317844"/>
                  <a:pt x="1665027" y="2320119"/>
                </a:cubicBezTo>
                <a:cubicBezTo>
                  <a:pt x="1667302" y="2333767"/>
                  <a:pt x="1668850" y="2347556"/>
                  <a:pt x="1671851" y="2361062"/>
                </a:cubicBezTo>
                <a:cubicBezTo>
                  <a:pt x="1673411" y="2368084"/>
                  <a:pt x="1672430" y="2377965"/>
                  <a:pt x="1678675" y="2381534"/>
                </a:cubicBezTo>
                <a:cubicBezTo>
                  <a:pt x="1690688" y="2388399"/>
                  <a:pt x="1706051" y="2385645"/>
                  <a:pt x="1719618" y="2388358"/>
                </a:cubicBezTo>
                <a:cubicBezTo>
                  <a:pt x="1807468" y="2405928"/>
                  <a:pt x="1642661" y="2389049"/>
                  <a:pt x="1862920" y="2402006"/>
                </a:cubicBezTo>
                <a:cubicBezTo>
                  <a:pt x="1865195" y="2408830"/>
                  <a:pt x="1863171" y="2419556"/>
                  <a:pt x="1869744" y="2422477"/>
                </a:cubicBezTo>
                <a:cubicBezTo>
                  <a:pt x="1886502" y="2429925"/>
                  <a:pt x="1906353" y="2425704"/>
                  <a:pt x="1924335" y="2429301"/>
                </a:cubicBezTo>
                <a:cubicBezTo>
                  <a:pt x="1940573" y="2432549"/>
                  <a:pt x="1956180" y="2438400"/>
                  <a:pt x="1972102" y="2442949"/>
                </a:cubicBezTo>
                <a:cubicBezTo>
                  <a:pt x="1981200" y="2452047"/>
                  <a:pt x="1988486" y="2463425"/>
                  <a:pt x="1999397" y="2470244"/>
                </a:cubicBezTo>
                <a:cubicBezTo>
                  <a:pt x="2007350" y="2475215"/>
                  <a:pt x="2017675" y="2474491"/>
                  <a:pt x="2026693" y="2477068"/>
                </a:cubicBezTo>
                <a:cubicBezTo>
                  <a:pt x="2060647" y="2486769"/>
                  <a:pt x="2033834" y="2483892"/>
                  <a:pt x="2074460" y="2483892"/>
                </a:cubicBezTo>
              </a:path>
            </a:pathLst>
          </a:cu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2" name="图片 11" descr="pattern1.jpg"/>
          <p:cNvPicPr>
            <a:picLocks noChangeAspect="1"/>
          </p:cNvPicPr>
          <p:nvPr/>
        </p:nvPicPr>
        <p:blipFill>
          <a:blip r:embed="rId3"/>
          <a:stretch>
            <a:fillRect/>
          </a:stretch>
        </p:blipFill>
        <p:spPr>
          <a:xfrm>
            <a:off x="214282" y="1643050"/>
            <a:ext cx="4312866" cy="4572008"/>
          </a:xfrm>
          <a:prstGeom prst="rect">
            <a:avLst/>
          </a:prstGeom>
        </p:spPr>
      </p:pic>
      <p:pic>
        <p:nvPicPr>
          <p:cNvPr id="14" name="图片 13" descr="pattern2.jpg"/>
          <p:cNvPicPr>
            <a:picLocks noChangeAspect="1"/>
          </p:cNvPicPr>
          <p:nvPr/>
        </p:nvPicPr>
        <p:blipFill>
          <a:blip r:embed="rId4"/>
          <a:stretch>
            <a:fillRect/>
          </a:stretch>
        </p:blipFill>
        <p:spPr>
          <a:xfrm>
            <a:off x="4572000" y="1643050"/>
            <a:ext cx="4306696" cy="4572008"/>
          </a:xfrm>
          <a:prstGeom prst="rect">
            <a:avLst/>
          </a:prstGeom>
        </p:spPr>
      </p:pic>
      <p:pic>
        <p:nvPicPr>
          <p:cNvPr id="8" name="Picture 2"/>
          <p:cNvPicPr>
            <a:picLocks noChangeAspect="1" noChangeArrowheads="1"/>
          </p:cNvPicPr>
          <p:nvPr/>
        </p:nvPicPr>
        <p:blipFill>
          <a:blip r:embed="rId5" cstate="print"/>
          <a:srcRect l="2405" t="15625" r="42275" b="58820"/>
          <a:stretch>
            <a:fillRect/>
          </a:stretch>
        </p:blipFill>
        <p:spPr bwMode="auto">
          <a:xfrm>
            <a:off x="2" y="40947"/>
            <a:ext cx="1643040" cy="428609"/>
          </a:xfrm>
          <a:prstGeom prst="rect">
            <a:avLst/>
          </a:prstGeom>
          <a:noFill/>
          <a:ln w="9525">
            <a:noFill/>
            <a:miter lim="800000"/>
            <a:headEnd/>
            <a:tailEnd/>
          </a:ln>
          <a:effectLst/>
        </p:spPr>
      </p:pic>
      <p:cxnSp>
        <p:nvCxnSpPr>
          <p:cNvPr id="9" name="直接连接符 8"/>
          <p:cNvCxnSpPr/>
          <p:nvPr/>
        </p:nvCxnSpPr>
        <p:spPr>
          <a:xfrm>
            <a:off x="0" y="527338"/>
            <a:ext cx="9144000" cy="1588"/>
          </a:xfrm>
          <a:prstGeom prst="line">
            <a:avLst/>
          </a:prstGeom>
          <a:ln w="25400">
            <a:solidFill>
              <a:srgbClr val="006666"/>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500166" y="59272"/>
            <a:ext cx="7643834" cy="384721"/>
          </a:xfrm>
          <a:prstGeom prst="rect">
            <a:avLst/>
          </a:prstGeom>
        </p:spPr>
        <p:txBody>
          <a:bodyPr wrap="square">
            <a:spAutoFit/>
          </a:bodyPr>
          <a:lstStyle/>
          <a:p>
            <a:pPr algn="r"/>
            <a:r>
              <a:rPr lang="en-US" sz="1900" b="1" dirty="0" smtClean="0">
                <a:solidFill>
                  <a:srgbClr val="006666"/>
                </a:solidFill>
                <a:latin typeface="Times New Roman" pitchFamily="18" charset="0"/>
                <a:cs typeface="Times New Roman" pitchFamily="18" charset="0"/>
              </a:rPr>
              <a:t>Monsoon imprints on spatiotemporal patterns of wildfires in SW China</a:t>
            </a:r>
            <a:endParaRPr lang="zh-CN" altLang="en-US" sz="1900" b="1" dirty="0">
              <a:solidFill>
                <a:srgbClr val="006666"/>
              </a:solidFill>
              <a:latin typeface="Times New Roman" pitchFamily="18" charset="0"/>
              <a:cs typeface="Times New Roman" pitchFamily="18" charset="0"/>
            </a:endParaRPr>
          </a:p>
        </p:txBody>
      </p:sp>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725</Words>
  <Application>Microsoft Office PowerPoint</Application>
  <PresentationFormat>全屏显示(4:3)</PresentationFormat>
  <Paragraphs>27</Paragraphs>
  <Slides>4</Slides>
  <Notes>4</Notes>
  <HiddenSlides>0</HiddenSlides>
  <MMClips>0</MMClips>
  <ScaleCrop>false</ScaleCrop>
  <HeadingPairs>
    <vt:vector size="4" baseType="variant">
      <vt:variant>
        <vt:lpstr>主题</vt:lpstr>
      </vt:variant>
      <vt:variant>
        <vt:i4>1</vt:i4>
      </vt:variant>
      <vt:variant>
        <vt:lpstr>幻灯片标题</vt:lpstr>
      </vt:variant>
      <vt:variant>
        <vt:i4>4</vt:i4>
      </vt:variant>
    </vt:vector>
  </HeadingPairs>
  <TitlesOfParts>
    <vt:vector size="5" baseType="lpstr">
      <vt:lpstr>Office 主题</vt:lpstr>
      <vt:lpstr>幻灯片 1</vt:lpstr>
      <vt:lpstr>幻灯片 2</vt:lpstr>
      <vt:lpstr>幻灯片 3</vt:lpstr>
      <vt:lpstr>幻灯片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Windows 用户</dc:creator>
  <cp:lastModifiedBy>Windows 用户</cp:lastModifiedBy>
  <cp:revision>5</cp:revision>
  <dcterms:created xsi:type="dcterms:W3CDTF">2020-05-03T14:33:19Z</dcterms:created>
  <dcterms:modified xsi:type="dcterms:W3CDTF">2020-05-05T17:19:30Z</dcterms:modified>
</cp:coreProperties>
</file>