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4" r:id="rId2"/>
    <p:sldId id="291" r:id="rId3"/>
    <p:sldId id="265" r:id="rId4"/>
    <p:sldId id="289" r:id="rId5"/>
    <p:sldId id="272" r:id="rId6"/>
    <p:sldId id="269" r:id="rId7"/>
    <p:sldId id="278" r:id="rId8"/>
    <p:sldId id="292" r:id="rId9"/>
    <p:sldId id="287" r:id="rId10"/>
    <p:sldId id="273" r:id="rId11"/>
    <p:sldId id="276" r:id="rId12"/>
    <p:sldId id="281" r:id="rId13"/>
    <p:sldId id="283" r:id="rId14"/>
    <p:sldId id="302" r:id="rId15"/>
    <p:sldId id="303" r:id="rId16"/>
    <p:sldId id="304" r:id="rId17"/>
    <p:sldId id="288" r:id="rId18"/>
    <p:sldId id="286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mer" initials="f" lastIdx="0" clrIdx="0">
    <p:extLst>
      <p:ext uri="{19B8F6BF-5375-455C-9EA6-DF929625EA0E}">
        <p15:presenceInfo xmlns:p15="http://schemas.microsoft.com/office/powerpoint/2012/main" userId="fim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0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3D9A9-B345-4C6A-8B84-F093FE9ACB32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08598-B781-4B71-9589-0C459A155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76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suggest that</a:t>
            </a:r>
          </a:p>
          <a:p>
            <a:r>
              <a:rPr lang="en-US" altLang="zh-CN" dirty="0" smtClean="0"/>
              <a:t>fluid-mediated carbonate mineral removal, accompanied by</a:t>
            </a:r>
          </a:p>
          <a:p>
            <a:r>
              <a:rPr lang="en-US" altLang="zh-CN" dirty="0" smtClean="0"/>
              <a:t>silicate mineral precipitation, provides a mechanism for the</a:t>
            </a:r>
          </a:p>
          <a:p>
            <a:r>
              <a:rPr lang="en-US" altLang="zh-CN" dirty="0" smtClean="0"/>
              <a:t>release of enormous amounts of CO2 from subduction zones.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BA9D4-7A87-4CB0-9361-6346137E702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945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08598-B781-4B71-9589-0C459A1551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63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20191027 BX90-3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08598-B781-4B71-9589-0C459A1551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17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08598-B781-4B71-9589-0C459A15511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29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temperatures</a:t>
            </a:r>
          </a:p>
          <a:p>
            <a:r>
              <a:rPr lang="en-US" dirty="0" smtClean="0"/>
              <a:t>of 650 C and greater, hydrogen and carbon dioxide were detected in addition to methane</a:t>
            </a:r>
          </a:p>
          <a:p>
            <a:endParaRPr lang="en-US" dirty="0" smtClean="0"/>
          </a:p>
          <a:p>
            <a:r>
              <a:rPr lang="en-US" dirty="0" smtClean="0"/>
              <a:t>The production of abiogenic</a:t>
            </a:r>
          </a:p>
          <a:p>
            <a:r>
              <a:rPr lang="en-US" dirty="0" smtClean="0"/>
              <a:t>methane, observed in all HDAC experiments where a gasket was used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ACBE1-C9B3-4451-BE4B-48C9DBE0AD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6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Cell 204 20180126</a:t>
            </a:r>
            <a:endParaRPr lang="zh-CN" altLang="en-US" sz="120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25A6-D240-41B8-96E4-F08B7FE9761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09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mtClean="0"/>
              <a:t>20180130   205        363 </a:t>
            </a:r>
            <a:r>
              <a:rPr lang="en-US" altLang="zh-CN" dirty="0" smtClean="0"/>
              <a:t>C </a:t>
            </a:r>
            <a:r>
              <a:rPr lang="zh-CN" altLang="en-US" dirty="0" smtClean="0"/>
              <a:t>气泡消失，冷却至</a:t>
            </a:r>
            <a:r>
              <a:rPr lang="en-US" altLang="zh-CN" dirty="0" smtClean="0"/>
              <a:t>210 C </a:t>
            </a:r>
            <a:r>
              <a:rPr lang="zh-CN" altLang="en-US" dirty="0" smtClean="0"/>
              <a:t>气泡出现，腔体体积变小，压力数据不可靠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25A6-D240-41B8-96E4-F08B7FE9761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31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88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46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32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4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3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83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19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05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48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7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19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68D97-6D99-4E90-97AA-E4B5E7D32841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A4EB4-4A91-48BD-8D4F-66A64D393F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00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5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科大\宣传部\PPT\PPT-5副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4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795" y="2333338"/>
            <a:ext cx="9113205" cy="895350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determination of magnesite solubility in aqueous fluid under subduction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zone 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conditions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92939" y="4762580"/>
            <a:ext cx="4704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Li </a:t>
            </a:r>
            <a:r>
              <a:rPr lang="en-US" altLang="zh-CN" sz="2400" dirty="0" err="1" smtClean="0"/>
              <a:t>Wancai</a:t>
            </a:r>
            <a:r>
              <a:rPr lang="en-US" altLang="zh-CN" sz="2400" dirty="0" smtClean="0"/>
              <a:t>, Wang </a:t>
            </a:r>
            <a:r>
              <a:rPr lang="en-US" altLang="zh-CN" sz="2400" dirty="0" err="1" smtClean="0"/>
              <a:t>Qinxia</a:t>
            </a:r>
            <a:r>
              <a:rPr lang="en-US" altLang="zh-CN" sz="2400" dirty="0" smtClean="0"/>
              <a:t>, Ni </a:t>
            </a:r>
            <a:r>
              <a:rPr lang="en-US" altLang="zh-CN" sz="2400" dirty="0" err="1" smtClean="0"/>
              <a:t>Huaiwei</a:t>
            </a:r>
            <a:endParaRPr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297758" y="521147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2020.05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50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94830"/>
            <a:ext cx="9144000" cy="992550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</a:rPr>
              <a:t>Experimental measurement of </a:t>
            </a:r>
            <a:r>
              <a:rPr lang="en-US" altLang="zh-CN" sz="3600" b="1" dirty="0">
                <a:solidFill>
                  <a:srgbClr val="0070C0"/>
                </a:solidFill>
              </a:rPr>
              <a:t>Magnesite </a:t>
            </a:r>
            <a:r>
              <a:rPr lang="en-US" altLang="zh-CN" sz="3600" b="1" dirty="0" smtClean="0">
                <a:solidFill>
                  <a:srgbClr val="0070C0"/>
                </a:solidFill>
              </a:rPr>
              <a:t>solubility in water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305" y="1476487"/>
            <a:ext cx="4650535" cy="49469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 smtClean="0"/>
              <a:t>In situ measure the solubility of magnesite in Hydrothermal Diamond Anvil Cell (HDAC)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 smtClean="0"/>
              <a:t>Method: quantitative magnesite and water were sealed in HDAC, increasing the temperature until the magnesite totally dissolved.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200" dirty="0" smtClean="0"/>
          </a:p>
          <a:p>
            <a:r>
              <a:rPr lang="en-US" altLang="zh-CN" sz="1600" dirty="0" smtClean="0"/>
              <a:t>P-T conditions</a:t>
            </a:r>
            <a:r>
              <a:rPr lang="zh-CN" altLang="en-US" sz="1600" dirty="0" smtClean="0"/>
              <a:t>：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up to 3.0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GPa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950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℃</a:t>
            </a:r>
            <a:endParaRPr lang="en-US" altLang="zh-CN" sz="1600" b="1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/>
              <a:t>Starting material</a:t>
            </a:r>
            <a:r>
              <a:rPr lang="zh-CN" altLang="en-US" sz="1600" dirty="0" smtClean="0"/>
              <a:t>：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Natural magnesite crystal</a:t>
            </a:r>
          </a:p>
          <a:p>
            <a:r>
              <a:rPr lang="en-US" altLang="zh-CN" sz="1600" dirty="0" smtClean="0"/>
              <a:t>Pressure index</a:t>
            </a:r>
            <a:r>
              <a:rPr lang="zh-CN" altLang="en-US" sz="1600" dirty="0" smtClean="0"/>
              <a:t>：</a:t>
            </a:r>
            <a:r>
              <a:rPr lang="en-US" altLang="zh-CN" sz="1600" b="1" baseline="30000" dirty="0" smtClean="0">
                <a:solidFill>
                  <a:srgbClr val="FF0000"/>
                </a:solidFill>
              </a:rPr>
              <a:t>13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C diamond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，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magnesite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0" y="11873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5087775" y="4404946"/>
            <a:ext cx="3959515" cy="1865405"/>
            <a:chOff x="2107" y="2297"/>
            <a:chExt cx="3653" cy="1721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07" y="2297"/>
              <a:ext cx="3553" cy="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2444"/>
              <a:ext cx="3558" cy="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5012951" y="1381269"/>
            <a:ext cx="3821993" cy="2611925"/>
            <a:chOff x="2935" y="775"/>
            <a:chExt cx="2770" cy="1893"/>
          </a:xfrm>
        </p:grpSpPr>
        <p:sp>
          <p:nvSpPr>
            <p:cNvPr id="15" name="AutoShape 7"/>
            <p:cNvSpPr>
              <a:spLocks noChangeAspect="1" noChangeArrowheads="1" noTextEdit="1"/>
            </p:cNvSpPr>
            <p:nvPr/>
          </p:nvSpPr>
          <p:spPr bwMode="auto">
            <a:xfrm>
              <a:off x="2935" y="775"/>
              <a:ext cx="2770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775"/>
              <a:ext cx="2776" cy="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0"/>
          <p:cNvSpPr txBox="1"/>
          <p:nvPr/>
        </p:nvSpPr>
        <p:spPr>
          <a:xfrm>
            <a:off x="6298807" y="6324404"/>
            <a:ext cx="125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BX90 HDAC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298807" y="4010695"/>
            <a:ext cx="145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Bassett HDAC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30305" y="5351335"/>
            <a:ext cx="3039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Temperature error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in 5 </a:t>
            </a:r>
            <a:r>
              <a:rPr lang="zh-CN" altLang="en-US" sz="1600" dirty="0" smtClean="0"/>
              <a:t>℃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Pressure error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about 0.1 </a:t>
            </a:r>
            <a:r>
              <a:rPr lang="en-US" altLang="zh-CN" sz="1600" dirty="0" err="1" smtClean="0"/>
              <a:t>GPa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/>
              <a:t>Solubility relative error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20%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00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Experiment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1960684"/>
            <a:ext cx="2250478" cy="208377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2283" y="1641021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24</a:t>
            </a:r>
            <a:r>
              <a:rPr lang="zh-CN" altLang="en-US" dirty="0" smtClean="0"/>
              <a:t> ℃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72" y="1960684"/>
            <a:ext cx="2250478" cy="208377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820381" y="1641021"/>
            <a:ext cx="168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400</a:t>
            </a:r>
            <a:r>
              <a:rPr lang="zh-CN" altLang="en-US" dirty="0" smtClean="0"/>
              <a:t> ℃</a:t>
            </a:r>
            <a:r>
              <a:rPr lang="en-US" altLang="zh-CN" dirty="0" smtClean="0"/>
              <a:t>/1.65GPa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73" y="1960684"/>
            <a:ext cx="2250478" cy="20837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4275749"/>
            <a:ext cx="2255491" cy="208841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070859" y="1641021"/>
            <a:ext cx="168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500 </a:t>
            </a:r>
            <a:r>
              <a:rPr lang="zh-CN" altLang="en-US" dirty="0" smtClean="0"/>
              <a:t>℃</a:t>
            </a:r>
            <a:r>
              <a:rPr lang="en-US" altLang="zh-CN" dirty="0" smtClean="0"/>
              <a:t>/1.75GPa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46474" y="6402873"/>
            <a:ext cx="168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600 </a:t>
            </a:r>
            <a:r>
              <a:rPr lang="zh-CN" altLang="en-US" dirty="0" smtClean="0"/>
              <a:t>℃</a:t>
            </a:r>
            <a:r>
              <a:rPr lang="en-US" altLang="zh-CN" dirty="0" smtClean="0"/>
              <a:t>/2.02GPa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86" y="4270938"/>
            <a:ext cx="2260687" cy="209322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21" y="4237043"/>
            <a:ext cx="2165830" cy="21658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308431" y="640287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612</a:t>
            </a:r>
            <a:r>
              <a:rPr lang="zh-CN" altLang="en-US" dirty="0" smtClean="0"/>
              <a:t> ℃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201689" y="6402873"/>
            <a:ext cx="168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635</a:t>
            </a:r>
            <a:r>
              <a:rPr lang="zh-CN" altLang="en-US" dirty="0" smtClean="0"/>
              <a:t> ℃</a:t>
            </a:r>
            <a:r>
              <a:rPr lang="en-US" altLang="zh-CN" dirty="0" smtClean="0"/>
              <a:t>/2.24GPa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163612" y="2079619"/>
            <a:ext cx="1949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Solubility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635 </a:t>
            </a:r>
            <a:r>
              <a:rPr lang="zh-CN" altLang="en-US" dirty="0" smtClean="0">
                <a:solidFill>
                  <a:srgbClr val="FF0000"/>
                </a:solidFill>
              </a:rPr>
              <a:t>℃</a:t>
            </a:r>
            <a:r>
              <a:rPr lang="en-US" altLang="zh-CN" dirty="0" smtClean="0">
                <a:solidFill>
                  <a:srgbClr val="FF0000"/>
                </a:solidFill>
              </a:rPr>
              <a:t>/2.24 </a:t>
            </a:r>
            <a:r>
              <a:rPr lang="en-US" altLang="zh-CN" dirty="0" err="1" smtClean="0">
                <a:solidFill>
                  <a:srgbClr val="FF0000"/>
                </a:solidFill>
              </a:rPr>
              <a:t>GPa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0.010 </a:t>
            </a:r>
            <a:r>
              <a:rPr lang="en-US" altLang="zh-CN" dirty="0" err="1" smtClean="0">
                <a:solidFill>
                  <a:srgbClr val="FF0000"/>
                </a:solidFill>
              </a:rPr>
              <a:t>mol</a:t>
            </a:r>
            <a:r>
              <a:rPr lang="en-US" altLang="zh-CN" dirty="0" smtClean="0">
                <a:solidFill>
                  <a:srgbClr val="FF0000"/>
                </a:solidFill>
              </a:rPr>
              <a:t>/Kg H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O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(867 ppm)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8262" y="1237031"/>
            <a:ext cx="519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Congruent dissolution, recrystallization in the process</a:t>
            </a:r>
            <a:endParaRPr lang="zh-CN" altLang="en-US" dirty="0"/>
          </a:p>
        </p:txBody>
      </p:sp>
      <p:cxnSp>
        <p:nvCxnSpPr>
          <p:cNvPr id="32" name="直接连接符 31"/>
          <p:cNvCxnSpPr/>
          <p:nvPr/>
        </p:nvCxnSpPr>
        <p:spPr>
          <a:xfrm>
            <a:off x="0" y="11873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7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Results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66502" y="5264944"/>
            <a:ext cx="59934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solubility of magnesite affected by T  and P ,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increases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T/P  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increasing.</a:t>
            </a:r>
            <a:endParaRPr lang="en-US" altLang="zh-CN" sz="2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Both temperature  and pressure effects are more significant under higher P/T conditions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873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571419" y="5015465"/>
                <a:ext cx="3757354" cy="569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𝑀𝑔𝐶𝑂</m:t>
                              </m:r>
                              <m:r>
                                <a:rPr lang="en-US" sz="1200" i="0" baseline="-25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𝐴𝑒𝑥𝑝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0">
                                      <a:latin typeface="Cambria Math" panose="02040503050406030204" pitchFamily="18" charset="0"/>
                                    </a:rPr>
                                    <m:t>−∆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𝑅𝑇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</a:rPr>
                            <m:t>ex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fName>
                            <m:e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−∆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419" y="5015465"/>
                <a:ext cx="3757354" cy="569643"/>
              </a:xfrm>
              <a:prstGeom prst="rect">
                <a:avLst/>
              </a:prstGeom>
              <a:blipFill>
                <a:blip r:embed="rId3"/>
                <a:stretch>
                  <a:fillRect t="-187097" r="-19805" b="-27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5765004" y="6504035"/>
                <a:ext cx="262091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400" i="0">
                          <a:latin typeface="Cambria Math" panose="02040503050406030204" pitchFamily="18" charset="0"/>
                        </a:rPr>
                        <m:t>=−0.2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526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i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004" y="6504035"/>
                <a:ext cx="2620910" cy="307777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775961" y="6254030"/>
                <a:ext cx="20170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51138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𝑚𝑜𝑙</m:t>
                          </m:r>
                        </m:e>
                        <m:sup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961" y="6254030"/>
                <a:ext cx="2017091" cy="307777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775961" y="6013464"/>
                <a:ext cx="175419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335304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0">
                          <a:latin typeface="Cambria Math" panose="02040503050406030204" pitchFamily="18" charset="0"/>
                        </a:rPr>
                        <m:t>ppm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961" y="6013464"/>
                <a:ext cx="1754198" cy="338554"/>
              </a:xfrm>
              <a:prstGeom prst="rect">
                <a:avLst/>
              </a:prstGeom>
              <a:blipFill>
                <a:blip r:embed="rId6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/>
          <p:cNvSpPr txBox="1"/>
          <p:nvPr/>
        </p:nvSpPr>
        <p:spPr>
          <a:xfrm>
            <a:off x="5939572" y="5456729"/>
            <a:ext cx="116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 (K), P(bar)</a:t>
            </a:r>
            <a:endParaRPr lang="en-US" sz="1600" dirty="0"/>
          </a:p>
        </p:txBody>
      </p:sp>
      <p:sp>
        <p:nvSpPr>
          <p:cNvPr id="20" name="文本框 19"/>
          <p:cNvSpPr txBox="1"/>
          <p:nvPr/>
        </p:nvSpPr>
        <p:spPr>
          <a:xfrm>
            <a:off x="8122955" y="6040479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R</a:t>
            </a:r>
            <a:r>
              <a:rPr lang="en-US" altLang="zh-CN" sz="1600" baseline="30000" dirty="0" smtClean="0"/>
              <a:t>2</a:t>
            </a:r>
            <a:r>
              <a:rPr lang="en-US" altLang="zh-CN" sz="1600" dirty="0" smtClean="0"/>
              <a:t>=0.897</a:t>
            </a:r>
            <a:endParaRPr 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401"/>
            <a:ext cx="4148051" cy="34713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0424" r="10950" b="5212"/>
          <a:stretch/>
        </p:blipFill>
        <p:spPr>
          <a:xfrm>
            <a:off x="4509585" y="1496721"/>
            <a:ext cx="4549845" cy="34952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2954" y="1177229"/>
            <a:ext cx="314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Solubility of magnesite in water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5735571" y="5751008"/>
            <a:ext cx="3323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Nonlinear least square </a:t>
            </a:r>
            <a:r>
              <a:rPr lang="en-US" sz="1600" dirty="0" smtClean="0"/>
              <a:t>fitting of data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92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117231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rgbClr val="0070C0"/>
                </a:solidFill>
              </a:rPr>
              <a:t>Compare with previous research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10236" y="5451266"/>
            <a:ext cx="31891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err="1"/>
              <a:t>Kelemen</a:t>
            </a:r>
            <a:r>
              <a:rPr lang="en-US" altLang="zh-CN" sz="1350" dirty="0"/>
              <a:t> &amp; Manning,2015 </a:t>
            </a:r>
            <a:r>
              <a:rPr lang="en-US" altLang="zh-CN" sz="1350" dirty="0" smtClean="0"/>
              <a:t>PANS modified</a:t>
            </a:r>
            <a:endParaRPr lang="zh-CN" altLang="en-US" sz="1350" dirty="0"/>
          </a:p>
        </p:txBody>
      </p:sp>
      <p:sp>
        <p:nvSpPr>
          <p:cNvPr id="10" name="文本框 9"/>
          <p:cNvSpPr txBox="1"/>
          <p:nvPr/>
        </p:nvSpPr>
        <p:spPr>
          <a:xfrm>
            <a:off x="117231" y="5955910"/>
            <a:ext cx="5630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Consist with the trend of calcite solubility, 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slightly lower than the experimental and theoretical data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73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1627953"/>
            <a:ext cx="4288103" cy="36243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57" y="1627953"/>
            <a:ext cx="4305992" cy="36187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81098" y="5403506"/>
            <a:ext cx="16712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/>
              <a:t>Manning et al.,  2013</a:t>
            </a:r>
            <a:endParaRPr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4312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697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Carbon species in fluid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9" y="1218671"/>
            <a:ext cx="5739384" cy="46225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6"/>
          <a:stretch/>
        </p:blipFill>
        <p:spPr>
          <a:xfrm>
            <a:off x="96151" y="3193008"/>
            <a:ext cx="4505498" cy="36282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39" y="3224298"/>
            <a:ext cx="4605251" cy="356569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66311" y="1795549"/>
            <a:ext cx="135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C-CO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 buffer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0" y="11873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5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 txBox="1">
            <a:spLocks/>
          </p:cNvSpPr>
          <p:nvPr/>
        </p:nvSpPr>
        <p:spPr>
          <a:xfrm>
            <a:off x="0" y="53545"/>
            <a:ext cx="676656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000" b="1" dirty="0">
              <a:solidFill>
                <a:srgbClr val="0070C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7596" y="1597595"/>
            <a:ext cx="5590954" cy="3030163"/>
            <a:chOff x="1519402" y="2420434"/>
            <a:chExt cx="5294546" cy="27802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8052" y="2672240"/>
              <a:ext cx="1221325" cy="113395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915575" y="2445627"/>
              <a:ext cx="52290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26 C</a:t>
              </a:r>
              <a:endParaRPr lang="zh-CN" altLang="en-US" sz="1350" dirty="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0664" y="2672240"/>
              <a:ext cx="1222778" cy="113395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862163" y="2420434"/>
              <a:ext cx="1322012" cy="2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100 </a:t>
              </a:r>
              <a:r>
                <a:rPr lang="en-US" altLang="zh-CN" sz="135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r>
                <a:rPr lang="en-US" altLang="zh-CN" sz="1350" dirty="0" smtClean="0"/>
                <a:t>/ 0.28 </a:t>
              </a:r>
              <a:r>
                <a:rPr lang="en-US" altLang="zh-CN" sz="1350" dirty="0" err="1"/>
                <a:t>GPa</a:t>
              </a:r>
              <a:endParaRPr lang="zh-CN" altLang="en-US" sz="135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4732" y="2672240"/>
              <a:ext cx="1227087" cy="113500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181485" y="2420434"/>
              <a:ext cx="1290135" cy="2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500 </a:t>
              </a:r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 </a:t>
              </a:r>
              <a:r>
                <a:rPr lang="en-US" altLang="zh-CN" sz="1350" dirty="0" smtClean="0"/>
                <a:t>/1.58GPa</a:t>
              </a:r>
              <a:endParaRPr lang="zh-CN" altLang="en-US" sz="1350" dirty="0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8798" y="2672240"/>
              <a:ext cx="1222482" cy="113395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478373" y="2420434"/>
              <a:ext cx="1326567" cy="2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600 </a:t>
              </a:r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 </a:t>
              </a:r>
              <a:r>
                <a:rPr lang="en-US" altLang="zh-CN" sz="1350" dirty="0" smtClean="0"/>
                <a:t>/ 1.69GPa</a:t>
              </a:r>
              <a:endParaRPr lang="zh-CN" altLang="en-US" sz="1350" dirty="0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8051" y="4069379"/>
              <a:ext cx="1227431" cy="113127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519402" y="3828842"/>
              <a:ext cx="1362999" cy="2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650 </a:t>
              </a:r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 </a:t>
              </a:r>
              <a:r>
                <a:rPr lang="en-US" altLang="zh-CN" sz="1350" dirty="0" smtClean="0"/>
                <a:t>/ 1.52 </a:t>
              </a:r>
              <a:r>
                <a:rPr lang="en-US" altLang="zh-CN" sz="1350" dirty="0" err="1"/>
                <a:t>GPa</a:t>
              </a:r>
              <a:endParaRPr lang="zh-CN" altLang="en-US" sz="1350" dirty="0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2162" y="4069379"/>
              <a:ext cx="1211280" cy="113127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845269" y="3861907"/>
              <a:ext cx="1326567" cy="2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652 </a:t>
              </a:r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 </a:t>
              </a:r>
              <a:r>
                <a:rPr lang="en-US" altLang="zh-CN" sz="1350" dirty="0" smtClean="0"/>
                <a:t>/1.52 </a:t>
              </a:r>
              <a:r>
                <a:rPr lang="en-US" altLang="zh-CN" sz="1350" dirty="0" err="1"/>
                <a:t>GPa</a:t>
              </a:r>
              <a:endParaRPr lang="zh-CN" altLang="en-US" sz="1350" dirty="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81486" y="4069379"/>
              <a:ext cx="1225076" cy="113127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167327" y="3861907"/>
              <a:ext cx="735026" cy="2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680 </a:t>
              </a:r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 </a:t>
              </a:r>
              <a:r>
                <a:rPr lang="en-US" altLang="zh-CN" sz="1350" dirty="0" smtClean="0"/>
                <a:t>/</a:t>
              </a:r>
              <a:endParaRPr lang="zh-CN" altLang="en-US" sz="1350" dirty="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5417" y="4060235"/>
              <a:ext cx="1199261" cy="113127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5487381" y="3838993"/>
              <a:ext cx="1326567" cy="275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 smtClean="0"/>
                <a:t>710 </a:t>
              </a:r>
              <a:r>
                <a:rPr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 </a:t>
              </a:r>
              <a:r>
                <a:rPr lang="en-US" altLang="zh-CN" sz="1350" dirty="0" smtClean="0"/>
                <a:t>/1.46 </a:t>
              </a:r>
              <a:r>
                <a:rPr lang="en-US" altLang="zh-CN" sz="1350" dirty="0" err="1" smtClean="0"/>
                <a:t>GPa</a:t>
              </a:r>
              <a:endParaRPr lang="zh-CN" altLang="en-US" sz="1350" dirty="0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7596" y="4739723"/>
            <a:ext cx="5831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710 </a:t>
            </a:r>
            <a:r>
              <a:rPr lang="zh-CN" altLang="en-US" dirty="0" smtClean="0"/>
              <a:t>℃，</a:t>
            </a:r>
            <a:r>
              <a:rPr lang="en-US" altLang="zh-CN" dirty="0" smtClean="0"/>
              <a:t>1.46 </a:t>
            </a:r>
            <a:r>
              <a:rPr lang="en-US" altLang="zh-CN" dirty="0" err="1" smtClean="0"/>
              <a:t>GPa</a:t>
            </a:r>
            <a:r>
              <a:rPr lang="en-US" altLang="zh-CN" dirty="0" smtClean="0"/>
              <a:t> most magnesite consumed</a:t>
            </a:r>
            <a:r>
              <a:rPr lang="zh-CN" altLang="en-US" dirty="0" smtClean="0"/>
              <a:t>，</a:t>
            </a:r>
            <a:r>
              <a:rPr lang="en-US" altLang="zh-CN" dirty="0" smtClean="0"/>
              <a:t>produce </a:t>
            </a:r>
            <a:r>
              <a:rPr lang="en-US" altLang="zh-CN" dirty="0" err="1" smtClean="0"/>
              <a:t>forsterite</a:t>
            </a:r>
            <a:r>
              <a:rPr lang="zh-CN" altLang="en-US" dirty="0" smtClean="0"/>
              <a:t>，</a:t>
            </a:r>
            <a:r>
              <a:rPr lang="en-US" altLang="zh-CN" dirty="0" smtClean="0"/>
              <a:t>few magnesite is shield by </a:t>
            </a:r>
            <a:r>
              <a:rPr lang="en-US" altLang="zh-CN" dirty="0" err="1" smtClean="0"/>
              <a:t>forsterite</a:t>
            </a:r>
            <a:r>
              <a:rPr lang="en-US" altLang="zh-CN" dirty="0" smtClean="0"/>
              <a:t> shell</a:t>
            </a:r>
          </a:p>
          <a:p>
            <a:r>
              <a:rPr lang="en-US" altLang="zh-CN" dirty="0" smtClean="0"/>
              <a:t>Solubility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about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0.22 </a:t>
            </a:r>
            <a:r>
              <a:rPr lang="en-US" altLang="zh-CN" dirty="0" err="1" smtClean="0"/>
              <a:t>mol</a:t>
            </a:r>
            <a:r>
              <a:rPr lang="en-US" altLang="zh-CN" dirty="0" smtClean="0"/>
              <a:t>/Kg H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O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5767686" y="1952113"/>
            <a:ext cx="3249823" cy="2586728"/>
            <a:chOff x="5439904" y="1983149"/>
            <a:chExt cx="3480114" cy="277003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39904" y="1983149"/>
              <a:ext cx="3480114" cy="277003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6069331" y="2288539"/>
              <a:ext cx="167545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/>
                <a:t>Olivine + Magnesite</a:t>
              </a:r>
              <a:endParaRPr lang="zh-CN" altLang="en-US" sz="1350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470059" y="2783329"/>
              <a:ext cx="69442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solidFill>
                    <a:schemeClr val="accent6"/>
                  </a:solidFill>
                </a:rPr>
                <a:t>Olivine</a:t>
              </a:r>
              <a:endParaRPr lang="zh-CN" altLang="en-US" sz="135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22485" y="5775018"/>
            <a:ext cx="4918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MgCO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3</a:t>
            </a:r>
            <a:r>
              <a:rPr lang="en-US" altLang="zh-CN" sz="2000" dirty="0">
                <a:solidFill>
                  <a:srgbClr val="FF0000"/>
                </a:solidFill>
              </a:rPr>
              <a:t>+H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2</a:t>
            </a:r>
            <a:r>
              <a:rPr lang="en-US" altLang="zh-CN" sz="2000" dirty="0">
                <a:solidFill>
                  <a:srgbClr val="FF0000"/>
                </a:solidFill>
              </a:rPr>
              <a:t>SiO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4</a:t>
            </a:r>
            <a:r>
              <a:rPr lang="en-US" altLang="zh-CN" sz="2000" dirty="0">
                <a:solidFill>
                  <a:srgbClr val="FF0000"/>
                </a:solidFill>
              </a:rPr>
              <a:t>+H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2</a:t>
            </a:r>
            <a:r>
              <a:rPr lang="en-US" altLang="zh-CN" sz="2000" dirty="0">
                <a:solidFill>
                  <a:srgbClr val="FF0000"/>
                </a:solidFill>
              </a:rPr>
              <a:t>O-------Mg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2</a:t>
            </a:r>
            <a:r>
              <a:rPr lang="en-US" altLang="zh-CN" sz="2000" dirty="0">
                <a:solidFill>
                  <a:srgbClr val="FF0000"/>
                </a:solidFill>
              </a:rPr>
              <a:t>SiO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4</a:t>
            </a:r>
            <a:r>
              <a:rPr lang="en-US" altLang="zh-CN" sz="2000" dirty="0">
                <a:solidFill>
                  <a:srgbClr val="FF0000"/>
                </a:solidFill>
              </a:rPr>
              <a:t> +</a:t>
            </a:r>
            <a:r>
              <a:rPr lang="en-US" altLang="zh-CN" sz="2000" dirty="0" smtClean="0">
                <a:solidFill>
                  <a:srgbClr val="FF0000"/>
                </a:solidFill>
              </a:rPr>
              <a:t>H</a:t>
            </a:r>
            <a:r>
              <a:rPr lang="en-US" altLang="zh-CN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sz="2000" dirty="0" smtClean="0">
                <a:solidFill>
                  <a:srgbClr val="FF0000"/>
                </a:solidFill>
              </a:rPr>
              <a:t>CO</a:t>
            </a:r>
            <a:r>
              <a:rPr lang="en-US" altLang="zh-CN" sz="2000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2000" dirty="0" smtClean="0">
                <a:solidFill>
                  <a:srgbClr val="FF0000"/>
                </a:solidFill>
              </a:rPr>
              <a:t>(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aq</a:t>
            </a:r>
            <a:r>
              <a:rPr lang="en-US" altLang="zh-CN" sz="2000" dirty="0" smtClean="0">
                <a:solidFill>
                  <a:srgbClr val="FF0000"/>
                </a:solidFill>
              </a:rPr>
              <a:t>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6729" y="1160113"/>
            <a:ext cx="433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Magnesite + Zircon + 5 </a:t>
            </a:r>
            <a:r>
              <a:rPr lang="en-US" altLang="zh-CN" b="1" dirty="0" err="1">
                <a:solidFill>
                  <a:srgbClr val="FF0000"/>
                </a:solidFill>
              </a:rPr>
              <a:t>wt</a:t>
            </a:r>
            <a:r>
              <a:rPr lang="en-US" altLang="zh-CN" b="1" dirty="0" smtClean="0">
                <a:solidFill>
                  <a:srgbClr val="FF0000"/>
                </a:solidFill>
              </a:rPr>
              <a:t>%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NaCl</a:t>
            </a:r>
            <a:r>
              <a:rPr lang="en-US" altLang="zh-CN" b="1" dirty="0" smtClean="0">
                <a:solidFill>
                  <a:srgbClr val="FF0000"/>
                </a:solidFill>
              </a:rPr>
              <a:t> Solution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0" y="844731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505948" y="6254418"/>
            <a:ext cx="3870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Low Silicon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avtivity</a:t>
            </a:r>
            <a:r>
              <a:rPr lang="en-US" altLang="zh-CN" sz="2000" dirty="0" smtClean="0">
                <a:solidFill>
                  <a:srgbClr val="FF0000"/>
                </a:solidFill>
              </a:rPr>
              <a:t> fluid :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Forsterite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r="3699" b="3054"/>
          <a:stretch/>
        </p:blipFill>
        <p:spPr bwMode="auto">
          <a:xfrm>
            <a:off x="5936501" y="4627758"/>
            <a:ext cx="3108061" cy="21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文本框 39"/>
          <p:cNvSpPr txBox="1"/>
          <p:nvPr/>
        </p:nvSpPr>
        <p:spPr>
          <a:xfrm>
            <a:off x="7920050" y="5286555"/>
            <a:ext cx="9140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San Carlos</a:t>
            </a:r>
          </a:p>
          <a:p>
            <a:r>
              <a:rPr lang="en-US" altLang="zh-CN" sz="1350" dirty="0" smtClean="0"/>
              <a:t>Olivine ref</a:t>
            </a:r>
            <a:endParaRPr lang="zh-CN" altLang="en-US" sz="1350" dirty="0"/>
          </a:p>
        </p:txBody>
      </p:sp>
      <p:sp>
        <p:nvSpPr>
          <p:cNvPr id="42" name="标题 1"/>
          <p:cNvSpPr txBox="1">
            <a:spLocks/>
          </p:cNvSpPr>
          <p:nvPr/>
        </p:nvSpPr>
        <p:spPr>
          <a:xfrm>
            <a:off x="55780" y="34674"/>
            <a:ext cx="863101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smtClean="0">
                <a:solidFill>
                  <a:srgbClr val="0070C0"/>
                </a:solidFill>
              </a:rPr>
              <a:t>Solubility </a:t>
            </a:r>
            <a:r>
              <a:rPr lang="en-US" altLang="zh-CN" sz="4000" b="1" dirty="0">
                <a:solidFill>
                  <a:srgbClr val="0070C0"/>
                </a:solidFill>
              </a:rPr>
              <a:t>in silicate </a:t>
            </a:r>
            <a:r>
              <a:rPr lang="en-US" altLang="zh-CN" sz="4000" b="1" dirty="0" smtClean="0">
                <a:solidFill>
                  <a:srgbClr val="0070C0"/>
                </a:solidFill>
              </a:rPr>
              <a:t>buffered </a:t>
            </a:r>
            <a:r>
              <a:rPr lang="en-US" altLang="zh-CN" sz="4000" b="1" dirty="0" err="1" smtClean="0">
                <a:solidFill>
                  <a:srgbClr val="0070C0"/>
                </a:solidFill>
              </a:rPr>
              <a:t>NaCl</a:t>
            </a:r>
            <a:r>
              <a:rPr lang="en-US" altLang="zh-CN" sz="4000" b="1" dirty="0" smtClean="0">
                <a:solidFill>
                  <a:srgbClr val="0070C0"/>
                </a:solidFill>
              </a:rPr>
              <a:t> solution 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5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82289" y="5664101"/>
            <a:ext cx="498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MgCO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3 </a:t>
            </a:r>
            <a:r>
              <a:rPr lang="en-US" altLang="zh-CN" dirty="0" smtClean="0">
                <a:solidFill>
                  <a:srgbClr val="FF0000"/>
                </a:solidFill>
              </a:rPr>
              <a:t>+ SiO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+H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O-------Mg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dirty="0" smtClean="0">
                <a:solidFill>
                  <a:srgbClr val="FF0000"/>
                </a:solidFill>
              </a:rPr>
              <a:t>Si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4</a:t>
            </a:r>
            <a:r>
              <a:rPr lang="en-US" altLang="zh-CN" dirty="0" smtClean="0">
                <a:solidFill>
                  <a:srgbClr val="FF0000"/>
                </a:solidFill>
              </a:rPr>
              <a:t>O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10</a:t>
            </a:r>
            <a:r>
              <a:rPr lang="en-US" altLang="zh-CN" dirty="0" smtClean="0">
                <a:solidFill>
                  <a:srgbClr val="FF0000"/>
                </a:solidFill>
              </a:rPr>
              <a:t>(OH)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 +H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CO</a:t>
            </a:r>
            <a:r>
              <a:rPr lang="en-US" altLang="zh-CN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dirty="0" smtClean="0">
                <a:solidFill>
                  <a:srgbClr val="FF0000"/>
                </a:solidFill>
              </a:rPr>
              <a:t>(</a:t>
            </a:r>
            <a:r>
              <a:rPr lang="en-US" altLang="zh-CN" dirty="0" err="1" smtClean="0">
                <a:solidFill>
                  <a:srgbClr val="FF0000"/>
                </a:solidFill>
              </a:rPr>
              <a:t>aq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412" y="1339311"/>
            <a:ext cx="5161811" cy="3824391"/>
            <a:chOff x="388596" y="1575990"/>
            <a:chExt cx="6000123" cy="4249219"/>
          </a:xfrm>
        </p:grpSpPr>
        <p:sp>
          <p:nvSpPr>
            <p:cNvPr id="27" name="文本框 26"/>
            <p:cNvSpPr txBox="1"/>
            <p:nvPr/>
          </p:nvSpPr>
          <p:spPr>
            <a:xfrm>
              <a:off x="4584460" y="1602238"/>
              <a:ext cx="168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650 </a:t>
              </a:r>
              <a:r>
                <a:rPr lang="zh-CN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0.75GPa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388596" y="1957297"/>
              <a:ext cx="6000123" cy="3867912"/>
              <a:chOff x="434316" y="1929384"/>
              <a:chExt cx="6000123" cy="386791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317" y="1929384"/>
                <a:ext cx="1878159" cy="175586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6312" y="1929384"/>
                <a:ext cx="1872335" cy="1755860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8344" y="1929384"/>
                <a:ext cx="1896095" cy="1755860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316" y="4054576"/>
                <a:ext cx="1882371" cy="1742720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7005" y="4027592"/>
                <a:ext cx="1898548" cy="1761480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2652079" y="3707368"/>
                <a:ext cx="1683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 </a:t>
                </a:r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0.97GPa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19389" y="4021458"/>
                <a:ext cx="1915050" cy="1764792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4591329" y="3699194"/>
                <a:ext cx="1683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862 </a:t>
                </a:r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1.06GPa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591098" y="3726694"/>
                <a:ext cx="1683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650 </a:t>
                </a:r>
                <a:r>
                  <a:rPr lang="zh-CN" alt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℃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0.75GPa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1002381" y="1575990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</a:t>
              </a:r>
              <a:r>
                <a:rPr lang="zh-CN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047822" y="1589527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 </a:t>
              </a:r>
              <a:r>
                <a:rPr lang="zh-CN" alt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571728" y="1630025"/>
            <a:ext cx="2825496" cy="3999460"/>
            <a:chOff x="4572000" y="1663611"/>
            <a:chExt cx="2825496" cy="399946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1663611"/>
              <a:ext cx="2825496" cy="2263388"/>
            </a:xfrm>
            <a:prstGeom prst="rect">
              <a:avLst/>
            </a:prstGeom>
          </p:spPr>
        </p:pic>
        <p:grpSp>
          <p:nvGrpSpPr>
            <p:cNvPr id="32" name="组合 31"/>
            <p:cNvGrpSpPr/>
            <p:nvPr/>
          </p:nvGrpSpPr>
          <p:grpSpPr>
            <a:xfrm>
              <a:off x="4701301" y="2032130"/>
              <a:ext cx="2682479" cy="3630941"/>
              <a:chOff x="4701301" y="2032130"/>
              <a:chExt cx="2682479" cy="3630941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1301" y="3864036"/>
                <a:ext cx="2682479" cy="1799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6403087" y="2032130"/>
                <a:ext cx="631904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50" dirty="0"/>
                  <a:t>Talc</a:t>
                </a:r>
              </a:p>
              <a:p>
                <a:r>
                  <a:rPr lang="en-US" altLang="zh-CN" sz="1350" dirty="0"/>
                  <a:t>825</a:t>
                </a:r>
                <a:r>
                  <a:rPr lang="zh-CN" altLang="en-US" sz="1350" dirty="0"/>
                  <a:t>℃</a:t>
                </a:r>
                <a:endParaRPr lang="en-US" altLang="zh-CN" sz="1350" dirty="0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6577721" y="4449446"/>
                <a:ext cx="68826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50" dirty="0" smtClean="0"/>
                  <a:t>Talc ref</a:t>
                </a:r>
                <a:endParaRPr lang="en-US" altLang="zh-CN" sz="1350" dirty="0"/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427888" y="6272537"/>
            <a:ext cx="3311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High Silicon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avtivity</a:t>
            </a:r>
            <a:r>
              <a:rPr lang="en-US" altLang="zh-CN" sz="2000" dirty="0" smtClean="0">
                <a:solidFill>
                  <a:srgbClr val="FF0000"/>
                </a:solidFill>
              </a:rPr>
              <a:t> fluid : Talc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6" name="标题 1"/>
          <p:cNvSpPr txBox="1">
            <a:spLocks/>
          </p:cNvSpPr>
          <p:nvPr/>
        </p:nvSpPr>
        <p:spPr>
          <a:xfrm>
            <a:off x="55780" y="34674"/>
            <a:ext cx="863101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smtClean="0">
                <a:solidFill>
                  <a:srgbClr val="0070C0"/>
                </a:solidFill>
              </a:rPr>
              <a:t>Solubility </a:t>
            </a:r>
            <a:r>
              <a:rPr lang="en-US" altLang="zh-CN" sz="4000" b="1" dirty="0">
                <a:solidFill>
                  <a:srgbClr val="0070C0"/>
                </a:solidFill>
              </a:rPr>
              <a:t>in silicate </a:t>
            </a:r>
            <a:r>
              <a:rPr lang="en-US" altLang="zh-CN" sz="4000" b="1" dirty="0" smtClean="0">
                <a:solidFill>
                  <a:srgbClr val="0070C0"/>
                </a:solidFill>
              </a:rPr>
              <a:t>buffered </a:t>
            </a:r>
            <a:r>
              <a:rPr lang="en-US" altLang="zh-CN" sz="4000" b="1" dirty="0" err="1" smtClean="0">
                <a:solidFill>
                  <a:srgbClr val="0070C0"/>
                </a:solidFill>
              </a:rPr>
              <a:t>NaCl</a:t>
            </a:r>
            <a:r>
              <a:rPr lang="en-US" altLang="zh-CN" sz="4000" b="1" dirty="0" smtClean="0">
                <a:solidFill>
                  <a:srgbClr val="0070C0"/>
                </a:solidFill>
              </a:rPr>
              <a:t> solution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0" y="844731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66410" y="962438"/>
            <a:ext cx="423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Magnesite + quartz + 5 </a:t>
            </a:r>
            <a:r>
              <a:rPr lang="en-US" altLang="zh-CN" b="1" dirty="0" err="1">
                <a:solidFill>
                  <a:srgbClr val="FF0000"/>
                </a:solidFill>
              </a:rPr>
              <a:t>wt</a:t>
            </a:r>
            <a:r>
              <a:rPr lang="en-US" altLang="zh-CN" b="1" dirty="0" smtClean="0">
                <a:solidFill>
                  <a:srgbClr val="FF0000"/>
                </a:solidFill>
              </a:rPr>
              <a:t>%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NaCl</a:t>
            </a:r>
            <a:r>
              <a:rPr lang="en-US" altLang="zh-CN" b="1" dirty="0" smtClean="0">
                <a:solidFill>
                  <a:srgbClr val="FF0000"/>
                </a:solidFill>
              </a:rPr>
              <a:t> Solution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Conclusions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190" y="1495194"/>
            <a:ext cx="8487795" cy="4351338"/>
          </a:xfrm>
        </p:spPr>
        <p:txBody>
          <a:bodyPr>
            <a:normAutofit fontScale="92500"/>
          </a:bodyPr>
          <a:lstStyle/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The solubility of magnesite in water is 143-6948 ppm at </a:t>
            </a:r>
            <a:r>
              <a:rPr lang="en-US" altLang="zh-CN" sz="1800" dirty="0"/>
              <a:t>0.5-4 </a:t>
            </a:r>
            <a:r>
              <a:rPr lang="en-US" altLang="zh-CN" sz="1800" dirty="0" err="1"/>
              <a:t>GPa</a:t>
            </a:r>
            <a:r>
              <a:rPr lang="zh-CN" altLang="en-US" sz="1800" dirty="0"/>
              <a:t>，</a:t>
            </a:r>
            <a:r>
              <a:rPr lang="en-US" altLang="zh-CN" sz="1800" dirty="0"/>
              <a:t>500-950 </a:t>
            </a:r>
            <a:r>
              <a:rPr lang="zh-CN" altLang="en-US" sz="1800" dirty="0" smtClean="0"/>
              <a:t>℃</a:t>
            </a:r>
            <a:r>
              <a:rPr lang="en-US" altLang="zh-CN" sz="1800" dirty="0" smtClean="0"/>
              <a:t>, slightly lower then the solubility of calcite in water, consist with the theoretical  predication.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The solubility of </a:t>
            </a:r>
            <a:r>
              <a:rPr lang="en-US" altLang="zh-CN" sz="1800" dirty="0"/>
              <a:t>magnesite in water </a:t>
            </a:r>
            <a:r>
              <a:rPr lang="en-US" altLang="zh-CN" sz="1800" dirty="0" smtClean="0"/>
              <a:t>is affected by temperature and pressure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increases </a:t>
            </a:r>
            <a:r>
              <a:rPr lang="en-US" altLang="zh-CN" sz="1800" dirty="0" smtClean="0"/>
              <a:t>with temperature or pressure </a:t>
            </a:r>
            <a:r>
              <a:rPr lang="en-US" altLang="zh-CN" sz="1800" dirty="0" smtClean="0"/>
              <a:t>increasing, </a:t>
            </a:r>
            <a:r>
              <a:rPr lang="en-US" altLang="zh-CN" sz="1800" dirty="0" smtClean="0"/>
              <a:t>both </a:t>
            </a:r>
            <a:r>
              <a:rPr lang="en-US" altLang="zh-CN" sz="1800" dirty="0"/>
              <a:t>temperature  and pressure effects are more significant under higher P/T </a:t>
            </a:r>
            <a:r>
              <a:rPr lang="en-US" altLang="zh-CN" sz="1800" dirty="0" smtClean="0"/>
              <a:t>conditions.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 smtClean="0"/>
              <a:t>The </a:t>
            </a:r>
            <a:r>
              <a:rPr lang="en-US" altLang="zh-CN" sz="1800" dirty="0" err="1" smtClean="0"/>
              <a:t>NaCl</a:t>
            </a:r>
            <a:r>
              <a:rPr lang="en-US" altLang="zh-CN" sz="1800" dirty="0" smtClean="0"/>
              <a:t> and silicon in aqueous fluid can boost the dissolution/reaction of magnesite significantly.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0" y="1137568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4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科大\宣传部\PPT\PPT-5副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9359" y="2766218"/>
            <a:ext cx="5049774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5400" b="1" dirty="0" smtClean="0">
                <a:solidFill>
                  <a:srgbClr val="0070C0"/>
                </a:solidFill>
              </a:rPr>
              <a:t>End</a:t>
            </a:r>
            <a:endParaRPr lang="zh-CN" alt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19006"/>
            <a:ext cx="999189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 smtClean="0">
                <a:solidFill>
                  <a:srgbClr val="0070C0"/>
                </a:solidFill>
              </a:rPr>
              <a:t>subducting</a:t>
            </a:r>
            <a:r>
              <a:rPr lang="en-US" altLang="zh-CN" sz="3200" b="1" dirty="0" smtClean="0">
                <a:solidFill>
                  <a:srgbClr val="0070C0"/>
                </a:solidFill>
              </a:rPr>
              <a:t> slab dehydration and Volatiles </a:t>
            </a:r>
            <a:r>
              <a:rPr lang="en-US" altLang="zh-CN" sz="3200" b="1" dirty="0">
                <a:solidFill>
                  <a:srgbClr val="0070C0"/>
                </a:solidFill>
              </a:rPr>
              <a:t>migration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996682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0" y="533181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Dehydration of 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subducted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oceanic slab, cause the arc magmatism, and also transfer a lot of volatiles, such as C and S, back to the surface.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Aqueous fluid, hydrous melt and supercritical fluid derive from 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subducted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slabs are the carriers of 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volatites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6" y="1054549"/>
            <a:ext cx="6885016" cy="42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362675" y="2379938"/>
            <a:ext cx="4688846" cy="30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5915025" y="6480350"/>
            <a:ext cx="25006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smtClean="0"/>
              <a:t>Plank </a:t>
            </a:r>
            <a:r>
              <a:rPr lang="en-US" altLang="zh-CN" sz="1350" dirty="0"/>
              <a:t>and Manning, </a:t>
            </a:r>
            <a:r>
              <a:rPr lang="en-US" altLang="zh-CN" sz="1350" dirty="0" smtClean="0"/>
              <a:t>2019 Nature</a:t>
            </a:r>
            <a:endParaRPr lang="zh-CN" altLang="en-US" sz="135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0" y="19006"/>
            <a:ext cx="791371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smtClean="0">
                <a:solidFill>
                  <a:srgbClr val="0070C0"/>
                </a:solidFill>
              </a:rPr>
              <a:t>Carbon migration in subduction zone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801189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75430" y="964225"/>
            <a:ext cx="4257500" cy="3880337"/>
            <a:chOff x="61" y="770"/>
            <a:chExt cx="3251" cy="2963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" y="856"/>
              <a:ext cx="3246" cy="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" y="770"/>
              <a:ext cx="3251" cy="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AutoShape 7"/>
          <p:cNvSpPr>
            <a:spLocks noChangeAspect="1" noChangeArrowheads="1" noTextEdit="1"/>
          </p:cNvSpPr>
          <p:nvPr/>
        </p:nvSpPr>
        <p:spPr bwMode="auto">
          <a:xfrm>
            <a:off x="5127535" y="1228887"/>
            <a:ext cx="3159125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" name="Group 12"/>
          <p:cNvGrpSpPr>
            <a:grpSpLocks noChangeAspect="1"/>
          </p:cNvGrpSpPr>
          <p:nvPr/>
        </p:nvGrpSpPr>
        <p:grpSpPr bwMode="auto">
          <a:xfrm>
            <a:off x="5317409" y="964225"/>
            <a:ext cx="3351682" cy="5310330"/>
            <a:chOff x="565" y="-967"/>
            <a:chExt cx="5108" cy="8093"/>
          </a:xfrm>
        </p:grpSpPr>
        <p:sp>
          <p:nvSpPr>
            <p:cNvPr id="21" name="AutoShape 11"/>
            <p:cNvSpPr>
              <a:spLocks noChangeAspect="1" noChangeArrowheads="1" noTextEdit="1"/>
            </p:cNvSpPr>
            <p:nvPr/>
          </p:nvSpPr>
          <p:spPr bwMode="auto">
            <a:xfrm>
              <a:off x="565" y="-967"/>
              <a:ext cx="5108" cy="8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" y="-967"/>
              <a:ext cx="5114" cy="8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内容占位符 3"/>
          <p:cNvSpPr txBox="1">
            <a:spLocks/>
          </p:cNvSpPr>
          <p:nvPr/>
        </p:nvSpPr>
        <p:spPr>
          <a:xfrm>
            <a:off x="181978" y="5500382"/>
            <a:ext cx="6057530" cy="120972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mechanical </a:t>
            </a:r>
            <a:r>
              <a:rPr lang="en-US" altLang="zh-CN" sz="16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removal</a:t>
            </a:r>
          </a:p>
          <a:p>
            <a:pPr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metamorphic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decarbonation</a:t>
            </a:r>
            <a:r>
              <a:rPr lang="en-US" altLang="zh-CN" sz="1600" b="1" dirty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6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(Dissolution/Reaction)</a:t>
            </a:r>
            <a:endParaRPr lang="en-US" altLang="zh-CN" sz="1600" b="1" dirty="0">
              <a:solidFill>
                <a:prstClr val="black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zh-CN" sz="1600" b="1" dirty="0" smtClean="0">
                <a:latin typeface="Microsoft YaHei" charset="-122"/>
                <a:ea typeface="Microsoft YaHei" charset="-122"/>
                <a:cs typeface="Microsoft YaHei" charset="-122"/>
              </a:rPr>
              <a:t>Melting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decarbonation</a:t>
            </a:r>
            <a:endParaRPr lang="en-US" altLang="zh-CN" sz="1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145990" y="4889420"/>
            <a:ext cx="4429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iTi" charset="-122"/>
              </a:rPr>
              <a:t>Three main process remove the </a:t>
            </a:r>
            <a:r>
              <a:rPr lang="en-US" altLang="zh-CN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iTi" charset="-122"/>
              </a:rPr>
              <a:t>subducted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iTi" charset="-122"/>
              </a:rPr>
              <a:t> Carbon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iTi" charset="-122"/>
              </a:rPr>
              <a:t>：</a:t>
            </a:r>
            <a:endParaRPr 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KaiTi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28329" y="3344786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Diamond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626635" y="5035103"/>
            <a:ext cx="124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Arc magma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141279" y="892184"/>
            <a:ext cx="19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Subducted</a:t>
            </a:r>
            <a:r>
              <a:rPr lang="en-US" altLang="zh-CN" dirty="0" smtClean="0"/>
              <a:t> Carbon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16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5132388" y="1577439"/>
            <a:ext cx="3868737" cy="4538662"/>
            <a:chOff x="3085" y="1091"/>
            <a:chExt cx="2437" cy="2859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85" y="1091"/>
              <a:ext cx="2437" cy="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" y="1091"/>
              <a:ext cx="2440" cy="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315364" y="1465385"/>
            <a:ext cx="4503738" cy="4338637"/>
            <a:chOff x="160" y="1095"/>
            <a:chExt cx="2837" cy="2733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60" y="1095"/>
              <a:ext cx="2837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" y="1095"/>
              <a:ext cx="2840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标题 1"/>
          <p:cNvSpPr txBox="1">
            <a:spLocks/>
          </p:cNvSpPr>
          <p:nvPr/>
        </p:nvSpPr>
        <p:spPr>
          <a:xfrm>
            <a:off x="-85568" y="130992"/>
            <a:ext cx="9844710" cy="77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smtClean="0">
                <a:solidFill>
                  <a:srgbClr val="0070C0"/>
                </a:solidFill>
              </a:rPr>
              <a:t>Metamorphic </a:t>
            </a:r>
            <a:r>
              <a:rPr lang="en-US" altLang="zh-CN" sz="4000" b="1" dirty="0" err="1">
                <a:solidFill>
                  <a:srgbClr val="0070C0"/>
                </a:solidFill>
              </a:rPr>
              <a:t>decarbonation</a:t>
            </a:r>
            <a:endParaRPr lang="en-US" altLang="zh-CN" sz="4000" b="1" dirty="0">
              <a:solidFill>
                <a:srgbClr val="0070C0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03817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927813" y="5928078"/>
            <a:ext cx="25006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smtClean="0"/>
              <a:t>Plank </a:t>
            </a:r>
            <a:r>
              <a:rPr lang="en-US" altLang="zh-CN" sz="1350" dirty="0"/>
              <a:t>and Manning, </a:t>
            </a:r>
            <a:r>
              <a:rPr lang="en-US" altLang="zh-CN" sz="1350" dirty="0" smtClean="0"/>
              <a:t>2019 Nature</a:t>
            </a:r>
            <a:endParaRPr lang="zh-CN" altLang="en-US" sz="1350" dirty="0"/>
          </a:p>
        </p:txBody>
      </p:sp>
      <p:sp>
        <p:nvSpPr>
          <p:cNvPr id="15" name="矩形 14"/>
          <p:cNvSpPr/>
          <p:nvPr/>
        </p:nvSpPr>
        <p:spPr>
          <a:xfrm>
            <a:off x="7137694" y="6344845"/>
            <a:ext cx="17905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err="1" smtClean="0"/>
              <a:t>Gorce</a:t>
            </a:r>
            <a:r>
              <a:rPr lang="en-US" altLang="zh-CN" sz="1350" dirty="0" smtClean="0"/>
              <a:t> et al., 2019 EPSL</a:t>
            </a:r>
            <a:endParaRPr lang="zh-CN" altLang="en-US" sz="1350" dirty="0"/>
          </a:p>
        </p:txBody>
      </p:sp>
      <p:sp>
        <p:nvSpPr>
          <p:cNvPr id="10" name="文本框 9"/>
          <p:cNvSpPr txBox="1"/>
          <p:nvPr/>
        </p:nvSpPr>
        <p:spPr>
          <a:xfrm>
            <a:off x="5402719" y="1256747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Blueschist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6435969" y="1292469"/>
            <a:ext cx="0" cy="69459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430527" y="1269328"/>
            <a:ext cx="80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eclgite</a:t>
            </a:r>
            <a:endParaRPr lang="zh-CN" altLang="en-US" dirty="0"/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6561992" y="5505084"/>
            <a:ext cx="0" cy="69459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228219" y="6120699"/>
            <a:ext cx="81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/>
              <a:t>subarc</a:t>
            </a:r>
            <a:endParaRPr lang="zh-CN" altLang="en-US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-72704" y="6104318"/>
            <a:ext cx="6296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Metamorphic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decarbonation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is the most common way, closely related to the dehydration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6" t="1637" r="-2" b="-2776"/>
          <a:stretch>
            <a:fillRect/>
          </a:stretch>
        </p:blipFill>
        <p:spPr bwMode="auto">
          <a:xfrm>
            <a:off x="4687998" y="1517864"/>
            <a:ext cx="4441246" cy="319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文本框 17"/>
          <p:cNvSpPr txBox="1">
            <a:spLocks noChangeArrowheads="1"/>
          </p:cNvSpPr>
          <p:nvPr/>
        </p:nvSpPr>
        <p:spPr bwMode="auto">
          <a:xfrm>
            <a:off x="6129898" y="5053362"/>
            <a:ext cx="1979709" cy="300082"/>
          </a:xfrm>
          <a:prstGeom prst="rect">
            <a:avLst/>
          </a:prstGeom>
          <a:extLst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350"/>
            </a:lvl1pPr>
          </a:lstStyle>
          <a:p>
            <a:r>
              <a:rPr lang="en-US" altLang="zh-CN" dirty="0" err="1"/>
              <a:t>Brovarone</a:t>
            </a:r>
            <a:r>
              <a:rPr lang="en-US" altLang="zh-CN" dirty="0"/>
              <a:t> et al. 2017, NC</a:t>
            </a:r>
            <a:endParaRPr lang="zh-CN" altLang="en-US" dirty="0"/>
          </a:p>
        </p:txBody>
      </p:sp>
      <p:sp>
        <p:nvSpPr>
          <p:cNvPr id="69636" name="标题 4"/>
          <p:cNvSpPr>
            <a:spLocks noGrp="1" noChangeArrowheads="1"/>
          </p:cNvSpPr>
          <p:nvPr>
            <p:ph type="title"/>
          </p:nvPr>
        </p:nvSpPr>
        <p:spPr>
          <a:xfrm>
            <a:off x="0" y="192579"/>
            <a:ext cx="9025128" cy="630238"/>
          </a:xfrm>
        </p:spPr>
        <p:txBody>
          <a:bodyPr>
            <a:no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</a:rPr>
              <a:t>Carbonates dissolution/reaction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69638" name="文本框 8"/>
          <p:cNvSpPr txBox="1">
            <a:spLocks noChangeArrowheads="1"/>
          </p:cNvSpPr>
          <p:nvPr/>
        </p:nvSpPr>
        <p:spPr bwMode="auto">
          <a:xfrm>
            <a:off x="118870" y="5607431"/>
            <a:ext cx="9025129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In Alps</a:t>
            </a:r>
            <a:r>
              <a:rPr lang="zh-CN" altLang="en-US" sz="18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lang="en-US" altLang="zh-CN" sz="18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graphite </a:t>
            </a:r>
            <a:r>
              <a:rPr lang="en-US" altLang="zh-CN" sz="1800" b="1" dirty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and </a:t>
            </a:r>
            <a:r>
              <a:rPr lang="en-US" altLang="zh-CN" sz="18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CH</a:t>
            </a:r>
            <a:r>
              <a:rPr lang="en-US" altLang="zh-CN" sz="1800" b="1" baseline="-25000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4</a:t>
            </a:r>
            <a:r>
              <a:rPr lang="en-US" altLang="zh-CN" sz="18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-H</a:t>
            </a:r>
            <a:r>
              <a:rPr lang="en-US" altLang="zh-CN" sz="1800" b="1" baseline="-25000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r>
              <a:rPr lang="en-US" altLang="zh-CN" sz="18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 bearing inclusions were found at the interface of carbonate and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serpentinite</a:t>
            </a:r>
            <a:r>
              <a:rPr lang="en-US" altLang="zh-CN" sz="1800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, indicates the calcite was reduced, and the silicates are produced.</a:t>
            </a:r>
            <a:endParaRPr lang="zh-CN" altLang="en-US" sz="1800" b="1" dirty="0">
              <a:solidFill>
                <a:prstClr val="black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0" y="994201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6"/>
          <a:stretch/>
        </p:blipFill>
        <p:spPr bwMode="auto">
          <a:xfrm>
            <a:off x="118871" y="1517864"/>
            <a:ext cx="4461441" cy="310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455564" y="5076445"/>
            <a:ext cx="1788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smtClean="0"/>
              <a:t>Galvez et al., 2013 NG</a:t>
            </a:r>
            <a:endParaRPr lang="zh-CN" altLang="en-US" sz="1350" dirty="0"/>
          </a:p>
        </p:txBody>
      </p:sp>
      <p:sp>
        <p:nvSpPr>
          <p:cNvPr id="6" name="文本框 5"/>
          <p:cNvSpPr txBox="1"/>
          <p:nvPr/>
        </p:nvSpPr>
        <p:spPr>
          <a:xfrm>
            <a:off x="1418378" y="4751060"/>
            <a:ext cx="218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~0.9-1.5 </a:t>
            </a:r>
            <a:r>
              <a:rPr lang="en-US" altLang="zh-CN" dirty="0" err="1" smtClean="0">
                <a:solidFill>
                  <a:srgbClr val="FF0000"/>
                </a:solidFill>
              </a:rPr>
              <a:t>GPa</a:t>
            </a:r>
            <a:r>
              <a:rPr lang="en-US" altLang="zh-CN" dirty="0" smtClean="0">
                <a:solidFill>
                  <a:srgbClr val="FF0000"/>
                </a:solidFill>
              </a:rPr>
              <a:t>, ~430</a:t>
            </a:r>
            <a:r>
              <a:rPr lang="zh-CN" altLang="en-US" dirty="0" smtClean="0">
                <a:solidFill>
                  <a:srgbClr val="FF0000"/>
                </a:solidFill>
              </a:rPr>
              <a:t>℃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95384" y="4708759"/>
            <a:ext cx="257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~550–600 </a:t>
            </a:r>
            <a:r>
              <a:rPr lang="zh-CN" altLang="en-US" dirty="0" smtClean="0">
                <a:solidFill>
                  <a:srgbClr val="FF0000"/>
                </a:solidFill>
              </a:rPr>
              <a:t>℃，</a:t>
            </a:r>
            <a:r>
              <a:rPr lang="en-US" altLang="zh-CN" dirty="0" smtClean="0">
                <a:solidFill>
                  <a:srgbClr val="FF0000"/>
                </a:solidFill>
              </a:rPr>
              <a:t>2–2.5 </a:t>
            </a:r>
            <a:r>
              <a:rPr lang="en-US" altLang="zh-CN" dirty="0" err="1">
                <a:solidFill>
                  <a:srgbClr val="FF0000"/>
                </a:solidFill>
              </a:rPr>
              <a:t>GPa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63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62168" y="972502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500-550</a:t>
            </a:r>
            <a:r>
              <a:rPr lang="zh-CN" altLang="en-US" dirty="0" smtClean="0"/>
              <a:t>℃，</a:t>
            </a:r>
            <a:endParaRPr lang="en-US" altLang="zh-CN" dirty="0" smtClean="0"/>
          </a:p>
          <a:p>
            <a:r>
              <a:rPr lang="en-US" altLang="zh-CN" dirty="0" smtClean="0"/>
              <a:t>~2.0GPa</a:t>
            </a:r>
            <a:endParaRPr lang="zh-CN" altLang="en-US" dirty="0"/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347663" y="911225"/>
            <a:ext cx="6997700" cy="5030788"/>
            <a:chOff x="219" y="574"/>
            <a:chExt cx="4408" cy="3169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9" y="574"/>
              <a:ext cx="4408" cy="3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" y="574"/>
              <a:ext cx="4412" cy="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矩形 19"/>
          <p:cNvSpPr/>
          <p:nvPr/>
        </p:nvSpPr>
        <p:spPr>
          <a:xfrm>
            <a:off x="3605619" y="6582961"/>
            <a:ext cx="203472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/>
              <a:t>Ague and </a:t>
            </a:r>
            <a:r>
              <a:rPr lang="en-US" altLang="zh-CN" sz="1350" dirty="0" err="1"/>
              <a:t>Nicolescu</a:t>
            </a:r>
            <a:r>
              <a:rPr lang="en-US" altLang="zh-CN" sz="1350" dirty="0"/>
              <a:t>, 2014 </a:t>
            </a:r>
            <a:endParaRPr lang="zh-CN" altLang="en-US" sz="1350" dirty="0"/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28955" y="0"/>
            <a:ext cx="8805672" cy="778455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</a:rPr>
              <a:t>Carbonates dissolution/reaction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848" y="6008506"/>
            <a:ext cx="9322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Alps</a:t>
            </a:r>
            <a:r>
              <a:rPr lang="zh-CN" altLang="en-US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at the interface of carbonate and silicate rocks, a lot of calcite dissolve</a:t>
            </a:r>
            <a:r>
              <a:rPr lang="zh-CN" altLang="en-US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endParaRPr lang="en-US" altLang="zh-CN" b="1" dirty="0" smtClean="0">
              <a:solidFill>
                <a:prstClr val="black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en-US" altLang="zh-CN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precipitate </a:t>
            </a:r>
            <a:r>
              <a:rPr lang="en-US" altLang="zh-CN" b="1" dirty="0" err="1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silcates</a:t>
            </a:r>
            <a:r>
              <a:rPr lang="en-US" altLang="zh-CN" b="1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 and release CO</a:t>
            </a:r>
            <a:r>
              <a:rPr lang="en-US" altLang="zh-CN" b="1" baseline="-25000" dirty="0" smtClean="0">
                <a:solidFill>
                  <a:prstClr val="black"/>
                </a:solidFill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endParaRPr lang="en-US" altLang="zh-CN" b="1" baseline="-25000" dirty="0">
              <a:solidFill>
                <a:prstClr val="black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10686" y="6582961"/>
            <a:ext cx="12915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err="1"/>
              <a:t>Piccoli</a:t>
            </a:r>
            <a:r>
              <a:rPr lang="en-US" altLang="zh-CN" sz="1350" dirty="0"/>
              <a:t> et., 2016</a:t>
            </a:r>
            <a:endParaRPr lang="zh-CN" altLang="en-US" sz="1350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0" y="844731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77637" y="1271593"/>
            <a:ext cx="6120812" cy="4703230"/>
            <a:chOff x="1677390" y="1238783"/>
            <a:chExt cx="6120812" cy="470323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7390" y="1238783"/>
              <a:ext cx="6120812" cy="470323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3043920" y="2373641"/>
              <a:ext cx="17774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50</a:t>
              </a:r>
              <a:r>
                <a:rPr lang="en-US" altLang="zh-CN" dirty="0"/>
                <a:t>%-</a:t>
              </a:r>
              <a:r>
                <a:rPr lang="en-US" altLang="zh-CN" dirty="0" smtClean="0"/>
                <a:t>80% of initial Carbonate</a:t>
              </a:r>
              <a:endParaRPr lang="en-US" altLang="zh-CN" dirty="0"/>
            </a:p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74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89128" y="0"/>
            <a:ext cx="914631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0070C0"/>
                </a:solidFill>
              </a:rPr>
              <a:t>Carbonates solubility—experimental measurement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AutoShape 7"/>
          <p:cNvSpPr>
            <a:spLocks noChangeAspect="1" noChangeArrowheads="1" noTextEdit="1"/>
          </p:cNvSpPr>
          <p:nvPr/>
        </p:nvSpPr>
        <p:spPr bwMode="auto">
          <a:xfrm>
            <a:off x="0" y="1480477"/>
            <a:ext cx="4226435" cy="360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9" name="文本框 8"/>
          <p:cNvSpPr txBox="1"/>
          <p:nvPr/>
        </p:nvSpPr>
        <p:spPr>
          <a:xfrm>
            <a:off x="32616" y="5781311"/>
            <a:ext cx="8989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Solubility data of carbonates are very limited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experimental data mostly under low T high P or low T high P conditions, unable to calculate the carbon flux of subduction zone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844731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061750" y="5332582"/>
            <a:ext cx="21512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/>
              <a:t>Newton and Manning</a:t>
            </a:r>
            <a:r>
              <a:rPr lang="en-US" altLang="zh-CN" sz="1350" dirty="0"/>
              <a:t>,</a:t>
            </a:r>
            <a:r>
              <a:rPr lang="en-US" altLang="zh-CN" sz="1350" dirty="0" smtClean="0"/>
              <a:t> 2002</a:t>
            </a:r>
            <a:endParaRPr lang="zh-CN" altLang="en-US" sz="1350" dirty="0"/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210383" y="1373883"/>
            <a:ext cx="4248202" cy="3898453"/>
            <a:chOff x="-23" y="-504"/>
            <a:chExt cx="5806" cy="5328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-23" y="-504"/>
              <a:ext cx="5806" cy="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-504"/>
              <a:ext cx="5812" cy="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本框 1"/>
          <p:cNvSpPr txBox="1"/>
          <p:nvPr/>
        </p:nvSpPr>
        <p:spPr>
          <a:xfrm>
            <a:off x="953887" y="2846436"/>
            <a:ext cx="12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Pure water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446061" y="5403350"/>
            <a:ext cx="17940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err="1"/>
              <a:t>Tiraboschi</a:t>
            </a:r>
            <a:r>
              <a:rPr lang="en-US" altLang="zh-CN" sz="1350" dirty="0"/>
              <a:t> et al., </a:t>
            </a:r>
            <a:r>
              <a:rPr lang="en-US" altLang="zh-CN" sz="1350" dirty="0" smtClean="0"/>
              <a:t>2017</a:t>
            </a:r>
            <a:endParaRPr lang="zh-CN" altLang="en-US" sz="1350" dirty="0"/>
          </a:p>
        </p:txBody>
      </p:sp>
      <p:sp>
        <p:nvSpPr>
          <p:cNvPr id="26" name="文本框 25"/>
          <p:cNvSpPr txBox="1"/>
          <p:nvPr/>
        </p:nvSpPr>
        <p:spPr>
          <a:xfrm>
            <a:off x="2844082" y="108824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</a:rPr>
              <a:t>En</a:t>
            </a:r>
            <a:r>
              <a:rPr lang="en-US" altLang="zh-CN" dirty="0" smtClean="0">
                <a:solidFill>
                  <a:srgbClr val="FF0000"/>
                </a:solidFill>
              </a:rPr>
              <a:t> buffer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84085" y="1434679"/>
            <a:ext cx="1627462" cy="576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4830763" y="1397000"/>
            <a:ext cx="4059237" cy="3794125"/>
            <a:chOff x="3043" y="880"/>
            <a:chExt cx="2557" cy="239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43" y="880"/>
              <a:ext cx="2557" cy="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" y="880"/>
              <a:ext cx="2561" cy="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文本框 27"/>
          <p:cNvSpPr txBox="1"/>
          <p:nvPr/>
        </p:nvSpPr>
        <p:spPr>
          <a:xfrm>
            <a:off x="5520086" y="292473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rgbClr val="FF0000"/>
                </a:solidFill>
              </a:rPr>
              <a:t>NaCl</a:t>
            </a:r>
            <a:r>
              <a:rPr lang="en-US" altLang="zh-CN" dirty="0" smtClean="0">
                <a:solidFill>
                  <a:srgbClr val="FF0000"/>
                </a:solidFill>
              </a:rPr>
              <a:t> Solution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7612"/>
            <a:ext cx="4430684" cy="4339865"/>
          </a:xfr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2916" y="800687"/>
            <a:ext cx="4182534" cy="4747259"/>
            <a:chOff x="151" y="230"/>
            <a:chExt cx="3044" cy="3455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1" y="230"/>
              <a:ext cx="3040" cy="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3"/>
            <a:stretch/>
          </p:blipFill>
          <p:spPr bwMode="auto">
            <a:xfrm>
              <a:off x="151" y="576"/>
              <a:ext cx="3044" cy="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文本框 7"/>
          <p:cNvSpPr txBox="1"/>
          <p:nvPr/>
        </p:nvSpPr>
        <p:spPr>
          <a:xfrm>
            <a:off x="6147525" y="5599185"/>
            <a:ext cx="2478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err="1"/>
              <a:t>Kelemen</a:t>
            </a:r>
            <a:r>
              <a:rPr lang="en-US" altLang="zh-CN" sz="1350" dirty="0"/>
              <a:t> &amp; Manning,2015 </a:t>
            </a:r>
            <a:r>
              <a:rPr lang="en-US" altLang="zh-CN" sz="1350" dirty="0" smtClean="0"/>
              <a:t>PNAS</a:t>
            </a:r>
            <a:endParaRPr lang="zh-CN" altLang="en-US" sz="1350" dirty="0"/>
          </a:p>
        </p:txBody>
      </p:sp>
      <p:sp>
        <p:nvSpPr>
          <p:cNvPr id="9" name="矩形 8"/>
          <p:cNvSpPr/>
          <p:nvPr/>
        </p:nvSpPr>
        <p:spPr>
          <a:xfrm>
            <a:off x="19324" y="6143720"/>
            <a:ext cx="810894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 err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Kelemen</a:t>
            </a:r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&amp; Manning: all of </a:t>
            </a:r>
            <a:r>
              <a:rPr lang="en-US" altLang="zh-CN" dirty="0" err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subducted</a:t>
            </a:r>
            <a:r>
              <a:rPr lang="en-US" altLang="zh-CN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carbonates can be dissolved in  aqueous fluid, few can be going to the deep.</a:t>
            </a:r>
            <a:endParaRPr lang="en-US" altLang="zh-CN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16604" y="5562372"/>
            <a:ext cx="16868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Pan et al., 2013 </a:t>
            </a:r>
            <a:r>
              <a:rPr lang="en-US" altLang="zh-CN" sz="1350" dirty="0" smtClean="0"/>
              <a:t>PNAS</a:t>
            </a:r>
            <a:endParaRPr lang="zh-CN" altLang="en-US" sz="1350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844731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1"/>
          <p:cNvSpPr txBox="1">
            <a:spLocks/>
          </p:cNvSpPr>
          <p:nvPr/>
        </p:nvSpPr>
        <p:spPr>
          <a:xfrm>
            <a:off x="89129" y="0"/>
            <a:ext cx="883874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rgbClr val="0070C0"/>
                </a:solidFill>
              </a:rPr>
              <a:t>Carbonates solubility—theoretical </a:t>
            </a:r>
            <a:r>
              <a:rPr lang="en-US" altLang="zh-CN" sz="3600" b="1" dirty="0">
                <a:solidFill>
                  <a:srgbClr val="0070C0"/>
                </a:solidFill>
              </a:rPr>
              <a:t>calculation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011" y="914986"/>
            <a:ext cx="319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Molecular dynamics simulations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785541" y="906768"/>
            <a:ext cx="283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Thermodynamic calculation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870439" y="149999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1000K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365837" y="5799113"/>
            <a:ext cx="326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Higher than experimental 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Phases of </a:t>
            </a:r>
            <a:r>
              <a:rPr lang="en-US" altLang="zh-CN" b="1" dirty="0" err="1" smtClean="0">
                <a:solidFill>
                  <a:srgbClr val="0070C0"/>
                </a:solidFill>
              </a:rPr>
              <a:t>subducted</a:t>
            </a:r>
            <a:r>
              <a:rPr lang="en-US" altLang="zh-CN" b="1" dirty="0" smtClean="0">
                <a:solidFill>
                  <a:srgbClr val="0070C0"/>
                </a:solidFill>
              </a:rPr>
              <a:t> carbonates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0" y="1825625"/>
            <a:ext cx="9056300" cy="3820313"/>
            <a:chOff x="174" y="1150"/>
            <a:chExt cx="5417" cy="2288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4" y="1150"/>
              <a:ext cx="5412" cy="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150"/>
              <a:ext cx="5417" cy="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本框 6"/>
          <p:cNvSpPr txBox="1"/>
          <p:nvPr/>
        </p:nvSpPr>
        <p:spPr>
          <a:xfrm>
            <a:off x="6241638" y="6308313"/>
            <a:ext cx="2079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Molina and </a:t>
            </a:r>
            <a:r>
              <a:rPr lang="en-US" altLang="zh-CN" sz="1350" dirty="0" err="1"/>
              <a:t>Poli</a:t>
            </a:r>
            <a:r>
              <a:rPr lang="en-US" altLang="zh-CN" sz="1350" dirty="0"/>
              <a:t> 2000, EPSL</a:t>
            </a:r>
            <a:endParaRPr lang="zh-CN" altLang="en-US" sz="1350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0" y="105574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532684" y="1324977"/>
            <a:ext cx="2145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+ H</a:t>
            </a:r>
            <a:r>
              <a:rPr lang="en-US" altLang="zh-CN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</a:rPr>
              <a:t>O-CO</a:t>
            </a:r>
            <a:r>
              <a:rPr lang="en-US" altLang="zh-CN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</a:rPr>
              <a:t> Fluid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4881" y="6308313"/>
            <a:ext cx="510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Magnesite is one of the </a:t>
            </a:r>
            <a:r>
              <a:rPr lang="en-US" altLang="zh-CN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subarc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carbonates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3877"/>
          <a:stretch/>
        </p:blipFill>
        <p:spPr>
          <a:xfrm>
            <a:off x="474011" y="1555809"/>
            <a:ext cx="7451358" cy="442329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241638" y="6523136"/>
            <a:ext cx="1683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zh-CN" sz="1400" dirty="0"/>
              <a:t>Poli et al. 2009, EPSL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177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25601</TotalTime>
  <Words>987</Words>
  <Application>Microsoft Office PowerPoint</Application>
  <PresentationFormat>全屏显示(4:3)</PresentationFormat>
  <Paragraphs>155</Paragraphs>
  <Slides>18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KaiTi</vt:lpstr>
      <vt:lpstr>等线</vt:lpstr>
      <vt:lpstr>等线 Light</vt:lpstr>
      <vt:lpstr>Microsoft YaHei</vt:lpstr>
      <vt:lpstr>Microsoft YaHei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Experimental determination of magnesite solubility in aqueous fluid under subduction zone conditions</vt:lpstr>
      <vt:lpstr>PowerPoint 演示文稿</vt:lpstr>
      <vt:lpstr>PowerPoint 演示文稿</vt:lpstr>
      <vt:lpstr>PowerPoint 演示文稿</vt:lpstr>
      <vt:lpstr>Carbonates dissolution/reaction</vt:lpstr>
      <vt:lpstr>Carbonates dissolution/reaction</vt:lpstr>
      <vt:lpstr>PowerPoint 演示文稿</vt:lpstr>
      <vt:lpstr>PowerPoint 演示文稿</vt:lpstr>
      <vt:lpstr>Phases of subducted carbonates</vt:lpstr>
      <vt:lpstr>Experimental measurement of Magnesite solubility in water</vt:lpstr>
      <vt:lpstr>Experiment</vt:lpstr>
      <vt:lpstr>Results</vt:lpstr>
      <vt:lpstr>PowerPoint 演示文稿</vt:lpstr>
      <vt:lpstr>Carbon species in fluid </vt:lpstr>
      <vt:lpstr>PowerPoint 演示文稿</vt:lpstr>
      <vt:lpstr>PowerPoint 演示文稿</vt:lpstr>
      <vt:lpstr>Conclusions</vt:lpstr>
      <vt:lpstr>End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fimer</dc:creator>
  <cp:lastModifiedBy>fimer</cp:lastModifiedBy>
  <cp:revision>327</cp:revision>
  <dcterms:created xsi:type="dcterms:W3CDTF">2019-12-08T06:43:08Z</dcterms:created>
  <dcterms:modified xsi:type="dcterms:W3CDTF">2020-05-04T01:26:23Z</dcterms:modified>
</cp:coreProperties>
</file>